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bookmarkIdSeed="2">
  <p:sldMasterIdLst>
    <p:sldMasterId id="2147483658" r:id="rId1"/>
    <p:sldMasterId id="2147483790" r:id="rId2"/>
    <p:sldMasterId id="2147483820" r:id="rId3"/>
  </p:sldMasterIdLst>
  <p:notesMasterIdLst>
    <p:notesMasterId r:id="rId58"/>
  </p:notesMasterIdLst>
  <p:handoutMasterIdLst>
    <p:handoutMasterId r:id="rId59"/>
  </p:handoutMasterIdLst>
  <p:sldIdLst>
    <p:sldId id="378" r:id="rId4"/>
    <p:sldId id="859" r:id="rId5"/>
    <p:sldId id="932" r:id="rId6"/>
    <p:sldId id="867" r:id="rId7"/>
    <p:sldId id="868" r:id="rId8"/>
    <p:sldId id="869" r:id="rId9"/>
    <p:sldId id="870" r:id="rId10"/>
    <p:sldId id="871" r:id="rId11"/>
    <p:sldId id="872" r:id="rId12"/>
    <p:sldId id="875" r:id="rId13"/>
    <p:sldId id="880" r:id="rId14"/>
    <p:sldId id="873" r:id="rId15"/>
    <p:sldId id="933" r:id="rId16"/>
    <p:sldId id="883" r:id="rId17"/>
    <p:sldId id="884" r:id="rId18"/>
    <p:sldId id="885" r:id="rId19"/>
    <p:sldId id="886" r:id="rId20"/>
    <p:sldId id="887" r:id="rId21"/>
    <p:sldId id="934" r:id="rId22"/>
    <p:sldId id="890" r:id="rId23"/>
    <p:sldId id="889" r:id="rId24"/>
    <p:sldId id="935" r:id="rId25"/>
    <p:sldId id="913" r:id="rId26"/>
    <p:sldId id="936" r:id="rId27"/>
    <p:sldId id="925" r:id="rId28"/>
    <p:sldId id="926" r:id="rId29"/>
    <p:sldId id="927" r:id="rId30"/>
    <p:sldId id="929" r:id="rId31"/>
    <p:sldId id="928" r:id="rId32"/>
    <p:sldId id="930" r:id="rId33"/>
    <p:sldId id="931" r:id="rId34"/>
    <p:sldId id="937" r:id="rId35"/>
    <p:sldId id="938" r:id="rId36"/>
    <p:sldId id="874" r:id="rId37"/>
    <p:sldId id="864" r:id="rId38"/>
    <p:sldId id="895" r:id="rId39"/>
    <p:sldId id="893" r:id="rId40"/>
    <p:sldId id="891" r:id="rId41"/>
    <p:sldId id="892" r:id="rId42"/>
    <p:sldId id="894" r:id="rId43"/>
    <p:sldId id="896" r:id="rId44"/>
    <p:sldId id="865" r:id="rId45"/>
    <p:sldId id="903" r:id="rId46"/>
    <p:sldId id="866" r:id="rId47"/>
    <p:sldId id="905" r:id="rId48"/>
    <p:sldId id="906" r:id="rId49"/>
    <p:sldId id="907" r:id="rId50"/>
    <p:sldId id="916" r:id="rId51"/>
    <p:sldId id="917" r:id="rId52"/>
    <p:sldId id="918" r:id="rId53"/>
    <p:sldId id="920" r:id="rId54"/>
    <p:sldId id="921" r:id="rId55"/>
    <p:sldId id="922" r:id="rId56"/>
    <p:sldId id="923" r:id="rId57"/>
  </p:sldIdLst>
  <p:sldSz cx="9144000" cy="6858000" type="screen4x3"/>
  <p:notesSz cx="6858000" cy="9144000"/>
  <p:embeddedFontLst>
    <p:embeddedFont>
      <p:font typeface="Arial Unicode MS" panose="02010600030101010101" charset="-122"/>
      <p:regular r:id="rId60"/>
    </p:embeddedFont>
    <p:embeddedFont>
      <p:font typeface="游ゴシック" panose="020B0400000000000000" pitchFamily="34" charset="-128"/>
      <p:regular r:id="rId61"/>
      <p:bold r:id="rId62"/>
    </p:embeddedFont>
    <p:embeddedFont>
      <p:font typeface="Calibri" panose="020F0502020204030204" pitchFamily="34" charset="0"/>
      <p:regular r:id="rId63"/>
      <p:bold r:id="rId64"/>
      <p:italic r:id="rId65"/>
      <p:boldItalic r:id="rId66"/>
    </p:embeddedFont>
    <p:embeddedFont>
      <p:font typeface="Cambria Math" panose="02040503050406030204" pitchFamily="18" charset="0"/>
      <p:regular r:id="rId67"/>
    </p:embeddedFont>
    <p:embeddedFont>
      <p:font typeface="MS PGothic" panose="020B0600070205080204" pitchFamily="34" charset="-128"/>
      <p:regular r:id="rId68"/>
    </p:embeddedFont>
    <p:embeddedFont>
      <p:font typeface="Wingdings 2" panose="05020102010507070707" pitchFamily="18" charset="2"/>
      <p:regular r:id="rId69"/>
    </p:embeddedFont>
    <p:embeddedFont>
      <p:font typeface="黑体" panose="02010609060101010101" pitchFamily="49" charset="-122"/>
      <p:regular r:id="rId70"/>
    </p:embeddedFont>
    <p:embeddedFont>
      <p:font typeface="华文楷体" panose="02010600040101010101" pitchFamily="2" charset="-122"/>
      <p:regular r:id="rId71"/>
    </p:embeddedFont>
    <p:embeddedFont>
      <p:font typeface="华文行楷" panose="02010800040101010101" pitchFamily="2" charset="-122"/>
      <p:regular r:id="rId72"/>
    </p:embeddedFont>
    <p:embeddedFont>
      <p:font typeface="微软雅黑" panose="020B0503020204020204" pitchFamily="34" charset="-122"/>
      <p:regular r:id="rId73"/>
      <p:bold r:id="rId74"/>
    </p:embeddedFont>
  </p:embeddedFontLst>
  <p:defaultTextStyle>
    <a:defPPr>
      <a:defRPr lang="en-US"/>
    </a:defPPr>
    <a:lvl1pPr algn="r" rtl="0" fontAlgn="base">
      <a:spcBef>
        <a:spcPct val="20000"/>
      </a:spcBef>
      <a:spcAft>
        <a:spcPct val="0"/>
      </a:spcAft>
      <a:buClr>
        <a:srgbClr val="FF3399"/>
      </a:buClr>
      <a:buFont typeface="Wingdings 2" pitchFamily="18" charset="2"/>
      <a:buChar char="è"/>
      <a:defRPr kumimoji="1" sz="3200" b="1" kern="1200">
        <a:solidFill>
          <a:schemeClr val="hlink"/>
        </a:solidFill>
        <a:latin typeface="Arial" pitchFamily="34" charset="0"/>
        <a:ea typeface="MS PGothic" pitchFamily="34" charset="-128"/>
        <a:cs typeface="+mn-cs"/>
        <a:sym typeface="Symbol" pitchFamily="18" charset="2"/>
      </a:defRPr>
    </a:lvl1pPr>
    <a:lvl2pPr marL="457200" algn="r" rtl="0" fontAlgn="base">
      <a:spcBef>
        <a:spcPct val="20000"/>
      </a:spcBef>
      <a:spcAft>
        <a:spcPct val="0"/>
      </a:spcAft>
      <a:buClr>
        <a:srgbClr val="FF3399"/>
      </a:buClr>
      <a:buFont typeface="Wingdings 2" pitchFamily="18" charset="2"/>
      <a:buChar char="è"/>
      <a:defRPr kumimoji="1" sz="3200" b="1" kern="1200">
        <a:solidFill>
          <a:schemeClr val="hlink"/>
        </a:solidFill>
        <a:latin typeface="Arial" pitchFamily="34" charset="0"/>
        <a:ea typeface="MS PGothic" pitchFamily="34" charset="-128"/>
        <a:cs typeface="+mn-cs"/>
        <a:sym typeface="Symbol" pitchFamily="18" charset="2"/>
      </a:defRPr>
    </a:lvl2pPr>
    <a:lvl3pPr marL="914400" algn="r" rtl="0" fontAlgn="base">
      <a:spcBef>
        <a:spcPct val="20000"/>
      </a:spcBef>
      <a:spcAft>
        <a:spcPct val="0"/>
      </a:spcAft>
      <a:buClr>
        <a:srgbClr val="FF3399"/>
      </a:buClr>
      <a:buFont typeface="Wingdings 2" pitchFamily="18" charset="2"/>
      <a:buChar char="è"/>
      <a:defRPr kumimoji="1" sz="3200" b="1" kern="1200">
        <a:solidFill>
          <a:schemeClr val="hlink"/>
        </a:solidFill>
        <a:latin typeface="Arial" pitchFamily="34" charset="0"/>
        <a:ea typeface="MS PGothic" pitchFamily="34" charset="-128"/>
        <a:cs typeface="+mn-cs"/>
        <a:sym typeface="Symbol" pitchFamily="18" charset="2"/>
      </a:defRPr>
    </a:lvl3pPr>
    <a:lvl4pPr marL="1371600" algn="r" rtl="0" fontAlgn="base">
      <a:spcBef>
        <a:spcPct val="20000"/>
      </a:spcBef>
      <a:spcAft>
        <a:spcPct val="0"/>
      </a:spcAft>
      <a:buClr>
        <a:srgbClr val="FF3399"/>
      </a:buClr>
      <a:buFont typeface="Wingdings 2" pitchFamily="18" charset="2"/>
      <a:buChar char="è"/>
      <a:defRPr kumimoji="1" sz="3200" b="1" kern="1200">
        <a:solidFill>
          <a:schemeClr val="hlink"/>
        </a:solidFill>
        <a:latin typeface="Arial" pitchFamily="34" charset="0"/>
        <a:ea typeface="MS PGothic" pitchFamily="34" charset="-128"/>
        <a:cs typeface="+mn-cs"/>
        <a:sym typeface="Symbol" pitchFamily="18" charset="2"/>
      </a:defRPr>
    </a:lvl4pPr>
    <a:lvl5pPr marL="1828800" algn="r" rtl="0" fontAlgn="base">
      <a:spcBef>
        <a:spcPct val="20000"/>
      </a:spcBef>
      <a:spcAft>
        <a:spcPct val="0"/>
      </a:spcAft>
      <a:buClr>
        <a:srgbClr val="FF3399"/>
      </a:buClr>
      <a:buFont typeface="Wingdings 2" pitchFamily="18" charset="2"/>
      <a:buChar char="è"/>
      <a:defRPr kumimoji="1" sz="3200" b="1" kern="1200">
        <a:solidFill>
          <a:schemeClr val="hlink"/>
        </a:solidFill>
        <a:latin typeface="Arial" pitchFamily="34" charset="0"/>
        <a:ea typeface="MS PGothic" pitchFamily="34" charset="-128"/>
        <a:cs typeface="+mn-cs"/>
        <a:sym typeface="Symbol" pitchFamily="18" charset="2"/>
      </a:defRPr>
    </a:lvl5pPr>
    <a:lvl6pPr marL="2286000" algn="l" defTabSz="914400" rtl="0" eaLnBrk="1" latinLnBrk="0" hangingPunct="1">
      <a:defRPr kumimoji="1" sz="3200" b="1" kern="1200">
        <a:solidFill>
          <a:schemeClr val="hlink"/>
        </a:solidFill>
        <a:latin typeface="Arial" pitchFamily="34" charset="0"/>
        <a:ea typeface="MS PGothic" pitchFamily="34" charset="-128"/>
        <a:cs typeface="+mn-cs"/>
        <a:sym typeface="Symbol" pitchFamily="18" charset="2"/>
      </a:defRPr>
    </a:lvl6pPr>
    <a:lvl7pPr marL="2743200" algn="l" defTabSz="914400" rtl="0" eaLnBrk="1" latinLnBrk="0" hangingPunct="1">
      <a:defRPr kumimoji="1" sz="3200" b="1" kern="1200">
        <a:solidFill>
          <a:schemeClr val="hlink"/>
        </a:solidFill>
        <a:latin typeface="Arial" pitchFamily="34" charset="0"/>
        <a:ea typeface="MS PGothic" pitchFamily="34" charset="-128"/>
        <a:cs typeface="+mn-cs"/>
        <a:sym typeface="Symbol" pitchFamily="18" charset="2"/>
      </a:defRPr>
    </a:lvl7pPr>
    <a:lvl8pPr marL="3200400" algn="l" defTabSz="914400" rtl="0" eaLnBrk="1" latinLnBrk="0" hangingPunct="1">
      <a:defRPr kumimoji="1" sz="3200" b="1" kern="1200">
        <a:solidFill>
          <a:schemeClr val="hlink"/>
        </a:solidFill>
        <a:latin typeface="Arial" pitchFamily="34" charset="0"/>
        <a:ea typeface="MS PGothic" pitchFamily="34" charset="-128"/>
        <a:cs typeface="+mn-cs"/>
        <a:sym typeface="Symbol" pitchFamily="18" charset="2"/>
      </a:defRPr>
    </a:lvl8pPr>
    <a:lvl9pPr marL="3657600" algn="l" defTabSz="914400" rtl="0" eaLnBrk="1" latinLnBrk="0" hangingPunct="1">
      <a:defRPr kumimoji="1" sz="3200" b="1" kern="1200">
        <a:solidFill>
          <a:schemeClr val="hlink"/>
        </a:solidFill>
        <a:latin typeface="Arial" pitchFamily="34" charset="0"/>
        <a:ea typeface="MS PGothic" pitchFamily="34" charset="-128"/>
        <a:cs typeface="+mn-cs"/>
        <a:sym typeface="Symbol" pitchFamily="18" charset="2"/>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66"/>
    <a:srgbClr val="FF0000"/>
    <a:srgbClr val="3030FF"/>
    <a:srgbClr val="BA0023"/>
    <a:srgbClr val="0000FF"/>
    <a:srgbClr val="FF99FF"/>
    <a:srgbClr val="000066"/>
    <a:srgbClr val="CC3399"/>
    <a:srgbClr val="7000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556" autoAdjust="0"/>
    <p:restoredTop sz="76596" autoAdjust="0"/>
  </p:normalViewPr>
  <p:slideViewPr>
    <p:cSldViewPr>
      <p:cViewPr varScale="1">
        <p:scale>
          <a:sx n="102" d="100"/>
          <a:sy n="102" d="100"/>
        </p:scale>
        <p:origin x="331" y="139"/>
      </p:cViewPr>
      <p:guideLst>
        <p:guide orient="horz" pos="2160"/>
        <p:guide pos="2880"/>
      </p:guideLst>
    </p:cSldViewPr>
  </p:slideViewPr>
  <p:outlineViewPr>
    <p:cViewPr>
      <p:scale>
        <a:sx n="33" d="100"/>
        <a:sy n="33" d="100"/>
      </p:scale>
      <p:origin x="0" y="13746"/>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65" d="100"/>
          <a:sy n="65" d="100"/>
        </p:scale>
        <p:origin x="932"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66" Type="http://schemas.openxmlformats.org/officeDocument/2006/relationships/font" Target="fonts/font7.fntdata"/><Relationship Id="rId74" Type="http://schemas.openxmlformats.org/officeDocument/2006/relationships/font" Target="fonts/font15.fntdata"/><Relationship Id="rId5" Type="http://schemas.openxmlformats.org/officeDocument/2006/relationships/slide" Target="slides/slide2.xml"/><Relationship Id="rId61" Type="http://schemas.openxmlformats.org/officeDocument/2006/relationships/font" Target="fonts/font2.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2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zh-CN" altLang="en-US" dirty="0">
                <a:latin typeface="Times New Roman" panose="02020603050405020304" pitchFamily="18" charset="0"/>
              </a:rPr>
              <a:t>金额</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zh-CN"/>
        </a:p>
      </c:txPr>
    </c:title>
    <c:autoTitleDeleted val="0"/>
    <c:plotArea>
      <c:layout/>
      <c:pieChart>
        <c:varyColors val="1"/>
        <c:ser>
          <c:idx val="0"/>
          <c:order val="0"/>
          <c:tx>
            <c:strRef>
              <c:f>Sheet1!$B$1</c:f>
              <c:strCache>
                <c:ptCount val="1"/>
                <c:pt idx="0">
                  <c:v>金额</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3E46-459E-ADC8-C31D0B8FCA2F}"/>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E46-459E-ADC8-C31D0B8FCA2F}"/>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3E46-459E-ADC8-C31D0B8FCA2F}"/>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3E46-459E-ADC8-C31D0B8FCA2F}"/>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3E46-459E-ADC8-C31D0B8FCA2F}"/>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3E46-459E-ADC8-C31D0B8FCA2F}"/>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3E46-459E-ADC8-C31D0B8FCA2F}"/>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3E46-459E-ADC8-C31D0B8FCA2F}"/>
              </c:ext>
            </c:extLst>
          </c:dPt>
          <c:dLbls>
            <c:dLbl>
              <c:idx val="0"/>
              <c:tx>
                <c:rich>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fld id="{8F72AF6F-7EC9-4453-AFF9-200398750BA0}" type="PERCENTAGE">
                      <a:rPr lang="en-US" altLang="zh-CN">
                        <a:latin typeface="Times New Roman" panose="02020603050405020304" pitchFamily="18" charset="0"/>
                      </a:rPr>
                      <a:pPr>
                        <a:defRPr/>
                      </a:pPr>
                      <a:t>[百分比]</a:t>
                    </a:fld>
                    <a:endParaRPr lang="zh-CN" altLang="en-US"/>
                  </a:p>
                </c:rich>
              </c:tx>
              <c:numFmt formatCode="0.0%" sourceLinked="0"/>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zh-CN"/>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E46-459E-ADC8-C31D0B8FCA2F}"/>
                </c:ext>
              </c:extLst>
            </c:dLbl>
            <c:dLbl>
              <c:idx val="1"/>
              <c:tx>
                <c:rich>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fld id="{5291338A-A5B7-4C25-A103-74AA82300313}" type="PERCENTAGE">
                      <a:rPr lang="en-US" altLang="zh-CN">
                        <a:latin typeface="Times New Roman" panose="02020603050405020304" pitchFamily="18" charset="0"/>
                      </a:rPr>
                      <a:pPr>
                        <a:defRPr/>
                      </a:pPr>
                      <a:t>[百分比]</a:t>
                    </a:fld>
                    <a:endParaRPr lang="zh-CN" altLang="en-US"/>
                  </a:p>
                </c:rich>
              </c:tx>
              <c:numFmt formatCode="0.0%" sourceLinked="0"/>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zh-CN"/>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E46-459E-ADC8-C31D0B8FCA2F}"/>
                </c:ext>
              </c:extLst>
            </c:dLbl>
            <c:dLbl>
              <c:idx val="2"/>
              <c:tx>
                <c:rich>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fld id="{26553CFA-F02F-4B26-BA3D-850D2336A34F}" type="PERCENTAGE">
                      <a:rPr lang="en-US" altLang="zh-CN">
                        <a:latin typeface="Times New Roman" panose="02020603050405020304" pitchFamily="18" charset="0"/>
                      </a:rPr>
                      <a:pPr>
                        <a:defRPr/>
                      </a:pPr>
                      <a:t>[百分比]</a:t>
                    </a:fld>
                    <a:endParaRPr lang="zh-CN" altLang="en-US"/>
                  </a:p>
                </c:rich>
              </c:tx>
              <c:numFmt formatCode="0.0%" sourceLinked="0"/>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zh-CN"/>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E46-459E-ADC8-C31D0B8FCA2F}"/>
                </c:ext>
              </c:extLst>
            </c:dLbl>
            <c:dLbl>
              <c:idx val="3"/>
              <c:layout>
                <c:manualLayout>
                  <c:x val="-2.6022450318710161E-2"/>
                  <c:y val="0.34034662569786889"/>
                </c:manualLayout>
              </c:layout>
              <c:tx>
                <c:rich>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fld id="{FA4961AF-8F8A-43B0-BB8B-A7B764115B44}" type="PERCENTAGE">
                      <a:rPr lang="en-US" altLang="zh-CN">
                        <a:latin typeface="Times New Roman" panose="02020603050405020304" pitchFamily="18" charset="0"/>
                      </a:rPr>
                      <a:pPr>
                        <a:defRPr/>
                      </a:pPr>
                      <a:t>[百分比]</a:t>
                    </a:fld>
                    <a:endParaRPr lang="zh-CN" altLang="en-US"/>
                  </a:p>
                </c:rich>
              </c:tx>
              <c:numFmt formatCode="0.0%" sourceLinked="0"/>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zh-CN"/>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E46-459E-ADC8-C31D0B8FCA2F}"/>
                </c:ext>
              </c:extLst>
            </c:dLbl>
            <c:dLbl>
              <c:idx val="4"/>
              <c:tx>
                <c:rich>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fld id="{F021B7F1-35BE-4ED0-90CA-732AFC216860}" type="PERCENTAGE">
                      <a:rPr lang="en-US" altLang="zh-CN">
                        <a:latin typeface="Times New Roman" panose="02020603050405020304" pitchFamily="18" charset="0"/>
                      </a:rPr>
                      <a:pPr>
                        <a:defRPr/>
                      </a:pPr>
                      <a:t>[百分比]</a:t>
                    </a:fld>
                    <a:endParaRPr lang="zh-CN" altLang="en-US"/>
                  </a:p>
                </c:rich>
              </c:tx>
              <c:numFmt formatCode="0.0%" sourceLinked="0"/>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zh-CN"/>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E46-459E-ADC8-C31D0B8FCA2F}"/>
                </c:ext>
              </c:extLst>
            </c:dLbl>
            <c:dLbl>
              <c:idx val="5"/>
              <c:tx>
                <c:rich>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fld id="{ED03C2F8-6BB4-44C9-9541-EBCC9B05EF69}" type="PERCENTAGE">
                      <a:rPr lang="en-US" altLang="zh-CN">
                        <a:latin typeface="Times New Roman" panose="02020603050405020304" pitchFamily="18" charset="0"/>
                      </a:rPr>
                      <a:pPr>
                        <a:defRPr/>
                      </a:pPr>
                      <a:t>[百分比]</a:t>
                    </a:fld>
                    <a:endParaRPr lang="zh-CN" altLang="en-US"/>
                  </a:p>
                </c:rich>
              </c:tx>
              <c:numFmt formatCode="0.0%" sourceLinked="0"/>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zh-CN"/>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3E46-459E-ADC8-C31D0B8FCA2F}"/>
                </c:ext>
              </c:extLst>
            </c:dLbl>
            <c:dLbl>
              <c:idx val="6"/>
              <c:tx>
                <c:rich>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fld id="{CBE84B80-8172-420A-A938-20FC516FA3E4}" type="PERCENTAGE">
                      <a:rPr lang="en-US" altLang="zh-CN">
                        <a:latin typeface="Times New Roman" panose="02020603050405020304" pitchFamily="18" charset="0"/>
                      </a:rPr>
                      <a:pPr>
                        <a:defRPr/>
                      </a:pPr>
                      <a:t>[百分比]</a:t>
                    </a:fld>
                    <a:endParaRPr lang="zh-CN" altLang="en-US"/>
                  </a:p>
                </c:rich>
              </c:tx>
              <c:numFmt formatCode="0.0%" sourceLinked="0"/>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zh-CN"/>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3E46-459E-ADC8-C31D0B8FCA2F}"/>
                </c:ext>
              </c:extLst>
            </c:dLbl>
            <c:dLbl>
              <c:idx val="7"/>
              <c:tx>
                <c:rich>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fld id="{A85362DE-FA47-4ED8-8A41-63AF54927322}" type="PERCENTAGE">
                      <a:rPr lang="en-US" altLang="zh-CN">
                        <a:latin typeface="Times New Roman" panose="02020603050405020304" pitchFamily="18" charset="0"/>
                      </a:rPr>
                      <a:pPr>
                        <a:defRPr/>
                      </a:pPr>
                      <a:t>[百分比]</a:t>
                    </a:fld>
                    <a:endParaRPr lang="zh-CN" altLang="en-US"/>
                  </a:p>
                </c:rich>
              </c:tx>
              <c:numFmt formatCode="0.0%" sourceLinked="0"/>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zh-CN"/>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3E46-459E-ADC8-C31D0B8FCA2F}"/>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zh-CN"/>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8"/>
                <c:pt idx="0">
                  <c:v>设备费</c:v>
                </c:pt>
                <c:pt idx="1">
                  <c:v>材料费</c:v>
                </c:pt>
                <c:pt idx="2">
                  <c:v>测试化验加工费</c:v>
                </c:pt>
                <c:pt idx="3">
                  <c:v>燃料动力费</c:v>
                </c:pt>
                <c:pt idx="4">
                  <c:v>差旅/会议/国际合作与交流费</c:v>
                </c:pt>
                <c:pt idx="5">
                  <c:v>出版/文献/信息传播/知识产权事务费</c:v>
                </c:pt>
                <c:pt idx="6">
                  <c:v>劳务费</c:v>
                </c:pt>
                <c:pt idx="7">
                  <c:v>专家咨询费</c:v>
                </c:pt>
              </c:strCache>
            </c:strRef>
          </c:cat>
          <c:val>
            <c:numRef>
              <c:f>Sheet1!$B$2:$B$9</c:f>
              <c:numCache>
                <c:formatCode>General</c:formatCode>
                <c:ptCount val="8"/>
                <c:pt idx="0">
                  <c:v>81.400000000000006</c:v>
                </c:pt>
                <c:pt idx="1">
                  <c:v>67</c:v>
                </c:pt>
                <c:pt idx="2">
                  <c:v>213</c:v>
                </c:pt>
                <c:pt idx="3">
                  <c:v>28.6</c:v>
                </c:pt>
                <c:pt idx="4">
                  <c:v>466.4</c:v>
                </c:pt>
                <c:pt idx="5">
                  <c:v>23.6</c:v>
                </c:pt>
                <c:pt idx="6">
                  <c:v>588</c:v>
                </c:pt>
                <c:pt idx="7">
                  <c:v>21</c:v>
                </c:pt>
              </c:numCache>
            </c:numRef>
          </c:val>
          <c:extLst>
            <c:ext xmlns:c16="http://schemas.microsoft.com/office/drawing/2014/chart" uri="{C3380CC4-5D6E-409C-BE32-E72D297353CC}">
              <c16:uniqueId val="{00000010-3E46-459E-ADC8-C31D0B8FCA2F}"/>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9201326396700416"/>
          <c:y val="2.5509642643703385E-2"/>
          <c:w val="0.38755030621172354"/>
          <c:h val="0.95132685525364646"/>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zh-CN"/>
        </a:p>
      </c:txPr>
    </c:legend>
    <c:plotVisOnly val="1"/>
    <c:dispBlanksAs val="gap"/>
    <c:showDLblsOverMax val="0"/>
  </c:chart>
  <c:spPr>
    <a:noFill/>
    <a:ln w="9525" cap="flat" cmpd="sng" algn="ctr">
      <a:noFill/>
      <a:round/>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D25EF6-7DAA-4DCC-9A3D-DF268B984C7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zh-CN" altLang="en-US"/>
        </a:p>
      </dgm:t>
    </dgm:pt>
    <dgm:pt modelId="{AFD3CA37-DE3F-4835-BFC5-5753322E91BA}">
      <dgm:prSet phldrT="[文本]" custT="1"/>
      <dgm:spPr>
        <a:solidFill>
          <a:srgbClr val="3030FF"/>
        </a:solidFill>
      </dgm:spPr>
      <dgm:t>
        <a:bodyPr/>
        <a:lstStyle/>
        <a:p>
          <a:r>
            <a:rPr lang="zh-CN" altLang="en-US" sz="2000" b="1" dirty="0"/>
            <a:t>粲夸克衰变中标准模型的精确检验</a:t>
          </a:r>
        </a:p>
      </dgm:t>
    </dgm:pt>
    <dgm:pt modelId="{982D0008-395B-488C-B4DF-9F3CE85AD2ED}" type="parTrans" cxnId="{9E3F3AFA-07E7-48A2-A197-B889877E7A45}">
      <dgm:prSet/>
      <dgm:spPr/>
      <dgm:t>
        <a:bodyPr/>
        <a:lstStyle/>
        <a:p>
          <a:endParaRPr lang="zh-CN" altLang="en-US"/>
        </a:p>
      </dgm:t>
    </dgm:pt>
    <dgm:pt modelId="{E9406469-2D19-4A2E-84BD-348DF57D7760}" type="sibTrans" cxnId="{9E3F3AFA-07E7-48A2-A197-B889877E7A45}">
      <dgm:prSet/>
      <dgm:spPr/>
      <dgm:t>
        <a:bodyPr/>
        <a:lstStyle/>
        <a:p>
          <a:endParaRPr lang="zh-CN" altLang="en-US"/>
        </a:p>
      </dgm:t>
    </dgm:pt>
    <dgm:pt modelId="{359B0E19-E297-498E-A05B-102CBF2F79FA}">
      <dgm:prSet phldrT="[文本]" custT="1"/>
      <dgm:spPr>
        <a:solidFill>
          <a:srgbClr val="3030FF"/>
        </a:solidFill>
      </dgm:spPr>
      <dgm:t>
        <a:bodyPr/>
        <a:lstStyle/>
        <a:p>
          <a:r>
            <a:rPr lang="zh-CN" altLang="en-US" sz="2000" b="1" dirty="0">
              <a:solidFill>
                <a:srgbClr val="FFFF00"/>
              </a:solidFill>
            </a:rPr>
            <a:t>电弱统一理论精确验证</a:t>
          </a:r>
          <a:endParaRPr lang="zh-CN" altLang="en-US" sz="2000" dirty="0"/>
        </a:p>
      </dgm:t>
    </dgm:pt>
    <dgm:pt modelId="{08A1E157-3250-4E65-8D18-9C75B08F69F3}" type="parTrans" cxnId="{BAEDF53A-6980-4441-AE58-9916C4833AC0}">
      <dgm:prSet/>
      <dgm:spPr/>
      <dgm:t>
        <a:bodyPr/>
        <a:lstStyle/>
        <a:p>
          <a:endParaRPr lang="zh-CN" altLang="en-US"/>
        </a:p>
      </dgm:t>
    </dgm:pt>
    <dgm:pt modelId="{4FDF039B-E255-4A06-95A1-1E4726D386A0}" type="sibTrans" cxnId="{BAEDF53A-6980-4441-AE58-9916C4833AC0}">
      <dgm:prSet/>
      <dgm:spPr/>
      <dgm:t>
        <a:bodyPr/>
        <a:lstStyle/>
        <a:p>
          <a:endParaRPr lang="zh-CN" altLang="en-US"/>
        </a:p>
      </dgm:t>
    </dgm:pt>
    <dgm:pt modelId="{36FAC0F0-362D-4A99-AE8F-6BC624D707AE}">
      <dgm:prSet phldrT="[文本]" custT="1"/>
      <dgm:spPr>
        <a:solidFill>
          <a:srgbClr val="3030FF"/>
        </a:solidFill>
      </dgm:spPr>
      <dgm:t>
        <a:bodyPr/>
        <a:lstStyle/>
        <a:p>
          <a:r>
            <a:rPr lang="zh-CN" altLang="en-US" sz="2000" b="1" dirty="0">
              <a:solidFill>
                <a:srgbClr val="FFFF00"/>
              </a:solidFill>
            </a:rPr>
            <a:t>超越标准模型新物理</a:t>
          </a:r>
          <a:endParaRPr lang="zh-CN" altLang="en-US" sz="2000" dirty="0"/>
        </a:p>
      </dgm:t>
    </dgm:pt>
    <dgm:pt modelId="{B2AD02A5-419B-4A4E-ACCA-C0920952B4B5}" type="parTrans" cxnId="{ADF3EB90-A784-473D-A09D-B6AE653620AF}">
      <dgm:prSet/>
      <dgm:spPr/>
      <dgm:t>
        <a:bodyPr/>
        <a:lstStyle/>
        <a:p>
          <a:endParaRPr lang="zh-CN" altLang="en-US"/>
        </a:p>
      </dgm:t>
    </dgm:pt>
    <dgm:pt modelId="{451994EA-ED40-4ADD-B505-E578EFAF7863}" type="sibTrans" cxnId="{ADF3EB90-A784-473D-A09D-B6AE653620AF}">
      <dgm:prSet/>
      <dgm:spPr/>
      <dgm:t>
        <a:bodyPr/>
        <a:lstStyle/>
        <a:p>
          <a:endParaRPr lang="zh-CN" altLang="en-US"/>
        </a:p>
      </dgm:t>
    </dgm:pt>
    <dgm:pt modelId="{F5415BC3-873F-4F3C-8904-C9461093DFC3}">
      <dgm:prSet custT="1"/>
      <dgm:spPr>
        <a:solidFill>
          <a:srgbClr val="3030FF"/>
        </a:solidFill>
      </dgm:spPr>
      <dgm:t>
        <a:bodyPr/>
        <a:lstStyle/>
        <a:p>
          <a:r>
            <a:rPr lang="zh-CN" altLang="en-US" sz="2000" b="1" dirty="0">
              <a:solidFill>
                <a:srgbClr val="FFFF00"/>
              </a:solidFill>
            </a:rPr>
            <a:t>强相互作用的非微扰机制</a:t>
          </a:r>
        </a:p>
      </dgm:t>
    </dgm:pt>
    <dgm:pt modelId="{DAD0BD2B-F6EE-419F-8BC1-C49B799C67FD}" type="parTrans" cxnId="{46DC02A4-2052-46A5-9CDE-239C95517CEC}">
      <dgm:prSet/>
      <dgm:spPr/>
      <dgm:t>
        <a:bodyPr/>
        <a:lstStyle/>
        <a:p>
          <a:endParaRPr lang="zh-CN" altLang="en-US"/>
        </a:p>
      </dgm:t>
    </dgm:pt>
    <dgm:pt modelId="{DF019B7C-F4CC-4232-B6B7-C40392346455}" type="sibTrans" cxnId="{46DC02A4-2052-46A5-9CDE-239C95517CEC}">
      <dgm:prSet/>
      <dgm:spPr/>
      <dgm:t>
        <a:bodyPr/>
        <a:lstStyle/>
        <a:p>
          <a:endParaRPr lang="zh-CN" altLang="en-US"/>
        </a:p>
      </dgm:t>
    </dgm:pt>
    <dgm:pt modelId="{786507B5-413A-4B4E-8FA0-10BFE6C351F2}" type="pres">
      <dgm:prSet presAssocID="{B0D25EF6-7DAA-4DCC-9A3D-DF268B984C70}" presName="hierChild1" presStyleCnt="0">
        <dgm:presLayoutVars>
          <dgm:orgChart val="1"/>
          <dgm:chPref val="1"/>
          <dgm:dir/>
          <dgm:animOne val="branch"/>
          <dgm:animLvl val="lvl"/>
          <dgm:resizeHandles/>
        </dgm:presLayoutVars>
      </dgm:prSet>
      <dgm:spPr/>
    </dgm:pt>
    <dgm:pt modelId="{1717CF28-4D63-45FD-A5A7-6CF5FFA6BE2E}" type="pres">
      <dgm:prSet presAssocID="{AFD3CA37-DE3F-4835-BFC5-5753322E91BA}" presName="hierRoot1" presStyleCnt="0">
        <dgm:presLayoutVars>
          <dgm:hierBranch val="init"/>
        </dgm:presLayoutVars>
      </dgm:prSet>
      <dgm:spPr/>
    </dgm:pt>
    <dgm:pt modelId="{6CB2534C-E88F-4E3A-8868-B12C609D866C}" type="pres">
      <dgm:prSet presAssocID="{AFD3CA37-DE3F-4835-BFC5-5753322E91BA}" presName="rootComposite1" presStyleCnt="0"/>
      <dgm:spPr/>
    </dgm:pt>
    <dgm:pt modelId="{60BF97B0-6E26-49F8-BBFE-6D77BEE677A4}" type="pres">
      <dgm:prSet presAssocID="{AFD3CA37-DE3F-4835-BFC5-5753322E91BA}" presName="rootText1" presStyleLbl="node0" presStyleIdx="0" presStyleCnt="1" custScaleX="125655" custLinFactNeighborX="3043" custLinFactNeighborY="-7775">
        <dgm:presLayoutVars>
          <dgm:chPref val="3"/>
        </dgm:presLayoutVars>
      </dgm:prSet>
      <dgm:spPr/>
    </dgm:pt>
    <dgm:pt modelId="{D2AE2239-469A-4484-AE9E-ECDAB70A9A54}" type="pres">
      <dgm:prSet presAssocID="{AFD3CA37-DE3F-4835-BFC5-5753322E91BA}" presName="rootConnector1" presStyleLbl="node1" presStyleIdx="0" presStyleCnt="0"/>
      <dgm:spPr/>
    </dgm:pt>
    <dgm:pt modelId="{512CDB7E-83D7-403E-B9BA-CC0E04DF93EC}" type="pres">
      <dgm:prSet presAssocID="{AFD3CA37-DE3F-4835-BFC5-5753322E91BA}" presName="hierChild2" presStyleCnt="0"/>
      <dgm:spPr/>
    </dgm:pt>
    <dgm:pt modelId="{FADA5BE4-D583-463F-BA36-040103A86A77}" type="pres">
      <dgm:prSet presAssocID="{DAD0BD2B-F6EE-419F-8BC1-C49B799C67FD}" presName="Name37" presStyleLbl="parChTrans1D2" presStyleIdx="0" presStyleCnt="3"/>
      <dgm:spPr/>
    </dgm:pt>
    <dgm:pt modelId="{F2D3F403-2B85-49CF-9A65-51EBFA5809C7}" type="pres">
      <dgm:prSet presAssocID="{F5415BC3-873F-4F3C-8904-C9461093DFC3}" presName="hierRoot2" presStyleCnt="0">
        <dgm:presLayoutVars>
          <dgm:hierBranch val="init"/>
        </dgm:presLayoutVars>
      </dgm:prSet>
      <dgm:spPr/>
    </dgm:pt>
    <dgm:pt modelId="{15096334-AACC-4A64-A064-DF56460684B4}" type="pres">
      <dgm:prSet presAssocID="{F5415BC3-873F-4F3C-8904-C9461093DFC3}" presName="rootComposite" presStyleCnt="0"/>
      <dgm:spPr/>
    </dgm:pt>
    <dgm:pt modelId="{658B9D73-BD15-485F-898D-46A16E96EC00}" type="pres">
      <dgm:prSet presAssocID="{F5415BC3-873F-4F3C-8904-C9461093DFC3}" presName="rootText" presStyleLbl="node2" presStyleIdx="0" presStyleCnt="3" custLinFactNeighborX="-23" custLinFactNeighborY="314">
        <dgm:presLayoutVars>
          <dgm:chPref val="3"/>
        </dgm:presLayoutVars>
      </dgm:prSet>
      <dgm:spPr/>
    </dgm:pt>
    <dgm:pt modelId="{CE118D44-1D4D-4778-8FD3-F83AFE506D6D}" type="pres">
      <dgm:prSet presAssocID="{F5415BC3-873F-4F3C-8904-C9461093DFC3}" presName="rootConnector" presStyleLbl="node2" presStyleIdx="0" presStyleCnt="3"/>
      <dgm:spPr/>
    </dgm:pt>
    <dgm:pt modelId="{B7CBE0F5-630F-46C2-A439-2D1408D20C3E}" type="pres">
      <dgm:prSet presAssocID="{F5415BC3-873F-4F3C-8904-C9461093DFC3}" presName="hierChild4" presStyleCnt="0"/>
      <dgm:spPr/>
    </dgm:pt>
    <dgm:pt modelId="{535BEC0C-6F46-476B-B55C-E342E083FE8C}" type="pres">
      <dgm:prSet presAssocID="{F5415BC3-873F-4F3C-8904-C9461093DFC3}" presName="hierChild5" presStyleCnt="0"/>
      <dgm:spPr/>
    </dgm:pt>
    <dgm:pt modelId="{DBD4EE83-C8B2-4BF4-A83E-CAB6584AB0CB}" type="pres">
      <dgm:prSet presAssocID="{08A1E157-3250-4E65-8D18-9C75B08F69F3}" presName="Name37" presStyleLbl="parChTrans1D2" presStyleIdx="1" presStyleCnt="3"/>
      <dgm:spPr/>
    </dgm:pt>
    <dgm:pt modelId="{26932115-AB85-4FA8-8E04-4318A1CAC600}" type="pres">
      <dgm:prSet presAssocID="{359B0E19-E297-498E-A05B-102CBF2F79FA}" presName="hierRoot2" presStyleCnt="0">
        <dgm:presLayoutVars>
          <dgm:hierBranch val="init"/>
        </dgm:presLayoutVars>
      </dgm:prSet>
      <dgm:spPr/>
    </dgm:pt>
    <dgm:pt modelId="{732030EB-22BA-4047-A445-334A9803306B}" type="pres">
      <dgm:prSet presAssocID="{359B0E19-E297-498E-A05B-102CBF2F79FA}" presName="rootComposite" presStyleCnt="0"/>
      <dgm:spPr/>
    </dgm:pt>
    <dgm:pt modelId="{9C95EC31-2C7C-4808-90C1-970DD15ACC76}" type="pres">
      <dgm:prSet presAssocID="{359B0E19-E297-498E-A05B-102CBF2F79FA}" presName="rootText" presStyleLbl="node2" presStyleIdx="1" presStyleCnt="3">
        <dgm:presLayoutVars>
          <dgm:chPref val="3"/>
        </dgm:presLayoutVars>
      </dgm:prSet>
      <dgm:spPr/>
    </dgm:pt>
    <dgm:pt modelId="{2C7BE7E4-2FE0-4075-8C47-4037EC081751}" type="pres">
      <dgm:prSet presAssocID="{359B0E19-E297-498E-A05B-102CBF2F79FA}" presName="rootConnector" presStyleLbl="node2" presStyleIdx="1" presStyleCnt="3"/>
      <dgm:spPr/>
    </dgm:pt>
    <dgm:pt modelId="{96ABD3DE-93FE-4D75-A902-F2725FFFC25A}" type="pres">
      <dgm:prSet presAssocID="{359B0E19-E297-498E-A05B-102CBF2F79FA}" presName="hierChild4" presStyleCnt="0"/>
      <dgm:spPr/>
    </dgm:pt>
    <dgm:pt modelId="{E8F0C4BA-6691-4AF7-B611-1713F4FCE685}" type="pres">
      <dgm:prSet presAssocID="{359B0E19-E297-498E-A05B-102CBF2F79FA}" presName="hierChild5" presStyleCnt="0"/>
      <dgm:spPr/>
    </dgm:pt>
    <dgm:pt modelId="{A9FB6FAD-1577-4162-A599-E98ECD2AE676}" type="pres">
      <dgm:prSet presAssocID="{B2AD02A5-419B-4A4E-ACCA-C0920952B4B5}" presName="Name37" presStyleLbl="parChTrans1D2" presStyleIdx="2" presStyleCnt="3"/>
      <dgm:spPr/>
    </dgm:pt>
    <dgm:pt modelId="{6217A5A4-E40C-4F4C-AC3B-557ABCD91A16}" type="pres">
      <dgm:prSet presAssocID="{36FAC0F0-362D-4A99-AE8F-6BC624D707AE}" presName="hierRoot2" presStyleCnt="0">
        <dgm:presLayoutVars>
          <dgm:hierBranch val="init"/>
        </dgm:presLayoutVars>
      </dgm:prSet>
      <dgm:spPr/>
    </dgm:pt>
    <dgm:pt modelId="{3C009B42-D92E-406E-91A8-8242CD8EF05A}" type="pres">
      <dgm:prSet presAssocID="{36FAC0F0-362D-4A99-AE8F-6BC624D707AE}" presName="rootComposite" presStyleCnt="0"/>
      <dgm:spPr/>
    </dgm:pt>
    <dgm:pt modelId="{2DBAD2A1-8557-484B-9511-072EF5DFF609}" type="pres">
      <dgm:prSet presAssocID="{36FAC0F0-362D-4A99-AE8F-6BC624D707AE}" presName="rootText" presStyleLbl="node2" presStyleIdx="2" presStyleCnt="3">
        <dgm:presLayoutVars>
          <dgm:chPref val="3"/>
        </dgm:presLayoutVars>
      </dgm:prSet>
      <dgm:spPr/>
    </dgm:pt>
    <dgm:pt modelId="{01209033-01B3-432E-A966-5F52088B9B9C}" type="pres">
      <dgm:prSet presAssocID="{36FAC0F0-362D-4A99-AE8F-6BC624D707AE}" presName="rootConnector" presStyleLbl="node2" presStyleIdx="2" presStyleCnt="3"/>
      <dgm:spPr/>
    </dgm:pt>
    <dgm:pt modelId="{DB9E8296-3E03-4B47-85E9-6042AEAD485A}" type="pres">
      <dgm:prSet presAssocID="{36FAC0F0-362D-4A99-AE8F-6BC624D707AE}" presName="hierChild4" presStyleCnt="0"/>
      <dgm:spPr/>
    </dgm:pt>
    <dgm:pt modelId="{2088E5DF-E3BC-44A1-9E36-1DDBB713D543}" type="pres">
      <dgm:prSet presAssocID="{36FAC0F0-362D-4A99-AE8F-6BC624D707AE}" presName="hierChild5" presStyleCnt="0"/>
      <dgm:spPr/>
    </dgm:pt>
    <dgm:pt modelId="{B03539E4-BDC6-44F9-AF9E-BF2797335A76}" type="pres">
      <dgm:prSet presAssocID="{AFD3CA37-DE3F-4835-BFC5-5753322E91BA}" presName="hierChild3" presStyleCnt="0"/>
      <dgm:spPr/>
    </dgm:pt>
  </dgm:ptLst>
  <dgm:cxnLst>
    <dgm:cxn modelId="{44FB720F-BA9C-4D49-A1BA-7E2C4C33E0B7}" type="presOf" srcId="{B0D25EF6-7DAA-4DCC-9A3D-DF268B984C70}" destId="{786507B5-413A-4B4E-8FA0-10BFE6C351F2}" srcOrd="0" destOrd="0" presId="urn:microsoft.com/office/officeart/2005/8/layout/orgChart1"/>
    <dgm:cxn modelId="{BAEDF53A-6980-4441-AE58-9916C4833AC0}" srcId="{AFD3CA37-DE3F-4835-BFC5-5753322E91BA}" destId="{359B0E19-E297-498E-A05B-102CBF2F79FA}" srcOrd="1" destOrd="0" parTransId="{08A1E157-3250-4E65-8D18-9C75B08F69F3}" sibTransId="{4FDF039B-E255-4A06-95A1-1E4726D386A0}"/>
    <dgm:cxn modelId="{B3F65A4F-B214-47D9-B43C-D1257C80AEB8}" type="presOf" srcId="{359B0E19-E297-498E-A05B-102CBF2F79FA}" destId="{2C7BE7E4-2FE0-4075-8C47-4037EC081751}" srcOrd="1" destOrd="0" presId="urn:microsoft.com/office/officeart/2005/8/layout/orgChart1"/>
    <dgm:cxn modelId="{B05F0350-C0E1-4484-B783-FA8DE73BDDC1}" type="presOf" srcId="{DAD0BD2B-F6EE-419F-8BC1-C49B799C67FD}" destId="{FADA5BE4-D583-463F-BA36-040103A86A77}" srcOrd="0" destOrd="0" presId="urn:microsoft.com/office/officeart/2005/8/layout/orgChart1"/>
    <dgm:cxn modelId="{E5941C76-7193-4A5A-A0C4-D727C1FE2AAB}" type="presOf" srcId="{AFD3CA37-DE3F-4835-BFC5-5753322E91BA}" destId="{60BF97B0-6E26-49F8-BBFE-6D77BEE677A4}" srcOrd="0" destOrd="0" presId="urn:microsoft.com/office/officeart/2005/8/layout/orgChart1"/>
    <dgm:cxn modelId="{ADF3EB90-A784-473D-A09D-B6AE653620AF}" srcId="{AFD3CA37-DE3F-4835-BFC5-5753322E91BA}" destId="{36FAC0F0-362D-4A99-AE8F-6BC624D707AE}" srcOrd="2" destOrd="0" parTransId="{B2AD02A5-419B-4A4E-ACCA-C0920952B4B5}" sibTransId="{451994EA-ED40-4ADD-B505-E578EFAF7863}"/>
    <dgm:cxn modelId="{6A3AB596-B784-4DE7-B53B-9F067E363636}" type="presOf" srcId="{B2AD02A5-419B-4A4E-ACCA-C0920952B4B5}" destId="{A9FB6FAD-1577-4162-A599-E98ECD2AE676}" srcOrd="0" destOrd="0" presId="urn:microsoft.com/office/officeart/2005/8/layout/orgChart1"/>
    <dgm:cxn modelId="{7123EB9D-BD22-4FAF-B484-1B18DC151500}" type="presOf" srcId="{F5415BC3-873F-4F3C-8904-C9461093DFC3}" destId="{CE118D44-1D4D-4778-8FD3-F83AFE506D6D}" srcOrd="1" destOrd="0" presId="urn:microsoft.com/office/officeart/2005/8/layout/orgChart1"/>
    <dgm:cxn modelId="{55C4D0A3-6BAA-43C3-8697-C3DC89C38B9B}" type="presOf" srcId="{08A1E157-3250-4E65-8D18-9C75B08F69F3}" destId="{DBD4EE83-C8B2-4BF4-A83E-CAB6584AB0CB}" srcOrd="0" destOrd="0" presId="urn:microsoft.com/office/officeart/2005/8/layout/orgChart1"/>
    <dgm:cxn modelId="{46DC02A4-2052-46A5-9CDE-239C95517CEC}" srcId="{AFD3CA37-DE3F-4835-BFC5-5753322E91BA}" destId="{F5415BC3-873F-4F3C-8904-C9461093DFC3}" srcOrd="0" destOrd="0" parTransId="{DAD0BD2B-F6EE-419F-8BC1-C49B799C67FD}" sibTransId="{DF019B7C-F4CC-4232-B6B7-C40392346455}"/>
    <dgm:cxn modelId="{0EBD98A7-0914-401D-B4DB-8996CAC337D6}" type="presOf" srcId="{359B0E19-E297-498E-A05B-102CBF2F79FA}" destId="{9C95EC31-2C7C-4808-90C1-970DD15ACC76}" srcOrd="0" destOrd="0" presId="urn:microsoft.com/office/officeart/2005/8/layout/orgChart1"/>
    <dgm:cxn modelId="{56B94FBE-63B6-48B2-BF49-D1BAF3FB8DF6}" type="presOf" srcId="{36FAC0F0-362D-4A99-AE8F-6BC624D707AE}" destId="{01209033-01B3-432E-A966-5F52088B9B9C}" srcOrd="1" destOrd="0" presId="urn:microsoft.com/office/officeart/2005/8/layout/orgChart1"/>
    <dgm:cxn modelId="{10C85ADF-70A7-4C54-8700-7313AFA6B90C}" type="presOf" srcId="{F5415BC3-873F-4F3C-8904-C9461093DFC3}" destId="{658B9D73-BD15-485F-898D-46A16E96EC00}" srcOrd="0" destOrd="0" presId="urn:microsoft.com/office/officeart/2005/8/layout/orgChart1"/>
    <dgm:cxn modelId="{70F42FE2-2BF8-4FEB-AB76-C8ABAD80520B}" type="presOf" srcId="{AFD3CA37-DE3F-4835-BFC5-5753322E91BA}" destId="{D2AE2239-469A-4484-AE9E-ECDAB70A9A54}" srcOrd="1" destOrd="0" presId="urn:microsoft.com/office/officeart/2005/8/layout/orgChart1"/>
    <dgm:cxn modelId="{9E3F3AFA-07E7-48A2-A197-B889877E7A45}" srcId="{B0D25EF6-7DAA-4DCC-9A3D-DF268B984C70}" destId="{AFD3CA37-DE3F-4835-BFC5-5753322E91BA}" srcOrd="0" destOrd="0" parTransId="{982D0008-395B-488C-B4DF-9F3CE85AD2ED}" sibTransId="{E9406469-2D19-4A2E-84BD-348DF57D7760}"/>
    <dgm:cxn modelId="{5A982AFF-CBD4-4DC1-87A4-984DC46A583F}" type="presOf" srcId="{36FAC0F0-362D-4A99-AE8F-6BC624D707AE}" destId="{2DBAD2A1-8557-484B-9511-072EF5DFF609}" srcOrd="0" destOrd="0" presId="urn:microsoft.com/office/officeart/2005/8/layout/orgChart1"/>
    <dgm:cxn modelId="{7623470A-2BDD-4B4A-ACC9-09FF63112F9B}" type="presParOf" srcId="{786507B5-413A-4B4E-8FA0-10BFE6C351F2}" destId="{1717CF28-4D63-45FD-A5A7-6CF5FFA6BE2E}" srcOrd="0" destOrd="0" presId="urn:microsoft.com/office/officeart/2005/8/layout/orgChart1"/>
    <dgm:cxn modelId="{40A84F58-78DC-45FA-8BBF-E51412674B33}" type="presParOf" srcId="{1717CF28-4D63-45FD-A5A7-6CF5FFA6BE2E}" destId="{6CB2534C-E88F-4E3A-8868-B12C609D866C}" srcOrd="0" destOrd="0" presId="urn:microsoft.com/office/officeart/2005/8/layout/orgChart1"/>
    <dgm:cxn modelId="{50D45114-8BD3-4FAD-A26C-8E9F7F892C39}" type="presParOf" srcId="{6CB2534C-E88F-4E3A-8868-B12C609D866C}" destId="{60BF97B0-6E26-49F8-BBFE-6D77BEE677A4}" srcOrd="0" destOrd="0" presId="urn:microsoft.com/office/officeart/2005/8/layout/orgChart1"/>
    <dgm:cxn modelId="{66ED9BA7-E0D0-4EC2-BFFA-CDDCF122C3AB}" type="presParOf" srcId="{6CB2534C-E88F-4E3A-8868-B12C609D866C}" destId="{D2AE2239-469A-4484-AE9E-ECDAB70A9A54}" srcOrd="1" destOrd="0" presId="urn:microsoft.com/office/officeart/2005/8/layout/orgChart1"/>
    <dgm:cxn modelId="{E36F043A-2736-4EC3-A1AC-33F938AADD2C}" type="presParOf" srcId="{1717CF28-4D63-45FD-A5A7-6CF5FFA6BE2E}" destId="{512CDB7E-83D7-403E-B9BA-CC0E04DF93EC}" srcOrd="1" destOrd="0" presId="urn:microsoft.com/office/officeart/2005/8/layout/orgChart1"/>
    <dgm:cxn modelId="{36D7B841-3E0B-4210-9563-0B5257E4FAD5}" type="presParOf" srcId="{512CDB7E-83D7-403E-B9BA-CC0E04DF93EC}" destId="{FADA5BE4-D583-463F-BA36-040103A86A77}" srcOrd="0" destOrd="0" presId="urn:microsoft.com/office/officeart/2005/8/layout/orgChart1"/>
    <dgm:cxn modelId="{8E0884D1-7286-4477-B273-68359642C662}" type="presParOf" srcId="{512CDB7E-83D7-403E-B9BA-CC0E04DF93EC}" destId="{F2D3F403-2B85-49CF-9A65-51EBFA5809C7}" srcOrd="1" destOrd="0" presId="urn:microsoft.com/office/officeart/2005/8/layout/orgChart1"/>
    <dgm:cxn modelId="{2ADADE9E-6219-493E-97D5-061F5B2DD0D8}" type="presParOf" srcId="{F2D3F403-2B85-49CF-9A65-51EBFA5809C7}" destId="{15096334-AACC-4A64-A064-DF56460684B4}" srcOrd="0" destOrd="0" presId="urn:microsoft.com/office/officeart/2005/8/layout/orgChart1"/>
    <dgm:cxn modelId="{404646F7-85AB-4BED-BFCF-651DA18CB034}" type="presParOf" srcId="{15096334-AACC-4A64-A064-DF56460684B4}" destId="{658B9D73-BD15-485F-898D-46A16E96EC00}" srcOrd="0" destOrd="0" presId="urn:microsoft.com/office/officeart/2005/8/layout/orgChart1"/>
    <dgm:cxn modelId="{7C7CF28A-A1F9-4BE7-B43E-83E3520B8E1F}" type="presParOf" srcId="{15096334-AACC-4A64-A064-DF56460684B4}" destId="{CE118D44-1D4D-4778-8FD3-F83AFE506D6D}" srcOrd="1" destOrd="0" presId="urn:microsoft.com/office/officeart/2005/8/layout/orgChart1"/>
    <dgm:cxn modelId="{2C37095D-B82E-41E5-A992-F99DE3571E6E}" type="presParOf" srcId="{F2D3F403-2B85-49CF-9A65-51EBFA5809C7}" destId="{B7CBE0F5-630F-46C2-A439-2D1408D20C3E}" srcOrd="1" destOrd="0" presId="urn:microsoft.com/office/officeart/2005/8/layout/orgChart1"/>
    <dgm:cxn modelId="{FF1BB6DA-761D-4F9F-BDD2-EC456B87BA99}" type="presParOf" srcId="{F2D3F403-2B85-49CF-9A65-51EBFA5809C7}" destId="{535BEC0C-6F46-476B-B55C-E342E083FE8C}" srcOrd="2" destOrd="0" presId="urn:microsoft.com/office/officeart/2005/8/layout/orgChart1"/>
    <dgm:cxn modelId="{8C66ADC2-DA8B-4A53-B992-6006EB008D07}" type="presParOf" srcId="{512CDB7E-83D7-403E-B9BA-CC0E04DF93EC}" destId="{DBD4EE83-C8B2-4BF4-A83E-CAB6584AB0CB}" srcOrd="2" destOrd="0" presId="urn:microsoft.com/office/officeart/2005/8/layout/orgChart1"/>
    <dgm:cxn modelId="{170F37AB-B3DF-4FCB-AF23-CB5BD69DDCE6}" type="presParOf" srcId="{512CDB7E-83D7-403E-B9BA-CC0E04DF93EC}" destId="{26932115-AB85-4FA8-8E04-4318A1CAC600}" srcOrd="3" destOrd="0" presId="urn:microsoft.com/office/officeart/2005/8/layout/orgChart1"/>
    <dgm:cxn modelId="{E47523D7-6C4F-4D60-9474-BDD66CF201F3}" type="presParOf" srcId="{26932115-AB85-4FA8-8E04-4318A1CAC600}" destId="{732030EB-22BA-4047-A445-334A9803306B}" srcOrd="0" destOrd="0" presId="urn:microsoft.com/office/officeart/2005/8/layout/orgChart1"/>
    <dgm:cxn modelId="{AC9D53B9-0153-4D6B-8334-AAD67A7FB5B9}" type="presParOf" srcId="{732030EB-22BA-4047-A445-334A9803306B}" destId="{9C95EC31-2C7C-4808-90C1-970DD15ACC76}" srcOrd="0" destOrd="0" presId="urn:microsoft.com/office/officeart/2005/8/layout/orgChart1"/>
    <dgm:cxn modelId="{310B5B70-34E2-47A9-8F47-1990D56D4CC1}" type="presParOf" srcId="{732030EB-22BA-4047-A445-334A9803306B}" destId="{2C7BE7E4-2FE0-4075-8C47-4037EC081751}" srcOrd="1" destOrd="0" presId="urn:microsoft.com/office/officeart/2005/8/layout/orgChart1"/>
    <dgm:cxn modelId="{146F6D8D-A584-4AA7-AE03-582DAB709921}" type="presParOf" srcId="{26932115-AB85-4FA8-8E04-4318A1CAC600}" destId="{96ABD3DE-93FE-4D75-A902-F2725FFFC25A}" srcOrd="1" destOrd="0" presId="urn:microsoft.com/office/officeart/2005/8/layout/orgChart1"/>
    <dgm:cxn modelId="{0266C43C-60E4-4658-BD09-C4887FFF2E2E}" type="presParOf" srcId="{26932115-AB85-4FA8-8E04-4318A1CAC600}" destId="{E8F0C4BA-6691-4AF7-B611-1713F4FCE685}" srcOrd="2" destOrd="0" presId="urn:microsoft.com/office/officeart/2005/8/layout/orgChart1"/>
    <dgm:cxn modelId="{FC8B69A8-A379-4971-8FC3-043ED1FE0CC1}" type="presParOf" srcId="{512CDB7E-83D7-403E-B9BA-CC0E04DF93EC}" destId="{A9FB6FAD-1577-4162-A599-E98ECD2AE676}" srcOrd="4" destOrd="0" presId="urn:microsoft.com/office/officeart/2005/8/layout/orgChart1"/>
    <dgm:cxn modelId="{EB5624E6-D781-4E63-BFFE-A14104E58F83}" type="presParOf" srcId="{512CDB7E-83D7-403E-B9BA-CC0E04DF93EC}" destId="{6217A5A4-E40C-4F4C-AC3B-557ABCD91A16}" srcOrd="5" destOrd="0" presId="urn:microsoft.com/office/officeart/2005/8/layout/orgChart1"/>
    <dgm:cxn modelId="{284C2FA6-CA53-46E0-AD2E-E44DB5633F75}" type="presParOf" srcId="{6217A5A4-E40C-4F4C-AC3B-557ABCD91A16}" destId="{3C009B42-D92E-406E-91A8-8242CD8EF05A}" srcOrd="0" destOrd="0" presId="urn:microsoft.com/office/officeart/2005/8/layout/orgChart1"/>
    <dgm:cxn modelId="{362313F5-7582-415C-AA29-055274C33A7C}" type="presParOf" srcId="{3C009B42-D92E-406E-91A8-8242CD8EF05A}" destId="{2DBAD2A1-8557-484B-9511-072EF5DFF609}" srcOrd="0" destOrd="0" presId="urn:microsoft.com/office/officeart/2005/8/layout/orgChart1"/>
    <dgm:cxn modelId="{E8F0B99A-FAE7-4AAF-A16E-47BC106CE465}" type="presParOf" srcId="{3C009B42-D92E-406E-91A8-8242CD8EF05A}" destId="{01209033-01B3-432E-A966-5F52088B9B9C}" srcOrd="1" destOrd="0" presId="urn:microsoft.com/office/officeart/2005/8/layout/orgChart1"/>
    <dgm:cxn modelId="{1505EC83-6A67-4A16-BE3F-18211B79D235}" type="presParOf" srcId="{6217A5A4-E40C-4F4C-AC3B-557ABCD91A16}" destId="{DB9E8296-3E03-4B47-85E9-6042AEAD485A}" srcOrd="1" destOrd="0" presId="urn:microsoft.com/office/officeart/2005/8/layout/orgChart1"/>
    <dgm:cxn modelId="{FF0CB8B8-4ADA-4669-9A58-8ABF8F7DA0B0}" type="presParOf" srcId="{6217A5A4-E40C-4F4C-AC3B-557ABCD91A16}" destId="{2088E5DF-E3BC-44A1-9E36-1DDBB713D543}" srcOrd="2" destOrd="0" presId="urn:microsoft.com/office/officeart/2005/8/layout/orgChart1"/>
    <dgm:cxn modelId="{FE299BA3-7FF5-41ED-96A0-FA4796B61905}" type="presParOf" srcId="{1717CF28-4D63-45FD-A5A7-6CF5FFA6BE2E}" destId="{B03539E4-BDC6-44F9-AF9E-BF2797335A7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D25EF6-7DAA-4DCC-9A3D-DF268B984C7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zh-CN" altLang="en-US"/>
        </a:p>
      </dgm:t>
    </dgm:pt>
    <dgm:pt modelId="{AFD3CA37-DE3F-4835-BFC5-5753322E91BA}">
      <dgm:prSet phldrT="[文本]" custT="1"/>
      <dgm:spPr>
        <a:solidFill>
          <a:srgbClr val="3030FF"/>
        </a:solidFill>
      </dgm:spPr>
      <dgm:t>
        <a:bodyPr/>
        <a:lstStyle/>
        <a:p>
          <a:r>
            <a:rPr lang="zh-CN" altLang="en-US" sz="2000" b="1" dirty="0"/>
            <a:t>粲夸克衰变中标准模型的精确检验</a:t>
          </a:r>
        </a:p>
      </dgm:t>
    </dgm:pt>
    <dgm:pt modelId="{982D0008-395B-488C-B4DF-9F3CE85AD2ED}" type="parTrans" cxnId="{9E3F3AFA-07E7-48A2-A197-B889877E7A45}">
      <dgm:prSet/>
      <dgm:spPr/>
      <dgm:t>
        <a:bodyPr/>
        <a:lstStyle/>
        <a:p>
          <a:endParaRPr lang="zh-CN" altLang="en-US"/>
        </a:p>
      </dgm:t>
    </dgm:pt>
    <dgm:pt modelId="{E9406469-2D19-4A2E-84BD-348DF57D7760}" type="sibTrans" cxnId="{9E3F3AFA-07E7-48A2-A197-B889877E7A45}">
      <dgm:prSet/>
      <dgm:spPr/>
      <dgm:t>
        <a:bodyPr/>
        <a:lstStyle/>
        <a:p>
          <a:endParaRPr lang="zh-CN" altLang="en-US"/>
        </a:p>
      </dgm:t>
    </dgm:pt>
    <dgm:pt modelId="{359B0E19-E297-498E-A05B-102CBF2F79FA}">
      <dgm:prSet phldrT="[文本]" custT="1"/>
      <dgm:spPr>
        <a:solidFill>
          <a:srgbClr val="3030FF"/>
        </a:solidFill>
      </dgm:spPr>
      <dgm:t>
        <a:bodyPr/>
        <a:lstStyle/>
        <a:p>
          <a:r>
            <a:rPr lang="zh-CN" altLang="en-US" sz="2000" b="1" dirty="0">
              <a:solidFill>
                <a:srgbClr val="FFFF00"/>
              </a:solidFill>
            </a:rPr>
            <a:t>电弱统一理论精确验证</a:t>
          </a:r>
          <a:endParaRPr lang="zh-CN" altLang="en-US" sz="2000" dirty="0"/>
        </a:p>
      </dgm:t>
    </dgm:pt>
    <dgm:pt modelId="{08A1E157-3250-4E65-8D18-9C75B08F69F3}" type="parTrans" cxnId="{BAEDF53A-6980-4441-AE58-9916C4833AC0}">
      <dgm:prSet/>
      <dgm:spPr/>
      <dgm:t>
        <a:bodyPr/>
        <a:lstStyle/>
        <a:p>
          <a:endParaRPr lang="zh-CN" altLang="en-US"/>
        </a:p>
      </dgm:t>
    </dgm:pt>
    <dgm:pt modelId="{4FDF039B-E255-4A06-95A1-1E4726D386A0}" type="sibTrans" cxnId="{BAEDF53A-6980-4441-AE58-9916C4833AC0}">
      <dgm:prSet/>
      <dgm:spPr/>
      <dgm:t>
        <a:bodyPr/>
        <a:lstStyle/>
        <a:p>
          <a:endParaRPr lang="zh-CN" altLang="en-US"/>
        </a:p>
      </dgm:t>
    </dgm:pt>
    <dgm:pt modelId="{36FAC0F0-362D-4A99-AE8F-6BC624D707AE}">
      <dgm:prSet phldrT="[文本]" custT="1"/>
      <dgm:spPr>
        <a:solidFill>
          <a:srgbClr val="3030FF"/>
        </a:solidFill>
      </dgm:spPr>
      <dgm:t>
        <a:bodyPr/>
        <a:lstStyle/>
        <a:p>
          <a:r>
            <a:rPr lang="zh-CN" altLang="en-US" sz="2000" b="1" dirty="0">
              <a:solidFill>
                <a:srgbClr val="FFFF00"/>
              </a:solidFill>
            </a:rPr>
            <a:t>超越标准模型新物理</a:t>
          </a:r>
          <a:endParaRPr lang="zh-CN" altLang="en-US" sz="2000" dirty="0"/>
        </a:p>
      </dgm:t>
    </dgm:pt>
    <dgm:pt modelId="{B2AD02A5-419B-4A4E-ACCA-C0920952B4B5}" type="parTrans" cxnId="{ADF3EB90-A784-473D-A09D-B6AE653620AF}">
      <dgm:prSet/>
      <dgm:spPr/>
      <dgm:t>
        <a:bodyPr/>
        <a:lstStyle/>
        <a:p>
          <a:endParaRPr lang="zh-CN" altLang="en-US"/>
        </a:p>
      </dgm:t>
    </dgm:pt>
    <dgm:pt modelId="{451994EA-ED40-4ADD-B505-E578EFAF7863}" type="sibTrans" cxnId="{ADF3EB90-A784-473D-A09D-B6AE653620AF}">
      <dgm:prSet/>
      <dgm:spPr/>
      <dgm:t>
        <a:bodyPr/>
        <a:lstStyle/>
        <a:p>
          <a:endParaRPr lang="zh-CN" altLang="en-US"/>
        </a:p>
      </dgm:t>
    </dgm:pt>
    <dgm:pt modelId="{F5415BC3-873F-4F3C-8904-C9461093DFC3}">
      <dgm:prSet custT="1"/>
      <dgm:spPr>
        <a:solidFill>
          <a:srgbClr val="3030FF"/>
        </a:solidFill>
      </dgm:spPr>
      <dgm:t>
        <a:bodyPr/>
        <a:lstStyle/>
        <a:p>
          <a:r>
            <a:rPr lang="zh-CN" altLang="en-US" sz="2000" b="1" dirty="0">
              <a:solidFill>
                <a:srgbClr val="FFFF00"/>
              </a:solidFill>
            </a:rPr>
            <a:t>强相互作用的非微扰机制</a:t>
          </a:r>
        </a:p>
      </dgm:t>
    </dgm:pt>
    <dgm:pt modelId="{DAD0BD2B-F6EE-419F-8BC1-C49B799C67FD}" type="parTrans" cxnId="{46DC02A4-2052-46A5-9CDE-239C95517CEC}">
      <dgm:prSet/>
      <dgm:spPr/>
      <dgm:t>
        <a:bodyPr/>
        <a:lstStyle/>
        <a:p>
          <a:endParaRPr lang="zh-CN" altLang="en-US"/>
        </a:p>
      </dgm:t>
    </dgm:pt>
    <dgm:pt modelId="{DF019B7C-F4CC-4232-B6B7-C40392346455}" type="sibTrans" cxnId="{46DC02A4-2052-46A5-9CDE-239C95517CEC}">
      <dgm:prSet/>
      <dgm:spPr/>
      <dgm:t>
        <a:bodyPr/>
        <a:lstStyle/>
        <a:p>
          <a:endParaRPr lang="zh-CN" altLang="en-US"/>
        </a:p>
      </dgm:t>
    </dgm:pt>
    <dgm:pt modelId="{786507B5-413A-4B4E-8FA0-10BFE6C351F2}" type="pres">
      <dgm:prSet presAssocID="{B0D25EF6-7DAA-4DCC-9A3D-DF268B984C70}" presName="hierChild1" presStyleCnt="0">
        <dgm:presLayoutVars>
          <dgm:orgChart val="1"/>
          <dgm:chPref val="1"/>
          <dgm:dir/>
          <dgm:animOne val="branch"/>
          <dgm:animLvl val="lvl"/>
          <dgm:resizeHandles/>
        </dgm:presLayoutVars>
      </dgm:prSet>
      <dgm:spPr/>
    </dgm:pt>
    <dgm:pt modelId="{1717CF28-4D63-45FD-A5A7-6CF5FFA6BE2E}" type="pres">
      <dgm:prSet presAssocID="{AFD3CA37-DE3F-4835-BFC5-5753322E91BA}" presName="hierRoot1" presStyleCnt="0">
        <dgm:presLayoutVars>
          <dgm:hierBranch val="init"/>
        </dgm:presLayoutVars>
      </dgm:prSet>
      <dgm:spPr/>
    </dgm:pt>
    <dgm:pt modelId="{6CB2534C-E88F-4E3A-8868-B12C609D866C}" type="pres">
      <dgm:prSet presAssocID="{AFD3CA37-DE3F-4835-BFC5-5753322E91BA}" presName="rootComposite1" presStyleCnt="0"/>
      <dgm:spPr/>
    </dgm:pt>
    <dgm:pt modelId="{60BF97B0-6E26-49F8-BBFE-6D77BEE677A4}" type="pres">
      <dgm:prSet presAssocID="{AFD3CA37-DE3F-4835-BFC5-5753322E91BA}" presName="rootText1" presStyleLbl="node0" presStyleIdx="0" presStyleCnt="1" custScaleX="125655" custLinFactNeighborX="197" custLinFactNeighborY="-5669">
        <dgm:presLayoutVars>
          <dgm:chPref val="3"/>
        </dgm:presLayoutVars>
      </dgm:prSet>
      <dgm:spPr/>
    </dgm:pt>
    <dgm:pt modelId="{D2AE2239-469A-4484-AE9E-ECDAB70A9A54}" type="pres">
      <dgm:prSet presAssocID="{AFD3CA37-DE3F-4835-BFC5-5753322E91BA}" presName="rootConnector1" presStyleLbl="node1" presStyleIdx="0" presStyleCnt="0"/>
      <dgm:spPr/>
    </dgm:pt>
    <dgm:pt modelId="{512CDB7E-83D7-403E-B9BA-CC0E04DF93EC}" type="pres">
      <dgm:prSet presAssocID="{AFD3CA37-DE3F-4835-BFC5-5753322E91BA}" presName="hierChild2" presStyleCnt="0"/>
      <dgm:spPr/>
    </dgm:pt>
    <dgm:pt modelId="{FADA5BE4-D583-463F-BA36-040103A86A77}" type="pres">
      <dgm:prSet presAssocID="{DAD0BD2B-F6EE-419F-8BC1-C49B799C67FD}" presName="Name37" presStyleLbl="parChTrans1D2" presStyleIdx="0" presStyleCnt="3"/>
      <dgm:spPr/>
    </dgm:pt>
    <dgm:pt modelId="{F2D3F403-2B85-49CF-9A65-51EBFA5809C7}" type="pres">
      <dgm:prSet presAssocID="{F5415BC3-873F-4F3C-8904-C9461093DFC3}" presName="hierRoot2" presStyleCnt="0">
        <dgm:presLayoutVars>
          <dgm:hierBranch val="init"/>
        </dgm:presLayoutVars>
      </dgm:prSet>
      <dgm:spPr/>
    </dgm:pt>
    <dgm:pt modelId="{15096334-AACC-4A64-A064-DF56460684B4}" type="pres">
      <dgm:prSet presAssocID="{F5415BC3-873F-4F3C-8904-C9461093DFC3}" presName="rootComposite" presStyleCnt="0"/>
      <dgm:spPr/>
    </dgm:pt>
    <dgm:pt modelId="{658B9D73-BD15-485F-898D-46A16E96EC00}" type="pres">
      <dgm:prSet presAssocID="{F5415BC3-873F-4F3C-8904-C9461093DFC3}" presName="rootText" presStyleLbl="node2" presStyleIdx="0" presStyleCnt="3" custLinFactNeighborX="-23" custLinFactNeighborY="314">
        <dgm:presLayoutVars>
          <dgm:chPref val="3"/>
        </dgm:presLayoutVars>
      </dgm:prSet>
      <dgm:spPr/>
    </dgm:pt>
    <dgm:pt modelId="{CE118D44-1D4D-4778-8FD3-F83AFE506D6D}" type="pres">
      <dgm:prSet presAssocID="{F5415BC3-873F-4F3C-8904-C9461093DFC3}" presName="rootConnector" presStyleLbl="node2" presStyleIdx="0" presStyleCnt="3"/>
      <dgm:spPr/>
    </dgm:pt>
    <dgm:pt modelId="{B7CBE0F5-630F-46C2-A439-2D1408D20C3E}" type="pres">
      <dgm:prSet presAssocID="{F5415BC3-873F-4F3C-8904-C9461093DFC3}" presName="hierChild4" presStyleCnt="0"/>
      <dgm:spPr/>
    </dgm:pt>
    <dgm:pt modelId="{535BEC0C-6F46-476B-B55C-E342E083FE8C}" type="pres">
      <dgm:prSet presAssocID="{F5415BC3-873F-4F3C-8904-C9461093DFC3}" presName="hierChild5" presStyleCnt="0"/>
      <dgm:spPr/>
    </dgm:pt>
    <dgm:pt modelId="{DBD4EE83-C8B2-4BF4-A83E-CAB6584AB0CB}" type="pres">
      <dgm:prSet presAssocID="{08A1E157-3250-4E65-8D18-9C75B08F69F3}" presName="Name37" presStyleLbl="parChTrans1D2" presStyleIdx="1" presStyleCnt="3"/>
      <dgm:spPr/>
    </dgm:pt>
    <dgm:pt modelId="{26932115-AB85-4FA8-8E04-4318A1CAC600}" type="pres">
      <dgm:prSet presAssocID="{359B0E19-E297-498E-A05B-102CBF2F79FA}" presName="hierRoot2" presStyleCnt="0">
        <dgm:presLayoutVars>
          <dgm:hierBranch val="init"/>
        </dgm:presLayoutVars>
      </dgm:prSet>
      <dgm:spPr/>
    </dgm:pt>
    <dgm:pt modelId="{732030EB-22BA-4047-A445-334A9803306B}" type="pres">
      <dgm:prSet presAssocID="{359B0E19-E297-498E-A05B-102CBF2F79FA}" presName="rootComposite" presStyleCnt="0"/>
      <dgm:spPr/>
    </dgm:pt>
    <dgm:pt modelId="{9C95EC31-2C7C-4808-90C1-970DD15ACC76}" type="pres">
      <dgm:prSet presAssocID="{359B0E19-E297-498E-A05B-102CBF2F79FA}" presName="rootText" presStyleLbl="node2" presStyleIdx="1" presStyleCnt="3">
        <dgm:presLayoutVars>
          <dgm:chPref val="3"/>
        </dgm:presLayoutVars>
      </dgm:prSet>
      <dgm:spPr/>
    </dgm:pt>
    <dgm:pt modelId="{2C7BE7E4-2FE0-4075-8C47-4037EC081751}" type="pres">
      <dgm:prSet presAssocID="{359B0E19-E297-498E-A05B-102CBF2F79FA}" presName="rootConnector" presStyleLbl="node2" presStyleIdx="1" presStyleCnt="3"/>
      <dgm:spPr/>
    </dgm:pt>
    <dgm:pt modelId="{96ABD3DE-93FE-4D75-A902-F2725FFFC25A}" type="pres">
      <dgm:prSet presAssocID="{359B0E19-E297-498E-A05B-102CBF2F79FA}" presName="hierChild4" presStyleCnt="0"/>
      <dgm:spPr/>
    </dgm:pt>
    <dgm:pt modelId="{E8F0C4BA-6691-4AF7-B611-1713F4FCE685}" type="pres">
      <dgm:prSet presAssocID="{359B0E19-E297-498E-A05B-102CBF2F79FA}" presName="hierChild5" presStyleCnt="0"/>
      <dgm:spPr/>
    </dgm:pt>
    <dgm:pt modelId="{A9FB6FAD-1577-4162-A599-E98ECD2AE676}" type="pres">
      <dgm:prSet presAssocID="{B2AD02A5-419B-4A4E-ACCA-C0920952B4B5}" presName="Name37" presStyleLbl="parChTrans1D2" presStyleIdx="2" presStyleCnt="3"/>
      <dgm:spPr/>
    </dgm:pt>
    <dgm:pt modelId="{6217A5A4-E40C-4F4C-AC3B-557ABCD91A16}" type="pres">
      <dgm:prSet presAssocID="{36FAC0F0-362D-4A99-AE8F-6BC624D707AE}" presName="hierRoot2" presStyleCnt="0">
        <dgm:presLayoutVars>
          <dgm:hierBranch val="init"/>
        </dgm:presLayoutVars>
      </dgm:prSet>
      <dgm:spPr/>
    </dgm:pt>
    <dgm:pt modelId="{3C009B42-D92E-406E-91A8-8242CD8EF05A}" type="pres">
      <dgm:prSet presAssocID="{36FAC0F0-362D-4A99-AE8F-6BC624D707AE}" presName="rootComposite" presStyleCnt="0"/>
      <dgm:spPr/>
    </dgm:pt>
    <dgm:pt modelId="{2DBAD2A1-8557-484B-9511-072EF5DFF609}" type="pres">
      <dgm:prSet presAssocID="{36FAC0F0-362D-4A99-AE8F-6BC624D707AE}" presName="rootText" presStyleLbl="node2" presStyleIdx="2" presStyleCnt="3">
        <dgm:presLayoutVars>
          <dgm:chPref val="3"/>
        </dgm:presLayoutVars>
      </dgm:prSet>
      <dgm:spPr/>
    </dgm:pt>
    <dgm:pt modelId="{01209033-01B3-432E-A966-5F52088B9B9C}" type="pres">
      <dgm:prSet presAssocID="{36FAC0F0-362D-4A99-AE8F-6BC624D707AE}" presName="rootConnector" presStyleLbl="node2" presStyleIdx="2" presStyleCnt="3"/>
      <dgm:spPr/>
    </dgm:pt>
    <dgm:pt modelId="{DB9E8296-3E03-4B47-85E9-6042AEAD485A}" type="pres">
      <dgm:prSet presAssocID="{36FAC0F0-362D-4A99-AE8F-6BC624D707AE}" presName="hierChild4" presStyleCnt="0"/>
      <dgm:spPr/>
    </dgm:pt>
    <dgm:pt modelId="{2088E5DF-E3BC-44A1-9E36-1DDBB713D543}" type="pres">
      <dgm:prSet presAssocID="{36FAC0F0-362D-4A99-AE8F-6BC624D707AE}" presName="hierChild5" presStyleCnt="0"/>
      <dgm:spPr/>
    </dgm:pt>
    <dgm:pt modelId="{B03539E4-BDC6-44F9-AF9E-BF2797335A76}" type="pres">
      <dgm:prSet presAssocID="{AFD3CA37-DE3F-4835-BFC5-5753322E91BA}" presName="hierChild3" presStyleCnt="0"/>
      <dgm:spPr/>
    </dgm:pt>
  </dgm:ptLst>
  <dgm:cxnLst>
    <dgm:cxn modelId="{44FB720F-BA9C-4D49-A1BA-7E2C4C33E0B7}" type="presOf" srcId="{B0D25EF6-7DAA-4DCC-9A3D-DF268B984C70}" destId="{786507B5-413A-4B4E-8FA0-10BFE6C351F2}" srcOrd="0" destOrd="0" presId="urn:microsoft.com/office/officeart/2005/8/layout/orgChart1"/>
    <dgm:cxn modelId="{BAEDF53A-6980-4441-AE58-9916C4833AC0}" srcId="{AFD3CA37-DE3F-4835-BFC5-5753322E91BA}" destId="{359B0E19-E297-498E-A05B-102CBF2F79FA}" srcOrd="1" destOrd="0" parTransId="{08A1E157-3250-4E65-8D18-9C75B08F69F3}" sibTransId="{4FDF039B-E255-4A06-95A1-1E4726D386A0}"/>
    <dgm:cxn modelId="{B3F65A4F-B214-47D9-B43C-D1257C80AEB8}" type="presOf" srcId="{359B0E19-E297-498E-A05B-102CBF2F79FA}" destId="{2C7BE7E4-2FE0-4075-8C47-4037EC081751}" srcOrd="1" destOrd="0" presId="urn:microsoft.com/office/officeart/2005/8/layout/orgChart1"/>
    <dgm:cxn modelId="{B05F0350-C0E1-4484-B783-FA8DE73BDDC1}" type="presOf" srcId="{DAD0BD2B-F6EE-419F-8BC1-C49B799C67FD}" destId="{FADA5BE4-D583-463F-BA36-040103A86A77}" srcOrd="0" destOrd="0" presId="urn:microsoft.com/office/officeart/2005/8/layout/orgChart1"/>
    <dgm:cxn modelId="{E5941C76-7193-4A5A-A0C4-D727C1FE2AAB}" type="presOf" srcId="{AFD3CA37-DE3F-4835-BFC5-5753322E91BA}" destId="{60BF97B0-6E26-49F8-BBFE-6D77BEE677A4}" srcOrd="0" destOrd="0" presId="urn:microsoft.com/office/officeart/2005/8/layout/orgChart1"/>
    <dgm:cxn modelId="{ADF3EB90-A784-473D-A09D-B6AE653620AF}" srcId="{AFD3CA37-DE3F-4835-BFC5-5753322E91BA}" destId="{36FAC0F0-362D-4A99-AE8F-6BC624D707AE}" srcOrd="2" destOrd="0" parTransId="{B2AD02A5-419B-4A4E-ACCA-C0920952B4B5}" sibTransId="{451994EA-ED40-4ADD-B505-E578EFAF7863}"/>
    <dgm:cxn modelId="{6A3AB596-B784-4DE7-B53B-9F067E363636}" type="presOf" srcId="{B2AD02A5-419B-4A4E-ACCA-C0920952B4B5}" destId="{A9FB6FAD-1577-4162-A599-E98ECD2AE676}" srcOrd="0" destOrd="0" presId="urn:microsoft.com/office/officeart/2005/8/layout/orgChart1"/>
    <dgm:cxn modelId="{7123EB9D-BD22-4FAF-B484-1B18DC151500}" type="presOf" srcId="{F5415BC3-873F-4F3C-8904-C9461093DFC3}" destId="{CE118D44-1D4D-4778-8FD3-F83AFE506D6D}" srcOrd="1" destOrd="0" presId="urn:microsoft.com/office/officeart/2005/8/layout/orgChart1"/>
    <dgm:cxn modelId="{55C4D0A3-6BAA-43C3-8697-C3DC89C38B9B}" type="presOf" srcId="{08A1E157-3250-4E65-8D18-9C75B08F69F3}" destId="{DBD4EE83-C8B2-4BF4-A83E-CAB6584AB0CB}" srcOrd="0" destOrd="0" presId="urn:microsoft.com/office/officeart/2005/8/layout/orgChart1"/>
    <dgm:cxn modelId="{46DC02A4-2052-46A5-9CDE-239C95517CEC}" srcId="{AFD3CA37-DE3F-4835-BFC5-5753322E91BA}" destId="{F5415BC3-873F-4F3C-8904-C9461093DFC3}" srcOrd="0" destOrd="0" parTransId="{DAD0BD2B-F6EE-419F-8BC1-C49B799C67FD}" sibTransId="{DF019B7C-F4CC-4232-B6B7-C40392346455}"/>
    <dgm:cxn modelId="{0EBD98A7-0914-401D-B4DB-8996CAC337D6}" type="presOf" srcId="{359B0E19-E297-498E-A05B-102CBF2F79FA}" destId="{9C95EC31-2C7C-4808-90C1-970DD15ACC76}" srcOrd="0" destOrd="0" presId="urn:microsoft.com/office/officeart/2005/8/layout/orgChart1"/>
    <dgm:cxn modelId="{56B94FBE-63B6-48B2-BF49-D1BAF3FB8DF6}" type="presOf" srcId="{36FAC0F0-362D-4A99-AE8F-6BC624D707AE}" destId="{01209033-01B3-432E-A966-5F52088B9B9C}" srcOrd="1" destOrd="0" presId="urn:microsoft.com/office/officeart/2005/8/layout/orgChart1"/>
    <dgm:cxn modelId="{10C85ADF-70A7-4C54-8700-7313AFA6B90C}" type="presOf" srcId="{F5415BC3-873F-4F3C-8904-C9461093DFC3}" destId="{658B9D73-BD15-485F-898D-46A16E96EC00}" srcOrd="0" destOrd="0" presId="urn:microsoft.com/office/officeart/2005/8/layout/orgChart1"/>
    <dgm:cxn modelId="{70F42FE2-2BF8-4FEB-AB76-C8ABAD80520B}" type="presOf" srcId="{AFD3CA37-DE3F-4835-BFC5-5753322E91BA}" destId="{D2AE2239-469A-4484-AE9E-ECDAB70A9A54}" srcOrd="1" destOrd="0" presId="urn:microsoft.com/office/officeart/2005/8/layout/orgChart1"/>
    <dgm:cxn modelId="{9E3F3AFA-07E7-48A2-A197-B889877E7A45}" srcId="{B0D25EF6-7DAA-4DCC-9A3D-DF268B984C70}" destId="{AFD3CA37-DE3F-4835-BFC5-5753322E91BA}" srcOrd="0" destOrd="0" parTransId="{982D0008-395B-488C-B4DF-9F3CE85AD2ED}" sibTransId="{E9406469-2D19-4A2E-84BD-348DF57D7760}"/>
    <dgm:cxn modelId="{5A982AFF-CBD4-4DC1-87A4-984DC46A583F}" type="presOf" srcId="{36FAC0F0-362D-4A99-AE8F-6BC624D707AE}" destId="{2DBAD2A1-8557-484B-9511-072EF5DFF609}" srcOrd="0" destOrd="0" presId="urn:microsoft.com/office/officeart/2005/8/layout/orgChart1"/>
    <dgm:cxn modelId="{7623470A-2BDD-4B4A-ACC9-09FF63112F9B}" type="presParOf" srcId="{786507B5-413A-4B4E-8FA0-10BFE6C351F2}" destId="{1717CF28-4D63-45FD-A5A7-6CF5FFA6BE2E}" srcOrd="0" destOrd="0" presId="urn:microsoft.com/office/officeart/2005/8/layout/orgChart1"/>
    <dgm:cxn modelId="{40A84F58-78DC-45FA-8BBF-E51412674B33}" type="presParOf" srcId="{1717CF28-4D63-45FD-A5A7-6CF5FFA6BE2E}" destId="{6CB2534C-E88F-4E3A-8868-B12C609D866C}" srcOrd="0" destOrd="0" presId="urn:microsoft.com/office/officeart/2005/8/layout/orgChart1"/>
    <dgm:cxn modelId="{50D45114-8BD3-4FAD-A26C-8E9F7F892C39}" type="presParOf" srcId="{6CB2534C-E88F-4E3A-8868-B12C609D866C}" destId="{60BF97B0-6E26-49F8-BBFE-6D77BEE677A4}" srcOrd="0" destOrd="0" presId="urn:microsoft.com/office/officeart/2005/8/layout/orgChart1"/>
    <dgm:cxn modelId="{66ED9BA7-E0D0-4EC2-BFFA-CDDCF122C3AB}" type="presParOf" srcId="{6CB2534C-E88F-4E3A-8868-B12C609D866C}" destId="{D2AE2239-469A-4484-AE9E-ECDAB70A9A54}" srcOrd="1" destOrd="0" presId="urn:microsoft.com/office/officeart/2005/8/layout/orgChart1"/>
    <dgm:cxn modelId="{E36F043A-2736-4EC3-A1AC-33F938AADD2C}" type="presParOf" srcId="{1717CF28-4D63-45FD-A5A7-6CF5FFA6BE2E}" destId="{512CDB7E-83D7-403E-B9BA-CC0E04DF93EC}" srcOrd="1" destOrd="0" presId="urn:microsoft.com/office/officeart/2005/8/layout/orgChart1"/>
    <dgm:cxn modelId="{36D7B841-3E0B-4210-9563-0B5257E4FAD5}" type="presParOf" srcId="{512CDB7E-83D7-403E-B9BA-CC0E04DF93EC}" destId="{FADA5BE4-D583-463F-BA36-040103A86A77}" srcOrd="0" destOrd="0" presId="urn:microsoft.com/office/officeart/2005/8/layout/orgChart1"/>
    <dgm:cxn modelId="{8E0884D1-7286-4477-B273-68359642C662}" type="presParOf" srcId="{512CDB7E-83D7-403E-B9BA-CC0E04DF93EC}" destId="{F2D3F403-2B85-49CF-9A65-51EBFA5809C7}" srcOrd="1" destOrd="0" presId="urn:microsoft.com/office/officeart/2005/8/layout/orgChart1"/>
    <dgm:cxn modelId="{2ADADE9E-6219-493E-97D5-061F5B2DD0D8}" type="presParOf" srcId="{F2D3F403-2B85-49CF-9A65-51EBFA5809C7}" destId="{15096334-AACC-4A64-A064-DF56460684B4}" srcOrd="0" destOrd="0" presId="urn:microsoft.com/office/officeart/2005/8/layout/orgChart1"/>
    <dgm:cxn modelId="{404646F7-85AB-4BED-BFCF-651DA18CB034}" type="presParOf" srcId="{15096334-AACC-4A64-A064-DF56460684B4}" destId="{658B9D73-BD15-485F-898D-46A16E96EC00}" srcOrd="0" destOrd="0" presId="urn:microsoft.com/office/officeart/2005/8/layout/orgChart1"/>
    <dgm:cxn modelId="{7C7CF28A-A1F9-4BE7-B43E-83E3520B8E1F}" type="presParOf" srcId="{15096334-AACC-4A64-A064-DF56460684B4}" destId="{CE118D44-1D4D-4778-8FD3-F83AFE506D6D}" srcOrd="1" destOrd="0" presId="urn:microsoft.com/office/officeart/2005/8/layout/orgChart1"/>
    <dgm:cxn modelId="{2C37095D-B82E-41E5-A992-F99DE3571E6E}" type="presParOf" srcId="{F2D3F403-2B85-49CF-9A65-51EBFA5809C7}" destId="{B7CBE0F5-630F-46C2-A439-2D1408D20C3E}" srcOrd="1" destOrd="0" presId="urn:microsoft.com/office/officeart/2005/8/layout/orgChart1"/>
    <dgm:cxn modelId="{FF1BB6DA-761D-4F9F-BDD2-EC456B87BA99}" type="presParOf" srcId="{F2D3F403-2B85-49CF-9A65-51EBFA5809C7}" destId="{535BEC0C-6F46-476B-B55C-E342E083FE8C}" srcOrd="2" destOrd="0" presId="urn:microsoft.com/office/officeart/2005/8/layout/orgChart1"/>
    <dgm:cxn modelId="{8C66ADC2-DA8B-4A53-B992-6006EB008D07}" type="presParOf" srcId="{512CDB7E-83D7-403E-B9BA-CC0E04DF93EC}" destId="{DBD4EE83-C8B2-4BF4-A83E-CAB6584AB0CB}" srcOrd="2" destOrd="0" presId="urn:microsoft.com/office/officeart/2005/8/layout/orgChart1"/>
    <dgm:cxn modelId="{170F37AB-B3DF-4FCB-AF23-CB5BD69DDCE6}" type="presParOf" srcId="{512CDB7E-83D7-403E-B9BA-CC0E04DF93EC}" destId="{26932115-AB85-4FA8-8E04-4318A1CAC600}" srcOrd="3" destOrd="0" presId="urn:microsoft.com/office/officeart/2005/8/layout/orgChart1"/>
    <dgm:cxn modelId="{E47523D7-6C4F-4D60-9474-BDD66CF201F3}" type="presParOf" srcId="{26932115-AB85-4FA8-8E04-4318A1CAC600}" destId="{732030EB-22BA-4047-A445-334A9803306B}" srcOrd="0" destOrd="0" presId="urn:microsoft.com/office/officeart/2005/8/layout/orgChart1"/>
    <dgm:cxn modelId="{AC9D53B9-0153-4D6B-8334-AAD67A7FB5B9}" type="presParOf" srcId="{732030EB-22BA-4047-A445-334A9803306B}" destId="{9C95EC31-2C7C-4808-90C1-970DD15ACC76}" srcOrd="0" destOrd="0" presId="urn:microsoft.com/office/officeart/2005/8/layout/orgChart1"/>
    <dgm:cxn modelId="{310B5B70-34E2-47A9-8F47-1990D56D4CC1}" type="presParOf" srcId="{732030EB-22BA-4047-A445-334A9803306B}" destId="{2C7BE7E4-2FE0-4075-8C47-4037EC081751}" srcOrd="1" destOrd="0" presId="urn:microsoft.com/office/officeart/2005/8/layout/orgChart1"/>
    <dgm:cxn modelId="{146F6D8D-A584-4AA7-AE03-582DAB709921}" type="presParOf" srcId="{26932115-AB85-4FA8-8E04-4318A1CAC600}" destId="{96ABD3DE-93FE-4D75-A902-F2725FFFC25A}" srcOrd="1" destOrd="0" presId="urn:microsoft.com/office/officeart/2005/8/layout/orgChart1"/>
    <dgm:cxn modelId="{0266C43C-60E4-4658-BD09-C4887FFF2E2E}" type="presParOf" srcId="{26932115-AB85-4FA8-8E04-4318A1CAC600}" destId="{E8F0C4BA-6691-4AF7-B611-1713F4FCE685}" srcOrd="2" destOrd="0" presId="urn:microsoft.com/office/officeart/2005/8/layout/orgChart1"/>
    <dgm:cxn modelId="{FC8B69A8-A379-4971-8FC3-043ED1FE0CC1}" type="presParOf" srcId="{512CDB7E-83D7-403E-B9BA-CC0E04DF93EC}" destId="{A9FB6FAD-1577-4162-A599-E98ECD2AE676}" srcOrd="4" destOrd="0" presId="urn:microsoft.com/office/officeart/2005/8/layout/orgChart1"/>
    <dgm:cxn modelId="{EB5624E6-D781-4E63-BFFE-A14104E58F83}" type="presParOf" srcId="{512CDB7E-83D7-403E-B9BA-CC0E04DF93EC}" destId="{6217A5A4-E40C-4F4C-AC3B-557ABCD91A16}" srcOrd="5" destOrd="0" presId="urn:microsoft.com/office/officeart/2005/8/layout/orgChart1"/>
    <dgm:cxn modelId="{284C2FA6-CA53-46E0-AD2E-E44DB5633F75}" type="presParOf" srcId="{6217A5A4-E40C-4F4C-AC3B-557ABCD91A16}" destId="{3C009B42-D92E-406E-91A8-8242CD8EF05A}" srcOrd="0" destOrd="0" presId="urn:microsoft.com/office/officeart/2005/8/layout/orgChart1"/>
    <dgm:cxn modelId="{362313F5-7582-415C-AA29-055274C33A7C}" type="presParOf" srcId="{3C009B42-D92E-406E-91A8-8242CD8EF05A}" destId="{2DBAD2A1-8557-484B-9511-072EF5DFF609}" srcOrd="0" destOrd="0" presId="urn:microsoft.com/office/officeart/2005/8/layout/orgChart1"/>
    <dgm:cxn modelId="{E8F0B99A-FAE7-4AAF-A16E-47BC106CE465}" type="presParOf" srcId="{3C009B42-D92E-406E-91A8-8242CD8EF05A}" destId="{01209033-01B3-432E-A966-5F52088B9B9C}" srcOrd="1" destOrd="0" presId="urn:microsoft.com/office/officeart/2005/8/layout/orgChart1"/>
    <dgm:cxn modelId="{1505EC83-6A67-4A16-BE3F-18211B79D235}" type="presParOf" srcId="{6217A5A4-E40C-4F4C-AC3B-557ABCD91A16}" destId="{DB9E8296-3E03-4B47-85E9-6042AEAD485A}" srcOrd="1" destOrd="0" presId="urn:microsoft.com/office/officeart/2005/8/layout/orgChart1"/>
    <dgm:cxn modelId="{FF0CB8B8-4ADA-4669-9A58-8ABF8F7DA0B0}" type="presParOf" srcId="{6217A5A4-E40C-4F4C-AC3B-557ABCD91A16}" destId="{2088E5DF-E3BC-44A1-9E36-1DDBB713D543}" srcOrd="2" destOrd="0" presId="urn:microsoft.com/office/officeart/2005/8/layout/orgChart1"/>
    <dgm:cxn modelId="{FE299BA3-7FF5-41ED-96A0-FA4796B61905}" type="presParOf" srcId="{1717CF28-4D63-45FD-A5A7-6CF5FFA6BE2E}" destId="{B03539E4-BDC6-44F9-AF9E-BF2797335A7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FB6FAD-1577-4162-A599-E98ECD2AE676}">
      <dsp:nvSpPr>
        <dsp:cNvPr id="0" name=""/>
        <dsp:cNvSpPr/>
      </dsp:nvSpPr>
      <dsp:spPr>
        <a:xfrm>
          <a:off x="3102232" y="1686683"/>
          <a:ext cx="2102249" cy="443549"/>
        </a:xfrm>
        <a:custGeom>
          <a:avLst/>
          <a:gdLst/>
          <a:ahLst/>
          <a:cxnLst/>
          <a:rect l="0" t="0" r="0" b="0"/>
          <a:pathLst>
            <a:path>
              <a:moveTo>
                <a:pt x="0" y="0"/>
              </a:moveTo>
              <a:lnTo>
                <a:pt x="0" y="256416"/>
              </a:lnTo>
              <a:lnTo>
                <a:pt x="2102249" y="256416"/>
              </a:lnTo>
              <a:lnTo>
                <a:pt x="2102249" y="44354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D4EE83-C8B2-4BF4-A83E-CAB6584AB0CB}">
      <dsp:nvSpPr>
        <dsp:cNvPr id="0" name=""/>
        <dsp:cNvSpPr/>
      </dsp:nvSpPr>
      <dsp:spPr>
        <a:xfrm>
          <a:off x="3002280" y="1686683"/>
          <a:ext cx="91440" cy="443549"/>
        </a:xfrm>
        <a:custGeom>
          <a:avLst/>
          <a:gdLst/>
          <a:ahLst/>
          <a:cxnLst/>
          <a:rect l="0" t="0" r="0" b="0"/>
          <a:pathLst>
            <a:path>
              <a:moveTo>
                <a:pt x="99952" y="0"/>
              </a:moveTo>
              <a:lnTo>
                <a:pt x="99952" y="256416"/>
              </a:lnTo>
              <a:lnTo>
                <a:pt x="45720" y="256416"/>
              </a:lnTo>
              <a:lnTo>
                <a:pt x="45720" y="44354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DA5BE4-D583-463F-BA36-040103A86A77}">
      <dsp:nvSpPr>
        <dsp:cNvPr id="0" name=""/>
        <dsp:cNvSpPr/>
      </dsp:nvSpPr>
      <dsp:spPr>
        <a:xfrm>
          <a:off x="891108" y="1686683"/>
          <a:ext cx="2211124" cy="446347"/>
        </a:xfrm>
        <a:custGeom>
          <a:avLst/>
          <a:gdLst/>
          <a:ahLst/>
          <a:cxnLst/>
          <a:rect l="0" t="0" r="0" b="0"/>
          <a:pathLst>
            <a:path>
              <a:moveTo>
                <a:pt x="2211124" y="0"/>
              </a:moveTo>
              <a:lnTo>
                <a:pt x="2211124" y="259214"/>
              </a:lnTo>
              <a:lnTo>
                <a:pt x="0" y="259214"/>
              </a:lnTo>
              <a:lnTo>
                <a:pt x="0" y="4463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BF97B0-6E26-49F8-BBFE-6D77BEE677A4}">
      <dsp:nvSpPr>
        <dsp:cNvPr id="0" name=""/>
        <dsp:cNvSpPr/>
      </dsp:nvSpPr>
      <dsp:spPr>
        <a:xfrm>
          <a:off x="1982510" y="795575"/>
          <a:ext cx="2239444" cy="891108"/>
        </a:xfrm>
        <a:prstGeom prst="rect">
          <a:avLst/>
        </a:prstGeom>
        <a:solidFill>
          <a:srgbClr val="303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t>粲夸克衰变中标准模型的精确检验</a:t>
          </a:r>
        </a:p>
      </dsp:txBody>
      <dsp:txXfrm>
        <a:off x="1982510" y="795575"/>
        <a:ext cx="2239444" cy="891108"/>
      </dsp:txXfrm>
    </dsp:sp>
    <dsp:sp modelId="{658B9D73-BD15-485F-898D-46A16E96EC00}">
      <dsp:nvSpPr>
        <dsp:cNvPr id="0" name=""/>
        <dsp:cNvSpPr/>
      </dsp:nvSpPr>
      <dsp:spPr>
        <a:xfrm>
          <a:off x="0" y="2133030"/>
          <a:ext cx="1782216" cy="891108"/>
        </a:xfrm>
        <a:prstGeom prst="rect">
          <a:avLst/>
        </a:prstGeom>
        <a:solidFill>
          <a:srgbClr val="303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solidFill>
                <a:srgbClr val="FFFF00"/>
              </a:solidFill>
            </a:rPr>
            <a:t>强相互作用的非微扰机制</a:t>
          </a:r>
        </a:p>
      </dsp:txBody>
      <dsp:txXfrm>
        <a:off x="0" y="2133030"/>
        <a:ext cx="1782216" cy="891108"/>
      </dsp:txXfrm>
    </dsp:sp>
    <dsp:sp modelId="{9C95EC31-2C7C-4808-90C1-970DD15ACC76}">
      <dsp:nvSpPr>
        <dsp:cNvPr id="0" name=""/>
        <dsp:cNvSpPr/>
      </dsp:nvSpPr>
      <dsp:spPr>
        <a:xfrm>
          <a:off x="2156891" y="2130232"/>
          <a:ext cx="1782216" cy="891108"/>
        </a:xfrm>
        <a:prstGeom prst="rect">
          <a:avLst/>
        </a:prstGeom>
        <a:solidFill>
          <a:srgbClr val="303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solidFill>
                <a:srgbClr val="FFFF00"/>
              </a:solidFill>
            </a:rPr>
            <a:t>电弱统一理论精确验证</a:t>
          </a:r>
          <a:endParaRPr lang="zh-CN" altLang="en-US" sz="2000" kern="1200" dirty="0"/>
        </a:p>
      </dsp:txBody>
      <dsp:txXfrm>
        <a:off x="2156891" y="2130232"/>
        <a:ext cx="1782216" cy="891108"/>
      </dsp:txXfrm>
    </dsp:sp>
    <dsp:sp modelId="{2DBAD2A1-8557-484B-9511-072EF5DFF609}">
      <dsp:nvSpPr>
        <dsp:cNvPr id="0" name=""/>
        <dsp:cNvSpPr/>
      </dsp:nvSpPr>
      <dsp:spPr>
        <a:xfrm>
          <a:off x="4313373" y="2130232"/>
          <a:ext cx="1782216" cy="891108"/>
        </a:xfrm>
        <a:prstGeom prst="rect">
          <a:avLst/>
        </a:prstGeom>
        <a:solidFill>
          <a:srgbClr val="303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solidFill>
                <a:srgbClr val="FFFF00"/>
              </a:solidFill>
            </a:rPr>
            <a:t>超越标准模型新物理</a:t>
          </a:r>
          <a:endParaRPr lang="zh-CN" altLang="en-US" sz="2000" kern="1200" dirty="0"/>
        </a:p>
      </dsp:txBody>
      <dsp:txXfrm>
        <a:off x="4313373" y="2130232"/>
        <a:ext cx="1782216" cy="8911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FB6FAD-1577-4162-A599-E98ECD2AE676}">
      <dsp:nvSpPr>
        <dsp:cNvPr id="0" name=""/>
        <dsp:cNvSpPr/>
      </dsp:nvSpPr>
      <dsp:spPr>
        <a:xfrm>
          <a:off x="3051510" y="1705450"/>
          <a:ext cx="2152971" cy="424782"/>
        </a:xfrm>
        <a:custGeom>
          <a:avLst/>
          <a:gdLst/>
          <a:ahLst/>
          <a:cxnLst/>
          <a:rect l="0" t="0" r="0" b="0"/>
          <a:pathLst>
            <a:path>
              <a:moveTo>
                <a:pt x="0" y="0"/>
              </a:moveTo>
              <a:lnTo>
                <a:pt x="0" y="237649"/>
              </a:lnTo>
              <a:lnTo>
                <a:pt x="2152971" y="237649"/>
              </a:lnTo>
              <a:lnTo>
                <a:pt x="2152971" y="42478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D4EE83-C8B2-4BF4-A83E-CAB6584AB0CB}">
      <dsp:nvSpPr>
        <dsp:cNvPr id="0" name=""/>
        <dsp:cNvSpPr/>
      </dsp:nvSpPr>
      <dsp:spPr>
        <a:xfrm>
          <a:off x="3002280" y="1705450"/>
          <a:ext cx="91440" cy="424782"/>
        </a:xfrm>
        <a:custGeom>
          <a:avLst/>
          <a:gdLst/>
          <a:ahLst/>
          <a:cxnLst/>
          <a:rect l="0" t="0" r="0" b="0"/>
          <a:pathLst>
            <a:path>
              <a:moveTo>
                <a:pt x="49230" y="0"/>
              </a:moveTo>
              <a:lnTo>
                <a:pt x="49230" y="237649"/>
              </a:lnTo>
              <a:lnTo>
                <a:pt x="45720" y="237649"/>
              </a:lnTo>
              <a:lnTo>
                <a:pt x="45720" y="42478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DA5BE4-D583-463F-BA36-040103A86A77}">
      <dsp:nvSpPr>
        <dsp:cNvPr id="0" name=""/>
        <dsp:cNvSpPr/>
      </dsp:nvSpPr>
      <dsp:spPr>
        <a:xfrm>
          <a:off x="891108" y="1705450"/>
          <a:ext cx="2160402" cy="427580"/>
        </a:xfrm>
        <a:custGeom>
          <a:avLst/>
          <a:gdLst/>
          <a:ahLst/>
          <a:cxnLst/>
          <a:rect l="0" t="0" r="0" b="0"/>
          <a:pathLst>
            <a:path>
              <a:moveTo>
                <a:pt x="2160402" y="0"/>
              </a:moveTo>
              <a:lnTo>
                <a:pt x="2160402" y="240447"/>
              </a:lnTo>
              <a:lnTo>
                <a:pt x="0" y="240447"/>
              </a:lnTo>
              <a:lnTo>
                <a:pt x="0" y="4275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BF97B0-6E26-49F8-BBFE-6D77BEE677A4}">
      <dsp:nvSpPr>
        <dsp:cNvPr id="0" name=""/>
        <dsp:cNvSpPr/>
      </dsp:nvSpPr>
      <dsp:spPr>
        <a:xfrm>
          <a:off x="1931788" y="814341"/>
          <a:ext cx="2239444" cy="891108"/>
        </a:xfrm>
        <a:prstGeom prst="rect">
          <a:avLst/>
        </a:prstGeom>
        <a:solidFill>
          <a:srgbClr val="303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t>粲夸克衰变中标准模型的精确检验</a:t>
          </a:r>
        </a:p>
      </dsp:txBody>
      <dsp:txXfrm>
        <a:off x="1931788" y="814341"/>
        <a:ext cx="2239444" cy="891108"/>
      </dsp:txXfrm>
    </dsp:sp>
    <dsp:sp modelId="{658B9D73-BD15-485F-898D-46A16E96EC00}">
      <dsp:nvSpPr>
        <dsp:cNvPr id="0" name=""/>
        <dsp:cNvSpPr/>
      </dsp:nvSpPr>
      <dsp:spPr>
        <a:xfrm>
          <a:off x="0" y="2133030"/>
          <a:ext cx="1782216" cy="891108"/>
        </a:xfrm>
        <a:prstGeom prst="rect">
          <a:avLst/>
        </a:prstGeom>
        <a:solidFill>
          <a:srgbClr val="303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solidFill>
                <a:srgbClr val="FFFF00"/>
              </a:solidFill>
            </a:rPr>
            <a:t>强相互作用的非微扰机制</a:t>
          </a:r>
        </a:p>
      </dsp:txBody>
      <dsp:txXfrm>
        <a:off x="0" y="2133030"/>
        <a:ext cx="1782216" cy="891108"/>
      </dsp:txXfrm>
    </dsp:sp>
    <dsp:sp modelId="{9C95EC31-2C7C-4808-90C1-970DD15ACC76}">
      <dsp:nvSpPr>
        <dsp:cNvPr id="0" name=""/>
        <dsp:cNvSpPr/>
      </dsp:nvSpPr>
      <dsp:spPr>
        <a:xfrm>
          <a:off x="2156891" y="2130232"/>
          <a:ext cx="1782216" cy="891108"/>
        </a:xfrm>
        <a:prstGeom prst="rect">
          <a:avLst/>
        </a:prstGeom>
        <a:solidFill>
          <a:srgbClr val="303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solidFill>
                <a:srgbClr val="FFFF00"/>
              </a:solidFill>
            </a:rPr>
            <a:t>电弱统一理论精确验证</a:t>
          </a:r>
          <a:endParaRPr lang="zh-CN" altLang="en-US" sz="2000" kern="1200" dirty="0"/>
        </a:p>
      </dsp:txBody>
      <dsp:txXfrm>
        <a:off x="2156891" y="2130232"/>
        <a:ext cx="1782216" cy="891108"/>
      </dsp:txXfrm>
    </dsp:sp>
    <dsp:sp modelId="{2DBAD2A1-8557-484B-9511-072EF5DFF609}">
      <dsp:nvSpPr>
        <dsp:cNvPr id="0" name=""/>
        <dsp:cNvSpPr/>
      </dsp:nvSpPr>
      <dsp:spPr>
        <a:xfrm>
          <a:off x="4313373" y="2130232"/>
          <a:ext cx="1782216" cy="891108"/>
        </a:xfrm>
        <a:prstGeom prst="rect">
          <a:avLst/>
        </a:prstGeom>
        <a:solidFill>
          <a:srgbClr val="303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solidFill>
                <a:srgbClr val="FFFF00"/>
              </a:solidFill>
            </a:rPr>
            <a:t>超越标准模型新物理</a:t>
          </a:r>
          <a:endParaRPr lang="zh-CN" altLang="en-US" sz="2000" kern="1200" dirty="0"/>
        </a:p>
      </dsp:txBody>
      <dsp:txXfrm>
        <a:off x="4313373" y="2130232"/>
        <a:ext cx="1782216" cy="89110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Times New Roman" panose="02020603050405020304" pitchFamily="18"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323AEB-1C0C-4960-B9C6-B469FE40AD47}" type="datetimeFigureOut">
              <a:rPr lang="zh-CN" altLang="en-US" smtClean="0">
                <a:latin typeface="Times New Roman" panose="02020603050405020304" pitchFamily="18" charset="0"/>
              </a:rPr>
              <a:t>2023/4/5</a:t>
            </a:fld>
            <a:endParaRPr lang="zh-CN" altLang="en-US" dirty="0">
              <a:latin typeface="Times New Roman" panose="02020603050405020304" pitchFamily="18"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Times New Roman" panose="02020603050405020304" pitchFamily="18"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B8651D-1C40-473A-B53A-423787704FEC}" type="slidenum">
              <a:rPr lang="zh-CN" altLang="en-US" smtClean="0">
                <a:latin typeface="Times New Roman" panose="02020603050405020304" pitchFamily="18" charset="0"/>
              </a:rPr>
              <a:t>‹#›</a:t>
            </a:fld>
            <a:endParaRPr lang="zh-CN" altLang="en-US" dirty="0">
              <a:latin typeface="Times New Roman" panose="02020603050405020304" pitchFamily="18" charset="0"/>
            </a:endParaRPr>
          </a:p>
        </p:txBody>
      </p:sp>
    </p:spTree>
    <p:extLst>
      <p:ext uri="{BB962C8B-B14F-4D97-AF65-F5344CB8AC3E}">
        <p14:creationId xmlns:p14="http://schemas.microsoft.com/office/powerpoint/2010/main" val="33965884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ClrTx/>
              <a:buFontTx/>
              <a:buNone/>
              <a:defRPr kumimoji="0" sz="1200" b="0">
                <a:solidFill>
                  <a:srgbClr val="000066"/>
                </a:solidFill>
                <a:latin typeface="Times New Roman" pitchFamily="18" charset="0"/>
                <a:ea typeface="宋体" pitchFamily="2" charset="-122"/>
              </a:defRPr>
            </a:lvl1pPr>
          </a:lstStyle>
          <a:p>
            <a:pPr>
              <a:defRPr/>
            </a:pPr>
            <a:endParaRPr lang="en-US" altLang="zh-CN"/>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ClrTx/>
              <a:buFontTx/>
              <a:buNone/>
              <a:defRPr kumimoji="0" sz="1200" b="0">
                <a:solidFill>
                  <a:srgbClr val="000066"/>
                </a:solidFill>
                <a:latin typeface="Times New Roman" pitchFamily="18" charset="0"/>
                <a:ea typeface="宋体" pitchFamily="2" charset="-122"/>
              </a:defRPr>
            </a:lvl1pPr>
          </a:lstStyle>
          <a:p>
            <a:pPr>
              <a:defRPr/>
            </a:pPr>
            <a:endParaRPr lang="en-US" altLang="zh-CN"/>
          </a:p>
        </p:txBody>
      </p:sp>
      <p:sp>
        <p:nvSpPr>
          <p:cNvPr id="604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buClrTx/>
              <a:buFontTx/>
              <a:buNone/>
              <a:defRPr kumimoji="0" sz="1200" b="0">
                <a:solidFill>
                  <a:srgbClr val="000066"/>
                </a:solidFill>
                <a:latin typeface="Times New Roman" pitchFamily="18" charset="0"/>
                <a:ea typeface="宋体" pitchFamily="2" charset="-122"/>
              </a:defRPr>
            </a:lvl1pPr>
          </a:lstStyle>
          <a:p>
            <a:pPr>
              <a:defRPr/>
            </a:pPr>
            <a:endParaRPr lang="en-US" altLang="zh-CN"/>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buClrTx/>
              <a:buFontTx/>
              <a:buNone/>
              <a:defRPr kumimoji="0" sz="1200" b="0">
                <a:solidFill>
                  <a:srgbClr val="000066"/>
                </a:solidFill>
                <a:latin typeface="Times New Roman" pitchFamily="18" charset="0"/>
                <a:ea typeface="宋体" pitchFamily="2" charset="-122"/>
              </a:defRPr>
            </a:lvl1pPr>
          </a:lstStyle>
          <a:p>
            <a:pPr>
              <a:defRPr/>
            </a:pPr>
            <a:fld id="{1756C892-5480-4292-A068-C34B22E2CA00}" type="slidenum">
              <a:rPr lang="zh-CN" altLang="en-US"/>
              <a:pPr>
                <a:defRPr/>
              </a:pPr>
              <a:t>‹#›</a:t>
            </a:fld>
            <a:endParaRPr lang="en-US" altLang="zh-CN"/>
          </a:p>
        </p:txBody>
      </p:sp>
    </p:spTree>
    <p:extLst>
      <p:ext uri="{BB962C8B-B14F-4D97-AF65-F5344CB8AC3E}">
        <p14:creationId xmlns:p14="http://schemas.microsoft.com/office/powerpoint/2010/main" val="7780983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defRPr kumimoji="1" sz="3200" b="1">
                <a:solidFill>
                  <a:schemeClr val="hlink"/>
                </a:solidFill>
                <a:latin typeface="Arial" pitchFamily="34" charset="0"/>
                <a:ea typeface="MS PGothic" pitchFamily="34" charset="-128"/>
                <a:sym typeface="Symbol" pitchFamily="18" charset="2"/>
              </a:defRPr>
            </a:lvl1pPr>
            <a:lvl2pPr marL="742950" indent="-285750" eaLnBrk="0" hangingPunct="0">
              <a:defRPr kumimoji="1" sz="3200" b="1">
                <a:solidFill>
                  <a:schemeClr val="hlink"/>
                </a:solidFill>
                <a:latin typeface="Arial" pitchFamily="34" charset="0"/>
                <a:ea typeface="MS PGothic" pitchFamily="34" charset="-128"/>
                <a:sym typeface="Symbol" pitchFamily="18" charset="2"/>
              </a:defRPr>
            </a:lvl2pPr>
            <a:lvl3pPr marL="1143000" indent="-228600" eaLnBrk="0" hangingPunct="0">
              <a:defRPr kumimoji="1" sz="3200" b="1">
                <a:solidFill>
                  <a:schemeClr val="hlink"/>
                </a:solidFill>
                <a:latin typeface="Arial" pitchFamily="34" charset="0"/>
                <a:ea typeface="MS PGothic" pitchFamily="34" charset="-128"/>
                <a:sym typeface="Symbol" pitchFamily="18" charset="2"/>
              </a:defRPr>
            </a:lvl3pPr>
            <a:lvl4pPr marL="1600200" indent="-228600" eaLnBrk="0" hangingPunct="0">
              <a:defRPr kumimoji="1" sz="3200" b="1">
                <a:solidFill>
                  <a:schemeClr val="hlink"/>
                </a:solidFill>
                <a:latin typeface="Arial" pitchFamily="34" charset="0"/>
                <a:ea typeface="MS PGothic" pitchFamily="34" charset="-128"/>
                <a:sym typeface="Symbol" pitchFamily="18" charset="2"/>
              </a:defRPr>
            </a:lvl4pPr>
            <a:lvl5pPr marL="2057400" indent="-228600" eaLnBrk="0" hangingPunct="0">
              <a:defRPr kumimoji="1" sz="3200" b="1">
                <a:solidFill>
                  <a:schemeClr val="hlink"/>
                </a:solidFill>
                <a:latin typeface="Arial" pitchFamily="34" charset="0"/>
                <a:ea typeface="MS PGothic" pitchFamily="34" charset="-128"/>
                <a:sym typeface="Symbol" pitchFamily="18" charset="2"/>
              </a:defRPr>
            </a:lvl5pPr>
            <a:lvl6pPr marL="25146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pitchFamily="34" charset="0"/>
                <a:ea typeface="MS PGothic" pitchFamily="34" charset="-128"/>
                <a:sym typeface="Symbol" pitchFamily="18" charset="2"/>
              </a:defRPr>
            </a:lvl6pPr>
            <a:lvl7pPr marL="29718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pitchFamily="34" charset="0"/>
                <a:ea typeface="MS PGothic" pitchFamily="34" charset="-128"/>
                <a:sym typeface="Symbol" pitchFamily="18" charset="2"/>
              </a:defRPr>
            </a:lvl7pPr>
            <a:lvl8pPr marL="34290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pitchFamily="34" charset="0"/>
                <a:ea typeface="MS PGothic" pitchFamily="34" charset="-128"/>
                <a:sym typeface="Symbol" pitchFamily="18" charset="2"/>
              </a:defRPr>
            </a:lvl8pPr>
            <a:lvl9pPr marL="38862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pitchFamily="34" charset="0"/>
                <a:ea typeface="MS PGothic" pitchFamily="34" charset="-128"/>
                <a:sym typeface="Symbol" pitchFamily="18" charset="2"/>
              </a:defRPr>
            </a:lvl9pPr>
          </a:lstStyle>
          <a:p>
            <a:pPr eaLnBrk="1" hangingPunct="1"/>
            <a:fld id="{7A1D1DFA-898F-4919-981D-508FA136573C}" type="slidenum">
              <a:rPr kumimoji="0" lang="zh-CN" altLang="en-US" sz="1200" b="0" smtClean="0">
                <a:solidFill>
                  <a:srgbClr val="000066"/>
                </a:solidFill>
                <a:latin typeface="Times New Roman" pitchFamily="18" charset="0"/>
                <a:ea typeface="宋体" pitchFamily="2" charset="-122"/>
              </a:rPr>
              <a:pPr eaLnBrk="1" hangingPunct="1"/>
              <a:t>1</a:t>
            </a:fld>
            <a:endParaRPr kumimoji="0" lang="en-US" altLang="zh-CN" sz="1200" b="0">
              <a:solidFill>
                <a:srgbClr val="000066"/>
              </a:solidFill>
              <a:latin typeface="Times New Roman" pitchFamily="18" charset="0"/>
              <a:ea typeface="宋体" pitchFamily="2" charset="-122"/>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ltLang="zh-CN" dirty="0"/>
          </a:p>
        </p:txBody>
      </p:sp>
    </p:spTree>
    <p:extLst>
      <p:ext uri="{BB962C8B-B14F-4D97-AF65-F5344CB8AC3E}">
        <p14:creationId xmlns:p14="http://schemas.microsoft.com/office/powerpoint/2010/main" val="1931507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11</a:t>
            </a:fld>
            <a:endParaRPr lang="en-US" altLang="zh-CN"/>
          </a:p>
        </p:txBody>
      </p:sp>
    </p:spTree>
    <p:extLst>
      <p:ext uri="{BB962C8B-B14F-4D97-AF65-F5344CB8AC3E}">
        <p14:creationId xmlns:p14="http://schemas.microsoft.com/office/powerpoint/2010/main" val="496926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12</a:t>
            </a:fld>
            <a:endParaRPr lang="en-US" altLang="zh-CN"/>
          </a:p>
        </p:txBody>
      </p:sp>
    </p:spTree>
    <p:extLst>
      <p:ext uri="{BB962C8B-B14F-4D97-AF65-F5344CB8AC3E}">
        <p14:creationId xmlns:p14="http://schemas.microsoft.com/office/powerpoint/2010/main" val="1777966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56C892-5480-4292-A068-C34B22E2CA00}" type="slidenum">
              <a:rPr kumimoji="0" lang="zh-CN" altLang="en-US" sz="1200" b="0" i="0" u="none" strike="noStrike" kern="1200" cap="none" spc="0" normalizeH="0" baseline="0" noProof="0" smtClean="0">
                <a:ln>
                  <a:noFill/>
                </a:ln>
                <a:solidFill>
                  <a:srgbClr val="000066"/>
                </a:solidFill>
                <a:effectLst/>
                <a:uLnTx/>
                <a:uFillTx/>
                <a:latin typeface="Times New Roman" pitchFamily="18" charset="0"/>
                <a:ea typeface="宋体" pitchFamily="2" charset="-122"/>
                <a:cs typeface="+mn-cs"/>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zh-CN" sz="1200" b="0" i="0" u="none" strike="noStrike" kern="1200" cap="none" spc="0" normalizeH="0" baseline="0" noProof="0">
              <a:ln>
                <a:noFill/>
              </a:ln>
              <a:solidFill>
                <a:srgbClr val="000066"/>
              </a:solidFill>
              <a:effectLst/>
              <a:uLnTx/>
              <a:uFillTx/>
              <a:latin typeface="Times New Roman" pitchFamily="18" charset="0"/>
              <a:ea typeface="宋体" pitchFamily="2" charset="-122"/>
              <a:cs typeface="+mn-cs"/>
              <a:sym typeface="Symbol" pitchFamily="18" charset="2"/>
            </a:endParaRPr>
          </a:p>
        </p:txBody>
      </p:sp>
    </p:spTree>
    <p:extLst>
      <p:ext uri="{BB962C8B-B14F-4D97-AF65-F5344CB8AC3E}">
        <p14:creationId xmlns:p14="http://schemas.microsoft.com/office/powerpoint/2010/main" val="2455836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14</a:t>
            </a:fld>
            <a:endParaRPr lang="en-US" altLang="zh-CN"/>
          </a:p>
        </p:txBody>
      </p:sp>
    </p:spTree>
    <p:extLst>
      <p:ext uri="{BB962C8B-B14F-4D97-AF65-F5344CB8AC3E}">
        <p14:creationId xmlns:p14="http://schemas.microsoft.com/office/powerpoint/2010/main" val="2958819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15</a:t>
            </a:fld>
            <a:endParaRPr lang="en-US" altLang="zh-CN"/>
          </a:p>
        </p:txBody>
      </p:sp>
    </p:spTree>
    <p:extLst>
      <p:ext uri="{BB962C8B-B14F-4D97-AF65-F5344CB8AC3E}">
        <p14:creationId xmlns:p14="http://schemas.microsoft.com/office/powerpoint/2010/main" val="1368236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16</a:t>
            </a:fld>
            <a:endParaRPr lang="en-US" altLang="zh-CN"/>
          </a:p>
        </p:txBody>
      </p:sp>
    </p:spTree>
    <p:extLst>
      <p:ext uri="{BB962C8B-B14F-4D97-AF65-F5344CB8AC3E}">
        <p14:creationId xmlns:p14="http://schemas.microsoft.com/office/powerpoint/2010/main" val="365285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17</a:t>
            </a:fld>
            <a:endParaRPr lang="en-US" altLang="zh-CN"/>
          </a:p>
        </p:txBody>
      </p:sp>
    </p:spTree>
    <p:extLst>
      <p:ext uri="{BB962C8B-B14F-4D97-AF65-F5344CB8AC3E}">
        <p14:creationId xmlns:p14="http://schemas.microsoft.com/office/powerpoint/2010/main" val="4112767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18</a:t>
            </a:fld>
            <a:endParaRPr lang="en-US" altLang="zh-CN"/>
          </a:p>
        </p:txBody>
      </p:sp>
    </p:spTree>
    <p:extLst>
      <p:ext uri="{BB962C8B-B14F-4D97-AF65-F5344CB8AC3E}">
        <p14:creationId xmlns:p14="http://schemas.microsoft.com/office/powerpoint/2010/main" val="3902091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56C892-5480-4292-A068-C34B22E2CA00}" type="slidenum">
              <a:rPr kumimoji="0" lang="zh-CN" altLang="en-US" sz="1200" b="0" i="0" u="none" strike="noStrike" kern="1200" cap="none" spc="0" normalizeH="0" baseline="0" noProof="0" smtClean="0">
                <a:ln>
                  <a:noFill/>
                </a:ln>
                <a:solidFill>
                  <a:srgbClr val="000066"/>
                </a:solidFill>
                <a:effectLst/>
                <a:uLnTx/>
                <a:uFillTx/>
                <a:latin typeface="Times New Roman" pitchFamily="18" charset="0"/>
                <a:ea typeface="宋体" pitchFamily="2" charset="-122"/>
                <a:cs typeface="+mn-cs"/>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zh-CN" sz="1200" b="0" i="0" u="none" strike="noStrike" kern="1200" cap="none" spc="0" normalizeH="0" baseline="0" noProof="0">
              <a:ln>
                <a:noFill/>
              </a:ln>
              <a:solidFill>
                <a:srgbClr val="000066"/>
              </a:solidFill>
              <a:effectLst/>
              <a:uLnTx/>
              <a:uFillTx/>
              <a:latin typeface="Times New Roman" pitchFamily="18" charset="0"/>
              <a:ea typeface="宋体" pitchFamily="2" charset="-122"/>
              <a:cs typeface="+mn-cs"/>
              <a:sym typeface="Symbol" pitchFamily="18" charset="2"/>
            </a:endParaRPr>
          </a:p>
        </p:txBody>
      </p:sp>
    </p:spTree>
    <p:extLst>
      <p:ext uri="{BB962C8B-B14F-4D97-AF65-F5344CB8AC3E}">
        <p14:creationId xmlns:p14="http://schemas.microsoft.com/office/powerpoint/2010/main" val="2447426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56C892-5480-4292-A068-C34B22E2CA00}" type="slidenum">
              <a:rPr kumimoji="0" lang="zh-CN" altLang="en-US" sz="1200" b="0" i="0" u="none" strike="noStrike" kern="1200" cap="none" spc="0" normalizeH="0" baseline="0" noProof="0" smtClean="0">
                <a:ln>
                  <a:noFill/>
                </a:ln>
                <a:solidFill>
                  <a:srgbClr val="000066"/>
                </a:solidFill>
                <a:effectLst/>
                <a:uLnTx/>
                <a:uFillTx/>
                <a:latin typeface="Times New Roman" pitchFamily="18" charset="0"/>
                <a:ea typeface="宋体" pitchFamily="2" charset="-122"/>
                <a:cs typeface="+mn-cs"/>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zh-CN" sz="1200" b="0" i="0" u="none" strike="noStrike" kern="1200" cap="none" spc="0" normalizeH="0" baseline="0" noProof="0">
              <a:ln>
                <a:noFill/>
              </a:ln>
              <a:solidFill>
                <a:srgbClr val="000066"/>
              </a:solidFill>
              <a:effectLst/>
              <a:uLnTx/>
              <a:uFillTx/>
              <a:latin typeface="Times New Roman" pitchFamily="18" charset="0"/>
              <a:ea typeface="宋体" pitchFamily="2" charset="-122"/>
              <a:cs typeface="+mn-cs"/>
              <a:sym typeface="Symbol" pitchFamily="18" charset="2"/>
            </a:endParaRPr>
          </a:p>
        </p:txBody>
      </p:sp>
    </p:spTree>
    <p:extLst>
      <p:ext uri="{BB962C8B-B14F-4D97-AF65-F5344CB8AC3E}">
        <p14:creationId xmlns:p14="http://schemas.microsoft.com/office/powerpoint/2010/main" val="2529507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2</a:t>
            </a:fld>
            <a:endParaRPr lang="en-US" altLang="zh-CN"/>
          </a:p>
        </p:txBody>
      </p:sp>
    </p:spTree>
    <p:extLst>
      <p:ext uri="{BB962C8B-B14F-4D97-AF65-F5344CB8AC3E}">
        <p14:creationId xmlns:p14="http://schemas.microsoft.com/office/powerpoint/2010/main" val="2445372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21</a:t>
            </a:fld>
            <a:endParaRPr lang="en-US" altLang="zh-CN"/>
          </a:p>
        </p:txBody>
      </p:sp>
    </p:spTree>
    <p:extLst>
      <p:ext uri="{BB962C8B-B14F-4D97-AF65-F5344CB8AC3E}">
        <p14:creationId xmlns:p14="http://schemas.microsoft.com/office/powerpoint/2010/main" val="2867739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56C892-5480-4292-A068-C34B22E2CA00}" type="slidenum">
              <a:rPr kumimoji="0" lang="zh-CN" altLang="en-US" sz="1200" b="0" i="0" u="none" strike="noStrike" kern="1200" cap="none" spc="0" normalizeH="0" baseline="0" noProof="0" smtClean="0">
                <a:ln>
                  <a:noFill/>
                </a:ln>
                <a:solidFill>
                  <a:srgbClr val="000066"/>
                </a:solidFill>
                <a:effectLst/>
                <a:uLnTx/>
                <a:uFillTx/>
                <a:latin typeface="Times New Roman" pitchFamily="18" charset="0"/>
                <a:ea typeface="宋体" pitchFamily="2" charset="-122"/>
                <a:cs typeface="+mn-cs"/>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zh-CN" sz="1200" b="0" i="0" u="none" strike="noStrike" kern="1200" cap="none" spc="0" normalizeH="0" baseline="0" noProof="0">
              <a:ln>
                <a:noFill/>
              </a:ln>
              <a:solidFill>
                <a:srgbClr val="000066"/>
              </a:solidFill>
              <a:effectLst/>
              <a:uLnTx/>
              <a:uFillTx/>
              <a:latin typeface="Times New Roman" pitchFamily="18" charset="0"/>
              <a:ea typeface="宋体" pitchFamily="2" charset="-122"/>
              <a:cs typeface="+mn-cs"/>
              <a:sym typeface="Symbol" pitchFamily="18" charset="2"/>
            </a:endParaRPr>
          </a:p>
        </p:txBody>
      </p:sp>
    </p:spTree>
    <p:extLst>
      <p:ext uri="{BB962C8B-B14F-4D97-AF65-F5344CB8AC3E}">
        <p14:creationId xmlns:p14="http://schemas.microsoft.com/office/powerpoint/2010/main" val="1747894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23</a:t>
            </a:fld>
            <a:endParaRPr lang="en-US" altLang="zh-CN"/>
          </a:p>
        </p:txBody>
      </p:sp>
    </p:spTree>
    <p:extLst>
      <p:ext uri="{BB962C8B-B14F-4D97-AF65-F5344CB8AC3E}">
        <p14:creationId xmlns:p14="http://schemas.microsoft.com/office/powerpoint/2010/main" val="3400825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56C892-5480-4292-A068-C34B22E2CA00}" type="slidenum">
              <a:rPr kumimoji="0" lang="zh-CN" altLang="en-US" sz="1200" b="0" i="0" u="none" strike="noStrike" kern="1200" cap="none" spc="0" normalizeH="0" baseline="0" noProof="0" smtClean="0">
                <a:ln>
                  <a:noFill/>
                </a:ln>
                <a:solidFill>
                  <a:srgbClr val="000066"/>
                </a:solidFill>
                <a:effectLst/>
                <a:uLnTx/>
                <a:uFillTx/>
                <a:latin typeface="Times New Roman" pitchFamily="18" charset="0"/>
                <a:ea typeface="宋体" pitchFamily="2" charset="-122"/>
                <a:cs typeface="+mn-cs"/>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zh-CN" sz="1200" b="0" i="0" u="none" strike="noStrike" kern="1200" cap="none" spc="0" normalizeH="0" baseline="0" noProof="0">
              <a:ln>
                <a:noFill/>
              </a:ln>
              <a:solidFill>
                <a:srgbClr val="000066"/>
              </a:solidFill>
              <a:effectLst/>
              <a:uLnTx/>
              <a:uFillTx/>
              <a:latin typeface="Times New Roman" pitchFamily="18" charset="0"/>
              <a:ea typeface="宋体" pitchFamily="2" charset="-122"/>
              <a:cs typeface="+mn-cs"/>
              <a:sym typeface="Symbol" pitchFamily="18" charset="2"/>
            </a:endParaRPr>
          </a:p>
        </p:txBody>
      </p:sp>
    </p:spTree>
    <p:extLst>
      <p:ext uri="{BB962C8B-B14F-4D97-AF65-F5344CB8AC3E}">
        <p14:creationId xmlns:p14="http://schemas.microsoft.com/office/powerpoint/2010/main" val="1952638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1756C892-5480-4292-A068-C34B22E2CA00}" type="slidenum">
              <a:rPr lang="zh-CN" altLang="en-US" smtClean="0"/>
              <a:pPr>
                <a:defRPr/>
              </a:pPr>
              <a:t>30</a:t>
            </a:fld>
            <a:endParaRPr lang="en-US" altLang="zh-CN"/>
          </a:p>
        </p:txBody>
      </p:sp>
    </p:spTree>
    <p:extLst>
      <p:ext uri="{BB962C8B-B14F-4D97-AF65-F5344CB8AC3E}">
        <p14:creationId xmlns:p14="http://schemas.microsoft.com/office/powerpoint/2010/main" val="101687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1756C892-5480-4292-A068-C34B22E2CA00}" type="slidenum">
              <a:rPr lang="zh-CN" altLang="en-US" smtClean="0"/>
              <a:pPr>
                <a:defRPr/>
              </a:pPr>
              <a:t>32</a:t>
            </a:fld>
            <a:endParaRPr lang="en-US" altLang="zh-CN"/>
          </a:p>
        </p:txBody>
      </p:sp>
    </p:spTree>
    <p:extLst>
      <p:ext uri="{BB962C8B-B14F-4D97-AF65-F5344CB8AC3E}">
        <p14:creationId xmlns:p14="http://schemas.microsoft.com/office/powerpoint/2010/main" val="1428701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1756C892-5480-4292-A068-C34B22E2CA00}" type="slidenum">
              <a:rPr lang="zh-CN" altLang="en-US" smtClean="0"/>
              <a:pPr>
                <a:defRPr/>
              </a:pPr>
              <a:t>33</a:t>
            </a:fld>
            <a:endParaRPr lang="en-US" altLang="zh-CN"/>
          </a:p>
        </p:txBody>
      </p:sp>
    </p:spTree>
    <p:extLst>
      <p:ext uri="{BB962C8B-B14F-4D97-AF65-F5344CB8AC3E}">
        <p14:creationId xmlns:p14="http://schemas.microsoft.com/office/powerpoint/2010/main" val="496832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36</a:t>
            </a:fld>
            <a:endParaRPr lang="en-US" altLang="zh-CN"/>
          </a:p>
        </p:txBody>
      </p:sp>
    </p:spTree>
    <p:extLst>
      <p:ext uri="{BB962C8B-B14F-4D97-AF65-F5344CB8AC3E}">
        <p14:creationId xmlns:p14="http://schemas.microsoft.com/office/powerpoint/2010/main" val="525952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38</a:t>
            </a:fld>
            <a:endParaRPr lang="en-US" altLang="zh-CN"/>
          </a:p>
        </p:txBody>
      </p:sp>
    </p:spTree>
    <p:extLst>
      <p:ext uri="{BB962C8B-B14F-4D97-AF65-F5344CB8AC3E}">
        <p14:creationId xmlns:p14="http://schemas.microsoft.com/office/powerpoint/2010/main" val="2782594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39</a:t>
            </a:fld>
            <a:endParaRPr lang="en-US" altLang="zh-CN"/>
          </a:p>
        </p:txBody>
      </p:sp>
    </p:spTree>
    <p:extLst>
      <p:ext uri="{BB962C8B-B14F-4D97-AF65-F5344CB8AC3E}">
        <p14:creationId xmlns:p14="http://schemas.microsoft.com/office/powerpoint/2010/main" val="1042796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56C892-5480-4292-A068-C34B22E2CA00}" type="slidenum">
              <a:rPr kumimoji="0" lang="zh-CN" altLang="en-US" sz="1200" b="0" i="0" u="none" strike="noStrike" kern="1200" cap="none" spc="0" normalizeH="0" baseline="0" noProof="0" smtClean="0">
                <a:ln>
                  <a:noFill/>
                </a:ln>
                <a:solidFill>
                  <a:srgbClr val="000066"/>
                </a:solidFill>
                <a:effectLst/>
                <a:uLnTx/>
                <a:uFillTx/>
                <a:latin typeface="Times New Roman" pitchFamily="18" charset="0"/>
                <a:ea typeface="宋体" pitchFamily="2" charset="-122"/>
                <a:cs typeface="+mn-cs"/>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zh-CN" sz="1200" b="0" i="0" u="none" strike="noStrike" kern="1200" cap="none" spc="0" normalizeH="0" baseline="0" noProof="0">
              <a:ln>
                <a:noFill/>
              </a:ln>
              <a:solidFill>
                <a:srgbClr val="000066"/>
              </a:solidFill>
              <a:effectLst/>
              <a:uLnTx/>
              <a:uFillTx/>
              <a:latin typeface="Times New Roman" pitchFamily="18" charset="0"/>
              <a:ea typeface="宋体" pitchFamily="2" charset="-122"/>
              <a:cs typeface="+mn-cs"/>
              <a:sym typeface="Symbol" pitchFamily="18" charset="2"/>
            </a:endParaRPr>
          </a:p>
        </p:txBody>
      </p:sp>
    </p:spTree>
    <p:extLst>
      <p:ext uri="{BB962C8B-B14F-4D97-AF65-F5344CB8AC3E}">
        <p14:creationId xmlns:p14="http://schemas.microsoft.com/office/powerpoint/2010/main" val="362750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40</a:t>
            </a:fld>
            <a:endParaRPr lang="en-US" altLang="zh-CN"/>
          </a:p>
        </p:txBody>
      </p:sp>
    </p:spTree>
    <p:extLst>
      <p:ext uri="{BB962C8B-B14F-4D97-AF65-F5344CB8AC3E}">
        <p14:creationId xmlns:p14="http://schemas.microsoft.com/office/powerpoint/2010/main" val="659020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41</a:t>
            </a:fld>
            <a:endParaRPr lang="en-US" altLang="zh-CN"/>
          </a:p>
        </p:txBody>
      </p:sp>
    </p:spTree>
    <p:extLst>
      <p:ext uri="{BB962C8B-B14F-4D97-AF65-F5344CB8AC3E}">
        <p14:creationId xmlns:p14="http://schemas.microsoft.com/office/powerpoint/2010/main" val="41066494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42</a:t>
            </a:fld>
            <a:endParaRPr lang="en-US" altLang="zh-CN"/>
          </a:p>
        </p:txBody>
      </p:sp>
    </p:spTree>
    <p:extLst>
      <p:ext uri="{BB962C8B-B14F-4D97-AF65-F5344CB8AC3E}">
        <p14:creationId xmlns:p14="http://schemas.microsoft.com/office/powerpoint/2010/main" val="42249316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43</a:t>
            </a:fld>
            <a:endParaRPr lang="en-US" altLang="zh-CN"/>
          </a:p>
        </p:txBody>
      </p:sp>
    </p:spTree>
    <p:extLst>
      <p:ext uri="{BB962C8B-B14F-4D97-AF65-F5344CB8AC3E}">
        <p14:creationId xmlns:p14="http://schemas.microsoft.com/office/powerpoint/2010/main" val="3315504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45</a:t>
            </a:fld>
            <a:endParaRPr lang="en-US" altLang="zh-CN"/>
          </a:p>
        </p:txBody>
      </p:sp>
    </p:spTree>
    <p:extLst>
      <p:ext uri="{BB962C8B-B14F-4D97-AF65-F5344CB8AC3E}">
        <p14:creationId xmlns:p14="http://schemas.microsoft.com/office/powerpoint/2010/main" val="12054339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46</a:t>
            </a:fld>
            <a:endParaRPr lang="en-US" altLang="zh-CN"/>
          </a:p>
        </p:txBody>
      </p:sp>
    </p:spTree>
    <p:extLst>
      <p:ext uri="{BB962C8B-B14F-4D97-AF65-F5344CB8AC3E}">
        <p14:creationId xmlns:p14="http://schemas.microsoft.com/office/powerpoint/2010/main" val="19140661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56C892-5480-4292-A068-C34B22E2CA00}" type="slidenum">
              <a:rPr kumimoji="0" lang="zh-CN" altLang="en-US" sz="1200" b="0" i="0" u="none" strike="noStrike" kern="1200" cap="none" spc="0" normalizeH="0" baseline="0" noProof="0" smtClean="0">
                <a:ln>
                  <a:noFill/>
                </a:ln>
                <a:solidFill>
                  <a:srgbClr val="000066"/>
                </a:solidFill>
                <a:effectLst/>
                <a:uLnTx/>
                <a:uFillTx/>
                <a:latin typeface="Times New Roman" pitchFamily="18" charset="0"/>
                <a:ea typeface="宋体" pitchFamily="2" charset="-122"/>
                <a:cs typeface="+mn-cs"/>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zh-CN" sz="1200" b="0" i="0" u="none" strike="noStrike" kern="1200" cap="none" spc="0" normalizeH="0" baseline="0" noProof="0">
              <a:ln>
                <a:noFill/>
              </a:ln>
              <a:solidFill>
                <a:srgbClr val="000066"/>
              </a:solidFill>
              <a:effectLst/>
              <a:uLnTx/>
              <a:uFillTx/>
              <a:latin typeface="Times New Roman" pitchFamily="18" charset="0"/>
              <a:ea typeface="宋体" pitchFamily="2" charset="-122"/>
              <a:cs typeface="+mn-cs"/>
              <a:sym typeface="Symbol" pitchFamily="18" charset="2"/>
            </a:endParaRPr>
          </a:p>
        </p:txBody>
      </p:sp>
    </p:spTree>
    <p:extLst>
      <p:ext uri="{BB962C8B-B14F-4D97-AF65-F5344CB8AC3E}">
        <p14:creationId xmlns:p14="http://schemas.microsoft.com/office/powerpoint/2010/main" val="36508387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56C892-5480-4292-A068-C34B22E2CA00}" type="slidenum">
              <a:rPr kumimoji="0" lang="zh-CN" altLang="en-US" sz="1200" b="0" i="0" u="none" strike="noStrike" kern="1200" cap="none" spc="0" normalizeH="0" baseline="0" noProof="0" smtClean="0">
                <a:ln>
                  <a:noFill/>
                </a:ln>
                <a:solidFill>
                  <a:srgbClr val="000066"/>
                </a:solidFill>
                <a:effectLst/>
                <a:uLnTx/>
                <a:uFillTx/>
                <a:latin typeface="Times New Roman" pitchFamily="18" charset="0"/>
                <a:ea typeface="宋体" pitchFamily="2" charset="-122"/>
                <a:cs typeface="+mn-cs"/>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zh-CN" sz="1200" b="0" i="0" u="none" strike="noStrike" kern="1200" cap="none" spc="0" normalizeH="0" baseline="0" noProof="0">
              <a:ln>
                <a:noFill/>
              </a:ln>
              <a:solidFill>
                <a:srgbClr val="000066"/>
              </a:solidFill>
              <a:effectLst/>
              <a:uLnTx/>
              <a:uFillTx/>
              <a:latin typeface="Times New Roman" pitchFamily="18" charset="0"/>
              <a:ea typeface="宋体" pitchFamily="2" charset="-122"/>
              <a:cs typeface="+mn-cs"/>
              <a:sym typeface="Symbol" pitchFamily="18" charset="2"/>
            </a:endParaRPr>
          </a:p>
        </p:txBody>
      </p:sp>
    </p:spTree>
    <p:extLst>
      <p:ext uri="{BB962C8B-B14F-4D97-AF65-F5344CB8AC3E}">
        <p14:creationId xmlns:p14="http://schemas.microsoft.com/office/powerpoint/2010/main" val="1313035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56C892-5480-4292-A068-C34B22E2CA00}" type="slidenum">
              <a:rPr kumimoji="0" lang="zh-CN" altLang="en-US" sz="1200" b="0" i="0" u="none" strike="noStrike" kern="1200" cap="none" spc="0" normalizeH="0" baseline="0" noProof="0" smtClean="0">
                <a:ln>
                  <a:noFill/>
                </a:ln>
                <a:solidFill>
                  <a:srgbClr val="000066"/>
                </a:solidFill>
                <a:effectLst/>
                <a:uLnTx/>
                <a:uFillTx/>
                <a:latin typeface="Times New Roman" pitchFamily="18" charset="0"/>
                <a:ea typeface="宋体" pitchFamily="2" charset="-122"/>
                <a:cs typeface="+mn-cs"/>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zh-CN" sz="1200" b="0" i="0" u="none" strike="noStrike" kern="1200" cap="none" spc="0" normalizeH="0" baseline="0" noProof="0">
              <a:ln>
                <a:noFill/>
              </a:ln>
              <a:solidFill>
                <a:srgbClr val="000066"/>
              </a:solidFill>
              <a:effectLst/>
              <a:uLnTx/>
              <a:uFillTx/>
              <a:latin typeface="Times New Roman" pitchFamily="18" charset="0"/>
              <a:ea typeface="宋体" pitchFamily="2" charset="-122"/>
              <a:cs typeface="+mn-cs"/>
              <a:sym typeface="Symbol" pitchFamily="18" charset="2"/>
            </a:endParaRPr>
          </a:p>
        </p:txBody>
      </p:sp>
    </p:spTree>
    <p:extLst>
      <p:ext uri="{BB962C8B-B14F-4D97-AF65-F5344CB8AC3E}">
        <p14:creationId xmlns:p14="http://schemas.microsoft.com/office/powerpoint/2010/main" val="42330774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52</a:t>
            </a:fld>
            <a:endParaRPr lang="en-US" altLang="zh-CN"/>
          </a:p>
        </p:txBody>
      </p:sp>
    </p:spTree>
    <p:extLst>
      <p:ext uri="{BB962C8B-B14F-4D97-AF65-F5344CB8AC3E}">
        <p14:creationId xmlns:p14="http://schemas.microsoft.com/office/powerpoint/2010/main" val="1356856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4</a:t>
            </a:fld>
            <a:endParaRPr lang="en-US" altLang="zh-CN"/>
          </a:p>
        </p:txBody>
      </p:sp>
    </p:spTree>
    <p:extLst>
      <p:ext uri="{BB962C8B-B14F-4D97-AF65-F5344CB8AC3E}">
        <p14:creationId xmlns:p14="http://schemas.microsoft.com/office/powerpoint/2010/main" val="22622715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56C892-5480-4292-A068-C34B22E2CA00}" type="slidenum">
              <a:rPr kumimoji="0" lang="zh-CN" altLang="en-US" sz="1200" b="0" i="0" u="none" strike="noStrike" kern="1200" cap="none" spc="0" normalizeH="0" baseline="0" noProof="0" smtClean="0">
                <a:ln>
                  <a:noFill/>
                </a:ln>
                <a:solidFill>
                  <a:srgbClr val="000066"/>
                </a:solidFill>
                <a:effectLst/>
                <a:uLnTx/>
                <a:uFillTx/>
                <a:latin typeface="Times New Roman" pitchFamily="18" charset="0"/>
                <a:ea typeface="宋体" pitchFamily="2" charset="-122"/>
                <a:cs typeface="+mn-cs"/>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zh-CN" sz="1200" b="0" i="0" u="none" strike="noStrike" kern="1200" cap="none" spc="0" normalizeH="0" baseline="0" noProof="0">
              <a:ln>
                <a:noFill/>
              </a:ln>
              <a:solidFill>
                <a:srgbClr val="000066"/>
              </a:solidFill>
              <a:effectLst/>
              <a:uLnTx/>
              <a:uFillTx/>
              <a:latin typeface="Times New Roman" pitchFamily="18" charset="0"/>
              <a:ea typeface="宋体" pitchFamily="2" charset="-122"/>
              <a:cs typeface="+mn-cs"/>
              <a:sym typeface="Symbol" pitchFamily="18" charset="2"/>
            </a:endParaRPr>
          </a:p>
        </p:txBody>
      </p:sp>
    </p:spTree>
    <p:extLst>
      <p:ext uri="{BB962C8B-B14F-4D97-AF65-F5344CB8AC3E}">
        <p14:creationId xmlns:p14="http://schemas.microsoft.com/office/powerpoint/2010/main" val="5377446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56C892-5480-4292-A068-C34B22E2CA00}" type="slidenum">
              <a:rPr kumimoji="0" lang="zh-CN" altLang="en-US" sz="1200" b="0" i="0" u="none" strike="noStrike" kern="1200" cap="none" spc="0" normalizeH="0" baseline="0" noProof="0" smtClean="0">
                <a:ln>
                  <a:noFill/>
                </a:ln>
                <a:solidFill>
                  <a:srgbClr val="000066"/>
                </a:solidFill>
                <a:effectLst/>
                <a:uLnTx/>
                <a:uFillTx/>
                <a:latin typeface="Times New Roman" pitchFamily="18" charset="0"/>
                <a:ea typeface="宋体" pitchFamily="2" charset="-122"/>
                <a:cs typeface="+mn-cs"/>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zh-CN" sz="1200" b="0" i="0" u="none" strike="noStrike" kern="1200" cap="none" spc="0" normalizeH="0" baseline="0" noProof="0">
              <a:ln>
                <a:noFill/>
              </a:ln>
              <a:solidFill>
                <a:srgbClr val="000066"/>
              </a:solidFill>
              <a:effectLst/>
              <a:uLnTx/>
              <a:uFillTx/>
              <a:latin typeface="Times New Roman" pitchFamily="18" charset="0"/>
              <a:ea typeface="宋体" pitchFamily="2" charset="-122"/>
              <a:cs typeface="+mn-cs"/>
              <a:sym typeface="Symbol" pitchFamily="18" charset="2"/>
            </a:endParaRPr>
          </a:p>
        </p:txBody>
      </p:sp>
    </p:spTree>
    <p:extLst>
      <p:ext uri="{BB962C8B-B14F-4D97-AF65-F5344CB8AC3E}">
        <p14:creationId xmlns:p14="http://schemas.microsoft.com/office/powerpoint/2010/main" val="3435073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5</a:t>
            </a:fld>
            <a:endParaRPr lang="en-US" altLang="zh-CN"/>
          </a:p>
        </p:txBody>
      </p:sp>
    </p:spTree>
    <p:extLst>
      <p:ext uri="{BB962C8B-B14F-4D97-AF65-F5344CB8AC3E}">
        <p14:creationId xmlns:p14="http://schemas.microsoft.com/office/powerpoint/2010/main" val="226065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6</a:t>
            </a:fld>
            <a:endParaRPr lang="en-US" altLang="zh-CN"/>
          </a:p>
        </p:txBody>
      </p:sp>
    </p:spTree>
    <p:extLst>
      <p:ext uri="{BB962C8B-B14F-4D97-AF65-F5344CB8AC3E}">
        <p14:creationId xmlns:p14="http://schemas.microsoft.com/office/powerpoint/2010/main" val="158509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8</a:t>
            </a:fld>
            <a:endParaRPr lang="en-US" altLang="zh-CN"/>
          </a:p>
        </p:txBody>
      </p:sp>
    </p:spTree>
    <p:extLst>
      <p:ext uri="{BB962C8B-B14F-4D97-AF65-F5344CB8AC3E}">
        <p14:creationId xmlns:p14="http://schemas.microsoft.com/office/powerpoint/2010/main" val="2068472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9</a:t>
            </a:fld>
            <a:endParaRPr lang="en-US" altLang="zh-CN"/>
          </a:p>
        </p:txBody>
      </p:sp>
    </p:spTree>
    <p:extLst>
      <p:ext uri="{BB962C8B-B14F-4D97-AF65-F5344CB8AC3E}">
        <p14:creationId xmlns:p14="http://schemas.microsoft.com/office/powerpoint/2010/main" val="616577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10</a:t>
            </a:fld>
            <a:endParaRPr lang="en-US" altLang="zh-CN"/>
          </a:p>
        </p:txBody>
      </p:sp>
    </p:spTree>
    <p:extLst>
      <p:ext uri="{BB962C8B-B14F-4D97-AF65-F5344CB8AC3E}">
        <p14:creationId xmlns:p14="http://schemas.microsoft.com/office/powerpoint/2010/main" val="3491533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6" name="Rectangle 9"/>
          <p:cNvSpPr>
            <a:spLocks noChangeArrowheads="1"/>
          </p:cNvSpPr>
          <p:nvPr/>
        </p:nvSpPr>
        <p:spPr bwMode="auto">
          <a:xfrm>
            <a:off x="304800" y="3124200"/>
            <a:ext cx="8534400" cy="76200"/>
          </a:xfrm>
          <a:prstGeom prst="rect">
            <a:avLst/>
          </a:prstGeom>
          <a:gradFill rotWithShape="0">
            <a:gsLst>
              <a:gs pos="0">
                <a:srgbClr val="9F9FFF"/>
              </a:gs>
              <a:gs pos="50000">
                <a:srgbClr val="9999FF"/>
              </a:gs>
              <a:gs pos="100000">
                <a:srgbClr val="9F9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spcBef>
                <a:spcPct val="0"/>
              </a:spcBef>
              <a:buClrTx/>
              <a:buFontTx/>
              <a:buNone/>
            </a:pPr>
            <a:endParaRPr lang="zh-CN" altLang="en-US" sz="2400" b="0">
              <a:solidFill>
                <a:schemeClr val="tx1"/>
              </a:solidFill>
              <a:latin typeface="Times New Roman" pitchFamily="18" charset="0"/>
              <a:ea typeface="宋体" pitchFamily="2" charset="-122"/>
            </a:endParaRPr>
          </a:p>
        </p:txBody>
      </p:sp>
      <p:sp>
        <p:nvSpPr>
          <p:cNvPr id="551940" name="Rectangle 4"/>
          <p:cNvSpPr>
            <a:spLocks noGrp="1" noChangeArrowheads="1"/>
          </p:cNvSpPr>
          <p:nvPr>
            <p:ph type="ctrTitle" sz="quarter"/>
          </p:nvPr>
        </p:nvSpPr>
        <p:spPr>
          <a:xfrm>
            <a:off x="457200" y="1524000"/>
            <a:ext cx="7772400" cy="1371600"/>
          </a:xfrm>
        </p:spPr>
        <p:txBody>
          <a:bodyPr/>
          <a:lstStyle>
            <a:lvl1pPr algn="ctr">
              <a:defRPr sz="8800">
                <a:solidFill>
                  <a:srgbClr val="333399"/>
                </a:solidFill>
              </a:defRPr>
            </a:lvl1pPr>
          </a:lstStyle>
          <a:p>
            <a:pPr lvl="0"/>
            <a:r>
              <a:rPr lang="en-US" altLang="zh-CN" noProof="0" dirty="0"/>
              <a:t>Click to edit Master title style</a:t>
            </a:r>
          </a:p>
        </p:txBody>
      </p:sp>
      <p:sp>
        <p:nvSpPr>
          <p:cNvPr id="551941" name="Rectangle 5"/>
          <p:cNvSpPr>
            <a:spLocks noGrp="1" noChangeArrowheads="1"/>
          </p:cNvSpPr>
          <p:nvPr>
            <p:ph type="subTitle" sz="quarter" idx="1"/>
          </p:nvPr>
        </p:nvSpPr>
        <p:spPr>
          <a:xfrm>
            <a:off x="1219200" y="3352800"/>
            <a:ext cx="6400800" cy="990600"/>
          </a:xfrm>
        </p:spPr>
        <p:txBody>
          <a:bodyPr/>
          <a:lstStyle>
            <a:lvl1pPr marL="0" indent="0" algn="ctr">
              <a:buFont typeface="Wingdings 2" pitchFamily="18" charset="2"/>
              <a:buNone/>
              <a:defRPr sz="5400">
                <a:solidFill>
                  <a:schemeClr val="accent1"/>
                </a:solidFill>
                <a:latin typeface="华文楷体" panose="02010600040101010101" pitchFamily="2" charset="-122"/>
                <a:ea typeface="华文楷体" panose="02010600040101010101" pitchFamily="2" charset="-122"/>
              </a:defRPr>
            </a:lvl1pPr>
          </a:lstStyle>
          <a:p>
            <a:pPr lvl="0"/>
            <a:r>
              <a:rPr lang="en-US" altLang="zh-CN" noProof="0" dirty="0"/>
              <a:t>Click to edit Master subtitle style</a:t>
            </a:r>
          </a:p>
        </p:txBody>
      </p:sp>
      <p:sp>
        <p:nvSpPr>
          <p:cNvPr id="7" name="Rectangle 6"/>
          <p:cNvSpPr>
            <a:spLocks noGrp="1" noChangeArrowheads="1"/>
          </p:cNvSpPr>
          <p:nvPr>
            <p:ph type="dt" sz="quarter" idx="10"/>
          </p:nvPr>
        </p:nvSpPr>
        <p:spPr bwMode="auto">
          <a:xfrm>
            <a:off x="6934200" y="61722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lgn="l">
              <a:spcBef>
                <a:spcPct val="0"/>
              </a:spcBef>
              <a:buClrTx/>
              <a:buFontTx/>
              <a:buNone/>
              <a:defRPr kumimoji="0" sz="1600">
                <a:latin typeface="Times New Roman" pitchFamily="18" charset="0"/>
                <a:ea typeface="宋体" pitchFamily="2" charset="-122"/>
              </a:defRPr>
            </a:lvl1pPr>
          </a:lstStyle>
          <a:p>
            <a:pPr>
              <a:defRPr/>
            </a:pPr>
            <a:endParaRPr lang="en-US" altLang="zh-CN"/>
          </a:p>
        </p:txBody>
      </p:sp>
      <p:sp>
        <p:nvSpPr>
          <p:cNvPr id="8" name="Rectangle 7"/>
          <p:cNvSpPr>
            <a:spLocks noGrp="1" noChangeArrowheads="1"/>
          </p:cNvSpPr>
          <p:nvPr>
            <p:ph type="ftr" sz="quarter" idx="11"/>
          </p:nvPr>
        </p:nvSpPr>
        <p:spPr bwMode="auto">
          <a:xfrm>
            <a:off x="1981200" y="6172200"/>
            <a:ext cx="4572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lgn="ctr">
              <a:spcBef>
                <a:spcPct val="0"/>
              </a:spcBef>
              <a:buClrTx/>
              <a:buFontTx/>
              <a:buNone/>
              <a:defRPr kumimoji="0" sz="1600">
                <a:solidFill>
                  <a:srgbClr val="000099"/>
                </a:solidFill>
                <a:latin typeface="Times New Roman" pitchFamily="18" charset="0"/>
                <a:ea typeface="宋体" pitchFamily="2" charset="-122"/>
              </a:defRPr>
            </a:lvl1pPr>
          </a:lstStyle>
          <a:p>
            <a:pPr>
              <a:defRPr/>
            </a:pPr>
            <a:endParaRPr lang="en-US" altLang="zh-CN"/>
          </a:p>
        </p:txBody>
      </p:sp>
      <p:sp>
        <p:nvSpPr>
          <p:cNvPr id="9" name="Rectangle 8"/>
          <p:cNvSpPr>
            <a:spLocks noGrp="1" noChangeArrowheads="1"/>
          </p:cNvSpPr>
          <p:nvPr>
            <p:ph type="sldNum" sz="quarter" idx="12"/>
          </p:nvPr>
        </p:nvSpPr>
        <p:spPr>
          <a:xfrm>
            <a:off x="457200" y="6172200"/>
            <a:ext cx="914400" cy="457200"/>
          </a:xfrm>
        </p:spPr>
        <p:txBody>
          <a:bodyPr/>
          <a:lstStyle>
            <a:lvl1pPr>
              <a:defRPr>
                <a:latin typeface="Times New Roman" pitchFamily="18" charset="0"/>
                <a:ea typeface="宋体" pitchFamily="2" charset="-122"/>
              </a:defRPr>
            </a:lvl1pPr>
          </a:lstStyle>
          <a:p>
            <a:pPr>
              <a:defRPr/>
            </a:pPr>
            <a:fld id="{1448F1E2-924A-49FB-9A36-4180C6C96AB8}" type="slidenum">
              <a:rPr lang="zh-CN" altLang="en-US"/>
              <a:pPr>
                <a:defRPr/>
              </a:pPr>
              <a:t>‹#›</a:t>
            </a:fld>
            <a:endParaRPr lang="en-US" altLang="zh-CN"/>
          </a:p>
        </p:txBody>
      </p:sp>
    </p:spTree>
    <p:extLst>
      <p:ext uri="{BB962C8B-B14F-4D97-AF65-F5344CB8AC3E}">
        <p14:creationId xmlns:p14="http://schemas.microsoft.com/office/powerpoint/2010/main" val="957302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1"/>
          <p:cNvSpPr>
            <a:spLocks noGrp="1" noChangeArrowheads="1"/>
          </p:cNvSpPr>
          <p:nvPr>
            <p:ph type="sldNum" sz="quarter" idx="10"/>
          </p:nvPr>
        </p:nvSpPr>
        <p:spPr>
          <a:ln/>
        </p:spPr>
        <p:txBody>
          <a:bodyPr/>
          <a:lstStyle>
            <a:lvl1pPr>
              <a:defRPr/>
            </a:lvl1pPr>
          </a:lstStyle>
          <a:p>
            <a:pPr>
              <a:defRPr/>
            </a:pPr>
            <a:fld id="{3C332390-1373-47DD-B917-24DD504EBF5F}" type="slidenum">
              <a:rPr lang="zh-CN" altLang="en-US"/>
              <a:pPr>
                <a:defRPr/>
              </a:pPr>
              <a:t>‹#›</a:t>
            </a:fld>
            <a:endParaRPr lang="en-US" altLang="zh-CN"/>
          </a:p>
        </p:txBody>
      </p:sp>
    </p:spTree>
    <p:extLst>
      <p:ext uri="{BB962C8B-B14F-4D97-AF65-F5344CB8AC3E}">
        <p14:creationId xmlns:p14="http://schemas.microsoft.com/office/powerpoint/2010/main" val="2342488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72250" y="0"/>
            <a:ext cx="2114550" cy="60960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28600" y="0"/>
            <a:ext cx="6191250" cy="60960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1"/>
          <p:cNvSpPr>
            <a:spLocks noGrp="1" noChangeArrowheads="1"/>
          </p:cNvSpPr>
          <p:nvPr>
            <p:ph type="sldNum" sz="quarter" idx="10"/>
          </p:nvPr>
        </p:nvSpPr>
        <p:spPr>
          <a:ln/>
        </p:spPr>
        <p:txBody>
          <a:bodyPr/>
          <a:lstStyle>
            <a:lvl1pPr>
              <a:defRPr/>
            </a:lvl1pPr>
          </a:lstStyle>
          <a:p>
            <a:pPr>
              <a:defRPr/>
            </a:pPr>
            <a:fld id="{5FDFA449-362A-4DF9-872C-4585671260A5}" type="slidenum">
              <a:rPr lang="zh-CN" altLang="en-US"/>
              <a:pPr>
                <a:defRPr/>
              </a:pPr>
              <a:t>‹#›</a:t>
            </a:fld>
            <a:endParaRPr lang="en-US" altLang="zh-CN"/>
          </a:p>
        </p:txBody>
      </p:sp>
    </p:spTree>
    <p:extLst>
      <p:ext uri="{BB962C8B-B14F-4D97-AF65-F5344CB8AC3E}">
        <p14:creationId xmlns:p14="http://schemas.microsoft.com/office/powerpoint/2010/main" val="623785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228600" y="0"/>
            <a:ext cx="8458200" cy="762000"/>
          </a:xfrm>
        </p:spPr>
        <p:txBody>
          <a:bodyPr/>
          <a:lstStyle>
            <a:lvl1pPr>
              <a:defRPr sz="4800"/>
            </a:lvl1pPr>
          </a:lstStyle>
          <a:p>
            <a:r>
              <a:rPr lang="zh-CN" altLang="en-US" dirty="0"/>
              <a:t>单击此处编辑母版标题样式</a:t>
            </a:r>
          </a:p>
        </p:txBody>
      </p:sp>
      <p:sp>
        <p:nvSpPr>
          <p:cNvPr id="3" name="文本占位符 2"/>
          <p:cNvSpPr>
            <a:spLocks noGrp="1"/>
          </p:cNvSpPr>
          <p:nvPr>
            <p:ph type="body" sz="half" idx="1"/>
          </p:nvPr>
        </p:nvSpPr>
        <p:spPr>
          <a:xfrm>
            <a:off x="457200" y="1371600"/>
            <a:ext cx="3962400" cy="47244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572000" y="1371600"/>
            <a:ext cx="3962400" cy="2286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572000" y="3810000"/>
            <a:ext cx="3962400" cy="2286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Rectangle 11"/>
          <p:cNvSpPr>
            <a:spLocks noGrp="1" noChangeArrowheads="1"/>
          </p:cNvSpPr>
          <p:nvPr>
            <p:ph type="sldNum" sz="quarter" idx="10"/>
          </p:nvPr>
        </p:nvSpPr>
        <p:spPr>
          <a:ln/>
        </p:spPr>
        <p:txBody>
          <a:bodyPr/>
          <a:lstStyle>
            <a:lvl1pPr>
              <a:defRPr/>
            </a:lvl1pPr>
          </a:lstStyle>
          <a:p>
            <a:pPr>
              <a:defRPr/>
            </a:pPr>
            <a:fld id="{7E43F065-2A22-436A-928D-2ACE78FA8391}" type="slidenum">
              <a:rPr lang="zh-CN" altLang="en-US"/>
              <a:pPr>
                <a:defRPr/>
              </a:pPr>
              <a:t>‹#›</a:t>
            </a:fld>
            <a:endParaRPr lang="en-US" altLang="zh-CN"/>
          </a:p>
        </p:txBody>
      </p:sp>
    </p:spTree>
    <p:extLst>
      <p:ext uri="{BB962C8B-B14F-4D97-AF65-F5344CB8AC3E}">
        <p14:creationId xmlns:p14="http://schemas.microsoft.com/office/powerpoint/2010/main" val="1089717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228600" y="0"/>
            <a:ext cx="8458200" cy="762000"/>
          </a:xfrm>
        </p:spPr>
        <p:txBody>
          <a:bodyPr/>
          <a:lstStyle>
            <a:lvl1pPr>
              <a:defRPr sz="4800"/>
            </a:lvl1pPr>
          </a:lstStyle>
          <a:p>
            <a:r>
              <a:rPr lang="zh-CN" altLang="en-US" dirty="0"/>
              <a:t>单击此处编辑母版标题样式</a:t>
            </a:r>
          </a:p>
        </p:txBody>
      </p:sp>
      <p:sp>
        <p:nvSpPr>
          <p:cNvPr id="3" name="文本占位符 2"/>
          <p:cNvSpPr>
            <a:spLocks noGrp="1"/>
          </p:cNvSpPr>
          <p:nvPr>
            <p:ph type="body" sz="half" idx="1"/>
          </p:nvPr>
        </p:nvSpPr>
        <p:spPr>
          <a:xfrm>
            <a:off x="457200" y="1371600"/>
            <a:ext cx="3962400" cy="47244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572000" y="1371600"/>
            <a:ext cx="3962400" cy="47244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11"/>
          <p:cNvSpPr>
            <a:spLocks noGrp="1" noChangeArrowheads="1"/>
          </p:cNvSpPr>
          <p:nvPr>
            <p:ph type="sldNum" sz="quarter" idx="10"/>
          </p:nvPr>
        </p:nvSpPr>
        <p:spPr>
          <a:ln/>
        </p:spPr>
        <p:txBody>
          <a:bodyPr/>
          <a:lstStyle>
            <a:lvl1pPr>
              <a:defRPr/>
            </a:lvl1pPr>
          </a:lstStyle>
          <a:p>
            <a:pPr>
              <a:defRPr/>
            </a:pPr>
            <a:fld id="{C1924610-8D36-4BB0-AD65-A0ED5E3C3858}" type="slidenum">
              <a:rPr lang="zh-CN" altLang="en-US"/>
              <a:pPr>
                <a:defRPr/>
              </a:pPr>
              <a:t>‹#›</a:t>
            </a:fld>
            <a:endParaRPr lang="en-US" altLang="zh-CN"/>
          </a:p>
        </p:txBody>
      </p:sp>
    </p:spTree>
    <p:extLst>
      <p:ext uri="{BB962C8B-B14F-4D97-AF65-F5344CB8AC3E}">
        <p14:creationId xmlns:p14="http://schemas.microsoft.com/office/powerpoint/2010/main" val="205116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228600" y="0"/>
            <a:ext cx="8458200" cy="762000"/>
          </a:xfrm>
        </p:spPr>
        <p:txBody>
          <a:bodyPr/>
          <a:lstStyle>
            <a:lvl1pPr>
              <a:defRPr sz="4800"/>
            </a:lvl1pPr>
          </a:lstStyle>
          <a:p>
            <a:r>
              <a:rPr lang="zh-CN" altLang="en-US" dirty="0"/>
              <a:t>单击此处编辑母版标题样式</a:t>
            </a:r>
          </a:p>
        </p:txBody>
      </p:sp>
      <p:sp>
        <p:nvSpPr>
          <p:cNvPr id="3" name="内容占位符 2"/>
          <p:cNvSpPr>
            <a:spLocks noGrp="1"/>
          </p:cNvSpPr>
          <p:nvPr>
            <p:ph sz="half" idx="1"/>
          </p:nvPr>
        </p:nvSpPr>
        <p:spPr>
          <a:xfrm>
            <a:off x="457200" y="1371600"/>
            <a:ext cx="3962400" cy="47244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572000" y="1371600"/>
            <a:ext cx="3962400" cy="2286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572000" y="3810000"/>
            <a:ext cx="3962400" cy="2286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Rectangle 11"/>
          <p:cNvSpPr>
            <a:spLocks noGrp="1" noChangeArrowheads="1"/>
          </p:cNvSpPr>
          <p:nvPr>
            <p:ph type="sldNum" sz="quarter" idx="10"/>
          </p:nvPr>
        </p:nvSpPr>
        <p:spPr>
          <a:ln/>
        </p:spPr>
        <p:txBody>
          <a:bodyPr/>
          <a:lstStyle>
            <a:lvl1pPr>
              <a:defRPr/>
            </a:lvl1pPr>
          </a:lstStyle>
          <a:p>
            <a:pPr>
              <a:defRPr/>
            </a:pPr>
            <a:fld id="{381D96B0-F9E1-4CB6-8052-F85D525E1903}" type="slidenum">
              <a:rPr lang="zh-CN" altLang="en-US"/>
              <a:pPr>
                <a:defRPr/>
              </a:pPr>
              <a:t>‹#›</a:t>
            </a:fld>
            <a:endParaRPr lang="en-US" altLang="zh-CN"/>
          </a:p>
        </p:txBody>
      </p:sp>
    </p:spTree>
    <p:extLst>
      <p:ext uri="{BB962C8B-B14F-4D97-AF65-F5344CB8AC3E}">
        <p14:creationId xmlns:p14="http://schemas.microsoft.com/office/powerpoint/2010/main" val="297511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9"/>
          <p:cNvSpPr>
            <a:spLocks noChangeArrowheads="1"/>
          </p:cNvSpPr>
          <p:nvPr/>
        </p:nvSpPr>
        <p:spPr bwMode="auto">
          <a:xfrm>
            <a:off x="304800" y="3124200"/>
            <a:ext cx="8458200" cy="46038"/>
          </a:xfrm>
          <a:prstGeom prst="rect">
            <a:avLst/>
          </a:prstGeom>
          <a:gradFill rotWithShape="0">
            <a:gsLst>
              <a:gs pos="0">
                <a:srgbClr val="9F9FFF"/>
              </a:gs>
              <a:gs pos="50000">
                <a:srgbClr val="9999FF"/>
              </a:gs>
              <a:gs pos="100000">
                <a:srgbClr val="9F9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kumimoji="1" sz="3200" b="1">
                <a:solidFill>
                  <a:schemeClr val="hlink"/>
                </a:solidFill>
                <a:latin typeface="Arial" charset="0"/>
                <a:ea typeface="MS PGothic" pitchFamily="34" charset="-128"/>
                <a:sym typeface="Symbol" pitchFamily="18" charset="2"/>
              </a:defRPr>
            </a:lvl1pPr>
            <a:lvl2pPr marL="742950" indent="-285750" eaLnBrk="0" hangingPunct="0">
              <a:defRPr kumimoji="1" sz="3200" b="1">
                <a:solidFill>
                  <a:schemeClr val="hlink"/>
                </a:solidFill>
                <a:latin typeface="Arial" charset="0"/>
                <a:ea typeface="MS PGothic" pitchFamily="34" charset="-128"/>
                <a:sym typeface="Symbol" pitchFamily="18" charset="2"/>
              </a:defRPr>
            </a:lvl2pPr>
            <a:lvl3pPr marL="1143000" indent="-228600" eaLnBrk="0" hangingPunct="0">
              <a:defRPr kumimoji="1" sz="3200" b="1">
                <a:solidFill>
                  <a:schemeClr val="hlink"/>
                </a:solidFill>
                <a:latin typeface="Arial" charset="0"/>
                <a:ea typeface="MS PGothic" pitchFamily="34" charset="-128"/>
                <a:sym typeface="Symbol" pitchFamily="18" charset="2"/>
              </a:defRPr>
            </a:lvl3pPr>
            <a:lvl4pPr marL="1600200" indent="-228600" eaLnBrk="0" hangingPunct="0">
              <a:defRPr kumimoji="1" sz="3200" b="1">
                <a:solidFill>
                  <a:schemeClr val="hlink"/>
                </a:solidFill>
                <a:latin typeface="Arial" charset="0"/>
                <a:ea typeface="MS PGothic" pitchFamily="34" charset="-128"/>
                <a:sym typeface="Symbol" pitchFamily="18" charset="2"/>
              </a:defRPr>
            </a:lvl4pPr>
            <a:lvl5pPr marL="2057400" indent="-228600" eaLnBrk="0" hangingPunct="0">
              <a:defRPr kumimoji="1" sz="3200" b="1">
                <a:solidFill>
                  <a:schemeClr val="hlink"/>
                </a:solidFill>
                <a:latin typeface="Arial" charset="0"/>
                <a:ea typeface="MS PGothic" pitchFamily="34" charset="-128"/>
                <a:sym typeface="Symbol" pitchFamily="18" charset="2"/>
              </a:defRPr>
            </a:lvl5pPr>
            <a:lvl6pPr marL="25146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6pPr>
            <a:lvl7pPr marL="29718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7pPr>
            <a:lvl8pPr marL="34290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8pPr>
            <a:lvl9pPr marL="38862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9pPr>
          </a:lstStyle>
          <a:p>
            <a:pPr eaLnBrk="1" hangingPunct="1">
              <a:defRPr/>
            </a:pPr>
            <a:endParaRPr lang="zh-CN" altLang="en-US" sz="2400" b="0">
              <a:solidFill>
                <a:schemeClr val="tx1"/>
              </a:solidFill>
              <a:latin typeface="Times New Roman" pitchFamily="18" charset="0"/>
              <a:ea typeface="宋体" charset="-122"/>
            </a:endParaRPr>
          </a:p>
        </p:txBody>
      </p:sp>
      <p:sp>
        <p:nvSpPr>
          <p:cNvPr id="678916" name="Rectangle 4"/>
          <p:cNvSpPr>
            <a:spLocks noGrp="1" noChangeArrowheads="1"/>
          </p:cNvSpPr>
          <p:nvPr>
            <p:ph type="ctrTitle" sz="quarter"/>
          </p:nvPr>
        </p:nvSpPr>
        <p:spPr>
          <a:xfrm>
            <a:off x="457200" y="1524000"/>
            <a:ext cx="7772400" cy="1371600"/>
          </a:xfrm>
        </p:spPr>
        <p:txBody>
          <a:bodyPr/>
          <a:lstStyle>
            <a:lvl1pPr algn="ctr">
              <a:defRPr sz="6000">
                <a:solidFill>
                  <a:srgbClr val="333399"/>
                </a:solidFill>
              </a:defRPr>
            </a:lvl1pPr>
          </a:lstStyle>
          <a:p>
            <a:pPr lvl="0"/>
            <a:r>
              <a:rPr lang="zh-CN" altLang="en-US" noProof="0"/>
              <a:t>单击此处编辑母版标题样式</a:t>
            </a:r>
            <a:endParaRPr lang="en-US" altLang="zh-CN" noProof="0" dirty="0"/>
          </a:p>
        </p:txBody>
      </p:sp>
      <p:sp>
        <p:nvSpPr>
          <p:cNvPr id="678917" name="Rectangle 5"/>
          <p:cNvSpPr>
            <a:spLocks noGrp="1" noChangeArrowheads="1"/>
          </p:cNvSpPr>
          <p:nvPr>
            <p:ph type="subTitle" sz="quarter" idx="1"/>
          </p:nvPr>
        </p:nvSpPr>
        <p:spPr>
          <a:xfrm>
            <a:off x="1219200" y="3352800"/>
            <a:ext cx="6400800" cy="1295400"/>
          </a:xfrm>
        </p:spPr>
        <p:txBody>
          <a:bodyPr/>
          <a:lstStyle>
            <a:lvl1pPr marL="0" indent="0" algn="ctr">
              <a:buFont typeface="Wingdings 2" pitchFamily="18" charset="2"/>
              <a:buNone/>
              <a:defRPr sz="3200">
                <a:solidFill>
                  <a:schemeClr val="accent1"/>
                </a:solidFill>
                <a:latin typeface="华文楷体" panose="02010600040101010101" pitchFamily="2" charset="-122"/>
                <a:ea typeface="华文楷体" panose="02010600040101010101" pitchFamily="2" charset="-122"/>
              </a:defRPr>
            </a:lvl1pPr>
          </a:lstStyle>
          <a:p>
            <a:pPr lvl="0"/>
            <a:r>
              <a:rPr lang="zh-CN" altLang="en-US" noProof="0"/>
              <a:t>单击此处编辑母版副标题样式</a:t>
            </a:r>
            <a:endParaRPr lang="en-US" altLang="zh-CN" noProof="0" dirty="0"/>
          </a:p>
        </p:txBody>
      </p:sp>
    </p:spTree>
    <p:extLst>
      <p:ext uri="{BB962C8B-B14F-4D97-AF65-F5344CB8AC3E}">
        <p14:creationId xmlns:p14="http://schemas.microsoft.com/office/powerpoint/2010/main" val="3238932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_标题幻灯片">
    <p:spTree>
      <p:nvGrpSpPr>
        <p:cNvPr id="1" name=""/>
        <p:cNvGrpSpPr/>
        <p:nvPr/>
      </p:nvGrpSpPr>
      <p:grpSpPr>
        <a:xfrm>
          <a:off x="0" y="0"/>
          <a:ext cx="0" cy="0"/>
          <a:chOff x="0" y="0"/>
          <a:chExt cx="0" cy="0"/>
        </a:xfrm>
      </p:grpSpPr>
      <p:sp>
        <p:nvSpPr>
          <p:cNvPr id="3" name="Rectangle 9"/>
          <p:cNvSpPr>
            <a:spLocks noChangeArrowheads="1"/>
          </p:cNvSpPr>
          <p:nvPr/>
        </p:nvSpPr>
        <p:spPr bwMode="auto">
          <a:xfrm>
            <a:off x="304800" y="3124200"/>
            <a:ext cx="8458200" cy="46038"/>
          </a:xfrm>
          <a:prstGeom prst="rect">
            <a:avLst/>
          </a:prstGeom>
          <a:gradFill rotWithShape="0">
            <a:gsLst>
              <a:gs pos="0">
                <a:srgbClr val="9F9FFF"/>
              </a:gs>
              <a:gs pos="50000">
                <a:srgbClr val="9999FF"/>
              </a:gs>
              <a:gs pos="100000">
                <a:srgbClr val="9F9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kumimoji="1" sz="3200" b="1">
                <a:solidFill>
                  <a:schemeClr val="hlink"/>
                </a:solidFill>
                <a:latin typeface="Arial" charset="0"/>
                <a:ea typeface="MS PGothic" pitchFamily="34" charset="-128"/>
                <a:sym typeface="Symbol" pitchFamily="18" charset="2"/>
              </a:defRPr>
            </a:lvl1pPr>
            <a:lvl2pPr marL="742950" indent="-285750" eaLnBrk="0" hangingPunct="0">
              <a:defRPr kumimoji="1" sz="3200" b="1">
                <a:solidFill>
                  <a:schemeClr val="hlink"/>
                </a:solidFill>
                <a:latin typeface="Arial" charset="0"/>
                <a:ea typeface="MS PGothic" pitchFamily="34" charset="-128"/>
                <a:sym typeface="Symbol" pitchFamily="18" charset="2"/>
              </a:defRPr>
            </a:lvl2pPr>
            <a:lvl3pPr marL="1143000" indent="-228600" eaLnBrk="0" hangingPunct="0">
              <a:defRPr kumimoji="1" sz="3200" b="1">
                <a:solidFill>
                  <a:schemeClr val="hlink"/>
                </a:solidFill>
                <a:latin typeface="Arial" charset="0"/>
                <a:ea typeface="MS PGothic" pitchFamily="34" charset="-128"/>
                <a:sym typeface="Symbol" pitchFamily="18" charset="2"/>
              </a:defRPr>
            </a:lvl3pPr>
            <a:lvl4pPr marL="1600200" indent="-228600" eaLnBrk="0" hangingPunct="0">
              <a:defRPr kumimoji="1" sz="3200" b="1">
                <a:solidFill>
                  <a:schemeClr val="hlink"/>
                </a:solidFill>
                <a:latin typeface="Arial" charset="0"/>
                <a:ea typeface="MS PGothic" pitchFamily="34" charset="-128"/>
                <a:sym typeface="Symbol" pitchFamily="18" charset="2"/>
              </a:defRPr>
            </a:lvl4pPr>
            <a:lvl5pPr marL="2057400" indent="-228600" eaLnBrk="0" hangingPunct="0">
              <a:defRPr kumimoji="1" sz="3200" b="1">
                <a:solidFill>
                  <a:schemeClr val="hlink"/>
                </a:solidFill>
                <a:latin typeface="Arial" charset="0"/>
                <a:ea typeface="MS PGothic" pitchFamily="34" charset="-128"/>
                <a:sym typeface="Symbol" pitchFamily="18" charset="2"/>
              </a:defRPr>
            </a:lvl5pPr>
            <a:lvl6pPr marL="25146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6pPr>
            <a:lvl7pPr marL="29718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7pPr>
            <a:lvl8pPr marL="34290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8pPr>
            <a:lvl9pPr marL="38862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9pPr>
          </a:lstStyle>
          <a:p>
            <a:pPr eaLnBrk="1" hangingPunct="1">
              <a:defRPr/>
            </a:pPr>
            <a:endParaRPr lang="zh-CN" altLang="en-US" sz="2400" b="0">
              <a:solidFill>
                <a:schemeClr val="tx1"/>
              </a:solidFill>
              <a:latin typeface="Times New Roman" pitchFamily="18" charset="0"/>
              <a:ea typeface="宋体" charset="-122"/>
            </a:endParaRPr>
          </a:p>
        </p:txBody>
      </p:sp>
      <p:sp>
        <p:nvSpPr>
          <p:cNvPr id="678916" name="Rectangle 4"/>
          <p:cNvSpPr>
            <a:spLocks noGrp="1" noChangeArrowheads="1"/>
          </p:cNvSpPr>
          <p:nvPr>
            <p:ph type="ctrTitle" sz="quarter"/>
          </p:nvPr>
        </p:nvSpPr>
        <p:spPr>
          <a:xfrm>
            <a:off x="457200" y="1524000"/>
            <a:ext cx="7772400" cy="1371600"/>
          </a:xfrm>
        </p:spPr>
        <p:txBody>
          <a:bodyPr/>
          <a:lstStyle>
            <a:lvl1pPr algn="ctr">
              <a:defRPr sz="6000">
                <a:solidFill>
                  <a:srgbClr val="333399"/>
                </a:solidFill>
              </a:defRPr>
            </a:lvl1pPr>
          </a:lstStyle>
          <a:p>
            <a:pPr lvl="0"/>
            <a:r>
              <a:rPr lang="zh-CN" altLang="en-US" noProof="0"/>
              <a:t>单击此处编辑母版标题样式</a:t>
            </a:r>
            <a:endParaRPr lang="en-US" altLang="zh-CN" noProof="0" dirty="0"/>
          </a:p>
        </p:txBody>
      </p:sp>
    </p:spTree>
    <p:extLst>
      <p:ext uri="{BB962C8B-B14F-4D97-AF65-F5344CB8AC3E}">
        <p14:creationId xmlns:p14="http://schemas.microsoft.com/office/powerpoint/2010/main" val="2900360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dirty="0"/>
          </a:p>
        </p:txBody>
      </p:sp>
      <p:sp>
        <p:nvSpPr>
          <p:cNvPr id="3" name="内容占位符 2"/>
          <p:cNvSpPr>
            <a:spLocks noGrp="1"/>
          </p:cNvSpPr>
          <p:nvPr>
            <p:ph idx="1"/>
          </p:nvPr>
        </p:nvSpPr>
        <p:spPr/>
        <p:txBody>
          <a:bodyPr/>
          <a:lstStyle>
            <a:lvl1pPr>
              <a:defRPr sz="3600"/>
            </a:lvl1pPr>
            <a:lvl2pPr>
              <a:defRPr sz="2800"/>
            </a:lvl2pPr>
            <a:lvl3pPr>
              <a:defRPr sz="2400"/>
            </a:lvl3pPr>
            <a:lvl4pPr>
              <a:defRPr sz="2000"/>
            </a:lvl4pPr>
            <a:lvl5pPr>
              <a:defRPr sz="2000"/>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Rectangle 8"/>
          <p:cNvSpPr>
            <a:spLocks noGrp="1" noChangeArrowheads="1"/>
          </p:cNvSpPr>
          <p:nvPr>
            <p:ph type="sldNum" sz="quarter" idx="10"/>
          </p:nvPr>
        </p:nvSpPr>
        <p:spPr/>
        <p:txBody>
          <a:bodyPr/>
          <a:lstStyle>
            <a:lvl1pPr>
              <a:defRPr smtClean="0">
                <a:latin typeface="Times New Roman" panose="02020603050405020304" pitchFamily="18" charset="0"/>
                <a:cs typeface="Times New Roman" panose="02020603050405020304" pitchFamily="18" charset="0"/>
              </a:defRPr>
            </a:lvl1pPr>
          </a:lstStyle>
          <a:p>
            <a:pPr>
              <a:defRPr/>
            </a:pPr>
            <a:fld id="{B9A0A17A-4A07-4B91-9E80-7D20AAFEE754}" type="slidenum">
              <a:rPr lang="zh-CN" altLang="en-US" smtClean="0"/>
              <a:pPr>
                <a:defRPr/>
              </a:pPr>
              <a:t>‹#›</a:t>
            </a:fld>
            <a:endParaRPr lang="en-US" altLang="zh-CN"/>
          </a:p>
        </p:txBody>
      </p:sp>
    </p:spTree>
    <p:extLst>
      <p:ext uri="{BB962C8B-B14F-4D97-AF65-F5344CB8AC3E}">
        <p14:creationId xmlns:p14="http://schemas.microsoft.com/office/powerpoint/2010/main" val="639947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8"/>
          <p:cNvSpPr>
            <a:spLocks noGrp="1" noChangeArrowheads="1"/>
          </p:cNvSpPr>
          <p:nvPr>
            <p:ph type="sldNum" sz="quarter" idx="10"/>
          </p:nvPr>
        </p:nvSpPr>
        <p:spPr>
          <a:ln/>
        </p:spPr>
        <p:txBody>
          <a:bodyPr/>
          <a:lstStyle>
            <a:lvl1pPr>
              <a:defRPr/>
            </a:lvl1pPr>
          </a:lstStyle>
          <a:p>
            <a:pPr>
              <a:defRPr/>
            </a:pPr>
            <a:fld id="{B00A0967-56B4-45D8-9205-D23959656CD8}" type="slidenum">
              <a:rPr lang="zh-CN" altLang="en-US" smtClean="0"/>
              <a:pPr>
                <a:defRPr/>
              </a:pPr>
              <a:t>‹#›</a:t>
            </a:fld>
            <a:endParaRPr lang="en-US" altLang="zh-CN"/>
          </a:p>
        </p:txBody>
      </p:sp>
    </p:spTree>
    <p:extLst>
      <p:ext uri="{BB962C8B-B14F-4D97-AF65-F5344CB8AC3E}">
        <p14:creationId xmlns:p14="http://schemas.microsoft.com/office/powerpoint/2010/main" val="1801393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5720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8"/>
          <p:cNvSpPr>
            <a:spLocks noGrp="1" noChangeArrowheads="1"/>
          </p:cNvSpPr>
          <p:nvPr>
            <p:ph type="sldNum" sz="quarter" idx="10"/>
          </p:nvPr>
        </p:nvSpPr>
        <p:spPr>
          <a:ln/>
        </p:spPr>
        <p:txBody>
          <a:bodyPr/>
          <a:lstStyle>
            <a:lvl1pPr>
              <a:defRPr/>
            </a:lvl1pPr>
          </a:lstStyle>
          <a:p>
            <a:pPr>
              <a:defRPr/>
            </a:pPr>
            <a:fld id="{E6F27FF3-D682-4ECC-96B5-E974857895C3}" type="slidenum">
              <a:rPr lang="zh-CN" altLang="en-US" smtClean="0"/>
              <a:pPr>
                <a:defRPr/>
              </a:pPr>
              <a:t>‹#›</a:t>
            </a:fld>
            <a:endParaRPr lang="en-US" altLang="zh-CN"/>
          </a:p>
        </p:txBody>
      </p:sp>
    </p:spTree>
    <p:extLst>
      <p:ext uri="{BB962C8B-B14F-4D97-AF65-F5344CB8AC3E}">
        <p14:creationId xmlns:p14="http://schemas.microsoft.com/office/powerpoint/2010/main" val="1402428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1"/>
          <p:cNvSpPr>
            <a:spLocks noGrp="1" noChangeArrowheads="1"/>
          </p:cNvSpPr>
          <p:nvPr>
            <p:ph type="sldNum" sz="quarter" idx="10"/>
          </p:nvPr>
        </p:nvSpPr>
        <p:spPr>
          <a:ln/>
        </p:spPr>
        <p:txBody>
          <a:bodyPr/>
          <a:lstStyle>
            <a:lvl1pPr>
              <a:defRPr/>
            </a:lvl1pPr>
          </a:lstStyle>
          <a:p>
            <a:pPr>
              <a:defRPr/>
            </a:pPr>
            <a:fld id="{B9A0A17A-4A07-4B91-9E80-7D20AAFEE754}" type="slidenum">
              <a:rPr lang="zh-CN" altLang="en-US"/>
              <a:pPr>
                <a:defRPr/>
              </a:pPr>
              <a:t>‹#›</a:t>
            </a:fld>
            <a:endParaRPr lang="en-US" altLang="zh-CN"/>
          </a:p>
        </p:txBody>
      </p:sp>
    </p:spTree>
    <p:extLst>
      <p:ext uri="{BB962C8B-B14F-4D97-AF65-F5344CB8AC3E}">
        <p14:creationId xmlns:p14="http://schemas.microsoft.com/office/powerpoint/2010/main" val="17448842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8"/>
          <p:cNvSpPr>
            <a:spLocks noGrp="1" noChangeArrowheads="1"/>
          </p:cNvSpPr>
          <p:nvPr>
            <p:ph type="sldNum" sz="quarter" idx="10"/>
          </p:nvPr>
        </p:nvSpPr>
        <p:spPr>
          <a:ln/>
        </p:spPr>
        <p:txBody>
          <a:bodyPr/>
          <a:lstStyle>
            <a:lvl1pPr>
              <a:defRPr/>
            </a:lvl1pPr>
          </a:lstStyle>
          <a:p>
            <a:pPr>
              <a:defRPr/>
            </a:pPr>
            <a:fld id="{8BD06022-AF0C-4D85-81B7-C415E3E41E59}" type="slidenum">
              <a:rPr lang="zh-CN" altLang="en-US" smtClean="0"/>
              <a:pPr>
                <a:defRPr/>
              </a:pPr>
              <a:t>‹#›</a:t>
            </a:fld>
            <a:endParaRPr lang="en-US" altLang="zh-CN"/>
          </a:p>
        </p:txBody>
      </p:sp>
    </p:spTree>
    <p:extLst>
      <p:ext uri="{BB962C8B-B14F-4D97-AF65-F5344CB8AC3E}">
        <p14:creationId xmlns:p14="http://schemas.microsoft.com/office/powerpoint/2010/main" val="3861256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8"/>
          <p:cNvSpPr>
            <a:spLocks noGrp="1" noChangeArrowheads="1"/>
          </p:cNvSpPr>
          <p:nvPr>
            <p:ph type="sldNum" sz="quarter" idx="10"/>
          </p:nvPr>
        </p:nvSpPr>
        <p:spPr>
          <a:ln/>
        </p:spPr>
        <p:txBody>
          <a:bodyPr/>
          <a:lstStyle>
            <a:lvl1pPr>
              <a:defRPr/>
            </a:lvl1pPr>
          </a:lstStyle>
          <a:p>
            <a:pPr>
              <a:defRPr/>
            </a:pPr>
            <a:fld id="{DE41CA80-90B8-4DDD-8093-D8A1BF7978CC}" type="slidenum">
              <a:rPr lang="zh-CN" altLang="en-US" smtClean="0"/>
              <a:pPr>
                <a:defRPr/>
              </a:pPr>
              <a:t>‹#›</a:t>
            </a:fld>
            <a:endParaRPr lang="en-US" altLang="zh-CN"/>
          </a:p>
        </p:txBody>
      </p:sp>
    </p:spTree>
    <p:extLst>
      <p:ext uri="{BB962C8B-B14F-4D97-AF65-F5344CB8AC3E}">
        <p14:creationId xmlns:p14="http://schemas.microsoft.com/office/powerpoint/2010/main" val="3376641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pPr>
              <a:defRPr/>
            </a:pPr>
            <a:fld id="{DF40C225-912D-45A8-A7EA-2622C322D5CC}" type="slidenum">
              <a:rPr lang="zh-CN" altLang="en-US" smtClean="0"/>
              <a:pPr>
                <a:defRPr/>
              </a:pPr>
              <a:t>‹#›</a:t>
            </a:fld>
            <a:endParaRPr lang="en-US" altLang="zh-CN"/>
          </a:p>
        </p:txBody>
      </p:sp>
    </p:spTree>
    <p:extLst>
      <p:ext uri="{BB962C8B-B14F-4D97-AF65-F5344CB8AC3E}">
        <p14:creationId xmlns:p14="http://schemas.microsoft.com/office/powerpoint/2010/main" val="2008169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8"/>
          <p:cNvSpPr>
            <a:spLocks noGrp="1" noChangeArrowheads="1"/>
          </p:cNvSpPr>
          <p:nvPr>
            <p:ph type="sldNum" sz="quarter" idx="10"/>
          </p:nvPr>
        </p:nvSpPr>
        <p:spPr>
          <a:ln/>
        </p:spPr>
        <p:txBody>
          <a:bodyPr/>
          <a:lstStyle>
            <a:lvl1pPr>
              <a:defRPr/>
            </a:lvl1pPr>
          </a:lstStyle>
          <a:p>
            <a:pPr>
              <a:defRPr/>
            </a:pPr>
            <a:fld id="{3256B16D-599B-4332-92AB-3C0B986B3F69}" type="slidenum">
              <a:rPr lang="zh-CN" altLang="en-US" smtClean="0"/>
              <a:pPr>
                <a:defRPr/>
              </a:pPr>
              <a:t>‹#›</a:t>
            </a:fld>
            <a:endParaRPr lang="en-US" altLang="zh-CN"/>
          </a:p>
        </p:txBody>
      </p:sp>
    </p:spTree>
    <p:extLst>
      <p:ext uri="{BB962C8B-B14F-4D97-AF65-F5344CB8AC3E}">
        <p14:creationId xmlns:p14="http://schemas.microsoft.com/office/powerpoint/2010/main" val="34523217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8"/>
          <p:cNvSpPr>
            <a:spLocks noGrp="1" noChangeArrowheads="1"/>
          </p:cNvSpPr>
          <p:nvPr>
            <p:ph type="sldNum" sz="quarter" idx="10"/>
          </p:nvPr>
        </p:nvSpPr>
        <p:spPr>
          <a:ln/>
        </p:spPr>
        <p:txBody>
          <a:bodyPr/>
          <a:lstStyle>
            <a:lvl1pPr>
              <a:defRPr/>
            </a:lvl1pPr>
          </a:lstStyle>
          <a:p>
            <a:pPr>
              <a:defRPr/>
            </a:pPr>
            <a:fld id="{D559BA89-D027-470A-B58B-AF5814355F7D}" type="slidenum">
              <a:rPr lang="zh-CN" altLang="en-US" smtClean="0"/>
              <a:pPr>
                <a:defRPr/>
              </a:pPr>
              <a:t>‹#›</a:t>
            </a:fld>
            <a:endParaRPr lang="en-US" altLang="zh-CN"/>
          </a:p>
        </p:txBody>
      </p:sp>
    </p:spTree>
    <p:extLst>
      <p:ext uri="{BB962C8B-B14F-4D97-AF65-F5344CB8AC3E}">
        <p14:creationId xmlns:p14="http://schemas.microsoft.com/office/powerpoint/2010/main" val="1080420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8"/>
          <p:cNvSpPr>
            <a:spLocks noGrp="1" noChangeArrowheads="1"/>
          </p:cNvSpPr>
          <p:nvPr>
            <p:ph type="sldNum" sz="quarter" idx="10"/>
          </p:nvPr>
        </p:nvSpPr>
        <p:spPr>
          <a:ln/>
        </p:spPr>
        <p:txBody>
          <a:bodyPr/>
          <a:lstStyle>
            <a:lvl1pPr>
              <a:defRPr/>
            </a:lvl1pPr>
          </a:lstStyle>
          <a:p>
            <a:pPr>
              <a:defRPr/>
            </a:pPr>
            <a:fld id="{3C332390-1373-47DD-B917-24DD504EBF5F}" type="slidenum">
              <a:rPr lang="zh-CN" altLang="en-US" smtClean="0"/>
              <a:pPr>
                <a:defRPr/>
              </a:pPr>
              <a:t>‹#›</a:t>
            </a:fld>
            <a:endParaRPr lang="en-US" altLang="zh-CN"/>
          </a:p>
        </p:txBody>
      </p:sp>
    </p:spTree>
    <p:extLst>
      <p:ext uri="{BB962C8B-B14F-4D97-AF65-F5344CB8AC3E}">
        <p14:creationId xmlns:p14="http://schemas.microsoft.com/office/powerpoint/2010/main" val="2625274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0"/>
            <a:ext cx="2057400" cy="60960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0"/>
            <a:ext cx="6019800" cy="60960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8"/>
          <p:cNvSpPr>
            <a:spLocks noGrp="1" noChangeArrowheads="1"/>
          </p:cNvSpPr>
          <p:nvPr>
            <p:ph type="sldNum" sz="quarter" idx="10"/>
          </p:nvPr>
        </p:nvSpPr>
        <p:spPr>
          <a:ln/>
        </p:spPr>
        <p:txBody>
          <a:bodyPr/>
          <a:lstStyle>
            <a:lvl1pPr>
              <a:defRPr/>
            </a:lvl1pPr>
          </a:lstStyle>
          <a:p>
            <a:pPr>
              <a:defRPr/>
            </a:pPr>
            <a:fld id="{5FDFA449-362A-4DF9-872C-4585671260A5}" type="slidenum">
              <a:rPr lang="zh-CN" altLang="en-US" smtClean="0"/>
              <a:pPr>
                <a:defRPr/>
              </a:pPr>
              <a:t>‹#›</a:t>
            </a:fld>
            <a:endParaRPr lang="en-US" altLang="zh-CN"/>
          </a:p>
        </p:txBody>
      </p:sp>
    </p:spTree>
    <p:extLst>
      <p:ext uri="{BB962C8B-B14F-4D97-AF65-F5344CB8AC3E}">
        <p14:creationId xmlns:p14="http://schemas.microsoft.com/office/powerpoint/2010/main" val="6959264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3" name="Shape 62"/>
          <p:cNvSpPr>
            <a:spLocks noGrp="1"/>
          </p:cNvSpPr>
          <p:nvPr>
            <p:ph type="sldNum" sz="quarter" idx="2"/>
          </p:nvPr>
        </p:nvSpPr>
        <p:spPr>
          <a:xfrm>
            <a:off x="8369297" y="6476592"/>
            <a:ext cx="658198" cy="395291"/>
          </a:xfrm>
          <a:prstGeom prst="rect">
            <a:avLst/>
          </a:prstGeom>
        </p:spPr>
        <p:txBody>
          <a:bodyPr anchor="t"/>
          <a:lstStyle>
            <a:lvl1pPr defTabSz="642849">
              <a:defRPr sz="1969"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stStyle>
          <a:p>
            <a:fld id="{86CB4B4D-7CA3-9044-876B-883B54F8677D}" type="slidenum">
              <a:rPr lang="en-US" altLang="zh-CN" smtClean="0"/>
              <a:pPr/>
              <a:t>‹#›</a:t>
            </a:fld>
            <a:endParaRPr lang="en-US" altLang="zh-CN" dirty="0"/>
          </a:p>
        </p:txBody>
      </p:sp>
      <p:sp>
        <p:nvSpPr>
          <p:cNvPr id="4" name="日期占位符 3"/>
          <p:cNvSpPr>
            <a:spLocks noGrp="1"/>
          </p:cNvSpPr>
          <p:nvPr>
            <p:ph type="dt" sz="half" idx="10"/>
          </p:nvPr>
        </p:nvSpPr>
        <p:spPr>
          <a:xfrm>
            <a:off x="15244" y="6582490"/>
            <a:ext cx="1905000" cy="238762"/>
          </a:xfrm>
          <a:prstGeom prst="rect">
            <a:avLst/>
          </a:prstGeom>
        </p:spPr>
        <p:txBody>
          <a:bodyPr lIns="130046" tIns="65023" rIns="130046" bIns="65023"/>
          <a:lstStyle>
            <a:lvl1pPr>
              <a:defRPr sz="1406">
                <a:latin typeface="Times New Roman" panose="02020603050405020304" pitchFamily="18" charset="0"/>
              </a:defRPr>
            </a:lvl1pPr>
          </a:lstStyle>
          <a:p>
            <a:endParaRPr lang="en-US" altLang="zh-CN" dirty="0"/>
          </a:p>
        </p:txBody>
      </p:sp>
      <p:sp>
        <p:nvSpPr>
          <p:cNvPr id="5" name="页脚占位符 4"/>
          <p:cNvSpPr>
            <a:spLocks noGrp="1"/>
          </p:cNvSpPr>
          <p:nvPr>
            <p:ph type="ftr" sz="quarter" idx="11"/>
          </p:nvPr>
        </p:nvSpPr>
        <p:spPr>
          <a:xfrm>
            <a:off x="2040469" y="6568099"/>
            <a:ext cx="6075675" cy="289901"/>
          </a:xfrm>
          <a:prstGeom prst="rect">
            <a:avLst/>
          </a:prstGeom>
        </p:spPr>
        <p:txBody>
          <a:bodyPr lIns="130046" tIns="65023" rIns="130046" bIns="65023"/>
          <a:lstStyle>
            <a:lvl1pPr>
              <a:defRPr sz="1406">
                <a:latin typeface="Times New Roman" panose="02020603050405020304" pitchFamily="18" charset="0"/>
              </a:defRPr>
            </a:lvl1pPr>
          </a:lstStyle>
          <a:p>
            <a:endParaRPr lang="en-US" altLang="zh-CN" dirty="0"/>
          </a:p>
        </p:txBody>
      </p:sp>
    </p:spTree>
    <p:extLst>
      <p:ext uri="{BB962C8B-B14F-4D97-AF65-F5344CB8AC3E}">
        <p14:creationId xmlns:p14="http://schemas.microsoft.com/office/powerpoint/2010/main" val="162151263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07504" y="0"/>
            <a:ext cx="8843426" cy="923967"/>
          </a:xfrm>
        </p:spPr>
        <p:txBody>
          <a:bodyPr/>
          <a:lstStyle>
            <a:lvl1pPr>
              <a:defRPr>
                <a:solidFill>
                  <a:srgbClr val="0000FF"/>
                </a:solidFill>
              </a:defRPr>
            </a:lvl1pPr>
          </a:lstStyle>
          <a:p>
            <a:r>
              <a:rPr lang="zh-CN" altLang="en-US" dirty="0"/>
              <a:t>单击此处编辑母版标题样式</a:t>
            </a:r>
          </a:p>
        </p:txBody>
      </p:sp>
      <p:sp>
        <p:nvSpPr>
          <p:cNvPr id="3" name="日期占位符 2"/>
          <p:cNvSpPr>
            <a:spLocks noGrp="1"/>
          </p:cNvSpPr>
          <p:nvPr>
            <p:ph type="dt" sz="half" idx="10"/>
          </p:nvPr>
        </p:nvSpPr>
        <p:spPr>
          <a:xfrm>
            <a:off x="457200" y="6356350"/>
            <a:ext cx="2133600" cy="365125"/>
          </a:xfrm>
          <a:prstGeom prst="rect">
            <a:avLst/>
          </a:prstGeom>
        </p:spPr>
        <p:txBody>
          <a:bodyPr/>
          <a:lstStyle>
            <a:lvl1pPr>
              <a:defRPr>
                <a:latin typeface="Times New Roman" panose="02020603050405020304" pitchFamily="18" charset="0"/>
              </a:defRPr>
            </a:lvl1pPr>
          </a:lstStyle>
          <a:p>
            <a:endParaRPr lang="zh-CN" altLang="en-US" dirty="0"/>
          </a:p>
        </p:txBody>
      </p:sp>
      <p:sp>
        <p:nvSpPr>
          <p:cNvPr id="4" name="页脚占位符 3"/>
          <p:cNvSpPr>
            <a:spLocks noGrp="1"/>
          </p:cNvSpPr>
          <p:nvPr>
            <p:ph type="ftr" sz="quarter" idx="11"/>
          </p:nvPr>
        </p:nvSpPr>
        <p:spPr>
          <a:xfrm>
            <a:off x="3124200" y="6356350"/>
            <a:ext cx="2895600" cy="365125"/>
          </a:xfrm>
          <a:prstGeom prst="rect">
            <a:avLst/>
          </a:prstGeom>
        </p:spPr>
        <p:txBody>
          <a:bodyPr/>
          <a:lstStyle>
            <a:lvl1pPr>
              <a:defRPr>
                <a:latin typeface="Times New Roman" panose="02020603050405020304" pitchFamily="18" charset="0"/>
              </a:defRPr>
            </a:lvl1pPr>
          </a:lstStyle>
          <a:p>
            <a:endParaRPr lang="zh-CN" altLang="en-US" dirty="0"/>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8" name="文本占位符 7"/>
          <p:cNvSpPr>
            <a:spLocks noGrp="1"/>
          </p:cNvSpPr>
          <p:nvPr>
            <p:ph type="body" sz="quarter" idx="13"/>
          </p:nvPr>
        </p:nvSpPr>
        <p:spPr>
          <a:xfrm>
            <a:off x="305780" y="1124744"/>
            <a:ext cx="8532440" cy="5231606"/>
          </a:xfrm>
          <a:prstGeom prst="rect">
            <a:avLst/>
          </a:prstGeom>
        </p:spPr>
        <p:txBody>
          <a:bodyPr/>
          <a:lstStyle>
            <a:lvl1pPr marL="457200" indent="-457200">
              <a:buClrTx/>
              <a:buFont typeface="Wingdings" panose="05000000000000000000" pitchFamily="2" charset="2"/>
              <a:buChar char="l"/>
              <a:defRPr/>
            </a:lvl1pPr>
            <a:lvl2pPr marL="742950" indent="-285750">
              <a:buFont typeface="Wingdings" panose="05000000000000000000" pitchFamily="2" charset="2"/>
              <a:buChar char="u"/>
              <a:defRPr/>
            </a:lvl2pPr>
            <a:lvl3pPr marL="1143000" indent="-228600">
              <a:buFont typeface="Wingdings" panose="05000000000000000000" pitchFamily="2" charset="2"/>
              <a:buChar char="p"/>
              <a:defRPr/>
            </a:lvl3pPr>
          </a:lstStyle>
          <a:p>
            <a:pPr lvl="0"/>
            <a:r>
              <a:rPr lang="zh-CN" altLang="en-US" dirty="0"/>
              <a:t>单击此处编辑母版文本样式</a:t>
            </a:r>
          </a:p>
          <a:p>
            <a:pPr lvl="1"/>
            <a:r>
              <a:rPr lang="zh-CN" altLang="en-US" dirty="0"/>
              <a:t>第二级</a:t>
            </a:r>
          </a:p>
          <a:p>
            <a:pPr lvl="2"/>
            <a:r>
              <a:rPr lang="zh-CN" altLang="en-US" dirty="0"/>
              <a:t>第三级</a:t>
            </a:r>
          </a:p>
        </p:txBody>
      </p:sp>
    </p:spTree>
    <p:extLst>
      <p:ext uri="{BB962C8B-B14F-4D97-AF65-F5344CB8AC3E}">
        <p14:creationId xmlns:p14="http://schemas.microsoft.com/office/powerpoint/2010/main" val="1739136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07504" y="56761"/>
            <a:ext cx="8856984" cy="775089"/>
          </a:xfrm>
        </p:spPr>
        <p:txBody>
          <a:bodyPr/>
          <a:lstStyle>
            <a:lvl1pPr>
              <a:defRPr>
                <a:solidFill>
                  <a:schemeClr val="tx1"/>
                </a:solidFill>
              </a:defRPr>
            </a:lvl1pPr>
          </a:lstStyle>
          <a:p>
            <a:r>
              <a:rPr lang="zh-CN" altLang="en-US" dirty="0"/>
              <a:t>单击此处编辑母版标题样式</a:t>
            </a:r>
          </a:p>
        </p:txBody>
      </p:sp>
      <p:sp>
        <p:nvSpPr>
          <p:cNvPr id="3" name="日期占位符 2"/>
          <p:cNvSpPr>
            <a:spLocks noGrp="1"/>
          </p:cNvSpPr>
          <p:nvPr>
            <p:ph type="dt" sz="half" idx="10"/>
          </p:nvPr>
        </p:nvSpPr>
        <p:spPr>
          <a:xfrm>
            <a:off x="457200" y="6356350"/>
            <a:ext cx="2133600" cy="365125"/>
          </a:xfrm>
          <a:prstGeom prst="rect">
            <a:avLst/>
          </a:prstGeom>
        </p:spPr>
        <p:txBody>
          <a:bodyPr/>
          <a:lstStyle>
            <a:lvl1pPr>
              <a:defRPr>
                <a:latin typeface="Times New Roman" panose="02020603050405020304" pitchFamily="18" charset="0"/>
              </a:defRPr>
            </a:lvl1pPr>
          </a:lstStyle>
          <a:p>
            <a:endParaRPr lang="zh-CN" altLang="en-US" dirty="0"/>
          </a:p>
        </p:txBody>
      </p:sp>
      <p:sp>
        <p:nvSpPr>
          <p:cNvPr id="4" name="页脚占位符 3"/>
          <p:cNvSpPr>
            <a:spLocks noGrp="1"/>
          </p:cNvSpPr>
          <p:nvPr>
            <p:ph type="ftr" sz="quarter" idx="11"/>
          </p:nvPr>
        </p:nvSpPr>
        <p:spPr>
          <a:xfrm>
            <a:off x="3124200" y="6356350"/>
            <a:ext cx="2895600" cy="365125"/>
          </a:xfrm>
          <a:prstGeom prst="rect">
            <a:avLst/>
          </a:prstGeom>
        </p:spPr>
        <p:txBody>
          <a:bodyPr/>
          <a:lstStyle>
            <a:lvl1pPr>
              <a:defRPr>
                <a:latin typeface="Times New Roman" panose="02020603050405020304" pitchFamily="18" charset="0"/>
              </a:defRPr>
            </a:lvl1pPr>
          </a:lstStyle>
          <a:p>
            <a:endParaRPr lang="zh-CN" altLang="en-US" dirty="0"/>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8" name="文本占位符 7"/>
          <p:cNvSpPr>
            <a:spLocks noGrp="1"/>
          </p:cNvSpPr>
          <p:nvPr>
            <p:ph type="body" sz="quarter" idx="13"/>
          </p:nvPr>
        </p:nvSpPr>
        <p:spPr>
          <a:xfrm>
            <a:off x="215516" y="1124744"/>
            <a:ext cx="8748972" cy="5238750"/>
          </a:xfrm>
          <a:prstGeom prst="rect">
            <a:avLst/>
          </a:prstGeom>
        </p:spPr>
        <p:txBody>
          <a:bodyPr/>
          <a:lstStyle>
            <a:lvl1pPr marL="457200" indent="-457200">
              <a:buClrTx/>
              <a:buFont typeface="Wingdings" panose="05000000000000000000" pitchFamily="2" charset="2"/>
              <a:buChar char="l"/>
              <a:defRPr/>
            </a:lvl1pPr>
            <a:lvl2pPr marL="742950" indent="-285750">
              <a:buFont typeface="Wingdings" panose="05000000000000000000" pitchFamily="2" charset="2"/>
              <a:buChar char="u"/>
              <a:defRPr/>
            </a:lvl2pPr>
            <a:lvl3pPr marL="1143000" indent="-228600">
              <a:buFont typeface="Wingdings" panose="05000000000000000000" pitchFamily="2" charset="2"/>
              <a:buChar char="p"/>
              <a:defRPr/>
            </a:lvl3pPr>
          </a:lstStyle>
          <a:p>
            <a:pPr lvl="0"/>
            <a:r>
              <a:rPr lang="zh-CN" altLang="en-US" dirty="0"/>
              <a:t>单击此处编辑母版文本样式</a:t>
            </a:r>
          </a:p>
          <a:p>
            <a:pPr lvl="1"/>
            <a:r>
              <a:rPr lang="zh-CN" altLang="en-US" dirty="0"/>
              <a:t>第二级</a:t>
            </a:r>
          </a:p>
          <a:p>
            <a:pPr lvl="2"/>
            <a:r>
              <a:rPr lang="zh-CN" altLang="en-US" dirty="0"/>
              <a:t>第三级</a:t>
            </a:r>
          </a:p>
        </p:txBody>
      </p:sp>
    </p:spTree>
    <p:extLst>
      <p:ext uri="{BB962C8B-B14F-4D97-AF65-F5344CB8AC3E}">
        <p14:creationId xmlns:p14="http://schemas.microsoft.com/office/powerpoint/2010/main" val="155234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11"/>
          <p:cNvSpPr>
            <a:spLocks noGrp="1" noChangeArrowheads="1"/>
          </p:cNvSpPr>
          <p:nvPr>
            <p:ph type="sldNum" sz="quarter" idx="10"/>
          </p:nvPr>
        </p:nvSpPr>
        <p:spPr>
          <a:ln/>
        </p:spPr>
        <p:txBody>
          <a:bodyPr/>
          <a:lstStyle>
            <a:lvl1pPr>
              <a:defRPr/>
            </a:lvl1pPr>
          </a:lstStyle>
          <a:p>
            <a:pPr>
              <a:defRPr/>
            </a:pPr>
            <a:fld id="{B00A0967-56B4-45D8-9205-D23959656CD8}" type="slidenum">
              <a:rPr lang="zh-CN" altLang="en-US"/>
              <a:pPr>
                <a:defRPr/>
              </a:pPr>
              <a:t>‹#›</a:t>
            </a:fld>
            <a:endParaRPr lang="en-US" altLang="zh-CN"/>
          </a:p>
        </p:txBody>
      </p:sp>
    </p:spTree>
    <p:extLst>
      <p:ext uri="{BB962C8B-B14F-4D97-AF65-F5344CB8AC3E}">
        <p14:creationId xmlns:p14="http://schemas.microsoft.com/office/powerpoint/2010/main" val="4114489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9"/>
          <p:cNvSpPr>
            <a:spLocks noChangeArrowheads="1"/>
          </p:cNvSpPr>
          <p:nvPr/>
        </p:nvSpPr>
        <p:spPr bwMode="auto">
          <a:xfrm>
            <a:off x="304800" y="3124200"/>
            <a:ext cx="8458200" cy="46038"/>
          </a:xfrm>
          <a:prstGeom prst="rect">
            <a:avLst/>
          </a:prstGeom>
          <a:gradFill rotWithShape="0">
            <a:gsLst>
              <a:gs pos="0">
                <a:srgbClr val="9F9FFF"/>
              </a:gs>
              <a:gs pos="50000">
                <a:srgbClr val="9999FF"/>
              </a:gs>
              <a:gs pos="100000">
                <a:srgbClr val="9F9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kumimoji="1" sz="3200" b="1">
                <a:solidFill>
                  <a:schemeClr val="hlink"/>
                </a:solidFill>
                <a:latin typeface="Arial" charset="0"/>
                <a:ea typeface="MS PGothic" pitchFamily="34" charset="-128"/>
                <a:sym typeface="Symbol" pitchFamily="18" charset="2"/>
              </a:defRPr>
            </a:lvl1pPr>
            <a:lvl2pPr marL="742950" indent="-285750" eaLnBrk="0" hangingPunct="0">
              <a:defRPr kumimoji="1" sz="3200" b="1">
                <a:solidFill>
                  <a:schemeClr val="hlink"/>
                </a:solidFill>
                <a:latin typeface="Arial" charset="0"/>
                <a:ea typeface="MS PGothic" pitchFamily="34" charset="-128"/>
                <a:sym typeface="Symbol" pitchFamily="18" charset="2"/>
              </a:defRPr>
            </a:lvl2pPr>
            <a:lvl3pPr marL="1143000" indent="-228600" eaLnBrk="0" hangingPunct="0">
              <a:defRPr kumimoji="1" sz="3200" b="1">
                <a:solidFill>
                  <a:schemeClr val="hlink"/>
                </a:solidFill>
                <a:latin typeface="Arial" charset="0"/>
                <a:ea typeface="MS PGothic" pitchFamily="34" charset="-128"/>
                <a:sym typeface="Symbol" pitchFamily="18" charset="2"/>
              </a:defRPr>
            </a:lvl3pPr>
            <a:lvl4pPr marL="1600200" indent="-228600" eaLnBrk="0" hangingPunct="0">
              <a:defRPr kumimoji="1" sz="3200" b="1">
                <a:solidFill>
                  <a:schemeClr val="hlink"/>
                </a:solidFill>
                <a:latin typeface="Arial" charset="0"/>
                <a:ea typeface="MS PGothic" pitchFamily="34" charset="-128"/>
                <a:sym typeface="Symbol" pitchFamily="18" charset="2"/>
              </a:defRPr>
            </a:lvl4pPr>
            <a:lvl5pPr marL="2057400" indent="-228600" eaLnBrk="0" hangingPunct="0">
              <a:defRPr kumimoji="1" sz="3200" b="1">
                <a:solidFill>
                  <a:schemeClr val="hlink"/>
                </a:solidFill>
                <a:latin typeface="Arial" charset="0"/>
                <a:ea typeface="MS PGothic" pitchFamily="34" charset="-128"/>
                <a:sym typeface="Symbol" pitchFamily="18" charset="2"/>
              </a:defRPr>
            </a:lvl5pPr>
            <a:lvl6pPr marL="25146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6pPr>
            <a:lvl7pPr marL="29718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7pPr>
            <a:lvl8pPr marL="34290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8pPr>
            <a:lvl9pPr marL="38862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9pPr>
          </a:lstStyle>
          <a:p>
            <a:pPr eaLnBrk="1" hangingPunct="1">
              <a:defRPr/>
            </a:pPr>
            <a:endParaRPr lang="zh-CN" altLang="en-US" sz="2400" b="0">
              <a:solidFill>
                <a:schemeClr val="tx1"/>
              </a:solidFill>
              <a:latin typeface="Times New Roman" pitchFamily="18" charset="0"/>
              <a:ea typeface="宋体" charset="-122"/>
            </a:endParaRPr>
          </a:p>
        </p:txBody>
      </p:sp>
      <p:sp>
        <p:nvSpPr>
          <p:cNvPr id="678916" name="Rectangle 4"/>
          <p:cNvSpPr>
            <a:spLocks noGrp="1" noChangeArrowheads="1"/>
          </p:cNvSpPr>
          <p:nvPr>
            <p:ph type="ctrTitle" sz="quarter"/>
          </p:nvPr>
        </p:nvSpPr>
        <p:spPr>
          <a:xfrm>
            <a:off x="457200" y="1524000"/>
            <a:ext cx="7772400" cy="1371600"/>
          </a:xfrm>
        </p:spPr>
        <p:txBody>
          <a:bodyPr/>
          <a:lstStyle>
            <a:lvl1pPr algn="ctr">
              <a:defRPr sz="6000">
                <a:solidFill>
                  <a:srgbClr val="333399"/>
                </a:solidFill>
              </a:defRPr>
            </a:lvl1pPr>
          </a:lstStyle>
          <a:p>
            <a:pPr lvl="0"/>
            <a:r>
              <a:rPr lang="zh-CN" altLang="en-US" noProof="0"/>
              <a:t>单击此处编辑母版标题样式</a:t>
            </a:r>
            <a:endParaRPr lang="en-US" altLang="zh-CN" noProof="0" dirty="0"/>
          </a:p>
        </p:txBody>
      </p:sp>
      <p:sp>
        <p:nvSpPr>
          <p:cNvPr id="678917" name="Rectangle 5"/>
          <p:cNvSpPr>
            <a:spLocks noGrp="1" noChangeArrowheads="1"/>
          </p:cNvSpPr>
          <p:nvPr>
            <p:ph type="subTitle" sz="quarter" idx="1"/>
          </p:nvPr>
        </p:nvSpPr>
        <p:spPr>
          <a:xfrm>
            <a:off x="1219200" y="3352800"/>
            <a:ext cx="6400800" cy="1295400"/>
          </a:xfrm>
        </p:spPr>
        <p:txBody>
          <a:bodyPr/>
          <a:lstStyle>
            <a:lvl1pPr marL="0" indent="0" algn="ctr">
              <a:buFont typeface="Wingdings 2" pitchFamily="18" charset="2"/>
              <a:buNone/>
              <a:defRPr sz="3200">
                <a:solidFill>
                  <a:schemeClr val="accent1"/>
                </a:solidFill>
                <a:latin typeface="Times New Roman" panose="02020603050405020304" pitchFamily="18" charset="0"/>
                <a:ea typeface="华文楷体" panose="02010600040101010101" pitchFamily="2" charset="-122"/>
                <a:cs typeface="Times New Roman" panose="02020603050405020304" pitchFamily="18" charset="0"/>
              </a:defRPr>
            </a:lvl1pPr>
          </a:lstStyle>
          <a:p>
            <a:pPr lvl="0"/>
            <a:r>
              <a:rPr lang="zh-CN" altLang="en-US" noProof="0"/>
              <a:t>单击此处编辑母版副标题样式</a:t>
            </a:r>
            <a:endParaRPr lang="en-US" altLang="zh-CN" noProof="0" dirty="0"/>
          </a:p>
        </p:txBody>
      </p:sp>
    </p:spTree>
    <p:extLst>
      <p:ext uri="{BB962C8B-B14F-4D97-AF65-F5344CB8AC3E}">
        <p14:creationId xmlns:p14="http://schemas.microsoft.com/office/powerpoint/2010/main" val="3413492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1_标题幻灯片">
    <p:spTree>
      <p:nvGrpSpPr>
        <p:cNvPr id="1" name=""/>
        <p:cNvGrpSpPr/>
        <p:nvPr/>
      </p:nvGrpSpPr>
      <p:grpSpPr>
        <a:xfrm>
          <a:off x="0" y="0"/>
          <a:ext cx="0" cy="0"/>
          <a:chOff x="0" y="0"/>
          <a:chExt cx="0" cy="0"/>
        </a:xfrm>
      </p:grpSpPr>
      <p:sp>
        <p:nvSpPr>
          <p:cNvPr id="3" name="Rectangle 9"/>
          <p:cNvSpPr>
            <a:spLocks noChangeArrowheads="1"/>
          </p:cNvSpPr>
          <p:nvPr/>
        </p:nvSpPr>
        <p:spPr bwMode="auto">
          <a:xfrm>
            <a:off x="304800" y="3124200"/>
            <a:ext cx="8458200" cy="46038"/>
          </a:xfrm>
          <a:prstGeom prst="rect">
            <a:avLst/>
          </a:prstGeom>
          <a:gradFill rotWithShape="0">
            <a:gsLst>
              <a:gs pos="0">
                <a:srgbClr val="9F9FFF"/>
              </a:gs>
              <a:gs pos="50000">
                <a:srgbClr val="9999FF"/>
              </a:gs>
              <a:gs pos="100000">
                <a:srgbClr val="9F9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kumimoji="1" sz="3200" b="1">
                <a:solidFill>
                  <a:schemeClr val="hlink"/>
                </a:solidFill>
                <a:latin typeface="Arial" charset="0"/>
                <a:ea typeface="MS PGothic" pitchFamily="34" charset="-128"/>
                <a:sym typeface="Symbol" pitchFamily="18" charset="2"/>
              </a:defRPr>
            </a:lvl1pPr>
            <a:lvl2pPr marL="742950" indent="-285750" eaLnBrk="0" hangingPunct="0">
              <a:defRPr kumimoji="1" sz="3200" b="1">
                <a:solidFill>
                  <a:schemeClr val="hlink"/>
                </a:solidFill>
                <a:latin typeface="Arial" charset="0"/>
                <a:ea typeface="MS PGothic" pitchFamily="34" charset="-128"/>
                <a:sym typeface="Symbol" pitchFamily="18" charset="2"/>
              </a:defRPr>
            </a:lvl2pPr>
            <a:lvl3pPr marL="1143000" indent="-228600" eaLnBrk="0" hangingPunct="0">
              <a:defRPr kumimoji="1" sz="3200" b="1">
                <a:solidFill>
                  <a:schemeClr val="hlink"/>
                </a:solidFill>
                <a:latin typeface="Arial" charset="0"/>
                <a:ea typeface="MS PGothic" pitchFamily="34" charset="-128"/>
                <a:sym typeface="Symbol" pitchFamily="18" charset="2"/>
              </a:defRPr>
            </a:lvl3pPr>
            <a:lvl4pPr marL="1600200" indent="-228600" eaLnBrk="0" hangingPunct="0">
              <a:defRPr kumimoji="1" sz="3200" b="1">
                <a:solidFill>
                  <a:schemeClr val="hlink"/>
                </a:solidFill>
                <a:latin typeface="Arial" charset="0"/>
                <a:ea typeface="MS PGothic" pitchFamily="34" charset="-128"/>
                <a:sym typeface="Symbol" pitchFamily="18" charset="2"/>
              </a:defRPr>
            </a:lvl4pPr>
            <a:lvl5pPr marL="2057400" indent="-228600" eaLnBrk="0" hangingPunct="0">
              <a:defRPr kumimoji="1" sz="3200" b="1">
                <a:solidFill>
                  <a:schemeClr val="hlink"/>
                </a:solidFill>
                <a:latin typeface="Arial" charset="0"/>
                <a:ea typeface="MS PGothic" pitchFamily="34" charset="-128"/>
                <a:sym typeface="Symbol" pitchFamily="18" charset="2"/>
              </a:defRPr>
            </a:lvl5pPr>
            <a:lvl6pPr marL="25146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6pPr>
            <a:lvl7pPr marL="29718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7pPr>
            <a:lvl8pPr marL="34290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8pPr>
            <a:lvl9pPr marL="3886200" indent="-228600" algn="r" eaLnBrk="0" fontAlgn="base" hangingPunct="0">
              <a:spcBef>
                <a:spcPct val="20000"/>
              </a:spcBef>
              <a:spcAft>
                <a:spcPct val="0"/>
              </a:spcAft>
              <a:buClr>
                <a:srgbClr val="FF3399"/>
              </a:buClr>
              <a:buFont typeface="Wingdings 2" pitchFamily="18" charset="2"/>
              <a:buChar char="è"/>
              <a:defRPr kumimoji="1" sz="3200" b="1">
                <a:solidFill>
                  <a:schemeClr val="hlink"/>
                </a:solidFill>
                <a:latin typeface="Arial" charset="0"/>
                <a:ea typeface="MS PGothic" pitchFamily="34" charset="-128"/>
                <a:sym typeface="Symbol" pitchFamily="18" charset="2"/>
              </a:defRPr>
            </a:lvl9pPr>
          </a:lstStyle>
          <a:p>
            <a:pPr eaLnBrk="1" hangingPunct="1">
              <a:defRPr/>
            </a:pPr>
            <a:endParaRPr lang="zh-CN" altLang="en-US" sz="2400" b="0">
              <a:solidFill>
                <a:schemeClr val="tx1"/>
              </a:solidFill>
              <a:latin typeface="Times New Roman" pitchFamily="18" charset="0"/>
              <a:ea typeface="宋体" charset="-122"/>
            </a:endParaRPr>
          </a:p>
        </p:txBody>
      </p:sp>
      <p:sp>
        <p:nvSpPr>
          <p:cNvPr id="678916" name="Rectangle 4"/>
          <p:cNvSpPr>
            <a:spLocks noGrp="1" noChangeArrowheads="1"/>
          </p:cNvSpPr>
          <p:nvPr>
            <p:ph type="ctrTitle" sz="quarter"/>
          </p:nvPr>
        </p:nvSpPr>
        <p:spPr>
          <a:xfrm>
            <a:off x="457200" y="1524000"/>
            <a:ext cx="7772400" cy="1371600"/>
          </a:xfrm>
        </p:spPr>
        <p:txBody>
          <a:bodyPr/>
          <a:lstStyle>
            <a:lvl1pPr algn="ctr">
              <a:defRPr sz="6000">
                <a:solidFill>
                  <a:srgbClr val="333399"/>
                </a:solidFill>
              </a:defRPr>
            </a:lvl1pPr>
          </a:lstStyle>
          <a:p>
            <a:pPr lvl="0"/>
            <a:r>
              <a:rPr lang="zh-CN" altLang="en-US" noProof="0"/>
              <a:t>单击此处编辑母版标题样式</a:t>
            </a:r>
            <a:endParaRPr lang="en-US" altLang="zh-CN" noProof="0" dirty="0"/>
          </a:p>
        </p:txBody>
      </p:sp>
    </p:spTree>
    <p:extLst>
      <p:ext uri="{BB962C8B-B14F-4D97-AF65-F5344CB8AC3E}">
        <p14:creationId xmlns:p14="http://schemas.microsoft.com/office/powerpoint/2010/main" val="3253611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dirty="0"/>
          </a:p>
        </p:txBody>
      </p:sp>
      <p:sp>
        <p:nvSpPr>
          <p:cNvPr id="3" name="内容占位符 2"/>
          <p:cNvSpPr>
            <a:spLocks noGrp="1"/>
          </p:cNvSpPr>
          <p:nvPr>
            <p:ph idx="1"/>
          </p:nvPr>
        </p:nvSpPr>
        <p:spPr/>
        <p:txBody>
          <a:bodyPr/>
          <a:lstStyle>
            <a:lvl1pPr>
              <a:defRPr sz="2800"/>
            </a:lvl1pPr>
            <a:lvl2pPr>
              <a:defRPr sz="2000"/>
            </a:lvl2pPr>
            <a:lvl3pPr>
              <a:defRPr sz="1800"/>
            </a:lvl3pPr>
            <a:lvl4pPr>
              <a:defRPr sz="1600"/>
            </a:lvl4pPr>
            <a:lvl5pPr>
              <a:defRPr sz="16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Rectangle 8"/>
          <p:cNvSpPr>
            <a:spLocks noGrp="1" noChangeArrowheads="1"/>
          </p:cNvSpPr>
          <p:nvPr>
            <p:ph type="sldNum" sz="quarter" idx="10"/>
          </p:nvPr>
        </p:nvSpPr>
        <p:spPr/>
        <p:txBody>
          <a:bodyPr/>
          <a:lstStyle>
            <a:lvl1pPr>
              <a:defRPr smtClean="0">
                <a:latin typeface="Times New Roman" panose="02020603050405020304" pitchFamily="18" charset="0"/>
                <a:cs typeface="Times New Roman" panose="02020603050405020304" pitchFamily="18" charset="0"/>
              </a:defRPr>
            </a:lvl1pPr>
          </a:lstStyle>
          <a:p>
            <a:fld id="{3917FE17-BB62-45E8-80D8-8DA0DEEF5B92}" type="slidenum">
              <a:rPr lang="zh-CN" altLang="en-US" smtClean="0"/>
              <a:t>‹#›</a:t>
            </a:fld>
            <a:endParaRPr lang="zh-CN" altLang="en-US"/>
          </a:p>
        </p:txBody>
      </p:sp>
    </p:spTree>
    <p:extLst>
      <p:ext uri="{BB962C8B-B14F-4D97-AF65-F5344CB8AC3E}">
        <p14:creationId xmlns:p14="http://schemas.microsoft.com/office/powerpoint/2010/main" val="37801052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编辑母版文本样式</a:t>
            </a:r>
          </a:p>
        </p:txBody>
      </p:sp>
      <p:sp>
        <p:nvSpPr>
          <p:cNvPr id="4" name="Rectangle 8"/>
          <p:cNvSpPr>
            <a:spLocks noGrp="1" noChangeArrowheads="1"/>
          </p:cNvSpPr>
          <p:nvPr>
            <p:ph type="sldNum" sz="quarter" idx="10"/>
          </p:nvPr>
        </p:nvSpPr>
        <p:spPr>
          <a:ln/>
        </p:spPr>
        <p:txBody>
          <a:bodyPr/>
          <a:lstStyle>
            <a:lvl1pPr>
              <a:defRPr/>
            </a:lvl1p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23309655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5720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8"/>
          <p:cNvSpPr>
            <a:spLocks noGrp="1" noChangeArrowheads="1"/>
          </p:cNvSpPr>
          <p:nvPr>
            <p:ph type="sldNum" sz="quarter" idx="10"/>
          </p:nvPr>
        </p:nvSpPr>
        <p:spPr>
          <a:ln/>
        </p:spPr>
        <p:txBody>
          <a:bodyPr/>
          <a:lstStyle>
            <a:lvl1pPr>
              <a:defRPr/>
            </a:lvl1p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2613894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8"/>
          <p:cNvSpPr>
            <a:spLocks noGrp="1" noChangeArrowheads="1"/>
          </p:cNvSpPr>
          <p:nvPr>
            <p:ph type="sldNum" sz="quarter" idx="10"/>
          </p:nvPr>
        </p:nvSpPr>
        <p:spPr>
          <a:ln/>
        </p:spPr>
        <p:txBody>
          <a:bodyPr/>
          <a:lstStyle>
            <a:lvl1pPr>
              <a:defRPr/>
            </a:lvl1p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24005541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Times New Roman" panose="02020603050405020304" pitchFamily="18" charset="0"/>
                <a:cs typeface="Times New Roman" panose="02020603050405020304" pitchFamily="18" charset="0"/>
              </a:defRPr>
            </a:lvl1pPr>
          </a:lstStyle>
          <a:p>
            <a:r>
              <a:rPr lang="zh-CN" altLang="en-US"/>
              <a:t>单击此处编辑母版标题样式</a:t>
            </a:r>
            <a:endParaRPr lang="zh-CN" altLang="en-US" dirty="0"/>
          </a:p>
        </p:txBody>
      </p:sp>
      <p:sp>
        <p:nvSpPr>
          <p:cNvPr id="3" name="Rectangle 8"/>
          <p:cNvSpPr>
            <a:spLocks noGrp="1" noChangeArrowheads="1"/>
          </p:cNvSpPr>
          <p:nvPr>
            <p:ph type="sldNum" sz="quarter" idx="10"/>
          </p:nvPr>
        </p:nvSpPr>
        <p:spPr>
          <a:ln/>
        </p:spPr>
        <p:txBody>
          <a:bodyPr/>
          <a:lstStyle>
            <a:lvl1pPr>
              <a:defRPr/>
            </a:lvl1p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14316925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3826613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Rectangle 8"/>
          <p:cNvSpPr>
            <a:spLocks noGrp="1" noChangeArrowheads="1"/>
          </p:cNvSpPr>
          <p:nvPr>
            <p:ph type="sldNum" sz="quarter" idx="10"/>
          </p:nvPr>
        </p:nvSpPr>
        <p:spPr>
          <a:ln/>
        </p:spPr>
        <p:txBody>
          <a:bodyPr/>
          <a:lstStyle>
            <a:lvl1pPr>
              <a:defRPr/>
            </a:lvl1p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40497022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Rectangle 8"/>
          <p:cNvSpPr>
            <a:spLocks noGrp="1" noChangeArrowheads="1"/>
          </p:cNvSpPr>
          <p:nvPr>
            <p:ph type="sldNum" sz="quarter" idx="10"/>
          </p:nvPr>
        </p:nvSpPr>
        <p:spPr>
          <a:ln/>
        </p:spPr>
        <p:txBody>
          <a:bodyPr/>
          <a:lstStyle>
            <a:lvl1pPr>
              <a:defRPr/>
            </a:lvl1p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2393618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5720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11"/>
          <p:cNvSpPr>
            <a:spLocks noGrp="1" noChangeArrowheads="1"/>
          </p:cNvSpPr>
          <p:nvPr>
            <p:ph type="sldNum" sz="quarter" idx="10"/>
          </p:nvPr>
        </p:nvSpPr>
        <p:spPr>
          <a:ln/>
        </p:spPr>
        <p:txBody>
          <a:bodyPr/>
          <a:lstStyle>
            <a:lvl1pPr>
              <a:defRPr/>
            </a:lvl1pPr>
          </a:lstStyle>
          <a:p>
            <a:pPr>
              <a:defRPr/>
            </a:pPr>
            <a:fld id="{E6F27FF3-D682-4ECC-96B5-E974857895C3}" type="slidenum">
              <a:rPr lang="zh-CN" altLang="en-US"/>
              <a:pPr>
                <a:defRPr/>
              </a:pPr>
              <a:t>‹#›</a:t>
            </a:fld>
            <a:endParaRPr lang="en-US" altLang="zh-CN"/>
          </a:p>
        </p:txBody>
      </p:sp>
    </p:spTree>
    <p:extLst>
      <p:ext uri="{BB962C8B-B14F-4D97-AF65-F5344CB8AC3E}">
        <p14:creationId xmlns:p14="http://schemas.microsoft.com/office/powerpoint/2010/main" val="26284600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8"/>
          <p:cNvSpPr>
            <a:spLocks noGrp="1" noChangeArrowheads="1"/>
          </p:cNvSpPr>
          <p:nvPr>
            <p:ph type="sldNum" sz="quarter" idx="10"/>
          </p:nvPr>
        </p:nvSpPr>
        <p:spPr>
          <a:ln/>
        </p:spPr>
        <p:txBody>
          <a:bodyPr/>
          <a:lstStyle>
            <a:lvl1pPr>
              <a:defRPr/>
            </a:lvl1p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4305369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0"/>
            <a:ext cx="2057400" cy="60960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0"/>
            <a:ext cx="6019800" cy="6096000"/>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8"/>
          <p:cNvSpPr>
            <a:spLocks noGrp="1" noChangeArrowheads="1"/>
          </p:cNvSpPr>
          <p:nvPr>
            <p:ph type="sldNum" sz="quarter" idx="10"/>
          </p:nvPr>
        </p:nvSpPr>
        <p:spPr>
          <a:ln/>
        </p:spPr>
        <p:txBody>
          <a:bodyPr/>
          <a:lstStyle>
            <a:lvl1pPr>
              <a:defRPr/>
            </a:lvl1p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39651054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Vuota">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69304" y="6597353"/>
            <a:ext cx="1905000" cy="313184"/>
          </a:xfrm>
          <a:prstGeom prst="rect">
            <a:avLst/>
          </a:prstGeom>
          <a:ln/>
        </p:spPr>
        <p:txBody>
          <a:bodyPr/>
          <a:lstStyle>
            <a:lvl1pPr algn="l">
              <a:defRPr sz="1400">
                <a:solidFill>
                  <a:srgbClr val="0070C0"/>
                </a:solidFill>
                <a:latin typeface="Times New Roman" panose="02020603050405020304" pitchFamily="18" charset="0"/>
                <a:cs typeface="Times New Roman" panose="02020603050405020304" pitchFamily="18" charset="0"/>
              </a:defRPr>
            </a:lvl1pPr>
          </a:lstStyle>
          <a:p>
            <a:pPr>
              <a:defRPr/>
            </a:pPr>
            <a:endParaRPr lang="en-US" dirty="0"/>
          </a:p>
        </p:txBody>
      </p:sp>
      <p:sp>
        <p:nvSpPr>
          <p:cNvPr id="3" name="Rectangle 6"/>
          <p:cNvSpPr>
            <a:spLocks noGrp="1" noChangeArrowheads="1"/>
          </p:cNvSpPr>
          <p:nvPr>
            <p:ph type="ftr" sz="quarter" idx="11"/>
          </p:nvPr>
        </p:nvSpPr>
        <p:spPr>
          <a:xfrm>
            <a:off x="3124200" y="6597353"/>
            <a:ext cx="3392016" cy="313184"/>
          </a:xfrm>
          <a:prstGeom prst="rect">
            <a:avLst/>
          </a:prstGeom>
          <a:ln/>
        </p:spPr>
        <p:txBody>
          <a:bodyPr/>
          <a:lstStyle>
            <a:lvl1pPr>
              <a:defRPr sz="1400">
                <a:solidFill>
                  <a:srgbClr val="0070C0"/>
                </a:solidFill>
                <a:latin typeface="Times New Roman" panose="02020603050405020304" pitchFamily="18" charset="0"/>
                <a:cs typeface="Times New Roman" panose="02020603050405020304" pitchFamily="18" charset="0"/>
              </a:defRPr>
            </a:lvl1pPr>
          </a:lstStyle>
          <a:p>
            <a:pPr>
              <a:defRPr/>
            </a:pPr>
            <a:endParaRPr lang="en-US" dirty="0"/>
          </a:p>
        </p:txBody>
      </p:sp>
      <p:sp>
        <p:nvSpPr>
          <p:cNvPr id="4" name="Rectangle 7"/>
          <p:cNvSpPr>
            <a:spLocks noGrp="1" noChangeArrowheads="1"/>
          </p:cNvSpPr>
          <p:nvPr>
            <p:ph type="sldNum" sz="quarter" idx="12"/>
          </p:nvPr>
        </p:nvSpPr>
        <p:spPr>
          <a:xfrm>
            <a:off x="7275512" y="6597352"/>
            <a:ext cx="1905000" cy="288032"/>
          </a:xfrm>
          <a:prstGeom prst="rect">
            <a:avLst/>
          </a:prstGeom>
          <a:ln/>
        </p:spPr>
        <p:txBody>
          <a:bodyPr/>
          <a:lstStyle>
            <a:lvl1pPr algn="r">
              <a:defRPr sz="2000" b="1">
                <a:solidFill>
                  <a:srgbClr val="0070C0"/>
                </a:solidFill>
                <a:latin typeface="Times New Roman" panose="02020603050405020304" pitchFamily="18" charset="0"/>
                <a:cs typeface="Times New Roman" panose="02020603050405020304" pitchFamily="18" charset="0"/>
              </a:defRPr>
            </a:lvl1pPr>
          </a:lstStyle>
          <a:p>
            <a:pPr>
              <a:defRPr/>
            </a:pPr>
            <a:fld id="{529ACD7A-6ECE-4959-A5FC-AD518CC335C7}" type="slidenum">
              <a:rPr lang="en-US" smtClean="0"/>
              <a:pPr>
                <a:defRPr/>
              </a:pPr>
              <a:t>‹#›</a:t>
            </a:fld>
            <a:endParaRPr lang="en-US" dirty="0"/>
          </a:p>
        </p:txBody>
      </p:sp>
      <p:sp>
        <p:nvSpPr>
          <p:cNvPr id="6" name="标题 5"/>
          <p:cNvSpPr>
            <a:spLocks noGrp="1"/>
          </p:cNvSpPr>
          <p:nvPr>
            <p:ph type="title"/>
          </p:nvPr>
        </p:nvSpPr>
        <p:spPr>
          <a:xfrm>
            <a:off x="673442" y="14809"/>
            <a:ext cx="7886700" cy="1135813"/>
          </a:xfrm>
        </p:spPr>
        <p:txBody>
          <a:bodyPr/>
          <a:lstStyle>
            <a:lvl1pPr algn="ctr">
              <a:defRPr/>
            </a:lvl1pPr>
          </a:lstStyle>
          <a:p>
            <a:r>
              <a:rPr kumimoji="1" lang="zh-CN" altLang="en-US"/>
              <a:t>单击此处编辑母版标题样式</a:t>
            </a:r>
          </a:p>
        </p:txBody>
      </p:sp>
    </p:spTree>
    <p:extLst>
      <p:ext uri="{BB962C8B-B14F-4D97-AF65-F5344CB8AC3E}">
        <p14:creationId xmlns:p14="http://schemas.microsoft.com/office/powerpoint/2010/main" val="2427471907"/>
      </p:ext>
    </p:extLst>
  </p:cSld>
  <p:clrMapOvr>
    <a:masterClrMapping/>
  </p:clrMapOvr>
  <p:transition>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标题 - 顶部对齐">
    <p:spTree>
      <p:nvGrpSpPr>
        <p:cNvPr id="1" name=""/>
        <p:cNvGrpSpPr/>
        <p:nvPr/>
      </p:nvGrpSpPr>
      <p:grpSpPr>
        <a:xfrm>
          <a:off x="0" y="0"/>
          <a:ext cx="0" cy="0"/>
          <a:chOff x="0" y="0"/>
          <a:chExt cx="0" cy="0"/>
        </a:xfrm>
      </p:grpSpPr>
      <p:sp>
        <p:nvSpPr>
          <p:cNvPr id="22" name="Shape 22"/>
          <p:cNvSpPr>
            <a:spLocks noGrp="1"/>
          </p:cNvSpPr>
          <p:nvPr>
            <p:ph type="title"/>
          </p:nvPr>
        </p:nvSpPr>
        <p:spPr>
          <a:xfrm>
            <a:off x="1115616" y="116632"/>
            <a:ext cx="7286650" cy="1296144"/>
          </a:xfrm>
          <a:prstGeom prst="rect">
            <a:avLst/>
          </a:prstGeom>
        </p:spPr>
        <p:txBody>
          <a:bodyPr lIns="0" tIns="0" rIns="0" bIns="0">
            <a:noAutofit/>
          </a:bodyPr>
          <a:lstStyle>
            <a:lvl1pPr defTabSz="410730">
              <a:defRPr sz="2250">
                <a:latin typeface="Times New Roman" panose="02020603050405020304" pitchFamily="18" charset="0"/>
                <a:ea typeface="+mn-ea"/>
                <a:cs typeface="+mn-cs"/>
                <a:sym typeface="Helvetica Light"/>
              </a:defRPr>
            </a:lvl1pPr>
          </a:lstStyle>
          <a:p>
            <a:pPr lvl="0">
              <a:defRPr sz="1800"/>
            </a:pPr>
            <a:r>
              <a:rPr lang="zh-CN" altLang="en-US" sz="5625" dirty="0"/>
              <a:t>单击此处编辑母版标题样式</a:t>
            </a:r>
            <a:endParaRPr sz="5625" dirty="0"/>
          </a:p>
        </p:txBody>
      </p:sp>
      <p:sp>
        <p:nvSpPr>
          <p:cNvPr id="7" name="Rectangle 5"/>
          <p:cNvSpPr>
            <a:spLocks noGrp="1" noChangeArrowheads="1"/>
          </p:cNvSpPr>
          <p:nvPr>
            <p:ph type="dt" sz="half" idx="10"/>
          </p:nvPr>
        </p:nvSpPr>
        <p:spPr>
          <a:xfrm>
            <a:off x="-69304" y="6597353"/>
            <a:ext cx="1905000" cy="313184"/>
          </a:xfrm>
          <a:prstGeom prst="rect">
            <a:avLst/>
          </a:prstGeom>
          <a:ln/>
        </p:spPr>
        <p:txBody>
          <a:bodyPr/>
          <a:lstStyle>
            <a:lvl1pPr algn="l">
              <a:defRPr sz="1406">
                <a:solidFill>
                  <a:srgbClr val="0070C0"/>
                </a:solidFill>
                <a:latin typeface="Times New Roman" panose="02020603050405020304" pitchFamily="18" charset="0"/>
                <a:cs typeface="Times New Roman" panose="02020603050405020304" pitchFamily="18" charset="0"/>
              </a:defRPr>
            </a:lvl1pPr>
          </a:lstStyle>
          <a:p>
            <a:pPr>
              <a:defRPr/>
            </a:pPr>
            <a:endParaRPr lang="en-US" dirty="0"/>
          </a:p>
        </p:txBody>
      </p:sp>
      <p:sp>
        <p:nvSpPr>
          <p:cNvPr id="8" name="Rectangle 6"/>
          <p:cNvSpPr>
            <a:spLocks noGrp="1" noChangeArrowheads="1"/>
          </p:cNvSpPr>
          <p:nvPr>
            <p:ph type="ftr" sz="quarter" idx="11"/>
          </p:nvPr>
        </p:nvSpPr>
        <p:spPr>
          <a:xfrm>
            <a:off x="3124200" y="6597353"/>
            <a:ext cx="3392016" cy="313184"/>
          </a:xfrm>
          <a:prstGeom prst="rect">
            <a:avLst/>
          </a:prstGeom>
          <a:ln/>
        </p:spPr>
        <p:txBody>
          <a:bodyPr/>
          <a:lstStyle>
            <a:lvl1pPr>
              <a:defRPr sz="1406">
                <a:solidFill>
                  <a:srgbClr val="0070C0"/>
                </a:solidFill>
                <a:latin typeface="Times New Roman" panose="02020603050405020304" pitchFamily="18" charset="0"/>
                <a:cs typeface="Times New Roman" panose="02020603050405020304" pitchFamily="18" charset="0"/>
              </a:defRPr>
            </a:lvl1pPr>
          </a:lstStyle>
          <a:p>
            <a:pPr>
              <a:defRPr/>
            </a:pPr>
            <a:endParaRPr lang="en-US" dirty="0"/>
          </a:p>
        </p:txBody>
      </p:sp>
      <p:sp>
        <p:nvSpPr>
          <p:cNvPr id="9" name="Rectangle 7"/>
          <p:cNvSpPr>
            <a:spLocks noGrp="1" noChangeArrowheads="1"/>
          </p:cNvSpPr>
          <p:nvPr>
            <p:ph type="sldNum" sz="quarter" idx="12"/>
          </p:nvPr>
        </p:nvSpPr>
        <p:spPr>
          <a:xfrm>
            <a:off x="7275512" y="6525344"/>
            <a:ext cx="1905000" cy="288032"/>
          </a:xfrm>
          <a:prstGeom prst="rect">
            <a:avLst/>
          </a:prstGeom>
          <a:ln/>
        </p:spPr>
        <p:txBody>
          <a:bodyPr/>
          <a:lstStyle>
            <a:lvl1pPr algn="r">
              <a:defRPr sz="1969" b="1">
                <a:solidFill>
                  <a:srgbClr val="0070C0"/>
                </a:solidFill>
                <a:latin typeface="Times New Roman" panose="02020603050405020304" pitchFamily="18" charset="0"/>
                <a:cs typeface="Times New Roman" panose="02020603050405020304" pitchFamily="18" charset="0"/>
              </a:defRPr>
            </a:lvl1pPr>
          </a:lstStyle>
          <a:p>
            <a:pPr>
              <a:defRPr/>
            </a:pPr>
            <a:fld id="{529ACD7A-6ECE-4959-A5FC-AD518CC335C7}" type="slidenum">
              <a:rPr lang="en-US" smtClean="0"/>
              <a:pPr>
                <a:defRPr/>
              </a:pPr>
              <a:t>‹#›</a:t>
            </a:fld>
            <a:endParaRPr lang="en-US" dirty="0"/>
          </a:p>
        </p:txBody>
      </p:sp>
    </p:spTree>
    <p:extLst>
      <p:ext uri="{BB962C8B-B14F-4D97-AF65-F5344CB8AC3E}">
        <p14:creationId xmlns:p14="http://schemas.microsoft.com/office/powerpoint/2010/main" val="58249573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381000" y="0"/>
            <a:ext cx="8229600" cy="762000"/>
          </a:xfrm>
        </p:spPr>
        <p:txBody>
          <a:bodyPr/>
          <a:lstStyle>
            <a:lvl1pPr>
              <a:defRPr sz="4800"/>
            </a:lvl1pPr>
          </a:lstStyle>
          <a:p>
            <a:r>
              <a:rPr lang="zh-CN" altLang="en-US" dirty="0"/>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11"/>
          <p:cNvSpPr>
            <a:spLocks noGrp="1" noChangeArrowheads="1"/>
          </p:cNvSpPr>
          <p:nvPr>
            <p:ph type="sldNum" sz="quarter" idx="10"/>
          </p:nvPr>
        </p:nvSpPr>
        <p:spPr>
          <a:ln/>
        </p:spPr>
        <p:txBody>
          <a:bodyPr/>
          <a:lstStyle>
            <a:lvl1pPr>
              <a:defRPr/>
            </a:lvl1pPr>
          </a:lstStyle>
          <a:p>
            <a:pPr>
              <a:defRPr/>
            </a:pPr>
            <a:fld id="{8BD06022-AF0C-4D85-81B7-C415E3E41E59}" type="slidenum">
              <a:rPr lang="zh-CN" altLang="en-US"/>
              <a:pPr>
                <a:defRPr/>
              </a:pPr>
              <a:t>‹#›</a:t>
            </a:fld>
            <a:endParaRPr lang="en-US" altLang="zh-CN"/>
          </a:p>
        </p:txBody>
      </p:sp>
    </p:spTree>
    <p:extLst>
      <p:ext uri="{BB962C8B-B14F-4D97-AF65-F5344CB8AC3E}">
        <p14:creationId xmlns:p14="http://schemas.microsoft.com/office/powerpoint/2010/main" val="1743482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11"/>
          <p:cNvSpPr>
            <a:spLocks noGrp="1" noChangeArrowheads="1"/>
          </p:cNvSpPr>
          <p:nvPr>
            <p:ph type="sldNum" sz="quarter" idx="10"/>
          </p:nvPr>
        </p:nvSpPr>
        <p:spPr>
          <a:ln/>
        </p:spPr>
        <p:txBody>
          <a:bodyPr/>
          <a:lstStyle>
            <a:lvl1pPr>
              <a:defRPr/>
            </a:lvl1pPr>
          </a:lstStyle>
          <a:p>
            <a:pPr>
              <a:defRPr/>
            </a:pPr>
            <a:fld id="{DE41CA80-90B8-4DDD-8093-D8A1BF7978CC}" type="slidenum">
              <a:rPr lang="zh-CN" altLang="en-US"/>
              <a:pPr>
                <a:defRPr/>
              </a:pPr>
              <a:t>‹#›</a:t>
            </a:fld>
            <a:endParaRPr lang="en-US" altLang="zh-CN"/>
          </a:p>
        </p:txBody>
      </p:sp>
    </p:spTree>
    <p:extLst>
      <p:ext uri="{BB962C8B-B14F-4D97-AF65-F5344CB8AC3E}">
        <p14:creationId xmlns:p14="http://schemas.microsoft.com/office/powerpoint/2010/main" val="3495952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ln/>
        </p:spPr>
        <p:txBody>
          <a:bodyPr/>
          <a:lstStyle>
            <a:lvl1pPr>
              <a:defRPr/>
            </a:lvl1pPr>
          </a:lstStyle>
          <a:p>
            <a:pPr>
              <a:defRPr/>
            </a:pPr>
            <a:fld id="{DF40C225-912D-45A8-A7EA-2622C322D5CC}" type="slidenum">
              <a:rPr lang="zh-CN" altLang="en-US"/>
              <a:pPr>
                <a:defRPr/>
              </a:pPr>
              <a:t>‹#›</a:t>
            </a:fld>
            <a:endParaRPr lang="en-US" altLang="zh-CN"/>
          </a:p>
        </p:txBody>
      </p:sp>
    </p:spTree>
    <p:extLst>
      <p:ext uri="{BB962C8B-B14F-4D97-AF65-F5344CB8AC3E}">
        <p14:creationId xmlns:p14="http://schemas.microsoft.com/office/powerpoint/2010/main" val="543664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11"/>
          <p:cNvSpPr>
            <a:spLocks noGrp="1" noChangeArrowheads="1"/>
          </p:cNvSpPr>
          <p:nvPr>
            <p:ph type="sldNum" sz="quarter" idx="10"/>
          </p:nvPr>
        </p:nvSpPr>
        <p:spPr>
          <a:ln/>
        </p:spPr>
        <p:txBody>
          <a:bodyPr/>
          <a:lstStyle>
            <a:lvl1pPr>
              <a:defRPr/>
            </a:lvl1pPr>
          </a:lstStyle>
          <a:p>
            <a:pPr>
              <a:defRPr/>
            </a:pPr>
            <a:fld id="{3256B16D-599B-4332-92AB-3C0B986B3F69}" type="slidenum">
              <a:rPr lang="zh-CN" altLang="en-US"/>
              <a:pPr>
                <a:defRPr/>
              </a:pPr>
              <a:t>‹#›</a:t>
            </a:fld>
            <a:endParaRPr lang="en-US" altLang="zh-CN"/>
          </a:p>
        </p:txBody>
      </p:sp>
    </p:spTree>
    <p:extLst>
      <p:ext uri="{BB962C8B-B14F-4D97-AF65-F5344CB8AC3E}">
        <p14:creationId xmlns:p14="http://schemas.microsoft.com/office/powerpoint/2010/main" val="3337096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11"/>
          <p:cNvSpPr>
            <a:spLocks noGrp="1" noChangeArrowheads="1"/>
          </p:cNvSpPr>
          <p:nvPr>
            <p:ph type="sldNum" sz="quarter" idx="10"/>
          </p:nvPr>
        </p:nvSpPr>
        <p:spPr>
          <a:ln/>
        </p:spPr>
        <p:txBody>
          <a:bodyPr/>
          <a:lstStyle>
            <a:lvl1pPr>
              <a:defRPr/>
            </a:lvl1pPr>
          </a:lstStyle>
          <a:p>
            <a:pPr>
              <a:defRPr/>
            </a:pPr>
            <a:fld id="{D559BA89-D027-470A-B58B-AF5814355F7D}" type="slidenum">
              <a:rPr lang="zh-CN" altLang="en-US"/>
              <a:pPr>
                <a:defRPr/>
              </a:pPr>
              <a:t>‹#›</a:t>
            </a:fld>
            <a:endParaRPr lang="en-US" altLang="zh-CN"/>
          </a:p>
        </p:txBody>
      </p:sp>
    </p:spTree>
    <p:extLst>
      <p:ext uri="{BB962C8B-B14F-4D97-AF65-F5344CB8AC3E}">
        <p14:creationId xmlns:p14="http://schemas.microsoft.com/office/powerpoint/2010/main" val="1740730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jpe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image" Target="../media/image1.jpe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3.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0915" name="Rectangle 3"/>
          <p:cNvSpPr>
            <a:spLocks noChangeArrowheads="1"/>
          </p:cNvSpPr>
          <p:nvPr/>
        </p:nvSpPr>
        <p:spPr bwMode="auto">
          <a:xfrm>
            <a:off x="228600" y="751562"/>
            <a:ext cx="8534400" cy="45719"/>
          </a:xfrm>
          <a:prstGeom prst="rect">
            <a:avLst/>
          </a:prstGeom>
          <a:gradFill rotWithShape="0">
            <a:gsLst>
              <a:gs pos="0">
                <a:schemeClr val="accent1"/>
              </a:gs>
              <a:gs pos="100000">
                <a:schemeClr val="accent1">
                  <a:gamma/>
                  <a:tint val="3372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spcBef>
                <a:spcPct val="0"/>
              </a:spcBef>
              <a:buClrTx/>
              <a:buFontTx/>
              <a:buNone/>
              <a:defRPr/>
            </a:pPr>
            <a:endParaRPr lang="zh-CN" altLang="en-US" sz="2400" b="0">
              <a:solidFill>
                <a:schemeClr val="tx1"/>
              </a:solidFill>
              <a:latin typeface="Times New Roman" pitchFamily="18" charset="0"/>
              <a:ea typeface="宋体" pitchFamily="2" charset="-122"/>
            </a:endParaRPr>
          </a:p>
        </p:txBody>
      </p:sp>
      <p:sp>
        <p:nvSpPr>
          <p:cNvPr id="550917" name="Rectangle 5"/>
          <p:cNvSpPr>
            <a:spLocks noGrp="1" noChangeArrowheads="1"/>
          </p:cNvSpPr>
          <p:nvPr>
            <p:ph type="title"/>
          </p:nvPr>
        </p:nvSpPr>
        <p:spPr bwMode="auto">
          <a:xfrm>
            <a:off x="228600" y="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zh-CN" dirty="0"/>
              <a:t>Click to edit Master title style</a:t>
            </a:r>
          </a:p>
        </p:txBody>
      </p:sp>
      <p:sp>
        <p:nvSpPr>
          <p:cNvPr id="1030" name="Rectangle 6"/>
          <p:cNvSpPr>
            <a:spLocks noGrp="1" noChangeArrowheads="1"/>
          </p:cNvSpPr>
          <p:nvPr>
            <p:ph type="body" idx="1"/>
          </p:nvPr>
        </p:nvSpPr>
        <p:spPr bwMode="auto">
          <a:xfrm>
            <a:off x="457200" y="1371600"/>
            <a:ext cx="8077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550923" name="Rectangle 11"/>
          <p:cNvSpPr>
            <a:spLocks noGrp="1" noChangeArrowheads="1"/>
          </p:cNvSpPr>
          <p:nvPr>
            <p:ph type="sldNum" sz="quarter" idx="4"/>
          </p:nvPr>
        </p:nvSpPr>
        <p:spPr bwMode="auto">
          <a:xfrm>
            <a:off x="3810000" y="6629400"/>
            <a:ext cx="990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spcBef>
                <a:spcPct val="0"/>
              </a:spcBef>
              <a:buClrTx/>
              <a:buFontTx/>
              <a:buNone/>
              <a:defRPr kumimoji="0" sz="1600">
                <a:solidFill>
                  <a:schemeClr val="tx1"/>
                </a:solidFill>
                <a:latin typeface="微软雅黑" panose="020B0503020204020204" pitchFamily="34" charset="-122"/>
                <a:ea typeface="微软雅黑" panose="020B0503020204020204" pitchFamily="34" charset="-122"/>
              </a:defRPr>
            </a:lvl1pPr>
          </a:lstStyle>
          <a:p>
            <a:pPr>
              <a:defRPr/>
            </a:pPr>
            <a:fld id="{2B2CC185-716F-4427-90D2-77D731C62C38}" type="slidenum">
              <a:rPr lang="zh-CN" altLang="en-US" smtClean="0"/>
              <a:pPr>
                <a:defRPr/>
              </a:pPr>
              <a:t>‹#›</a:t>
            </a:fld>
            <a:endParaRPr lang="en-US" altLang="zh-CN" dirty="0"/>
          </a:p>
        </p:txBody>
      </p:sp>
      <p:pic>
        <p:nvPicPr>
          <p:cNvPr id="6" name="Picture 4" descr="http://bes3.ihep.ac.cn/images/BES3_logo.jp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772400" y="1"/>
            <a:ext cx="1353671" cy="634424"/>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89"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Lst>
  <p:hf hdr="0" ftr="0" dt="0"/>
  <p:txStyles>
    <p:titleStyle>
      <a:lvl1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微软雅黑" panose="020B0503020204020204" pitchFamily="34" charset="-122"/>
          <a:ea typeface="华文楷体" panose="02010600040101010101" pitchFamily="2" charset="-122"/>
          <a:cs typeface="+mj-cs"/>
        </a:defRPr>
      </a:lvl1pPr>
      <a:lvl2pPr algn="l" rtl="0" eaLnBrk="0" fontAlgn="base" hangingPunct="0">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2pPr>
      <a:lvl3pPr algn="l" rtl="0" eaLnBrk="0" fontAlgn="base" hangingPunct="0">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3pPr>
      <a:lvl4pPr algn="l" rtl="0" eaLnBrk="0" fontAlgn="base" hangingPunct="0">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4pPr>
      <a:lvl5pPr algn="l" rtl="0" eaLnBrk="0" fontAlgn="base" hangingPunct="0">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5pPr>
      <a:lvl6pPr marL="457200" algn="l" rtl="0" fontAlgn="base">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6pPr>
      <a:lvl7pPr marL="914400" algn="l" rtl="0" fontAlgn="base">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7pPr>
      <a:lvl8pPr marL="1371600" algn="l" rtl="0" fontAlgn="base">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8pPr>
      <a:lvl9pPr marL="1828800" algn="l" rtl="0" fontAlgn="base">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华文行楷" pitchFamily="2" charset="-122"/>
        </a:defRPr>
      </a:lvl9pPr>
    </p:titleStyle>
    <p:bodyStyle>
      <a:lvl1pPr marL="342900" indent="-342900" algn="l" rtl="0" eaLnBrk="0" fontAlgn="base" hangingPunct="0">
        <a:spcBef>
          <a:spcPct val="20000"/>
        </a:spcBef>
        <a:spcAft>
          <a:spcPct val="0"/>
        </a:spcAft>
        <a:buClr>
          <a:srgbClr val="FF3399"/>
        </a:buClr>
        <a:buFont typeface="Wingdings 2" pitchFamily="18" charset="2"/>
        <a:buChar char="è"/>
        <a:defRPr sz="2800" b="1">
          <a:solidFill>
            <a:srgbClr val="000066"/>
          </a:solidFill>
          <a:latin typeface="微软雅黑" panose="020B0503020204020204" pitchFamily="34" charset="-122"/>
          <a:ea typeface="华文楷体" panose="02010600040101010101" pitchFamily="2" charset="-122"/>
          <a:cs typeface="+mn-cs"/>
        </a:defRPr>
      </a:lvl1pPr>
      <a:lvl2pPr marL="742950" indent="-285750" algn="l" rtl="0" eaLnBrk="0" fontAlgn="base" hangingPunct="0">
        <a:spcBef>
          <a:spcPct val="20000"/>
        </a:spcBef>
        <a:spcAft>
          <a:spcPct val="0"/>
        </a:spcAft>
        <a:buClr>
          <a:srgbClr val="FF3399"/>
        </a:buClr>
        <a:buFont typeface="Wingdings 2" pitchFamily="18" charset="2"/>
        <a:buChar char="è"/>
        <a:defRPr sz="2000" b="1">
          <a:solidFill>
            <a:srgbClr val="000099"/>
          </a:solidFill>
          <a:latin typeface="微软雅黑" panose="020B0503020204020204" pitchFamily="34" charset="-122"/>
          <a:ea typeface="华文楷体" panose="02010600040101010101" pitchFamily="2" charset="-122"/>
        </a:defRPr>
      </a:lvl2pPr>
      <a:lvl3pPr marL="1143000" indent="-228600" algn="l" rtl="0" eaLnBrk="0" fontAlgn="base" hangingPunct="0">
        <a:spcBef>
          <a:spcPct val="20000"/>
        </a:spcBef>
        <a:spcAft>
          <a:spcPct val="0"/>
        </a:spcAft>
        <a:buClr>
          <a:srgbClr val="FF3399"/>
        </a:buClr>
        <a:buFont typeface="Wingdings 2" pitchFamily="18" charset="2"/>
        <a:buChar char="è"/>
        <a:defRPr sz="1800" b="1">
          <a:solidFill>
            <a:schemeClr val="accent1"/>
          </a:solidFill>
          <a:latin typeface="微软雅黑" panose="020B0503020204020204" pitchFamily="34" charset="-122"/>
          <a:ea typeface="华文楷体" panose="02010600040101010101" pitchFamily="2" charset="-122"/>
        </a:defRPr>
      </a:lvl3pPr>
      <a:lvl4pPr marL="1600200" indent="-228600" algn="l" rtl="0" eaLnBrk="0" fontAlgn="base" hangingPunct="0">
        <a:spcBef>
          <a:spcPct val="20000"/>
        </a:spcBef>
        <a:spcAft>
          <a:spcPct val="0"/>
        </a:spcAft>
        <a:buClr>
          <a:srgbClr val="FF3399"/>
        </a:buClr>
        <a:buFont typeface="Wingdings 2" pitchFamily="18" charset="2"/>
        <a:buChar char="è"/>
        <a:defRPr sz="1600" b="1">
          <a:solidFill>
            <a:srgbClr val="000066"/>
          </a:solidFill>
          <a:latin typeface="微软雅黑" panose="020B0503020204020204" pitchFamily="34" charset="-122"/>
          <a:ea typeface="华文楷体" panose="02010600040101010101" pitchFamily="2" charset="-122"/>
        </a:defRPr>
      </a:lvl4pPr>
      <a:lvl5pPr marL="2057400" indent="-228600" algn="l" rtl="0" eaLnBrk="0" fontAlgn="base" hangingPunct="0">
        <a:spcBef>
          <a:spcPct val="20000"/>
        </a:spcBef>
        <a:spcAft>
          <a:spcPct val="0"/>
        </a:spcAft>
        <a:buClr>
          <a:srgbClr val="FF3399"/>
        </a:buClr>
        <a:buFont typeface="Wingdings 2" pitchFamily="18" charset="2"/>
        <a:buChar char="è"/>
        <a:defRPr sz="1600" b="1">
          <a:solidFill>
            <a:srgbClr val="000066"/>
          </a:solidFill>
          <a:latin typeface="微软雅黑" panose="020B0503020204020204" pitchFamily="34" charset="-122"/>
          <a:ea typeface="华文楷体" panose="02010600040101010101" pitchFamily="2" charset="-122"/>
        </a:defRPr>
      </a:lvl5pPr>
      <a:lvl6pPr marL="25146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6pPr>
      <a:lvl7pPr marL="29718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7pPr>
      <a:lvl8pPr marL="34290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8pPr>
      <a:lvl9pPr marL="3886200" indent="-228600" algn="l" rtl="0" fontAlgn="base">
        <a:spcBef>
          <a:spcPct val="20000"/>
        </a:spcBef>
        <a:spcAft>
          <a:spcPct val="0"/>
        </a:spcAft>
        <a:buClr>
          <a:srgbClr val="FF3399"/>
        </a:buClr>
        <a:buFont typeface="Wingdings 2" pitchFamily="18" charset="2"/>
        <a:buChar char="è"/>
        <a:defRPr sz="2800" b="1">
          <a:solidFill>
            <a:srgbClr val="000066"/>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77891" name="Rectangle 3"/>
          <p:cNvSpPr>
            <a:spLocks noChangeArrowheads="1"/>
          </p:cNvSpPr>
          <p:nvPr/>
        </p:nvSpPr>
        <p:spPr bwMode="auto">
          <a:xfrm>
            <a:off x="228600" y="685800"/>
            <a:ext cx="8763000" cy="46038"/>
          </a:xfrm>
          <a:prstGeom prst="rect">
            <a:avLst/>
          </a:prstGeom>
          <a:gradFill rotWithShape="0">
            <a:gsLst>
              <a:gs pos="0">
                <a:schemeClr val="accent1"/>
              </a:gs>
              <a:gs pos="100000">
                <a:schemeClr val="accent1">
                  <a:gamma/>
                  <a:tint val="3372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zh-CN" altLang="en-US" sz="2400" b="0">
              <a:solidFill>
                <a:schemeClr val="tx1"/>
              </a:solidFill>
              <a:latin typeface="Times New Roman" pitchFamily="18" charset="0"/>
              <a:ea typeface="宋体" pitchFamily="2" charset="-122"/>
            </a:endParaRPr>
          </a:p>
        </p:txBody>
      </p:sp>
      <p:sp>
        <p:nvSpPr>
          <p:cNvPr id="677893" name="Rectangle 5"/>
          <p:cNvSpPr>
            <a:spLocks noGrp="1" noChangeArrowheads="1"/>
          </p:cNvSpPr>
          <p:nvPr>
            <p:ph type="title"/>
          </p:nvPr>
        </p:nvSpPr>
        <p:spPr bwMode="auto">
          <a:xfrm>
            <a:off x="228600" y="0"/>
            <a:ext cx="754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zh-CN" altLang="en-US" dirty="0"/>
              <a:t>单击此处编辑母版标题样式</a:t>
            </a:r>
            <a:endParaRPr lang="en-US" altLang="zh-CN" dirty="0"/>
          </a:p>
        </p:txBody>
      </p:sp>
      <p:sp>
        <p:nvSpPr>
          <p:cNvPr id="1028" name="Rectangle 6"/>
          <p:cNvSpPr>
            <a:spLocks noGrp="1" noChangeArrowheads="1"/>
          </p:cNvSpPr>
          <p:nvPr>
            <p:ph type="body" idx="1"/>
          </p:nvPr>
        </p:nvSpPr>
        <p:spPr bwMode="auto">
          <a:xfrm>
            <a:off x="457200" y="914400"/>
            <a:ext cx="8077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altLang="zh-CN" dirty="0"/>
          </a:p>
        </p:txBody>
      </p:sp>
      <p:sp>
        <p:nvSpPr>
          <p:cNvPr id="677896" name="Rectangle 8"/>
          <p:cNvSpPr>
            <a:spLocks noGrp="1" noChangeArrowheads="1"/>
          </p:cNvSpPr>
          <p:nvPr>
            <p:ph type="sldNum" sz="quarter" idx="4"/>
          </p:nvPr>
        </p:nvSpPr>
        <p:spPr bwMode="auto">
          <a:xfrm>
            <a:off x="8039100" y="6629400"/>
            <a:ext cx="990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eaLnBrk="1" hangingPunct="1">
              <a:spcBef>
                <a:spcPct val="0"/>
              </a:spcBef>
              <a:buClrTx/>
              <a:buFontTx/>
              <a:buNone/>
              <a:defRPr kumimoji="0" sz="160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pPr>
              <a:defRPr/>
            </a:pPr>
            <a:fld id="{2B2CC185-716F-4427-90D2-77D731C62C38}" type="slidenum">
              <a:rPr lang="zh-CN" altLang="en-US" smtClean="0"/>
              <a:pPr>
                <a:defRPr/>
              </a:pPr>
              <a:t>‹#›</a:t>
            </a:fld>
            <a:endParaRPr lang="en-US" altLang="zh-CN"/>
          </a:p>
        </p:txBody>
      </p:sp>
      <p:pic>
        <p:nvPicPr>
          <p:cNvPr id="6" name="Picture 4" descr="http://bes3.ihep.ac.cn/images/BES3_logo.jp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7761010" y="1"/>
            <a:ext cx="1365061" cy="639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574756"/>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4" r:id="rId13"/>
    <p:sldLayoutId id="2147483817" r:id="rId14"/>
    <p:sldLayoutId id="2147483818" r:id="rId15"/>
  </p:sldLayoutIdLst>
  <p:hf hdr="0" ftr="0" dt="0"/>
  <p:txStyles>
    <p:titleStyle>
      <a:lvl1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华文楷体" panose="02010600040101010101" pitchFamily="2" charset="-122"/>
          <a:ea typeface="华文楷体" panose="02010600040101010101" pitchFamily="2" charset="-122"/>
        </a:defRPr>
      </a:lvl2pPr>
      <a:lvl3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华文楷体" panose="02010600040101010101" pitchFamily="2" charset="-122"/>
          <a:ea typeface="华文楷体" panose="02010600040101010101" pitchFamily="2" charset="-122"/>
        </a:defRPr>
      </a:lvl3pPr>
      <a:lvl4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华文楷体" panose="02010600040101010101" pitchFamily="2" charset="-122"/>
          <a:ea typeface="华文楷体" panose="02010600040101010101" pitchFamily="2" charset="-122"/>
        </a:defRPr>
      </a:lvl4pPr>
      <a:lvl5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华文楷体" panose="02010600040101010101" pitchFamily="2" charset="-122"/>
          <a:ea typeface="华文楷体" panose="02010600040101010101" pitchFamily="2" charset="-122"/>
        </a:defRPr>
      </a:lvl5pPr>
      <a:lvl6pPr marL="4572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宋体" pitchFamily="2" charset="-122"/>
        </a:defRPr>
      </a:lvl6pPr>
      <a:lvl7pPr marL="9144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宋体" pitchFamily="2" charset="-122"/>
        </a:defRPr>
      </a:lvl7pPr>
      <a:lvl8pPr marL="13716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宋体" pitchFamily="2" charset="-122"/>
        </a:defRPr>
      </a:lvl8pPr>
      <a:lvl9pPr marL="18288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宋体" pitchFamily="2" charset="-122"/>
        </a:defRPr>
      </a:lvl9pPr>
    </p:titleStyle>
    <p:bodyStyle>
      <a:lvl1pPr marL="342900" indent="-342900" algn="l" rtl="0" eaLnBrk="1" fontAlgn="base" hangingPunct="1">
        <a:spcBef>
          <a:spcPct val="20000"/>
        </a:spcBef>
        <a:spcAft>
          <a:spcPct val="0"/>
        </a:spcAft>
        <a:buClr>
          <a:srgbClr val="FF3399"/>
        </a:buClr>
        <a:buFont typeface="Wingdings 2" panose="05020102010507070707" pitchFamily="18" charset="2"/>
        <a:buChar char="è"/>
        <a:defRPr sz="2800" b="1">
          <a:solidFill>
            <a:srgbClr val="000066"/>
          </a:solidFill>
          <a:latin typeface="微软雅黑" panose="020B0503020204020204" pitchFamily="34" charset="-122"/>
          <a:ea typeface="微软雅黑" panose="020B0503020204020204" pitchFamily="34" charset="-122"/>
          <a:cs typeface="Times New Roman" panose="02020603050405020304" pitchFamily="18" charset="0"/>
        </a:defRPr>
      </a:lvl1pPr>
      <a:lvl2pPr marL="742950" indent="-285750" algn="l" rtl="0" eaLnBrk="1" fontAlgn="base" hangingPunct="1">
        <a:spcBef>
          <a:spcPct val="20000"/>
        </a:spcBef>
        <a:spcAft>
          <a:spcPct val="0"/>
        </a:spcAft>
        <a:buClr>
          <a:srgbClr val="FF3399"/>
        </a:buClr>
        <a:buFont typeface="Wingdings 2" panose="05020102010507070707" pitchFamily="18" charset="2"/>
        <a:buChar char="è"/>
        <a:defRPr sz="2400" b="1">
          <a:solidFill>
            <a:srgbClr val="000099"/>
          </a:solidFill>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rtl="0" eaLnBrk="1" fontAlgn="base" hangingPunct="1">
        <a:spcBef>
          <a:spcPct val="20000"/>
        </a:spcBef>
        <a:spcAft>
          <a:spcPct val="0"/>
        </a:spcAft>
        <a:buClr>
          <a:srgbClr val="FF3399"/>
        </a:buClr>
        <a:buFont typeface="Wingdings 2" panose="05020102010507070707" pitchFamily="18" charset="2"/>
        <a:buChar char="è"/>
        <a:defRPr sz="2000" b="1">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rtl="0" eaLnBrk="1" fontAlgn="base" hangingPunct="1">
        <a:spcBef>
          <a:spcPct val="20000"/>
        </a:spcBef>
        <a:spcAft>
          <a:spcPct val="0"/>
        </a:spcAft>
        <a:buClr>
          <a:srgbClr val="FF3399"/>
        </a:buClr>
        <a:buFont typeface="Wingdings 2" panose="05020102010507070707" pitchFamily="18" charset="2"/>
        <a:buChar char="è"/>
        <a:defRPr sz="1800" b="1">
          <a:solidFill>
            <a:srgbClr val="FF0000"/>
          </a:solidFill>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rtl="0" eaLnBrk="1" fontAlgn="base" hangingPunct="1">
        <a:spcBef>
          <a:spcPct val="20000"/>
        </a:spcBef>
        <a:spcAft>
          <a:spcPct val="0"/>
        </a:spcAft>
        <a:buClr>
          <a:srgbClr val="FF3399"/>
        </a:buClr>
        <a:buFont typeface="Wingdings 2" panose="05020102010507070707" pitchFamily="18" charset="2"/>
        <a:buChar char="è"/>
        <a:defRPr sz="1800" b="1">
          <a:solidFill>
            <a:srgbClr val="000066"/>
          </a:solidFill>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6pPr>
      <a:lvl7pPr marL="29718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7pPr>
      <a:lvl8pPr marL="34290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8pPr>
      <a:lvl9pPr marL="38862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77891" name="Rectangle 3"/>
          <p:cNvSpPr>
            <a:spLocks noChangeArrowheads="1"/>
          </p:cNvSpPr>
          <p:nvPr/>
        </p:nvSpPr>
        <p:spPr bwMode="auto">
          <a:xfrm>
            <a:off x="228600" y="685800"/>
            <a:ext cx="8763000" cy="46038"/>
          </a:xfrm>
          <a:prstGeom prst="rect">
            <a:avLst/>
          </a:prstGeom>
          <a:gradFill rotWithShape="0">
            <a:gsLst>
              <a:gs pos="0">
                <a:schemeClr val="accent1"/>
              </a:gs>
              <a:gs pos="100000">
                <a:schemeClr val="accent1">
                  <a:gamma/>
                  <a:tint val="3372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zh-CN" altLang="en-US" sz="2400" b="0">
              <a:solidFill>
                <a:schemeClr val="tx1"/>
              </a:solidFill>
              <a:latin typeface="Times New Roman" pitchFamily="18" charset="0"/>
              <a:ea typeface="宋体" pitchFamily="2" charset="-122"/>
            </a:endParaRPr>
          </a:p>
        </p:txBody>
      </p:sp>
      <p:sp>
        <p:nvSpPr>
          <p:cNvPr id="677893" name="Rectangle 5"/>
          <p:cNvSpPr>
            <a:spLocks noGrp="1" noChangeArrowheads="1"/>
          </p:cNvSpPr>
          <p:nvPr>
            <p:ph type="title"/>
          </p:nvPr>
        </p:nvSpPr>
        <p:spPr bwMode="auto">
          <a:xfrm>
            <a:off x="228600" y="0"/>
            <a:ext cx="754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zh-CN" altLang="en-US" dirty="0"/>
              <a:t>单击此处编辑母版标题样式</a:t>
            </a:r>
            <a:endParaRPr lang="en-US" altLang="zh-CN" dirty="0"/>
          </a:p>
        </p:txBody>
      </p:sp>
      <p:sp>
        <p:nvSpPr>
          <p:cNvPr id="1028" name="Rectangle 6"/>
          <p:cNvSpPr>
            <a:spLocks noGrp="1" noChangeArrowheads="1"/>
          </p:cNvSpPr>
          <p:nvPr>
            <p:ph type="body" idx="1"/>
          </p:nvPr>
        </p:nvSpPr>
        <p:spPr bwMode="auto">
          <a:xfrm>
            <a:off x="457200" y="914400"/>
            <a:ext cx="8077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altLang="zh-CN" dirty="0"/>
          </a:p>
        </p:txBody>
      </p:sp>
      <p:sp>
        <p:nvSpPr>
          <p:cNvPr id="677896" name="Rectangle 8"/>
          <p:cNvSpPr>
            <a:spLocks noGrp="1" noChangeArrowheads="1"/>
          </p:cNvSpPr>
          <p:nvPr>
            <p:ph type="sldNum" sz="quarter" idx="4"/>
          </p:nvPr>
        </p:nvSpPr>
        <p:spPr bwMode="auto">
          <a:xfrm>
            <a:off x="8039100" y="6629400"/>
            <a:ext cx="990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eaLnBrk="1" hangingPunct="1">
              <a:spcBef>
                <a:spcPct val="0"/>
              </a:spcBef>
              <a:buClrTx/>
              <a:buFontTx/>
              <a:buNone/>
              <a:defRPr kumimoji="0" sz="160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fld id="{C973300C-797F-D148-A78D-320196FBAF04}" type="slidenum">
              <a:rPr lang="en-US" smtClean="0"/>
              <a:pPr/>
              <a:t>‹#›</a:t>
            </a:fld>
            <a:endParaRPr lang="en-US" dirty="0"/>
          </a:p>
        </p:txBody>
      </p:sp>
      <p:pic>
        <p:nvPicPr>
          <p:cNvPr id="6" name="Picture 4" descr="http://bes3.ihep.ac.cn/images/BES3_logo.jp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825369" y="1"/>
            <a:ext cx="1300704"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35775"/>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4" r:id="rId13"/>
    <p:sldLayoutId id="2147483835" r:id="rId14"/>
  </p:sldLayoutIdLst>
  <p:hf hdr="0" ftr="0" dt="0"/>
  <p:txStyles>
    <p:titleStyle>
      <a:lvl1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华文楷体" panose="02010600040101010101" pitchFamily="2" charset="-122"/>
          <a:ea typeface="华文楷体" panose="02010600040101010101" pitchFamily="2" charset="-122"/>
        </a:defRPr>
      </a:lvl2pPr>
      <a:lvl3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华文楷体" panose="02010600040101010101" pitchFamily="2" charset="-122"/>
          <a:ea typeface="华文楷体" panose="02010600040101010101" pitchFamily="2" charset="-122"/>
        </a:defRPr>
      </a:lvl3pPr>
      <a:lvl4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华文楷体" panose="02010600040101010101" pitchFamily="2" charset="-122"/>
          <a:ea typeface="华文楷体" panose="02010600040101010101" pitchFamily="2" charset="-122"/>
        </a:defRPr>
      </a:lvl4pPr>
      <a:lvl5pPr algn="l" rtl="0" eaLnBrk="1" fontAlgn="base" hangingPunct="1">
        <a:spcBef>
          <a:spcPct val="0"/>
        </a:spcBef>
        <a:spcAft>
          <a:spcPct val="0"/>
        </a:spcAft>
        <a:defRPr sz="4400" b="1">
          <a:solidFill>
            <a:srgbClr val="000066"/>
          </a:solidFill>
          <a:effectLst>
            <a:outerShdw blurRad="38100" dist="38100" dir="2700000" algn="tl">
              <a:srgbClr val="C0C0C0"/>
            </a:outerShdw>
          </a:effectLst>
          <a:latin typeface="华文楷体" panose="02010600040101010101" pitchFamily="2" charset="-122"/>
          <a:ea typeface="华文楷体" panose="02010600040101010101" pitchFamily="2" charset="-122"/>
        </a:defRPr>
      </a:lvl5pPr>
      <a:lvl6pPr marL="4572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宋体" pitchFamily="2" charset="-122"/>
        </a:defRPr>
      </a:lvl6pPr>
      <a:lvl7pPr marL="9144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宋体" pitchFamily="2" charset="-122"/>
        </a:defRPr>
      </a:lvl7pPr>
      <a:lvl8pPr marL="13716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宋体" pitchFamily="2" charset="-122"/>
        </a:defRPr>
      </a:lvl8pPr>
      <a:lvl9pPr marL="1828800" algn="l" rtl="0" eaLnBrk="1" fontAlgn="base" hangingPunct="1">
        <a:spcBef>
          <a:spcPct val="0"/>
        </a:spcBef>
        <a:spcAft>
          <a:spcPct val="0"/>
        </a:spcAft>
        <a:defRPr sz="5400" b="1">
          <a:solidFill>
            <a:srgbClr val="000066"/>
          </a:solidFill>
          <a:effectLst>
            <a:outerShdw blurRad="38100" dist="38100" dir="2700000" algn="tl">
              <a:srgbClr val="C0C0C0"/>
            </a:outerShdw>
          </a:effectLst>
          <a:latin typeface="华文行楷" pitchFamily="2" charset="-122"/>
          <a:ea typeface="宋体" pitchFamily="2" charset="-122"/>
        </a:defRPr>
      </a:lvl9pPr>
    </p:titleStyle>
    <p:bodyStyle>
      <a:lvl1pPr marL="342900" indent="-342900" algn="l" rtl="0" eaLnBrk="1" fontAlgn="base" hangingPunct="1">
        <a:spcBef>
          <a:spcPct val="20000"/>
        </a:spcBef>
        <a:spcAft>
          <a:spcPct val="0"/>
        </a:spcAft>
        <a:buClr>
          <a:srgbClr val="FF3399"/>
        </a:buClr>
        <a:buFont typeface="Wingdings 2" panose="05020102010507070707" pitchFamily="18" charset="2"/>
        <a:buChar char="è"/>
        <a:defRPr sz="2800" b="1">
          <a:solidFill>
            <a:srgbClr val="000066"/>
          </a:solidFill>
          <a:latin typeface="微软雅黑" panose="020B0503020204020204" pitchFamily="34" charset="-122"/>
          <a:ea typeface="微软雅黑" panose="020B0503020204020204" pitchFamily="34" charset="-122"/>
          <a:cs typeface="Times New Roman" panose="02020603050405020304" pitchFamily="18" charset="0"/>
        </a:defRPr>
      </a:lvl1pPr>
      <a:lvl2pPr marL="742950" indent="-285750" algn="l" rtl="0" eaLnBrk="1" fontAlgn="base" hangingPunct="1">
        <a:spcBef>
          <a:spcPct val="20000"/>
        </a:spcBef>
        <a:spcAft>
          <a:spcPct val="0"/>
        </a:spcAft>
        <a:buClr>
          <a:srgbClr val="FF3399"/>
        </a:buClr>
        <a:buFont typeface="Wingdings 2" panose="05020102010507070707" pitchFamily="18" charset="2"/>
        <a:buChar char="è"/>
        <a:defRPr sz="2000" b="1">
          <a:solidFill>
            <a:srgbClr val="000099"/>
          </a:solidFill>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rtl="0" eaLnBrk="1" fontAlgn="base" hangingPunct="1">
        <a:spcBef>
          <a:spcPct val="20000"/>
        </a:spcBef>
        <a:spcAft>
          <a:spcPct val="0"/>
        </a:spcAft>
        <a:buClr>
          <a:srgbClr val="FF3399"/>
        </a:buClr>
        <a:buFont typeface="Wingdings 2" panose="05020102010507070707" pitchFamily="18" charset="2"/>
        <a:buChar char="è"/>
        <a:defRPr sz="1800" b="1">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rtl="0" eaLnBrk="1" fontAlgn="base" hangingPunct="1">
        <a:spcBef>
          <a:spcPct val="20000"/>
        </a:spcBef>
        <a:spcAft>
          <a:spcPct val="0"/>
        </a:spcAft>
        <a:buClr>
          <a:srgbClr val="FF3399"/>
        </a:buClr>
        <a:buFont typeface="Wingdings 2" panose="05020102010507070707" pitchFamily="18" charset="2"/>
        <a:buChar char="è"/>
        <a:defRPr sz="1600" b="1">
          <a:solidFill>
            <a:srgbClr val="000066"/>
          </a:solidFill>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rtl="0" eaLnBrk="1" fontAlgn="base" hangingPunct="1">
        <a:spcBef>
          <a:spcPct val="20000"/>
        </a:spcBef>
        <a:spcAft>
          <a:spcPct val="0"/>
        </a:spcAft>
        <a:buClr>
          <a:srgbClr val="FF3399"/>
        </a:buClr>
        <a:buFont typeface="Wingdings 2" panose="05020102010507070707" pitchFamily="18" charset="2"/>
        <a:buChar char="è"/>
        <a:defRPr sz="1600" b="1">
          <a:solidFill>
            <a:srgbClr val="000066"/>
          </a:solidFill>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6pPr>
      <a:lvl7pPr marL="29718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7pPr>
      <a:lvl8pPr marL="34290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8pPr>
      <a:lvl9pPr marL="38862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hyperlink" Target="https://image.baidu.com/search/detail?ct=503316480&amp;z=undefined&amp;tn=baiduimagedetail&amp;ipn=d&amp;word=%E4%B8%AD%E5%9B%BD%E7%A7%91%E5%AD%A6%E6%8A%80%E6%9C%AF%E5%A4%A7%E5%AD%A6&amp;step_word=&amp;ie=utf-8&amp;in=&amp;cl=2&amp;lm=-1&amp;st=undefined&amp;hd=undefined&amp;latest=undefined&amp;copyright=undefined&amp;cs=3124319089,414123363&amp;os=3199411898,907618097&amp;simid=3124319089,414123363&amp;pn=0&amp;rn=1&amp;di=92950&amp;ln=1813&amp;fr=&amp;fmq=1635040212314_R&amp;fm=&amp;ic=undefined&amp;s=undefined&amp;se=&amp;sme=&amp;tab=0&amp;width=undefined&amp;height=undefined&amp;face=undefined&amp;is=0,0&amp;istype=0&amp;ist=&amp;jit=&amp;bdtype=0&amp;spn=0&amp;pi=0&amp;gsm=0&amp;objurl=https%3A%2F%2Fpics7.baidu.com%2Ffeed%2Fa9d3fd1f4134970a470492c8928a51cfa6865dad.jpeg%3Ftoken%3Dd081b12811f78006962a1ae26b38121c&amp;rpstart=0&amp;rpnum=0&amp;adpicid=0&amp;nojc=undefined&amp;dyTabStr=MCwzLDYsMSwyLDQsNSw3LDgsOQ%3D%3D"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wmf"/><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46.png"/><Relationship Id="rId5" Type="http://schemas.openxmlformats.org/officeDocument/2006/relationships/image" Target="../media/image34.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5.png"/><Relationship Id="rId7" Type="http://schemas.openxmlformats.org/officeDocument/2006/relationships/image" Target="../media/image38.tiff"/><Relationship Id="rId12"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37.wmf"/><Relationship Id="rId10" Type="http://schemas.openxmlformats.org/officeDocument/2006/relationships/image" Target="../media/image56.png"/><Relationship Id="rId4" Type="http://schemas.openxmlformats.org/officeDocument/2006/relationships/image" Target="../media/image36.wmf"/><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32.xml"/><Relationship Id="rId5" Type="http://schemas.openxmlformats.org/officeDocument/2006/relationships/image" Target="../media/image90.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32.xml"/><Relationship Id="rId5" Type="http://schemas.openxmlformats.org/officeDocument/2006/relationships/image" Target="../media/image68.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32.xml"/><Relationship Id="rId5" Type="http://schemas.openxmlformats.org/officeDocument/2006/relationships/image" Target="../media/image71.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32.xml"/><Relationship Id="rId4" Type="http://schemas.openxmlformats.org/officeDocument/2006/relationships/image" Target="../media/image720.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2.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slideLayout" Target="../slideLayouts/slideLayout32.xml"/><Relationship Id="rId6" Type="http://schemas.openxmlformats.org/officeDocument/2006/relationships/image" Target="../media/image75.png"/><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2.xml"/><Relationship Id="rId5" Type="http://schemas.openxmlformats.org/officeDocument/2006/relationships/image" Target="../media/image82.png"/><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32.xml"/><Relationship Id="rId5" Type="http://schemas.openxmlformats.org/officeDocument/2006/relationships/image" Target="../media/image85.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32.xml"/><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jpg"/><Relationship Id="rId2" Type="http://schemas.openxmlformats.org/officeDocument/2006/relationships/notesSlide" Target="../notesSlides/notesSlide27.xml"/><Relationship Id="rId1" Type="http://schemas.openxmlformats.org/officeDocument/2006/relationships/slideLayout" Target="../slideLayouts/slideLayout3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28.xml"/><Relationship Id="rId1" Type="http://schemas.openxmlformats.org/officeDocument/2006/relationships/slideLayout" Target="../slideLayouts/slideLayout32.xml"/><Relationship Id="rId6" Type="http://schemas.openxmlformats.org/officeDocument/2006/relationships/image" Target="../media/image97.jpg"/><Relationship Id="rId5" Type="http://schemas.openxmlformats.org/officeDocument/2006/relationships/image" Target="../media/image96.jpeg"/><Relationship Id="rId4" Type="http://schemas.openxmlformats.org/officeDocument/2006/relationships/image" Target="../media/image95.jpeg"/></Relationships>
</file>

<file path=ppt/slides/_rels/slide39.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jpeg"/><Relationship Id="rId3" Type="http://schemas.openxmlformats.org/officeDocument/2006/relationships/image" Target="../media/image98.png"/><Relationship Id="rId7" Type="http://schemas.openxmlformats.org/officeDocument/2006/relationships/image" Target="../media/image103.jpeg"/><Relationship Id="rId12" Type="http://schemas.openxmlformats.org/officeDocument/2006/relationships/image" Target="../media/image108.jpg"/><Relationship Id="rId2" Type="http://schemas.openxmlformats.org/officeDocument/2006/relationships/notesSlide" Target="../notesSlides/notesSlide29.xml"/><Relationship Id="rId1" Type="http://schemas.openxmlformats.org/officeDocument/2006/relationships/slideLayout" Target="../slideLayouts/slideLayout32.xml"/><Relationship Id="rId6" Type="http://schemas.openxmlformats.org/officeDocument/2006/relationships/image" Target="../media/image102.png"/><Relationship Id="rId11" Type="http://schemas.openxmlformats.org/officeDocument/2006/relationships/image" Target="../media/image107.jpg"/><Relationship Id="rId5" Type="http://schemas.openxmlformats.org/officeDocument/2006/relationships/image" Target="../media/image100.png"/><Relationship Id="rId10" Type="http://schemas.openxmlformats.org/officeDocument/2006/relationships/image" Target="../media/image106.jpeg"/><Relationship Id="rId4" Type="http://schemas.openxmlformats.org/officeDocument/2006/relationships/image" Target="../media/image99.jpeg"/><Relationship Id="rId9" Type="http://schemas.openxmlformats.org/officeDocument/2006/relationships/image" Target="../media/image105.jpg"/><Relationship Id="rId14" Type="http://schemas.openxmlformats.org/officeDocument/2006/relationships/image" Target="../media/image110.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2.xml"/><Relationship Id="rId5" Type="http://schemas.openxmlformats.org/officeDocument/2006/relationships/image" Target="../media/image5.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980.png"/><Relationship Id="rId2" Type="http://schemas.openxmlformats.org/officeDocument/2006/relationships/notesSlide" Target="../notesSlides/notesSlide30.xml"/><Relationship Id="rId1" Type="http://schemas.openxmlformats.org/officeDocument/2006/relationships/slideLayout" Target="../slideLayouts/slideLayout32.xml"/><Relationship Id="rId5" Type="http://schemas.openxmlformats.org/officeDocument/2006/relationships/image" Target="../media/image112.png"/><Relationship Id="rId4" Type="http://schemas.openxmlformats.org/officeDocument/2006/relationships/image" Target="../media/image111.png"/></Relationships>
</file>

<file path=ppt/slides/_rels/slide4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1.xml"/><Relationship Id="rId1" Type="http://schemas.openxmlformats.org/officeDocument/2006/relationships/slideLayout" Target="../slideLayouts/slideLayout32.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image" Target="../media/image1020.png"/><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4.xml"/><Relationship Id="rId1" Type="http://schemas.openxmlformats.org/officeDocument/2006/relationships/slideLayout" Target="../slideLayouts/slideLayout32.xml"/><Relationship Id="rId4" Type="http://schemas.openxmlformats.org/officeDocument/2006/relationships/chart" Target="../charts/chart1.xml"/></Relationships>
</file>

<file path=ppt/slides/_rels/slide46.xml.rels><?xml version="1.0" encoding="UTF-8" standalone="yes"?>
<Relationships xmlns="http://schemas.openxmlformats.org/package/2006/relationships"><Relationship Id="rId3" Type="http://schemas.openxmlformats.org/officeDocument/2006/relationships/image" Target="../media/image1040.png"/><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18.png"/><Relationship Id="rId7" Type="http://schemas.openxmlformats.org/officeDocument/2006/relationships/image" Target="../media/image125.png"/><Relationship Id="rId2" Type="http://schemas.openxmlformats.org/officeDocument/2006/relationships/image" Target="../media/image550.png"/><Relationship Id="rId1" Type="http://schemas.openxmlformats.org/officeDocument/2006/relationships/slideLayout" Target="../slideLayouts/slideLayout32.xml"/><Relationship Id="rId6" Type="http://schemas.openxmlformats.org/officeDocument/2006/relationships/image" Target="../media/image1170.png"/><Relationship Id="rId5" Type="http://schemas.openxmlformats.org/officeDocument/2006/relationships/image" Target="../media/image110.png"/><Relationship Id="rId4" Type="http://schemas.openxmlformats.org/officeDocument/2006/relationships/image" Target="../media/image122.png"/><Relationship Id="rId9" Type="http://schemas.openxmlformats.org/officeDocument/2006/relationships/image" Target="../media/image127.png"/></Relationships>
</file>

<file path=ppt/slides/_rels/slide49.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550.png"/><Relationship Id="rId7" Type="http://schemas.openxmlformats.org/officeDocument/2006/relationships/image" Target="../media/image131.png"/><Relationship Id="rId2" Type="http://schemas.openxmlformats.org/officeDocument/2006/relationships/notesSlide" Target="../notesSlides/notesSlide36.xml"/><Relationship Id="rId1" Type="http://schemas.openxmlformats.org/officeDocument/2006/relationships/slideLayout" Target="../slideLayouts/slideLayout32.xml"/><Relationship Id="rId6" Type="http://schemas.openxmlformats.org/officeDocument/2006/relationships/image" Target="../media/image130.png"/><Relationship Id="rId5" Type="http://schemas.openxmlformats.org/officeDocument/2006/relationships/image" Target="../media/image1200.png"/><Relationship Id="rId4" Type="http://schemas.openxmlformats.org/officeDocument/2006/relationships/image" Target="../media/image119.emf"/></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1.png"/><Relationship Id="rId12" Type="http://schemas.openxmlformats.org/officeDocument/2006/relationships/image" Target="../media/image101.png"/><Relationship Id="rId2" Type="http://schemas.openxmlformats.org/officeDocument/2006/relationships/notesSlide" Target="../notesSlides/notesSlide5.xml"/><Relationship Id="rId16" Type="http://schemas.openxmlformats.org/officeDocument/2006/relationships/image" Target="../media/image8.png"/><Relationship Id="rId1" Type="http://schemas.openxmlformats.org/officeDocument/2006/relationships/slideLayout" Target="../slideLayouts/slideLayout32.xml"/><Relationship Id="rId6" Type="http://schemas.openxmlformats.org/officeDocument/2006/relationships/image" Target="../media/image40.png"/><Relationship Id="rId11" Type="http://schemas.openxmlformats.org/officeDocument/2006/relationships/image" Target="../media/image9.png"/><Relationship Id="rId5" Type="http://schemas.openxmlformats.org/officeDocument/2006/relationships/image" Target="../media/image33.png"/><Relationship Id="rId15" Type="http://schemas.openxmlformats.org/officeDocument/2006/relationships/image" Target="../media/image6.emf"/><Relationship Id="rId10" Type="http://schemas.openxmlformats.org/officeDocument/2006/relationships/image" Target="../media/image80.png"/><Relationship Id="rId4" Type="http://schemas.openxmlformats.org/officeDocument/2006/relationships/image" Target="../media/image20.png"/><Relationship Id="rId9" Type="http://schemas.openxmlformats.org/officeDocument/2006/relationships/image" Target="../media/image7.png"/><Relationship Id="rId1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20.png"/><Relationship Id="rId7" Type="http://schemas.openxmlformats.org/officeDocument/2006/relationships/image" Target="../media/image121.png"/><Relationship Id="rId2" Type="http://schemas.openxmlformats.org/officeDocument/2006/relationships/notesSlide" Target="../notesSlides/notesSlide37.xml"/><Relationship Id="rId1" Type="http://schemas.openxmlformats.org/officeDocument/2006/relationships/slideLayout" Target="../slideLayouts/slideLayout32.xml"/><Relationship Id="rId6" Type="http://schemas.openxmlformats.org/officeDocument/2006/relationships/image" Target="../media/image1230.png"/><Relationship Id="rId11" Type="http://schemas.openxmlformats.org/officeDocument/2006/relationships/image" Target="../media/image140.png"/><Relationship Id="rId5" Type="http://schemas.openxmlformats.org/officeDocument/2006/relationships/image" Target="../media/image134.png"/><Relationship Id="rId10" Type="http://schemas.openxmlformats.org/officeDocument/2006/relationships/image" Target="../media/image128.png"/><Relationship Id="rId4" Type="http://schemas.openxmlformats.org/officeDocument/2006/relationships/image" Target="../media/image550.png"/><Relationship Id="rId9" Type="http://schemas.openxmlformats.org/officeDocument/2006/relationships/image" Target="../media/image138.png"/></Relationships>
</file>

<file path=ppt/slides/_rels/slide5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image" Target="../media/image1060.png"/><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0.xml"/><Relationship Id="rId1" Type="http://schemas.openxmlformats.org/officeDocument/2006/relationships/slideLayout" Target="../slideLayouts/slideLayout3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23.png"/></Relationships>
</file>

<file path=ppt/slides/_rels/slide54.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notesSlide" Target="../notesSlides/notesSlide41.xml"/><Relationship Id="rId1" Type="http://schemas.openxmlformats.org/officeDocument/2006/relationships/slideLayout" Target="../slideLayouts/slideLayout32.xml"/><Relationship Id="rId6" Type="http://schemas.openxmlformats.org/officeDocument/2006/relationships/image" Target="../media/image124.png"/><Relationship Id="rId5" Type="http://schemas.openxmlformats.org/officeDocument/2006/relationships/image" Target="../media/image620.png"/><Relationship Id="rId4" Type="http://schemas.openxmlformats.org/officeDocument/2006/relationships/image" Target="../media/image610.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3" Type="http://schemas.openxmlformats.org/officeDocument/2006/relationships/image" Target="../media/image18.emf"/><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0.png"/><Relationship Id="rId4" Type="http://schemas.openxmlformats.org/officeDocument/2006/relationships/image" Target="../media/image19.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ctrTitle" sz="quarter"/>
          </p:nvPr>
        </p:nvSpPr>
        <p:spPr>
          <a:xfrm>
            <a:off x="517039" y="1021456"/>
            <a:ext cx="8610600" cy="2087880"/>
          </a:xfrm>
        </p:spPr>
        <p:txBody>
          <a:bodyPr/>
          <a:lstStyle/>
          <a:p>
            <a:pPr>
              <a:defRPr/>
            </a:pPr>
            <a:r>
              <a:rPr lang="zh-CN" altLang="en-US" sz="4000" dirty="0">
                <a:solidFill>
                  <a:schemeClr val="tx1"/>
                </a:solidFill>
                <a:latin typeface="微软雅黑" panose="020B0503020204020204" pitchFamily="34" charset="-122"/>
                <a:ea typeface="微软雅黑" panose="020B0503020204020204" pitchFamily="34" charset="-122"/>
              </a:rPr>
              <a:t>北京谱仪</a:t>
            </a:r>
            <a:r>
              <a:rPr lang="en-US" altLang="zh-CN" sz="4000" dirty="0">
                <a:solidFill>
                  <a:schemeClr val="tx1"/>
                </a:solidFill>
                <a:latin typeface="微软雅黑" panose="020B0503020204020204" pitchFamily="34" charset="-122"/>
                <a:ea typeface="微软雅黑" panose="020B0503020204020204" pitchFamily="34" charset="-122"/>
              </a:rPr>
              <a:t>BESIII</a:t>
            </a:r>
            <a:r>
              <a:rPr lang="zh-CN" altLang="en-US" sz="4000" dirty="0">
                <a:solidFill>
                  <a:schemeClr val="tx1"/>
                </a:solidFill>
                <a:latin typeface="微软雅黑" panose="020B0503020204020204" pitchFamily="34" charset="-122"/>
                <a:ea typeface="微软雅黑" panose="020B0503020204020204" pitchFamily="34" charset="-122"/>
              </a:rPr>
              <a:t>实验上</a:t>
            </a:r>
            <a:br>
              <a:rPr lang="en-US" altLang="zh-CN" sz="4000" dirty="0">
                <a:solidFill>
                  <a:schemeClr val="tx1"/>
                </a:solidFill>
                <a:latin typeface="微软雅黑" panose="020B0503020204020204" pitchFamily="34" charset="-122"/>
                <a:ea typeface="微软雅黑" panose="020B0503020204020204" pitchFamily="34" charset="-122"/>
              </a:rPr>
            </a:br>
            <a:r>
              <a:rPr lang="zh-CN" altLang="en-US" sz="4000" dirty="0">
                <a:solidFill>
                  <a:schemeClr val="tx1"/>
                </a:solidFill>
                <a:latin typeface="微软雅黑" panose="020B0503020204020204" pitchFamily="34" charset="-122"/>
                <a:ea typeface="微软雅黑" panose="020B0503020204020204" pitchFamily="34" charset="-122"/>
              </a:rPr>
              <a:t>粲夸克衰变中标准模型的精确检验</a:t>
            </a:r>
          </a:p>
        </p:txBody>
      </p:sp>
      <p:sp>
        <p:nvSpPr>
          <p:cNvPr id="6146" name="Rectangle 3"/>
          <p:cNvSpPr>
            <a:spLocks noGrp="1" noChangeArrowheads="1"/>
          </p:cNvSpPr>
          <p:nvPr>
            <p:ph type="subTitle" sz="quarter" idx="1"/>
          </p:nvPr>
        </p:nvSpPr>
        <p:spPr>
          <a:xfrm>
            <a:off x="533400" y="3114923"/>
            <a:ext cx="8001000" cy="3733800"/>
          </a:xfrm>
        </p:spPr>
        <p:txBody>
          <a:bodyPr/>
          <a:lstStyle/>
          <a:p>
            <a:pPr eaLnBrk="1" hangingPunct="1">
              <a:lnSpc>
                <a:spcPct val="110000"/>
              </a:lnSpc>
            </a:pPr>
            <a:endParaRPr lang="en-US" altLang="zh-CN" dirty="0">
              <a:latin typeface="微软雅黑" panose="020B0503020204020204" pitchFamily="34" charset="-122"/>
              <a:ea typeface="微软雅黑" panose="020B0503020204020204" pitchFamily="34" charset="-122"/>
            </a:endParaRPr>
          </a:p>
          <a:p>
            <a:pPr eaLnBrk="1" hangingPunct="1">
              <a:lnSpc>
                <a:spcPct val="110000"/>
              </a:lnSpc>
            </a:pPr>
            <a:r>
              <a:rPr lang="zh-CN" altLang="en-US" dirty="0">
                <a:latin typeface="微软雅黑" panose="020B0503020204020204" pitchFamily="34" charset="-122"/>
                <a:ea typeface="微软雅黑" panose="020B0503020204020204" pitchFamily="34" charset="-122"/>
              </a:rPr>
              <a:t> </a:t>
            </a:r>
            <a:r>
              <a:rPr lang="zh-CN" altLang="en-US" dirty="0">
                <a:solidFill>
                  <a:schemeClr val="tx1"/>
                </a:solidFill>
                <a:latin typeface="微软雅黑" panose="020B0503020204020204" pitchFamily="34" charset="-122"/>
                <a:ea typeface="微软雅黑" panose="020B0503020204020204" pitchFamily="34" charset="-122"/>
              </a:rPr>
              <a:t>彭海平</a:t>
            </a:r>
            <a:endParaRPr lang="en-US" altLang="zh-CN" dirty="0">
              <a:solidFill>
                <a:schemeClr val="tx1"/>
              </a:solidFill>
              <a:latin typeface="微软雅黑" panose="020B0503020204020204" pitchFamily="34" charset="-122"/>
              <a:ea typeface="微软雅黑" panose="020B0503020204020204" pitchFamily="34" charset="-122"/>
            </a:endParaRPr>
          </a:p>
          <a:p>
            <a:pPr>
              <a:lnSpc>
                <a:spcPct val="110000"/>
              </a:lnSpc>
            </a:pPr>
            <a:r>
              <a:rPr lang="zh-CN" altLang="en-US" dirty="0">
                <a:solidFill>
                  <a:schemeClr val="tx1"/>
                </a:solidFill>
                <a:latin typeface="微软雅黑" panose="020B0503020204020204" pitchFamily="34" charset="-122"/>
                <a:ea typeface="微软雅黑" panose="020B0503020204020204" pitchFamily="34" charset="-122"/>
              </a:rPr>
              <a:t>中国科学技术大学</a:t>
            </a:r>
            <a:endParaRPr lang="en-US" altLang="zh-CN" dirty="0">
              <a:solidFill>
                <a:schemeClr val="tx1"/>
              </a:solidFill>
              <a:latin typeface="微软雅黑" panose="020B0503020204020204" pitchFamily="34" charset="-122"/>
              <a:ea typeface="微软雅黑" panose="020B0503020204020204" pitchFamily="34" charset="-122"/>
            </a:endParaRPr>
          </a:p>
          <a:p>
            <a:pPr>
              <a:lnSpc>
                <a:spcPct val="110000"/>
              </a:lnSpc>
            </a:pPr>
            <a:endParaRPr lang="en-US" altLang="zh-CN" sz="2800" dirty="0">
              <a:solidFill>
                <a:schemeClr val="tx1"/>
              </a:solidFill>
              <a:latin typeface="微软雅黑" panose="020B0503020204020204" pitchFamily="34" charset="-122"/>
              <a:ea typeface="微软雅黑" panose="020B0503020204020204" pitchFamily="34" charset="-122"/>
            </a:endParaRPr>
          </a:p>
          <a:p>
            <a:pPr eaLnBrk="1" hangingPunct="1">
              <a:lnSpc>
                <a:spcPct val="110000"/>
              </a:lnSpc>
            </a:pPr>
            <a:r>
              <a:rPr lang="zh-CN" altLang="en-US" sz="2400" dirty="0">
                <a:solidFill>
                  <a:schemeClr val="tx1"/>
                </a:solidFill>
                <a:latin typeface="微软雅黑" panose="020B0503020204020204" pitchFamily="34" charset="-122"/>
                <a:ea typeface="微软雅黑" panose="020B0503020204020204" pitchFamily="34" charset="-122"/>
              </a:rPr>
              <a:t>合肥，</a:t>
            </a:r>
            <a:r>
              <a:rPr lang="en-US" altLang="zh-CN" sz="2400" dirty="0">
                <a:solidFill>
                  <a:schemeClr val="tx1"/>
                </a:solidFill>
                <a:latin typeface="微软雅黑" panose="020B0503020204020204" pitchFamily="34" charset="-122"/>
                <a:ea typeface="微软雅黑" panose="020B0503020204020204" pitchFamily="34" charset="-122"/>
              </a:rPr>
              <a:t>2023/04/07</a:t>
            </a:r>
            <a:endParaRPr lang="zh-CN" altLang="en-US" sz="2400" dirty="0">
              <a:solidFill>
                <a:schemeClr val="tx1"/>
              </a:solidFill>
              <a:latin typeface="微软雅黑" panose="020B0503020204020204" pitchFamily="34" charset="-122"/>
              <a:ea typeface="微软雅黑" panose="020B0503020204020204" pitchFamily="34" charset="-122"/>
            </a:endParaRPr>
          </a:p>
        </p:txBody>
      </p:sp>
      <p:pic>
        <p:nvPicPr>
          <p:cNvPr id="4" name="Picture 4" descr="http://bes3.ihep.ac.cn/images/BES3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96713"/>
            <a:ext cx="1999129" cy="1011614"/>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a:blip r:embed="rId4"/>
          <a:stretch>
            <a:fillRect/>
          </a:stretch>
        </p:blipFill>
        <p:spPr>
          <a:xfrm>
            <a:off x="76200" y="269459"/>
            <a:ext cx="2133600" cy="1760346"/>
          </a:xfrm>
          <a:prstGeom prst="rect">
            <a:avLst/>
          </a:prstGeom>
        </p:spPr>
      </p:pic>
      <p:sp>
        <p:nvSpPr>
          <p:cNvPr id="2" name="文本框 1"/>
          <p:cNvSpPr txBox="1"/>
          <p:nvPr/>
        </p:nvSpPr>
        <p:spPr>
          <a:xfrm>
            <a:off x="2057400" y="96713"/>
            <a:ext cx="5029200" cy="581057"/>
          </a:xfrm>
          <a:prstGeom prst="rect">
            <a:avLst/>
          </a:prstGeom>
          <a:noFill/>
        </p:spPr>
        <p:txBody>
          <a:bodyPr wrap="square" rtlCol="0">
            <a:spAutoFit/>
          </a:bodyPr>
          <a:lstStyle/>
          <a:p>
            <a:pPr algn="ctr" eaLnBrk="1" hangingPunct="1">
              <a:lnSpc>
                <a:spcPct val="150000"/>
              </a:lnSpc>
              <a:buNone/>
            </a:pPr>
            <a:r>
              <a:rPr lang="en-US" altLang="zh-CN" sz="2400" dirty="0">
                <a:solidFill>
                  <a:srgbClr val="0000FF"/>
                </a:solidFill>
                <a:latin typeface="微软雅黑" panose="020B0503020204020204" pitchFamily="34" charset="-122"/>
                <a:ea typeface="微软雅黑" panose="020B0503020204020204" pitchFamily="34" charset="-122"/>
              </a:rPr>
              <a:t>BESIII</a:t>
            </a:r>
            <a:r>
              <a:rPr lang="zh-CN" altLang="en-US" sz="2400" dirty="0">
                <a:solidFill>
                  <a:srgbClr val="0000FF"/>
                </a:solidFill>
                <a:latin typeface="微软雅黑" panose="020B0503020204020204" pitchFamily="34" charset="-122"/>
                <a:ea typeface="微软雅黑" panose="020B0503020204020204" pitchFamily="34" charset="-122"/>
              </a:rPr>
              <a:t>粲强子物理及重大项目研讨会</a:t>
            </a:r>
            <a:endParaRPr lang="zh-CN" altLang="en-US" sz="3600" dirty="0">
              <a:solidFill>
                <a:schemeClr val="tx1"/>
              </a:solidFill>
              <a:latin typeface="微软雅黑" panose="020B0503020204020204" pitchFamily="34" charset="-122"/>
              <a:ea typeface="微软雅黑" panose="020B0503020204020204" pitchFamily="34" charset="-122"/>
            </a:endParaRPr>
          </a:p>
        </p:txBody>
      </p:sp>
      <p:sp>
        <p:nvSpPr>
          <p:cNvPr id="8" name="AutoShape 2" descr="data:image/jpeg;base64,/9j/4AAQSkZJRgABAQEASABIAAD/2wBDAAgGBgcGBQgHBwcJCQgKDBQNDAsLDBkSEw8UHRofHh0aHBwgJC4nICIsIxwcKDcpLDAxNDQ0Hyc5PTgyPC4zNDL/2wBDAQkJCQwLDBgNDRgyIRwhMjIyMjIyMjIyMjIyMjIyMjIyMjIyMjIyMjIyMjIyMjIyMjIyMjIyMjIyMjIyMjIyMjL/wAARCAH0AfQDASIAAhEBAxEB/8QAHAABAAIDAQEBAAAAAAAAAAAAAAYHAwQFAQII/8QAUBAAAQMDAQQGBwUEBwQIBwEAAQACAwQFEQYSITFBBxNRYXGBFCIykaGxwRUjQlLRM0NichYkgpKi4fAXJVOyNDVjc4OTwvEmREVUZHTSN//EABkBAQADAQEAAAAAAAAAAAAAAAACAwQBBf/EAC0RAAMAAgICAgICAgEDBQAAAAABAgMRITEEEiJBE1EyYUJxkQUjoRRSgbHw/9oADAMBAAIRAxEAPwC/0REAREQBERAEREAREQBERAEREAREQBERAEXmUygPUyFq1NwpqQZnmazuJ3nyXFqtVQt3U0Lnn8z/AFQpTFV0iFZJntkjysUtRFCMyyMYO1xwoTUX641GR13Vt/LGMfHiuc5zpH5e5z3dpOSr58Wn2UV5K+kTabUVuiJAlMh7GNJXPl1YwDENK4973AfJQ6quVBQj+tVtPD3PkAPu4ri1OurFBkMnlnI/4URx7zhaJ8OSp+Rb6J/LqiucfUbDGO4Z+a1ZL5cpONU4fygBVpP0kxDIp7ZI7sMsoHyC503SJdHk9VTUkeeZDnH4lXrxF+it5Lf2Wo+4Vj/aq5v75CwunkfxlefFxKqOTXN/k4VUbP5IWj55Ws/Vt/ecm6Tj+XA+QVi8fRHbfZcZJPM+9eb+0qmTqa+O3G7VflIvBqS9g5+1az/zSpfgZzZdIe4cHu9+F9sq6hh9WolHg8qlhqm+jeLtVebsrNHrLUEf/wBRc4fxxtP0XH4++zu2XWy7V7PZq5fM5WwzUVyj4yteP4mD6KmItf3xntmllH8UOPkVvwdJFS3HpFuhf3xSFvzyq34q/R1ZKXTLji1XO3HW00bu9jiFvwapo3nEscsZ7cZHwVQU3SJbJN1RTVUB8A8fDeuxS6psdZgRXGFrj+GXLD8VTXhz+ixZ7RbFPdqKp3RVMZPYTg/FboIPDCrBjmysD2Fr2Hg5pyPetqnrqqmwYKiRo7A7I9yz14v6ZavJ/aLF3L1Q6m1TVR4E8TJR2j1T+i7VLqGhqCGukMTzyk3fFUViue0XTmmujrovlr2uaC0gjtC9yqy09REQBERAEREAREQBERAEREAREQBERAEREAREQBERAEREAREQBERAEREAREQBERAEXiEoD1fJOOe5ci4agpaMmNh66UfhYdw8SozXXesryWySFsZ4Rs3D/NWxhqym80zwSet1BR0mWNd10g/DHvx4ngo/V6hrqrLWOEDOyPj71wquspqGAzVU8cMQ/E92Pd2qH3TpEgjzHbKYzO/4s2Wt8m8St2LxEjLeeqJw5xJc9xJPEuJ3+9cO46ss1tJa+rbLKP3cHrn9PiqyuV/ul1JFVWSOYf3bfVYPILmd3JbZwL7KScV3SNUPy2gomRDk+d20fHZG5Ryt1JebhkVFwm2D+CM7Dfc1cpFaoS6AO85O89pREUgERfccUk0rYoo3ySOOGsY3JcewBG9csHwiyT009LIY6iCWF+SNmRhacjjxCxripPoPgIiLoCIiAIiIAiIgM1NV1NG8PpqiWFw5xvLfkpBRa7vVKQJpIqpg4iZmHf3hvUZRccp9gsug6QrbPhtbDNSOP4h67PeN49ylFHXUlfFt0dTFOzmY3A48RxCoxfcUskEgkhkfHIODmHBHmFVWFPoH6Apq6pozmnmcwdgOQfJd6i1VvDKyLf8Anj+oVE2zXt0oy1lWGVsX8fqv/vDj5hTS1astN2IYyfqJ/wDhT4aT4HgVly+Mn9Fk5anouGlrYKyPbglY9vceC2VWkcskEgfG9zHjgWnBXfoNUSMwysbtt/4jNx8xzWDJ41T0aY8hPhksRa9LVw1cYkgla9vcVnzlZ3x2aE0+j1ERDoREQBERAEREAREQBERAEREAREQBERAEREAREQBERAEREAREQBeZC8c4NGScBRy6akazahosOeNxl4geHb4qUxVPSI1ans69dc6agZmZ+HHgwb3HyUTuF9qq0lrSYYT+Bp3nxK5ssr5XukleXOPFzioffddUlAXU9uDaqoGQX5+7YfH8XluW/D4qXfZiyZ3XRKKuspqCAz1c0cMLfxPOB/7qDXjpBJ2obRDgcDUTN+Tf19yh1wudZdKjr62d0z+WdwHgOS1F6EYkuygz1dZVV85nrJ5J5D+J7s48OxYERXJaAREQBERAOatup0VSX3omtlztdLHFcaenM7+qZvnI3PaeZd6uR4KpFMtL9JF00xa5baIYaujId1TJnFvVE5zgjlv4LN5MW9OO0W4muUzjadttputa6mut4NqB/Zyvh2oz2hxJGyfHcr10rpvSelbOy7008Mn3Z2rlM7Bc3ns53NBxwHHvUC6PujY1RjveooWx29jOsip5d3WD8zweDMbwDx57lsai6W4ZK59BQWegrrRGdj+ttP3pG7LRwDezd7liz1ea/WHtfZdCWNbo0ekPpIotS0L7Tb6EPgEocKubGSBzYMZGe08uSrRWRqHTVnv+kTq7TNM6jERIrKI+y3G4lo4AjOd24g9qrdbPE9PTUlOXftthERaioIiIBzxzW/ZrTVX67U9toW7U87g3OMtYObndwW/pe9W20VU7btZobpR1DWtex4G2zByC0n4jmr4sl6sUWj6jUVFa222ha179l0TYi8N57uRO4LF5PkVj+KkuxYlXLZXPSDY9GaYsEVspoXOvgY0tkY87eOb5M7sHkOPZwWTXekrXbujyz3RlHHQ3FjYY5GRg4kLm5cHd43nPHkozpWgl1z0gsdWEubLK6rqRnaw0HOz8mq09T1Fbf9XUunWWeWrsTWllwk6nAY5w3Oa88CzcfV37yslVWOpW9/bLlPsm9H5+RS7XOjqTSVTDHTXiKtMjnB0DsCWIDhtAfPdv5KIr1ceRZJ9pMlT6vQREUzgTjxREB3bRq662jZYJfSKcbupmJOPA8R/rcrAs2rbZeC2Jsno9Sf3Mpxk/wng759yqJFXWNMH6AgqJqWUSQyOjcOY5+PapLbdSslLYqzEb+HWD2XfoqCsetq+1lkNXmrpRuw933jR3O5+BVi2y70N4puuopxIB7TeDmeI5fJYs3jJ9lkZHJbTXtcMggg8COa+sqA2671FueA0mSHnG4/LsUwoLnT3CLahfvHtNO4t8l52TDUG2M02byIiqLQiIgCIiAIiIAiIgCIiAIiIAiIgCIiAIiIAiIgCIvM70B7la9VVxUkDpZnhrR8e4dqwXG5Q26EvlOXH2WDiVCq6vnuE5kmO78LAdzfBXYsLt/wBFOTMo4+zbul7nuBMbMxwfl5u8f0Udud2orPS9fWzBjeDW8XPPY0c1y9R6spbG0wxhs9cRuiHBne4/TmqvuFwqrnVvqauZ0srt2TwA7AOQ7l6mHAl0Yap09s69/wBX1t5c6GMup6LgImne8fxHn4cFHkRbElPREIiDfwXQSiy9H9+1BZPtW2RQTQ9Y5nVmXZky3juIx8VHaukqKGqkpquCSCeM4fHK3Zc094VmdDmp5KO6P0/VSEU1WDJTBw3NkG9wH8wHvHerL1vo2l1ZZpI2xRC4sb/Vqh43sdkHBI37J4Lza8yseVzXRpWFVG0fmJF27/pK96akIudBJFFtYbO31onHucPrhcQEHgV6EZJv+LM7lrsIiKRwKz+irQjLxN9vXOHboYX4p4nDLZnjiSObR8T4KsN/Liv1DYLtSDo+pbpBFBTwMoetMcTcMjLW5IAHLIWHzslTCmfsvwSm9sh2tbzcdVXZ+itM7BLW7VfUGTZa0DizI5bxnt4dq4EPQpcBPH195om0wBNQ+NrtpmOQB3cOZxhRDTmsK3TtZcq6CJktZXwuj66QnMbnHa2u893grD0/WzWTofmuEUctxr7vUSNwGl56x5LPX8AD5kLNU5cE6l6TLE5utsaj1jpjTmkZtMacxVmSF8W3G7aYwu3Oc5/4nHfw+Cpru7Nyk9Z0d6soI5ny2ad0cDRtPic14Ixywd+OfYowDkZByO0Lb4sRKfq9lOWqb5QREWoqC+3xSRsa98b2seNprnNIDh2g8Cujpy1w3rUVBbaioNPFUyiN0oGcZzwz28M96/UdttdHbbZS0ETNqGnjbEwSescDdvzzWPyfL/C0ki7Fi9+T8x6f0rddQ19PDTUVSaeSVrJKgRHYjaTvcTw3BX5qqistFpqmhulV6NZaJ7C+nH/zGwPUjPMjIzgcceKlgaxoGzgAe4L85anvd66QdTSUNI0SQwSSeiUjHBuQ3cTvPrPIGfDgsHvXk3zwkX+qxTwW9o++wXXS015o9Pik2S9rIKdrS6bZ/LgDid2/sVXan6UdUVcstCIfsbYcQ+JgPWjuLjw8QBlZ9O62uel7G3S8dtljvBrQ2L0iP1Wte4Zy3iTx7t/FbPTeyNt7tLgxgldTvD3D2nYcMZ7uOFLDjlZtUtpnLrcbRVr3ule6SRznvedpznHJce0leIi9lJLoxhERAEREAREQBZqSrqKGpZUUsz4pm8HtO/8Az8FhRGt8AszT2uIK/YprlsU9UcBsnCOQ9n8J+CmcM8tPK2WF7mPHAhUApXpvWc9r2KSvL56LgHcXxeHaO5Z8mFNBPXR+gbRf2VhbDUbMc/wd4d/cu5lVbTVMNXTx1FNK2WJ42mPYdx/zUos+oXN2aetdkcGyn5H9V5Wbx3PMmzFn3xRK0Xw0gjccr7WU1BERAEREAREQBERAEREAREQBERAEREARF4eCAErm3a7xW2LJw6Zw9Rnb3nsCXa6x22DO50rvYZ2957lCJ55Kmd0szi6R3Eq/Dh93t9FGbL68I+qmpmq5zNM8veeZ5d3coLqjWjaMvobW8OqRlsk43iPub2u7+S1NXawJ27bapTje2aoafe1p+Z8goGvXxYUkYG2+z1znPe573FznHJc45JPeV4iLSAiIgJd0a0dtr9bUlJc6QVUUjH9Wxwy0SAZBcOzcVk6SqCCHX9bS2yla1rYo3GKnj3NdsAu3N4d6z9EdL6Rr+nkzgU9PLKT5Bv8A6lMdC3eS4XjW94pKb0mvdI11PEdxc0bQa34BeZnyPHmdL6RpxyqhI7/RpcbNfdN00UFvbFPagyAiVoc5rsZ2mu4gE7XYeKncMsczNuJwc3JG0O0HB+IUR1DqNmndQWOGKkid9p1Jpql7WgEbgG5PaC4bjyypLU3Gloaikp5pAySrlMUTQM7T8Fx4dwO9edfL3+zVHC0Z5Gtk243xbTcD2mggr88dJ+orVeLyKS1UVM1lK8iSrjYGumdwI3D2Rjmv0FcIJaq31MMMvUyyRPY2QfgcQQD5L8k1tFU26unoquMx1EDzHI08nDj5c/ctngSne2+inyW0tGBERewYgtqC5V1NRzUcFbURU0/7WFkhDH+IWqnNccp9nU9Ey0xZ9FVVHHU3/UU1PNtEPpGRFuBn82DnywrV0LddL+kTWfSlNVPp2NM1RVv2tjazgAlxyXHuHBUnpu4WOgqi++WeS4xEtLdioLC3H8PB2e8q06Pph0zRW3qqWzVVM5oOxTxRMDM8t4ON/bheX5ePJVa5f/0acNylyc2/dK9/seornbH0Fve2CZ0cZw8HHInfv3EFVLJI6WV8jzl73FxPeTkrdvV1qL5eau51QaJqmTbc1gwG8gB4ABaC3ePgnHO0uSjJbphERXkD0Eggg4IOV3I9aanhpPRY79XtixgDrckeZ3/FcJFGsc3/ACR1U10fpmyamo77oT7VlnfDGIDHVO/FE8ANefLOc96pY6W1LpPVdLJR2+orXU8vXU00EZeydjTxyM4yOIPasNg1nLZdKXqwuidJFXxuET2uA6pzhsnIPIjCz23pQ1RaqKCjgqoH08EbY2NlgDjsjgCeJ3bl5k+Plh16rg0vJNa2foKW0266S0Nwq6CN9TT4lhdKz14id+P8u5Up0v2i8s1K+7VMQdbpA2GnkjOQwAcHdhJJPelH00aiirGPqqeinpw7142RlhLewHJwexW7JfdP3jSslfNVUslskhPWmZwwAR7LhyOd2OOVTM5PHtU0WNxknSPy0i9djaOznGd2exeL2k9rZh+wiIugIm9XBbuiuz6k0raLhQ18lLO+lb1rmAStkfxJdv3EHduKpzZ5w69ic43XRVlptNbe7nDb7fCZamY4a3OAMcSTyAHFWB0hUVHpfSFk0tE2OSqLjVTzDjngT24JPuapxo/RI0LZqyumgbcLwWvI9HBJcwezGzPbgE/5KAXLR+r9XNud/r6OeO4slY2KieA3MWMkMyd+znhzOeawvyZyZU2/ii/8TiNa5ZoQdHVVXaDg1Hbqg1Mzg50tII9+A4j1TzIxkj3KEK7ujrWdps2kpLXealtDVW1z9uOWPZJaXHAA4udknPNU/eqmkrL5X1NBCYKWadz4ojxa0n4b+XJaPGy5HdTXRXllKU0aKIi2FJ17DqGrsNSXRfeU7z97A47nd47D3q2LXdKS8Ubamjk2mE4c0+0w9jh/rKpBdC0XirstYKmldx3PjPsyDsI/1hV5MarlA/Q9mvrqQtp6lxNPwa/OSz9Qpe17Xta5pBBGQQqks95pb1QippicjdJGT6zD2H6HmpVZL0aJwgndmnJ3O/J/kvIz4NPaNWHNr40TRF8tcHAOByDwIX0sZsCIiAIiIAiIgCIiAIiIAiIgCIiALRuVxjt1MZH73HcxvNxWarqoqSB80rsNaMn9FA7hXy3CpM0m4Dc1v5R2K7Fidv8AopzZFC/sx1NTLWVDppXbUjuzgPBV3rHVpPWWu3SYb7NRO13vY0/M+S2tZ6p9Ca+1UMh9IcMTyNO+MH8I/iI9yrhexhxLR57bb2EX3FFJNII4o3yPPBrGlxPgAtqss1zt0LJq23VdNG84a+aFzAT4lX+8p62dSbWzSREUjgREQFgdHgfQWHU15hY+SrEDKGlYwZc6SU7sdpzsqxej3REmk6Zs0+3LX1seKkiQbEAG8NA/E7PE/wCjX2ide23S2laylmonTXAVPX0/q5a8loALj+HZx7uCsXTlxr/9lEl3MhdcZoKipEhABdKXO2fjgDyXieV+RVTfWzbi9WkiO1emq6hp9M0lY8y1z9RyTPeSXGVpJO2Sf4Ggq1JaGmlroa6SMOngY5kTic7AdjaIHacDf2KFdI1uvVXpWguFBI8XG1yMq3siG9xDcOIHPByccxkKB6m6Xa282SOht9O6hklZiqm2g7II3tZ2A9vFVxirLrROrUdlw2bVFrvtfcaOhqBJJQyBj8EEOBG5zTzGcjPaCqm6bbQymvtBdIxj0uExyd7mcPg74KCaXv8APpi/01zp25EZ2ZYhu6yM+033cO8BW50j1Vs1Z0cfa9smFUKSZkgLBl0efVcHji3cd/gtCw142af0Vu1khlGIiL1zGERZaemnq5xDTwyTSngxjclAYkUxtvR5Xz4fXzMpG82NG2/9B8VKqLRVko8OdTGpkH4p3bXwG5VvLKBU0bHynZjY557GAuPwW9DYbvUDMVsq3g8+qI+aueGCGnYGwQxxNHKNgb8lkOTxJPiq3nBUDdH39wyLZKP5nNH1Q6O1A0b7ZKfBzT9Vb+AmAufmYKXl05eoP2lrqh4Rl3yytCWCaAkTRSRkfnYW/NXuMcty8e1sjdl7Q4djt4+K7+Z/YKF5Z5Irlq9M2WtyZrdBtH8UY2He8KO3Do5gfl9urHxu5RzjaHvG/wCamsyfYK8TgMea6d00/c7QSaulcI+UrPWYfMfVcxWcUAiIugKwtA9Go1Zb5rhXT1NJTNkDYTG0HrgPawTyB3Z8VXjt7SAcHBX6Kg1/pmwaTtrn10cjjSx7FNTNBeTsgH1Pw788TuWLzMlylMdsuwzLe6Nq29F2krc1p+yxVPH46p5kJ39nD4LonTFmtlxivFOz7PFMx222GUxQObji9g9U4HP3qCad6RNSav1hHSWymo6a3s+8lZMC9wjBwTtDmcjAHPzU5fqmiqdZ/wBFo4PSJPR3S1DyQWR4xhpHMkHyXl5JyJ6s1y4a+JTupulS+V17qH2avfS27fHCGtaS9oP7TJG4n4cFyY+kjV7CD9tzuAOcOYwg93sq0umC22tmihO+CKKohmYKUsaGnLj6zd3IjJPgqDXpeLOPLj36mXK6muzPW1s9xrp62qk6yonkMkj8AZcePDgsCItySS0igIiLoCIiA3rTdqqzV7aqlfhw3PYfZe3mD/rcretF4pr1QtqqZxHJ8Z9qN3Yf9b1Sa6VkvVTY7g2pgO0w7pYid0jezx7Cq8mNVygfoiw3k07m0lQ77onEbj+E9ngpcDkZVU0FfT3Ohjq6Z+3FIN2eIPMHvBUz09eDKBR1DvvAPu3H8Q7PFeP5GHXyRrwZd/FkkReA5C9WQ1hERAEREAREQBERAEREAXy5waCScDtXp4KN6kumwz0KFxDnDMhHIdnipRLqtIjdeq2cu+XQ19VsRn+rxn1f4j2qE6r1G2x0XVwlprpgREDv2Bzefp3rq3S509ot0tZUexGNzQd73cmhU1cK+ouddLWVLsyyHJ7AOQHcF7ODEpWjzKr2e2aznue9z3uLnOOXEnJJ5lexsdLI2ONpc9xDWtA3kk4AXyp30SWZl11vFNM0OioYzUYPDbzst9xJPktGW1jh0difakjtymHop05B1LIZNV3BoL3PAeKeMcQO4Hd3nJ4BdfTnSzbr402zVFJBAJvUEmztQPzycDnZ8d48FVOqbnLeNUXGtnftOfUOY3+FjSWtA8AFypI5InujkY5jxuc1wwR4hZJ8Wbndv5MteVy+Oi0tb9Fno0cl30199SbJe+ka7aLB2xn8Te7j2ZVWEEHBBB7CMKX6I17cdKVLKbD6u3SP9ek4uaTxdH2Hu4Hu4qd37Qtl11Ry33TE7YK15Jlhc0sY+TiQ9p3sf38PHiuRmrBXpl6/Z1wrXtJSiLYrqGqtlbLR1sD4KmI4fHIMEH6jvC11vTTW0Z2tPTHNfpzo+lo6rQNobBIyeNlOI37uD2+0CO0FfmNd6y6yvmnrdU0NtrOpgqCS71Q4scRguaT7JwsvmYKyyvUtxZPR8liam6T57R0hObRv9KtlNF6PPA12A9+cucOxzTu8iFXmr66w3K8+mWCkmpIZWbU0UjQ0CQknLQCcA+7K4JJc4uJJcTkknJK8UsXjTjaf2cvI64C2qK41ttldJRVUtO97SxxjdjaB3EEcCPFaqLQ0mtMrCAFxDWgkk4AA3k9i2aCgqblVspaSIyyv4AcAO0nkO9Wjp7SdJZGtmk2aitxvlI3M7mjl48VGrUoEXsegqirDZ7oXU0J3iFv7R3j+X5qf0FtorZAIaKnZC3nsjefE8StpFmq3QCIigAiL3BPAH3IDxF7g/lKYPYU5B4i92T+U+5eIAiIgBAcC1wBBGCCM5UWvOhrdcA6WjxRVB3+oPu3Hvby8lKUUlTXQKTullr7NP1VbAWZ9l43tf4H6cVoK9qmmgrKd9PUxMlieMOY8ZBVcal0VLbg+st23NSDe6Pi+MfUd/FaIyp8MEQTHZu35RFaCwejDUVt0yy/V1bK1swpmmGPG+Qgnc08znG7zW70T3u3/ANL7hVXioay51wxDI84DnOcS9o7Cd2MqsU5LJk8WbdPfLLZy61/Rc3TbcrfU0FrpYqiKWrZM6TZZJnZZs4OQO04HvVMoN3Dd4IrfHxfij12RyX71sIiK4gERd2waXrNQ0F3qqUj/AHdTiYsxl0hJPqjyDj5d6jdzC3R1Jvo4SJu5EEHeCuvprT1bqW9Q2+ihc8kgzP4CNmd7ieW7hzKVamfZhLb0jkcEVgdKWntP6drbfTWf7qodGfSIQ8uw38LyTzO/xwq/UcWRZJ9kKn1ejv6V1E+xV2zKXOoZiBKz8p/OO/6K3Ipchk0UgIIDmPadxHEEKhOXHCnWhNRFj22ardhrjmne7kebPPiFDLj2to4X1ZboLhS+sQJmbnjt711VXVDWSUNUyePOR7Q/MOYU+pqiOqgjmidlrxkLxc+P0f8AR6GHJ7LTM6IipLgiIgCIiAIiIAiLwncgNK51zKCifMd5Aw0dp5KAyyulkfLI7L3Hac4/FdK+XH06tLGO+5iOG955lV7rq+mgoBbqd+KmpHrkHeyPn4Z4eGV6PjYdLf2efmyez0RTV9/+2bl1cLj6HTktjGdzjzd+nco6nlhF6qWlopCuzoNpWttV2q8DbfUsjzzw1ucf4lSatHoZ1HBb7pVWaqlaxtaWvgLtwMo3FviRw8Fl81N4notwPV8nvR1YWSdJ92bcGMe+3mZ2wW5aXukLQd/ZkkeKmOs9GW/XkfX2uppY7jTVHUTz8fVHtsdjiRxGVJKqy0tBcbjqOipnm4vo3RuZEP2pHrN3c3ZACg3RIZmWWurqmOaee5XIwz54NOyS5xHiSDw5Ly3lqn+RPo1qUvi0d3TuiaXRbIHQUZus0s56ysLGNkpmFuMtHEjI4A53qKdJN+rtKdIFFcrXmJ01IDOxxPV1Gy4gBw54HPiNyuOEx7GzHjZb6uAc4xuwqO6UaOq1H0l0lot0YfUilYwAvAAyS4nuwMLuBq8m8gyL1n4k0ntdk6VtKU9xMXo9XslrZmjL4Hjiwn8Tc8vPcVQt0ttTZ7pU26saG1FPIWPA4ZHMeIwV+kNA6ZqdKaYbb6ueKWd0rpXmLOy0uxuBPHhxX5+1hXtuesbvWRv24pKp4Y4c2j1RjuwFq8K3+SpT+JTnXxTfZxERF6hlCIiALctlsqbvXspKVmXu3lx4MHMk8gsFNTTVlVFTU8ZkmldssaOZVv6esMFht4hZh878GaXHtnsHcOQUMmT1QPux2KlsVF1FP68jt8sxGHPP0HYF1E81HbtrS1WwuiY81dQPwQncD3u4D4rLp09gkS1a250NubtVtXDAOx7t58uKrK562vFw2mxSCkiP4INzsd7jv92Fwqemq7jUEQQzVMx47LS4+Z5KxYX9gses6QrVBkU0U9S7txsN953/AAXCqukW5SZFNS00DeRcC8/QLBR6BvFSNuoMNI3n1jtpw8h9Stw6Z0xbT/vK+mR4/BG4D4DJU1MIHFn1ff6jjcZIx2RNaz5Bc+W8XGU5luVS/P5pz+qlP2hoaj3RW2aqI5vaT/zEfJe/0zs0G6l03CAOBdsD5Arv+kCGmqmcd9TK4/8AeOP1QVMwORUSj/xHfqpj/tC2RiOyUrf7f6BP9oTz7dmpSP5/8l3b/QInHdK2L9nX1DMflncPqt+DVN9gxsXSoI7HkPHxC7v9OLdMcVOnadwPYWn5tQXnRlX/ANJskkDjxLGcP7p+iN/tA1abpBvMRAmjppx/FHsn3hdyk6RqN+BWUU0P8UTg8e7cVzvsjRlx3Ul2kpZDwbI7A9zh9Vhquj2u6sy0FZTVceN2/ZPv3j4qOoYJxQagtNywKWuhc8/u3HYcPI4XTO7ju8VSNdZ7jbHAVlHLEAdznNy3ycNy27bqe72vAgq3PiH7qY7bfjvHkVF4v/aC40UPtWv6GpxHcInUkh/eD1oz9R5qWxSxzxNlhkZJG4Za9jsg+apcuewQfVujg4SXK1RgO3ump2jc7+Jo5HtCr9X3v5KvNbaYEBfdqGPETj/WI2j2CfxDuPNX48n0wQdERXgIiIAiINxQHSqNP3ektMV1qLdUR0EwBZUOHqEHgSeQPepZ0W6ypdOXOegry1tHXuaOu49W8bgT2tIOO7cu7orpPs1u0xT2W+U9Q4wNMQe2ISsezJxkcdw3cCtufpM0fQyGSyaYM1SMuDxSsi884LvgvMy5Mty4qTTEymqTN++dDVsuN1ZWW6sdQwSPLp4Gs2m4P/D/AC+ByF8XbVOnOjiims2nqNst03BzdkkB3AOkfxce4fBRJ3TLqF14bViOmbRN3GiDdzh27ftB3fw7lNrfqPRXSG+ljudNHDconh8cVQcPyDkBsgxtD+Hn2LPcZZS/JzJanD/hwykLrV19ddampub5XVz5CZjKMODuzHLHDHIBaasXpd0061ah+2GSh9PcnklvNkjQMjwI355Kul6uC1eNOTJac1phetc5jg5hLXNOQWnBBC8RXdkC3tK31t8tQdI4elw4ZMO3sd5/PKnWnLl6PU+iSO+7kPqZ/C7/ADX56sN3ksl2iq2ZMfsys/Mw8fdxHerlhmZPDHPC8OjeA9j2niDvBWHyMO00Ti3L2WgDlerl2S4/aFEHOP3rPVeO/t810wV47TT0z0ZpNbPURFwkEREAREQBcfUFeaOhLGOxLLlre4cz/rtXXccKA3iuNdcXyA5Y31WeA/VW4Y96Kc1+snKq6qGgo5aqd2zFCwvce4f6wqVudwmulxmrZyduV2cflA4DyCmXSFeN8VohduGJZ8f4R8z7lAl7mKdI88IiK4Betc5jg5ri1wOQQcEHtHf3rxFxrYLc0v0zPiEVJqKnL2NAb6ZDvd4vZz8Rv7l19SWm900M2o9B3F5o60dfUUtPh4e4jfLGDneeYGDuVGKddHOu5NLV3oVaS+1VMg28n9g7htju7R5rz8/iqPnj/wCDTjyt/Gjt6L6VIbFaZqC9U1VNMyR8jZoxl0rnOJcHg4wcnj+i7OiG0tTFdekK9Uj45+slkimdLtNEQGPVbywBs5578YXY1P0caf1BWC+SVDqRmx1lQafBbM0b9rxwDvHHOeIUI6SNY22W10umdOSRG2xta6Z8HsED2YweYG4k9uO9ZZU5XrGtN9ljbnmvro5l36XNTXIPjppIbfA4YDYGZeB3udz8MKBkkkkkknmURetjwxjWpRkqnXYROS71q0jdrq1sjYRTwH97PkAjuHEqxtLsicFfcMMtRK2KGN8kjjgMYCSfIKyaDo8tsADqyeaqfzaD1bPhvKklLb6C1xO9GpoKZjWnac0Bu7vcd/vVTzL6BHtGaZfaYn1tdEG1ko2WsJBMbP1K6l71Lb7G3Znf1tSRlsEZ9bz7B4qM6i12SX0tmfgcHVWOP8g+pUNoqGtu9b1VNHJUTvO04k5x3uceHioqXT9qB0bzqu5XouY+XqKU8IYjgY7zzWG0abud52TS0+zDnHXSeqzy7fAKSR2OxaXhZUXydtXWEZbTM3t8m8/F27uXKu+trlcAYKY+hUvAMiPrEd7uXgMKxfqQdT7E0xp0A3esNbVD9xGN2f5R/wCohYKrX0sUfUWegho4RuaXNBP90YA+Khp3kk8Si76fsG7W3e43E5rK2aYflLsN9w3LSxjhu8ERSSSARfTA0vaHuLWniQ3OPJSql0NLcKVtVQXWjnhdwJa5pB7D2HuR0kCJopTNoC9xjLBTS9zZcZ94XOqNKX2myX2ycgc48PHwK57pg46LJNBNTu2ZoZIz2PYW/MLHx4KQHyWelrKqik26Wolhd2xvLfksCLmgSqg17dKdvV1jIq2I7j1g2XEeI3HzC386Q1GcYNqrHcxhrSf+U/BQZFH0X0CR3XRdztrTNC0VlON/WQjeB2lvHzGVyrbea+zy7dFUOjGfXjO9rvFp/wDdbNo1Lc7KWimnLoRxhk9Zh8OY8lJRNp3WGGzt+zroRucMAPPjwd571zb6oHWsWt6G5lsFYBR1J3esfUee48vAqTvYyRjmSND2OaWuaRuIPEKnL1py4WOTFTGHQk4ZOwZY7uPMHuK6Wn9Z1dpLKar2qmiG4AnL4x/CefgfLCrrGnzINfUOmKu1XCYU9PNLRn1o5GsLg0H8JI5j5KP88c+xXpRV1NcaVlVRzNlidwc3kew9h7itevslsubf63RRSOP4w3ZcPMb11ZdcMFJop3dejx7dqS1VG2Bv6iY4Pk79VCqqjqKGodBVQSQyt4seMH/NWzSroGFERSAVidDVumqtaOrGHEFJTvMhxuJfuDfmfJV2rr6L9U6Ws2lm0lTXU1HXmR76jrvVLzn1Tk7iMYCy+ZTWLS52W4UvbbIv0yW6Gh1lDLBEyP0mlbI/ZAG04OIyR24x44VeZwQRxG/cpb0i6mp9UapdVUZcaSCIQROcMF4BJLvMk+SiSl40tYkqOZGvfg6Fxvl1u8cEdxuFRVNpxsxCV+dkfr38Vz0RXzKlaRW232ERF0BWF0f3rbifaJnetGDJBn8vNvkTn/2VerPRVk1BWw1cDsSxPD2/oo1O0D9CWavNBXteSRG/1Xju7VPGnIyqroa2K40EFZBvjmYHAdnaD3g5Hkp7p2u9KoBG92ZIcNPeORXjeVj0/ZGvx8n+LOyickWM1hERAEReHggORqCs9Etzg12JJfUbjl2n3KBVlXFQ0U1XMcRwsL3eXL6Lu6hrPSrm5gOWQ+qPHmqy6RLn1dJT2yN3rSnrZf5R7I8zn3Ben4uLSR5+e/aiBVlXLX1s1XOcyzPL3efJYEReolopCKZdGFjpr9rSGKsYJKenidUOjcMh5bgNB7snPkut0waZbab/AB3amjDaavHrgDAbM0b93e3f45Wd+RKy/jLPxtx7Fbovdl2xt7LtjONrG7PZleLRsrCDiiIDsUOq79bqF9FS3aqjpXRmIw7eWhp/KDnZ8QuP4IijMTPMo6232FuWy11l3qxTUcJe8+047msHaTyC27Dp+qv1WY4vu4GftZiNzR2DtJ5BWxbLXSWijbS0cewwbyTvLj2k8yoXk9eDhx7Fo2gtIZNO0VdWN+28eq0/wj6lSRFhqqqCippKmpkEcMY2nOPAf59yztumD2pqYKOmkqKmVscMYy57juVWak1XUXt5p4A6GgB3R85O936LBqPUdRfqrdtR0cZ+7iJ4/wATu/5Lf07piKWl+2L04Q26MbbWv3GUd/PZ7OZV0wp5YNPT2lqi9E1ErjT0DN7pnD2hz2c/M7guvcNU0VmpXWzTUTGtBw+qIzk9oz7R7z5Lmaj1VLdh6HRg09tZubGBgvA4Z7B3KOKaTrlg+5ZZJ5XSyyPkkccue85Lj3lfCIrAEREAREQBdC0XmtslV19HJjPtxu3teOwj68Vz0XGk+wXFYdSUV+hxEeqqWjL6dx3jvHaO/wB67KoeGaWnmZNDI6OVhy17Tggqx9Na3irHR0l1c2GoyA2fgyTx7D8Cs94tPaB2LnqayUMzqWtqmvkb7UYjMmz3HcQD3KM1t20PVZMlA8uP4oYDGfgQoddYJqa7VcNRnrWTP2ieeTnPxB81qcFZONaB1rgNPuy63y3FjuTZo2Ob78grkrNLSzQxslfG4RP9iQb2u7geGe5YVYgERF0BERASmyaxmpIvQbqw1tA4bJ2xtOY3z9odx8lnvOk4p6X7U06/0mkfvMLTlzf5eZx2HeO9Q9dOy3yssdX11M/MbiOshcfVeO/sPfyUHOuUD5s17rLJV9fSvyD+0id7Lx3j68R8FbNmvdJfKPr6Y4c3dJE72o3dh/XmofcbRQ6ton3ayAMrR+3pjgFx+juw8Colb7jWWW4Cop3GOaMlrmO5jm1wUKlWv7Bdy1Lja6K60xgrYGys/CeDmntB5LBY71TX2gFTB6rxgSxE74z2eHYV0lRzLBVWotHVdmDqinLqmi4l4HrR/wAw7O8KMq++IUB1VosASXC0x/xS0zR73M+o9yux5fpggSIivAREQBERAEREAXgcCdzh71c2hdGWGj0YdQakp6aYTsMwdPkthh5bvzHjwzvAUW1vrm3XmkFosVrgpbc0gulMDWvfg59UD2BnzPcsk+S7v0mf/kteNKdtnvR3dv8ApFqld2zQ5/xD6+9WdZaz0K4sc44Y/wBR/nw9xX5+t1dJbbjT1sXtwvDsdo5jwIV2wTR1FPHPC7McjQ5hH5SNy55GPa0Vy/V7LRByF6ubZaz0y2xPJy9vqO8QukvFaaemenL2thERcJBatwqRSUU05/A0kd55LaPBRvVVVswRUzTve7bd4D/NTifakiF16y2RZzi4uc92STkuPvKpW/3I3W91VXnMbn7Mf8g3N/XzVnasuH2bpuqka7Ekg6lni7d8slU/3cl7mGfs8xhS/THRxe9UUT62DqqamH7OSoBAmP8ADgcO/guPph9ljv8ASvv7JnW9py8Rb9/LaHEt7QF+kbBqnT95pgLTcKZ7GEMEQ+7LewBpwcdip8vyMkcQi/Djmu2V/wBGWib1pvVdbUXSjaxraTYilY8Oa8ucCQD24b2c1r2t1T0iaFu1ilc0XegqjLAZXbjl5LQTxwPWafJXNuPioza9C2iy6kkvVubLSyyscySCN/3TsnJOye/fu5rzHmdU6rs1fj0tLojGsbNb9MdD81sYwOLGxta8tyXTFwJeewk53+SoZfrTUVqZe9P19tfjFRC5gJ5Ox6p8jhfk2SOSKV8UjS2Rji17TxBBwQt//T72mn2Z/InTWj5REXpGYLpWSzVF8uDaWD1W+1JIRuY3t8ewcytGnglqqiOngYXyyuDWNHMngri0/ZIrFbG07CHTv9aaQfid+g5KvJfqDbt1vprXRR0lJHsRMHmTzJ7SVtIiyN77B45zWMLnODWtGSXbgBzVUar1K+91fUQOLaCJ33Y/4h/MfouzrvUWXGz0ruz0lw58wz6nwAXD0rp/7brHS1Hq0EG+ZxOA48dnPxJ7Foxz6r2YNrTGnYJKd16u5bHbYQXNa/8AeY5ntHdzK0dSaknvtTsjMVFGfuof/U7v+XBZ9VaiF3qG0tH6lup/VjaBgPI3B2OzsHZ4qOKxLfLAREUwEREAREQBERAEREAREQGSWaSYtMry8taGAuOTgcBlY0RAb9ru1RapnGMMkgk3TU8oyyUd4PPv4qVHS1r1FQen2GX0aTg+mkOWtd2Hm3x3hQZdOxXmex3FlTFl0Z9WaLO6RvZ49hUKX2ga1fbay11Jp62B8MnEbQ3OHceBHgtVXdJFQXy2MMkTKmlmaHsyOR5jmCq8v2jJqGM1tte6qoiNogb3xjy4jvG9RjLvhgiiIitAREQG5a7nU2mtZV0j9l7dxafZe3m0jsUvulupdX2w3i1MDLhGMVNPzdu4ePYefioIujZrxU2S4MqqY5xufGTgSN7D9DyUan7QPLPdqqyXBtXTn1h6sjHHAkbzB/1uVwW24090oI62mcTFIM4PFp5g96gWqLTT3GgbqS0+tFKNqpYBgtPNxHI53O965mlNQOsdx6uZx9CnIbKPyngHjvHPuVdz7rYLb8U7/PK8BDgHAgg7wQdxXqzAgOs9KACS7W+MD8VRC3/naPmPNQJX34gHuKqzWWnfsit9Lpmf1GoduH/Df+XwPEe5aMV/TBF0ROG/kOKvAUy6PtDP1hcJJJ5TDbqVzeue0Al7uOwOzI4nktyydGdRd9N3Co66aC8UxBbRvaMOaWB7QTxDnA7uwrL0d6/p9I0NfSXGKokjc8SQRQsbkP4PBJ8uJ5LHmze8NYe0XRHq076Jvqboetd1kdU2mb7NnwB1bY9qE4544g4xw9yqnUOhb/puYipo3zQcW1NM0vjPiQMt8wF07petaXysqtSULbvDbnOc+J1O93VxMbu5bt3Pd2qdaG6V4ro6C131wirXYZHVDcyY8AD+Vx9x7lmms+Od72W0ot66Kv0nbqnVGo7ZZ5aqR1Mw72ukOGRNO05rQd3l3ra6R7bQ2rXNdSW+JsUDWxu6pgw1ji0ZA7B3Kz65+nrdrSCnvdLDbbrHiaiu0AEbJgcjDhwDt5BByD3Le1V0eRarpnVFRJDDdo27MVVAwtbKOQkac/A7goz5SWVW1pB4vjr7PzuN29WhoC5el2N1G8/eUj9kAn8B3t+o8lWUsT4JnwyN2XscWOHYQcH4qQaIuHoOpImOOI6odS7xO9vxHxXp2vadoyNF7aWqurrJKZx9WQZb4j/JS8KuKWd1LVxTt4xuB/VWLG8SMD2nLSMjwK8TyY1e/wBm7x63Oj7ReIs5oB4KCX6p9Iu82DlseIx5cfipvPKIKeSV3ssaXHyVcOc6SQuJ9ZzsnxK0+LO62ZvJrU6K66Rq7bq6O3tO6NpmeO87h8MlQddTUlb6fqKunByzrSxn8rfVHyXLXuQtIxBAcODhxByCNxB8URda2uRsvvobvFVctO1sFXVSVElNU4YZX7TgxzQQN+/GQV0Lz0nUOndRz2m626qjDNl0c8WHtexw3OxuI35GN/BRXoTtdygkrrm5rGW6ojEbcn1nvadxA7Blw71Zd10pYr3WR1lyt0FVPHGY2ukB9k8sZwfovBzqJzUn0ehj24Rv2y50l6tcFwoZetpp27Ub8EZHDgeHBcfUWibFqUF9womunxgVEfqSDzHHwOVE9Y69i0DUUdgstspnNihDi1zyGRAk4aAN+ee9VPPrjU9Q6XN8rmMlLiY2SkNaHHOB2DsU8Pi5b+U8EbyyuHybGqNB3rS0r3VEDp6IEYq4WksxyDubT8FGOO5dCpvt3rITDVXWtnjLQwsknc4FoOcEE7wvqw2p16vEFGCQwnalcPwsHH9PNevj95n/ALjMda3wTDQNi6uE3ioZ68gLacEcGncXefAdynK+Y42RRMijaGsY0Na0cABwC+lnqvZ7IhcbU17bYrS+duDUSepA083dvgOK7KqDVd5N5vUkkbs00OY4R2jm7zPwwpY59qBz6CiqLvc46WEl887zl7t+ObnH4lSrVVxgs9tj03bHYY1o9JeOJzvx4nie7cstjZHpbTEt7qGB1ZVAMp2O44PsjzxtHuAUHllfPM+aV5fI9xc5xO8k7yVevk/6B8IiKwBERAEREAREQBERAEREAREQBERAEREBY3R3czNRVFukdl1Oesj3/gdxHkfmutd31drmfX21vWOYOtqaMndKzgZGdjxzxx5qAaOrDR6ooznDJnGF39rh8cKxLxNKaeonpMem20iZrfzsLcuae5w2h4gHks1rVAi9xs1u1TSSXSwOayrG+elJDcnw5O7+BUIex8Uj45Gua9hLXNcMEEcQe9SS8wm2VdLf7JK+KkrBtxlh/ZP/ABMPdx3ePYt2WKDWlA6pp2Rw3yBn3sTdzZ2jmP8AW7geKtl6/wBAhiL17HMe5j2lrmnDmniDzBXisAREQEj0jfxaK409S4G31PqytfvDDwDvoe5YtV2H7EuZETSaOfL4TxAHNvl8sLgqd2OVmqtMzWSqePTKZu1TvdxwNwPl7J7iFCuHsG5oK++k0ptNQ/MsLdqEk73M5jy+XgpoqOpqiptNyZNHmOpp5OB5EbiD8ldFvrorlb4KyD9nMwOA7O0eRyFRlnXKBsrWuFDBc6CajqW5ilbsntB5Ed4WyiqT1yCjrjQTWu4TUU/7SJ2M8nDkR4jCz2Ckhr9RWyknc1sM1VGx5dwwXDP6eam+v7N6TQsucTcy0+Gy45xnn5E+4quGucxwcxxa5py0jiCOBWpfOHrs6uGXTf7nVdH3STLeJIZX2a7sY2UNOcOaAN3YWgZA5jK1dZdGzb5UU970qY5WXCQOmZt4jAdv60HkM8R2nct+ya/0zqyyR2nVQiinDQH+k/s5XAe2HD2Xe4rd0xq7R1uuo0raHTCle8mKd8hfE6R3FjSd4HYeGc4XkL8mN/FaaNuprvoyaE0zV6Wc6Ianoa2gkBdLShu5r+Za7a3b+ORv7lFbr0bUN8u9bNpC9UbpIZiZqR7iOpfnPqub+HPDccdq5PSN0et0vIbpbt9tml2TGR60DnbwO9vIc+RUJt1zrbTWx1lvqZKednB8bsZ7j2juO5aMOGsieSK5ZXdqfi10WN001jJLpaKEyCSpp6Uunxwy7GPfskrjWXpSv9msrrazqqnGRDPUEufEOz+LHEZ4cOCiFbW1VxrJautnfPUSu2nyPOSStda48afxqL5KayP2bR9yyPmmfLI4vkkcXvceLiTkleMkfFIySM4ewhzSO0b/AKL5RadLWkVvsvSiqm11BT1bMFk0YkGO8b/qp/p+p9ItMWTl0eYz5cPhhU/oGt9I04ICfWppXR/2T6w+ZVmaTnxJUU55gPHyP0XleXPH+i/x61WiU5ReFF5ujftHL1DN1NmlAO+TDB5lV7cqsUNsq6s4+6hc8eIG744Uy1ZLiOmhHMlx8t31VZ66qfR9LTs5zvZF5ZyfgF6HiT8dmDyK3WiqMk7zvJ3konzReuUBERAblvutwtMxmt9bPSyEYLoXluR2HtCkFR0latqaSWlkvDwyQnaLI2tcB2BwGQPD3qJoq6wxT20SV0uNnrnOe4ue5znHeS45J8SvERWJa4RHYVnaBtQpLS64Pb97Vn1c8oxw95yfcq4o6V9bWwUrPamkaweavGGFlPDHBEMRxtDGjuAwPkqc1aWgfaIizAjutLt9mWF7I37M9UeqZjiB+I+7d5hV5pu0G83uCl2T1LfXlxyYOXnuHmt7W1z+0NRSQsdmKkHUsHLPFx9/yXVsZGndE1V4dgVVZ6kHhwb8cu8gtMr1nQOXrW7i4Xk0sJApaTMbA3gXfiI+Xko0hOSSTkneT2orZWkAiIugIiIAiIgCIiAIiIAiIgCIiAIiIAiIgMtNKYKqGYHBZI12fAgq06irFLr2mid+yr6LYcORcHEj6jzVTngpxrKrNJqWzVAPrQwsef736Ku1tgxWyGNlyumkqt2KeeRxpnH93IN7SPEY93eozFLWWS67TD1VVTSFpHLI3EeB+RUg12x1FqmOsgOw+SJkrXDk5px9AvjV0TK2C36ggaAytjDZgOUg/wBEeST+gZtRUdPfLS3UtuZsv9mtiH4HD8WPn2jBUPXf0leW2u5mCoINDVjqp2u3jfuB+h7itbUVndZLzNS4PVH14XHm0/pwXZ4egclERTAW5arjJabnBWxe1G7JH5m8CPd9FpojW0CXa5t0Rnp71Sb6ataNogbtrGQfMfEFbvR3diJJ7TIdzgZod/P8Q+vvXzppzb/pWusMp++gG3ATyHEe527zUQoKyW13KCsaCJIJA4t57uI+YVWtr1YLxRfEUrJ4WTRHMcjQ5p7QRkL7WUHxLGyeF8UrQ6N7S1wPMHcVSl2t77Tdamhfk9U8hpPNvI+7Cu5QHpGto/qlyYN5+4kxz5tPzCuw1p6BAk396ItOgTS8dI9wu+jqfT0lNGwMaxktRtl7pWtG7jwOQMnKhfFEVePFOP8AiSqnXLCIisIhERATTo5q9i51dITulhDwO9p/QlWxYpjBeIDyeSw+ao3SVT6Lqm3vJ9V8hid4OGPnhXJDIYZo5RxY4O929YvJnaZKHqkyySi+WkOaCOBCLxd6PU1siGqJS66MZ+SMfE5/RVX0k1GKe3U4PtPfIR4AAfMqyr4/rLzUnjhwb7gqj6RZdu+08Wf2dMN3i4n6L2PEXCPMyvdsh6Ii3kAiIgCIiAIiICTaEpfSNTRyEZbTxul8/ZHxKtVQHo2gGbjUkf8ADjB95P0U+WTK90AtW5VrbdbKqscf2MReO88h78LaUS6QqzqLDHSj2qmYA/yt3n6KMLbBXNNBLcrhFACTNUShucc3HefmpTr6qZHNRWeDAhpIgSO8jA/wj4rBoGiFTqE1D/Ypoi8k8idwPxJXCvFabjeKurJyJZSW9zeAHuAWnW60DSREVgCIiAIuxBp+aXTNReny7Ecbg2OMs/ajIGQezeuOuJpgIu9Y9KVl7hdUiWOmpGkjrpd+SOOB3dvBbtboWqipH1Fvrqevaz2mRe15byCe5c9l0CKInDipZR6Brqyhgqm1tLGJo2yBrw7IB34K66SBE0Urr9CVtBb6isfW0r2wsLy1odk45BReGKSeZkMLHPke4NY0DeSeARNPkHwimDNAyRxs9Nu1JTTPG6M7/LORnyXFvmnq2wysbUbEkUn7OaPe093cUVJg5KIi6AiIgCIiAyU8RnqoYhxfI1o8yApH0gSiTUr4wd0MDGY7Dgn6hamkKP03VFE0gFsbuud4NGfnhaV9rPT75X1IOQ+V2PAbh8lB8sEk1ziahsVUeL6cg+5p+pWLTw+19J3aznfJB/WoB38x7x8Vm1gMaY08Dx6r/wBDVztEVXo2qadjvYnDoXd+RkfEfFc/wBHNxHiplVn+kWhYqw+tW2s7Eh5uZ2+7B8io3eKT0C81tLjAimcG+Gcj4FdvQlYxl5kt82DBWxGMtPDIBI+GQuvlJgiyLYr6N9vuNRRvztQyOZk88Hd+q11NcrYCIiA6+mLl9mahpZi7Zjc7qpP5Xbvgd62dZ2/7P1LUbLdmOoxM3HaeP+LKj/gcHtU31T/vbSNovA9toEUh8Rg5/tN+Kg+KTB3tCV/pmnGQudl9K8xH+Xi34EjyUmVa9HlaYbxUUjjhtRDlo/ibv+RKso8VmyLVALjaspPTNMV8eMuZH1rfFu/9V2V8SxtmhkicMtewtPmMKK72Ch0XrmGNxYeLTsny3LxbgEREAREQBERAZKeU09TFMDgxva8HwOVe20HjI4OGfeqF45V3Wab0iyUExOdunYc+QVGdfYLNtknXWymkO8mMZ9yLV07JtWaIflLm/FF4NLVM9KaWkRG4P27hUvznMjvmqe1zJ1mrKkZ9hkbP8OfqrcnO1NI7tc4/EqmtWv29WXI9kuPcAF7XjLR5ze3s4yIi1nAiIgCIiAIiICy+jlmLJVP/ADVOPc0fqpgol0d79PTf/tO/5WqWrHk/kAq16RanrLzTUwO6GDaI73HPyAVlHgqg1fP1+q68g7mPEY/stAUsK+WwdrTR+zdFXq58HvzGw+AwPi74KE8Nymtfmi6MKCEbnVUocfMl30ChSvjnbAREUwF1LJdoLTPLLPbYK3baA1svBhB4jcVy0Rgse43f7b6PK2r9HbB6wjDGnIADmquDzU1o/wD/ACut/wC/P/O1QpVwuwTfVT3UujrJS05Ip5GDrMcHHYB3+JJK5mhZZ4tUQxwkhkjHiUDgQG5BPgce9Z7ZqKmZZmWq/W+Wejbvhka0gtHEYzjOM7iDwXY0/cbI28Q0dht8rZJsmaom4tjAyQMnPZ/moviQRTVFI2l1LXwxgBpk22tHLaGfmVLtS6cud2mt1PRRsEFLShhe9+yNo8u3kFF9TzOqdYVjoG9Y9srWNaBtZLQN2Oe8LFedQXi41AZWyyQbA/YxgxDJ3k4458VLTegfN205drMzrKyA9Tw62N203f29nmvrSdRT02p6KWpcGRhzhtO4NJBAJ8ypPoetnu1LX2uue6ogEY2es9bAcSCMn3hcHR1op7nqHqKholhhY6QtPB5B2RntGTnyTfDQNrVOnrxUaiqKhtHNVRTvBikjaHYbj2e7HDsW5qBrrdoW3W2vka6u2w4M2sljRk8ewAgLUu2tbq25TxUMjKamie6NjBG05DTjJz4eAW/Xvj1LoiW61MMcdfSEtMjBjaDSN3gQeHI8FDla2CBlERXgIiIAiLPR0ktfWQ0kA2pZnBjR4/6PuQEo04PsjTN1vbhiSRvo1Pnt5/Ej3KH4OMDfuwFLdZ1MVIyi0/Sn7miYDJjm8jn378/2lwbLSGuvdFTAZEkzQfAHJ+AUF02CS6+cIWWeiz+xpySPcPoVGLXOaa70cwOOrnYc+YXX1xV+lapqGtPqQNbEPIZPxJUdadmRruwg/FJXxBJdewCHVc5AwJY2P+GPouDQ1RorhT1TeMMrX+471J+kQf76pH/npQT/AHiohjO7t3JPM6BKdfUrYtQNqo/2dXC2QHtI3H6KLKX6mJrNIafrjvcGGJx/s/q1RBdjoBERSAU2sObloC70GMvpyXs922PiD71CVM+juQOuNfRu9menBx24OPk5QvoEf05Veh6it8+fVEzWnwdu+qugjBx2blRDg6lqHDPrQvPvaf8AJXpDIJoI5RwkYH+8ZVOZdMH2vRucPELxBxHiqQUfdI+qu9bH+WokH+IrUXQvuBqC444ekyf8xXPW5dAIiLoCIiAIiIAOKt/SEnW6Tt5z7MZZ7nEKoFa2hH7WlYB+WWQf4s/VVZv4gszT0+xb3tLuErufcEXKt05ige3P48/AIvKrHtmia4Oc7eSVS+pTnU1zP/5DldB4lUtqPdqW5j/8l/zXpYOzOcxERaAEREARACTuGV9yQywCIyxlnWxiRmfxNOQCPcVzeuwfCIi6Cx+jiXNqrY8+xUB3vb/kpoq86N6jFZcKY/jjZIPIkH5qw1kyfyB6OI8VR94k628V8vEunkPxKvAcQqHqjt1U57ZHn/EVPD9gmOs/uNO2Cl4AR7WPBjf1KhSmvSCdn7IjHBsDv/SFClbj6AREUwEREBJ6a8UMegaq1umIrJJS5sewcEbTTx4clGPkiLinQJfR3i03fT9PaL1NLTSUp+4qWt2hjgM9hxuPgFkprlYtL008lqqX3C4yt2GSuZstjH+veoYi56IGenrJ6avjrWSEzxyCUOPN2c71LrhVaZ1M9tbU101trS0Nka5hc12OHLf3FQpEc7BM3Xyz6etE9HYpJKmqn3SVUjMAbsd3AHcFH7Dd32O7R1jW7bACyRmd7mnv7eBXMRPVaBM6yLSF3qn1puk9DJKduWJ0WRtdu8YHkVrXm+W6CwtsVkEjqcu2pppAQX78+eTzUVyURQgERFIBERAFNdN00enrJNqStYDK9uxSRuG855+fyC5WldPi8VTqiq9S3U/rTOduDsb9n6nuXzqm/wD21cAyn9Whg9WFo3Z5bWO/gOwKFP2ekDizzyVM8k8zy+SRxe9x5k8VKNCU7I6+ru026GhgJz2OP+QPvUT5KY3H/cOhaa3ndVXF3XTDmGbjj3bI967XWkCJVE76qplqJPbmeZHZ7Scr4aMuA7SAvFs26E1FzpIR+8mY33uC7rgEm6Qz/vqkZn2KUf8AMVEFJNdzibVdQ0cImMj+GT81G1yOgS2od13RhSk7zDWFvlk/qokpVEc9GU47K8fRRVIAREUgFJdCS9VquAfnjkb8M/RRpdzRzsatt/e5w97So10wad/i6q/3KIDGKh/xP+atuxSddp+3SE5Jp2fLH0VW6rbs6ruOOc2feAVZWlHbWlLYeyDHxKpy/wAUDsL0e0PFeL5kkEMT5ScBjS4+QyqECkbq/rbxWvHB1RIf8RWovXPMj3SHi4lx8968W9dAIiIAiJjnjd2oAiIgCtHo/P8A8M47Kh/0VXK0ej4f/DTv/wBh/wAgqs38QS6N5aCB2ovGcD4oseiWz5kGHuHYSPiqZ1Q3Z1Tcx/25PyV1VTdisnb+WRw+KpzWUZj1bX5/EWu97Qr/AB2Ra0zhIiLUDpWCyVOor3TWuk2RLOTlzuDGgZLj4BWEbB0X2Zxp7nfKmtqo/Vk6tzsbXMYYN3vKimgJnR6imhids1NTQVMFORuPWujOyB35CiwDg3BBaRuI7D2LJkmsmRx7aSLZamd62Wp9qdEdJujs9ZVEczHIc/3nBRbX1ba7ncrdW2aEQ0MlC1jIdgNMew9zS3HL9FE9w4uHvWzJRTRW+nrXN+4qHvZGe0sxny9Yb0jBMUq9uRVulwjXREWsqO/oyr9E1TSbRw2bahP9obvjhW4qHilfDMyaM4fG4Ob4g5CvGjqmV1DBVxkFk0bZBjvCz51zsGw32gqHqPVqJh2SO/5ir4HtDxVGXSPqrnWx49maQf4iuYfsEs6Q977S7dvpz/6VClNtcDrbRYagbwYSP8LSoSrsfQCIimAiIgCIiAIiIAiIgCIiAIiIAiIgC6+n9P1F+rOrjyynYQZpuTB2D+L/AN1ksGnKi9yGQu6ihjP3tQ7cABxDc8T8lv3zUdNFRfYthb1VCzLXzD2pu3B447Tz8FBvfCB9amvtMylbYrNhlBD6sj2/vCOQPMdp5lRPyRACdwBJJwAN6kkpB29LWkXa9RtlH9Vg++nceGyOXmR7gVi1Jdzer3NVNJ6lv3cIPJg4e/efNdm4uGmNNttMZAuVeBLVuB3sZyb9Peogorl7AXe0ZTek6qotr2IiZndwaP1wuCpLYH/Zun7xdTukcwUkBP5nbzjwClXQOLdav0+71lVnIlmc4eGd3wwtREXdaQJKDsdG+D+8uWB5DKjSkFe7q9D2eEcZamab3blH1GQERFIBdvR4zqy3/wA7j/hK4ikWh2dZqymx+Bkjv8JH1Ua6Br6sOdV3H/vcfAKyNJjGlLaO2HP+IqsNRSCXUlyeCCPSHb/A4+itbTsfVabtrOGKdnx3/VU5f4oHSXH1VV+h6Yr5AcOdH1TfFxx9SuwoN0jVwZTUdvad73GZ47hub8Sfcq4W6BXqIi2AL7hidPPHCzG1I9rBntJwvhetc5j2uY4tcDlpHIjeD71x700jq7LJpKbo5hlqrbJQXWsq6NkjpJxJs9cY/b2AHDsJAxwBX2yr0I3Tt+nsdquL5/ROrfHO4kNa4gCTe47muAyeIyO1Ru56vpaya3V9DZqehu9PMZqmpjd6tQ7nlvYd+Qe0rtT6s0jR6cuTLLYZ6S53KAwSh5zHGDvIaSeHYAOxeX6XtPT/AOTR7JleYxu7NyIi9RdGYK09ANxpZp/NPJ8wqsVt6JZsaSo8/iL3/wCIqvN/EEppousjJ78fAIupZqbraSR279oR8Ai855dPRcoTRzrszq7tVN/7Qn34KqHX8XV6nL/+JAx3uyPorn1HH1d5kP52td9Poqn6SINmst9QBufE+MnwOR81o8WtpFeRapkHREW4ifUUskErJYnuZIxwc1zTgtI4EKSf0ydUPM1dp+xV1U7e6onpSHvPa7ZcAT34XAo5I4a6nlljbJEyVjnscMhzdoZB8RlWNWs6LrBWz076S6XOeJ5a5hcdgHszloPxWXO52k52yyE2uyNt1lcY4XTUtlsdNExwZtx21h2XEEgZdnfgHHgVgv2rKrUdooae4NjNTRzSFj4omxtMbmjdgbs7QKlUl+tGptO3OxWDTNPQS9X6SxjiMyCPeS0tHtjiAcgjO9Vnx3qGCYttudNHbbX2ERFtKgrK6PrkKi1yW97vvKZ20wHnG7PyOfeq1XU07dTZr3BVEnqidiUdrDx93HyUMk+yBc/Lcqc1TB6Pqm4sxgGbbHg4A/VXE0hzQ5rgQRkEc1WHSDTGHUTJgN08DXZ7x6p+QVGF6egbV6/rnRxaKkbzA9rD7nN+gUKU2s4+0eji50ftSUzy9o9zx8ioTuO8K+ONoBERTAREQBERAEREAREQBERAETmt23WmsurnejRjq2ftJnkNjZ4uPy4o2DSUmt+m4KWmbctQyGlpOMcH72c9gHED4+C+Y6206e30DW3K5Dd6VI0iGI/wN/Ee9cOurqq5VLqmsnfNK7m85wOwdgUNuugdW96lmukTaOliFJbYxhkDN2QPzfpw8VwkRSS0ApHp6mht9M/UNwZmGAllLEf30v6DiuZare2tlfLUSdTQ0+H1E35R+UdrjwAXt4urrnUMDIxBSQN6umgG8Rs+pPElcfL0DVrKyavrJquoftyyuLnHl4DuCwIil0B5Z7l3r+/0Kht9kad9Mzr6jHOZ4zjyGAtSyRxNqn19Q0Op6JvWuafxvz6jPN2PIFaE88lTUS1Ezi+WV5e93aTvKj2wY0+iL7iidPNHCwetI4MHiTj6qQOvf3dXTWaj4GCha5w/ieS75ELiro32obU3urez9m1/VMxyawbA+AXOXF0AiIugKYdHUIN9qJ3cIac7/FwH0Kh6m2kz9n6SvdzO4lvVsJ7m4+bgoX0CHVchqaueXnLI9w78k4V4UsXUUcEP/Djaz3ABUvZqU1l5oaYb9uZrT4ZyfgCruJySe9VZn0gOapvU1zF2v9TUsOYWnq4v5W7s+e8+asTWN3+yrHI1j8VNTmKPHLI9Z3kPiVUi7hn7AREV4C6mm6WjrdTWyluLwyjmqWMlJdsggnhnlk4C5ZIHEgLr6XuNLadR0ldWwMnpY9rrI3sDg4FpGMEduPBV5f4NLslOt8k0qNfadZUS0NRoK3upoZHRADZDwGkjflvd2rRu140ZW6Yub7NYzbbm4Rx4e7ILHPG1sb8ct+7OFty660ddpHTXjRDOuecvlglG0T259UlcvVE+kpNOQSaZpJqZ81XidtQ4l7Q1hIxkn1SXcivPjHprctP/AMF9Vxw0QvnlEReoZgPkrm0zCYNMW1hG/wBHaffv+qpnGRgcTuCvakh9GpKeAfu42Mx4ABUZ3wCa6bhH2TtHPrSOP0+iLasbBFZaUb8lu1796Lwrr5M9CcfCONquLFVTy49phafIj9VV3SJT9ZY6eoxvhnGfBwI+eFb+qYdq3Mk/4cnwO5Vzqml9M0xcIwMuEXWN8WnP0K9DxK+KMudasptEReoUg7xjOMqxYqDo6gt9BcLvU1/pdVSsmfR0xJAOMHeBuyWncSq6Uz0zpG3aisbq+qvkVrbSTGGoM42g4EbTC3LgBu2hjuWbyUtJt6LMbe9I6b9caetNPUQaP00+nrJ4jCKud208NPHAySfeq8iikmkZFDG+V53Naxpc48+AVk0v+zTTFTFUNrbjeayneJGGIEMDhvB/CPiVFItSiz6vmvmnqYUrC5xjgqMPDQ7i3dy7McOCqwvW/RP/AGyV/Xs/+CPEEEgjBHaiy1VTLW1k9VOQ6aaR0jyBjLiSTu5bysS2rfbKX2ERF0Fm6Dvfptu+zp35qKUepk73R8vdw9yw9I1H1luo61o3xSmNx7nD9QoFbq+e2XCGspjiWJ2QDwcOYPcVadW+DVOkZ3UvrCaIlrTxbI3fsnvyMLPU+tJoES6PqloulXQSexVQHce1vH4EqLVlM6irqileCHQyOjOe4/phZrPXm23ekrRwikDnDtadxHuJXd19QCmvrayMAxVcYcHDgXDcfhgq3qgRVERTAREQBERAEREARF6ANoAnA57soDznhbFPRVFUCYo/Ub7UjiGsb4uO5fIliiGWQtcfzTbx/d4fNeufVVpbnrZseyACQPADcPJcbBuMFroRmTNymHBjSWQDxPtO8seKw111q7ixsU0gbTs9iCJuxGwdzR9VgdRVTfapahvjE79FhO44IIPYRhcSQCIikAs1PB18mHPbHG3fJI7g0fU9g5rCszI6iaNrIopXtBz92wkZ8kYM9ZXCWGOkp2Oio4jljDxe7G97+1x+A3BaSyvpaiL9pTzMHa6Nw+YWLIzjIz4qK0AvQCXAAEknAA4leLLDL1JL2/tBuZ3Ht8RyUgbFXIIaeO3sIIjdtzEcHS8Pc0bh5laSDgETQC3LY/qa30k8Kdjph4ger/iI9y01ma7q6RwHGVwH9lu/549yMGHfz3nmiIgCIiAKb3cG09HdvofZlq3CR47vbP8A6VFrPQG53ikoxwkkAf3NG9x9y7mvq5tTfhSx4EVGwRgDk47z8MDyUK5aQPNAUfpGo+vIy2mic/zPqj6q0XubGxz3kNa0FxJ4ADeVEOjyg6izTVjhh1TJhv8AK3d8yVra/vkkEbbPBlplaHzO7W53NHjjJ8FTS970CK6lvRvl4kqGk+js9SBvY3t8TxXHTki0pJLQCIiA7WmNQHTV1dXCgpq3aidF1dQNwzjeOz9Ct3SVXp2Kquc2o7eyppjCHxRRjDg8yYwzeOTu3gFGBgnGRnsU8tentHUVjoKrVF0rIau5RmaGOmaSIo87ILsA8cc1kz+kr+3+izH7N8G16B0W3UfcXW5WmR34ZmktHvBHxUd1hZbbYKuio7bWiva+n9IfVjH3ge47A3HGAB8SpIejCiuzDLpbVNDXDlDMdl47st+oUHvdO+hu09A+p9J9DIpxIBgeruIHcCXAeChg07+NP/TJXtLlf8HPREW4pN6zUvpl7oabG6SdgPhnJ+Cu0+tndvPBVXoOl9I1MyQjLaeJ8nnjZHzVu2+Lr7jTxdsg9w3rJ5F6OyttIntPF1VNFGODWBvuCLMEXgvez1VpI07tB6TbKiIDJLCR4jeFXzmtkYWOxsvBafA7lZxGQq6r6f0WvnhIwGvOPDl8Ft8SuWjJ5M9UUFWUzqOtnpXgh0MjoznuOFhUm13Rei6kklAwyqjEue/2XfEZUZXty9rZkCyiolFK+mDvuXyNkc3HFwBAPuJWJZab0f0uL0sy+j7Q6zqcbezz2c7s+KVrT2EdnS2k7hqy5ej0uI4IvWqKl49SFvae09gW/rhunGS0MGnqozNoozSTOcD94W+sHg8HA5Iz2gcl2blq/TlZp6GxW591s1uaPvYoKaOQzn+N22Ce/tUcZR6U9ErOru9a+qdA4UwnourY2QEEZcHHsI4c1hWSqv2pa10i9qUtIjiJ5Y7ii3lAREQBWpoDdpdp5+kSH4hVWrQ6Pn7WmnN5tqXj3gFVZv4ghGqLZ9l6gqYA3ETz1sf8rt/wOQpAc6j6PQB61ZbT4kgD6tPvC6XSBa/SrXFXxt+8pTh+7eYz+h3+9RfRV2FtvbYpTinqh1T88A78J9+7zXE9yn+gRxF19TWg2a9z07WkQOPWQn+A8vI5HkuQrVytgImFL7DoaS624VlVUvpRIcxNEYJc38xzwzySqS7BEEVhf7NoM/8AWkv/AJI/VZ4+jm3NOZa2qf3ANb9FD8sgrZeta57g1jS535WjJPkrYp9D2GDG1SvnI5yyuPwGF2qagpKJobSUsMH/AHbAPiovMvoFV27Rt6uGHejejRH95Odn4cT7lKqLo7t8WDW1U1S7mGeo39VMiiqrLTBzKXT1nosGC3U4I4Oczad7yuk1oYMMAaOwDC9RQdMHu0e0+9adda6G5RmOspIpgd2XN9YeB4rbyiewKm1RpeSxTtmgLpKGQ4a87yw/ld9DzUea0ucGtBc4nADRkk9yvKuooLhQzUlS3ahmbsu+hHeDvUH0dpp8F9q5q1mTQSGJmRkOk47Xk3f5q+Mvx5Bv6d0PT0sTKm6xNnqT6whcMsi8e0/BTBjREwMjAY0cGtGAPcvUVLpsHpJIwST4ladTarfWgipoaaXPN0Yz71ubLsZ2T7k2XHg0+5cWwRes0FZakEwsmpXH/hPyPccqN1/R5cIAXUVRDVN/K77t3x3KyyDzB9yKSyUgUbW26stz9ispZoDy224B8DwWsN43b1fMkbJWGORjXsPFrmgj3Fc+bT1mqT99a6RxPMRhp+CsWZfYKWTsGeCtyTRWn5N/oBZ/JK4fVaztAWJ3BtU3wn/UKf5pBViKzj0eWcndLWD/AMQfooLf7O+yXWSldtGL2oXn8bD9eRU5tUDloiy08EtVUR08LdqWVwYwdpPBSBMNE08dBRXDUFSMRwRlkeeZ4ux8G+ZURcai5V5O91RUynzc4/qVL9YTxWmz0OnKV2QxoknI58x7zk+S19AWo1d2fXyNzFSD1e954fDJVW9J0wWLQUbLfb6ejj9mGMMB7ccT78qsdeSB+qpgP3cMbPhn6q1uO5U3qmf0jVFxeOAmLB/ZAH0VeHl7ByERFpATgi7WmLZBcrs41ocaCjgfV1Wyd7o2D2R/MSB5qGSvWXR2Vtk5+16O1WG1UOo9Evq6FlJGBXgNJcSM5a4bsYI/FleVVH0f6qo6Klor7NaJqVjooY6xpwGl21sku3EAk4w7mohc9d6iucjsXCWlpS3YZSUx2Io2YwG45jG7f2KODs5HcsUeLT+T4Zc8i6LBm6NbxYHi9suVvloaIekGrheSQGesBs88kAceagEkj5pXzSHMkji957STk/ErrzurLLbWwQ1JfR3ejZIQMhuA/wBYYzgEObjPMLjLR481zTeyFtfQREO4E9i0FZYfRvR7NLXVpH7R7Ym+AGT8SFaOmYOsuhk5RMJ8zuH1UP0vQ/Z+nKKFzcPczrHj+J2/9FYulqfq6GSYjfK/d4D/ADyvM8u9JluGd2d7CIc5ReXs9HR6ohqmm6utjqAN0rcHxH+Sl/JcnUFL6Ta3kDL4j1g+vwVmKvW0yvLPtDKZ6QqDr7NDWtGXU0mHfyO3fPCrNXlXUkdfb56OT2JoyzJ5ZG4+/CpCaKSnmkhlaWyRuLHA9oOCvdwvjR5p8IiK4El0bpCXVdbOH1DaS30jOsqqlwzsDfuGd2dxO/gAu1VxaEbZq2a12u4V/ockbJZn1Zie5j8gSNGCMbQA3gcVp6JvNLFar5p2tqW0kd2g2Yql5w1koGAHHk08M+K1LSx+lr/G3UFETbKtj4KpgIeyaI7yWlpw7BDTuXn5Perrb66X7L59Ukcq+WoWqsiEUjpaSpgZU00rm7JdG4bsjgCDkHHZnmuYpPq+8S6pr5LrS0fUWyjayjhYMfdN3lu0Bwzvxy3Y5KMLXgpuF7dlVrTCIitIhWJ0bz7Vvr4CfYma8Dxbj6Ku1L+jyq6q+T05OBPAceLTn5EqGTmQWTLGyeF8UrA+ORpa5p4EHiFS15tklnus9E8kiN2Y3fmZxaVdii2trD9qW30yBmaqlBOAN72cx4jiPNZ8V6egcmUf0x0gJG+tdLfnI5vGPk4b/EKBrq6evT7HdWVTSXQO9WVg/Ezu7xxC6msrJHS1DLrQ7LqCs9bLODHEfI8R7len6vQNLTbLGKvr7zUkNjILIOrcWv73Ecu5WZHqGyyMDmXSkIxzkDceRVLp/rglY/YFzP1NY4/autL5Pz8lqya00/Hn+v7ePyROP0VRoo/gQLPm6QrPHkRRVcx7RGG/MrnT9JP/ANva93IyzfQBQFFL8Mgls3SHd5M9XDSReDC4/ErSk1tf5OFcGfyRNH0UfRSUSvoHXdqq/OOTdakeBA+i+Rqa+D/6rVf31ykXfVA7kWsL/CQftGR/dI1rh8l3rX0iTNlay6U7DGeMsA2SO8t5qCp8FFxLBfEUsdRAyaF7XxyN2mubwcCvoNALiAAXHJPaVFOjyoknsEkLslsE5azdwBAOPfn3qW7Jx7J9yyVLT0Diak1FDp+kY8x9bUSkiKLOBu4k9wVd1usL5XOJNa6Fh4Mg9QDz4rJrarfVaoqmOJ2afZiaOzAyfiSo8tMQkgZ31tXIcyVdQ89rpXH6r5bU1DTkTzA90jv1WJFZpA3orzdIf2Vxq2eEzv1XUpdcX2nwHVMc7RymjBJ8xgqOoueqBOIekmoG6e2Qu745S355W9F0kUR/a2+pZ/K9rv0VcoovFILQZ0hWY+2ysZ4xA/IrONd2B3Gomb4wOVUIufhkFtt1tp93/wA8R4wv/Rcy/XbS9+oeomuIZKwkxTCJ2WH3bx2hVun+uK6sST4B9yxiOV7GysmaDufHnZd4Z3qY6OoYbfRVOpK8YhgaRDnmeZH/ACjvJUesNnmvl1jpI8hg9aaQb9lnb48h/kuzrK8QvfFZbfhtFR4B2eDnDdjwb88rtPfxBHq2rqLrc5amVpdPPJ7I37zuDR8AresFpFls8FHj7wDbld2vPH9PJQvQNiNRVfa07fuoCWwgjc5/M+W/zPcrGVOWv8UD5e9sTHSPOGsBcfAb1RU8rqiolmd7Ujy8+Zyrf1VV+haYrpQcOdH1TfF279VTnhwUsK42AiIrwFM+jV1JUX6ttFY/q47tQyUjX9jjgjz3H3KMWq11V6ucFuoo9uomOGgnAAG8knkAN5Ky3e21On71LRPqIn1FM5v3tNJloOMgg8iPeFTlStPGnyShuflozag01dNM1z6W5U7mAH7uYDMco7Wu4eXFcqNj5ZGRxtc+R5DWsaMlxPAAKz7N0wzNom0WorWy5RgYMrQ0F3e5rvVJ7xhY67pMs1HG9+mNL01DWubgVUkLAWZ5gN4+ZwqFlzperksc438kyMawh+zfseyPLTU2+hDakDg2WRxkc3y2goysk80tTPJPPI6SWVxe97jkucTkk96xrTilxCTKqe3wFv2WgNzvVJR79mWQB+OTRvcfcFoKcdHNu26qquT25bG3qYzj8R3u+GPepW9ScLDA34aMcgB8ArDt9P6JRQwD8DAD481DbHS+lXWEEZYz13eXD6KeDgvE8qt1o2eNOlsIiLJo1Hq+HtDmFpG4jBC+14V0FdV1MaOtmpzwY71fDl8FU2vbZ6HfPS2DEVY3a/tjc4fIq99U0W6KsaOHqP8Aoq91bajdrBMxgBnh++i3cxxHmM+4L1/Fy7SZ5uWPWtFQIiL0CsKxKDQunKO3QXy96jYy1VI6ymhhbszSjm08TkHcdkcuIVdrdiNbc20duhikqHxl7YI42Fz/AFzkgd2RnzWfPFUk09E4evosq3ausNdM3SVisbaCguDuodVy7DnkkH1nNdkO4cznswq2vFtNnvFZbnTRzmmlMfWxn1X45j9ORUm0Xo6K6a2NpuuyY6WF01RFDJneMfdlw5gnBxwxjK0q+Ggv1FdK212WO3fZpa9zIHucx8LnFuXA8HjccjiCexZ8bnHkaT2ibTqdsjCJv7EXoFIW/Za37NvVHWE+rHKC/wDlO4/AlaCcRgrjW1oF95B4HI4gouHpG5/aenadznZmhHUyeLeB8xj4ruLE1p6BVms9PfZVd6XTMxR1LiQB+7fzb4cx5hZ9J3inmp5NP3TD6Op3RF27Zcfw55Z4jsPirErqKC40UtJUs24ZW4cOfcR2EKnr3Zqix3F9LPktPrRyY3Pb2+Pb2FXxStaYPb7ZaixXJ9LLl0Zy6KXGA9v6jgRyPiuYp1Z7lTartYsd3fs1rB/V58byQPmBxH4h3qI3O2VVorn0lUzD27w4bw8ciFbL+mDTREUgEREAREQBERAEREBkjqJ4W7MU8sYJzhjy35L79Oq//u6j/wA536rAi5pA9c9z3Fz3FzickuOSV4iLoCIiAIiIAiIgCIiALLTU01ZUx09PG6SaR2yxreZXxHE+aVsUTHPkeQ1rWjJJPIKeU1PS6GtXplWI5rxUNLY4s7mDmPAfiPPcAoutcA8rp4NFWEWyke111qm7UsrfwbsZ924DxKidktM97ucdJFkA+tJJx2Gcyf8AW8lYHvrLxctpxfUVdS/s3uceXcPkArZ05YYrDbhFudUyYdPIOZ7B3Dkq6fov7B0qSlhoaSKlp2BkMTdlrR2fqsyJzWfsEE6R67Zho6Bp3uJmeO4DA+ZVfrr6muX2rf6qoaSYg7q4v5W7vjvK5C1450gERFMHa0vV0FNdnxXSSWKhq6d9LLNCfXhDsYePMDI7CVKLr0bT2qwVlxogL3FMWCkmpAfu495dIWg7zuDd2RvJ3KB0tJU11UympIJJ55DhkcTS5zj3AKYurNeaPNNWSU1VQU0ELIWs6oGDZbycASMk7ydxJKw55aybh8l0aa5RCOGQRjBwe5FaNPe9I666xuobW+23SOJ8r6yiOyJAwZdk444H4gfFVrW1EdVWSzQQNghc77uJvBrRuA7zjGTzOVfizO360tFdylymYERFeiJ6OO4ZPIdqufT1t+ybFS0pH3gbtynted5/TyVcaMtX2nf43yNzBTffPzwJHsj3/JW9BC+pqI4We09wb71nz3oJbeiU6Wo+rpH1Lh60pw3+Uf5qQLFTQtp4GRMGGsaGhZl4V17U2enE+s6CIiiTCIiA1q2mZV0skD+D24VeyxvgmfE8YexxBHeFZZUT1RQdXM2tYPVf6r/HkfotHjX61ozeRG17H5/1daPsi+ytY3FPP97FjgM8W+Rz5YXCVu6tsv2zZXtjbmqgzJD2k43t8x8cKol7eOtrRiC3LXcai0XWluFM5zZqeVsgw7G1jiD3EbvNaaKdJUtMJtFm6Mq7BpiuuWpJb9TyxywvZBRAO9JJcdrD2kcRjGRuPHIUCpaitrTFaonzdTUVG0YYG5L3E8cDe8gcM9/DKz6ctlHebtFbausNG6pIZDPs7TQ/PsuG7jwB5HCnFTqTT+gGTW7StM2uuwzFPc6gZDSNxDe3fyG7xWBz+O3MrbZen7Jb6RF5LL/QvVlMzU9s9Lo2ku2Gn1Z2YIDhnsOMtPguFcZqaouVTNRU5pqWSVzooS7PVtzublSnTemrz0h3eoqq6qqur2Tt18jQ5geODcEjvGG8FwtQ2ukst0koKW5enuhJZM8QmNrXg72jJOcc+QV2K5d6rmiFTpf0clERaisk+h7x9nXr0aVwFPV4jJPAPHsn5jzVqKhN4OQSD2hW9pS+C9WhpkcPSoMMmHb2O8D88rPmj/JA7q517s1NfLe6lnGHD1o5AN8bu0d3aF0UVKbXKBSNxttXZrg6mqWlkzDtNc0nDuxzT9VLrfc6LV9C203chle0fcVIwC8//wBdrealt7sdJfaLqKkbL2745Wj1mH6jtCqa7WesslcaerZg8Y5G+zIO0H6cQtE0rXPYPbxZquyVhp6pm472SN9l47R+nFc9TK06opblSC06kaJYXbmVJ4js2jyP8Q81z7/pKqtANTTO9KoCMtlbvLR/Fjl3jcpqudMEdROSKYCIiAIiIAiIgCIiAIiIAiIgCIiAIiIAstNTT1lRHT00TpZpDhrGjef9dq3rNYa6+VHV0seGA4fM/c1nnzPcFKp6+1aLp30dua2rurhiWZ28MPf/APyPNQdfSB9QU1BoWhFVVllTeJW/dxg7m+HYO13PgFC6urrLxcTNO509TM4NAAz4NaOzuXjjW3e45Jkqaud2N29zj+nyVmaX0pFZGCpqAySvcPaG8RDsb39/uUW/VbfYGk9MNssHpNSA6vlbh3Pqmn8IPM9p8lJURZnTb2wFwtXXX7KsMzmOxPOOpixxyRvPkM/Bd34Ko9XXv7ZvLjE7NLT5ji7HdrvM/ABTxztg4HJERawEHFOSyCCXqHTiNxia8RmQDcHEZA8cAo9fY7JNQyV9k0Q272qSSCaqrX09TVRbnxMa1pYza/CHEkntwAt2w9J98tkphukxu1vf6s0NThzi08dl30OQtDR+spdMPqKeekjrrXV4FRSyAYJ/M3O7PwK61zufRq5jqqjsVxdU8RSmQxwk/wAW87u4LBcabmo3+mXp/aZG9UUVPatS11NbnkUTw18IBP7KRoeGnuwQPJcVbNfXT3KvnralwM0zy92BgDuA7AMAdwC1lsxS5lb7KW9vYRFINIWX7XvTTKzNLT4klzwcfwt8z8AVJvSOE70daPsmxMMjcVFR97L2j8rfIfMqwtL0JfK+sePVZ6jPHmuBFG+eZsbAXPecAd6sKhpWUdHHAzgwY8TzXk+Xl+i/x429s2ML1EXnm8IiIAiIgC16yljq6aSCQeq8Y8FsLxOuTjW+Ct54H0tQ+GQYew4PzVT62sf2ZdfS4WYpaslwAG5r+Lh58fer91Lbesi9MjHrxjDwObe3yUIu9rhvFsmoptweMtfzY7kR/rgvW8bNtbPOyR6MpFFnrKSahrJaSoZszRO2XD6juWBehvfRWAS0ggkEbwQployx26/VF1vWoaxwobcz0ipa325Sck5xvxu343klQ1blvrrhbZJKu3zTwOa3ZkfGN2yeTuIwew8VVmj2l64ZOHzySXVWvqm904tdshFsscY2Y6WH1S9v8RHLuHnkrDVaevF50o7Vs21MWy9TLloDnxsaAJBjjgggnnjPJcW1W2q1Dfqeggx6RVzbOQ0ANzvc7A3DAyVO9burrldaTTGl6WqlobKzqs0wOOtxhxLhuGBu3nm5Za9cVTEcP7JrdJ1RWaLsXvT01jjpDJPTSPlZ97HDOx5gk/I7ZPZgg957Fx1umla2iprT0wulY7xNZLnHVxZc32ZY8+208R+neuaik1s4XrSVcFdSRVVM8PhlbtNcOz9VmVU6T1MbJUmnqSXUMp9bn1bvzD6jmrUY9ssbZI3BzHAFrgcgg8FjuHLB9LUuNtpLrSOpayISRnhyLT2g8ittFBNoFSah0nW2RzpmZqKIndM0b29zhy8eC+LDqqusZEQPpFIT60Dzw/lPL5K3XAOaQQCCMEEZB8VDL9oKCqL6i0lsEp3mB37Nx7j+H5K+cifFA05bHZNVRuqrHUMpazGX0zxgZ/l5eIyFELjaq61TdVWU7oj+Fx3td4EbivKinrbVW7E0ctLUxnLeIcPAjiPBSS3a5kMPol6pmV1MdxcWjb8wdx+BVi2ugRBFOHaZsF/BlsNwbDNx9HkyceR9YeWQo9cdL3e17Rno3ujH7yL12+eN48wpK0DkInPiikAiIgCIiAIiIAiJwGTuHegCLeoLNcbm7FHRyyjm8DDR/aO5SaDRFNb4RU6gucVPGOMcbsE/2j9Aou0gQ+nppqudsNNC+aV3BjBklS+h0dTW+nFfqOqZBCN4gDt57iRx8Gr7n1hbrTA6l05b42DgZ5G4z344nzUTqq2tu1YJKmWWpnccNHE+DQOHkovb/wBAkV51k6Sn+z7LF6DRNBbtMGy9w7seyPie5cO02WtvdT1NJFloPryO3MZ3k/TipLY9Az1GzPdyYIuPUNPru8T+H5qwKWkp6KnZT00LIoWDAY0YA/z71CsilaQObYdOUdhgIiBkqHjEk7hvPcOwdy7CIqG98sBEXB1LqWGw02ywtkrZB93HnOz/ABO7vmilsHN1xqEUNK62Uz/6zO37xw/ds/U8PDKrRZJ55ameSed5klkcXOeeJKxrZE+q0gERfUcck0rI4mOfI84a1jSS49gA4qTaS2xy2bdrtVZeKz0Wjic+QMdI4gEhjGjJcccuXPJXasFeLjSv0rXvjip6jfRucwN6ipBJa48/WzsHPd2LYZX6h6OZ4oaeeCnrKqITzxGAOe0H2WOcR2b8NO4k53rq/wC0+nujdjUml7dcBwMsY2H/ABz8CsOSsmTmVtF0qV2V/PDLTTyQTxujmicWPY7i1w3EHzWPgpnrSS2ahYNT2WOWJm02nroJcbbJMeo8nJyHAYz2hQzwWrDk952yu50+AiIrCJ6xjpHtYxpc9xAa0cSTwAVx6bszbJaI6cgGof687hzeeXluHkoloGwmeoN3qGfdRnZpwRuc7m7y5d6s2ho311XHAzI2t5PYOZWXPk0v9HUtvR3NMW/aLq6RvD1Y/qVKAscELKeFkcbcNaMAdyyrxLv3rZ6WOfWdBERRJhERAEREAREQHy9gc0tIyDuIKgd4tpt9YWtB6l+TGfp4qfFaVyoI7hSOhduPFrvyntVuHJ6UVZY9pKP1xp419J9pUrAamBv3jQN8kf1I+SrNX/NDJTzPhlbh7DghVXrPTZtdUa+ljxRzO9ZoH7J55eB5e5e1hyJrR5zWiKKVaU1fDYbbc7VXW4VtvuLcSsa/Ye04xuOP/YjKiqK3JjWSfVnZpy9ollDrCj09O6fTdkjpqktLPSq2d1RI0HiANzR7lyblqa9XcFtbcp3xE56lh6uPP8rcBclFCcGOfrk67Z6yMyPDI4y57zshrG5LieWAt2tst1t0LZq621dNE7AbJNC5rT5kKfaTfQ6P0FPq2SGOe7VUrqahD94Zjdu7OBJ7gAuBpy73u+6zo4amsqK0Vs4jqYZXl0ckR3vBZw2QMkYG7iFV+euXK4RP0X32yJIunqK2x2bUlxtsTi6KmqHxsJO8tB3Z78HHkvqi0ze7jQGtpLZUS0ucCYANa4/w5Iz5ZV6yx6qm+yv1e9HKUo0rqx9nc2krC59A47jxMR7R2jtCjDmuY9zHtc1zThzXDBB7CO1eKTSpHC94Z4qmFk0EjZInjLXtOQQsip2xakrrFJ9y4SUxOXwPPqnvHYe9WZZtRW++RZppdmcDLqd+54/UeCzVjcg6yIirBrVtvpLlTmnrKdk0Z5PHA9oPEeShN26PHjaktNTtA/uJzgjuDv196n6KU256BR1ZQV1rnDKunlp5AfVLhj3Hh7l1rdrO9W/Zaan0mMDAZONrd/NxCtiWKOeIxTRskjPFj2hwPkVHK/QlmrCXQskpHnnC7Lf7p3K1ZE/5A4P9KdPXYf74sga88ZYgHfEYcvPsLSVyOaC9Op3ngyRw+TsH4rDWdHdxiJNHUwVLeQfljvju+K4dVp280efSLbUbI/E1u2PeMqa9fpg78nR3WOBdR3GlnbyyCPiMhaEuhL/GcCnhk72zD64UfD5qZ+50kLu4lhW5Ff7tC3EV0qwBy64n5qXy/YNw6Pv7eNtkPg9p+q8/ofqDP/Vkvm5v6r5bqy/gf9aVB8cH6L3+ll/P/wBTn9zf0T5g2I9D3+TjSRs/nmb9FvQ9HV0cNqoqaSFvPe530AXCk1HepPbutXjulx8loy1VRUn72olmJ/NIXH5pqvtgmJ0np+377nf2kjiyNzW5+ZXovOj7R61BbH1kw4SSN3e9/wCiitLZrlV7qa31MmebYiB7zhdyj0Deaggz9RSt/wC0ftOHk39VF6XbB7X68u1S3q6VsVFFyEYy73n6BRwuq7jV7zNVVDuHF7z9VYtD0eW2AB1XNNVO5tB6tnw3n3qT0dBR2+Pq6Omigb2Rtx8eaj+SV0Cu7VoC4VZElweKOLm32pD5cB5qdWmwW6ys/qcAEpHrTP3vPny8Aukiqq3QCIigAixz1ENLC6aolZFE32nvOAFAr/r10m1TWbaY3galw9Y/yjl4nf3KUw6B3dTarp7LE6nh2Zq8jczi2Pvd+nNVbU1M1ZUyVFTI6SaQ5c93ElY3Oc9xc5xc4nJJOST3leLVEKQEWaOjqZqWeqjgkfT0+z1sjW+qzaOBk8slYmtc5wa0FzicADiTyCl7I7o8U10nbro/St0umnSTdqepYyQxAGZtPsEnYzzJxnG8hpAWKkotJWStdQalZcqqrYdmoNI4Nip3c2/meRwJG7PAFda72efRsEGq9GXeSW1T/dufkOMeeAcMYcM7t4BBWPNmVr0X3+/stidcmtX6krdQaDuEeooC+qopYvQq18ew8vLsOjPDJ2ck93Hko7UaRv8AS2dt3mtkrKNzdsOcQHBv5i3O0Bv447FN7XfLTfKGPUWo6ya5XO0QyyfZoYGtfiQbMmOGBtNB8N+cLix3G56gq7prG7OIpKanlhiGTsOe9pYyGMcx62T4b1TjyXDaS1z/APtEqlVyzDaJbBb+j29STXDrbvcGejsoh+72XZa4j47XlxUNPFBuAGeCLfjx+rb32U1W0gunYrNLfLmylj2mx+1NIB7DO3xPALQp6earqY6eCMySyODWMHMlXDp2xxWG2Ngbh07/AF5pB+J3d3DgEyX6oidKmp4qWmjp4GBsUbQ1jR2cv9dqnVhtnoVLtyD76Xe7uHYuPp21Gol9Mmb90w+oD+I9vkpcBheN5OX2fqjZ4+PXyZ9IiLKagiIgCIiAIiIAiIgCIiA4V/tPpkXpELfvoxwH4x+qhNTTQ1dNJTVEYkikbsuYRx/zVpFRbUFm2XGtpmnB3ysHL+ILV4+b1fqzLnxbXsj876isE1huBiOX0798Mv5h2HvC5Cu+62umvFC+jqmEsdva4cWO5OCp+8Wipste6lqW97JB7L28iF7GK/ZaZjNBERWg79DdKatsDbBc6h9NBDUGopqlsZkEbnDDmvaN+yeORvB5HKk1nv8ApjQtDPUWqofeb7MwsZOYDHDCO7a3+PM45BV0ulZI7PNXshvM1TT0z3NzUQYJj382niD28R2FZcuGdN86/RbFslugrPUXOvrtRXidkdljbJ6fLUNDm1Od7mYI7cEkbxuA3rW11qOPUL6Crt9VGLXT4jgt5Gw+nc3m5vAggDDhw4bisvSHqISTRaatcIpbJQNb1bGHdOcZD882793aSTx4QTmqsWH3f5K4/S/o7V+vxR2tVX1mpL/NdWUTKPrWtDo2u2skDBcT2lcXhu59isTojsVDeL5W1NbCyoNDC2SGB4yC8k+sRzxj3lalNqWo1hemWbUEFM6Csl6mF8UDWSUchJDC0gZIBwCDnKn+b0f45XCOensvZ/ZBl9Me6N4exxY9py1zTgg9xW9fLU6x3iotslTDUywENkfDnZDsbwM8cc1z1qmlU7XRW1p6JfaNfV1IGxXBnpkQ3bY9WQefBym9t1LabtgU9WwSn91J6j/cePkqZQ4PEZUaxS+jhfaKmKDUd3toDaavmDB+7edtvuK79L0i10YxVUVPN3xuMZ+oVLw0ugWQihsHSNbnjE9HVxH+HZePmt1mvLC8etNUMPY6A/RRcUCSoN28blHf6cWD/wC7k/8AIcsT9e2JudmSpf4QH6rnpX6BJJYo5hiWNjx/G0H5haUtitMxzJbKQnt6kD5KOTdI9vZ+woaqQ9rnNaPquVVdI1fJupqOmh7C8l5+gU1FgmB0nYXn/qqnz/CCPqviPS2nXOIjttM8g4Ia4ux8VWddqS8XEFtTXzFh/Aw7DfcFzoZpaeTrIZXxv/MxxafgrPx1+wXLHp2yxH1bXSA/90D81uxUlPAPuaeGP+SMD5KqKXWV9pcD00zMH4Z2B/x4/Fdin6R6xuBU2+CTtMbyw/HKg8dgsXJ5596KFRdJFEf21uqWntY9rv0Ww3pEs59qGtb/AOG0/VQ9KBLUUTPSHZhwirD/AOGP1WCXpHoGg9Vb6p/8zmtRY6YJmnPCrqp6SKt4xTW+CPsMkhcfhhcar1hfawFrq50TD+GBoZ8Rv+KksNAtWtuNHbo9usqoYB/2jsE+A4qI3TpEp4w6O2UxmdwEsw2WjvDeJ88KvXvdI8ve5znHi5xJJ818qycKXYN25Xevu03W11S6Uj2W8Gt8BwC0kRXaSARF07XZ/ToZKyqqo6K3wvDJKmRpd65GQxjRvc7G/A4DeVG6UrbOpb6JJonW0Noc2z3OlpnWKpaY6oCPLiXfvHHieQxwAG7etTVWm5tFalp5Y81FvdI2oo5uIe0OB2Se0bvEYK6B6O4LnY5blpa+MuzoBmaldD1Ure4DPHuPHktvRl3o9S2Z+h7+8hj99tqXcYZOTd/w8x2Lz6qU3ePr7Rek2lNGTWWjJL4Xat0zmuoq/wC+mhj3yRPPtYHMZ4jiDlcK1T11q0TqKmuEUsVHWMZHTxzNLduo2hktBG/DQST3DmsE/wDSnQNdLTtrJqFznkYilBbKB+MM35ae3A7OS4lyu1wvNV6Tcq2eqmxgOmftYHYOwdwVmPFdypbTn/yRqknv7NrTt/n05dxXwQxVAMbopIZhlkjHDBB9wWxqPVtw1K6Fk7IaWjg/Y0dMzZij78cz3rgotX4o9vdrkq9nrQQDJwN57AisHRmlDH1d1uEfrbnU8Lhw7HkdvYPNSqlKOG/o7TP2VAK+rYPTZW+q0/uWnfjxPP3KdWu2vuVVsDIibvkd2Ds8StejpJa2obDEMud+Lk0dpU8t9DFQ0zYYhw3lx4uPaV5fk59cIvw4vZ7ZnhiZDEyNjQ1rRgDsWREXnG8IiIAiIgCIiAIiIAiIgCIiAL5c0HjvX0iAht9svojnVNO3MDj6zR+An6KJ3mz0t6oXUtUMc45B7THdo/TmrbewPaWuAIO7B5qH3qyuoXGenaTT8S38n+S2ePn+qZjzYdfKT873a01dmrnUtUzDuLHj2ZB2haKuy72ekvVE6mqmbhvZIPajd2j/AFvVTXux1dirOpqW5Y7JjmaPVkHd2HuXrRkT4ZlOYiIrQelziGhziQ0bLcknA7B3cVItJacN9nr55YnvorfSSVEuN204NOw3PaTv8Ao4t61Xius1ZHU0U7mFj9oxknYfuwQ5vAggkearyTTjUdkpa3ydvo5vrrFrGhmLyIKkimnx+V+MHydgrp69on6P6STXUccZEjxWwBwy1riSDu7nZKw2Z+hW3OG61dTcKTqZBN9m9R1rNobwGyDeW54A4PIrrwSx9K3SQJaiN8Vpo4C4sJw50TTwcRwLi7lwHesNUvye+uNclyW59UVq4SzCSdwfJlxdJIWk7zvJJ4L44jIUrveubrVXN/2XVyW22xOLKWlpcMY1gO4kAesd2TnPYvvV9BaK3VUEem6mlkbVwMkkDXiOMTHiBncNrjjkVpjLS0qWkyqpXLRFhTTupXVTYJTTscGOlDCWNceAJ4ArEpNcp9Taassml7jCKWlqXekGF7Wucd/JwPAkfBRlW46dLb6+iNJLgIiKw4ERE2B5lERAEREAREQBERAEREAREQBERAERWFFZLLfujSpqLLSyx3K0y9bUGVwdJMwt3k44DG8DlslVZcqx62SmfYr1eta55w1pcexoyeOPmpjaeja8XegbPHVUENRLF10NHLNiaRnEHZ/CDyyul0a3a3269vsVztsMclY4wvqZRl7ZQ71G4O4DI/vAFV35K9W45aJLG9rZzpujO9xWWavZLRzTU7duoooZdqaIYzvA3Zxvwt+z2T+lPRZJTWzD7nbK59S6AcZWvby78cO8YWhb62v6OukSb00ukDZSyqP/AB4nnO33nfteIIXT1LbrroXVD77pxz22yqZ18czGbUQa7eY3csZII7iMcFlq8laTffKLEpS2iM6Mu9ZYdXUE9Nt7T52U8sIHttc7BaR28x2EJfquGg15cqu3tieyGvkfDtDLQ4OyD5HeFuXbX9wujzOLfa6OtcNl9ZT0+JzyOHEnZPeN/eomtUY3V+9rRXVJLUszVdXUV9XLVVc756iVxdJLIclx71hRFoSUrSKwnig3ncrB0powxllwusXre1FTuHDsLh9PeuVakGLSGkC4x3O5xeqPWgp3Dj2OcPkDxViQQS1MzYYml8jjgD57+xIKeWqnbFEwvkdwA+PkptarTFboOT5nj13/AEHcvN8jP6/7LcWJ2/6Pq12yK3U+yPWkdve/tP6LoDduRerzW23tnoJJLSCIi4dCIiAIiIAiIgCIiAIiIAiIgCIiAL5c0PBaQCD2r6RARC9WB0BNRSNJj4ujHFvh3KL11BTXKjfTVUTZIX8jxB7QeRVqkKO3jT4l2qijaGyHe6Pk7w7CteHyNPVGTLg3zJ+etRaUqrE8zMzPQk+rMBvb3O7+/mo+r7liaQ+KWMEEFr2PG7vBBVfai0I5hdV2Zpc3i6lzvH8hPHwXq48qfZkfBBUXrmuY5zXNLXNOCCMEFeK7sBSjQeqGaV1F6VURuko54jBUNZxDScggc8Hl3lRdFzJKuXNHZbT2iU3m06WhqJaq3akM9M8l0dNHSvMzc/hJOG7uGT3bludGdhiuupPT63Dbda2elTudwyN7QfME+DVCuSl1JrUM0lcNPyUMFK2s9Z1VRsDHOO7c9vA5AwSMeCy5MeScbmedlk0nW2bUVJVdJes7hcZJ/RaBn3kkziPuoRuY0Z3bR7+ZKzUGk6C83h9h+ybpZ610b5KSoqZutbLs8ntwBv7WkgLb0NSm8dHOqbPQlpusxZII8jMjABgDu3Eefeo/Y7lrCxyyNtxroGU4L5op4z1MYHHaD9zfJUfPbmXrRN60m/sj/oFYaieBtNNJJA8slEbC/ZIODnA7Vgex8chjka5jwcFrhgjyKsbosMjr/eNTVcr209FTyTTEOID3vycEcDuBKz6KrYdbahuNFdLHbTRzwyVMsrIdmWNxcMO6wkknf8O5XPyKlta2kQWNNdlYIurarBVXqpqm0jo20tKC+arndsRRR5OHOPfjgN62/wCislVbauutFwp7pFRgOqWQxvjfG3f62y8DabuO8LQ80J6bIejI+i9Y10jg1jXOc72Q0Ek+AHFevjfG/YkY9r/yuaQfcVZ7LejmmfKIi6cCIiAIiy0xpxO11WJnU4PriAgPx3E7lymktsJbMS8JAOCQD4qZ9IWnLbp2stLLW2UU9TRCYmZ+05zi7iT4EcFjtupmWTRUbLdDRsvDq2Rr6h8LXyti2QQRtA43kjPcqfzOoVQuyfpqmmcW36bvd1waG1VczT+MRENH9o4HxW1etH3iwWyCuuEUTIZpOqaI5myEOxnfs7hw7VYFJcKzV3QpeG1lTLUV1FK57nvd6zg0h4Bx3EhVZDcaiG11Nta5rqWpeyRzHb9l7c4c3sO8g9oKqx5ct098aJVMpGphDuHZzU5tthrLbabZXUthp7nUV0RqHzVrc09PHtYa3eQ0OOCSSdwxgL51wdKZt9baDSw3AFprqKkJfCMbzsu9nO7G7jld/wDVfLSRxY+NtmhR6dtNNW0lJqK6VFDUVLWvMcMIcKdrhlplc47iRvwAcA711NOVsGhekZ9EK+GutkxFNPNHgscx3AnllpxnuJX30o2acX0ahpmOltlyijlZMwbTWu2QMEjhuAI8+xRKSzSU+nmXOoa+IT1HU0zHNx1rQ0l7hzwMtGe8qpNZI+Vd/RJ7l9Ej1cy4aP6TZq9ry6Rswqqd5GNuI7tjwAyzHYFvdJVobUVlFquzxyOorrE2Vzomk9VKAMk44bvi0rHqDUNkvOjLJDdJJ5r7SRFuaQtIDOQked3ANJAyQfFRio1Rdp7PT2hlU+nt0DNltNAS1ruZLjnLiTv3nHcuY8dPTS01w/7JVSTZJdY6hsuoLDaJqwSy6hiptid1M5oj38Nt2N554bwyRkKJXK93C7Ngjq6hzoKdgZBA3dHE0DADW+HM7+9c9Frx4ZhFVW2wiIriAWWnp5queOCnjdLLIcMYwZJW9Z7DXXyfq6SPEYPrzP3MZ58z3K0rHp2isUBbCzbqHDEk7x6zu7uHcq7yKUDlaZ0bFatisrw2Wt4tbxZF+p7/AHKZUlJNXTiKFu047yTwb3lZ7ba57lLhg2YgfWkI3D9SppQ0EFBAIoW4/M48XHvXm5/J112XY8LrlmK2WqG3Q4b68rvbkPE/5LoINy9XnttvbN0pJaQREXCQREQBERAEREAREQBERAEREAREQBERAEREAXhAIwvUQHKullguA2j93NyeOfj2qH1lDPQTdXOzB5OHB3gVYhWGopYqqExTRtew8QQrseZw/wCinJhVcopu/aVob4DIR1FXjdOwbz/MOY+KrS8WG4WObYrIvuycMmbvY7z5eBX6FuWnZafakpcyx8dj8Q/VR+aGOeJ8M8bXxu9VzHtyD3EFenh8hPow3DnsodFYV66Po5Nqa0SCN3H0eV3q/wBl3Lz+CglXRVNvqDT1cD4ZR+F4x7u1bJtMiYERFIGejraq31TKmjqJaeoZ7MkTi1w8wt66akvV7jbHc7pVVUTTkRyP9XPbsjdlcpFF45b20d9mTyK+2Wl6M6+yWqqlZcKqZslR6WwRmRmRlrC3IO4AAZGcldS0Uk+juiu9XSdnVV10e2lh3glrDuByCe159yq9ZoqypggkginlZBKNmSJrzsuHeOCy14u+n98liy/sn5puo6CGy0g/b3HarHN/KHYAPdub71DrPfbpZW1jLdOYhVQGKf1Nr1OGd/DGePLK6Wl9bV2mYqikFPBW2+pyZaSoGWk4wSDyyOPHK1bvqNtfE6moLVRWmjeQZYqRpzLjhtOO8gcm8M9q5GO5blztN7O1Sa2mSimpKDTmgrXUPr57bcryXS+mQ0/WuZC3hGCCC0HcSW7yvq63Cy3Po6mp66/wXS9UkvWUkzmPZM6MkZYdsZO7a7eS+qOssOsNDW+yXO6w2q62vLYJZx93I3/2xkcQQopdrfaLRTvpobpFda55A6ylBEEAHHefbcezgN54qmI3Xy3vZJvS46OEdxU2q6XTNBe7VabdS097jnZH6TU9dJ1jnPOCGhpAbgb+B71FrRRMuV6oqKWUQx1E7InSflBPH4qza2yXa19IFDaLNbZ6OyxTQF08LMdc3ILnSS8XHORs58ld5NuaUp/RDHO1sh1901QWXXstjmqqltEJGNZLGxr5AH4LQQSAcZ4/Bdm+6c0hpTVP2dcpbnVxlkeI4HBpjDtxe9x478kNbwC1OkDrf9qFVO+N7YzVQsY9zSA7AZwPNZ+mE46Q5D/+NAfmqldV6r27RP1S3wcjWWlP6O6s+yaOR9RHO1j6ba9oh5wGnt37srY1DT27SFeLKLXR3Gpiiaayoq9s7T3DJawNI2Ggbs7zzXf6T6ttv6QrLXOaXCGmgmLRzDXkn5J0k6Xr7tfo9Q2WlmuFBcIY3bdK3rMOAxvA34Ix8knK69Vb40HPfqfHSs+Gqtuk62nY5kMtCQxrjtFrcMIBPPHDKrRWnri01X+zfSzpepZLQwlk7HTsBHq4w3f6xyMEDgqsV/hv/t6/RDN/LZaHQzUsmrr1ZJj93W0u0Ae0eqfg74KtKmlfRVs9JIMPgkdE4HtaSPopDom+0OmL028VLqiSWJr2MpoYx95tNxkvJ3AeBWrqe82++3WorqS1OopaiQyyF1SX7RPHdgAZ481yJqc9PXDDacL9kxtttj6QdA0VrpamOO9WYuayGV+GzRHh9N/IjfxXEq9KTaQt9VV36SlbWywvhoqFkge4vcMGR2Nwa0ZPjhQ+OR8Mgkie5jxwc0lpHmEkkkmkMksj5Hni57iSfM711ePSfFcdh5E1yiVad6RL7puh9ApnQVFEPYhqmbQZ4EHIHdvC5F+1Fc9S14rLnOJHtbsxsa3ZZG3sa3kuUiuWDGq9kiDumtMIiK0iERSCy6QuV32JSz0alO/rZR7Q/hbxPwXHSQOC1rnvaxjS57jgNAySewBTWw6ClnDai8bUUfEU7Th7v5jyHdx8FLbNpu3WRu1Txbc5HrTyb3Hw7PJSCjoaiuk2II9rB3k7gPErNkzpI6k30aVPTw0sDIKeJkUTNzWMGAFIrVp58+zNWZZHxEf4nePYF17ZYYKINkfiWcfiI3DwH1XXAXmZfJdcSa8fj65o+YoY4Y2sjYGtbwAG4LJhEWU1BERAEREAREQBERAEREAREQBERAEREAREQBERAEREAREQBERAeEZXMuFjpa/LyOrl5PZx8+1dRMLqbl7RGpVLkgFfaKugJL2B8XKRnDz7FyK2hpLhT9RWQMniPAPHDvHYVapaDxXGr9O0dVtOjHUyHm0bj4ha8flNfyM1+P8AclHXbo73ultNRjn1E5+Tv196hddbqy2TdVW00kDuW2Nx8DwK/QVZZa2jJJj6yMfjj3+8cQuXNDFUQmKaJksR3Fj2hzT5Lfj8jfRlqXPZQ5GEVn3LQFrqiX0bn0ch3gN9Zn907/cVE7hoi9UO06OEVcQ/FAcn+6d60rImcI4i+pI3wyGOVjmPH4XDB9xXypgIiIAiImkAuhNfrxU9QJ7pWyincHwh87iI3DgR2EdvFc9FGpVdo6m10dao1Leau5w3CruEtTUwjET52teGeDSMD3L7rdVXu5VUFVW1vX1EBzHK+GMuafHZ38TuPiuMij+KP0PZ/s6l11Fd741gudfJVbBy0yNblvgQAcdywU14udHTOpqW5VcEDs7UcU7mtOeO4HC0kXfxRrWuB7Pez6c9zwwPc5wYMN2jnA7uxfKIpJJdHNsIiLoCIhOOP6IAi3qCzXK5uAo6KaUH8ezho/tHcpVbujmZ+H3KrbE3nHB6zv7x3BRdygQjByBzPBSC06Nu1z2Xvi9EgO/rJxgnwbxKse26etdpANJRsbJzlf6zz5nh5LrwwTVMmxDG6R/Y0Z96ovPoJN9EbtGjrVadmQx+k1A/ezAHB7m8ApHFFJPIGRMc954ADJK79Dpd8mH1kgYPyMOT71I6Whp6KPYgiawc8cT4nmsOXy/0Xx47fLI9btMFxEla7H/ZNPzP6KSQ08cEYjiY1rBwDRgLLherDd1fZsnHM9BERRJhERAEREAREQBERAEREAREQBERAEREAREQBERAEREAREQBERAEREAREQBeL1EB84XPrLLRVmS+INefxs3FdJF1Np7Rxyn2Q+r0vUR5dTSNlH5Xeqf81x56WemdszwvjP8AE3A96scr4fG17dlzQ4dhG5Xz5Nrvkorx5fRVtVRUldHsVdNFO3hiRgPxUerNA2apy6ATUruXVv2m+4/qrhqdP2+oyep6t3bGcfBcuo0o8AmnqQe6RuPiFpjzF/oorx7RSdX0c10eTSVsEw7JAYz9QuNU6SvtIfXtsrx+aIh4+CvKaxXGHjTl47YyCtGSGWJ2JI3sP8TSFpnyd9MqcUu0ULLTzwEiaGWMjk9hb81jyDwI8ir6IDxh2HDsdgrTms1sqM9dbqV+eZharln/AKIlIorgk0fYJc5tkTf5C5vyK1XaEsDuFPM3+Wdyl+aQVSitJ3R/ZDw9LHhN/kvn/Z9ZfzVh/wDGH6J+aQVeitUaBsQOTHVO8Zz+izM0Tp9nGhc7+eZx+qfmkFScOKD1jhu89g3lXNDpqxwHMdqpQe0s2vmuhDSU1OMQ08Mf8kYb9FH86BS9LZrnWf8AR7fUyDtERA95XZpdB3ycgyxw0zTzlkyfcMq1c7RxnJ7M5WxDbqyf9lSyuHbs4HxVdeSl9nVLZX1J0bwNwa2vkk7WwsDR7ypDQ6Xs1vLXQ0MbpB+OX13fH9FMYNM10mDIY4h3nJ+C6tPpWlZvmlklPYPVCz35aX2WThuiIAcGtHcAP0XRpbJXVWC2Exs47Um4KZ09BS0o+4gjYe0Df71s4WWvKp9F8+Mvtkfo9LU8eHVMjpSPwj1W/qu3DTxU8YZFG1jRyaFmRZ6qq7ZomJno8AXqIokgiIgCIiAIiIAiIgCIiAIiIAiIgCIiAIiIAiIgCIiAIiIAiIgCIiAIiIAiIgCIiAIiIAiIgPEREB6vCiLiOM85L52GvGHAEd4REO/Rqy2yhm/aUkR/s4WrJpy2v4QuZ/K8hEVk1W+yupWujRn07RtBLXzD+0P0XHqaCKF3quefHH6Ii14mzHkSNN8QbwJXzsDtKItJSZ46ZjyMl3wXUpbLTzAFz5fIj9ERVZHolHZ04dN2/i4Su8XrbZY7bFgilYT/ABZKIsd0/wBm2JX6NyOmgib93DGzH5WgLI1EVDfJcktH0F6iIAiIiOhERdAREQBERAEREAREQBERAEREAREQBERAEREAREQH/9k=">
            <a:hlinkClick r:id="rId5"/>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dirty="0">
              <a:latin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8600" y="0"/>
            <a:ext cx="7315200" cy="685800"/>
          </a:xfrm>
        </p:spPr>
        <p:txBody>
          <a:bodyPr/>
          <a:lstStyle/>
          <a:p>
            <a:r>
              <a:rPr lang="en-US" altLang="zh-CN" dirty="0">
                <a:solidFill>
                  <a:schemeClr val="tx1"/>
                </a:solidFill>
              </a:rPr>
              <a:t>CKM</a:t>
            </a:r>
            <a:r>
              <a:rPr lang="zh-CN" altLang="en-US" dirty="0">
                <a:solidFill>
                  <a:schemeClr val="tx1"/>
                </a:solidFill>
              </a:rPr>
              <a:t>矩阵元</a:t>
            </a:r>
          </a:p>
        </p:txBody>
      </p:sp>
      <p:sp>
        <p:nvSpPr>
          <p:cNvPr id="4" name="灯片编号占位符 3"/>
          <p:cNvSpPr>
            <a:spLocks noGrp="1"/>
          </p:cNvSpPr>
          <p:nvPr>
            <p:ph type="sldNum" sz="quarter" idx="10"/>
          </p:nvPr>
        </p:nvSpPr>
        <p:spPr>
          <a:xfrm>
            <a:off x="8189843" y="6519869"/>
            <a:ext cx="990600" cy="228600"/>
          </a:xfrm>
        </p:spPr>
        <p:txBody>
          <a:bodyPr/>
          <a:lstStyle/>
          <a:p>
            <a:fld id="{3917FE17-BB62-45E8-80D8-8DA0DEEF5B92}" type="slidenum">
              <a:rPr lang="zh-CN" altLang="en-US" smtClean="0"/>
              <a:t>10</a:t>
            </a:fld>
            <a:endParaRPr lang="zh-CN" altLang="en-US" dirty="0"/>
          </a:p>
        </p:txBody>
      </p:sp>
      <p:sp>
        <p:nvSpPr>
          <p:cNvPr id="5" name="文本框 4"/>
          <p:cNvSpPr txBox="1"/>
          <p:nvPr/>
        </p:nvSpPr>
        <p:spPr>
          <a:xfrm>
            <a:off x="3866" y="687276"/>
            <a:ext cx="9067800" cy="496098"/>
          </a:xfrm>
          <a:prstGeom prst="rect">
            <a:avLst/>
          </a:prstGeom>
          <a:noFill/>
        </p:spPr>
        <p:txBody>
          <a:bodyPr wrap="square" rtlCol="0">
            <a:spAutoFit/>
          </a:bodyPr>
          <a:lstStyle/>
          <a:p>
            <a:pPr algn="ctr">
              <a:lnSpc>
                <a:spcPts val="3500"/>
              </a:lnSpc>
              <a:spcBef>
                <a:spcPct val="0"/>
              </a:spcBef>
              <a:buNone/>
            </a:pPr>
            <a:r>
              <a:rPr lang="en-US" altLang="zh-CN" sz="2200" dirty="0">
                <a:solidFill>
                  <a:srgbClr val="0000FF"/>
                </a:solidFill>
                <a:latin typeface="微软雅黑" panose="020B0503020204020204" pitchFamily="34" charset="-122"/>
                <a:ea typeface="微软雅黑" panose="020B0503020204020204" pitchFamily="34" charset="-122"/>
              </a:rPr>
              <a:t>CKM</a:t>
            </a:r>
            <a:r>
              <a:rPr lang="zh-CN" altLang="en-US" sz="2200" dirty="0">
                <a:solidFill>
                  <a:srgbClr val="0000FF"/>
                </a:solidFill>
                <a:latin typeface="微软雅黑" panose="020B0503020204020204" pitchFamily="34" charset="-122"/>
                <a:ea typeface="微软雅黑" panose="020B0503020204020204" pitchFamily="34" charset="-122"/>
              </a:rPr>
              <a:t>矩阵元是标准模型的</a:t>
            </a:r>
            <a:r>
              <a:rPr lang="zh-CN" altLang="en-US" sz="2200" dirty="0">
                <a:solidFill>
                  <a:srgbClr val="C00000"/>
                </a:solidFill>
                <a:latin typeface="微软雅黑" panose="020B0503020204020204" pitchFamily="34" charset="-122"/>
                <a:ea typeface="微软雅黑" panose="020B0503020204020204" pitchFamily="34" charset="-122"/>
              </a:rPr>
              <a:t>基本参数</a:t>
            </a:r>
            <a:r>
              <a:rPr lang="zh-CN" altLang="en-US" sz="2200" dirty="0">
                <a:solidFill>
                  <a:srgbClr val="0000FF"/>
                </a:solidFill>
                <a:latin typeface="微软雅黑" panose="020B0503020204020204" pitchFamily="34" charset="-122"/>
                <a:ea typeface="微软雅黑" panose="020B0503020204020204" pitchFamily="34" charset="-122"/>
              </a:rPr>
              <a:t>，描述</a:t>
            </a:r>
            <a:r>
              <a:rPr lang="zh-CN" altLang="en-US" sz="2200" dirty="0">
                <a:solidFill>
                  <a:srgbClr val="C00000"/>
                </a:solidFill>
                <a:latin typeface="微软雅黑" panose="020B0503020204020204" pitchFamily="34" charset="-122"/>
                <a:ea typeface="微软雅黑" panose="020B0503020204020204" pitchFamily="34" charset="-122"/>
              </a:rPr>
              <a:t>弱相互作用</a:t>
            </a:r>
            <a:r>
              <a:rPr lang="zh-CN" altLang="en-US" sz="2200" dirty="0">
                <a:solidFill>
                  <a:srgbClr val="0000FF"/>
                </a:solidFill>
                <a:latin typeface="微软雅黑" panose="020B0503020204020204" pitchFamily="34" charset="-122"/>
                <a:ea typeface="微软雅黑" panose="020B0503020204020204" pitchFamily="34" charset="-122"/>
              </a:rPr>
              <a:t>引起的夸克</a:t>
            </a:r>
            <a:r>
              <a:rPr lang="zh-CN" altLang="en-US" sz="2200" dirty="0">
                <a:solidFill>
                  <a:srgbClr val="3030FF"/>
                </a:solidFill>
                <a:latin typeface="微软雅黑" panose="020B0503020204020204" pitchFamily="34" charset="-122"/>
                <a:ea typeface="微软雅黑" panose="020B0503020204020204" pitchFamily="34" charset="-122"/>
              </a:rPr>
              <a:t>混合</a:t>
            </a:r>
            <a:endParaRPr lang="en-US" altLang="zh-CN" sz="2200" dirty="0">
              <a:solidFill>
                <a:srgbClr val="0000FF"/>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1426549" y="1344209"/>
            <a:ext cx="6222434" cy="2130856"/>
            <a:chOff x="844126" y="1850450"/>
            <a:chExt cx="7061623" cy="2314996"/>
          </a:xfrm>
        </p:grpSpPr>
        <p:pic>
          <p:nvPicPr>
            <p:cNvPr id="6" name="图片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0649" y="1850450"/>
              <a:ext cx="5228059" cy="1643063"/>
            </a:xfrm>
            <a:prstGeom prst="rect">
              <a:avLst/>
            </a:prstGeom>
            <a:noFill/>
            <a:ln>
              <a:noFill/>
            </a:ln>
            <a:effectLst/>
          </p:spPr>
        </p:pic>
        <p:sp>
          <p:nvSpPr>
            <p:cNvPr id="9" name="矩形 8"/>
            <p:cNvSpPr>
              <a:spLocks noChangeArrowheads="1"/>
            </p:cNvSpPr>
            <p:nvPr/>
          </p:nvSpPr>
          <p:spPr bwMode="auto">
            <a:xfrm>
              <a:off x="3001963" y="2421950"/>
              <a:ext cx="1358900" cy="471488"/>
            </a:xfrm>
            <a:prstGeom prst="rect">
              <a:avLst/>
            </a:prstGeom>
            <a:noFill/>
            <a:ln w="28575"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ct val="0"/>
                </a:spcBef>
                <a:spcAft>
                  <a:spcPts val="0"/>
                </a:spcAft>
                <a:buClrTx/>
                <a:buFontTx/>
                <a:buNone/>
              </a:pPr>
              <a:endParaRPr kumimoji="0" lang="zh-CN" altLang="en-US" sz="1400" dirty="0">
                <a:solidFill>
                  <a:prstClr val="black"/>
                </a:solidFill>
                <a:latin typeface="Times New Roman" pitchFamily="18" charset="0"/>
                <a:ea typeface="微软雅黑" panose="020B0503020204020204" pitchFamily="34" charset="-122"/>
                <a:cs typeface="Times New Roman" pitchFamily="18" charset="0"/>
              </a:endParaRPr>
            </a:p>
          </p:txBody>
        </p:sp>
        <p:sp>
          <p:nvSpPr>
            <p:cNvPr id="10" name="TextBox 20"/>
            <p:cNvSpPr txBox="1">
              <a:spLocks noChangeArrowheads="1"/>
            </p:cNvSpPr>
            <p:nvPr/>
          </p:nvSpPr>
          <p:spPr bwMode="auto">
            <a:xfrm>
              <a:off x="844126" y="3710918"/>
              <a:ext cx="3930254" cy="367810"/>
            </a:xfrm>
            <a:prstGeom prst="rect">
              <a:avLst/>
            </a:prstGeom>
            <a:solidFill>
              <a:srgbClr val="FFFF00"/>
            </a:solidFill>
            <a:ln w="28575">
              <a:solidFill>
                <a:srgbClr val="FF3300"/>
              </a:solidFill>
              <a:miter lim="800000"/>
              <a:headEnd/>
              <a:tailEnd/>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ct val="0"/>
                </a:spcBef>
                <a:spcAft>
                  <a:spcPts val="0"/>
                </a:spcAft>
                <a:buClrTx/>
                <a:buFontTx/>
                <a:buNone/>
              </a:pPr>
              <a:r>
                <a:rPr kumimoji="0" lang="en-US" altLang="zh-CN" sz="1600" dirty="0">
                  <a:solidFill>
                    <a:srgbClr val="FF0000"/>
                  </a:solidFill>
                  <a:latin typeface="Times New Roman" pitchFamily="18" charset="0"/>
                  <a:ea typeface="微软雅黑" panose="020B0503020204020204" pitchFamily="34" charset="-122"/>
                  <a:cs typeface="Times New Roman" pitchFamily="18" charset="0"/>
                </a:rPr>
                <a:t>Expected precision &lt; 2% at BESIII</a:t>
              </a:r>
              <a:endParaRPr kumimoji="0" lang="zh-CN" altLang="en-US" sz="1600" dirty="0">
                <a:solidFill>
                  <a:srgbClr val="FF0000"/>
                </a:solidFill>
                <a:latin typeface="Times New Roman" pitchFamily="18" charset="0"/>
                <a:ea typeface="微软雅黑" panose="020B0503020204020204" pitchFamily="34" charset="-122"/>
                <a:cs typeface="Times New Roman" pitchFamily="18" charset="0"/>
              </a:endParaRPr>
            </a:p>
          </p:txBody>
        </p:sp>
        <p:cxnSp>
          <p:nvCxnSpPr>
            <p:cNvPr id="12" name="直接箭头连接符 11"/>
            <p:cNvCxnSpPr>
              <a:cxnSpLocks noChangeShapeType="1"/>
              <a:endCxn id="9" idx="2"/>
            </p:cNvCxnSpPr>
            <p:nvPr/>
          </p:nvCxnSpPr>
          <p:spPr bwMode="auto">
            <a:xfrm flipV="1">
              <a:off x="3001963" y="2893439"/>
              <a:ext cx="679451" cy="817479"/>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3" name="矩形 12"/>
            <p:cNvSpPr/>
            <p:nvPr/>
          </p:nvSpPr>
          <p:spPr bwMode="auto">
            <a:xfrm>
              <a:off x="3001963" y="2993450"/>
              <a:ext cx="1357312" cy="428625"/>
            </a:xfrm>
            <a:prstGeom prst="rect">
              <a:avLst/>
            </a:prstGeom>
            <a:noFill/>
            <a:ln w="28575" cap="flat" cmpd="sng" algn="ctr">
              <a:solidFill>
                <a:srgbClr val="44546A">
                  <a:lumMod val="60000"/>
                  <a:lumOff val="40000"/>
                </a:srgbClr>
              </a:solidFill>
              <a:prstDash val="dash"/>
              <a:round/>
              <a:headEnd type="none" w="med" len="med"/>
              <a:tailEnd type="none" w="med" len="med"/>
            </a:ln>
            <a:effectLst/>
          </p:spPr>
          <p:txBody>
            <a:bodyPr wrap="none"/>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buClrTx/>
                <a:buFontTx/>
                <a:buNone/>
                <a:defRPr/>
              </a:pPr>
              <a:endParaRPr kumimoji="0" lang="zh-CN" altLang="en-US" sz="1400" dirty="0">
                <a:solidFill>
                  <a:prstClr val="black"/>
                </a:solidFill>
                <a:latin typeface="Times New Roman" pitchFamily="18" charset="0"/>
                <a:ea typeface="微软雅黑" panose="020B0503020204020204" pitchFamily="34" charset="-122"/>
                <a:cs typeface="Times New Roman" pitchFamily="18" charset="0"/>
              </a:endParaRPr>
            </a:p>
          </p:txBody>
        </p:sp>
        <p:cxnSp>
          <p:nvCxnSpPr>
            <p:cNvPr id="14" name="直接箭头连接符 13"/>
            <p:cNvCxnSpPr>
              <a:stCxn id="17" idx="1"/>
            </p:cNvCxnSpPr>
            <p:nvPr/>
          </p:nvCxnSpPr>
          <p:spPr bwMode="auto">
            <a:xfrm flipH="1" flipV="1">
              <a:off x="4371776" y="3422075"/>
              <a:ext cx="1209873" cy="425718"/>
            </a:xfrm>
            <a:prstGeom prst="straightConnector1">
              <a:avLst/>
            </a:prstGeom>
            <a:solidFill>
              <a:srgbClr val="4472C4"/>
            </a:solidFill>
            <a:ln w="28575" cap="flat" cmpd="sng" algn="ctr">
              <a:solidFill>
                <a:srgbClr val="44546A">
                  <a:lumMod val="60000"/>
                  <a:lumOff val="40000"/>
                </a:srgbClr>
              </a:solidFill>
              <a:prstDash val="solid"/>
              <a:round/>
              <a:headEnd type="none" w="med" len="med"/>
              <a:tailEnd type="arrow"/>
            </a:ln>
            <a:effectLst/>
          </p:spPr>
        </p:cxnSp>
        <p:sp>
          <p:nvSpPr>
            <p:cNvPr id="15" name="矩形 14"/>
            <p:cNvSpPr/>
            <p:nvPr/>
          </p:nvSpPr>
          <p:spPr bwMode="auto">
            <a:xfrm>
              <a:off x="4430713" y="1921888"/>
              <a:ext cx="642937" cy="1000125"/>
            </a:xfrm>
            <a:prstGeom prst="rect">
              <a:avLst/>
            </a:prstGeom>
            <a:noFill/>
            <a:ln w="28575" cap="flat" cmpd="sng" algn="ctr">
              <a:solidFill>
                <a:srgbClr val="44546A">
                  <a:lumMod val="60000"/>
                  <a:lumOff val="40000"/>
                </a:srgbClr>
              </a:solidFill>
              <a:prstDash val="dash"/>
              <a:round/>
              <a:headEnd type="none" w="med" len="med"/>
              <a:tailEnd type="none" w="med" len="med"/>
            </a:ln>
            <a:effectLst/>
          </p:spPr>
          <p:txBody>
            <a:bodyPr wrap="none"/>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buClrTx/>
                <a:buFontTx/>
                <a:buNone/>
                <a:defRPr/>
              </a:pPr>
              <a:endParaRPr kumimoji="0" lang="zh-CN" altLang="en-US" sz="1400" dirty="0">
                <a:solidFill>
                  <a:prstClr val="black"/>
                </a:solidFill>
                <a:latin typeface="Times New Roman" pitchFamily="18" charset="0"/>
                <a:ea typeface="微软雅黑" panose="020B0503020204020204" pitchFamily="34" charset="-122"/>
                <a:cs typeface="Times New Roman" pitchFamily="18" charset="0"/>
              </a:endParaRPr>
            </a:p>
          </p:txBody>
        </p:sp>
        <p:cxnSp>
          <p:nvCxnSpPr>
            <p:cNvPr id="16" name="直接箭头连接符 15"/>
            <p:cNvCxnSpPr>
              <a:stCxn id="17" idx="1"/>
            </p:cNvCxnSpPr>
            <p:nvPr/>
          </p:nvCxnSpPr>
          <p:spPr bwMode="auto">
            <a:xfrm flipH="1" flipV="1">
              <a:off x="5013327" y="2761678"/>
              <a:ext cx="568321" cy="1086114"/>
            </a:xfrm>
            <a:prstGeom prst="straightConnector1">
              <a:avLst/>
            </a:prstGeom>
            <a:solidFill>
              <a:srgbClr val="4472C4"/>
            </a:solidFill>
            <a:ln w="28575" cap="flat" cmpd="sng" algn="ctr">
              <a:solidFill>
                <a:srgbClr val="44546A">
                  <a:lumMod val="60000"/>
                  <a:lumOff val="40000"/>
                </a:srgbClr>
              </a:solidFill>
              <a:prstDash val="solid"/>
              <a:round/>
              <a:headEnd type="none" w="med" len="med"/>
              <a:tailEnd type="arrow"/>
            </a:ln>
            <a:effectLst/>
          </p:spPr>
        </p:cxnSp>
        <p:sp>
          <p:nvSpPr>
            <p:cNvPr id="17" name="TextBox 26"/>
            <p:cNvSpPr txBox="1"/>
            <p:nvPr/>
          </p:nvSpPr>
          <p:spPr>
            <a:xfrm>
              <a:off x="5581649" y="3530137"/>
              <a:ext cx="2324100" cy="635309"/>
            </a:xfrm>
            <a:prstGeom prst="rect">
              <a:avLst/>
            </a:prstGeom>
            <a:solidFill>
              <a:srgbClr val="FFFF00"/>
            </a:solidFill>
            <a:ln w="28575">
              <a:solidFill>
                <a:srgbClr val="44546A">
                  <a:lumMod val="60000"/>
                  <a:lumOff val="40000"/>
                </a:srgbClr>
              </a:solid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buClrTx/>
                <a:buFontTx/>
                <a:buNone/>
                <a:defRPr/>
              </a:pPr>
              <a:r>
                <a:rPr kumimoji="0" lang="en-US" altLang="zh-CN" sz="1600" dirty="0">
                  <a:solidFill>
                    <a:prstClr val="black"/>
                  </a:solidFill>
                  <a:latin typeface="Times New Roman" pitchFamily="18" charset="0"/>
                  <a:ea typeface="微软雅黑" panose="020B0503020204020204" pitchFamily="34" charset="-122"/>
                  <a:cs typeface="Times New Roman" pitchFamily="18" charset="0"/>
                </a:rPr>
                <a:t>BESIII + B factories</a:t>
              </a:r>
            </a:p>
            <a:p>
              <a:pPr algn="ctr" fontAlgn="auto">
                <a:spcBef>
                  <a:spcPts val="0"/>
                </a:spcBef>
                <a:spcAft>
                  <a:spcPts val="0"/>
                </a:spcAft>
                <a:buClrTx/>
                <a:buFontTx/>
                <a:buNone/>
                <a:defRPr/>
              </a:pPr>
              <a:r>
                <a:rPr kumimoji="0" lang="en-US" altLang="zh-CN" sz="1600" dirty="0">
                  <a:solidFill>
                    <a:prstClr val="black"/>
                  </a:solidFill>
                  <a:latin typeface="Times New Roman" pitchFamily="18" charset="0"/>
                  <a:ea typeface="微软雅黑" panose="020B0503020204020204" pitchFamily="34" charset="-122"/>
                  <a:cs typeface="Times New Roman" pitchFamily="18" charset="0"/>
                </a:rPr>
                <a:t>+ </a:t>
              </a:r>
              <a:r>
                <a:rPr kumimoji="0" lang="zh-CN" altLang="en-US" sz="1600" dirty="0">
                  <a:solidFill>
                    <a:prstClr val="black"/>
                  </a:solidFill>
                  <a:latin typeface="Times New Roman" pitchFamily="18" charset="0"/>
                  <a:ea typeface="微软雅黑" panose="020B0503020204020204" pitchFamily="34" charset="-122"/>
                  <a:cs typeface="Times New Roman" pitchFamily="18" charset="0"/>
                </a:rPr>
                <a:t>格点</a:t>
              </a:r>
              <a:r>
                <a:rPr kumimoji="0" lang="en-US" altLang="zh-CN" sz="1600" dirty="0">
                  <a:solidFill>
                    <a:prstClr val="black"/>
                  </a:solidFill>
                  <a:latin typeface="Times New Roman" pitchFamily="18" charset="0"/>
                  <a:ea typeface="微软雅黑" panose="020B0503020204020204" pitchFamily="34" charset="-122"/>
                  <a:cs typeface="Times New Roman" pitchFamily="18" charset="0"/>
                </a:rPr>
                <a:t>QCD</a:t>
              </a:r>
              <a:endParaRPr kumimoji="0" lang="zh-CN" altLang="en-US" sz="1600" dirty="0">
                <a:solidFill>
                  <a:prstClr val="black"/>
                </a:solidFill>
                <a:latin typeface="Times New Roman" pitchFamily="18" charset="0"/>
                <a:ea typeface="微软雅黑" panose="020B0503020204020204" pitchFamily="34" charset="-122"/>
                <a:cs typeface="Times New Roman" pitchFamily="18" charset="0"/>
              </a:endParaRPr>
            </a:p>
          </p:txBody>
        </p:sp>
      </p:grpSp>
      <p:sp>
        <p:nvSpPr>
          <p:cNvPr id="19" name="文本框 18"/>
          <p:cNvSpPr txBox="1"/>
          <p:nvPr/>
        </p:nvSpPr>
        <p:spPr>
          <a:xfrm>
            <a:off x="163266" y="3737792"/>
            <a:ext cx="8652818" cy="904863"/>
          </a:xfrm>
          <a:prstGeom prst="rect">
            <a:avLst/>
          </a:prstGeom>
          <a:noFill/>
        </p:spPr>
        <p:txBody>
          <a:bodyPr wrap="square" rtlCol="0">
            <a:spAutoFit/>
          </a:bodyPr>
          <a:lstStyle/>
          <a:p>
            <a:pPr algn="ctr">
              <a:lnSpc>
                <a:spcPct val="110000"/>
              </a:lnSpc>
              <a:buNone/>
            </a:pPr>
            <a:r>
              <a:rPr lang="en-US" altLang="zh-CN" sz="2200" dirty="0">
                <a:solidFill>
                  <a:srgbClr val="3030FF"/>
                </a:solidFill>
                <a:latin typeface="微软雅黑" panose="020B0503020204020204" pitchFamily="34" charset="-122"/>
                <a:ea typeface="微软雅黑" panose="020B0503020204020204" pitchFamily="34" charset="-122"/>
              </a:rPr>
              <a:t>CKM</a:t>
            </a:r>
            <a:r>
              <a:rPr lang="zh-CN" altLang="en-US" sz="2200" dirty="0">
                <a:solidFill>
                  <a:srgbClr val="3030FF"/>
                </a:solidFill>
                <a:latin typeface="微软雅黑" panose="020B0503020204020204" pitchFamily="34" charset="-122"/>
                <a:ea typeface="微软雅黑" panose="020B0503020204020204" pitchFamily="34" charset="-122"/>
              </a:rPr>
              <a:t>矩阵元的</a:t>
            </a:r>
            <a:r>
              <a:rPr lang="zh-CN" altLang="en-US" sz="2200" dirty="0">
                <a:solidFill>
                  <a:srgbClr val="C00000"/>
                </a:solidFill>
                <a:latin typeface="微软雅黑" panose="020B0503020204020204" pitchFamily="34" charset="-122"/>
                <a:ea typeface="微软雅黑" panose="020B0503020204020204" pitchFamily="34" charset="-122"/>
              </a:rPr>
              <a:t>精确测量</a:t>
            </a:r>
            <a:r>
              <a:rPr lang="zh-CN" altLang="en-US" sz="2200" dirty="0">
                <a:solidFill>
                  <a:srgbClr val="0000FF"/>
                </a:solidFill>
                <a:latin typeface="微软雅黑" panose="020B0503020204020204" pitchFamily="34" charset="-122"/>
                <a:ea typeface="微软雅黑" panose="020B0503020204020204" pitchFamily="34" charset="-122"/>
              </a:rPr>
              <a:t>与</a:t>
            </a:r>
            <a:r>
              <a:rPr lang="zh-CN" altLang="en-US" sz="2200" dirty="0">
                <a:solidFill>
                  <a:srgbClr val="C00000"/>
                </a:solidFill>
                <a:latin typeface="微软雅黑" panose="020B0503020204020204" pitchFamily="34" charset="-122"/>
                <a:ea typeface="微软雅黑" panose="020B0503020204020204" pitchFamily="34" charset="-122"/>
              </a:rPr>
              <a:t>幺正性验证</a:t>
            </a:r>
            <a:r>
              <a:rPr lang="zh-CN" altLang="en-US" sz="2200" dirty="0">
                <a:solidFill>
                  <a:srgbClr val="0000FF"/>
                </a:solidFill>
                <a:latin typeface="微软雅黑" panose="020B0503020204020204" pitchFamily="34" charset="-122"/>
                <a:ea typeface="微软雅黑" panose="020B0503020204020204" pitchFamily="34" charset="-122"/>
              </a:rPr>
              <a:t>是</a:t>
            </a:r>
            <a:endParaRPr lang="en-US" altLang="zh-CN" sz="2200" dirty="0">
              <a:solidFill>
                <a:srgbClr val="0000FF"/>
              </a:solidFill>
              <a:latin typeface="微软雅黑" panose="020B0503020204020204" pitchFamily="34" charset="-122"/>
              <a:ea typeface="微软雅黑" panose="020B0503020204020204" pitchFamily="34" charset="-122"/>
            </a:endParaRPr>
          </a:p>
          <a:p>
            <a:pPr algn="ctr">
              <a:lnSpc>
                <a:spcPct val="110000"/>
              </a:lnSpc>
              <a:buNone/>
            </a:pPr>
            <a:r>
              <a:rPr lang="zh-CN" altLang="en-US" sz="2200" dirty="0">
                <a:solidFill>
                  <a:srgbClr val="0000FF"/>
                </a:solidFill>
                <a:latin typeface="微软雅黑" panose="020B0503020204020204" pitchFamily="34" charset="-122"/>
                <a:ea typeface="微软雅黑" panose="020B0503020204020204" pitchFamily="34" charset="-122"/>
              </a:rPr>
              <a:t>检验</a:t>
            </a:r>
            <a:r>
              <a:rPr lang="zh-CN" altLang="en-US" sz="2200" dirty="0">
                <a:solidFill>
                  <a:srgbClr val="C00000"/>
                </a:solidFill>
                <a:latin typeface="微软雅黑" panose="020B0503020204020204" pitchFamily="34" charset="-122"/>
                <a:ea typeface="微软雅黑" panose="020B0503020204020204" pitchFamily="34" charset="-122"/>
              </a:rPr>
              <a:t>电弱理论</a:t>
            </a:r>
            <a:r>
              <a:rPr lang="zh-CN" altLang="en-US" sz="2200" dirty="0">
                <a:solidFill>
                  <a:srgbClr val="0000FF"/>
                </a:solidFill>
                <a:latin typeface="微软雅黑" panose="020B0503020204020204" pitchFamily="34" charset="-122"/>
                <a:ea typeface="微软雅黑" panose="020B0503020204020204" pitchFamily="34" charset="-122"/>
              </a:rPr>
              <a:t>和探索超越标准模型</a:t>
            </a:r>
            <a:r>
              <a:rPr lang="zh-CN" altLang="en-US" sz="2200" dirty="0">
                <a:solidFill>
                  <a:srgbClr val="C00000"/>
                </a:solidFill>
                <a:latin typeface="微软雅黑" panose="020B0503020204020204" pitchFamily="34" charset="-122"/>
                <a:ea typeface="微软雅黑" panose="020B0503020204020204" pitchFamily="34" charset="-122"/>
              </a:rPr>
              <a:t>新物理</a:t>
            </a:r>
            <a:r>
              <a:rPr lang="zh-CN" altLang="en-US" sz="2200" dirty="0">
                <a:solidFill>
                  <a:srgbClr val="0000FF"/>
                </a:solidFill>
                <a:latin typeface="微软雅黑" panose="020B0503020204020204" pitchFamily="34" charset="-122"/>
                <a:ea typeface="微软雅黑" panose="020B0503020204020204" pitchFamily="34" charset="-122"/>
              </a:rPr>
              <a:t>的重要途径</a:t>
            </a:r>
            <a:endParaRPr lang="en-US" altLang="zh-CN" sz="2200" dirty="0">
              <a:solidFill>
                <a:srgbClr val="0000FF"/>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262467" y="4772841"/>
            <a:ext cx="8843626" cy="1138773"/>
            <a:chOff x="433110" y="5472323"/>
            <a:chExt cx="8843626" cy="1138773"/>
          </a:xfrm>
        </p:grpSpPr>
        <mc:AlternateContent xmlns:mc="http://schemas.openxmlformats.org/markup-compatibility/2006" xmlns:a14="http://schemas.microsoft.com/office/drawing/2010/main">
          <mc:Choice Requires="a14">
            <p:sp>
              <p:nvSpPr>
                <p:cNvPr id="22" name="Rectangle 18">
                  <a:extLst>
                    <a:ext uri="{FF2B5EF4-FFF2-40B4-BE49-F238E27FC236}">
                      <a16:creationId xmlns:a16="http://schemas.microsoft.com/office/drawing/2014/main" id="{FBAACD56-200B-7A43-A1EE-38824A89109E}"/>
                    </a:ext>
                  </a:extLst>
                </p:cNvPr>
                <p:cNvSpPr/>
                <p:nvPr/>
              </p:nvSpPr>
              <p:spPr>
                <a:xfrm>
                  <a:off x="5695336" y="5472323"/>
                  <a:ext cx="3581400" cy="1138773"/>
                </a:xfrm>
                <a:prstGeom prst="rect">
                  <a:avLst/>
                </a:prstGeom>
              </p:spPr>
              <p:txBody>
                <a:bodyPr wrap="square">
                  <a:spAutoFit/>
                </a:bodyPr>
                <a:lstStyle/>
                <a:p>
                  <a:pPr algn="l">
                    <a:buNone/>
                  </a:pPr>
                  <a:r>
                    <a:rPr lang="en-US" sz="2000" b="0" dirty="0">
                      <a:solidFill>
                        <a:schemeClr val="tx1"/>
                      </a:solidFill>
                      <a:latin typeface="Cambria Math" panose="02040503050406030204" pitchFamily="18" charset="0"/>
                    </a:rPr>
                    <a:t>|</a:t>
                  </a:r>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𝑉</m:t>
                          </m:r>
                        </m:e>
                        <m:sub>
                          <m:r>
                            <a:rPr lang="en-US" sz="2000" b="0" i="1" smtClean="0">
                              <a:solidFill>
                                <a:schemeClr val="tx1"/>
                              </a:solidFill>
                              <a:latin typeface="Cambria Math" panose="02040503050406030204" pitchFamily="18" charset="0"/>
                            </a:rPr>
                            <m:t>𝑐𝑑</m:t>
                          </m:r>
                        </m:sub>
                      </m:sSub>
                      <m:r>
                        <a:rPr lang="en-US" sz="2000" b="0" i="0" smtClean="0">
                          <a:solidFill>
                            <a:schemeClr val="tx1"/>
                          </a:solidFill>
                          <a:latin typeface="Cambria Math" panose="02040503050406030204" pitchFamily="18" charset="0"/>
                        </a:rPr>
                        <m:t>|</m:t>
                      </m:r>
                    </m:oMath>
                  </a14:m>
                  <a:r>
                    <a:rPr lang="en-US" sz="2000" b="0" dirty="0">
                      <a:solidFill>
                        <a:schemeClr val="tx1"/>
                      </a:solidFill>
                      <a:latin typeface="Cambria Math" panose="02040503050406030204" pitchFamily="18" charset="0"/>
                    </a:rPr>
                    <a:t> = 0.221 ± 0.004 </a:t>
                  </a:r>
                </a:p>
                <a:p>
                  <a:pPr algn="l">
                    <a:buNone/>
                  </a:pPr>
                  <a:r>
                    <a:rPr lang="en-US" sz="2000" b="0" dirty="0">
                      <a:solidFill>
                        <a:schemeClr val="tx1"/>
                      </a:solidFill>
                      <a:latin typeface="Cambria Math" panose="02040503050406030204" pitchFamily="18" charset="0"/>
                    </a:rPr>
                    <a:t>|</a:t>
                  </a:r>
                  <a14:m>
                    <m:oMath xmlns:m="http://schemas.openxmlformats.org/officeDocument/2006/math">
                      <m:sSub>
                        <m:sSubPr>
                          <m:ctrlPr>
                            <a:rPr lang="en-US" sz="2000" b="0" i="1">
                              <a:solidFill>
                                <a:schemeClr val="tx1"/>
                              </a:solidFill>
                              <a:latin typeface="Cambria Math" panose="02040503050406030204" pitchFamily="18" charset="0"/>
                            </a:rPr>
                          </m:ctrlPr>
                        </m:sSubPr>
                        <m:e>
                          <m:r>
                            <a:rPr lang="en-US" sz="2000" b="0" i="1">
                              <a:solidFill>
                                <a:schemeClr val="tx1"/>
                              </a:solidFill>
                              <a:latin typeface="Cambria Math" panose="02040503050406030204" pitchFamily="18" charset="0"/>
                            </a:rPr>
                            <m:t>𝑉</m:t>
                          </m:r>
                        </m:e>
                        <m:sub>
                          <m:r>
                            <a:rPr lang="en-US" sz="2000" b="0" i="1" smtClean="0">
                              <a:solidFill>
                                <a:schemeClr val="tx1"/>
                              </a:solidFill>
                              <a:latin typeface="Cambria Math" panose="02040503050406030204" pitchFamily="18" charset="0"/>
                            </a:rPr>
                            <m:t>𝑐𝑠</m:t>
                          </m:r>
                        </m:sub>
                      </m:sSub>
                    </m:oMath>
                  </a14:m>
                  <a:r>
                    <a:rPr lang="en-US" sz="2000" b="0" dirty="0">
                      <a:solidFill>
                        <a:schemeClr val="tx1"/>
                      </a:solidFill>
                      <a:latin typeface="Cambria Math" panose="02040503050406030204" pitchFamily="18" charset="0"/>
                    </a:rPr>
                    <a:t> </a:t>
                  </a:r>
                  <a14:m>
                    <m:oMath xmlns:m="http://schemas.openxmlformats.org/officeDocument/2006/math">
                      <m:r>
                        <a:rPr lang="en-US" sz="2000" b="0">
                          <a:solidFill>
                            <a:schemeClr val="tx1"/>
                          </a:solidFill>
                          <a:latin typeface="Cambria Math" panose="02040503050406030204" pitchFamily="18" charset="0"/>
                        </a:rPr>
                        <m:t>|</m:t>
                      </m:r>
                    </m:oMath>
                  </a14:m>
                  <a:r>
                    <a:rPr lang="en-US" sz="2000" b="0" dirty="0">
                      <a:solidFill>
                        <a:schemeClr val="tx1"/>
                      </a:solidFill>
                      <a:latin typeface="Cambria Math" panose="02040503050406030204" pitchFamily="18" charset="0"/>
                    </a:rPr>
                    <a:t>= 0.987 ± 0.011</a:t>
                  </a:r>
                </a:p>
                <a:p>
                  <a:pPr algn="l">
                    <a:buNone/>
                  </a:pPr>
                  <a:r>
                    <a:rPr lang="en-US" sz="2000" b="0" dirty="0">
                      <a:solidFill>
                        <a:schemeClr val="tx1"/>
                      </a:solidFill>
                      <a:latin typeface="Cambria Math" panose="02040503050406030204" pitchFamily="18" charset="0"/>
                    </a:rPr>
                    <a:t>|</a:t>
                  </a:r>
                  <a14:m>
                    <m:oMath xmlns:m="http://schemas.openxmlformats.org/officeDocument/2006/math">
                      <m:sSub>
                        <m:sSubPr>
                          <m:ctrlPr>
                            <a:rPr lang="en-US" sz="2000" b="0" i="1">
                              <a:solidFill>
                                <a:schemeClr val="tx1"/>
                              </a:solidFill>
                              <a:latin typeface="Cambria Math" panose="02040503050406030204" pitchFamily="18" charset="0"/>
                            </a:rPr>
                          </m:ctrlPr>
                        </m:sSubPr>
                        <m:e>
                          <m:r>
                            <a:rPr lang="en-US" sz="2000" b="0" i="1">
                              <a:solidFill>
                                <a:schemeClr val="tx1"/>
                              </a:solidFill>
                              <a:latin typeface="Cambria Math" panose="02040503050406030204" pitchFamily="18" charset="0"/>
                            </a:rPr>
                            <m:t>𝑉</m:t>
                          </m:r>
                        </m:e>
                        <m:sub>
                          <m:r>
                            <a:rPr lang="en-US" sz="2000" b="0" i="1" smtClean="0">
                              <a:solidFill>
                                <a:schemeClr val="tx1"/>
                              </a:solidFill>
                              <a:latin typeface="Cambria Math" panose="02040503050406030204" pitchFamily="18" charset="0"/>
                            </a:rPr>
                            <m:t>𝑐𝑏</m:t>
                          </m:r>
                        </m:sub>
                      </m:sSub>
                      <m:r>
                        <a:rPr lang="en-US" sz="2000" b="0">
                          <a:solidFill>
                            <a:schemeClr val="tx1"/>
                          </a:solidFill>
                          <a:latin typeface="Cambria Math" panose="02040503050406030204" pitchFamily="18" charset="0"/>
                        </a:rPr>
                        <m:t>|</m:t>
                      </m:r>
                    </m:oMath>
                  </a14:m>
                  <a:r>
                    <a:rPr lang="en-US" sz="2000" b="0" dirty="0">
                      <a:solidFill>
                        <a:schemeClr val="tx1"/>
                      </a:solidFill>
                      <a:latin typeface="Cambria Math" panose="02040503050406030204" pitchFamily="18" charset="0"/>
                    </a:rPr>
                    <a:t> = 0.0410 ± 0.0014</a:t>
                  </a:r>
                  <a:endParaRPr lang="en-US" sz="2000" b="0" dirty="0">
                    <a:solidFill>
                      <a:schemeClr val="tx1"/>
                    </a:solidFill>
                    <a:effectLst/>
                    <a:latin typeface="Cambria Math" panose="02040503050406030204" pitchFamily="18" charset="0"/>
                  </a:endParaRPr>
                </a:p>
              </p:txBody>
            </p:sp>
          </mc:Choice>
          <mc:Fallback xmlns="">
            <p:sp>
              <p:nvSpPr>
                <p:cNvPr id="22" name="Rectangle 18">
                  <a:extLst>
                    <a:ext uri="{FF2B5EF4-FFF2-40B4-BE49-F238E27FC236}">
                      <a16:creationId xmlns:a16="http://schemas.microsoft.com/office/drawing/2014/main" id="{FBAACD56-200B-7A43-A1EE-38824A89109E}"/>
                    </a:ext>
                  </a:extLst>
                </p:cNvPr>
                <p:cNvSpPr>
                  <a:spLocks noRot="1" noChangeAspect="1" noMove="1" noResize="1" noEditPoints="1" noAdjustHandles="1" noChangeArrowheads="1" noChangeShapeType="1" noTextEdit="1"/>
                </p:cNvSpPr>
                <p:nvPr/>
              </p:nvSpPr>
              <p:spPr>
                <a:xfrm>
                  <a:off x="5695336" y="5472323"/>
                  <a:ext cx="3581400" cy="1138773"/>
                </a:xfrm>
                <a:prstGeom prst="rect">
                  <a:avLst/>
                </a:prstGeom>
                <a:blipFill>
                  <a:blip r:embed="rId4"/>
                  <a:stretch>
                    <a:fillRect l="-1701" t="-4278" b="-8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Rectangle 23">
                  <a:extLst>
                    <a:ext uri="{FF2B5EF4-FFF2-40B4-BE49-F238E27FC236}">
                      <a16:creationId xmlns:a16="http://schemas.microsoft.com/office/drawing/2014/main" id="{640CA3F4-F15C-E04D-BF19-FD8C69A348D7}"/>
                    </a:ext>
                  </a:extLst>
                </p:cNvPr>
                <p:cNvSpPr/>
                <p:nvPr/>
              </p:nvSpPr>
              <p:spPr>
                <a:xfrm>
                  <a:off x="433110" y="6153851"/>
                  <a:ext cx="4385206" cy="407099"/>
                </a:xfrm>
                <a:prstGeom prst="rect">
                  <a:avLst/>
                </a:prstGeom>
              </p:spPr>
              <p:txBody>
                <a:bodyPr wrap="square">
                  <a:spAutoFit/>
                </a:bodyPr>
                <a:lstStyle/>
                <a:p>
                  <a:pPr algn="l">
                    <a:buNone/>
                  </a:pPr>
                  <a14:m>
                    <m:oMath xmlns:m="http://schemas.openxmlformats.org/officeDocument/2006/math">
                      <m:sSup>
                        <m:sSupPr>
                          <m:ctrlPr>
                            <a:rPr lang="en-US" sz="2000" i="1" dirty="0" smtClean="0">
                              <a:solidFill>
                                <a:srgbClr val="3030FF"/>
                              </a:solidFill>
                              <a:latin typeface="Cambria Math" panose="02040503050406030204" pitchFamily="18" charset="0"/>
                            </a:rPr>
                          </m:ctrlPr>
                        </m:sSupPr>
                        <m:e>
                          <m:r>
                            <m:rPr>
                              <m:nor/>
                            </m:rPr>
                            <a:rPr lang="en-US" sz="2000" dirty="0">
                              <a:solidFill>
                                <a:srgbClr val="3030FF"/>
                              </a:solidFill>
                              <a:latin typeface="Cambria Math" panose="02040503050406030204" pitchFamily="18" charset="0"/>
                            </a:rPr>
                            <m:t>|</m:t>
                          </m:r>
                          <m:sSub>
                            <m:sSubPr>
                              <m:ctrlPr>
                                <a:rPr lang="en-US" sz="2000" i="1">
                                  <a:solidFill>
                                    <a:srgbClr val="3030FF"/>
                                  </a:solidFill>
                                  <a:latin typeface="Cambria Math" panose="02040503050406030204" pitchFamily="18" charset="0"/>
                                </a:rPr>
                              </m:ctrlPr>
                            </m:sSubPr>
                            <m:e>
                              <m:r>
                                <a:rPr lang="en-US" sz="2000" b="1" i="1">
                                  <a:solidFill>
                                    <a:srgbClr val="3030FF"/>
                                  </a:solidFill>
                                  <a:latin typeface="Cambria Math" panose="02040503050406030204" pitchFamily="18" charset="0"/>
                                </a:rPr>
                                <m:t>𝑽</m:t>
                              </m:r>
                            </m:e>
                            <m:sub>
                              <m:r>
                                <a:rPr lang="en-US" sz="2000" b="1" i="1" smtClean="0">
                                  <a:solidFill>
                                    <a:srgbClr val="3030FF"/>
                                  </a:solidFill>
                                  <a:latin typeface="Cambria Math" panose="02040503050406030204" pitchFamily="18" charset="0"/>
                                </a:rPr>
                                <m:t>𝒄</m:t>
                              </m:r>
                              <m:r>
                                <a:rPr lang="en-US" sz="2000" b="1" i="1">
                                  <a:solidFill>
                                    <a:srgbClr val="3030FF"/>
                                  </a:solidFill>
                                  <a:latin typeface="Cambria Math" panose="02040503050406030204" pitchFamily="18" charset="0"/>
                                </a:rPr>
                                <m:t>𝒅</m:t>
                              </m:r>
                            </m:sub>
                          </m:sSub>
                          <m:r>
                            <a:rPr lang="en-US" sz="2000" b="1">
                              <a:solidFill>
                                <a:srgbClr val="3030FF"/>
                              </a:solidFill>
                              <a:latin typeface="Cambria Math" panose="02040503050406030204" pitchFamily="18" charset="0"/>
                            </a:rPr>
                            <m:t>|</m:t>
                          </m:r>
                        </m:e>
                        <m:sup>
                          <m:r>
                            <a:rPr lang="en-US" sz="2000" b="1" i="1" dirty="0" smtClean="0">
                              <a:solidFill>
                                <a:srgbClr val="3030FF"/>
                              </a:solidFill>
                              <a:latin typeface="Cambria Math" panose="02040503050406030204" pitchFamily="18" charset="0"/>
                            </a:rPr>
                            <m:t>𝟐</m:t>
                          </m:r>
                        </m:sup>
                      </m:sSup>
                    </m:oMath>
                  </a14:m>
                  <a:r>
                    <a:rPr lang="en-US" sz="2000" dirty="0">
                      <a:solidFill>
                        <a:srgbClr val="3030FF"/>
                      </a:solidFill>
                      <a:latin typeface="Cambria Math" panose="02040503050406030204" pitchFamily="18" charset="0"/>
                    </a:rPr>
                    <a:t>+</a:t>
                  </a:r>
                  <a14:m>
                    <m:oMath xmlns:m="http://schemas.openxmlformats.org/officeDocument/2006/math">
                      <m:sSup>
                        <m:sSupPr>
                          <m:ctrlPr>
                            <a:rPr lang="en-US" sz="2000" i="1" dirty="0">
                              <a:solidFill>
                                <a:srgbClr val="3030FF"/>
                              </a:solidFill>
                              <a:latin typeface="Cambria Math" panose="02040503050406030204" pitchFamily="18" charset="0"/>
                            </a:rPr>
                          </m:ctrlPr>
                        </m:sSupPr>
                        <m:e>
                          <m:r>
                            <m:rPr>
                              <m:nor/>
                            </m:rPr>
                            <a:rPr lang="en-US" sz="2000" dirty="0">
                              <a:solidFill>
                                <a:srgbClr val="3030FF"/>
                              </a:solidFill>
                              <a:latin typeface="Cambria Math" panose="02040503050406030204" pitchFamily="18" charset="0"/>
                            </a:rPr>
                            <m:t>|</m:t>
                          </m:r>
                          <m:sSub>
                            <m:sSubPr>
                              <m:ctrlPr>
                                <a:rPr lang="en-US" sz="2000" i="1">
                                  <a:solidFill>
                                    <a:srgbClr val="3030FF"/>
                                  </a:solidFill>
                                  <a:latin typeface="Cambria Math" panose="02040503050406030204" pitchFamily="18" charset="0"/>
                                </a:rPr>
                              </m:ctrlPr>
                            </m:sSubPr>
                            <m:e>
                              <m:r>
                                <a:rPr lang="en-US" sz="2000" b="1" i="1">
                                  <a:solidFill>
                                    <a:srgbClr val="3030FF"/>
                                  </a:solidFill>
                                  <a:latin typeface="Cambria Math" panose="02040503050406030204" pitchFamily="18" charset="0"/>
                                </a:rPr>
                                <m:t>𝑽</m:t>
                              </m:r>
                            </m:e>
                            <m:sub>
                              <m:r>
                                <a:rPr lang="en-US" sz="2000" b="1" i="1" smtClean="0">
                                  <a:solidFill>
                                    <a:srgbClr val="3030FF"/>
                                  </a:solidFill>
                                  <a:latin typeface="Cambria Math" panose="02040503050406030204" pitchFamily="18" charset="0"/>
                                </a:rPr>
                                <m:t>𝒄𝒔</m:t>
                              </m:r>
                            </m:sub>
                          </m:sSub>
                          <m:r>
                            <a:rPr lang="en-US" sz="2000" b="1">
                              <a:solidFill>
                                <a:srgbClr val="3030FF"/>
                              </a:solidFill>
                              <a:latin typeface="Cambria Math" panose="02040503050406030204" pitchFamily="18" charset="0"/>
                            </a:rPr>
                            <m:t>|</m:t>
                          </m:r>
                        </m:e>
                        <m:sup>
                          <m:r>
                            <a:rPr lang="en-US" sz="2000" b="1" i="1" dirty="0">
                              <a:solidFill>
                                <a:srgbClr val="3030FF"/>
                              </a:solidFill>
                              <a:latin typeface="Cambria Math" panose="02040503050406030204" pitchFamily="18" charset="0"/>
                            </a:rPr>
                            <m:t>𝟐</m:t>
                          </m:r>
                        </m:sup>
                      </m:sSup>
                    </m:oMath>
                  </a14:m>
                  <a:r>
                    <a:rPr lang="en-US" sz="2000" dirty="0">
                      <a:solidFill>
                        <a:srgbClr val="3030FF"/>
                      </a:solidFill>
                      <a:effectLst/>
                      <a:latin typeface="Cambria Math" panose="02040503050406030204" pitchFamily="18" charset="0"/>
                    </a:rPr>
                    <a:t>+</a:t>
                  </a:r>
                  <a14:m>
                    <m:oMath xmlns:m="http://schemas.openxmlformats.org/officeDocument/2006/math">
                      <m:sSup>
                        <m:sSupPr>
                          <m:ctrlPr>
                            <a:rPr lang="en-US" sz="2000" i="1" dirty="0">
                              <a:solidFill>
                                <a:srgbClr val="3030FF"/>
                              </a:solidFill>
                              <a:latin typeface="Cambria Math" panose="02040503050406030204" pitchFamily="18" charset="0"/>
                            </a:rPr>
                          </m:ctrlPr>
                        </m:sSupPr>
                        <m:e>
                          <m:r>
                            <m:rPr>
                              <m:nor/>
                            </m:rPr>
                            <a:rPr lang="en-US" sz="2000" dirty="0">
                              <a:solidFill>
                                <a:srgbClr val="3030FF"/>
                              </a:solidFill>
                              <a:latin typeface="Cambria Math" panose="02040503050406030204" pitchFamily="18" charset="0"/>
                            </a:rPr>
                            <m:t>|</m:t>
                          </m:r>
                          <m:sSub>
                            <m:sSubPr>
                              <m:ctrlPr>
                                <a:rPr lang="en-US" sz="2000" i="1">
                                  <a:solidFill>
                                    <a:srgbClr val="3030FF"/>
                                  </a:solidFill>
                                  <a:latin typeface="Cambria Math" panose="02040503050406030204" pitchFamily="18" charset="0"/>
                                </a:rPr>
                              </m:ctrlPr>
                            </m:sSubPr>
                            <m:e>
                              <m:r>
                                <a:rPr lang="en-US" sz="2000" b="1" i="1">
                                  <a:solidFill>
                                    <a:srgbClr val="3030FF"/>
                                  </a:solidFill>
                                  <a:latin typeface="Cambria Math" panose="02040503050406030204" pitchFamily="18" charset="0"/>
                                </a:rPr>
                                <m:t>𝑽</m:t>
                              </m:r>
                            </m:e>
                            <m:sub>
                              <m:r>
                                <a:rPr lang="en-US" sz="2000" b="1" i="1" smtClean="0">
                                  <a:solidFill>
                                    <a:srgbClr val="3030FF"/>
                                  </a:solidFill>
                                  <a:latin typeface="Cambria Math" panose="02040503050406030204" pitchFamily="18" charset="0"/>
                                </a:rPr>
                                <m:t>𝒄𝒃</m:t>
                              </m:r>
                            </m:sub>
                          </m:sSub>
                          <m:r>
                            <a:rPr lang="en-US" sz="2000" b="1">
                              <a:solidFill>
                                <a:srgbClr val="3030FF"/>
                              </a:solidFill>
                              <a:latin typeface="Cambria Math" panose="02040503050406030204" pitchFamily="18" charset="0"/>
                            </a:rPr>
                            <m:t>|</m:t>
                          </m:r>
                        </m:e>
                        <m:sup>
                          <m:r>
                            <a:rPr lang="en-US" sz="2000" b="1" i="1" dirty="0">
                              <a:solidFill>
                                <a:srgbClr val="3030FF"/>
                              </a:solidFill>
                              <a:latin typeface="Cambria Math" panose="02040503050406030204" pitchFamily="18" charset="0"/>
                            </a:rPr>
                            <m:t>𝟐</m:t>
                          </m:r>
                        </m:sup>
                      </m:sSup>
                    </m:oMath>
                  </a14:m>
                  <a:r>
                    <a:rPr lang="en-US" sz="2000" dirty="0">
                      <a:solidFill>
                        <a:srgbClr val="3030FF"/>
                      </a:solidFill>
                      <a:effectLst/>
                      <a:latin typeface="Cambria Math" panose="02040503050406030204" pitchFamily="18" charset="0"/>
                    </a:rPr>
                    <a:t>=1.025</a:t>
                  </a:r>
                  <a:r>
                    <a:rPr lang="en-US" sz="2000" dirty="0">
                      <a:solidFill>
                        <a:srgbClr val="3030FF"/>
                      </a:solidFill>
                      <a:latin typeface="Cambria Math" panose="02040503050406030204" pitchFamily="18" charset="0"/>
                    </a:rPr>
                    <a:t> ±0.022</a:t>
                  </a:r>
                  <a:endParaRPr lang="en-US" sz="2000" dirty="0">
                    <a:effectLst/>
                    <a:latin typeface="Cambria Math" panose="02040503050406030204" pitchFamily="18" charset="0"/>
                  </a:endParaRPr>
                </a:p>
              </p:txBody>
            </p:sp>
          </mc:Choice>
          <mc:Fallback xmlns="">
            <p:sp>
              <p:nvSpPr>
                <p:cNvPr id="23" name="Rectangle 23">
                  <a:extLst>
                    <a:ext uri="{FF2B5EF4-FFF2-40B4-BE49-F238E27FC236}">
                      <a16:creationId xmlns:a16="http://schemas.microsoft.com/office/drawing/2014/main" id="{640CA3F4-F15C-E04D-BF19-FD8C69A348D7}"/>
                    </a:ext>
                  </a:extLst>
                </p:cNvPr>
                <p:cNvSpPr>
                  <a:spLocks noRot="1" noChangeAspect="1" noMove="1" noResize="1" noEditPoints="1" noAdjustHandles="1" noChangeArrowheads="1" noChangeShapeType="1" noTextEdit="1"/>
                </p:cNvSpPr>
                <p:nvPr/>
              </p:nvSpPr>
              <p:spPr>
                <a:xfrm>
                  <a:off x="433110" y="6153851"/>
                  <a:ext cx="4385206" cy="407099"/>
                </a:xfrm>
                <a:prstGeom prst="rect">
                  <a:avLst/>
                </a:prstGeom>
                <a:blipFill>
                  <a:blip r:embed="rId5"/>
                  <a:stretch>
                    <a:fillRect l="-556" t="-10448" b="-2537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Rectangle 20">
                  <a:extLst>
                    <a:ext uri="{FF2B5EF4-FFF2-40B4-BE49-F238E27FC236}">
                      <a16:creationId xmlns:a16="http://schemas.microsoft.com/office/drawing/2014/main" id="{0A337880-6428-CE45-9A26-E87FCD9C1BB5}"/>
                    </a:ext>
                  </a:extLst>
                </p:cNvPr>
                <p:cNvSpPr/>
                <p:nvPr/>
              </p:nvSpPr>
              <p:spPr>
                <a:xfrm>
                  <a:off x="433110" y="5556995"/>
                  <a:ext cx="5562600" cy="407099"/>
                </a:xfrm>
                <a:prstGeom prst="rect">
                  <a:avLst/>
                </a:prstGeom>
              </p:spPr>
              <p:txBody>
                <a:bodyPr wrap="square">
                  <a:spAutoFit/>
                </a:bodyPr>
                <a:lstStyle/>
                <a:p>
                  <a:pPr algn="l">
                    <a:buNone/>
                  </a:pPr>
                  <a14:m>
                    <m:oMath xmlns:m="http://schemas.openxmlformats.org/officeDocument/2006/math">
                      <m:sSup>
                        <m:sSupPr>
                          <m:ctrlPr>
                            <a:rPr lang="en-US" sz="2000" i="1" dirty="0" smtClean="0">
                              <a:solidFill>
                                <a:srgbClr val="3030FF"/>
                              </a:solidFill>
                              <a:latin typeface="Cambria Math" panose="02040503050406030204" pitchFamily="18" charset="0"/>
                            </a:rPr>
                          </m:ctrlPr>
                        </m:sSupPr>
                        <m:e>
                          <m:r>
                            <m:rPr>
                              <m:nor/>
                            </m:rPr>
                            <a:rPr lang="en-US" sz="2000" dirty="0">
                              <a:solidFill>
                                <a:srgbClr val="3030FF"/>
                              </a:solidFill>
                              <a:latin typeface="Cambria Math" panose="02040503050406030204" pitchFamily="18" charset="0"/>
                            </a:rPr>
                            <m:t>|</m:t>
                          </m:r>
                          <m:sSub>
                            <m:sSubPr>
                              <m:ctrlPr>
                                <a:rPr lang="en-US" sz="2000" i="1">
                                  <a:solidFill>
                                    <a:srgbClr val="3030FF"/>
                                  </a:solidFill>
                                  <a:latin typeface="Cambria Math" panose="02040503050406030204" pitchFamily="18" charset="0"/>
                                </a:rPr>
                              </m:ctrlPr>
                            </m:sSubPr>
                            <m:e>
                              <m:r>
                                <a:rPr lang="en-US" sz="2000" b="1" i="1">
                                  <a:solidFill>
                                    <a:srgbClr val="3030FF"/>
                                  </a:solidFill>
                                  <a:latin typeface="Cambria Math" panose="02040503050406030204" pitchFamily="18" charset="0"/>
                                </a:rPr>
                                <m:t>𝑽</m:t>
                              </m:r>
                            </m:e>
                            <m:sub>
                              <m:r>
                                <a:rPr lang="en-US" sz="2000" b="1" i="1">
                                  <a:solidFill>
                                    <a:srgbClr val="3030FF"/>
                                  </a:solidFill>
                                  <a:latin typeface="Cambria Math" panose="02040503050406030204" pitchFamily="18" charset="0"/>
                                </a:rPr>
                                <m:t>𝒖𝒅</m:t>
                              </m:r>
                            </m:sub>
                          </m:sSub>
                          <m:r>
                            <a:rPr lang="en-US" sz="2000" b="1">
                              <a:solidFill>
                                <a:srgbClr val="3030FF"/>
                              </a:solidFill>
                              <a:latin typeface="Cambria Math" panose="02040503050406030204" pitchFamily="18" charset="0"/>
                            </a:rPr>
                            <m:t>|</m:t>
                          </m:r>
                        </m:e>
                        <m:sup>
                          <m:r>
                            <a:rPr lang="en-US" sz="2000" b="1" i="1" dirty="0" smtClean="0">
                              <a:solidFill>
                                <a:srgbClr val="3030FF"/>
                              </a:solidFill>
                              <a:latin typeface="Cambria Math" panose="02040503050406030204" pitchFamily="18" charset="0"/>
                            </a:rPr>
                            <m:t>𝟐</m:t>
                          </m:r>
                        </m:sup>
                      </m:sSup>
                    </m:oMath>
                  </a14:m>
                  <a:r>
                    <a:rPr lang="en-US" sz="2000" dirty="0">
                      <a:solidFill>
                        <a:srgbClr val="3030FF"/>
                      </a:solidFill>
                      <a:latin typeface="Cambria Math" panose="02040503050406030204" pitchFamily="18" charset="0"/>
                    </a:rPr>
                    <a:t>+</a:t>
                  </a:r>
                  <a14:m>
                    <m:oMath xmlns:m="http://schemas.openxmlformats.org/officeDocument/2006/math">
                      <m:sSup>
                        <m:sSupPr>
                          <m:ctrlPr>
                            <a:rPr lang="en-US" sz="2000" i="1" dirty="0">
                              <a:solidFill>
                                <a:srgbClr val="3030FF"/>
                              </a:solidFill>
                              <a:latin typeface="Cambria Math" panose="02040503050406030204" pitchFamily="18" charset="0"/>
                            </a:rPr>
                          </m:ctrlPr>
                        </m:sSupPr>
                        <m:e>
                          <m:r>
                            <m:rPr>
                              <m:nor/>
                            </m:rPr>
                            <a:rPr lang="en-US" sz="2000" dirty="0">
                              <a:solidFill>
                                <a:srgbClr val="3030FF"/>
                              </a:solidFill>
                              <a:latin typeface="Cambria Math" panose="02040503050406030204" pitchFamily="18" charset="0"/>
                            </a:rPr>
                            <m:t>|</m:t>
                          </m:r>
                          <m:sSub>
                            <m:sSubPr>
                              <m:ctrlPr>
                                <a:rPr lang="en-US" sz="2000" i="1">
                                  <a:solidFill>
                                    <a:srgbClr val="3030FF"/>
                                  </a:solidFill>
                                  <a:latin typeface="Cambria Math" panose="02040503050406030204" pitchFamily="18" charset="0"/>
                                </a:rPr>
                              </m:ctrlPr>
                            </m:sSubPr>
                            <m:e>
                              <m:r>
                                <a:rPr lang="en-US" sz="2000" b="1" i="1">
                                  <a:solidFill>
                                    <a:srgbClr val="3030FF"/>
                                  </a:solidFill>
                                  <a:latin typeface="Cambria Math" panose="02040503050406030204" pitchFamily="18" charset="0"/>
                                </a:rPr>
                                <m:t>𝑽</m:t>
                              </m:r>
                            </m:e>
                            <m:sub>
                              <m:r>
                                <a:rPr lang="en-US" sz="2000" b="1" i="1">
                                  <a:solidFill>
                                    <a:srgbClr val="3030FF"/>
                                  </a:solidFill>
                                  <a:latin typeface="Cambria Math" panose="02040503050406030204" pitchFamily="18" charset="0"/>
                                </a:rPr>
                                <m:t>𝒖</m:t>
                              </m:r>
                              <m:r>
                                <a:rPr lang="en-US" sz="2000" b="1" i="1" smtClean="0">
                                  <a:solidFill>
                                    <a:srgbClr val="3030FF"/>
                                  </a:solidFill>
                                  <a:latin typeface="Cambria Math" panose="02040503050406030204" pitchFamily="18" charset="0"/>
                                </a:rPr>
                                <m:t>𝒔</m:t>
                              </m:r>
                            </m:sub>
                          </m:sSub>
                          <m:r>
                            <a:rPr lang="en-US" sz="2000" b="1">
                              <a:solidFill>
                                <a:srgbClr val="3030FF"/>
                              </a:solidFill>
                              <a:latin typeface="Cambria Math" panose="02040503050406030204" pitchFamily="18" charset="0"/>
                            </a:rPr>
                            <m:t>|</m:t>
                          </m:r>
                        </m:e>
                        <m:sup>
                          <m:r>
                            <a:rPr lang="en-US" sz="2000" b="1" i="1" dirty="0">
                              <a:solidFill>
                                <a:srgbClr val="3030FF"/>
                              </a:solidFill>
                              <a:latin typeface="Cambria Math" panose="02040503050406030204" pitchFamily="18" charset="0"/>
                            </a:rPr>
                            <m:t>𝟐</m:t>
                          </m:r>
                        </m:sup>
                      </m:sSup>
                    </m:oMath>
                  </a14:m>
                  <a:r>
                    <a:rPr lang="en-US" sz="2000" dirty="0">
                      <a:solidFill>
                        <a:srgbClr val="3030FF"/>
                      </a:solidFill>
                      <a:effectLst/>
                      <a:latin typeface="Cambria Math" panose="02040503050406030204" pitchFamily="18" charset="0"/>
                    </a:rPr>
                    <a:t>+</a:t>
                  </a:r>
                  <a14:m>
                    <m:oMath xmlns:m="http://schemas.openxmlformats.org/officeDocument/2006/math">
                      <m:sSup>
                        <m:sSupPr>
                          <m:ctrlPr>
                            <a:rPr lang="en-US" sz="2000" i="1" dirty="0">
                              <a:solidFill>
                                <a:srgbClr val="3030FF"/>
                              </a:solidFill>
                              <a:latin typeface="Cambria Math" panose="02040503050406030204" pitchFamily="18" charset="0"/>
                            </a:rPr>
                          </m:ctrlPr>
                        </m:sSupPr>
                        <m:e>
                          <m:r>
                            <m:rPr>
                              <m:nor/>
                            </m:rPr>
                            <a:rPr lang="en-US" sz="2000" dirty="0">
                              <a:solidFill>
                                <a:srgbClr val="3030FF"/>
                              </a:solidFill>
                              <a:latin typeface="Cambria Math" panose="02040503050406030204" pitchFamily="18" charset="0"/>
                            </a:rPr>
                            <m:t>|</m:t>
                          </m:r>
                          <m:sSub>
                            <m:sSubPr>
                              <m:ctrlPr>
                                <a:rPr lang="en-US" sz="2000" i="1">
                                  <a:solidFill>
                                    <a:srgbClr val="3030FF"/>
                                  </a:solidFill>
                                  <a:latin typeface="Cambria Math" panose="02040503050406030204" pitchFamily="18" charset="0"/>
                                </a:rPr>
                              </m:ctrlPr>
                            </m:sSubPr>
                            <m:e>
                              <m:r>
                                <a:rPr lang="en-US" sz="2000" b="1" i="1">
                                  <a:solidFill>
                                    <a:srgbClr val="3030FF"/>
                                  </a:solidFill>
                                  <a:latin typeface="Cambria Math" panose="02040503050406030204" pitchFamily="18" charset="0"/>
                                </a:rPr>
                                <m:t>𝑽</m:t>
                              </m:r>
                            </m:e>
                            <m:sub>
                              <m:r>
                                <a:rPr lang="en-US" sz="2000" b="1" i="1">
                                  <a:solidFill>
                                    <a:srgbClr val="3030FF"/>
                                  </a:solidFill>
                                  <a:latin typeface="Cambria Math" panose="02040503050406030204" pitchFamily="18" charset="0"/>
                                </a:rPr>
                                <m:t>𝒖</m:t>
                              </m:r>
                              <m:r>
                                <a:rPr lang="en-US" sz="2000" b="1" i="1" smtClean="0">
                                  <a:solidFill>
                                    <a:srgbClr val="3030FF"/>
                                  </a:solidFill>
                                  <a:latin typeface="Cambria Math" panose="02040503050406030204" pitchFamily="18" charset="0"/>
                                </a:rPr>
                                <m:t>𝒃</m:t>
                              </m:r>
                            </m:sub>
                          </m:sSub>
                          <m:r>
                            <a:rPr lang="en-US" sz="2000" b="1">
                              <a:solidFill>
                                <a:srgbClr val="3030FF"/>
                              </a:solidFill>
                              <a:latin typeface="Cambria Math" panose="02040503050406030204" pitchFamily="18" charset="0"/>
                            </a:rPr>
                            <m:t>|</m:t>
                          </m:r>
                        </m:e>
                        <m:sup>
                          <m:r>
                            <a:rPr lang="en-US" sz="2000" b="1" i="1" dirty="0">
                              <a:solidFill>
                                <a:srgbClr val="3030FF"/>
                              </a:solidFill>
                              <a:latin typeface="Cambria Math" panose="02040503050406030204" pitchFamily="18" charset="0"/>
                            </a:rPr>
                            <m:t>𝟐</m:t>
                          </m:r>
                        </m:sup>
                      </m:sSup>
                    </m:oMath>
                  </a14:m>
                  <a:r>
                    <a:rPr lang="en-US" sz="2000" dirty="0">
                      <a:solidFill>
                        <a:srgbClr val="3030FF"/>
                      </a:solidFill>
                      <a:effectLst/>
                      <a:latin typeface="Cambria Math" panose="02040503050406030204" pitchFamily="18" charset="0"/>
                    </a:rPr>
                    <a:t>=0.9985</a:t>
                  </a:r>
                  <a:r>
                    <a:rPr lang="en-US" sz="2000" dirty="0">
                      <a:solidFill>
                        <a:srgbClr val="3030FF"/>
                      </a:solidFill>
                      <a:latin typeface="Cambria Math" panose="02040503050406030204" pitchFamily="18" charset="0"/>
                    </a:rPr>
                    <a:t> ±0.0006</a:t>
                  </a:r>
                  <a:endParaRPr lang="en-US" sz="2000" dirty="0">
                    <a:solidFill>
                      <a:srgbClr val="3030FF"/>
                    </a:solidFill>
                    <a:effectLst/>
                    <a:latin typeface="Cambria Math" panose="02040503050406030204" pitchFamily="18" charset="0"/>
                  </a:endParaRPr>
                </a:p>
              </p:txBody>
            </p:sp>
          </mc:Choice>
          <mc:Fallback xmlns="">
            <p:sp>
              <p:nvSpPr>
                <p:cNvPr id="24" name="Rectangle 20">
                  <a:extLst>
                    <a:ext uri="{FF2B5EF4-FFF2-40B4-BE49-F238E27FC236}">
                      <a16:creationId xmlns:a16="http://schemas.microsoft.com/office/drawing/2014/main" id="{0A337880-6428-CE45-9A26-E87FCD9C1BB5}"/>
                    </a:ext>
                  </a:extLst>
                </p:cNvPr>
                <p:cNvSpPr>
                  <a:spLocks noRot="1" noChangeAspect="1" noMove="1" noResize="1" noEditPoints="1" noAdjustHandles="1" noChangeArrowheads="1" noChangeShapeType="1" noTextEdit="1"/>
                </p:cNvSpPr>
                <p:nvPr/>
              </p:nvSpPr>
              <p:spPr>
                <a:xfrm>
                  <a:off x="433110" y="5556995"/>
                  <a:ext cx="5562600" cy="407099"/>
                </a:xfrm>
                <a:prstGeom prst="rect">
                  <a:avLst/>
                </a:prstGeom>
                <a:blipFill>
                  <a:blip r:embed="rId6"/>
                  <a:stretch>
                    <a:fillRect l="-438" t="-10448" b="-25373"/>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27" name="文本框 26"/>
              <p:cNvSpPr txBox="1"/>
              <p:nvPr/>
            </p:nvSpPr>
            <p:spPr>
              <a:xfrm>
                <a:off x="107469" y="6112992"/>
                <a:ext cx="8718775" cy="653064"/>
              </a:xfrm>
              <a:prstGeom prst="rect">
                <a:avLst/>
              </a:prstGeom>
              <a:noFill/>
            </p:spPr>
            <p:txBody>
              <a:bodyPr wrap="square" rtlCol="0">
                <a:spAutoFit/>
              </a:bodyPr>
              <a:lstStyle/>
              <a:p>
                <a:pPr marL="360000" algn="ctr" fontAlgn="auto">
                  <a:lnSpc>
                    <a:spcPct val="130000"/>
                  </a:lnSpc>
                  <a:spcBef>
                    <a:spcPts val="0"/>
                  </a:spcBef>
                  <a:spcAft>
                    <a:spcPts val="0"/>
                  </a:spcAft>
                  <a:buClrTx/>
                  <a:buNone/>
                </a:pPr>
                <a:r>
                  <a:rPr lang="zh-CN" altLang="en-US" sz="2400" dirty="0">
                    <a:solidFill>
                      <a:srgbClr val="0000FF"/>
                    </a:solidFill>
                    <a:latin typeface="+mn-ea"/>
                    <a:ea typeface="+mn-ea"/>
                  </a:rPr>
                  <a:t>粲介子</a:t>
                </a:r>
                <a:r>
                  <a:rPr lang="zh-CN" altLang="en-US" sz="2400" dirty="0">
                    <a:solidFill>
                      <a:srgbClr val="C00000"/>
                    </a:solidFill>
                    <a:latin typeface="+mn-ea"/>
                    <a:ea typeface="+mn-ea"/>
                  </a:rPr>
                  <a:t>含轻子衰变</a:t>
                </a:r>
                <a:r>
                  <a:rPr lang="zh-CN" altLang="en-US" sz="2400" dirty="0">
                    <a:solidFill>
                      <a:srgbClr val="0000FF"/>
                    </a:solidFill>
                    <a:latin typeface="+mn-ea"/>
                    <a:ea typeface="+mn-ea"/>
                  </a:rPr>
                  <a:t>是精确测量</a:t>
                </a:r>
                <a:r>
                  <a:rPr lang="en-US" altLang="zh-CN" sz="2400" dirty="0">
                    <a:solidFill>
                      <a:srgbClr val="0000FF"/>
                    </a:solidFill>
                    <a:latin typeface="+mn-ea"/>
                    <a:ea typeface="+mn-ea"/>
                  </a:rPr>
                  <a:t>CKM</a:t>
                </a:r>
                <a:r>
                  <a:rPr lang="zh-CN" altLang="en-US" sz="2400" dirty="0">
                    <a:solidFill>
                      <a:srgbClr val="0000FF"/>
                    </a:solidFill>
                    <a:latin typeface="+mn-ea"/>
                    <a:ea typeface="+mn-ea"/>
                  </a:rPr>
                  <a:t>矩阵元</a:t>
                </a:r>
                <a14:m>
                  <m:oMath xmlns:m="http://schemas.openxmlformats.org/officeDocument/2006/math">
                    <m:d>
                      <m:dPr>
                        <m:begChr m:val="|"/>
                        <m:endChr m:val="|"/>
                        <m:ctrlPr>
                          <a:rPr kumimoji="0" lang="en-US" altLang="zh-CN" sz="2400" i="1" smtClean="0">
                            <a:solidFill>
                              <a:srgbClr val="0000FF"/>
                            </a:solidFill>
                            <a:latin typeface="Cambria Math" panose="02040503050406030204" pitchFamily="18" charset="0"/>
                            <a:ea typeface="+mn-ea"/>
                            <a:sym typeface="Wingdings" panose="05000000000000000000" pitchFamily="2" charset="2"/>
                          </a:rPr>
                        </m:ctrlPr>
                      </m:dPr>
                      <m:e>
                        <m:sSub>
                          <m:sSubPr>
                            <m:ctrlPr>
                              <a:rPr kumimoji="0" lang="en-US" altLang="zh-CN" sz="2400" i="1" smtClean="0">
                                <a:solidFill>
                                  <a:srgbClr val="0000FF"/>
                                </a:solidFill>
                                <a:latin typeface="Cambria Math" panose="02040503050406030204" pitchFamily="18" charset="0"/>
                                <a:ea typeface="+mn-ea"/>
                                <a:sym typeface="Wingdings" panose="05000000000000000000" pitchFamily="2" charset="2"/>
                              </a:rPr>
                            </m:ctrlPr>
                          </m:sSubPr>
                          <m:e>
                            <m:r>
                              <a:rPr kumimoji="0" lang="en-US" altLang="zh-CN" sz="2400" b="1" i="1" smtClean="0">
                                <a:solidFill>
                                  <a:srgbClr val="0000FF"/>
                                </a:solidFill>
                                <a:latin typeface="Cambria Math" panose="02040503050406030204" pitchFamily="18" charset="0"/>
                                <a:ea typeface="+mn-ea"/>
                                <a:sym typeface="Wingdings" panose="05000000000000000000" pitchFamily="2" charset="2"/>
                              </a:rPr>
                              <m:t>𝑽</m:t>
                            </m:r>
                          </m:e>
                          <m:sub>
                            <m:r>
                              <a:rPr kumimoji="0" lang="en-US" altLang="zh-CN" sz="2400" b="1" i="1" smtClean="0">
                                <a:solidFill>
                                  <a:srgbClr val="0000FF"/>
                                </a:solidFill>
                                <a:latin typeface="Cambria Math" panose="02040503050406030204" pitchFamily="18" charset="0"/>
                                <a:ea typeface="+mn-ea"/>
                                <a:sym typeface="Wingdings" panose="05000000000000000000" pitchFamily="2" charset="2"/>
                              </a:rPr>
                              <m:t>𝒄𝒅</m:t>
                            </m:r>
                            <m:r>
                              <a:rPr kumimoji="0" lang="en-US" altLang="zh-CN" sz="2400" b="1" i="1" smtClean="0">
                                <a:solidFill>
                                  <a:srgbClr val="0000FF"/>
                                </a:solidFill>
                                <a:latin typeface="Cambria Math" panose="02040503050406030204" pitchFamily="18" charset="0"/>
                                <a:ea typeface="+mn-ea"/>
                                <a:sym typeface="Wingdings" panose="05000000000000000000" pitchFamily="2" charset="2"/>
                              </a:rPr>
                              <m:t>(</m:t>
                            </m:r>
                            <m:r>
                              <a:rPr kumimoji="0" lang="en-US" altLang="zh-CN" sz="2400" b="1" i="1" smtClean="0">
                                <a:solidFill>
                                  <a:srgbClr val="0000FF"/>
                                </a:solidFill>
                                <a:latin typeface="Cambria Math" panose="02040503050406030204" pitchFamily="18" charset="0"/>
                                <a:ea typeface="+mn-ea"/>
                                <a:sym typeface="Wingdings" panose="05000000000000000000" pitchFamily="2" charset="2"/>
                              </a:rPr>
                              <m:t>𝒔</m:t>
                            </m:r>
                            <m:r>
                              <a:rPr kumimoji="0" lang="en-US" altLang="zh-CN" sz="2400" b="1" i="1" smtClean="0">
                                <a:solidFill>
                                  <a:srgbClr val="0000FF"/>
                                </a:solidFill>
                                <a:latin typeface="Cambria Math" panose="02040503050406030204" pitchFamily="18" charset="0"/>
                                <a:ea typeface="+mn-ea"/>
                                <a:sym typeface="Wingdings" panose="05000000000000000000" pitchFamily="2" charset="2"/>
                              </a:rPr>
                              <m:t>)</m:t>
                            </m:r>
                          </m:sub>
                        </m:sSub>
                      </m:e>
                    </m:d>
                  </m:oMath>
                </a14:m>
                <a:r>
                  <a:rPr kumimoji="0" lang="zh-CN" altLang="en-US" sz="2400" dirty="0">
                    <a:solidFill>
                      <a:srgbClr val="0000FF"/>
                    </a:solidFill>
                    <a:latin typeface="+mn-ea"/>
                    <a:ea typeface="+mn-ea"/>
                    <a:sym typeface="Wingdings" panose="05000000000000000000" pitchFamily="2" charset="2"/>
                  </a:rPr>
                  <a:t>的</a:t>
                </a:r>
                <a:r>
                  <a:rPr kumimoji="0" lang="zh-CN" altLang="en-US" sz="2400" dirty="0">
                    <a:solidFill>
                      <a:srgbClr val="C00000"/>
                    </a:solidFill>
                    <a:latin typeface="+mn-ea"/>
                    <a:ea typeface="+mn-ea"/>
                    <a:sym typeface="Wingdings" panose="05000000000000000000" pitchFamily="2" charset="2"/>
                  </a:rPr>
                  <a:t>最佳途径</a:t>
                </a:r>
                <a:endParaRPr kumimoji="0" lang="en-US" altLang="zh-CN" sz="2400" dirty="0">
                  <a:solidFill>
                    <a:srgbClr val="C00000"/>
                  </a:solidFill>
                  <a:latin typeface="+mn-ea"/>
                  <a:ea typeface="+mn-ea"/>
                </a:endParaRPr>
              </a:p>
            </p:txBody>
          </p:sp>
        </mc:Choice>
        <mc:Fallback xmlns="">
          <p:sp>
            <p:nvSpPr>
              <p:cNvPr id="27" name="文本框 26"/>
              <p:cNvSpPr txBox="1">
                <a:spLocks noRot="1" noChangeAspect="1" noMove="1" noResize="1" noEditPoints="1" noAdjustHandles="1" noChangeArrowheads="1" noChangeShapeType="1" noTextEdit="1"/>
              </p:cNvSpPr>
              <p:nvPr/>
            </p:nvSpPr>
            <p:spPr>
              <a:xfrm>
                <a:off x="107469" y="6112992"/>
                <a:ext cx="8718775" cy="653064"/>
              </a:xfrm>
              <a:prstGeom prst="rect">
                <a:avLst/>
              </a:prstGeom>
              <a:blipFill>
                <a:blip r:embed="rId7"/>
                <a:stretch>
                  <a:fillRect r="-559" b="-10280"/>
                </a:stretch>
              </a:blipFill>
            </p:spPr>
            <p:txBody>
              <a:bodyPr/>
              <a:lstStyle/>
              <a:p>
                <a:r>
                  <a:rPr lang="zh-CN" altLang="en-US">
                    <a:noFill/>
                  </a:rPr>
                  <a:t> </a:t>
                </a:r>
              </a:p>
            </p:txBody>
          </p:sp>
        </mc:Fallback>
      </mc:AlternateContent>
      <p:sp>
        <p:nvSpPr>
          <p:cNvPr id="7" name="文本框 6"/>
          <p:cNvSpPr txBox="1"/>
          <p:nvPr/>
        </p:nvSpPr>
        <p:spPr>
          <a:xfrm>
            <a:off x="6400800" y="1981200"/>
            <a:ext cx="1600200" cy="461665"/>
          </a:xfrm>
          <a:prstGeom prst="rect">
            <a:avLst/>
          </a:prstGeom>
          <a:noFill/>
        </p:spPr>
        <p:txBody>
          <a:bodyPr wrap="square" rtlCol="0">
            <a:spAutoFit/>
          </a:bodyPr>
          <a:lstStyle/>
          <a:p>
            <a:pPr algn="l">
              <a:buNone/>
            </a:pPr>
            <a:r>
              <a:rPr lang="zh-CN" altLang="en-US" sz="2400" dirty="0">
                <a:solidFill>
                  <a:srgbClr val="C00000"/>
                </a:solidFill>
                <a:latin typeface="微软雅黑" panose="020B0503020204020204" pitchFamily="34" charset="-122"/>
                <a:ea typeface="微软雅黑" panose="020B0503020204020204" pitchFamily="34" charset="-122"/>
              </a:rPr>
              <a:t>幺正性？</a:t>
            </a:r>
          </a:p>
        </p:txBody>
      </p:sp>
      <p:sp>
        <p:nvSpPr>
          <p:cNvPr id="26" name="椭圆 25"/>
          <p:cNvSpPr/>
          <p:nvPr/>
        </p:nvSpPr>
        <p:spPr>
          <a:xfrm>
            <a:off x="7171452" y="4802276"/>
            <a:ext cx="1201624" cy="652705"/>
          </a:xfrm>
          <a:prstGeom prst="ellipse">
            <a:avLst/>
          </a:prstGeom>
          <a:ln w="28575">
            <a:solidFill>
              <a:srgbClr val="C00000"/>
            </a:solidFill>
          </a:ln>
        </p:spPr>
        <p:txBody>
          <a:bodyPr wrap="square" rtlCol="0" anchor="ctr">
            <a:spAutoFit/>
          </a:bodyPr>
          <a:lstStyle/>
          <a:p>
            <a:pPr algn="l">
              <a:lnSpc>
                <a:spcPct val="120000"/>
              </a:lnSpc>
              <a:buNone/>
            </a:pPr>
            <a:endParaRPr lang="zh-CN" altLang="en-US" sz="2200" dirty="0">
              <a:solidFill>
                <a:srgbClr val="FF0000"/>
              </a:solidFill>
              <a:latin typeface="微软雅黑" panose="020B0503020204020204" pitchFamily="34" charset="-122"/>
              <a:ea typeface="微软雅黑" panose="020B0503020204020204" pitchFamily="34" charset="-122"/>
            </a:endParaRPr>
          </a:p>
        </p:txBody>
      </p:sp>
      <p:sp>
        <p:nvSpPr>
          <p:cNvPr id="11" name="椭圆 10"/>
          <p:cNvSpPr/>
          <p:nvPr/>
        </p:nvSpPr>
        <p:spPr>
          <a:xfrm>
            <a:off x="2810476" y="5378871"/>
            <a:ext cx="1857690" cy="652705"/>
          </a:xfrm>
          <a:prstGeom prst="ellipse">
            <a:avLst/>
          </a:prstGeom>
          <a:ln w="38100">
            <a:solidFill>
              <a:srgbClr val="C00000"/>
            </a:solidFill>
          </a:ln>
        </p:spPr>
        <p:txBody>
          <a:bodyPr rtlCol="0" anchor="ctr">
            <a:spAutoFit/>
          </a:bodyPr>
          <a:lstStyle/>
          <a:p>
            <a:pPr algn="l">
              <a:lnSpc>
                <a:spcPct val="120000"/>
              </a:lnSpc>
              <a:buNone/>
            </a:pPr>
            <a:endParaRPr lang="zh-CN" altLang="en-US" sz="2200"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416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7" grpId="0"/>
      <p:bldP spid="26"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chemeClr val="tx1"/>
                </a:solidFill>
              </a:rPr>
              <a:t>BESIII</a:t>
            </a:r>
            <a:r>
              <a:rPr lang="zh-CN" altLang="en-US" dirty="0">
                <a:solidFill>
                  <a:schemeClr val="tx1"/>
                </a:solidFill>
              </a:rPr>
              <a:t>实验纯轻子衰变测量</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152400" y="788473"/>
                <a:ext cx="8763000" cy="506927"/>
              </a:xfrm>
            </p:spPr>
            <p:txBody>
              <a:bodyPr/>
              <a:lstStyle/>
              <a:p>
                <a:pPr marL="0" indent="0" algn="ctr">
                  <a:buNone/>
                </a:pPr>
                <a:r>
                  <a:rPr lang="zh-CN" altLang="en-US" sz="2400" dirty="0">
                    <a:solidFill>
                      <a:srgbClr val="0000FF"/>
                    </a:solidFill>
                    <a:latin typeface="+mj-ea"/>
                    <a:ea typeface="+mj-ea"/>
                  </a:rPr>
                  <a:t>当前</a:t>
                </a:r>
                <a:r>
                  <a:rPr lang="zh-CN" altLang="en-US" sz="2400" dirty="0">
                    <a:solidFill>
                      <a:srgbClr val="0000FF"/>
                    </a:solidFill>
                    <a:latin typeface="+mj-ea"/>
                    <a:ea typeface="+mj-ea"/>
                    <a:sym typeface="Wingdings" panose="05000000000000000000" pitchFamily="2" charset="2"/>
                  </a:rPr>
                  <a:t>矩阵元</a:t>
                </a:r>
                <a14:m>
                  <m:oMath xmlns:m="http://schemas.openxmlformats.org/officeDocument/2006/math">
                    <m:d>
                      <m:dPr>
                        <m:begChr m:val="|"/>
                        <m:endChr m:val="|"/>
                        <m:ctrlPr>
                          <a:rPr lang="en-US" altLang="zh-CN" sz="2400" i="1" smtClean="0">
                            <a:solidFill>
                              <a:srgbClr val="C00000"/>
                            </a:solidFill>
                            <a:latin typeface="Cambria Math" panose="02040503050406030204" pitchFamily="18" charset="0"/>
                            <a:ea typeface="+mj-ea"/>
                            <a:sym typeface="Wingdings" panose="05000000000000000000" pitchFamily="2" charset="2"/>
                          </a:rPr>
                        </m:ctrlPr>
                      </m:dPr>
                      <m:e>
                        <m:sSub>
                          <m:sSubPr>
                            <m:ctrlPr>
                              <a:rPr lang="en-US" altLang="zh-CN" sz="2400" i="1">
                                <a:solidFill>
                                  <a:srgbClr val="C00000"/>
                                </a:solidFill>
                                <a:latin typeface="Cambria Math" panose="02040503050406030204" pitchFamily="18" charset="0"/>
                                <a:ea typeface="+mj-ea"/>
                                <a:sym typeface="Wingdings" panose="05000000000000000000" pitchFamily="2" charset="2"/>
                              </a:rPr>
                            </m:ctrlPr>
                          </m:sSubPr>
                          <m:e>
                            <m:r>
                              <a:rPr lang="en-US" altLang="zh-CN" sz="2400" i="1">
                                <a:solidFill>
                                  <a:srgbClr val="C00000"/>
                                </a:solidFill>
                                <a:latin typeface="Cambria Math" panose="02040503050406030204" pitchFamily="18" charset="0"/>
                                <a:ea typeface="+mj-ea"/>
                                <a:sym typeface="Wingdings" panose="05000000000000000000" pitchFamily="2" charset="2"/>
                              </a:rPr>
                              <m:t>𝑽</m:t>
                            </m:r>
                          </m:e>
                          <m:sub>
                            <m:r>
                              <a:rPr lang="en-US" altLang="zh-CN" sz="2400" i="1">
                                <a:solidFill>
                                  <a:srgbClr val="C00000"/>
                                </a:solidFill>
                                <a:latin typeface="Cambria Math" panose="02040503050406030204" pitchFamily="18" charset="0"/>
                                <a:ea typeface="+mj-ea"/>
                                <a:sym typeface="Wingdings" panose="05000000000000000000" pitchFamily="2" charset="2"/>
                              </a:rPr>
                              <m:t>𝒄𝒅</m:t>
                            </m:r>
                            <m:r>
                              <a:rPr lang="en-US" altLang="zh-CN" sz="2400" i="1">
                                <a:solidFill>
                                  <a:srgbClr val="C00000"/>
                                </a:solidFill>
                                <a:latin typeface="Cambria Math" panose="02040503050406030204" pitchFamily="18" charset="0"/>
                                <a:ea typeface="+mj-ea"/>
                                <a:sym typeface="Wingdings" panose="05000000000000000000" pitchFamily="2" charset="2"/>
                              </a:rPr>
                              <m:t>(</m:t>
                            </m:r>
                            <m:r>
                              <a:rPr lang="en-US" altLang="zh-CN" sz="2400" i="1">
                                <a:solidFill>
                                  <a:srgbClr val="C00000"/>
                                </a:solidFill>
                                <a:latin typeface="Cambria Math" panose="02040503050406030204" pitchFamily="18" charset="0"/>
                                <a:ea typeface="+mj-ea"/>
                                <a:sym typeface="Wingdings" panose="05000000000000000000" pitchFamily="2" charset="2"/>
                              </a:rPr>
                              <m:t>𝒔</m:t>
                            </m:r>
                            <m:r>
                              <a:rPr lang="en-US" altLang="zh-CN" sz="2400" i="1">
                                <a:solidFill>
                                  <a:srgbClr val="C00000"/>
                                </a:solidFill>
                                <a:latin typeface="Cambria Math" panose="02040503050406030204" pitchFamily="18" charset="0"/>
                                <a:ea typeface="+mj-ea"/>
                                <a:sym typeface="Wingdings" panose="05000000000000000000" pitchFamily="2" charset="2"/>
                              </a:rPr>
                              <m:t>)</m:t>
                            </m:r>
                          </m:sub>
                        </m:sSub>
                      </m:e>
                    </m:d>
                  </m:oMath>
                </a14:m>
                <a:r>
                  <a:rPr lang="zh-CN" altLang="en-US" sz="2400" dirty="0">
                    <a:solidFill>
                      <a:srgbClr val="0000FF"/>
                    </a:solidFill>
                    <a:latin typeface="+mj-ea"/>
                    <a:ea typeface="+mj-ea"/>
                    <a:sym typeface="Wingdings" panose="05000000000000000000" pitchFamily="2" charset="2"/>
                  </a:rPr>
                  <a:t>的世界平均值由</a:t>
                </a:r>
                <a:r>
                  <a:rPr lang="en-US" altLang="zh-CN" sz="2400" dirty="0">
                    <a:solidFill>
                      <a:srgbClr val="C00000"/>
                    </a:solidFill>
                    <a:latin typeface="+mj-ea"/>
                    <a:ea typeface="+mj-ea"/>
                    <a:sym typeface="Wingdings" panose="05000000000000000000" pitchFamily="2" charset="2"/>
                  </a:rPr>
                  <a:t>BESIII</a:t>
                </a:r>
                <a:r>
                  <a:rPr lang="zh-CN" altLang="en-US" sz="2400" dirty="0">
                    <a:solidFill>
                      <a:srgbClr val="0000FF"/>
                    </a:solidFill>
                    <a:latin typeface="+mj-ea"/>
                    <a:ea typeface="+mj-ea"/>
                    <a:sym typeface="Wingdings" panose="05000000000000000000" pitchFamily="2" charset="2"/>
                  </a:rPr>
                  <a:t>实验测量结果</a:t>
                </a:r>
                <a:r>
                  <a:rPr lang="zh-CN" altLang="en-US" sz="2400" dirty="0">
                    <a:solidFill>
                      <a:srgbClr val="C00000"/>
                    </a:solidFill>
                    <a:latin typeface="+mj-ea"/>
                    <a:ea typeface="+mj-ea"/>
                    <a:sym typeface="Wingdings" panose="05000000000000000000" pitchFamily="2" charset="2"/>
                  </a:rPr>
                  <a:t>主导</a:t>
                </a:r>
                <a:endParaRPr lang="zh-CN" altLang="en-US" sz="2400" dirty="0">
                  <a:solidFill>
                    <a:srgbClr val="C00000"/>
                  </a:solidFill>
                  <a:latin typeface="+mj-ea"/>
                  <a:ea typeface="+mj-ea"/>
                </a:endParaRP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152400" y="788473"/>
                <a:ext cx="8763000" cy="506927"/>
              </a:xfrm>
              <a:blipFill>
                <a:blip r:embed="rId3"/>
                <a:stretch>
                  <a:fillRect t="-4762" b="-21429"/>
                </a:stretch>
              </a:blipFill>
            </p:spPr>
            <p:txBody>
              <a:bodyPr/>
              <a:lstStyle/>
              <a:p>
                <a:r>
                  <a:rPr lang="zh-CN" altLang="en-US">
                    <a:noFill/>
                  </a:rPr>
                  <a:t> </a:t>
                </a:r>
              </a:p>
            </p:txBody>
          </p:sp>
        </mc:Fallback>
      </mc:AlternateContent>
      <p:sp>
        <p:nvSpPr>
          <p:cNvPr id="4" name="灯片编号占位符 3"/>
          <p:cNvSpPr>
            <a:spLocks noGrp="1"/>
          </p:cNvSpPr>
          <p:nvPr>
            <p:ph type="sldNum" sz="quarter" idx="10"/>
          </p:nvPr>
        </p:nvSpPr>
        <p:spPr/>
        <p:txBody>
          <a:bodyPr/>
          <a:lstStyle/>
          <a:p>
            <a:fld id="{3917FE17-BB62-45E8-80D8-8DA0DEEF5B92}" type="slidenum">
              <a:rPr lang="zh-CN" altLang="en-US" smtClean="0"/>
              <a:t>11</a:t>
            </a:fld>
            <a:endParaRPr lang="zh-CN" altLang="en-US"/>
          </a:p>
        </p:txBody>
      </p:sp>
      <p:pic>
        <p:nvPicPr>
          <p:cNvPr id="18" name="图片 17"/>
          <p:cNvPicPr>
            <a:picLocks/>
          </p:cNvPicPr>
          <p:nvPr/>
        </p:nvPicPr>
        <p:blipFill>
          <a:blip r:embed="rId4">
            <a:extLst>
              <a:ext uri="{28A0092B-C50C-407E-A947-70E740481C1C}">
                <a14:useLocalDpi xmlns:a14="http://schemas.microsoft.com/office/drawing/2010/main" val="0"/>
              </a:ext>
            </a:extLst>
          </a:blip>
          <a:stretch>
            <a:fillRect/>
          </a:stretch>
        </p:blipFill>
        <p:spPr>
          <a:xfrm>
            <a:off x="1675540" y="1259395"/>
            <a:ext cx="5527097" cy="5033503"/>
          </a:xfrm>
          <a:prstGeom prst="rect">
            <a:avLst/>
          </a:prstGeom>
        </p:spPr>
      </p:pic>
      <p:sp>
        <p:nvSpPr>
          <p:cNvPr id="19" name="文本框 18"/>
          <p:cNvSpPr txBox="1"/>
          <p:nvPr/>
        </p:nvSpPr>
        <p:spPr>
          <a:xfrm>
            <a:off x="6981878" y="1853309"/>
            <a:ext cx="2114444" cy="830997"/>
          </a:xfrm>
          <a:prstGeom prst="rect">
            <a:avLst/>
          </a:prstGeom>
          <a:noFill/>
        </p:spPr>
        <p:txBody>
          <a:bodyPr wrap="square" rtlCol="0">
            <a:spAutoFit/>
          </a:bodyPr>
          <a:lstStyle/>
          <a:p>
            <a:pPr algn="ctr">
              <a:buNone/>
            </a:pPr>
            <a:r>
              <a:rPr lang="zh-CN" altLang="en-US" sz="2400" dirty="0">
                <a:solidFill>
                  <a:schemeClr val="tx1"/>
                </a:solidFill>
                <a:latin typeface="微软雅黑" panose="020B0503020204020204" pitchFamily="34" charset="-122"/>
                <a:ea typeface="微软雅黑" panose="020B0503020204020204" pitchFamily="34" charset="-122"/>
              </a:rPr>
              <a:t>本底非常低，</a:t>
            </a:r>
            <a:r>
              <a:rPr lang="zh-CN" altLang="en-US" sz="2400" dirty="0">
                <a:solidFill>
                  <a:srgbClr val="C00000"/>
                </a:solidFill>
                <a:latin typeface="微软雅黑" panose="020B0503020204020204" pitchFamily="34" charset="-122"/>
                <a:ea typeface="微软雅黑" panose="020B0503020204020204" pitchFamily="34" charset="-122"/>
              </a:rPr>
              <a:t>统计</a:t>
            </a:r>
            <a:r>
              <a:rPr lang="zh-CN" altLang="en-US" sz="2400" dirty="0">
                <a:solidFill>
                  <a:schemeClr val="tx1"/>
                </a:solidFill>
                <a:latin typeface="微软雅黑" panose="020B0503020204020204" pitchFamily="34" charset="-122"/>
                <a:ea typeface="微软雅黑" panose="020B0503020204020204" pitchFamily="34" charset="-122"/>
              </a:rPr>
              <a:t>误差主导</a:t>
            </a:r>
          </a:p>
        </p:txBody>
      </p:sp>
      <p:sp>
        <p:nvSpPr>
          <p:cNvPr id="44" name="椭圆 43"/>
          <p:cNvSpPr/>
          <p:nvPr/>
        </p:nvSpPr>
        <p:spPr bwMode="auto">
          <a:xfrm>
            <a:off x="4097919" y="1600200"/>
            <a:ext cx="2463707" cy="305657"/>
          </a:xfrm>
          <a:prstGeom prst="ellipse">
            <a:avLst/>
          </a:prstGeom>
          <a:noFill/>
          <a:ln w="254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dirty="0">
              <a:ln>
                <a:noFill/>
              </a:ln>
              <a:solidFill>
                <a:schemeClr val="hlink"/>
              </a:solidFill>
              <a:effectLst/>
              <a:latin typeface="Times New Roman" panose="02020603050405020304" pitchFamily="18" charset="0"/>
              <a:ea typeface="MS PGothic" pitchFamily="34" charset="-128"/>
              <a:sym typeface="Symbol" pitchFamily="18" charset="2"/>
            </a:endParaRPr>
          </a:p>
        </p:txBody>
      </p:sp>
      <p:pic>
        <p:nvPicPr>
          <p:cNvPr id="45" name="图片 44"/>
          <p:cNvPicPr>
            <a:picLocks/>
          </p:cNvPicPr>
          <p:nvPr/>
        </p:nvPicPr>
        <p:blipFill>
          <a:blip r:embed="rId5"/>
          <a:stretch>
            <a:fillRect/>
          </a:stretch>
        </p:blipFill>
        <p:spPr>
          <a:xfrm>
            <a:off x="288530" y="1250444"/>
            <a:ext cx="0" cy="2880000"/>
          </a:xfrm>
          <a:prstGeom prst="rect">
            <a:avLst/>
          </a:prstGeom>
        </p:spPr>
      </p:pic>
      <p:grpSp>
        <p:nvGrpSpPr>
          <p:cNvPr id="55" name="组合 54"/>
          <p:cNvGrpSpPr/>
          <p:nvPr/>
        </p:nvGrpSpPr>
        <p:grpSpPr>
          <a:xfrm>
            <a:off x="4272125" y="3606418"/>
            <a:ext cx="3500275" cy="896237"/>
            <a:chOff x="3515505" y="2188784"/>
            <a:chExt cx="3500275" cy="868691"/>
          </a:xfrm>
        </p:grpSpPr>
        <p:sp>
          <p:nvSpPr>
            <p:cNvPr id="33" name="文本框 32"/>
            <p:cNvSpPr txBox="1"/>
            <p:nvPr/>
          </p:nvSpPr>
          <p:spPr>
            <a:xfrm>
              <a:off x="5793144" y="2188784"/>
              <a:ext cx="1222636" cy="447476"/>
            </a:xfrm>
            <a:prstGeom prst="rect">
              <a:avLst/>
            </a:prstGeom>
            <a:solidFill>
              <a:schemeClr val="bg1"/>
            </a:solidFill>
            <a:ln w="31750">
              <a:solidFill>
                <a:srgbClr val="C00000"/>
              </a:solidFill>
            </a:ln>
          </p:spPr>
          <p:txBody>
            <a:bodyPr wrap="square" rtlCol="0">
              <a:spAutoFit/>
            </a:bodyPr>
            <a:lstStyle/>
            <a:p>
              <a:pPr algn="ctr">
                <a:buNone/>
              </a:pPr>
              <a:r>
                <a:rPr lang="en-US" altLang="zh-CN" sz="2400" dirty="0">
                  <a:solidFill>
                    <a:srgbClr val="C00000"/>
                  </a:solidFill>
                  <a:latin typeface="微软雅黑" panose="020B0503020204020204" pitchFamily="34" charset="-122"/>
                  <a:ea typeface="微软雅黑" panose="020B0503020204020204" pitchFamily="34" charset="-122"/>
                </a:rPr>
                <a:t>2.5%</a:t>
              </a:r>
              <a:endParaRPr lang="zh-CN" altLang="en-US" sz="2400" dirty="0">
                <a:solidFill>
                  <a:srgbClr val="C00000"/>
                </a:solidFill>
                <a:latin typeface="微软雅黑" panose="020B0503020204020204" pitchFamily="34" charset="-122"/>
                <a:ea typeface="微软雅黑" panose="020B0503020204020204" pitchFamily="34" charset="-122"/>
              </a:endParaRPr>
            </a:p>
          </p:txBody>
        </p:sp>
        <p:cxnSp>
          <p:nvCxnSpPr>
            <p:cNvPr id="31" name="直接箭头连接符 30"/>
            <p:cNvCxnSpPr/>
            <p:nvPr/>
          </p:nvCxnSpPr>
          <p:spPr bwMode="auto">
            <a:xfrm flipV="1">
              <a:off x="5205170" y="2421269"/>
              <a:ext cx="562876" cy="335665"/>
            </a:xfrm>
            <a:prstGeom prst="straightConnector1">
              <a:avLst/>
            </a:prstGeom>
            <a:noFill/>
            <a:ln w="25400" cap="flat" cmpd="sng" algn="ctr">
              <a:solidFill>
                <a:srgbClr val="C00000"/>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8" name="椭圆 37"/>
            <p:cNvSpPr/>
            <p:nvPr/>
          </p:nvSpPr>
          <p:spPr bwMode="auto">
            <a:xfrm>
              <a:off x="3515505" y="2782479"/>
              <a:ext cx="2515758" cy="274996"/>
            </a:xfrm>
            <a:prstGeom prst="ellipse">
              <a:avLst/>
            </a:prstGeom>
            <a:noFill/>
            <a:ln w="254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dirty="0">
                <a:ln>
                  <a:noFill/>
                </a:ln>
                <a:solidFill>
                  <a:schemeClr val="hlink"/>
                </a:solidFill>
                <a:effectLst/>
                <a:latin typeface="Times New Roman" panose="02020603050405020304" pitchFamily="18" charset="0"/>
                <a:ea typeface="MS PGothic" pitchFamily="34" charset="-128"/>
                <a:sym typeface="Symbol" pitchFamily="18" charset="2"/>
              </a:endParaRPr>
            </a:p>
          </p:txBody>
        </p:sp>
      </p:grpSp>
      <p:grpSp>
        <p:nvGrpSpPr>
          <p:cNvPr id="61" name="组合 60"/>
          <p:cNvGrpSpPr/>
          <p:nvPr/>
        </p:nvGrpSpPr>
        <p:grpSpPr>
          <a:xfrm>
            <a:off x="4272125" y="4897721"/>
            <a:ext cx="4492143" cy="671881"/>
            <a:chOff x="1253743" y="3480594"/>
            <a:chExt cx="4492143" cy="671881"/>
          </a:xfrm>
        </p:grpSpPr>
        <p:sp>
          <p:nvSpPr>
            <p:cNvPr id="43" name="椭圆 42"/>
            <p:cNvSpPr/>
            <p:nvPr/>
          </p:nvSpPr>
          <p:spPr bwMode="auto">
            <a:xfrm>
              <a:off x="1253743" y="3480594"/>
              <a:ext cx="2543885" cy="332947"/>
            </a:xfrm>
            <a:prstGeom prst="ellipse">
              <a:avLst/>
            </a:prstGeom>
            <a:noFill/>
            <a:ln w="254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dirty="0">
                <a:ln>
                  <a:noFill/>
                </a:ln>
                <a:solidFill>
                  <a:schemeClr val="hlink"/>
                </a:solidFill>
                <a:effectLst/>
                <a:latin typeface="Times New Roman" panose="02020603050405020304" pitchFamily="18" charset="0"/>
                <a:ea typeface="MS PGothic" pitchFamily="34" charset="-128"/>
                <a:sym typeface="Symbol" pitchFamily="18" charset="2"/>
              </a:endParaRPr>
            </a:p>
          </p:txBody>
        </p:sp>
        <p:sp>
          <p:nvSpPr>
            <p:cNvPr id="21" name="文本框 20"/>
            <p:cNvSpPr txBox="1"/>
            <p:nvPr/>
          </p:nvSpPr>
          <p:spPr>
            <a:xfrm>
              <a:off x="4579073" y="3690810"/>
              <a:ext cx="1166813" cy="461665"/>
            </a:xfrm>
            <a:prstGeom prst="rect">
              <a:avLst/>
            </a:prstGeom>
            <a:solidFill>
              <a:schemeClr val="bg1"/>
            </a:solidFill>
            <a:ln w="25400">
              <a:solidFill>
                <a:srgbClr val="0000FF"/>
              </a:solidFill>
            </a:ln>
          </p:spPr>
          <p:txBody>
            <a:bodyPr wrap="square" rtlCol="0">
              <a:spAutoFit/>
            </a:bodyPr>
            <a:lstStyle/>
            <a:p>
              <a:pPr algn="ctr">
                <a:buNone/>
              </a:pPr>
              <a:r>
                <a:rPr lang="en-US" altLang="zh-CN" sz="2400" dirty="0">
                  <a:solidFill>
                    <a:srgbClr val="0000FF"/>
                  </a:solidFill>
                  <a:latin typeface="微软雅黑" panose="020B0503020204020204" pitchFamily="34" charset="-122"/>
                  <a:ea typeface="微软雅黑" panose="020B0503020204020204" pitchFamily="34" charset="-122"/>
                </a:rPr>
                <a:t>1.0%</a:t>
              </a:r>
              <a:endParaRPr lang="zh-CN" altLang="en-US" sz="2400" dirty="0">
                <a:solidFill>
                  <a:srgbClr val="0000FF"/>
                </a:solidFill>
                <a:latin typeface="微软雅黑" panose="020B0503020204020204" pitchFamily="34" charset="-122"/>
                <a:ea typeface="微软雅黑" panose="020B0503020204020204" pitchFamily="34" charset="-122"/>
              </a:endParaRPr>
            </a:p>
          </p:txBody>
        </p:sp>
        <p:cxnSp>
          <p:nvCxnSpPr>
            <p:cNvPr id="59" name="直接箭头连接符 58"/>
            <p:cNvCxnSpPr>
              <a:stCxn id="43" idx="5"/>
              <a:endCxn id="21" idx="1"/>
            </p:cNvCxnSpPr>
            <p:nvPr/>
          </p:nvCxnSpPr>
          <p:spPr bwMode="auto">
            <a:xfrm>
              <a:off x="3425085" y="3764782"/>
              <a:ext cx="1153988" cy="156861"/>
            </a:xfrm>
            <a:prstGeom prst="straightConnector1">
              <a:avLst/>
            </a:prstGeom>
            <a:noFill/>
            <a:ln w="25400" cap="flat" cmpd="sng" algn="ctr">
              <a:solidFill>
                <a:srgbClr val="0000FF"/>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14" name="组合 13"/>
          <p:cNvGrpSpPr/>
          <p:nvPr/>
        </p:nvGrpSpPr>
        <p:grpSpPr>
          <a:xfrm>
            <a:off x="230633" y="4030148"/>
            <a:ext cx="1828800" cy="1035451"/>
            <a:chOff x="376716" y="3432335"/>
            <a:chExt cx="2675045" cy="1035451"/>
          </a:xfrm>
        </p:grpSpPr>
        <mc:AlternateContent xmlns:mc="http://schemas.openxmlformats.org/markup-compatibility/2006" xmlns:a14="http://schemas.microsoft.com/office/drawing/2010/main">
          <mc:Choice Requires="a14">
            <p:sp>
              <p:nvSpPr>
                <p:cNvPr id="8" name="文本框 7"/>
                <p:cNvSpPr txBox="1"/>
                <p:nvPr/>
              </p:nvSpPr>
              <p:spPr>
                <a:xfrm>
                  <a:off x="376716" y="3432335"/>
                  <a:ext cx="2134841" cy="839332"/>
                </a:xfrm>
                <a:prstGeom prst="rect">
                  <a:avLst/>
                </a:prstGeom>
                <a:noFill/>
                <a:ln w="31750">
                  <a:solidFill>
                    <a:srgbClr val="3030FF"/>
                  </a:solidFill>
                </a:ln>
              </p:spPr>
              <p:txBody>
                <a:bodyPr wrap="square" rtlCol="0">
                  <a:spAutoFit/>
                </a:bodyPr>
                <a:lstStyle/>
                <a:p>
                  <a:pPr algn="ctr">
                    <a:buNone/>
                  </a:pPr>
                  <a:r>
                    <a:rPr kumimoji="0" lang="en-US" altLang="zh-CN" sz="2400" kern="0" dirty="0">
                      <a:solidFill>
                        <a:srgbClr val="3030FF"/>
                      </a:solidFill>
                      <a:latin typeface="Times New Roman" panose="02020603050405020304" pitchFamily="18" charset="0"/>
                      <a:ea typeface="宋体" panose="02010600030101010101" pitchFamily="2" charset="-122"/>
                    </a:rPr>
                    <a:t> </a:t>
                  </a:r>
                  <a14:m>
                    <m:oMath xmlns:m="http://schemas.openxmlformats.org/officeDocument/2006/math">
                      <m:r>
                        <a:rPr kumimoji="0" lang="en-US" altLang="zh-CN" sz="2400" i="1" kern="0" smtClean="0">
                          <a:solidFill>
                            <a:srgbClr val="3030FF"/>
                          </a:solidFill>
                          <a:latin typeface="Cambria Math" panose="02040503050406030204" pitchFamily="18" charset="0"/>
                          <a:ea typeface="+mn-ea"/>
                        </a:rPr>
                        <m:t>𝟐𝟎</m:t>
                      </m:r>
                      <m:sSup>
                        <m:sSupPr>
                          <m:ctrlPr>
                            <a:rPr kumimoji="0" lang="en-US" altLang="zh-CN" sz="2400" i="1" kern="0">
                              <a:solidFill>
                                <a:srgbClr val="3030FF"/>
                              </a:solidFill>
                              <a:latin typeface="Cambria Math" panose="02040503050406030204" pitchFamily="18" charset="0"/>
                              <a:ea typeface="+mn-ea"/>
                            </a:rPr>
                          </m:ctrlPr>
                        </m:sSupPr>
                        <m:e>
                          <m:r>
                            <a:rPr kumimoji="0" lang="en-US" altLang="zh-CN" sz="2400" kern="0">
                              <a:solidFill>
                                <a:srgbClr val="3030FF"/>
                              </a:solidFill>
                              <a:latin typeface="Cambria Math" panose="02040503050406030204" pitchFamily="18" charset="0"/>
                              <a:ea typeface="+mn-ea"/>
                            </a:rPr>
                            <m:t> </m:t>
                          </m:r>
                          <m:r>
                            <a:rPr kumimoji="0" lang="en-US" altLang="zh-CN" sz="2400" kern="0">
                              <a:solidFill>
                                <a:srgbClr val="3030FF"/>
                              </a:solidFill>
                              <a:latin typeface="Cambria Math" panose="02040503050406030204" pitchFamily="18" charset="0"/>
                              <a:ea typeface="+mn-ea"/>
                            </a:rPr>
                            <m:t>𝐟𝐛</m:t>
                          </m:r>
                        </m:e>
                        <m:sup>
                          <m:r>
                            <a:rPr kumimoji="0" lang="en-US" altLang="zh-CN" sz="2400" i="1" kern="0">
                              <a:solidFill>
                                <a:srgbClr val="3030FF"/>
                              </a:solidFill>
                              <a:latin typeface="Cambria Math" panose="02040503050406030204" pitchFamily="18" charset="0"/>
                              <a:ea typeface="+mn-ea"/>
                            </a:rPr>
                            <m:t>−</m:t>
                          </m:r>
                          <m:r>
                            <a:rPr kumimoji="0" lang="en-US" altLang="zh-CN" sz="2400" i="1" kern="0">
                              <a:solidFill>
                                <a:srgbClr val="3030FF"/>
                              </a:solidFill>
                              <a:latin typeface="Cambria Math" panose="02040503050406030204" pitchFamily="18" charset="0"/>
                              <a:ea typeface="+mn-ea"/>
                            </a:rPr>
                            <m:t>𝟏</m:t>
                          </m:r>
                        </m:sup>
                      </m:sSup>
                    </m:oMath>
                  </a14:m>
                  <a:r>
                    <a:rPr lang="en-US" altLang="zh-CN" sz="2400" baseline="30000" dirty="0">
                      <a:solidFill>
                        <a:srgbClr val="3030FF"/>
                      </a:solidFill>
                      <a:latin typeface="+mn-ea"/>
                      <a:ea typeface="+mn-ea"/>
                    </a:rPr>
                    <a:t> </a:t>
                  </a:r>
                  <a:r>
                    <a:rPr lang="zh-CN" altLang="en-US" sz="2400" dirty="0">
                      <a:solidFill>
                        <a:srgbClr val="3030FF"/>
                      </a:solidFill>
                      <a:latin typeface="+mn-ea"/>
                      <a:ea typeface="+mn-ea"/>
                    </a:rPr>
                    <a:t>预期</a:t>
                  </a:r>
                </a:p>
              </p:txBody>
            </p:sp>
          </mc:Choice>
          <mc:Fallback xmlns="">
            <p:sp>
              <p:nvSpPr>
                <p:cNvPr id="8" name="文本框 7"/>
                <p:cNvSpPr txBox="1">
                  <a:spLocks noRot="1" noChangeAspect="1" noMove="1" noResize="1" noEditPoints="1" noAdjustHandles="1" noChangeArrowheads="1" noChangeShapeType="1" noTextEdit="1"/>
                </p:cNvSpPr>
                <p:nvPr/>
              </p:nvSpPr>
              <p:spPr>
                <a:xfrm>
                  <a:off x="376716" y="3432335"/>
                  <a:ext cx="2134841" cy="839332"/>
                </a:xfrm>
                <a:prstGeom prst="rect">
                  <a:avLst/>
                </a:prstGeom>
                <a:blipFill>
                  <a:blip r:embed="rId6"/>
                  <a:stretch>
                    <a:fillRect b="-12587"/>
                  </a:stretch>
                </a:blipFill>
                <a:ln w="31750">
                  <a:solidFill>
                    <a:srgbClr val="3030FF"/>
                  </a:solidFill>
                </a:ln>
              </p:spPr>
              <p:txBody>
                <a:bodyPr/>
                <a:lstStyle/>
                <a:p>
                  <a:r>
                    <a:rPr lang="zh-CN" altLang="en-US">
                      <a:noFill/>
                    </a:rPr>
                    <a:t> </a:t>
                  </a:r>
                </a:p>
              </p:txBody>
            </p:sp>
          </mc:Fallback>
        </mc:AlternateContent>
        <p:cxnSp>
          <p:nvCxnSpPr>
            <p:cNvPr id="12" name="直接箭头连接符 11"/>
            <p:cNvCxnSpPr/>
            <p:nvPr/>
          </p:nvCxnSpPr>
          <p:spPr bwMode="auto">
            <a:xfrm>
              <a:off x="2536326" y="4186583"/>
              <a:ext cx="515435" cy="281203"/>
            </a:xfrm>
            <a:prstGeom prst="straightConnector1">
              <a:avLst/>
            </a:prstGeom>
            <a:noFill/>
            <a:ln w="34925" cap="flat" cmpd="sng" algn="ctr">
              <a:solidFill>
                <a:srgbClr val="3030FF"/>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mc:AlternateContent xmlns:mc="http://schemas.openxmlformats.org/markup-compatibility/2006" xmlns:a14="http://schemas.microsoft.com/office/drawing/2010/main">
        <mc:Choice Requires="a14">
          <p:sp>
            <p:nvSpPr>
              <p:cNvPr id="13" name="文本框 12"/>
              <p:cNvSpPr txBox="1"/>
              <p:nvPr/>
            </p:nvSpPr>
            <p:spPr>
              <a:xfrm>
                <a:off x="489766" y="6150462"/>
                <a:ext cx="8539934" cy="532966"/>
              </a:xfrm>
              <a:prstGeom prst="rect">
                <a:avLst/>
              </a:prstGeom>
              <a:noFill/>
            </p:spPr>
            <p:txBody>
              <a:bodyPr wrap="square" rtlCol="0">
                <a:spAutoFit/>
              </a:bodyPr>
              <a:lstStyle/>
              <a:p>
                <a:pPr algn="ctr">
                  <a:buNone/>
                </a:pPr>
                <a:r>
                  <a:rPr lang="en-US" altLang="zh-CN" sz="2800" dirty="0">
                    <a:solidFill>
                      <a:schemeClr val="tx1"/>
                    </a:solidFill>
                    <a:latin typeface="+mn-ea"/>
                    <a:ea typeface="+mn-ea"/>
                  </a:rPr>
                  <a:t>BESIII</a:t>
                </a:r>
                <a:r>
                  <a:rPr lang="zh-CN" altLang="en-US" sz="2800" dirty="0">
                    <a:solidFill>
                      <a:schemeClr val="tx1"/>
                    </a:solidFill>
                    <a:latin typeface="+mn-ea"/>
                    <a:ea typeface="+mn-ea"/>
                  </a:rPr>
                  <a:t>实验</a:t>
                </a:r>
                <a:r>
                  <a:rPr lang="en-US" altLang="zh-CN" sz="2800" dirty="0">
                    <a:solidFill>
                      <a:srgbClr val="C00000"/>
                    </a:solidFill>
                    <a:latin typeface="+mn-ea"/>
                    <a:ea typeface="+mn-ea"/>
                  </a:rPr>
                  <a:t>20</a:t>
                </a:r>
                <a14:m>
                  <m:oMath xmlns:m="http://schemas.openxmlformats.org/officeDocument/2006/math">
                    <m:sSup>
                      <m:sSupPr>
                        <m:ctrlPr>
                          <a:rPr kumimoji="0" lang="en-US" altLang="zh-CN" sz="2800" i="1" kern="0">
                            <a:solidFill>
                              <a:srgbClr val="C00000"/>
                            </a:solidFill>
                            <a:latin typeface="Cambria Math" panose="02040503050406030204" pitchFamily="18" charset="0"/>
                            <a:ea typeface="+mn-ea"/>
                          </a:rPr>
                        </m:ctrlPr>
                      </m:sSupPr>
                      <m:e>
                        <m:r>
                          <a:rPr kumimoji="0" lang="en-US" altLang="zh-CN" sz="2800" b="1" kern="0">
                            <a:solidFill>
                              <a:srgbClr val="C00000"/>
                            </a:solidFill>
                            <a:latin typeface="Cambria Math" panose="02040503050406030204" pitchFamily="18" charset="0"/>
                            <a:ea typeface="+mn-ea"/>
                          </a:rPr>
                          <m:t> </m:t>
                        </m:r>
                        <m:r>
                          <a:rPr kumimoji="0" lang="en-US" altLang="zh-CN" sz="2800" b="1" kern="0">
                            <a:solidFill>
                              <a:srgbClr val="C00000"/>
                            </a:solidFill>
                            <a:latin typeface="Cambria Math" panose="02040503050406030204" pitchFamily="18" charset="0"/>
                            <a:ea typeface="+mn-ea"/>
                          </a:rPr>
                          <m:t>𝐟𝐛</m:t>
                        </m:r>
                      </m:e>
                      <m:sup>
                        <m:r>
                          <a:rPr kumimoji="0" lang="en-US" altLang="zh-CN" sz="2800" b="1" i="1" kern="0">
                            <a:solidFill>
                              <a:srgbClr val="C00000"/>
                            </a:solidFill>
                            <a:latin typeface="Cambria Math" panose="02040503050406030204" pitchFamily="18" charset="0"/>
                            <a:ea typeface="+mn-ea"/>
                          </a:rPr>
                          <m:t>−</m:t>
                        </m:r>
                        <m:r>
                          <a:rPr kumimoji="0" lang="en-US" altLang="zh-CN" sz="2800" b="1" i="1" kern="0">
                            <a:solidFill>
                              <a:srgbClr val="C00000"/>
                            </a:solidFill>
                            <a:latin typeface="Cambria Math" panose="02040503050406030204" pitchFamily="18" charset="0"/>
                            <a:ea typeface="+mn-ea"/>
                          </a:rPr>
                          <m:t>𝟏</m:t>
                        </m:r>
                      </m:sup>
                    </m:sSup>
                  </m:oMath>
                </a14:m>
                <a:r>
                  <a:rPr lang="zh-CN" altLang="en-US" sz="2800" dirty="0">
                    <a:solidFill>
                      <a:schemeClr val="tx1"/>
                    </a:solidFill>
                    <a:latin typeface="+mn-ea"/>
                    <a:ea typeface="+mn-ea"/>
                  </a:rPr>
                  <a:t>的数据能够</a:t>
                </a:r>
                <a:r>
                  <a:rPr lang="zh-CN" altLang="en-US" sz="2800" dirty="0">
                    <a:solidFill>
                      <a:srgbClr val="C00000"/>
                    </a:solidFill>
                    <a:latin typeface="+mn-ea"/>
                    <a:ea typeface="+mn-ea"/>
                  </a:rPr>
                  <a:t>大幅度提升</a:t>
                </a:r>
                <a:r>
                  <a:rPr lang="zh-CN" altLang="en-US" sz="2800" dirty="0">
                    <a:solidFill>
                      <a:schemeClr val="tx1"/>
                    </a:solidFill>
                    <a:latin typeface="+mn-ea"/>
                    <a:ea typeface="+mn-ea"/>
                  </a:rPr>
                  <a:t>测量精度</a:t>
                </a:r>
              </a:p>
            </p:txBody>
          </p:sp>
        </mc:Choice>
        <mc:Fallback xmlns="">
          <p:sp>
            <p:nvSpPr>
              <p:cNvPr id="13" name="文本框 12"/>
              <p:cNvSpPr txBox="1">
                <a:spLocks noRot="1" noChangeAspect="1" noMove="1" noResize="1" noEditPoints="1" noAdjustHandles="1" noChangeArrowheads="1" noChangeShapeType="1" noTextEdit="1"/>
              </p:cNvSpPr>
              <p:nvPr/>
            </p:nvSpPr>
            <p:spPr>
              <a:xfrm>
                <a:off x="489766" y="6150462"/>
                <a:ext cx="8539934" cy="532966"/>
              </a:xfrm>
              <a:prstGeom prst="rect">
                <a:avLst/>
              </a:prstGeom>
              <a:blipFill>
                <a:blip r:embed="rId7"/>
                <a:stretch>
                  <a:fillRect t="-10345" b="-3218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4967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1072194"/>
            <a:ext cx="3859292" cy="2819400"/>
            <a:chOff x="76200" y="1128742"/>
            <a:chExt cx="4204677" cy="2909858"/>
          </a:xfrm>
        </p:grpSpPr>
        <p:grpSp>
          <p:nvGrpSpPr>
            <p:cNvPr id="22" name="组合 21"/>
            <p:cNvGrpSpPr/>
            <p:nvPr/>
          </p:nvGrpSpPr>
          <p:grpSpPr>
            <a:xfrm>
              <a:off x="76200" y="1128742"/>
              <a:ext cx="4204677" cy="2909858"/>
              <a:chOff x="660414" y="1367624"/>
              <a:chExt cx="4922541" cy="3384434"/>
            </a:xfrm>
          </p:grpSpPr>
          <p:pic>
            <p:nvPicPr>
              <p:cNvPr id="28"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14" y="1367624"/>
                <a:ext cx="4922541" cy="3379305"/>
              </a:xfrm>
              <a:prstGeom prst="rect">
                <a:avLst/>
              </a:prstGeom>
            </p:spPr>
          </p:pic>
          <p:pic>
            <p:nvPicPr>
              <p:cNvPr id="29"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8813" y="2369944"/>
                <a:ext cx="980307" cy="2679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0" name="Line 23"/>
              <p:cNvSpPr>
                <a:spLocks noChangeShapeType="1"/>
              </p:cNvSpPr>
              <p:nvPr/>
            </p:nvSpPr>
            <p:spPr bwMode="auto">
              <a:xfrm flipH="1" flipV="1">
                <a:off x="3408813" y="2100845"/>
                <a:ext cx="459348" cy="242334"/>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zh-CN" altLang="en-US" dirty="0">
                  <a:latin typeface="Times New Roman" panose="02020603050405020304" pitchFamily="18" charset="0"/>
                </a:endParaRPr>
              </a:p>
            </p:txBody>
          </p:sp>
          <p:pic>
            <p:nvPicPr>
              <p:cNvPr id="31"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8967" y="4460681"/>
                <a:ext cx="696888" cy="2913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2" name="Line 23"/>
              <p:cNvSpPr>
                <a:spLocks noChangeShapeType="1"/>
              </p:cNvSpPr>
              <p:nvPr/>
            </p:nvSpPr>
            <p:spPr bwMode="auto">
              <a:xfrm flipH="1" flipV="1">
                <a:off x="3654823" y="4064066"/>
                <a:ext cx="353981" cy="396615"/>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zh-CN" altLang="en-US" dirty="0">
                  <a:latin typeface="Times New Roman" panose="02020603050405020304" pitchFamily="18" charset="0"/>
                </a:endParaRPr>
              </a:p>
            </p:txBody>
          </p:sp>
        </p:grpSp>
        <p:sp>
          <p:nvSpPr>
            <p:cNvPr id="5" name="文本框 4"/>
            <p:cNvSpPr txBox="1"/>
            <p:nvPr/>
          </p:nvSpPr>
          <p:spPr>
            <a:xfrm>
              <a:off x="1919141" y="2481246"/>
              <a:ext cx="518794" cy="540007"/>
            </a:xfrm>
            <a:prstGeom prst="rect">
              <a:avLst/>
            </a:prstGeom>
            <a:noFill/>
          </p:spPr>
          <p:txBody>
            <a:bodyPr wrap="square" rtlCol="0">
              <a:spAutoFit/>
            </a:bodyPr>
            <a:lstStyle/>
            <a:p>
              <a:pPr algn="l">
                <a:buNone/>
              </a:pPr>
              <a:r>
                <a:rPr lang="zh-CN" altLang="en-US" sz="2800" dirty="0">
                  <a:solidFill>
                    <a:srgbClr val="C00000"/>
                  </a:solidFill>
                  <a:latin typeface="微软雅黑" panose="020B0503020204020204" pitchFamily="34" charset="-122"/>
                  <a:ea typeface="微软雅黑" panose="020B0503020204020204" pitchFamily="34" charset="-122"/>
                </a:rPr>
                <a:t></a:t>
              </a:r>
            </a:p>
          </p:txBody>
        </p:sp>
        <p:sp>
          <p:nvSpPr>
            <p:cNvPr id="6" name="文本框 5"/>
            <p:cNvSpPr txBox="1"/>
            <p:nvPr/>
          </p:nvSpPr>
          <p:spPr>
            <a:xfrm>
              <a:off x="3140097" y="3144564"/>
              <a:ext cx="638270" cy="540007"/>
            </a:xfrm>
            <a:prstGeom prst="rect">
              <a:avLst/>
            </a:prstGeom>
            <a:noFill/>
          </p:spPr>
          <p:txBody>
            <a:bodyPr wrap="square" rtlCol="0">
              <a:spAutoFit/>
            </a:bodyPr>
            <a:lstStyle/>
            <a:p>
              <a:pPr algn="l">
                <a:buNone/>
              </a:pPr>
              <a:r>
                <a:rPr lang="zh-CN" altLang="en-US" sz="2800" dirty="0">
                  <a:solidFill>
                    <a:srgbClr val="C00000"/>
                  </a:solidFill>
                  <a:latin typeface="微软雅黑" panose="020B0503020204020204" pitchFamily="34" charset="-122"/>
                  <a:ea typeface="微软雅黑" panose="020B0503020204020204" pitchFamily="34" charset="-122"/>
                </a:rPr>
                <a:t></a:t>
              </a:r>
            </a:p>
          </p:txBody>
        </p:sp>
        <p:sp>
          <p:nvSpPr>
            <p:cNvPr id="10" name="文本框 9"/>
            <p:cNvSpPr txBox="1"/>
            <p:nvPr/>
          </p:nvSpPr>
          <p:spPr>
            <a:xfrm>
              <a:off x="1701107" y="3126305"/>
              <a:ext cx="990600" cy="540007"/>
            </a:xfrm>
            <a:prstGeom prst="rect">
              <a:avLst/>
            </a:prstGeom>
            <a:noFill/>
          </p:spPr>
          <p:txBody>
            <a:bodyPr wrap="square" rtlCol="0">
              <a:spAutoFit/>
            </a:bodyPr>
            <a:lstStyle/>
            <a:p>
              <a:pPr algn="l">
                <a:buNone/>
              </a:pPr>
              <a:r>
                <a:rPr lang="zh-CN" altLang="en-US" sz="2800" dirty="0">
                  <a:solidFill>
                    <a:srgbClr val="C00000"/>
                  </a:solidFill>
                  <a:latin typeface="微软雅黑" panose="020B0503020204020204" pitchFamily="34" charset="-122"/>
                  <a:ea typeface="微软雅黑" panose="020B0503020204020204" pitchFamily="34" charset="-122"/>
                </a:rPr>
                <a:t></a:t>
              </a:r>
            </a:p>
          </p:txBody>
        </p:sp>
      </p:grpSp>
      <p:sp>
        <p:nvSpPr>
          <p:cNvPr id="2" name="标题 1"/>
          <p:cNvSpPr>
            <a:spLocks noGrp="1"/>
          </p:cNvSpPr>
          <p:nvPr>
            <p:ph type="title"/>
          </p:nvPr>
        </p:nvSpPr>
        <p:spPr>
          <a:xfrm>
            <a:off x="137331" y="-32776"/>
            <a:ext cx="7810500" cy="685800"/>
          </a:xfrm>
        </p:spPr>
        <p:txBody>
          <a:bodyPr/>
          <a:lstStyle/>
          <a:p>
            <a:r>
              <a:rPr lang="en-US" altLang="zh-CN" dirty="0">
                <a:solidFill>
                  <a:schemeClr val="tx1"/>
                </a:solidFill>
              </a:rPr>
              <a:t>CKM</a:t>
            </a:r>
            <a:r>
              <a:rPr lang="zh-CN" altLang="en-US" dirty="0">
                <a:solidFill>
                  <a:schemeClr val="tx1"/>
                </a:solidFill>
              </a:rPr>
              <a:t>矩阵与</a:t>
            </a:r>
            <a:r>
              <a:rPr lang="zh-CN" altLang="en-US" dirty="0">
                <a:solidFill>
                  <a:schemeClr val="tx1"/>
                </a:solidFill>
                <a:sym typeface="Symbol" panose="05050102010706020507" pitchFamily="18" charset="2"/>
              </a:rPr>
              <a:t>相角</a:t>
            </a:r>
            <a:endParaRPr lang="zh-CN" altLang="en-US" dirty="0">
              <a:solidFill>
                <a:schemeClr val="tx1"/>
              </a:solidFill>
            </a:endParaRPr>
          </a:p>
        </p:txBody>
      </p:sp>
      <p:sp>
        <p:nvSpPr>
          <p:cNvPr id="4" name="灯片编号占位符 3"/>
          <p:cNvSpPr>
            <a:spLocks noGrp="1"/>
          </p:cNvSpPr>
          <p:nvPr>
            <p:ph type="sldNum" sz="quarter" idx="10"/>
          </p:nvPr>
        </p:nvSpPr>
        <p:spPr>
          <a:xfrm>
            <a:off x="8151812" y="6508512"/>
            <a:ext cx="990600" cy="228600"/>
          </a:xfrm>
        </p:spPr>
        <p:txBody>
          <a:bodyPr/>
          <a:lstStyle/>
          <a:p>
            <a:fld id="{3917FE17-BB62-45E8-80D8-8DA0DEEF5B92}" type="slidenum">
              <a:rPr lang="zh-CN" altLang="en-US" smtClean="0"/>
              <a:t>12</a:t>
            </a:fld>
            <a:endParaRPr lang="zh-CN" altLang="en-US" dirty="0"/>
          </a:p>
        </p:txBody>
      </p:sp>
      <p:sp>
        <p:nvSpPr>
          <p:cNvPr id="15" name="文本框 14"/>
          <p:cNvSpPr txBox="1"/>
          <p:nvPr/>
        </p:nvSpPr>
        <p:spPr>
          <a:xfrm>
            <a:off x="3766230" y="741012"/>
            <a:ext cx="5284956" cy="1311128"/>
          </a:xfrm>
          <a:prstGeom prst="rect">
            <a:avLst/>
          </a:prstGeom>
          <a:noFill/>
        </p:spPr>
        <p:txBody>
          <a:bodyPr wrap="square" rtlCol="0">
            <a:spAutoFit/>
          </a:bodyPr>
          <a:lstStyle/>
          <a:p>
            <a:pPr marL="342900" indent="-342900" algn="l">
              <a:lnSpc>
                <a:spcPct val="120000"/>
              </a:lnSpc>
              <a:buClr>
                <a:schemeClr val="tx1"/>
              </a:buClr>
              <a:buFont typeface="Wingdings" panose="05000000000000000000" pitchFamily="2" charset="2"/>
              <a:buChar char="p"/>
            </a:pPr>
            <a:r>
              <a:rPr lang="en-US" altLang="zh-CN" sz="2200" dirty="0">
                <a:solidFill>
                  <a:schemeClr val="tx1"/>
                </a:solidFill>
                <a:latin typeface="微软雅黑" panose="020B0503020204020204" pitchFamily="34" charset="-122"/>
                <a:ea typeface="微软雅黑" panose="020B0503020204020204" pitchFamily="34" charset="-122"/>
              </a:rPr>
              <a:t>B</a:t>
            </a:r>
            <a:r>
              <a:rPr lang="zh-CN" altLang="en-US" sz="2200" dirty="0">
                <a:solidFill>
                  <a:schemeClr val="tx1"/>
                </a:solidFill>
                <a:latin typeface="微软雅黑" panose="020B0503020204020204" pitchFamily="34" charset="-122"/>
                <a:ea typeface="微软雅黑" panose="020B0503020204020204" pitchFamily="34" charset="-122"/>
              </a:rPr>
              <a:t>物理领域</a:t>
            </a:r>
            <a:r>
              <a:rPr lang="zh-CN" altLang="en-US" sz="2200" dirty="0">
                <a:solidFill>
                  <a:srgbClr val="C00000"/>
                </a:solidFill>
                <a:latin typeface="微软雅黑" panose="020B0503020204020204" pitchFamily="34" charset="-122"/>
                <a:ea typeface="微软雅黑" panose="020B0503020204020204" pitchFamily="34" charset="-122"/>
              </a:rPr>
              <a:t>独立测量</a:t>
            </a:r>
            <a:r>
              <a:rPr lang="zh-CN" altLang="en-US" sz="2200" dirty="0">
                <a:solidFill>
                  <a:schemeClr val="tx1"/>
                </a:solidFill>
                <a:latin typeface="微软雅黑" panose="020B0503020204020204" pitchFamily="34" charset="-122"/>
                <a:ea typeface="微软雅黑" panose="020B0503020204020204" pitchFamily="34" charset="-122"/>
              </a:rPr>
              <a:t>三个</a:t>
            </a:r>
            <a:r>
              <a:rPr lang="en-US" altLang="zh-CN" sz="2200" dirty="0">
                <a:solidFill>
                  <a:schemeClr val="tx1"/>
                </a:solidFill>
                <a:latin typeface="微软雅黑" panose="020B0503020204020204" pitchFamily="34" charset="-122"/>
                <a:ea typeface="微软雅黑" panose="020B0503020204020204" pitchFamily="34" charset="-122"/>
              </a:rPr>
              <a:t>CP</a:t>
            </a:r>
            <a:r>
              <a:rPr lang="zh-CN" altLang="en-US" sz="2200" dirty="0">
                <a:solidFill>
                  <a:schemeClr val="tx1"/>
                </a:solidFill>
                <a:latin typeface="微软雅黑" panose="020B0503020204020204" pitchFamily="34" charset="-122"/>
                <a:ea typeface="微软雅黑" panose="020B0503020204020204" pitchFamily="34" charset="-122"/>
              </a:rPr>
              <a:t>破坏相角，</a:t>
            </a:r>
            <a:r>
              <a:rPr lang="zh-CN" altLang="en-US" sz="2200" dirty="0">
                <a:solidFill>
                  <a:srgbClr val="C00000"/>
                </a:solidFill>
                <a:latin typeface="微软雅黑" panose="020B0503020204020204" pitchFamily="34" charset="-122"/>
                <a:ea typeface="微软雅黑" panose="020B0503020204020204" pitchFamily="34" charset="-122"/>
              </a:rPr>
              <a:t>检验</a:t>
            </a:r>
            <a:r>
              <a:rPr lang="zh-CN" altLang="en-US" sz="2200" dirty="0">
                <a:solidFill>
                  <a:schemeClr val="tx1"/>
                </a:solidFill>
                <a:latin typeface="微软雅黑" panose="020B0503020204020204" pitchFamily="34" charset="-122"/>
                <a:ea typeface="微软雅黑" panose="020B0503020204020204" pitchFamily="34" charset="-122"/>
              </a:rPr>
              <a:t>三角形的</a:t>
            </a:r>
            <a:r>
              <a:rPr lang="zh-CN" altLang="en-US" sz="2200" dirty="0">
                <a:solidFill>
                  <a:srgbClr val="C00000"/>
                </a:solidFill>
                <a:latin typeface="微软雅黑" panose="020B0503020204020204" pitchFamily="34" charset="-122"/>
                <a:ea typeface="微软雅黑" panose="020B0503020204020204" pitchFamily="34" charset="-122"/>
              </a:rPr>
              <a:t>闭合性</a:t>
            </a:r>
            <a:r>
              <a:rPr lang="zh-CN" altLang="en-US" sz="2200" dirty="0">
                <a:solidFill>
                  <a:schemeClr val="tx1"/>
                </a:solidFill>
                <a:latin typeface="微软雅黑" panose="020B0503020204020204" pitchFamily="34" charset="-122"/>
                <a:ea typeface="微软雅黑" panose="020B0503020204020204" pitchFamily="34" charset="-122"/>
              </a:rPr>
              <a:t>，是检验</a:t>
            </a:r>
            <a:r>
              <a:rPr lang="zh-CN" altLang="en-US" sz="2200" dirty="0">
                <a:solidFill>
                  <a:srgbClr val="C00000"/>
                </a:solidFill>
                <a:latin typeface="微软雅黑" panose="020B0503020204020204" pitchFamily="34" charset="-122"/>
                <a:ea typeface="微软雅黑" panose="020B0503020204020204" pitchFamily="34" charset="-122"/>
              </a:rPr>
              <a:t>电弱统一理论</a:t>
            </a:r>
            <a:r>
              <a:rPr lang="zh-CN" altLang="en-US" sz="2200" dirty="0">
                <a:solidFill>
                  <a:schemeClr val="tx1"/>
                </a:solidFill>
                <a:latin typeface="微软雅黑" panose="020B0503020204020204" pitchFamily="34" charset="-122"/>
                <a:ea typeface="微软雅黑" panose="020B0503020204020204" pitchFamily="34" charset="-122"/>
              </a:rPr>
              <a:t>的重要途径</a:t>
            </a:r>
            <a:endParaRPr lang="en-US" altLang="zh-CN" sz="2200" dirty="0">
              <a:solidFill>
                <a:schemeClr val="tx1"/>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21" name="文本框 20"/>
              <p:cNvSpPr txBox="1"/>
              <p:nvPr/>
            </p:nvSpPr>
            <p:spPr>
              <a:xfrm>
                <a:off x="3851403" y="3875604"/>
                <a:ext cx="5329561" cy="430887"/>
              </a:xfrm>
              <a:prstGeom prst="rect">
                <a:avLst/>
              </a:prstGeom>
              <a:solidFill>
                <a:schemeClr val="bg1"/>
              </a:solidFill>
            </p:spPr>
            <p:txBody>
              <a:bodyPr wrap="square" rtlCol="0">
                <a:spAutoFit/>
              </a:bodyPr>
              <a:lstStyle/>
              <a:p>
                <a:pPr marL="342900" marR="0" lvl="0" indent="-342900" algn="l" defTabSz="914400" rtl="0" eaLnBrk="1" fontAlgn="base" latinLnBrk="0" hangingPunct="1">
                  <a:spcBef>
                    <a:spcPct val="20000"/>
                  </a:spcBef>
                  <a:spcAft>
                    <a:spcPct val="0"/>
                  </a:spcAft>
                  <a:buClr>
                    <a:schemeClr val="tx1"/>
                  </a:buClr>
                  <a:buSzTx/>
                  <a:buFont typeface="Wingdings" panose="05000000000000000000" pitchFamily="2" charset="2"/>
                  <a:buChar char="p"/>
                  <a:tabLst/>
                  <a:defRPr/>
                </a:pPr>
                <a:r>
                  <a:rPr kumimoji="1" lang="zh-CN" altLang="en-US" sz="2200" i="0" u="none" strike="noStrike" kern="1200" cap="none" spc="0" normalizeH="0" baseline="0" noProof="0" dirty="0">
                    <a:ln>
                      <a:noFill/>
                    </a:ln>
                    <a:solidFill>
                      <a:srgbClr val="C00000"/>
                    </a:solidFill>
                    <a:effectLst/>
                    <a:uLnTx/>
                    <a:uFillTx/>
                    <a:latin typeface="+mn-ea"/>
                    <a:ea typeface="+mn-ea"/>
                    <a:sym typeface="Symbol" pitchFamily="18" charset="2"/>
                  </a:rPr>
                  <a:t>相角</a:t>
                </a:r>
                <a14:m>
                  <m:oMath xmlns:m="http://schemas.openxmlformats.org/officeDocument/2006/math">
                    <m:r>
                      <a:rPr kumimoji="1" lang="zh-CN" altLang="en-US" sz="2200" b="1" i="1" u="none" strike="noStrike" kern="1200" cap="none" spc="0" normalizeH="0" baseline="0" noProof="0" smtClean="0">
                        <a:ln>
                          <a:noFill/>
                        </a:ln>
                        <a:solidFill>
                          <a:srgbClr val="C00000"/>
                        </a:solidFill>
                        <a:effectLst/>
                        <a:uLnTx/>
                        <a:uFillTx/>
                        <a:latin typeface="Cambria Math" panose="02040503050406030204" pitchFamily="18" charset="0"/>
                        <a:ea typeface="+mn-ea"/>
                        <a:sym typeface="Symbol" pitchFamily="18" charset="2"/>
                      </a:rPr>
                      <m:t>𝜸</m:t>
                    </m:r>
                  </m:oMath>
                </a14:m>
                <a:r>
                  <a:rPr kumimoji="1" lang="zh-CN" altLang="en-US" sz="2200" i="0" u="none" strike="noStrike" kern="1200" cap="none" spc="0" normalizeH="0" baseline="0" noProof="0" dirty="0">
                    <a:ln>
                      <a:noFill/>
                    </a:ln>
                    <a:solidFill>
                      <a:schemeClr val="tx1"/>
                    </a:solidFill>
                    <a:effectLst/>
                    <a:uLnTx/>
                    <a:uFillTx/>
                    <a:latin typeface="+mn-ea"/>
                    <a:ea typeface="+mn-ea"/>
                    <a:sym typeface="Symbol" pitchFamily="18" charset="2"/>
                  </a:rPr>
                  <a:t>精度</a:t>
                </a:r>
                <a:r>
                  <a:rPr kumimoji="1" lang="zh-CN" altLang="en-US" sz="2200" i="0" u="none" strike="noStrike" kern="1200" cap="none" spc="0" normalizeH="0" baseline="0" noProof="0" dirty="0">
                    <a:ln>
                      <a:noFill/>
                    </a:ln>
                    <a:solidFill>
                      <a:srgbClr val="C00000"/>
                    </a:solidFill>
                    <a:effectLst/>
                    <a:uLnTx/>
                    <a:uFillTx/>
                    <a:latin typeface="+mn-ea"/>
                    <a:ea typeface="+mn-ea"/>
                    <a:sym typeface="Symbol" pitchFamily="18" charset="2"/>
                  </a:rPr>
                  <a:t>挑战</a:t>
                </a:r>
                <a:r>
                  <a:rPr kumimoji="1" lang="en-US" altLang="zh-CN" sz="2200" i="0" u="none" strike="noStrike" kern="1200" cap="none" spc="0" normalizeH="0" baseline="0" noProof="0" dirty="0">
                    <a:ln>
                      <a:noFill/>
                    </a:ln>
                    <a:solidFill>
                      <a:srgbClr val="C00000"/>
                    </a:solidFill>
                    <a:effectLst/>
                    <a:uLnTx/>
                    <a:uFillTx/>
                    <a:latin typeface="+mn-ea"/>
                    <a:ea typeface="+mn-ea"/>
                    <a:sym typeface="Symbol" pitchFamily="18" charset="2"/>
                  </a:rPr>
                  <a:t>CKM</a:t>
                </a:r>
                <a:r>
                  <a:rPr kumimoji="1" lang="zh-CN" altLang="en-US" sz="2200" i="0" u="none" strike="noStrike" kern="1200" cap="none" spc="0" normalizeH="0" baseline="0" noProof="0" dirty="0">
                    <a:ln>
                      <a:noFill/>
                    </a:ln>
                    <a:solidFill>
                      <a:schemeClr val="tx1"/>
                    </a:solidFill>
                    <a:effectLst/>
                    <a:uLnTx/>
                    <a:uFillTx/>
                    <a:latin typeface="+mn-ea"/>
                    <a:ea typeface="+mn-ea"/>
                    <a:sym typeface="Symbol" pitchFamily="18" charset="2"/>
                  </a:rPr>
                  <a:t>幺正性精确检验</a:t>
                </a:r>
                <a:endParaRPr kumimoji="1" lang="en-US" altLang="zh-CN" sz="2200" i="0" u="none" strike="noStrike" kern="1200" cap="none" spc="0" normalizeH="0" baseline="0" noProof="0" dirty="0">
                  <a:ln>
                    <a:noFill/>
                  </a:ln>
                  <a:solidFill>
                    <a:schemeClr val="tx1"/>
                  </a:solidFill>
                  <a:effectLst/>
                  <a:uLnTx/>
                  <a:uFillTx/>
                  <a:latin typeface="+mn-ea"/>
                  <a:ea typeface="+mn-ea"/>
                  <a:sym typeface="Symbol" pitchFamily="18" charset="2"/>
                </a:endParaRPr>
              </a:p>
            </p:txBody>
          </p:sp>
        </mc:Choice>
        <mc:Fallback xmlns="">
          <p:sp>
            <p:nvSpPr>
              <p:cNvPr id="21" name="文本框 20"/>
              <p:cNvSpPr txBox="1">
                <a:spLocks noRot="1" noChangeAspect="1" noMove="1" noResize="1" noEditPoints="1" noAdjustHandles="1" noChangeArrowheads="1" noChangeShapeType="1" noTextEdit="1"/>
              </p:cNvSpPr>
              <p:nvPr/>
            </p:nvSpPr>
            <p:spPr>
              <a:xfrm>
                <a:off x="3851403" y="3875604"/>
                <a:ext cx="5329561" cy="430887"/>
              </a:xfrm>
              <a:prstGeom prst="rect">
                <a:avLst/>
              </a:prstGeom>
              <a:blipFill>
                <a:blip r:embed="rId6"/>
                <a:stretch>
                  <a:fillRect l="-1259" t="-10000" b="-28571"/>
                </a:stretch>
              </a:blipFill>
            </p:spPr>
            <p:txBody>
              <a:bodyPr/>
              <a:lstStyle/>
              <a:p>
                <a:r>
                  <a:rPr lang="zh-CN" altLang="en-US">
                    <a:noFill/>
                  </a:rPr>
                  <a:t> </a:t>
                </a:r>
              </a:p>
            </p:txBody>
          </p:sp>
        </mc:Fallback>
      </mc:AlternateContent>
      <p:grpSp>
        <p:nvGrpSpPr>
          <p:cNvPr id="46" name="组合 45"/>
          <p:cNvGrpSpPr/>
          <p:nvPr/>
        </p:nvGrpSpPr>
        <p:grpSpPr>
          <a:xfrm>
            <a:off x="86955" y="3673933"/>
            <a:ext cx="3764448" cy="3176673"/>
            <a:chOff x="51337" y="3598579"/>
            <a:chExt cx="3393553" cy="3176673"/>
          </a:xfrm>
        </p:grpSpPr>
        <p:pic>
          <p:nvPicPr>
            <p:cNvPr id="37" name="图片 36">
              <a:extLst>
                <a:ext uri="{FF2B5EF4-FFF2-40B4-BE49-F238E27FC236}">
                  <a16:creationId xmlns:a16="http://schemas.microsoft.com/office/drawing/2014/main" id="{4E72074D-59AB-9E41-B56A-3887E3654692}"/>
                </a:ext>
              </a:extLst>
            </p:cNvPr>
            <p:cNvPicPr>
              <a:picLocks noChangeAspect="1"/>
            </p:cNvPicPr>
            <p:nvPr/>
          </p:nvPicPr>
          <p:blipFill>
            <a:blip r:embed="rId7"/>
            <a:stretch>
              <a:fillRect/>
            </a:stretch>
          </p:blipFill>
          <p:spPr>
            <a:xfrm>
              <a:off x="144786" y="3598579"/>
              <a:ext cx="3230808" cy="3138533"/>
            </a:xfrm>
            <a:prstGeom prst="rect">
              <a:avLst/>
            </a:prstGeom>
          </p:spPr>
        </p:pic>
        <mc:AlternateContent xmlns:mc="http://schemas.openxmlformats.org/markup-compatibility/2006" xmlns:a14="http://schemas.microsoft.com/office/drawing/2010/main">
          <mc:Choice Requires="a14">
            <p:sp>
              <p:nvSpPr>
                <p:cNvPr id="38" name="文本框 37"/>
                <p:cNvSpPr txBox="1"/>
                <p:nvPr/>
              </p:nvSpPr>
              <p:spPr>
                <a:xfrm>
                  <a:off x="51337" y="6060376"/>
                  <a:ext cx="3393553" cy="714876"/>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dirty="0">
                      <a:ln>
                        <a:noFill/>
                      </a:ln>
                      <a:solidFill>
                        <a:srgbClr val="C00000"/>
                      </a:solidFill>
                      <a:effectLst/>
                      <a:uLnTx/>
                      <a:uFillTx/>
                      <a:latin typeface="+mj-ea"/>
                      <a:ea typeface="+mj-ea"/>
                    </a:rPr>
                    <a:t>&gt;2025 </a:t>
                  </a:r>
                  <a:r>
                    <a:rPr kumimoji="0" lang="zh-CN" altLang="en-US" sz="2000" i="0" u="none" strike="noStrike" kern="0" cap="none" spc="0" normalizeH="0" baseline="0" noProof="0" dirty="0">
                      <a:ln>
                        <a:noFill/>
                      </a:ln>
                      <a:solidFill>
                        <a:srgbClr val="C00000"/>
                      </a:solidFill>
                      <a:effectLst/>
                      <a:uLnTx/>
                      <a:uFillTx/>
                      <a:latin typeface="+mj-ea"/>
                      <a:ea typeface="+mj-ea"/>
                    </a:rPr>
                    <a:t>年</a:t>
                  </a:r>
                  <a:endParaRPr kumimoji="0" lang="en-US" altLang="zh-CN" sz="2000" i="0" u="none" strike="noStrike" kern="0" cap="none" spc="0" normalizeH="0" baseline="0" noProof="0" dirty="0">
                    <a:ln>
                      <a:noFill/>
                    </a:ln>
                    <a:solidFill>
                      <a:srgbClr val="C00000"/>
                    </a:solidFill>
                    <a:effectLst/>
                    <a:uLnTx/>
                    <a:uFillTx/>
                    <a:latin typeface="+mj-ea"/>
                    <a:ea typeface="+mj-ea"/>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i="0" u="none" strike="noStrike" kern="0" cap="none" spc="0" normalizeH="0" baseline="0" noProof="0" dirty="0">
                      <a:ln>
                        <a:noFill/>
                      </a:ln>
                      <a:solidFill>
                        <a:srgbClr val="C00000"/>
                      </a:solidFill>
                      <a:effectLst/>
                      <a:uLnTx/>
                      <a:uFillTx/>
                      <a:latin typeface="+mj-ea"/>
                      <a:ea typeface="+mj-ea"/>
                    </a:rPr>
                    <a:t>BESIII </a:t>
                  </a:r>
                  <a14:m>
                    <m:oMath xmlns:m="http://schemas.openxmlformats.org/officeDocument/2006/math">
                      <m:r>
                        <a:rPr kumimoji="0" lang="en-US" altLang="zh-CN" sz="2000" i="1" kern="0">
                          <a:solidFill>
                            <a:srgbClr val="C00000"/>
                          </a:solidFill>
                          <a:latin typeface="Cambria Math" panose="02040503050406030204" pitchFamily="18" charset="0"/>
                          <a:ea typeface="+mj-ea"/>
                        </a:rPr>
                        <m:t>𝟐𝟎</m:t>
                      </m:r>
                      <m:sSup>
                        <m:sSupPr>
                          <m:ctrlPr>
                            <a:rPr kumimoji="0" lang="en-US" altLang="zh-CN" sz="2000" i="1" kern="0">
                              <a:solidFill>
                                <a:srgbClr val="C00000"/>
                              </a:solidFill>
                              <a:latin typeface="Cambria Math" panose="02040503050406030204" pitchFamily="18" charset="0"/>
                              <a:ea typeface="+mj-ea"/>
                            </a:rPr>
                          </m:ctrlPr>
                        </m:sSupPr>
                        <m:e>
                          <m:r>
                            <a:rPr kumimoji="0" lang="en-US" altLang="zh-CN" sz="2000" kern="0">
                              <a:solidFill>
                                <a:srgbClr val="C00000"/>
                              </a:solidFill>
                              <a:latin typeface="Cambria Math" panose="02040503050406030204" pitchFamily="18" charset="0"/>
                              <a:ea typeface="+mj-ea"/>
                            </a:rPr>
                            <m:t>𝐟𝐛</m:t>
                          </m:r>
                        </m:e>
                        <m:sup>
                          <m:r>
                            <a:rPr kumimoji="0" lang="en-US" altLang="zh-CN" sz="2000" b="1" i="1" kern="0" smtClean="0">
                              <a:solidFill>
                                <a:srgbClr val="C00000"/>
                              </a:solidFill>
                              <a:latin typeface="Cambria Math" panose="02040503050406030204" pitchFamily="18" charset="0"/>
                              <a:ea typeface="+mj-ea"/>
                            </a:rPr>
                            <m:t>−</m:t>
                          </m:r>
                          <m:r>
                            <a:rPr kumimoji="0" lang="en-US" altLang="zh-CN" sz="2000" i="1" kern="0">
                              <a:solidFill>
                                <a:srgbClr val="C00000"/>
                              </a:solidFill>
                              <a:latin typeface="Cambria Math" panose="02040503050406030204" pitchFamily="18" charset="0"/>
                              <a:ea typeface="+mj-ea"/>
                            </a:rPr>
                            <m:t>𝟏</m:t>
                          </m:r>
                        </m:sup>
                      </m:sSup>
                    </m:oMath>
                  </a14:m>
                  <a:r>
                    <a:rPr kumimoji="0" lang="zh-CN" altLang="en-US" sz="2000" i="0" u="none" strike="noStrike" kern="0" cap="none" spc="0" normalizeH="0" baseline="0" noProof="0" dirty="0">
                      <a:ln>
                        <a:noFill/>
                      </a:ln>
                      <a:solidFill>
                        <a:srgbClr val="C00000"/>
                      </a:solidFill>
                      <a:effectLst/>
                      <a:uLnTx/>
                      <a:uFillTx/>
                      <a:latin typeface="+mj-ea"/>
                      <a:ea typeface="+mj-ea"/>
                    </a:rPr>
                    <a:t>结果为输入</a:t>
                  </a:r>
                  <a:endParaRPr kumimoji="0" lang="en-US" altLang="zh-CN" sz="2000" i="0" u="none" strike="noStrike" kern="0" cap="none" spc="0" normalizeH="0" baseline="0" noProof="0" dirty="0">
                    <a:ln>
                      <a:noFill/>
                    </a:ln>
                    <a:solidFill>
                      <a:srgbClr val="C00000"/>
                    </a:solidFill>
                    <a:effectLst/>
                    <a:uLnTx/>
                    <a:uFillTx/>
                    <a:latin typeface="+mj-ea"/>
                    <a:ea typeface="+mj-ea"/>
                  </a:endParaRPr>
                </a:p>
              </p:txBody>
            </p:sp>
          </mc:Choice>
          <mc:Fallback xmlns="">
            <p:sp>
              <p:nvSpPr>
                <p:cNvPr id="38" name="文本框 37"/>
                <p:cNvSpPr txBox="1">
                  <a:spLocks noRot="1" noChangeAspect="1" noMove="1" noResize="1" noEditPoints="1" noAdjustHandles="1" noChangeArrowheads="1" noChangeShapeType="1" noTextEdit="1"/>
                </p:cNvSpPr>
                <p:nvPr/>
              </p:nvSpPr>
              <p:spPr>
                <a:xfrm>
                  <a:off x="51337" y="6060376"/>
                  <a:ext cx="3393553" cy="714876"/>
                </a:xfrm>
                <a:prstGeom prst="rect">
                  <a:avLst/>
                </a:prstGeom>
                <a:blipFill>
                  <a:blip r:embed="rId8"/>
                  <a:stretch>
                    <a:fillRect t="-5128" b="-14530"/>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45" name="文本框 44"/>
              <p:cNvSpPr txBox="1"/>
              <p:nvPr/>
            </p:nvSpPr>
            <p:spPr>
              <a:xfrm>
                <a:off x="3791636" y="4363218"/>
                <a:ext cx="5355461" cy="1979196"/>
              </a:xfrm>
              <a:prstGeom prst="rect">
                <a:avLst/>
              </a:prstGeom>
              <a:noFill/>
            </p:spPr>
            <p:txBody>
              <a:bodyPr wrap="square" rtlCol="0">
                <a:spAutoFit/>
              </a:bodyPr>
              <a:lstStyle/>
              <a:p>
                <a:pPr marL="342900" indent="-342900" algn="l">
                  <a:lnSpc>
                    <a:spcPct val="130000"/>
                  </a:lnSpc>
                  <a:buClr>
                    <a:schemeClr val="tx1"/>
                  </a:buClr>
                  <a:buFont typeface="Wingdings" panose="05000000000000000000" pitchFamily="2" charset="2"/>
                  <a:buChar char="p"/>
                </a:pPr>
                <a:r>
                  <a:rPr lang="zh-CN" altLang="en-US" sz="2200" dirty="0">
                    <a:solidFill>
                      <a:schemeClr val="tx1"/>
                    </a:solidFill>
                    <a:latin typeface="+mj-ea"/>
                    <a:ea typeface="+mj-ea"/>
                  </a:rPr>
                  <a:t>中性粲介子衰变</a:t>
                </a:r>
                <a:r>
                  <a:rPr lang="zh-CN" altLang="en-US" sz="2200" dirty="0">
                    <a:solidFill>
                      <a:srgbClr val="C00000"/>
                    </a:solidFill>
                    <a:latin typeface="+mj-ea"/>
                    <a:ea typeface="+mj-ea"/>
                  </a:rPr>
                  <a:t>强相角差</a:t>
                </a:r>
                <a:r>
                  <a:rPr lang="zh-CN" altLang="en-US" sz="2200" dirty="0">
                    <a:solidFill>
                      <a:schemeClr val="tx1"/>
                    </a:solidFill>
                    <a:latin typeface="+mj-ea"/>
                    <a:ea typeface="+mj-ea"/>
                  </a:rPr>
                  <a:t>是</a:t>
                </a:r>
                <a:r>
                  <a:rPr lang="zh-CN" altLang="en-US" sz="2200" dirty="0">
                    <a:solidFill>
                      <a:srgbClr val="C00000"/>
                    </a:solidFill>
                    <a:latin typeface="+mj-ea"/>
                    <a:ea typeface="+mj-ea"/>
                  </a:rPr>
                  <a:t>相角</a:t>
                </a:r>
                <a14:m>
                  <m:oMath xmlns:m="http://schemas.openxmlformats.org/officeDocument/2006/math">
                    <m:r>
                      <a:rPr lang="zh-CN" altLang="en-US" sz="2200" i="1" dirty="0" smtClean="0">
                        <a:solidFill>
                          <a:srgbClr val="C00000"/>
                        </a:solidFill>
                        <a:latin typeface="Cambria Math" panose="02040503050406030204" pitchFamily="18" charset="0"/>
                      </a:rPr>
                      <m:t>𝜸</m:t>
                    </m:r>
                  </m:oMath>
                </a14:m>
                <a:r>
                  <a:rPr lang="zh-CN" altLang="en-US" sz="2200" dirty="0">
                    <a:solidFill>
                      <a:schemeClr val="tx1"/>
                    </a:solidFill>
                    <a:latin typeface="+mj-ea"/>
                    <a:ea typeface="+mj-ea"/>
                  </a:rPr>
                  <a:t>测量的</a:t>
                </a:r>
                <a:r>
                  <a:rPr lang="zh-CN" altLang="en-US" sz="2200" dirty="0">
                    <a:solidFill>
                      <a:srgbClr val="C00000"/>
                    </a:solidFill>
                    <a:latin typeface="+mj-ea"/>
                    <a:ea typeface="+mj-ea"/>
                  </a:rPr>
                  <a:t>关键因素</a:t>
                </a:r>
                <a:endParaRPr lang="en-US" altLang="zh-CN" sz="2200" dirty="0">
                  <a:solidFill>
                    <a:schemeClr val="tx1"/>
                  </a:solidFill>
                  <a:latin typeface="+mj-ea"/>
                  <a:ea typeface="+mj-ea"/>
                </a:endParaRPr>
              </a:p>
              <a:p>
                <a:pPr marL="342900" indent="-342900" algn="l">
                  <a:lnSpc>
                    <a:spcPct val="130000"/>
                  </a:lnSpc>
                  <a:buClr>
                    <a:schemeClr val="tx1"/>
                  </a:buClr>
                  <a:buFont typeface="Wingdings" panose="05000000000000000000" pitchFamily="2" charset="2"/>
                  <a:buChar char="p"/>
                </a:pPr>
                <a:r>
                  <a:rPr lang="en-US" altLang="zh-CN" sz="2200" dirty="0">
                    <a:solidFill>
                      <a:schemeClr val="tx1"/>
                    </a:solidFill>
                    <a:latin typeface="+mj-ea"/>
                    <a:ea typeface="+mj-ea"/>
                  </a:rPr>
                  <a:t>BESIII </a:t>
                </a:r>
                <a:r>
                  <a:rPr lang="zh-CN" altLang="en-US" sz="2200" dirty="0">
                    <a:solidFill>
                      <a:schemeClr val="tx1"/>
                    </a:solidFill>
                    <a:latin typeface="+mj-ea"/>
                    <a:ea typeface="+mj-ea"/>
                  </a:rPr>
                  <a:t>基于</a:t>
                </a:r>
                <a:r>
                  <a:rPr lang="en-US" altLang="zh-CN" sz="2200" dirty="0">
                    <a:solidFill>
                      <a:srgbClr val="C00000"/>
                    </a:solidFill>
                    <a:latin typeface="+mj-ea"/>
                    <a:ea typeface="+mj-ea"/>
                  </a:rPr>
                  <a:t>20</a:t>
                </a:r>
                <a14:m>
                  <m:oMath xmlns:m="http://schemas.openxmlformats.org/officeDocument/2006/math">
                    <m:sSup>
                      <m:sSupPr>
                        <m:ctrlPr>
                          <a:rPr kumimoji="0" lang="en-US" altLang="zh-CN" sz="2400" i="1" kern="0">
                            <a:solidFill>
                              <a:srgbClr val="C00000"/>
                            </a:solidFill>
                            <a:latin typeface="Cambria Math" panose="02040503050406030204" pitchFamily="18" charset="0"/>
                            <a:ea typeface="+mj-ea"/>
                          </a:rPr>
                        </m:ctrlPr>
                      </m:sSupPr>
                      <m:e>
                        <m:r>
                          <a:rPr kumimoji="0" lang="en-US" altLang="zh-CN" sz="2400" kern="0">
                            <a:solidFill>
                              <a:srgbClr val="C00000"/>
                            </a:solidFill>
                            <a:latin typeface="Cambria Math" panose="02040503050406030204" pitchFamily="18" charset="0"/>
                            <a:ea typeface="+mj-ea"/>
                          </a:rPr>
                          <m:t>𝐟𝐛</m:t>
                        </m:r>
                      </m:e>
                      <m:sup>
                        <m:r>
                          <a:rPr kumimoji="0" lang="en-US" altLang="zh-CN" sz="2400" i="1" kern="0">
                            <a:solidFill>
                              <a:srgbClr val="C00000"/>
                            </a:solidFill>
                            <a:latin typeface="Cambria Math" panose="02040503050406030204" pitchFamily="18" charset="0"/>
                            <a:ea typeface="+mj-ea"/>
                          </a:rPr>
                          <m:t>−</m:t>
                        </m:r>
                        <m:r>
                          <a:rPr kumimoji="0" lang="en-US" altLang="zh-CN" sz="2400" i="1" kern="0">
                            <a:solidFill>
                              <a:srgbClr val="C00000"/>
                            </a:solidFill>
                            <a:latin typeface="Cambria Math" panose="02040503050406030204" pitchFamily="18" charset="0"/>
                            <a:ea typeface="+mj-ea"/>
                          </a:rPr>
                          <m:t>𝟏</m:t>
                        </m:r>
                      </m:sup>
                    </m:sSup>
                  </m:oMath>
                </a14:m>
                <a:r>
                  <a:rPr lang="zh-CN" altLang="en-US" sz="2200" dirty="0">
                    <a:solidFill>
                      <a:schemeClr val="tx1"/>
                    </a:solidFill>
                    <a:latin typeface="+mj-ea"/>
                    <a:ea typeface="+mj-ea"/>
                  </a:rPr>
                  <a:t>数据的</a:t>
                </a:r>
                <a:r>
                  <a:rPr lang="zh-CN" altLang="en-US" sz="2200" dirty="0">
                    <a:solidFill>
                      <a:srgbClr val="C00000"/>
                    </a:solidFill>
                    <a:latin typeface="+mj-ea"/>
                    <a:ea typeface="+mj-ea"/>
                  </a:rPr>
                  <a:t>强相角差</a:t>
                </a:r>
                <a:r>
                  <a:rPr lang="zh-CN" altLang="en-US" sz="2200" dirty="0">
                    <a:solidFill>
                      <a:schemeClr val="tx1"/>
                    </a:solidFill>
                    <a:latin typeface="+mj-ea"/>
                    <a:ea typeface="+mj-ea"/>
                  </a:rPr>
                  <a:t>结果将促进相角</a:t>
                </a:r>
                <a14:m>
                  <m:oMath xmlns:m="http://schemas.openxmlformats.org/officeDocument/2006/math">
                    <m:r>
                      <a:rPr lang="zh-CN" altLang="en-US" sz="2200" i="1" dirty="0" smtClean="0">
                        <a:solidFill>
                          <a:schemeClr val="tx1"/>
                        </a:solidFill>
                        <a:latin typeface="Cambria Math" panose="02040503050406030204" pitchFamily="18" charset="0"/>
                      </a:rPr>
                      <m:t>𝜸</m:t>
                    </m:r>
                  </m:oMath>
                </a14:m>
                <a:r>
                  <a:rPr lang="zh-CN" altLang="en-US" sz="2200" dirty="0">
                    <a:solidFill>
                      <a:schemeClr val="tx1"/>
                    </a:solidFill>
                    <a:latin typeface="+mj-ea"/>
                    <a:ea typeface="+mj-ea"/>
                  </a:rPr>
                  <a:t>测量</a:t>
                </a:r>
                <a:r>
                  <a:rPr lang="zh-CN" altLang="en-US" sz="2200" dirty="0">
                    <a:solidFill>
                      <a:srgbClr val="C00000"/>
                    </a:solidFill>
                    <a:latin typeface="+mj-ea"/>
                    <a:ea typeface="+mj-ea"/>
                  </a:rPr>
                  <a:t>精度</a:t>
                </a:r>
                <a:r>
                  <a:rPr lang="zh-CN" altLang="en-US" sz="2200" dirty="0">
                    <a:solidFill>
                      <a:schemeClr val="tx1"/>
                    </a:solidFill>
                    <a:latin typeface="+mj-ea"/>
                    <a:ea typeface="+mj-ea"/>
                  </a:rPr>
                  <a:t>的</a:t>
                </a:r>
                <a:r>
                  <a:rPr lang="zh-CN" altLang="en-US" sz="2200" dirty="0">
                    <a:solidFill>
                      <a:srgbClr val="C00000"/>
                    </a:solidFill>
                    <a:latin typeface="+mj-ea"/>
                    <a:ea typeface="+mj-ea"/>
                  </a:rPr>
                  <a:t>大幅度提升</a:t>
                </a:r>
              </a:p>
            </p:txBody>
          </p:sp>
        </mc:Choice>
        <mc:Fallback xmlns="">
          <p:sp>
            <p:nvSpPr>
              <p:cNvPr id="45" name="文本框 44"/>
              <p:cNvSpPr txBox="1">
                <a:spLocks noRot="1" noChangeAspect="1" noMove="1" noResize="1" noEditPoints="1" noAdjustHandles="1" noChangeArrowheads="1" noChangeShapeType="1" noTextEdit="1"/>
              </p:cNvSpPr>
              <p:nvPr/>
            </p:nvSpPr>
            <p:spPr>
              <a:xfrm>
                <a:off x="3791636" y="4363218"/>
                <a:ext cx="5355461" cy="1979196"/>
              </a:xfrm>
              <a:prstGeom prst="rect">
                <a:avLst/>
              </a:prstGeom>
              <a:blipFill>
                <a:blip r:embed="rId9"/>
                <a:stretch>
                  <a:fillRect l="-1251" b="-339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 name="文本框 47"/>
              <p:cNvSpPr txBox="1"/>
              <p:nvPr/>
            </p:nvSpPr>
            <p:spPr>
              <a:xfrm>
                <a:off x="228600" y="825676"/>
                <a:ext cx="3584251" cy="308611"/>
              </a:xfrm>
              <a:prstGeom prst="rect">
                <a:avLst/>
              </a:prstGeom>
              <a:noFill/>
            </p:spPr>
            <p:txBody>
              <a:bodyPr wrap="none" lIns="0" tIns="0" rIns="0" bIns="0" rtlCol="0">
                <a:spAutoFit/>
              </a:bodyPr>
              <a:lstStyle/>
              <a:p>
                <a:pPr algn="l">
                  <a:buNone/>
                </a:pPr>
                <a14:m>
                  <m:oMathPara xmlns:m="http://schemas.openxmlformats.org/officeDocument/2006/math">
                    <m:oMathParaPr>
                      <m:jc m:val="centerGroup"/>
                    </m:oMathParaPr>
                    <m:oMath xmlns:m="http://schemas.openxmlformats.org/officeDocument/2006/math">
                      <m:sSub>
                        <m:sSubPr>
                          <m:ctrlPr>
                            <a:rPr lang="en-US" altLang="zh-CN" sz="2000" i="1" smtClean="0">
                              <a:solidFill>
                                <a:schemeClr val="tx1"/>
                              </a:solidFill>
                              <a:latin typeface="Cambria Math" panose="02040503050406030204" pitchFamily="18" charset="0"/>
                              <a:ea typeface="Cambria Math" panose="02040503050406030204" pitchFamily="18" charset="0"/>
                            </a:rPr>
                          </m:ctrlPr>
                        </m:sSubPr>
                        <m:e>
                          <m:r>
                            <a:rPr lang="en-US" altLang="zh-CN" sz="2000" b="1" i="1" smtClean="0">
                              <a:solidFill>
                                <a:schemeClr val="tx1"/>
                              </a:solidFill>
                              <a:latin typeface="Cambria Math" panose="02040503050406030204" pitchFamily="18" charset="0"/>
                              <a:ea typeface="Cambria Math" panose="02040503050406030204" pitchFamily="18" charset="0"/>
                            </a:rPr>
                            <m:t>𝑽</m:t>
                          </m:r>
                        </m:e>
                        <m:sub>
                          <m:r>
                            <a:rPr lang="en-US" altLang="zh-CN" sz="2000" b="1" i="1" smtClean="0">
                              <a:solidFill>
                                <a:schemeClr val="tx1"/>
                              </a:solidFill>
                              <a:latin typeface="Cambria Math" panose="02040503050406030204" pitchFamily="18" charset="0"/>
                              <a:ea typeface="Cambria Math" panose="02040503050406030204" pitchFamily="18" charset="0"/>
                            </a:rPr>
                            <m:t>𝒖𝒅</m:t>
                          </m:r>
                        </m:sub>
                      </m:sSub>
                      <m:sSubSup>
                        <m:sSubSupPr>
                          <m:ctrlPr>
                            <a:rPr lang="en-US" altLang="zh-CN" sz="2000" i="1" smtClean="0">
                              <a:solidFill>
                                <a:schemeClr val="tx1"/>
                              </a:solidFill>
                              <a:latin typeface="Cambria Math" panose="02040503050406030204" pitchFamily="18" charset="0"/>
                              <a:ea typeface="Cambria Math" panose="02040503050406030204" pitchFamily="18" charset="0"/>
                            </a:rPr>
                          </m:ctrlPr>
                        </m:sSubSupPr>
                        <m:e>
                          <m:r>
                            <a:rPr lang="en-US" altLang="zh-CN" sz="2000" b="1" i="1" smtClean="0">
                              <a:solidFill>
                                <a:schemeClr val="tx1"/>
                              </a:solidFill>
                              <a:latin typeface="Cambria Math" panose="02040503050406030204" pitchFamily="18" charset="0"/>
                              <a:ea typeface="Cambria Math" panose="02040503050406030204" pitchFamily="18" charset="0"/>
                            </a:rPr>
                            <m:t>𝑽</m:t>
                          </m:r>
                        </m:e>
                        <m:sub>
                          <m:r>
                            <a:rPr lang="en-US" altLang="zh-CN" sz="2000" b="1" i="1" smtClean="0">
                              <a:solidFill>
                                <a:schemeClr val="tx1"/>
                              </a:solidFill>
                              <a:latin typeface="Cambria Math" panose="02040503050406030204" pitchFamily="18" charset="0"/>
                              <a:ea typeface="Cambria Math" panose="02040503050406030204" pitchFamily="18" charset="0"/>
                            </a:rPr>
                            <m:t>𝒖𝒃</m:t>
                          </m:r>
                        </m:sub>
                        <m:sup>
                          <m:r>
                            <a:rPr lang="en-US" altLang="zh-CN" sz="2000" b="1" i="1" smtClean="0">
                              <a:solidFill>
                                <a:schemeClr val="tx1"/>
                              </a:solidFill>
                              <a:latin typeface="Cambria Math" panose="02040503050406030204" pitchFamily="18" charset="0"/>
                              <a:ea typeface="Cambria Math" panose="02040503050406030204" pitchFamily="18" charset="0"/>
                            </a:rPr>
                            <m:t>∗</m:t>
                          </m:r>
                        </m:sup>
                      </m:sSubSup>
                      <m:r>
                        <a:rPr lang="en-US" altLang="zh-CN" sz="2000" b="1" i="1" smtClean="0">
                          <a:solidFill>
                            <a:schemeClr val="tx1"/>
                          </a:solidFill>
                          <a:latin typeface="Cambria Math" panose="02040503050406030204" pitchFamily="18" charset="0"/>
                          <a:ea typeface="Cambria Math" panose="02040503050406030204" pitchFamily="18" charset="0"/>
                        </a:rPr>
                        <m:t>+</m:t>
                      </m:r>
                      <m:sSub>
                        <m:sSubPr>
                          <m:ctrlPr>
                            <a:rPr lang="en-US" altLang="zh-CN" sz="2000" i="1">
                              <a:solidFill>
                                <a:schemeClr val="tx1"/>
                              </a:solidFill>
                              <a:latin typeface="Cambria Math" panose="02040503050406030204" pitchFamily="18" charset="0"/>
                              <a:ea typeface="Cambria Math" panose="02040503050406030204" pitchFamily="18" charset="0"/>
                            </a:rPr>
                          </m:ctrlPr>
                        </m:sSubPr>
                        <m:e>
                          <m:r>
                            <a:rPr lang="en-US" altLang="zh-CN" sz="2000" b="1" i="1">
                              <a:solidFill>
                                <a:schemeClr val="tx1"/>
                              </a:solidFill>
                              <a:latin typeface="Cambria Math" panose="02040503050406030204" pitchFamily="18" charset="0"/>
                              <a:ea typeface="Cambria Math" panose="02040503050406030204" pitchFamily="18" charset="0"/>
                            </a:rPr>
                            <m:t>𝑽</m:t>
                          </m:r>
                        </m:e>
                        <m:sub>
                          <m:r>
                            <a:rPr lang="en-US" altLang="zh-CN" sz="2000" b="1" i="1" smtClean="0">
                              <a:solidFill>
                                <a:schemeClr val="tx1"/>
                              </a:solidFill>
                              <a:latin typeface="Cambria Math" panose="02040503050406030204" pitchFamily="18" charset="0"/>
                              <a:ea typeface="Cambria Math" panose="02040503050406030204" pitchFamily="18" charset="0"/>
                            </a:rPr>
                            <m:t>𝒄</m:t>
                          </m:r>
                          <m:r>
                            <a:rPr lang="en-US" altLang="zh-CN" sz="2000" b="1" i="1">
                              <a:solidFill>
                                <a:schemeClr val="tx1"/>
                              </a:solidFill>
                              <a:latin typeface="Cambria Math" panose="02040503050406030204" pitchFamily="18" charset="0"/>
                              <a:ea typeface="Cambria Math" panose="02040503050406030204" pitchFamily="18" charset="0"/>
                            </a:rPr>
                            <m:t>𝒅</m:t>
                          </m:r>
                        </m:sub>
                      </m:sSub>
                      <m:sSubSup>
                        <m:sSubSupPr>
                          <m:ctrlPr>
                            <a:rPr lang="en-US" altLang="zh-CN" sz="2000" i="1">
                              <a:solidFill>
                                <a:schemeClr val="tx1"/>
                              </a:solidFill>
                              <a:latin typeface="Cambria Math" panose="02040503050406030204" pitchFamily="18" charset="0"/>
                              <a:ea typeface="Cambria Math" panose="02040503050406030204" pitchFamily="18" charset="0"/>
                            </a:rPr>
                          </m:ctrlPr>
                        </m:sSubSupPr>
                        <m:e>
                          <m:r>
                            <a:rPr lang="en-US" altLang="zh-CN" sz="2000" b="1" i="1">
                              <a:solidFill>
                                <a:schemeClr val="tx1"/>
                              </a:solidFill>
                              <a:latin typeface="Cambria Math" panose="02040503050406030204" pitchFamily="18" charset="0"/>
                              <a:ea typeface="Cambria Math" panose="02040503050406030204" pitchFamily="18" charset="0"/>
                            </a:rPr>
                            <m:t>𝑽</m:t>
                          </m:r>
                        </m:e>
                        <m:sub>
                          <m:r>
                            <a:rPr lang="en-US" altLang="zh-CN" sz="2000" b="1" i="1" smtClean="0">
                              <a:solidFill>
                                <a:schemeClr val="tx1"/>
                              </a:solidFill>
                              <a:latin typeface="Cambria Math" panose="02040503050406030204" pitchFamily="18" charset="0"/>
                              <a:ea typeface="Cambria Math" panose="02040503050406030204" pitchFamily="18" charset="0"/>
                            </a:rPr>
                            <m:t>𝒄</m:t>
                          </m:r>
                          <m:r>
                            <a:rPr lang="en-US" altLang="zh-CN" sz="2000" b="1" i="1">
                              <a:solidFill>
                                <a:schemeClr val="tx1"/>
                              </a:solidFill>
                              <a:latin typeface="Cambria Math" panose="02040503050406030204" pitchFamily="18" charset="0"/>
                              <a:ea typeface="Cambria Math" panose="02040503050406030204" pitchFamily="18" charset="0"/>
                            </a:rPr>
                            <m:t>𝒃</m:t>
                          </m:r>
                        </m:sub>
                        <m:sup>
                          <m:r>
                            <a:rPr lang="en-US" altLang="zh-CN" sz="2000" b="1" i="1">
                              <a:solidFill>
                                <a:schemeClr val="tx1"/>
                              </a:solidFill>
                              <a:latin typeface="Cambria Math" panose="02040503050406030204" pitchFamily="18" charset="0"/>
                              <a:ea typeface="Cambria Math" panose="02040503050406030204" pitchFamily="18" charset="0"/>
                            </a:rPr>
                            <m:t>∗</m:t>
                          </m:r>
                        </m:sup>
                      </m:sSubSup>
                      <m:r>
                        <a:rPr lang="en-US" altLang="zh-CN" sz="2000" b="1" i="1" smtClean="0">
                          <a:solidFill>
                            <a:schemeClr val="tx1"/>
                          </a:solidFill>
                          <a:latin typeface="Cambria Math" panose="02040503050406030204" pitchFamily="18" charset="0"/>
                          <a:ea typeface="Cambria Math" panose="02040503050406030204" pitchFamily="18" charset="0"/>
                        </a:rPr>
                        <m:t>+</m:t>
                      </m:r>
                      <m:sSub>
                        <m:sSubPr>
                          <m:ctrlPr>
                            <a:rPr lang="en-US" altLang="zh-CN" sz="2000" i="1">
                              <a:solidFill>
                                <a:schemeClr val="tx1"/>
                              </a:solidFill>
                              <a:latin typeface="Cambria Math" panose="02040503050406030204" pitchFamily="18" charset="0"/>
                              <a:ea typeface="Cambria Math" panose="02040503050406030204" pitchFamily="18" charset="0"/>
                            </a:rPr>
                          </m:ctrlPr>
                        </m:sSubPr>
                        <m:e>
                          <m:r>
                            <a:rPr lang="en-US" altLang="zh-CN" sz="2000" b="1" i="1">
                              <a:solidFill>
                                <a:schemeClr val="tx1"/>
                              </a:solidFill>
                              <a:latin typeface="Cambria Math" panose="02040503050406030204" pitchFamily="18" charset="0"/>
                              <a:ea typeface="Cambria Math" panose="02040503050406030204" pitchFamily="18" charset="0"/>
                            </a:rPr>
                            <m:t>𝑽</m:t>
                          </m:r>
                        </m:e>
                        <m:sub>
                          <m:r>
                            <a:rPr lang="en-US" altLang="zh-CN" sz="2000" b="1" i="1" smtClean="0">
                              <a:solidFill>
                                <a:schemeClr val="tx1"/>
                              </a:solidFill>
                              <a:latin typeface="Cambria Math" panose="02040503050406030204" pitchFamily="18" charset="0"/>
                              <a:ea typeface="Cambria Math" panose="02040503050406030204" pitchFamily="18" charset="0"/>
                            </a:rPr>
                            <m:t>𝒕</m:t>
                          </m:r>
                          <m:r>
                            <a:rPr lang="en-US" altLang="zh-CN" sz="2000" b="1" i="1">
                              <a:solidFill>
                                <a:schemeClr val="tx1"/>
                              </a:solidFill>
                              <a:latin typeface="Cambria Math" panose="02040503050406030204" pitchFamily="18" charset="0"/>
                              <a:ea typeface="Cambria Math" panose="02040503050406030204" pitchFamily="18" charset="0"/>
                            </a:rPr>
                            <m:t>𝒅</m:t>
                          </m:r>
                        </m:sub>
                      </m:sSub>
                      <m:sSubSup>
                        <m:sSubSupPr>
                          <m:ctrlPr>
                            <a:rPr lang="en-US" altLang="zh-CN" sz="2000" i="1" smtClean="0">
                              <a:solidFill>
                                <a:schemeClr val="tx1"/>
                              </a:solidFill>
                              <a:latin typeface="Cambria Math" panose="02040503050406030204" pitchFamily="18" charset="0"/>
                              <a:ea typeface="Cambria Math" panose="02040503050406030204" pitchFamily="18" charset="0"/>
                            </a:rPr>
                          </m:ctrlPr>
                        </m:sSubSupPr>
                        <m:e>
                          <m:r>
                            <a:rPr lang="en-US" altLang="zh-CN" sz="2000" b="1" i="1">
                              <a:solidFill>
                                <a:schemeClr val="tx1"/>
                              </a:solidFill>
                              <a:latin typeface="Cambria Math" panose="02040503050406030204" pitchFamily="18" charset="0"/>
                              <a:ea typeface="Cambria Math" panose="02040503050406030204" pitchFamily="18" charset="0"/>
                            </a:rPr>
                            <m:t>𝑽</m:t>
                          </m:r>
                        </m:e>
                        <m:sub>
                          <m:r>
                            <a:rPr lang="en-US" altLang="zh-CN" sz="2000" b="1" i="1" smtClean="0">
                              <a:solidFill>
                                <a:schemeClr val="tx1"/>
                              </a:solidFill>
                              <a:latin typeface="Cambria Math" panose="02040503050406030204" pitchFamily="18" charset="0"/>
                              <a:ea typeface="Cambria Math" panose="02040503050406030204" pitchFamily="18" charset="0"/>
                            </a:rPr>
                            <m:t>𝒕</m:t>
                          </m:r>
                          <m:r>
                            <a:rPr lang="en-US" altLang="zh-CN" sz="2000" b="1" i="1">
                              <a:solidFill>
                                <a:schemeClr val="tx1"/>
                              </a:solidFill>
                              <a:latin typeface="Cambria Math" panose="02040503050406030204" pitchFamily="18" charset="0"/>
                              <a:ea typeface="Cambria Math" panose="02040503050406030204" pitchFamily="18" charset="0"/>
                            </a:rPr>
                            <m:t>𝒃</m:t>
                          </m:r>
                        </m:sub>
                        <m:sup>
                          <m:r>
                            <a:rPr lang="en-US" altLang="zh-CN" sz="2000" b="1" i="1">
                              <a:solidFill>
                                <a:schemeClr val="tx1"/>
                              </a:solidFill>
                              <a:latin typeface="Cambria Math" panose="02040503050406030204" pitchFamily="18" charset="0"/>
                              <a:ea typeface="Cambria Math" panose="02040503050406030204" pitchFamily="18" charset="0"/>
                            </a:rPr>
                            <m:t>∗</m:t>
                          </m:r>
                        </m:sup>
                      </m:sSubSup>
                      <m:r>
                        <a:rPr lang="en-US" altLang="zh-CN" sz="2000" b="1" i="1" smtClean="0">
                          <a:solidFill>
                            <a:schemeClr val="tx1"/>
                          </a:solidFill>
                          <a:latin typeface="Cambria Math" panose="02040503050406030204" pitchFamily="18" charset="0"/>
                          <a:ea typeface="Cambria Math" panose="02040503050406030204" pitchFamily="18" charset="0"/>
                        </a:rPr>
                        <m:t>=</m:t>
                      </m:r>
                      <m:r>
                        <a:rPr lang="en-US" altLang="zh-CN" sz="2000" b="1" i="1" smtClean="0">
                          <a:solidFill>
                            <a:schemeClr val="tx1"/>
                          </a:solidFill>
                          <a:latin typeface="Cambria Math" panose="02040503050406030204" pitchFamily="18" charset="0"/>
                          <a:ea typeface="Cambria Math" panose="02040503050406030204" pitchFamily="18" charset="0"/>
                        </a:rPr>
                        <m:t>𝟎</m:t>
                      </m:r>
                    </m:oMath>
                  </m:oMathPara>
                </a14:m>
                <a:endParaRPr lang="zh-CN" altLang="en-US" sz="2000" dirty="0">
                  <a:solidFill>
                    <a:schemeClr val="tx1"/>
                  </a:solidFill>
                  <a:latin typeface="微软雅黑" panose="020B0503020204020204" pitchFamily="34" charset="-122"/>
                  <a:ea typeface="微软雅黑" panose="020B0503020204020204" pitchFamily="34" charset="-122"/>
                </a:endParaRPr>
              </a:p>
            </p:txBody>
          </p:sp>
        </mc:Choice>
        <mc:Fallback xmlns="">
          <p:sp>
            <p:nvSpPr>
              <p:cNvPr id="48" name="文本框 47"/>
              <p:cNvSpPr txBox="1">
                <a:spLocks noRot="1" noChangeAspect="1" noMove="1" noResize="1" noEditPoints="1" noAdjustHandles="1" noChangeArrowheads="1" noChangeShapeType="1" noTextEdit="1"/>
              </p:cNvSpPr>
              <p:nvPr/>
            </p:nvSpPr>
            <p:spPr>
              <a:xfrm>
                <a:off x="228600" y="825676"/>
                <a:ext cx="3584251" cy="308611"/>
              </a:xfrm>
              <a:prstGeom prst="rect">
                <a:avLst/>
              </a:prstGeom>
              <a:blipFill>
                <a:blip r:embed="rId10"/>
                <a:stretch>
                  <a:fillRect l="-341" r="-170" b="-23529"/>
                </a:stretch>
              </a:blipFill>
            </p:spPr>
            <p:txBody>
              <a:bodyPr/>
              <a:lstStyle/>
              <a:p>
                <a:r>
                  <a:rPr lang="zh-CN" altLang="en-US">
                    <a:noFill/>
                  </a:rPr>
                  <a:t> </a:t>
                </a:r>
              </a:p>
            </p:txBody>
          </p:sp>
        </mc:Fallback>
      </mc:AlternateContent>
      <p:grpSp>
        <p:nvGrpSpPr>
          <p:cNvPr id="43" name="组合 42"/>
          <p:cNvGrpSpPr/>
          <p:nvPr/>
        </p:nvGrpSpPr>
        <p:grpSpPr>
          <a:xfrm>
            <a:off x="4571849" y="2154096"/>
            <a:ext cx="3673717" cy="843158"/>
            <a:chOff x="3728732" y="1765724"/>
            <a:chExt cx="4104996" cy="1054098"/>
          </a:xfrm>
        </p:grpSpPr>
        <mc:AlternateContent xmlns:mc="http://schemas.openxmlformats.org/markup-compatibility/2006" xmlns:a14="http://schemas.microsoft.com/office/drawing/2010/main">
          <mc:Choice Requires="a14">
            <p:sp>
              <p:nvSpPr>
                <p:cNvPr id="33" name="文本框 32"/>
                <p:cNvSpPr txBox="1"/>
                <p:nvPr/>
              </p:nvSpPr>
              <p:spPr>
                <a:xfrm>
                  <a:off x="3728732" y="1765724"/>
                  <a:ext cx="4104996" cy="506381"/>
                </a:xfrm>
                <a:prstGeom prst="rect">
                  <a:avLst/>
                </a:prstGeom>
                <a:solidFill>
                  <a:schemeClr val="bg1"/>
                </a:solidFill>
              </p:spPr>
              <p:txBody>
                <a:bodyPr wrap="square" rtlCol="0">
                  <a:spAutoFit/>
                </a:bodyPr>
                <a:lstStyle/>
                <a:p>
                  <a:pPr algn="l">
                    <a:buNone/>
                  </a:pPr>
                  <a:r>
                    <a:rPr lang="zh-CN" altLang="en-US" sz="2000" dirty="0">
                      <a:solidFill>
                        <a:schemeClr val="tx1"/>
                      </a:solidFill>
                      <a:latin typeface="微软雅黑" panose="020B0503020204020204" pitchFamily="34" charset="-122"/>
                      <a:ea typeface="微软雅黑" panose="020B0503020204020204" pitchFamily="34" charset="-122"/>
                    </a:rPr>
                    <a:t>直接测量</a:t>
                  </a:r>
                  <a:r>
                    <a:rPr lang="zh-CN" altLang="en-US" sz="2000" b="0" dirty="0">
                      <a:solidFill>
                        <a:schemeClr val="tx1"/>
                      </a:solidFill>
                      <a:latin typeface="微软雅黑" panose="020B0503020204020204" pitchFamily="34" charset="-122"/>
                      <a:ea typeface="微软雅黑" panose="020B0503020204020204" pitchFamily="34" charset="-122"/>
                    </a:rPr>
                    <a:t>：</a:t>
                  </a:r>
                  <a14:m>
                    <m:oMath xmlns:m="http://schemas.openxmlformats.org/officeDocument/2006/math">
                      <m:r>
                        <a:rPr lang="zh-CN" altLang="en-US" sz="2000" b="0" i="1">
                          <a:solidFill>
                            <a:schemeClr val="tx1"/>
                          </a:solidFill>
                          <a:latin typeface="Cambria Math" panose="02040503050406030204" pitchFamily="18" charset="0"/>
                          <a:ea typeface="黑体" panose="02010609060101010101" pitchFamily="49" charset="-122"/>
                        </a:rPr>
                        <m:t>𝛾</m:t>
                      </m:r>
                      <m:r>
                        <a:rPr lang="en-US" altLang="zh-CN" sz="2000" b="0" i="1">
                          <a:solidFill>
                            <a:schemeClr val="tx1"/>
                          </a:solidFill>
                          <a:latin typeface="Cambria Math" panose="02040503050406030204" pitchFamily="18" charset="0"/>
                          <a:ea typeface="黑体" panose="02010609060101010101" pitchFamily="49" charset="-122"/>
                        </a:rPr>
                        <m:t>=</m:t>
                      </m:r>
                      <m:d>
                        <m:dPr>
                          <m:ctrlPr>
                            <a:rPr lang="en-US" altLang="zh-CN" sz="2000" b="0" i="1">
                              <a:solidFill>
                                <a:schemeClr val="tx1"/>
                              </a:solidFill>
                              <a:latin typeface="Cambria Math" panose="02040503050406030204" pitchFamily="18" charset="0"/>
                              <a:ea typeface="黑体" panose="02010609060101010101" pitchFamily="49" charset="-122"/>
                            </a:rPr>
                          </m:ctrlPr>
                        </m:dPr>
                        <m:e>
                          <m:sSubSup>
                            <m:sSubSupPr>
                              <m:ctrlPr>
                                <a:rPr lang="en-US" altLang="zh-CN" sz="2000" b="0" i="1">
                                  <a:solidFill>
                                    <a:schemeClr val="tx1"/>
                                  </a:solidFill>
                                  <a:latin typeface="Cambria Math" panose="02040503050406030204" pitchFamily="18" charset="0"/>
                                  <a:ea typeface="黑体" panose="02010609060101010101" pitchFamily="49" charset="-122"/>
                                </a:rPr>
                              </m:ctrlPr>
                            </m:sSubSupPr>
                            <m:e>
                              <m:r>
                                <a:rPr lang="en-US" altLang="zh-CN" sz="2000" b="0" i="1" smtClean="0">
                                  <a:solidFill>
                                    <a:schemeClr val="tx1"/>
                                  </a:solidFill>
                                  <a:latin typeface="Cambria Math" panose="02040503050406030204" pitchFamily="18" charset="0"/>
                                  <a:ea typeface="黑体" panose="02010609060101010101" pitchFamily="49" charset="-122"/>
                                </a:rPr>
                                <m:t>65</m:t>
                              </m:r>
                              <m:r>
                                <a:rPr lang="en-US" altLang="zh-CN" sz="2000" b="0" i="1">
                                  <a:solidFill>
                                    <a:schemeClr val="tx1"/>
                                  </a:solidFill>
                                  <a:latin typeface="Cambria Math" panose="02040503050406030204" pitchFamily="18" charset="0"/>
                                  <a:ea typeface="黑体" panose="02010609060101010101" pitchFamily="49" charset="-122"/>
                                </a:rPr>
                                <m:t>.</m:t>
                              </m:r>
                              <m:r>
                                <a:rPr lang="en-US" altLang="zh-CN" sz="2000" b="0" i="1" smtClean="0">
                                  <a:solidFill>
                                    <a:schemeClr val="tx1"/>
                                  </a:solidFill>
                                  <a:latin typeface="Cambria Math" panose="02040503050406030204" pitchFamily="18" charset="0"/>
                                  <a:ea typeface="黑体" panose="02010609060101010101" pitchFamily="49" charset="-122"/>
                                </a:rPr>
                                <m:t>4</m:t>
                              </m:r>
                            </m:e>
                            <m:sub>
                              <m:r>
                                <a:rPr lang="en-US" altLang="zh-CN" sz="2000" b="0" i="1">
                                  <a:solidFill>
                                    <a:schemeClr val="tx1"/>
                                  </a:solidFill>
                                  <a:latin typeface="Cambria Math" panose="02040503050406030204" pitchFamily="18" charset="0"/>
                                  <a:ea typeface="黑体" panose="02010609060101010101" pitchFamily="49" charset="-122"/>
                                </a:rPr>
                                <m:t>−</m:t>
                              </m:r>
                              <m:r>
                                <a:rPr lang="en-US" altLang="zh-CN" sz="2000" b="0" i="1" smtClean="0">
                                  <a:solidFill>
                                    <a:schemeClr val="tx1"/>
                                  </a:solidFill>
                                  <a:latin typeface="Cambria Math" panose="02040503050406030204" pitchFamily="18" charset="0"/>
                                  <a:ea typeface="黑体" panose="02010609060101010101" pitchFamily="49" charset="-122"/>
                                </a:rPr>
                                <m:t>4</m:t>
                              </m:r>
                              <m:r>
                                <a:rPr lang="en-US" altLang="zh-CN" sz="2000" b="0" i="1">
                                  <a:solidFill>
                                    <a:schemeClr val="tx1"/>
                                  </a:solidFill>
                                  <a:latin typeface="Cambria Math" panose="02040503050406030204" pitchFamily="18" charset="0"/>
                                  <a:ea typeface="黑体" panose="02010609060101010101" pitchFamily="49" charset="-122"/>
                                </a:rPr>
                                <m:t>.</m:t>
                              </m:r>
                              <m:r>
                                <a:rPr lang="en-US" altLang="zh-CN" sz="2000" b="0" i="1" smtClean="0">
                                  <a:solidFill>
                                    <a:schemeClr val="tx1"/>
                                  </a:solidFill>
                                  <a:latin typeface="Cambria Math" panose="02040503050406030204" pitchFamily="18" charset="0"/>
                                  <a:ea typeface="黑体" panose="02010609060101010101" pitchFamily="49" charset="-122"/>
                                </a:rPr>
                                <m:t>2</m:t>
                              </m:r>
                            </m:sub>
                            <m:sup>
                              <m:r>
                                <a:rPr lang="en-US" altLang="zh-CN" sz="2000" b="0" i="1">
                                  <a:solidFill>
                                    <a:schemeClr val="tx1"/>
                                  </a:solidFill>
                                  <a:latin typeface="Cambria Math" panose="02040503050406030204" pitchFamily="18" charset="0"/>
                                  <a:ea typeface="黑体" panose="02010609060101010101" pitchFamily="49" charset="-122"/>
                                </a:rPr>
                                <m:t>+</m:t>
                              </m:r>
                              <m:r>
                                <a:rPr lang="en-US" altLang="zh-CN" sz="2000" b="0" i="1" smtClean="0">
                                  <a:solidFill>
                                    <a:schemeClr val="tx1"/>
                                  </a:solidFill>
                                  <a:latin typeface="Cambria Math" panose="02040503050406030204" pitchFamily="18" charset="0"/>
                                  <a:ea typeface="黑体" panose="02010609060101010101" pitchFamily="49" charset="-122"/>
                                </a:rPr>
                                <m:t>3</m:t>
                              </m:r>
                              <m:r>
                                <a:rPr lang="en-US" altLang="zh-CN" sz="2000" b="0" i="1">
                                  <a:solidFill>
                                    <a:schemeClr val="tx1"/>
                                  </a:solidFill>
                                  <a:latin typeface="Cambria Math" panose="02040503050406030204" pitchFamily="18" charset="0"/>
                                  <a:ea typeface="黑体" panose="02010609060101010101" pitchFamily="49" charset="-122"/>
                                </a:rPr>
                                <m:t>.</m:t>
                              </m:r>
                              <m:r>
                                <a:rPr lang="en-US" altLang="zh-CN" sz="2000" b="0" i="1" smtClean="0">
                                  <a:solidFill>
                                    <a:schemeClr val="tx1"/>
                                  </a:solidFill>
                                  <a:latin typeface="Cambria Math" panose="02040503050406030204" pitchFamily="18" charset="0"/>
                                  <a:ea typeface="黑体" panose="02010609060101010101" pitchFamily="49" charset="-122"/>
                                </a:rPr>
                                <m:t>8</m:t>
                              </m:r>
                            </m:sup>
                          </m:sSubSup>
                        </m:e>
                      </m:d>
                      <m:r>
                        <a:rPr lang="en-US" altLang="zh-CN" sz="2000" b="0" i="1">
                          <a:solidFill>
                            <a:schemeClr val="tx1"/>
                          </a:solidFill>
                          <a:latin typeface="Cambria Math" panose="02040503050406030204" pitchFamily="18" charset="0"/>
                          <a:ea typeface="Cambria Math" panose="02040503050406030204" pitchFamily="18" charset="0"/>
                        </a:rPr>
                        <m:t>°</m:t>
                      </m:r>
                    </m:oMath>
                  </a14:m>
                  <a:endParaRPr lang="en-US" altLang="zh-CN" sz="2000" b="0" dirty="0">
                    <a:solidFill>
                      <a:schemeClr val="tx1"/>
                    </a:solidFill>
                    <a:latin typeface="微软雅黑" panose="020B0503020204020204" pitchFamily="34" charset="-122"/>
                    <a:ea typeface="微软雅黑" panose="020B0503020204020204" pitchFamily="34" charset="-122"/>
                  </a:endParaRPr>
                </a:p>
              </p:txBody>
            </p:sp>
          </mc:Choice>
          <mc:Fallback xmlns="">
            <p:sp>
              <p:nvSpPr>
                <p:cNvPr id="33" name="文本框 32"/>
                <p:cNvSpPr txBox="1">
                  <a:spLocks noRot="1" noChangeAspect="1" noMove="1" noResize="1" noEditPoints="1" noAdjustHandles="1" noChangeArrowheads="1" noChangeShapeType="1" noTextEdit="1"/>
                </p:cNvSpPr>
                <p:nvPr/>
              </p:nvSpPr>
              <p:spPr>
                <a:xfrm>
                  <a:off x="3728732" y="1765724"/>
                  <a:ext cx="4104996" cy="506381"/>
                </a:xfrm>
                <a:prstGeom prst="rect">
                  <a:avLst/>
                </a:prstGeom>
                <a:blipFill>
                  <a:blip r:embed="rId11"/>
                  <a:stretch>
                    <a:fillRect l="-1824" t="-5970" b="-2537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文本框 33"/>
                <p:cNvSpPr txBox="1"/>
                <p:nvPr/>
              </p:nvSpPr>
              <p:spPr>
                <a:xfrm>
                  <a:off x="3728732" y="2310074"/>
                  <a:ext cx="3866870" cy="509748"/>
                </a:xfrm>
                <a:prstGeom prst="rect">
                  <a:avLst/>
                </a:prstGeom>
                <a:solidFill>
                  <a:schemeClr val="bg1"/>
                </a:solidFill>
              </p:spPr>
              <p:txBody>
                <a:bodyPr wrap="square" rtlCol="0">
                  <a:spAutoFit/>
                </a:bodyPr>
                <a:lstStyle/>
                <a:p>
                  <a:pPr algn="l">
                    <a:buNone/>
                  </a:pPr>
                  <a:r>
                    <a:rPr lang="zh-CN" altLang="en-US" sz="2000" dirty="0">
                      <a:solidFill>
                        <a:schemeClr val="tx1"/>
                      </a:solidFill>
                      <a:latin typeface="微软雅黑" panose="020B0503020204020204" pitchFamily="34" charset="-122"/>
                      <a:ea typeface="微软雅黑" panose="020B0503020204020204" pitchFamily="34" charset="-122"/>
                    </a:rPr>
                    <a:t>全局拟合：</a:t>
                  </a:r>
                  <a14:m>
                    <m:oMath xmlns:m="http://schemas.openxmlformats.org/officeDocument/2006/math">
                      <m:r>
                        <a:rPr lang="zh-CN" altLang="en-US" sz="2000" b="0" i="1" smtClean="0">
                          <a:solidFill>
                            <a:schemeClr val="tx1"/>
                          </a:solidFill>
                          <a:latin typeface="Cambria Math" panose="02040503050406030204" pitchFamily="18" charset="0"/>
                          <a:ea typeface="黑体" panose="02010609060101010101" pitchFamily="49" charset="-122"/>
                        </a:rPr>
                        <m:t>𝛾</m:t>
                      </m:r>
                      <m:r>
                        <a:rPr lang="en-US" altLang="zh-CN" sz="2000" b="0" i="1" smtClean="0">
                          <a:solidFill>
                            <a:schemeClr val="tx1"/>
                          </a:solidFill>
                          <a:latin typeface="Cambria Math" panose="02040503050406030204" pitchFamily="18" charset="0"/>
                          <a:ea typeface="黑体" panose="02010609060101010101" pitchFamily="49" charset="-122"/>
                        </a:rPr>
                        <m:t>=</m:t>
                      </m:r>
                      <m:d>
                        <m:dPr>
                          <m:ctrlPr>
                            <a:rPr lang="en-US" altLang="zh-CN" sz="2000" b="0" i="1" smtClean="0">
                              <a:solidFill>
                                <a:schemeClr val="tx1"/>
                              </a:solidFill>
                              <a:latin typeface="Cambria Math" panose="02040503050406030204" pitchFamily="18" charset="0"/>
                              <a:ea typeface="黑体" panose="02010609060101010101" pitchFamily="49" charset="-122"/>
                            </a:rPr>
                          </m:ctrlPr>
                        </m:dPr>
                        <m:e>
                          <m:sSubSup>
                            <m:sSubSupPr>
                              <m:ctrlPr>
                                <a:rPr lang="en-US" altLang="zh-CN" sz="2000" b="0" i="1" smtClean="0">
                                  <a:solidFill>
                                    <a:schemeClr val="tx1"/>
                                  </a:solidFill>
                                  <a:latin typeface="Cambria Math" panose="02040503050406030204" pitchFamily="18" charset="0"/>
                                  <a:ea typeface="黑体" panose="02010609060101010101" pitchFamily="49" charset="-122"/>
                                </a:rPr>
                              </m:ctrlPr>
                            </m:sSubSupPr>
                            <m:e>
                              <m:r>
                                <a:rPr lang="en-US" altLang="zh-CN" sz="2000" b="0" i="1" smtClean="0">
                                  <a:solidFill>
                                    <a:schemeClr val="tx1"/>
                                  </a:solidFill>
                                  <a:latin typeface="Cambria Math" panose="02040503050406030204" pitchFamily="18" charset="0"/>
                                  <a:ea typeface="黑体" panose="02010609060101010101" pitchFamily="49" charset="-122"/>
                                </a:rPr>
                                <m:t>65.8</m:t>
                              </m:r>
                            </m:e>
                            <m:sub>
                              <m:r>
                                <a:rPr lang="en-US" altLang="zh-CN" sz="2000" b="0" i="1" smtClean="0">
                                  <a:solidFill>
                                    <a:schemeClr val="tx1"/>
                                  </a:solidFill>
                                  <a:latin typeface="Cambria Math" panose="02040503050406030204" pitchFamily="18" charset="0"/>
                                  <a:ea typeface="黑体" panose="02010609060101010101" pitchFamily="49" charset="-122"/>
                                </a:rPr>
                                <m:t>−1.3</m:t>
                              </m:r>
                            </m:sub>
                            <m:sup>
                              <m:r>
                                <a:rPr lang="en-US" altLang="zh-CN" sz="2000" b="0" i="1" smtClean="0">
                                  <a:solidFill>
                                    <a:schemeClr val="tx1"/>
                                  </a:solidFill>
                                  <a:latin typeface="Cambria Math" panose="02040503050406030204" pitchFamily="18" charset="0"/>
                                  <a:ea typeface="黑体" panose="02010609060101010101" pitchFamily="49" charset="-122"/>
                                </a:rPr>
                                <m:t>+0.9</m:t>
                              </m:r>
                            </m:sup>
                          </m:sSubSup>
                        </m:e>
                      </m:d>
                      <m:r>
                        <a:rPr lang="en-US" altLang="zh-CN" sz="2000" b="0" i="1" smtClean="0">
                          <a:solidFill>
                            <a:schemeClr val="tx1"/>
                          </a:solidFill>
                          <a:latin typeface="Cambria Math" panose="02040503050406030204" pitchFamily="18" charset="0"/>
                          <a:ea typeface="Cambria Math" panose="02040503050406030204" pitchFamily="18" charset="0"/>
                        </a:rPr>
                        <m:t>°</m:t>
                      </m:r>
                    </m:oMath>
                  </a14:m>
                  <a:endParaRPr lang="zh-CN" altLang="en-US" sz="2000" b="0" dirty="0">
                    <a:solidFill>
                      <a:schemeClr val="tx1"/>
                    </a:solidFill>
                    <a:latin typeface="微软雅黑" panose="020B0503020204020204" pitchFamily="34" charset="-122"/>
                    <a:ea typeface="微软雅黑" panose="020B0503020204020204" pitchFamily="34" charset="-122"/>
                  </a:endParaRPr>
                </a:p>
              </p:txBody>
            </p:sp>
          </mc:Choice>
          <mc:Fallback xmlns="">
            <p:sp>
              <p:nvSpPr>
                <p:cNvPr id="34" name="文本框 33"/>
                <p:cNvSpPr txBox="1">
                  <a:spLocks noRot="1" noChangeAspect="1" noMove="1" noResize="1" noEditPoints="1" noAdjustHandles="1" noChangeArrowheads="1" noChangeShapeType="1" noTextEdit="1"/>
                </p:cNvSpPr>
                <p:nvPr/>
              </p:nvSpPr>
              <p:spPr>
                <a:xfrm>
                  <a:off x="3728732" y="2310074"/>
                  <a:ext cx="3866870" cy="509748"/>
                </a:xfrm>
                <a:prstGeom prst="rect">
                  <a:avLst/>
                </a:prstGeom>
                <a:blipFill>
                  <a:blip r:embed="rId12"/>
                  <a:stretch>
                    <a:fillRect l="-1937" t="-7463" b="-25373"/>
                  </a:stretch>
                </a:blipFill>
              </p:spPr>
              <p:txBody>
                <a:bodyPr/>
                <a:lstStyle/>
                <a:p>
                  <a:r>
                    <a:rPr lang="zh-CN" altLang="en-US">
                      <a:noFill/>
                    </a:rPr>
                    <a:t> </a:t>
                  </a:r>
                </a:p>
              </p:txBody>
            </p:sp>
          </mc:Fallback>
        </mc:AlternateContent>
      </p:grpSp>
      <p:sp>
        <p:nvSpPr>
          <p:cNvPr id="3" name="文本框 2"/>
          <p:cNvSpPr txBox="1"/>
          <p:nvPr/>
        </p:nvSpPr>
        <p:spPr>
          <a:xfrm>
            <a:off x="3826888" y="3060410"/>
            <a:ext cx="5284956" cy="430887"/>
          </a:xfrm>
          <a:prstGeom prst="rect">
            <a:avLst/>
          </a:prstGeom>
          <a:noFill/>
        </p:spPr>
        <p:txBody>
          <a:bodyPr wrap="square" rtlCol="0">
            <a:spAutoFit/>
          </a:bodyPr>
          <a:lstStyle/>
          <a:p>
            <a:pPr algn="ctr">
              <a:buNone/>
            </a:pPr>
            <a:r>
              <a:rPr lang="zh-CN" altLang="en-US" sz="2200" dirty="0">
                <a:solidFill>
                  <a:schemeClr val="tx1"/>
                </a:solidFill>
                <a:latin typeface="微软雅黑" panose="020B0503020204020204" pitchFamily="34" charset="-122"/>
                <a:ea typeface="微软雅黑" panose="020B0503020204020204" pitchFamily="34" charset="-122"/>
              </a:rPr>
              <a:t>直接测量</a:t>
            </a:r>
            <a:r>
              <a:rPr lang="zh-CN" altLang="en-US" sz="2200" dirty="0">
                <a:solidFill>
                  <a:srgbClr val="C00000"/>
                </a:solidFill>
                <a:latin typeface="微软雅黑" panose="020B0503020204020204" pitchFamily="34" charset="-122"/>
                <a:ea typeface="微软雅黑" panose="020B0503020204020204" pitchFamily="34" charset="-122"/>
              </a:rPr>
              <a:t>误差远大于</a:t>
            </a:r>
            <a:r>
              <a:rPr lang="zh-CN" altLang="en-US" sz="2200" dirty="0">
                <a:solidFill>
                  <a:schemeClr val="tx1"/>
                </a:solidFill>
                <a:latin typeface="微软雅黑" panose="020B0503020204020204" pitchFamily="34" charset="-122"/>
                <a:ea typeface="微软雅黑" panose="020B0503020204020204" pitchFamily="34" charset="-122"/>
              </a:rPr>
              <a:t>全局拟合，急需改善</a:t>
            </a:r>
          </a:p>
        </p:txBody>
      </p:sp>
    </p:spTree>
    <p:extLst>
      <p:ext uri="{BB962C8B-B14F-4D97-AF65-F5344CB8AC3E}">
        <p14:creationId xmlns:p14="http://schemas.microsoft.com/office/powerpoint/2010/main" val="42059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r>
              <a:rPr lang="zh-CN" altLang="en-US" dirty="0">
                <a:solidFill>
                  <a:schemeClr val="tx1"/>
                </a:solidFill>
                <a:latin typeface="微软雅黑" panose="020B0503020204020204" pitchFamily="34" charset="-122"/>
                <a:ea typeface="微软雅黑" panose="020B0503020204020204" pitchFamily="34" charset="-122"/>
              </a:rPr>
              <a:t>内容提要</a:t>
            </a:r>
          </a:p>
        </p:txBody>
      </p:sp>
      <p:sp>
        <p:nvSpPr>
          <p:cNvPr id="8" name="内容占位符 7"/>
          <p:cNvSpPr>
            <a:spLocks noGrp="1"/>
          </p:cNvSpPr>
          <p:nvPr>
            <p:ph idx="1"/>
          </p:nvPr>
        </p:nvSpPr>
        <p:spPr>
          <a:xfrm>
            <a:off x="838200" y="838200"/>
            <a:ext cx="7581900" cy="4572000"/>
          </a:xfrm>
        </p:spPr>
        <p:txBody>
          <a:bodyPr/>
          <a:lstStyle/>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latin typeface="微软雅黑" panose="020B0503020204020204" pitchFamily="34" charset="-122"/>
                <a:ea typeface="微软雅黑" panose="020B0503020204020204" pitchFamily="34" charset="-122"/>
                <a:cs typeface="+mn-cs"/>
              </a:rPr>
              <a:t>立项依据</a:t>
            </a:r>
            <a:endParaRPr lang="en-US" altLang="zh-CN" kern="1200" dirty="0">
              <a:solidFill>
                <a:schemeClr val="bg1">
                  <a:lumMod val="85000"/>
                </a:schemeClr>
              </a:solidFill>
              <a:latin typeface="微软雅黑" panose="020B0503020204020204" pitchFamily="34" charset="-122"/>
              <a:ea typeface="微软雅黑" panose="020B0503020204020204" pitchFamily="34" charset="-122"/>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prstClr val="black"/>
                </a:solidFill>
                <a:latin typeface="微软雅黑" panose="020B0503020204020204" pitchFamily="34" charset="-122"/>
                <a:ea typeface="微软雅黑" panose="020B0503020204020204" pitchFamily="34" charset="-122"/>
                <a:cs typeface="+mn-cs"/>
              </a:rPr>
              <a:t>研究内容</a:t>
            </a:r>
            <a:r>
              <a:rPr lang="zh-CN" altLang="en-US" kern="1200" dirty="0">
                <a:solidFill>
                  <a:prstClr val="black"/>
                </a:solidFill>
                <a:cs typeface="+mn-cs"/>
              </a:rPr>
              <a:t>与</a:t>
            </a:r>
            <a:r>
              <a:rPr lang="zh-CN" altLang="en-US" kern="1200" dirty="0">
                <a:solidFill>
                  <a:prstClr val="black"/>
                </a:solidFill>
                <a:latin typeface="微软雅黑" panose="020B0503020204020204" pitchFamily="34" charset="-122"/>
                <a:ea typeface="微软雅黑" panose="020B0503020204020204" pitchFamily="34" charset="-122"/>
                <a:cs typeface="+mn-cs"/>
              </a:rPr>
              <a:t>目标</a:t>
            </a:r>
            <a:endParaRPr lang="en-US" altLang="zh-CN" kern="1200" dirty="0">
              <a:solidFill>
                <a:prstClr val="black"/>
              </a:solidFill>
              <a:latin typeface="微软雅黑" panose="020B0503020204020204" pitchFamily="34" charset="-122"/>
              <a:ea typeface="微软雅黑" panose="020B0503020204020204" pitchFamily="34" charset="-122"/>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latin typeface="微软雅黑" panose="020B0503020204020204" pitchFamily="34" charset="-122"/>
                <a:ea typeface="微软雅黑" panose="020B0503020204020204" pitchFamily="34" charset="-122"/>
                <a:cs typeface="+mn-cs"/>
              </a:rPr>
              <a:t>课题之间的分工与联系</a:t>
            </a:r>
            <a:endParaRPr lang="en-US" altLang="zh-CN" kern="1200" dirty="0">
              <a:solidFill>
                <a:schemeClr val="bg1">
                  <a:lumMod val="85000"/>
                </a:schemeClr>
              </a:solidFill>
              <a:latin typeface="微软雅黑" panose="020B0503020204020204" pitchFamily="34" charset="-122"/>
              <a:ea typeface="微软雅黑" panose="020B0503020204020204" pitchFamily="34" charset="-122"/>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latin typeface="微软雅黑" panose="020B0503020204020204" pitchFamily="34" charset="-122"/>
                <a:ea typeface="微软雅黑" panose="020B0503020204020204" pitchFamily="34" charset="-122"/>
                <a:cs typeface="+mn-cs"/>
              </a:rPr>
              <a:t>预期</a:t>
            </a:r>
            <a:r>
              <a:rPr lang="zh-CN" altLang="en-US" kern="1200" dirty="0">
                <a:solidFill>
                  <a:schemeClr val="bg1">
                    <a:lumMod val="85000"/>
                  </a:schemeClr>
                </a:solidFill>
                <a:cs typeface="+mn-cs"/>
              </a:rPr>
              <a:t>研究成果</a:t>
            </a:r>
            <a:endParaRPr lang="en-US" altLang="zh-CN" kern="1200" dirty="0">
              <a:solidFill>
                <a:schemeClr val="bg1">
                  <a:lumMod val="85000"/>
                </a:schemeClr>
              </a:solidFill>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latin typeface="微软雅黑" panose="020B0503020204020204" pitchFamily="34" charset="-122"/>
                <a:ea typeface="微软雅黑" panose="020B0503020204020204" pitchFamily="34" charset="-122"/>
                <a:cs typeface="+mn-cs"/>
              </a:rPr>
              <a:t>研究进展</a:t>
            </a:r>
            <a:endParaRPr lang="en-US" altLang="zh-CN" kern="1200" dirty="0">
              <a:solidFill>
                <a:schemeClr val="bg1">
                  <a:lumMod val="85000"/>
                </a:schemeClr>
              </a:solidFill>
              <a:latin typeface="微软雅黑" panose="020B0503020204020204" pitchFamily="34" charset="-122"/>
              <a:ea typeface="微软雅黑" panose="020B0503020204020204" pitchFamily="34" charset="-122"/>
              <a:cs typeface="+mn-cs"/>
            </a:endParaRPr>
          </a:p>
          <a:p>
            <a:endParaRPr lang="zh-CN" altLang="en-US" dirty="0"/>
          </a:p>
        </p:txBody>
      </p:sp>
      <p:sp>
        <p:nvSpPr>
          <p:cNvPr id="3" name="灯片编号占位符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73300C-797F-D148-A78D-320196FBAF04}" type="slidenum">
              <a:rPr kumimoji="0" lang="en-US" sz="1600" b="1" i="0" u="none" strike="noStrike" kern="1200" cap="none" spc="0" normalizeH="0" baseline="0" noProof="0" smtClean="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endParaRPr>
          </a:p>
        </p:txBody>
      </p:sp>
      <p:pic>
        <p:nvPicPr>
          <p:cNvPr id="26" name="Picture 4" descr="http://bes3.ihep.ac.cn/images/BES3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0"/>
            <a:ext cx="1506071" cy="705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498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000" dirty="0">
                <a:solidFill>
                  <a:schemeClr val="tx1"/>
                </a:solidFill>
              </a:rPr>
              <a:t>内容一：阈值处量子关联性研究</a:t>
            </a:r>
          </a:p>
        </p:txBody>
      </p:sp>
      <p:sp>
        <p:nvSpPr>
          <p:cNvPr id="4" name="灯片编号占位符 3"/>
          <p:cNvSpPr>
            <a:spLocks noGrp="1"/>
          </p:cNvSpPr>
          <p:nvPr>
            <p:ph type="sldNum" sz="quarter" idx="10"/>
          </p:nvPr>
        </p:nvSpPr>
        <p:spPr/>
        <p:txBody>
          <a:bodyPr/>
          <a:lstStyle/>
          <a:p>
            <a:fld id="{3917FE17-BB62-45E8-80D8-8DA0DEEF5B92}" type="slidenum">
              <a:rPr lang="zh-CN" altLang="en-US" smtClean="0"/>
              <a:t>14</a:t>
            </a:fld>
            <a:endParaRPr lang="zh-CN" altLang="en-US"/>
          </a:p>
        </p:txBody>
      </p:sp>
      <p:sp>
        <p:nvSpPr>
          <p:cNvPr id="3" name="文本框 2"/>
          <p:cNvSpPr txBox="1"/>
          <p:nvPr/>
        </p:nvSpPr>
        <p:spPr>
          <a:xfrm>
            <a:off x="364435" y="812752"/>
            <a:ext cx="4969565" cy="1938992"/>
          </a:xfrm>
          <a:prstGeom prst="rect">
            <a:avLst/>
          </a:prstGeom>
          <a:noFill/>
        </p:spPr>
        <p:txBody>
          <a:bodyPr wrap="square" rtlCol="0">
            <a:spAutoFit/>
          </a:bodyPr>
          <a:lstStyle/>
          <a:p>
            <a:pPr algn="l">
              <a:lnSpc>
                <a:spcPct val="120000"/>
              </a:lnSpc>
              <a:buNone/>
            </a:pPr>
            <a:r>
              <a:rPr lang="zh-CN" altLang="en-US" sz="2400" dirty="0">
                <a:solidFill>
                  <a:srgbClr val="3030FF"/>
                </a:solidFill>
                <a:latin typeface="+mn-ea"/>
                <a:ea typeface="+mn-ea"/>
              </a:rPr>
              <a:t>研究内容：</a:t>
            </a:r>
            <a:endParaRPr lang="en-US" altLang="zh-CN" sz="2400" dirty="0">
              <a:solidFill>
                <a:srgbClr val="3030FF"/>
              </a:solidFill>
              <a:latin typeface="+mn-ea"/>
              <a:ea typeface="+mn-ea"/>
            </a:endParaRPr>
          </a:p>
          <a:p>
            <a:pPr algn="l">
              <a:lnSpc>
                <a:spcPct val="120000"/>
              </a:lnSpc>
              <a:buNone/>
            </a:pPr>
            <a:r>
              <a:rPr lang="zh-CN" altLang="en-US" sz="2400" dirty="0">
                <a:solidFill>
                  <a:schemeClr val="tx1"/>
                </a:solidFill>
                <a:latin typeface="+mn-ea"/>
                <a:ea typeface="+mn-ea"/>
              </a:rPr>
              <a:t>系统性开展中性粲介子衰变到多体自共轭末态的</a:t>
            </a:r>
            <a:r>
              <a:rPr lang="en-US" altLang="zh-CN" sz="2400" dirty="0">
                <a:solidFill>
                  <a:srgbClr val="C00000"/>
                </a:solidFill>
                <a:latin typeface="+mn-ea"/>
                <a:ea typeface="+mn-ea"/>
              </a:rPr>
              <a:t>CP</a:t>
            </a:r>
            <a:r>
              <a:rPr lang="zh-CN" altLang="en-US" sz="2400" dirty="0">
                <a:solidFill>
                  <a:srgbClr val="C00000"/>
                </a:solidFill>
                <a:latin typeface="+mn-ea"/>
                <a:ea typeface="+mn-ea"/>
              </a:rPr>
              <a:t>成分比例</a:t>
            </a:r>
            <a:r>
              <a:rPr lang="zh-CN" altLang="en-US" sz="2400" dirty="0">
                <a:solidFill>
                  <a:schemeClr val="tx1"/>
                </a:solidFill>
                <a:latin typeface="+mn-ea"/>
                <a:ea typeface="+mn-ea"/>
              </a:rPr>
              <a:t>、</a:t>
            </a:r>
            <a:r>
              <a:rPr lang="zh-CN" altLang="en-US" sz="2400" dirty="0">
                <a:solidFill>
                  <a:srgbClr val="C00000"/>
                </a:solidFill>
                <a:latin typeface="+mn-ea"/>
                <a:ea typeface="+mn-ea"/>
              </a:rPr>
              <a:t>关联因子</a:t>
            </a:r>
            <a:r>
              <a:rPr lang="zh-CN" altLang="en-US" sz="2400" dirty="0">
                <a:solidFill>
                  <a:schemeClr val="tx1"/>
                </a:solidFill>
                <a:latin typeface="+mn-ea"/>
                <a:ea typeface="+mn-ea"/>
              </a:rPr>
              <a:t>及</a:t>
            </a:r>
            <a:r>
              <a:rPr lang="zh-CN" altLang="en-US" sz="2400" dirty="0">
                <a:solidFill>
                  <a:srgbClr val="C00000"/>
                </a:solidFill>
                <a:latin typeface="+mn-ea"/>
                <a:ea typeface="+mn-ea"/>
              </a:rPr>
              <a:t>强相差参数</a:t>
            </a:r>
            <a:r>
              <a:rPr lang="zh-CN" altLang="en-US" sz="2400" dirty="0">
                <a:solidFill>
                  <a:schemeClr val="tx1"/>
                </a:solidFill>
                <a:latin typeface="+mn-ea"/>
                <a:ea typeface="+mn-ea"/>
              </a:rPr>
              <a:t>等参数的精确测量</a:t>
            </a:r>
          </a:p>
        </p:txBody>
      </p:sp>
      <p:sp>
        <p:nvSpPr>
          <p:cNvPr id="5" name="文本框 4"/>
          <p:cNvSpPr txBox="1"/>
          <p:nvPr/>
        </p:nvSpPr>
        <p:spPr>
          <a:xfrm>
            <a:off x="334618" y="2823590"/>
            <a:ext cx="8093765" cy="1938992"/>
          </a:xfrm>
          <a:prstGeom prst="rect">
            <a:avLst/>
          </a:prstGeom>
          <a:noFill/>
        </p:spPr>
        <p:txBody>
          <a:bodyPr wrap="square" rtlCol="0">
            <a:spAutoFit/>
          </a:bodyPr>
          <a:lstStyle/>
          <a:p>
            <a:pPr algn="l">
              <a:buNone/>
            </a:pPr>
            <a:r>
              <a:rPr lang="zh-CN" altLang="en-US" sz="2400" dirty="0">
                <a:solidFill>
                  <a:srgbClr val="3030FF"/>
                </a:solidFill>
                <a:latin typeface="+mn-ea"/>
                <a:ea typeface="+mn-ea"/>
              </a:rPr>
              <a:t>研究目标：</a:t>
            </a:r>
            <a:endParaRPr lang="en-US" altLang="zh-CN" sz="2400" dirty="0">
              <a:solidFill>
                <a:srgbClr val="3030FF"/>
              </a:solidFill>
              <a:latin typeface="+mn-ea"/>
              <a:ea typeface="+mn-ea"/>
            </a:endParaRPr>
          </a:p>
          <a:p>
            <a:pPr marL="342900" indent="-342900" algn="l">
              <a:lnSpc>
                <a:spcPct val="120000"/>
              </a:lnSpc>
              <a:buClrTx/>
              <a:buFont typeface="Wingdings" panose="05000000000000000000" pitchFamily="2" charset="2"/>
              <a:buChar char="p"/>
            </a:pPr>
            <a:r>
              <a:rPr lang="zh-CN" altLang="en-US" sz="2400" dirty="0">
                <a:solidFill>
                  <a:schemeClr val="tx1"/>
                </a:solidFill>
                <a:latin typeface="+mn-ea"/>
                <a:ea typeface="+mn-ea"/>
              </a:rPr>
              <a:t>大幅度</a:t>
            </a:r>
            <a:r>
              <a:rPr lang="zh-CN" altLang="en-US" sz="2400" dirty="0">
                <a:solidFill>
                  <a:srgbClr val="C00000"/>
                </a:solidFill>
                <a:latin typeface="+mn-ea"/>
                <a:ea typeface="+mn-ea"/>
              </a:rPr>
              <a:t>提升现有</a:t>
            </a:r>
            <a:r>
              <a:rPr lang="zh-CN" altLang="en-US" sz="2400" dirty="0">
                <a:solidFill>
                  <a:schemeClr val="tx1"/>
                </a:solidFill>
                <a:latin typeface="+mn-ea"/>
                <a:ea typeface="+mn-ea"/>
              </a:rPr>
              <a:t>研究过程的测量</a:t>
            </a:r>
            <a:r>
              <a:rPr lang="zh-CN" altLang="en-US" sz="2400" dirty="0">
                <a:solidFill>
                  <a:srgbClr val="C00000"/>
                </a:solidFill>
                <a:latin typeface="+mn-ea"/>
                <a:ea typeface="+mn-ea"/>
              </a:rPr>
              <a:t>精度</a:t>
            </a:r>
            <a:r>
              <a:rPr lang="zh-CN" altLang="en-US" sz="2400" dirty="0">
                <a:solidFill>
                  <a:schemeClr val="tx1"/>
                </a:solidFill>
                <a:latin typeface="+mn-ea"/>
                <a:ea typeface="+mn-ea"/>
              </a:rPr>
              <a:t>，</a:t>
            </a:r>
            <a:r>
              <a:rPr lang="zh-CN" altLang="en-US" sz="2400" dirty="0">
                <a:solidFill>
                  <a:srgbClr val="C00000"/>
                </a:solidFill>
                <a:latin typeface="+mn-ea"/>
                <a:ea typeface="+mn-ea"/>
              </a:rPr>
              <a:t>降低</a:t>
            </a:r>
            <a:r>
              <a:rPr lang="zh-CN" altLang="en-US" sz="2400" dirty="0">
                <a:solidFill>
                  <a:schemeClr val="tx1"/>
                </a:solidFill>
                <a:latin typeface="+mn-ea"/>
                <a:ea typeface="+mn-ea"/>
              </a:rPr>
              <a:t>对相角测量的</a:t>
            </a:r>
            <a:r>
              <a:rPr lang="zh-CN" altLang="en-US" sz="2400" dirty="0">
                <a:solidFill>
                  <a:srgbClr val="C00000"/>
                </a:solidFill>
                <a:latin typeface="+mn-ea"/>
                <a:ea typeface="+mn-ea"/>
              </a:rPr>
              <a:t>误差贡献</a:t>
            </a:r>
            <a:r>
              <a:rPr lang="en-US" altLang="zh-CN" sz="2400" dirty="0">
                <a:solidFill>
                  <a:schemeClr val="tx1"/>
                </a:solidFill>
                <a:latin typeface="+mn-ea"/>
                <a:ea typeface="+mn-ea"/>
              </a:rPr>
              <a:t>(</a:t>
            </a:r>
            <a:r>
              <a:rPr lang="en-US" altLang="zh-CN" sz="2400" dirty="0">
                <a:solidFill>
                  <a:srgbClr val="C00000"/>
                </a:solidFill>
                <a:latin typeface="+mn-ea"/>
                <a:ea typeface="+mn-ea"/>
              </a:rPr>
              <a:t>&lt;0.5</a:t>
            </a:r>
            <a:r>
              <a:rPr lang="en-US" altLang="zh-CN" sz="2400" dirty="0">
                <a:solidFill>
                  <a:schemeClr val="tx1"/>
                </a:solidFill>
                <a:latin typeface="+mn-ea"/>
                <a:ea typeface="+mn-ea"/>
              </a:rPr>
              <a:t>)</a:t>
            </a:r>
          </a:p>
          <a:p>
            <a:pPr marL="342900" indent="-342900" algn="l">
              <a:lnSpc>
                <a:spcPct val="120000"/>
              </a:lnSpc>
              <a:buClrTx/>
              <a:buFont typeface="Wingdings" panose="05000000000000000000" pitchFamily="2" charset="2"/>
              <a:buChar char="p"/>
            </a:pPr>
            <a:r>
              <a:rPr lang="zh-CN" altLang="en-US" sz="2400" dirty="0">
                <a:solidFill>
                  <a:schemeClr val="tx1"/>
                </a:solidFill>
                <a:latin typeface="+mn-ea"/>
                <a:ea typeface="+mn-ea"/>
              </a:rPr>
              <a:t>系统性开展多个不同末态的</a:t>
            </a:r>
            <a:r>
              <a:rPr lang="zh-CN" altLang="en-US" sz="2400" dirty="0">
                <a:solidFill>
                  <a:srgbClr val="C00000"/>
                </a:solidFill>
                <a:latin typeface="+mn-ea"/>
                <a:ea typeface="+mn-ea"/>
              </a:rPr>
              <a:t>首次</a:t>
            </a:r>
            <a:r>
              <a:rPr lang="zh-CN" altLang="en-US" sz="2400" dirty="0">
                <a:solidFill>
                  <a:schemeClr val="tx1"/>
                </a:solidFill>
                <a:latin typeface="+mn-ea"/>
                <a:ea typeface="+mn-ea"/>
              </a:rPr>
              <a:t>实验和理论</a:t>
            </a:r>
            <a:r>
              <a:rPr lang="zh-CN" altLang="en-US" sz="2400" dirty="0">
                <a:solidFill>
                  <a:srgbClr val="C00000"/>
                </a:solidFill>
                <a:latin typeface="+mn-ea"/>
                <a:ea typeface="+mn-ea"/>
              </a:rPr>
              <a:t>研究</a:t>
            </a:r>
            <a:endParaRPr lang="zh-CN" altLang="en-US" sz="2400" dirty="0">
              <a:solidFill>
                <a:schemeClr val="tx1"/>
              </a:solidFill>
              <a:latin typeface="+mn-ea"/>
              <a:ea typeface="+mn-ea"/>
            </a:endParaRPr>
          </a:p>
        </p:txBody>
      </p:sp>
      <mc:AlternateContent xmlns:mc="http://schemas.openxmlformats.org/markup-compatibility/2006" xmlns:a14="http://schemas.microsoft.com/office/drawing/2010/main">
        <mc:Choice Requires="a14">
          <p:sp>
            <p:nvSpPr>
              <p:cNvPr id="7" name="文本框 6"/>
              <p:cNvSpPr txBox="1"/>
              <p:nvPr/>
            </p:nvSpPr>
            <p:spPr>
              <a:xfrm>
                <a:off x="289892" y="4880039"/>
                <a:ext cx="8015908" cy="1569660"/>
              </a:xfrm>
              <a:prstGeom prst="rect">
                <a:avLst/>
              </a:prstGeom>
              <a:noFill/>
            </p:spPr>
            <p:txBody>
              <a:bodyPr wrap="square" rtlCol="0">
                <a:spAutoFit/>
              </a:bodyPr>
              <a:lstStyle/>
              <a:p>
                <a:pPr algn="l">
                  <a:lnSpc>
                    <a:spcPct val="120000"/>
                  </a:lnSpc>
                  <a:buNone/>
                </a:pPr>
                <a:r>
                  <a:rPr lang="zh-CN" altLang="en-US" sz="2400" dirty="0">
                    <a:solidFill>
                      <a:srgbClr val="3030FF"/>
                    </a:solidFill>
                    <a:latin typeface="+mn-ea"/>
                    <a:ea typeface="+mn-ea"/>
                  </a:rPr>
                  <a:t>关键问题：</a:t>
                </a:r>
                <a:endParaRPr lang="en-US" altLang="zh-CN" sz="2400" dirty="0">
                  <a:solidFill>
                    <a:srgbClr val="3030FF"/>
                  </a:solidFill>
                  <a:latin typeface="+mn-ea"/>
                  <a:ea typeface="+mn-ea"/>
                </a:endParaRPr>
              </a:p>
              <a:p>
                <a:pPr marL="342900" indent="-342900" algn="l">
                  <a:lnSpc>
                    <a:spcPct val="120000"/>
                  </a:lnSpc>
                  <a:buClrTx/>
                  <a:buFont typeface="Wingdings" panose="05000000000000000000" pitchFamily="2" charset="2"/>
                  <a:buChar char="p"/>
                </a:pPr>
                <a:r>
                  <a:rPr lang="zh-CN" altLang="en-US" sz="2400" dirty="0">
                    <a:solidFill>
                      <a:schemeClr val="tx1"/>
                    </a:solidFill>
                    <a:latin typeface="+mn-ea"/>
                    <a:ea typeface="+mn-ea"/>
                  </a:rPr>
                  <a:t>为未来相角</a:t>
                </a:r>
                <a14:m>
                  <m:oMath xmlns:m="http://schemas.openxmlformats.org/officeDocument/2006/math">
                    <m:r>
                      <a:rPr lang="zh-CN" altLang="en-US" sz="2400" i="1" dirty="0" smtClean="0">
                        <a:solidFill>
                          <a:schemeClr val="tx1"/>
                        </a:solidFill>
                        <a:latin typeface="Cambria Math" panose="02040503050406030204" pitchFamily="18" charset="0"/>
                      </a:rPr>
                      <m:t>𝜸</m:t>
                    </m:r>
                  </m:oMath>
                </a14:m>
                <a:r>
                  <a:rPr lang="zh-CN" altLang="en-US" sz="2400" dirty="0">
                    <a:solidFill>
                      <a:schemeClr val="tx1"/>
                    </a:solidFill>
                    <a:latin typeface="+mn-ea"/>
                    <a:ea typeface="+mn-ea"/>
                  </a:rPr>
                  <a:t>测量提供</a:t>
                </a:r>
                <a:r>
                  <a:rPr lang="zh-CN" altLang="en-US" sz="2400" dirty="0">
                    <a:solidFill>
                      <a:srgbClr val="C00000"/>
                    </a:solidFill>
                    <a:latin typeface="+mn-ea"/>
                    <a:ea typeface="+mn-ea"/>
                  </a:rPr>
                  <a:t>关键输入</a:t>
                </a:r>
                <a:r>
                  <a:rPr lang="zh-CN" altLang="en-US" sz="2400" dirty="0">
                    <a:solidFill>
                      <a:schemeClr val="tx1"/>
                    </a:solidFill>
                    <a:latin typeface="+mn-ea"/>
                    <a:ea typeface="+mn-ea"/>
                  </a:rPr>
                  <a:t>，</a:t>
                </a:r>
                <a:r>
                  <a:rPr lang="zh-CN" altLang="en-US" sz="2400" dirty="0">
                    <a:solidFill>
                      <a:srgbClr val="C00000"/>
                    </a:solidFill>
                    <a:latin typeface="+mn-ea"/>
                    <a:ea typeface="+mn-ea"/>
                  </a:rPr>
                  <a:t>验证</a:t>
                </a:r>
                <a:r>
                  <a:rPr lang="zh-CN" altLang="en-US" sz="2400" dirty="0">
                    <a:solidFill>
                      <a:schemeClr val="tx1"/>
                    </a:solidFill>
                    <a:latin typeface="+mn-ea"/>
                    <a:ea typeface="+mn-ea"/>
                  </a:rPr>
                  <a:t>三角形的</a:t>
                </a:r>
                <a:r>
                  <a:rPr lang="zh-CN" altLang="en-US" sz="2400" dirty="0">
                    <a:solidFill>
                      <a:srgbClr val="C00000"/>
                    </a:solidFill>
                    <a:latin typeface="+mn-ea"/>
                    <a:ea typeface="+mn-ea"/>
                  </a:rPr>
                  <a:t>幺正性</a:t>
                </a:r>
                <a:endParaRPr lang="en-US" altLang="zh-CN" sz="2400" dirty="0">
                  <a:solidFill>
                    <a:srgbClr val="C00000"/>
                  </a:solidFill>
                  <a:latin typeface="+mn-ea"/>
                  <a:ea typeface="+mn-ea"/>
                </a:endParaRPr>
              </a:p>
              <a:p>
                <a:pPr marL="342900" indent="-342900" algn="l">
                  <a:lnSpc>
                    <a:spcPct val="120000"/>
                  </a:lnSpc>
                  <a:buClrTx/>
                  <a:buFont typeface="Wingdings" panose="05000000000000000000" pitchFamily="2" charset="2"/>
                  <a:buChar char="p"/>
                </a:pPr>
                <a:r>
                  <a:rPr lang="zh-CN" altLang="en-US" sz="2400" dirty="0">
                    <a:solidFill>
                      <a:schemeClr val="tx1"/>
                    </a:solidFill>
                    <a:latin typeface="+mn-ea"/>
                    <a:ea typeface="+mn-ea"/>
                  </a:rPr>
                  <a:t>检验理论模型，</a:t>
                </a:r>
                <a:r>
                  <a:rPr lang="zh-CN" altLang="en-US" sz="2400" dirty="0">
                    <a:solidFill>
                      <a:srgbClr val="C00000"/>
                    </a:solidFill>
                    <a:latin typeface="+mn-ea"/>
                    <a:ea typeface="+mn-ea"/>
                  </a:rPr>
                  <a:t>探索非微扰</a:t>
                </a:r>
                <a:r>
                  <a:rPr lang="en-US" altLang="zh-CN" sz="2400" dirty="0">
                    <a:solidFill>
                      <a:srgbClr val="C00000"/>
                    </a:solidFill>
                    <a:latin typeface="+mn-ea"/>
                    <a:ea typeface="+mn-ea"/>
                  </a:rPr>
                  <a:t>QCD</a:t>
                </a:r>
                <a:r>
                  <a:rPr lang="zh-CN" altLang="en-US" sz="2400" dirty="0">
                    <a:solidFill>
                      <a:srgbClr val="C00000"/>
                    </a:solidFill>
                    <a:latin typeface="+mn-ea"/>
                    <a:ea typeface="+mn-ea"/>
                  </a:rPr>
                  <a:t>性质</a:t>
                </a:r>
                <a:endParaRPr lang="en-US" altLang="zh-CN" sz="2400" dirty="0">
                  <a:solidFill>
                    <a:schemeClr val="tx1"/>
                  </a:solidFill>
                  <a:latin typeface="+mn-ea"/>
                  <a:ea typeface="+mn-ea"/>
                </a:endParaRPr>
              </a:p>
            </p:txBody>
          </p:sp>
        </mc:Choice>
        <mc:Fallback xmlns="">
          <p:sp>
            <p:nvSpPr>
              <p:cNvPr id="7" name="文本框 6"/>
              <p:cNvSpPr txBox="1">
                <a:spLocks noRot="1" noChangeAspect="1" noMove="1" noResize="1" noEditPoints="1" noAdjustHandles="1" noChangeArrowheads="1" noChangeShapeType="1" noTextEdit="1"/>
              </p:cNvSpPr>
              <p:nvPr/>
            </p:nvSpPr>
            <p:spPr>
              <a:xfrm>
                <a:off x="289892" y="4880039"/>
                <a:ext cx="8015908" cy="1569660"/>
              </a:xfrm>
              <a:prstGeom prst="rect">
                <a:avLst/>
              </a:prstGeom>
              <a:blipFill>
                <a:blip r:embed="rId3"/>
                <a:stretch>
                  <a:fillRect l="-1217" t="-778" b="-5837"/>
                </a:stretch>
              </a:blipFill>
            </p:spPr>
            <p:txBody>
              <a:bodyPr/>
              <a:lstStyle/>
              <a:p>
                <a:r>
                  <a:rPr lang="zh-CN" altLang="en-US">
                    <a:noFill/>
                  </a:rPr>
                  <a:t> </a:t>
                </a:r>
              </a:p>
            </p:txBody>
          </p:sp>
        </mc:Fallback>
      </mc:AlternateContent>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774982"/>
            <a:ext cx="3162300" cy="2248114"/>
          </a:xfrm>
          <a:prstGeom prst="rect">
            <a:avLst/>
          </a:prstGeom>
        </p:spPr>
      </p:pic>
      <mc:AlternateContent xmlns:mc="http://schemas.openxmlformats.org/markup-compatibility/2006" xmlns:a14="http://schemas.microsoft.com/office/drawing/2010/main">
        <mc:Choice Requires="a14">
          <p:sp>
            <p:nvSpPr>
              <p:cNvPr id="11" name="文本框 10"/>
              <p:cNvSpPr txBox="1"/>
              <p:nvPr/>
            </p:nvSpPr>
            <p:spPr>
              <a:xfrm>
                <a:off x="6858000" y="2113428"/>
                <a:ext cx="1828800" cy="375552"/>
              </a:xfrm>
              <a:prstGeom prst="rect">
                <a:avLst/>
              </a:prstGeom>
              <a:noFill/>
            </p:spPr>
            <p:txBody>
              <a:bodyPr wrap="square" rtlCol="0">
                <a:spAutoFit/>
              </a:bodyPr>
              <a:lstStyle/>
              <a:p>
                <a:pPr algn="ctr">
                  <a:buNone/>
                </a:pPr>
                <a14:m>
                  <m:oMath xmlns:m="http://schemas.openxmlformats.org/officeDocument/2006/math">
                    <m:r>
                      <a:rPr lang="en-US" altLang="zh-CN" sz="1800" b="1" i="1" smtClean="0">
                        <a:solidFill>
                          <a:srgbClr val="C00000"/>
                        </a:solidFill>
                        <a:latin typeface="Cambria Math" panose="02040503050406030204" pitchFamily="18" charset="0"/>
                        <a:ea typeface="+mn-ea"/>
                      </a:rPr>
                      <m:t>𝑪𝑷</m:t>
                    </m:r>
                    <m:r>
                      <a:rPr lang="en-US" altLang="zh-CN" sz="1800" b="1" i="1" smtClean="0">
                        <a:solidFill>
                          <a:srgbClr val="C00000"/>
                        </a:solidFill>
                        <a:latin typeface="Cambria Math" panose="02040503050406030204" pitchFamily="18" charset="0"/>
                        <a:ea typeface="+mn-ea"/>
                      </a:rPr>
                      <m:t>(</m:t>
                    </m:r>
                    <m:sSup>
                      <m:sSupPr>
                        <m:ctrlPr>
                          <a:rPr lang="en-US" altLang="zh-CN" sz="1800" i="1" smtClean="0">
                            <a:solidFill>
                              <a:srgbClr val="C00000"/>
                            </a:solidFill>
                            <a:latin typeface="Cambria Math" panose="02040503050406030204" pitchFamily="18" charset="0"/>
                            <a:ea typeface="+mn-ea"/>
                          </a:rPr>
                        </m:ctrlPr>
                      </m:sSupPr>
                      <m:e>
                        <m:r>
                          <a:rPr lang="en-US" altLang="zh-CN" sz="1800" b="1" i="1" smtClean="0">
                            <a:solidFill>
                              <a:srgbClr val="C00000"/>
                            </a:solidFill>
                            <a:latin typeface="Cambria Math" panose="02040503050406030204" pitchFamily="18" charset="0"/>
                            <a:ea typeface="+mn-ea"/>
                          </a:rPr>
                          <m:t>𝑫</m:t>
                        </m:r>
                      </m:e>
                      <m:sup>
                        <m:r>
                          <a:rPr lang="en-US" altLang="zh-CN" sz="1800" b="1" i="1" smtClean="0">
                            <a:solidFill>
                              <a:srgbClr val="C00000"/>
                            </a:solidFill>
                            <a:latin typeface="Cambria Math" panose="02040503050406030204" pitchFamily="18" charset="0"/>
                            <a:ea typeface="+mn-ea"/>
                          </a:rPr>
                          <m:t>𝟎</m:t>
                        </m:r>
                      </m:sup>
                    </m:sSup>
                    <m:sSup>
                      <m:sSupPr>
                        <m:ctrlPr>
                          <a:rPr lang="en-US" altLang="zh-CN" sz="1800" i="1" smtClean="0">
                            <a:solidFill>
                              <a:srgbClr val="C00000"/>
                            </a:solidFill>
                            <a:latin typeface="Cambria Math" panose="02040503050406030204" pitchFamily="18" charset="0"/>
                            <a:ea typeface="+mn-ea"/>
                          </a:rPr>
                        </m:ctrlPr>
                      </m:sSupPr>
                      <m:e>
                        <m:acc>
                          <m:accPr>
                            <m:chr m:val="̅"/>
                            <m:ctrlPr>
                              <a:rPr lang="en-US" altLang="zh-CN" sz="1800" i="1" smtClean="0">
                                <a:solidFill>
                                  <a:srgbClr val="C00000"/>
                                </a:solidFill>
                                <a:latin typeface="Cambria Math" panose="02040503050406030204" pitchFamily="18" charset="0"/>
                                <a:ea typeface="+mn-ea"/>
                              </a:rPr>
                            </m:ctrlPr>
                          </m:accPr>
                          <m:e>
                            <m:r>
                              <a:rPr lang="en-US" altLang="zh-CN" sz="1800" b="1" i="1" smtClean="0">
                                <a:solidFill>
                                  <a:srgbClr val="C00000"/>
                                </a:solidFill>
                                <a:latin typeface="Cambria Math" panose="02040503050406030204" pitchFamily="18" charset="0"/>
                                <a:ea typeface="+mn-ea"/>
                              </a:rPr>
                              <m:t>𝑫</m:t>
                            </m:r>
                          </m:e>
                        </m:acc>
                      </m:e>
                      <m:sup>
                        <m:r>
                          <a:rPr lang="en-US" altLang="zh-CN" sz="1800" b="1" i="1" smtClean="0">
                            <a:solidFill>
                              <a:srgbClr val="C00000"/>
                            </a:solidFill>
                            <a:latin typeface="Cambria Math" panose="02040503050406030204" pitchFamily="18" charset="0"/>
                            <a:ea typeface="+mn-ea"/>
                          </a:rPr>
                          <m:t>𝟎</m:t>
                        </m:r>
                      </m:sup>
                    </m:sSup>
                    <m:r>
                      <a:rPr lang="en-US" altLang="zh-CN" sz="1800" b="1" i="1" smtClean="0">
                        <a:solidFill>
                          <a:srgbClr val="C00000"/>
                        </a:solidFill>
                        <a:latin typeface="Cambria Math" panose="02040503050406030204" pitchFamily="18" charset="0"/>
                        <a:ea typeface="+mn-ea"/>
                      </a:rPr>
                      <m:t>)</m:t>
                    </m:r>
                  </m:oMath>
                </a14:m>
                <a:r>
                  <a:rPr lang="en-US" altLang="zh-CN" sz="1800" dirty="0">
                    <a:solidFill>
                      <a:srgbClr val="C00000"/>
                    </a:solidFill>
                    <a:latin typeface="+mn-ea"/>
                    <a:ea typeface="+mn-ea"/>
                  </a:rPr>
                  <a:t>=-1</a:t>
                </a:r>
                <a:endParaRPr lang="zh-CN" altLang="en-US" sz="1800" dirty="0">
                  <a:solidFill>
                    <a:srgbClr val="C00000"/>
                  </a:solidFill>
                  <a:latin typeface="+mn-ea"/>
                  <a:ea typeface="+mn-ea"/>
                </a:endParaRPr>
              </a:p>
            </p:txBody>
          </p:sp>
        </mc:Choice>
        <mc:Fallback xmlns="">
          <p:sp>
            <p:nvSpPr>
              <p:cNvPr id="11" name="文本框 10"/>
              <p:cNvSpPr txBox="1">
                <a:spLocks noRot="1" noChangeAspect="1" noMove="1" noResize="1" noEditPoints="1" noAdjustHandles="1" noChangeArrowheads="1" noChangeShapeType="1" noTextEdit="1"/>
              </p:cNvSpPr>
              <p:nvPr/>
            </p:nvSpPr>
            <p:spPr>
              <a:xfrm>
                <a:off x="6858000" y="2113428"/>
                <a:ext cx="1828800" cy="375552"/>
              </a:xfrm>
              <a:prstGeom prst="rect">
                <a:avLst/>
              </a:prstGeom>
              <a:blipFill>
                <a:blip r:embed="rId5"/>
                <a:stretch>
                  <a:fillRect t="-11475" b="-2295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001951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8600" y="0"/>
            <a:ext cx="7810500" cy="685800"/>
          </a:xfrm>
        </p:spPr>
        <p:txBody>
          <a:bodyPr/>
          <a:lstStyle/>
          <a:p>
            <a:r>
              <a:rPr lang="zh-CN" altLang="en-US" sz="4000" dirty="0">
                <a:solidFill>
                  <a:schemeClr val="tx1"/>
                </a:solidFill>
              </a:rPr>
              <a:t>内容二：强子末态衰变机制探索</a:t>
            </a:r>
            <a:endParaRPr lang="zh-CN" altLang="en-US" sz="4000" dirty="0"/>
          </a:p>
        </p:txBody>
      </p:sp>
      <p:sp>
        <p:nvSpPr>
          <p:cNvPr id="4" name="灯片编号占位符 3"/>
          <p:cNvSpPr>
            <a:spLocks noGrp="1"/>
          </p:cNvSpPr>
          <p:nvPr>
            <p:ph type="sldNum" sz="quarter" idx="10"/>
          </p:nvPr>
        </p:nvSpPr>
        <p:spPr/>
        <p:txBody>
          <a:bodyPr/>
          <a:lstStyle/>
          <a:p>
            <a:fld id="{3917FE17-BB62-45E8-80D8-8DA0DEEF5B92}" type="slidenum">
              <a:rPr lang="zh-CN" altLang="en-US" smtClean="0"/>
              <a:t>15</a:t>
            </a:fld>
            <a:endParaRPr lang="zh-CN" altLang="en-US"/>
          </a:p>
        </p:txBody>
      </p:sp>
      <p:sp>
        <p:nvSpPr>
          <p:cNvPr id="5" name="文本框 4"/>
          <p:cNvSpPr txBox="1"/>
          <p:nvPr/>
        </p:nvSpPr>
        <p:spPr>
          <a:xfrm>
            <a:off x="314086" y="756636"/>
            <a:ext cx="6010513" cy="1052596"/>
          </a:xfrm>
          <a:prstGeom prst="rect">
            <a:avLst/>
          </a:prstGeom>
          <a:noFill/>
        </p:spPr>
        <p:txBody>
          <a:bodyPr wrap="square" rtlCol="0">
            <a:spAutoFit/>
          </a:bodyPr>
          <a:lstStyle/>
          <a:p>
            <a:pPr algn="l">
              <a:lnSpc>
                <a:spcPct val="120000"/>
              </a:lnSpc>
              <a:buNone/>
            </a:pPr>
            <a:r>
              <a:rPr lang="zh-CN" altLang="en-US" sz="2400" dirty="0">
                <a:solidFill>
                  <a:srgbClr val="3030FF"/>
                </a:solidFill>
                <a:latin typeface="+mn-ea"/>
                <a:ea typeface="+mn-ea"/>
              </a:rPr>
              <a:t>研究内容：</a:t>
            </a:r>
            <a:endParaRPr lang="en-US" altLang="zh-CN" sz="2400" dirty="0">
              <a:solidFill>
                <a:srgbClr val="3030FF"/>
              </a:solidFill>
              <a:latin typeface="+mn-ea"/>
              <a:ea typeface="+mn-ea"/>
            </a:endParaRPr>
          </a:p>
          <a:p>
            <a:pPr algn="l">
              <a:lnSpc>
                <a:spcPct val="120000"/>
              </a:lnSpc>
              <a:buNone/>
            </a:pPr>
            <a:r>
              <a:rPr lang="zh-CN" altLang="en-US" sz="2400" dirty="0">
                <a:solidFill>
                  <a:schemeClr val="tx1"/>
                </a:solidFill>
                <a:latin typeface="+mn-ea"/>
                <a:ea typeface="+mn-ea"/>
              </a:rPr>
              <a:t>全面开展</a:t>
            </a:r>
            <a:r>
              <a:rPr lang="zh-CN" altLang="en-US" sz="2400" dirty="0">
                <a:solidFill>
                  <a:srgbClr val="C00000"/>
                </a:solidFill>
                <a:latin typeface="+mn-ea"/>
                <a:ea typeface="+mn-ea"/>
              </a:rPr>
              <a:t>多体强子衰变末态</a:t>
            </a:r>
            <a:r>
              <a:rPr lang="zh-CN" altLang="en-US" sz="2400" dirty="0">
                <a:solidFill>
                  <a:schemeClr val="tx1"/>
                </a:solidFill>
                <a:latin typeface="+mn-ea"/>
                <a:ea typeface="+mn-ea"/>
              </a:rPr>
              <a:t>的研究</a:t>
            </a:r>
            <a:endParaRPr lang="en-US" altLang="zh-CN" sz="2400" dirty="0">
              <a:solidFill>
                <a:schemeClr val="tx1"/>
              </a:solidFill>
              <a:latin typeface="+mn-ea"/>
              <a:ea typeface="+mn-ea"/>
            </a:endParaRPr>
          </a:p>
        </p:txBody>
      </p:sp>
      <p:sp>
        <p:nvSpPr>
          <p:cNvPr id="7" name="文本框 6"/>
          <p:cNvSpPr txBox="1"/>
          <p:nvPr/>
        </p:nvSpPr>
        <p:spPr>
          <a:xfrm>
            <a:off x="248478" y="1772946"/>
            <a:ext cx="8971722" cy="2529923"/>
          </a:xfrm>
          <a:prstGeom prst="rect">
            <a:avLst/>
          </a:prstGeom>
          <a:noFill/>
        </p:spPr>
        <p:txBody>
          <a:bodyPr wrap="square" rtlCol="0">
            <a:spAutoFit/>
          </a:bodyPr>
          <a:lstStyle/>
          <a:p>
            <a:pPr algn="l">
              <a:lnSpc>
                <a:spcPct val="120000"/>
              </a:lnSpc>
              <a:buNone/>
            </a:pPr>
            <a:r>
              <a:rPr lang="zh-CN" altLang="en-US" sz="2400" dirty="0">
                <a:solidFill>
                  <a:srgbClr val="3030FF"/>
                </a:solidFill>
                <a:latin typeface="+mj-ea"/>
                <a:ea typeface="+mj-ea"/>
              </a:rPr>
              <a:t>研究目标：</a:t>
            </a:r>
            <a:endParaRPr lang="en-US" altLang="zh-CN" sz="2400" dirty="0">
              <a:solidFill>
                <a:srgbClr val="3030FF"/>
              </a:solidFill>
              <a:latin typeface="+mj-ea"/>
              <a:ea typeface="+mj-ea"/>
            </a:endParaRPr>
          </a:p>
          <a:p>
            <a:pPr marL="342900" indent="-342900" algn="l">
              <a:lnSpc>
                <a:spcPct val="120000"/>
              </a:lnSpc>
              <a:buClr>
                <a:schemeClr val="tx1"/>
              </a:buClr>
              <a:buFont typeface="Wingdings" panose="05000000000000000000" pitchFamily="2" charset="2"/>
              <a:buChar char="p"/>
            </a:pPr>
            <a:r>
              <a:rPr lang="zh-CN" altLang="en-US" sz="2400" dirty="0">
                <a:solidFill>
                  <a:schemeClr val="tx1"/>
                </a:solidFill>
                <a:latin typeface="+mj-ea"/>
                <a:ea typeface="+mj-ea"/>
              </a:rPr>
              <a:t>实现</a:t>
            </a:r>
            <a:r>
              <a:rPr lang="zh-CN" altLang="en-US" sz="2400" dirty="0">
                <a:solidFill>
                  <a:srgbClr val="C00000"/>
                </a:solidFill>
                <a:latin typeface="+mj-ea"/>
                <a:ea typeface="+mj-ea"/>
              </a:rPr>
              <a:t>遍举强子衰变</a:t>
            </a:r>
            <a:r>
              <a:rPr lang="zh-CN" altLang="en-US" sz="2400" dirty="0">
                <a:solidFill>
                  <a:schemeClr val="tx1"/>
                </a:solidFill>
                <a:latin typeface="+mj-ea"/>
                <a:ea typeface="+mj-ea"/>
              </a:rPr>
              <a:t>的全面观测，精密测量衰变</a:t>
            </a:r>
            <a:r>
              <a:rPr lang="zh-CN" altLang="en-US" sz="2400" dirty="0">
                <a:solidFill>
                  <a:srgbClr val="C00000"/>
                </a:solidFill>
                <a:latin typeface="+mj-ea"/>
                <a:ea typeface="+mj-ea"/>
              </a:rPr>
              <a:t>分支比</a:t>
            </a:r>
            <a:r>
              <a:rPr lang="zh-CN" altLang="en-US" sz="2400" dirty="0">
                <a:solidFill>
                  <a:schemeClr val="tx1"/>
                </a:solidFill>
                <a:latin typeface="+mj-ea"/>
                <a:ea typeface="+mj-ea"/>
              </a:rPr>
              <a:t>（</a:t>
            </a:r>
            <a:r>
              <a:rPr lang="en-US" altLang="zh-CN" sz="2400" dirty="0">
                <a:solidFill>
                  <a:schemeClr val="tx1"/>
                </a:solidFill>
                <a:latin typeface="+mj-ea"/>
                <a:ea typeface="+mj-ea"/>
              </a:rPr>
              <a:t>&lt;1%)</a:t>
            </a:r>
          </a:p>
          <a:p>
            <a:pPr marL="342900" indent="-342900" algn="l">
              <a:lnSpc>
                <a:spcPct val="120000"/>
              </a:lnSpc>
              <a:buClr>
                <a:schemeClr val="tx1"/>
              </a:buClr>
              <a:buFont typeface="Wingdings" panose="05000000000000000000" pitchFamily="2" charset="2"/>
              <a:buChar char="p"/>
            </a:pPr>
            <a:r>
              <a:rPr lang="zh-CN" altLang="en-US" sz="2400" dirty="0">
                <a:solidFill>
                  <a:schemeClr val="tx1"/>
                </a:solidFill>
                <a:latin typeface="+mj-ea"/>
                <a:ea typeface="+mj-ea"/>
              </a:rPr>
              <a:t>开展准</a:t>
            </a:r>
            <a:r>
              <a:rPr lang="zh-CN" altLang="en-US" sz="2400" dirty="0">
                <a:solidFill>
                  <a:srgbClr val="C00000"/>
                </a:solidFill>
                <a:latin typeface="+mj-ea"/>
                <a:ea typeface="+mj-ea"/>
              </a:rPr>
              <a:t>两体衰变</a:t>
            </a:r>
            <a:r>
              <a:rPr lang="zh-CN" altLang="en-US" sz="2400" dirty="0">
                <a:solidFill>
                  <a:schemeClr val="tx1"/>
                </a:solidFill>
                <a:latin typeface="+mj-ea"/>
                <a:ea typeface="+mj-ea"/>
              </a:rPr>
              <a:t>类型测量，研究</a:t>
            </a:r>
            <a:r>
              <a:rPr lang="zh-CN" altLang="en-US" sz="2400" dirty="0">
                <a:solidFill>
                  <a:srgbClr val="C00000"/>
                </a:solidFill>
                <a:latin typeface="+mj-ea"/>
                <a:ea typeface="+mj-ea"/>
              </a:rPr>
              <a:t>轴矢量</a:t>
            </a:r>
            <a:r>
              <a:rPr lang="zh-CN" altLang="en-US" sz="2400" dirty="0">
                <a:solidFill>
                  <a:schemeClr val="tx1"/>
                </a:solidFill>
                <a:latin typeface="+mj-ea"/>
                <a:ea typeface="+mj-ea"/>
              </a:rPr>
              <a:t>衰变机制，测量</a:t>
            </a:r>
            <a:r>
              <a:rPr lang="zh-CN" altLang="en-US" sz="2400" dirty="0">
                <a:solidFill>
                  <a:srgbClr val="C00000"/>
                </a:solidFill>
                <a:latin typeface="+mj-ea"/>
                <a:ea typeface="+mj-ea"/>
              </a:rPr>
              <a:t>矢量</a:t>
            </a:r>
            <a:r>
              <a:rPr lang="zh-CN" altLang="en-US" sz="2400" dirty="0">
                <a:solidFill>
                  <a:schemeClr val="tx1"/>
                </a:solidFill>
                <a:latin typeface="+mj-ea"/>
                <a:ea typeface="+mj-ea"/>
              </a:rPr>
              <a:t>介子极化</a:t>
            </a:r>
            <a:endParaRPr lang="en-US" altLang="zh-CN" sz="2400" dirty="0">
              <a:solidFill>
                <a:schemeClr val="tx1"/>
              </a:solidFill>
              <a:latin typeface="+mj-ea"/>
              <a:ea typeface="+mj-ea"/>
            </a:endParaRPr>
          </a:p>
          <a:p>
            <a:pPr marL="342900" indent="-342900" algn="l">
              <a:lnSpc>
                <a:spcPct val="120000"/>
              </a:lnSpc>
              <a:buClr>
                <a:schemeClr val="tx1"/>
              </a:buClr>
              <a:buFont typeface="Wingdings" panose="05000000000000000000" pitchFamily="2" charset="2"/>
              <a:buChar char="p"/>
            </a:pPr>
            <a:r>
              <a:rPr lang="zh-CN" altLang="en-US" sz="2400" dirty="0">
                <a:solidFill>
                  <a:schemeClr val="tx1"/>
                </a:solidFill>
                <a:latin typeface="+mj-ea"/>
                <a:ea typeface="+mj-ea"/>
              </a:rPr>
              <a:t>探索更多</a:t>
            </a:r>
            <a:r>
              <a:rPr lang="zh-CN" altLang="en-US" sz="2400" dirty="0">
                <a:solidFill>
                  <a:srgbClr val="C00000"/>
                </a:solidFill>
                <a:latin typeface="+mj-ea"/>
                <a:ea typeface="+mj-ea"/>
              </a:rPr>
              <a:t>双卡比波压低</a:t>
            </a:r>
            <a:r>
              <a:rPr lang="zh-CN" altLang="en-US" sz="2400" dirty="0">
                <a:solidFill>
                  <a:schemeClr val="tx1"/>
                </a:solidFill>
                <a:latin typeface="+mj-ea"/>
                <a:ea typeface="+mj-ea"/>
              </a:rPr>
              <a:t>过程和含</a:t>
            </a:r>
            <a:r>
              <a:rPr lang="en-US" altLang="zh-CN" sz="2400" dirty="0">
                <a:solidFill>
                  <a:srgbClr val="C00000"/>
                </a:solidFill>
                <a:latin typeface="+mj-ea"/>
                <a:ea typeface="+mj-ea"/>
              </a:rPr>
              <a:t>K</a:t>
            </a:r>
            <a:r>
              <a:rPr lang="en-US" altLang="zh-CN" sz="2400" baseline="-25000" dirty="0">
                <a:solidFill>
                  <a:srgbClr val="C00000"/>
                </a:solidFill>
                <a:latin typeface="+mj-ea"/>
                <a:ea typeface="+mj-ea"/>
              </a:rPr>
              <a:t>L</a:t>
            </a:r>
            <a:r>
              <a:rPr lang="en-US" altLang="zh-CN" sz="2400" dirty="0">
                <a:solidFill>
                  <a:srgbClr val="C00000"/>
                </a:solidFill>
                <a:latin typeface="+mj-ea"/>
                <a:ea typeface="+mj-ea"/>
              </a:rPr>
              <a:t>/K</a:t>
            </a:r>
            <a:r>
              <a:rPr lang="en-US" altLang="zh-CN" sz="2400" baseline="-25000" dirty="0">
                <a:solidFill>
                  <a:srgbClr val="C00000"/>
                </a:solidFill>
                <a:latin typeface="+mj-ea"/>
                <a:ea typeface="+mj-ea"/>
              </a:rPr>
              <a:t>S</a:t>
            </a:r>
            <a:r>
              <a:rPr lang="zh-CN" altLang="en-US" sz="2400" dirty="0">
                <a:solidFill>
                  <a:srgbClr val="C00000"/>
                </a:solidFill>
                <a:latin typeface="+mj-ea"/>
                <a:ea typeface="+mj-ea"/>
              </a:rPr>
              <a:t>末态</a:t>
            </a:r>
            <a:r>
              <a:rPr lang="zh-CN" altLang="en-US" sz="2400" dirty="0">
                <a:solidFill>
                  <a:schemeClr val="tx1"/>
                </a:solidFill>
                <a:latin typeface="+mj-ea"/>
                <a:ea typeface="+mj-ea"/>
              </a:rPr>
              <a:t>的不对称性过程</a:t>
            </a:r>
            <a:endParaRPr lang="en-US" altLang="zh-CN" sz="2400" dirty="0">
              <a:solidFill>
                <a:schemeClr val="tx1"/>
              </a:solidFill>
              <a:latin typeface="+mj-ea"/>
              <a:ea typeface="+mj-ea"/>
            </a:endParaRPr>
          </a:p>
        </p:txBody>
      </p:sp>
      <p:sp>
        <p:nvSpPr>
          <p:cNvPr id="9" name="矩形 8"/>
          <p:cNvSpPr/>
          <p:nvPr/>
        </p:nvSpPr>
        <p:spPr>
          <a:xfrm>
            <a:off x="248478" y="4377613"/>
            <a:ext cx="8895522" cy="2492990"/>
          </a:xfrm>
          <a:prstGeom prst="rect">
            <a:avLst/>
          </a:prstGeom>
        </p:spPr>
        <p:txBody>
          <a:bodyPr wrap="square">
            <a:spAutoFit/>
          </a:bodyPr>
          <a:lstStyle/>
          <a:p>
            <a:pPr lvl="0" algn="l">
              <a:lnSpc>
                <a:spcPct val="120000"/>
              </a:lnSpc>
              <a:buNone/>
            </a:pPr>
            <a:r>
              <a:rPr lang="zh-CN" altLang="en-US" sz="2200" dirty="0">
                <a:solidFill>
                  <a:srgbClr val="3030FF"/>
                </a:solidFill>
                <a:latin typeface="+mn-ea"/>
                <a:ea typeface="+mn-ea"/>
              </a:rPr>
              <a:t>关键问题：</a:t>
            </a:r>
            <a:endParaRPr lang="en-US" altLang="zh-CN" sz="2200" dirty="0">
              <a:solidFill>
                <a:srgbClr val="3030FF"/>
              </a:solidFill>
              <a:latin typeface="+mn-ea"/>
              <a:ea typeface="+mn-ea"/>
            </a:endParaRPr>
          </a:p>
          <a:p>
            <a:pPr marL="342900" indent="-342900" algn="l">
              <a:lnSpc>
                <a:spcPct val="120000"/>
              </a:lnSpc>
              <a:buClr>
                <a:schemeClr val="tx1"/>
              </a:buClr>
              <a:buFont typeface="Wingdings" panose="05000000000000000000" pitchFamily="2" charset="2"/>
              <a:buChar char="p"/>
            </a:pPr>
            <a:r>
              <a:rPr lang="zh-CN" altLang="en-US" sz="2400" dirty="0">
                <a:solidFill>
                  <a:schemeClr val="tx1"/>
                </a:solidFill>
                <a:latin typeface="+mn-ea"/>
                <a:ea typeface="+mn-ea"/>
              </a:rPr>
              <a:t>解决分支比</a:t>
            </a:r>
            <a:r>
              <a:rPr lang="zh-CN" altLang="en-US" sz="2400" dirty="0">
                <a:solidFill>
                  <a:srgbClr val="C00000"/>
                </a:solidFill>
                <a:latin typeface="+mn-ea"/>
                <a:ea typeface="+mn-ea"/>
              </a:rPr>
              <a:t>总和不足</a:t>
            </a:r>
            <a:r>
              <a:rPr lang="en-US" altLang="zh-CN" sz="2400" dirty="0">
                <a:solidFill>
                  <a:srgbClr val="C00000"/>
                </a:solidFill>
                <a:latin typeface="+mn-ea"/>
                <a:ea typeface="+mn-ea"/>
              </a:rPr>
              <a:t>85%</a:t>
            </a:r>
            <a:r>
              <a:rPr lang="zh-CN" altLang="en-US" sz="2400" dirty="0">
                <a:solidFill>
                  <a:schemeClr val="tx1"/>
                </a:solidFill>
                <a:latin typeface="+mn-ea"/>
                <a:ea typeface="+mn-ea"/>
              </a:rPr>
              <a:t>的问题，为其他课题提供</a:t>
            </a:r>
            <a:r>
              <a:rPr lang="zh-CN" altLang="en-US" sz="2400" dirty="0">
                <a:solidFill>
                  <a:srgbClr val="C00000"/>
                </a:solidFill>
                <a:latin typeface="+mn-ea"/>
                <a:ea typeface="+mn-ea"/>
              </a:rPr>
              <a:t>精确输入</a:t>
            </a:r>
            <a:endParaRPr lang="en-US" altLang="zh-CN" sz="2400" dirty="0">
              <a:solidFill>
                <a:srgbClr val="C00000"/>
              </a:solidFill>
              <a:latin typeface="+mn-ea"/>
              <a:ea typeface="+mn-ea"/>
            </a:endParaRPr>
          </a:p>
          <a:p>
            <a:pPr marL="342900" indent="-342900" algn="l">
              <a:lnSpc>
                <a:spcPct val="120000"/>
              </a:lnSpc>
              <a:buClr>
                <a:schemeClr val="tx1"/>
              </a:buClr>
              <a:buFont typeface="Wingdings" panose="05000000000000000000" pitchFamily="2" charset="2"/>
              <a:buChar char="p"/>
            </a:pPr>
            <a:r>
              <a:rPr lang="zh-CN" altLang="en-US" sz="2400" dirty="0">
                <a:solidFill>
                  <a:schemeClr val="tx1"/>
                </a:solidFill>
                <a:latin typeface="+mn-ea"/>
                <a:ea typeface="+mn-ea"/>
              </a:rPr>
              <a:t>研究</a:t>
            </a:r>
            <a:r>
              <a:rPr lang="en-US" altLang="zh-CN" sz="2400" dirty="0">
                <a:solidFill>
                  <a:srgbClr val="C00000"/>
                </a:solidFill>
                <a:latin typeface="+mn-ea"/>
                <a:ea typeface="+mn-ea"/>
              </a:rPr>
              <a:t>SU(3)</a:t>
            </a:r>
            <a:r>
              <a:rPr lang="zh-CN" altLang="en-US" sz="2400" dirty="0">
                <a:solidFill>
                  <a:srgbClr val="C00000"/>
                </a:solidFill>
                <a:latin typeface="+mn-ea"/>
                <a:ea typeface="+mn-ea"/>
              </a:rPr>
              <a:t>对称性，</a:t>
            </a:r>
            <a:r>
              <a:rPr lang="zh-CN" altLang="en-US" sz="2400" dirty="0">
                <a:solidFill>
                  <a:schemeClr val="tx1"/>
                </a:solidFill>
                <a:latin typeface="+mn-ea"/>
                <a:ea typeface="+mn-ea"/>
              </a:rPr>
              <a:t>检验</a:t>
            </a:r>
            <a:r>
              <a:rPr lang="en-US" altLang="zh-CN" sz="2400" dirty="0">
                <a:solidFill>
                  <a:schemeClr val="tx1"/>
                </a:solidFill>
                <a:latin typeface="+mn-ea"/>
                <a:ea typeface="+mn-ea"/>
              </a:rPr>
              <a:t>QCD</a:t>
            </a:r>
            <a:r>
              <a:rPr lang="zh-CN" altLang="en-US" sz="2400" dirty="0">
                <a:solidFill>
                  <a:schemeClr val="tx1"/>
                </a:solidFill>
                <a:latin typeface="+mn-ea"/>
                <a:ea typeface="+mn-ea"/>
              </a:rPr>
              <a:t>理论，</a:t>
            </a:r>
            <a:r>
              <a:rPr lang="zh-CN" altLang="en-US" sz="2400" dirty="0">
                <a:solidFill>
                  <a:srgbClr val="C00000"/>
                </a:solidFill>
                <a:latin typeface="+mn-ea"/>
                <a:ea typeface="+mn-ea"/>
              </a:rPr>
              <a:t>提升</a:t>
            </a:r>
            <a:r>
              <a:rPr lang="en-US" altLang="zh-CN" sz="2400" dirty="0">
                <a:solidFill>
                  <a:schemeClr val="tx1"/>
                </a:solidFill>
                <a:latin typeface="+mn-ea"/>
                <a:ea typeface="+mn-ea"/>
              </a:rPr>
              <a:t>QCD</a:t>
            </a:r>
            <a:r>
              <a:rPr lang="zh-CN" altLang="en-US" sz="2400" dirty="0">
                <a:solidFill>
                  <a:schemeClr val="tx1"/>
                </a:solidFill>
                <a:latin typeface="+mn-ea"/>
                <a:ea typeface="+mn-ea"/>
              </a:rPr>
              <a:t>理论的</a:t>
            </a:r>
            <a:r>
              <a:rPr lang="zh-CN" altLang="en-US" sz="2400" dirty="0">
                <a:solidFill>
                  <a:srgbClr val="C00000"/>
                </a:solidFill>
                <a:latin typeface="+mn-ea"/>
                <a:ea typeface="+mn-ea"/>
              </a:rPr>
              <a:t>预言能力</a:t>
            </a:r>
            <a:endParaRPr lang="en-US" altLang="zh-CN" sz="2400" dirty="0">
              <a:solidFill>
                <a:schemeClr val="tx1"/>
              </a:solidFill>
              <a:latin typeface="+mn-ea"/>
              <a:ea typeface="+mn-ea"/>
            </a:endParaRPr>
          </a:p>
          <a:p>
            <a:pPr marL="342900" indent="-342900" algn="l">
              <a:lnSpc>
                <a:spcPct val="120000"/>
              </a:lnSpc>
              <a:buClr>
                <a:schemeClr val="tx1"/>
              </a:buClr>
              <a:buFont typeface="Wingdings" panose="05000000000000000000" pitchFamily="2" charset="2"/>
              <a:buChar char="p"/>
            </a:pPr>
            <a:r>
              <a:rPr lang="zh-CN" altLang="en-US" sz="2400" dirty="0">
                <a:solidFill>
                  <a:schemeClr val="tx1"/>
                </a:solidFill>
                <a:latin typeface="+mn-ea"/>
                <a:ea typeface="+mn-ea"/>
              </a:rPr>
              <a:t>研究</a:t>
            </a:r>
            <a:r>
              <a:rPr lang="zh-CN" altLang="en-US" sz="2400" dirty="0">
                <a:solidFill>
                  <a:srgbClr val="C00000"/>
                </a:solidFill>
                <a:latin typeface="+mn-ea"/>
                <a:ea typeface="+mn-ea"/>
              </a:rPr>
              <a:t>末态相互作用</a:t>
            </a:r>
            <a:r>
              <a:rPr lang="zh-CN" altLang="en-US" sz="2400" dirty="0">
                <a:solidFill>
                  <a:schemeClr val="tx1"/>
                </a:solidFill>
                <a:latin typeface="+mn-ea"/>
                <a:ea typeface="+mn-ea"/>
              </a:rPr>
              <a:t>和内部</a:t>
            </a:r>
            <a:r>
              <a:rPr lang="zh-CN" altLang="en-US" sz="2400" dirty="0">
                <a:solidFill>
                  <a:srgbClr val="C00000"/>
                </a:solidFill>
                <a:latin typeface="+mn-ea"/>
                <a:ea typeface="+mn-ea"/>
              </a:rPr>
              <a:t>结构</a:t>
            </a:r>
            <a:r>
              <a:rPr lang="zh-CN" altLang="en-US" sz="2400" dirty="0">
                <a:solidFill>
                  <a:schemeClr val="tx1"/>
                </a:solidFill>
                <a:latin typeface="+mn-ea"/>
                <a:ea typeface="+mn-ea"/>
              </a:rPr>
              <a:t>，理解</a:t>
            </a:r>
            <a:r>
              <a:rPr lang="zh-CN" altLang="en-US" sz="2400" dirty="0">
                <a:solidFill>
                  <a:srgbClr val="C00000"/>
                </a:solidFill>
                <a:latin typeface="+mn-ea"/>
                <a:ea typeface="+mn-ea"/>
              </a:rPr>
              <a:t>双卡比波压低</a:t>
            </a:r>
            <a:r>
              <a:rPr lang="zh-CN" altLang="en-US" sz="2400" dirty="0">
                <a:solidFill>
                  <a:schemeClr val="tx1"/>
                </a:solidFill>
                <a:latin typeface="+mn-ea"/>
                <a:ea typeface="+mn-ea"/>
              </a:rPr>
              <a:t>过程分支比</a:t>
            </a:r>
            <a:r>
              <a:rPr lang="zh-CN" altLang="en-US" sz="2400" dirty="0">
                <a:solidFill>
                  <a:srgbClr val="C00000"/>
                </a:solidFill>
                <a:latin typeface="+mn-ea"/>
                <a:ea typeface="+mn-ea"/>
              </a:rPr>
              <a:t>异常</a:t>
            </a:r>
            <a:r>
              <a:rPr lang="zh-CN" altLang="en-US" sz="2400" dirty="0">
                <a:solidFill>
                  <a:schemeClr val="tx1"/>
                </a:solidFill>
                <a:latin typeface="+mn-ea"/>
                <a:ea typeface="+mn-ea"/>
              </a:rPr>
              <a:t>本质</a:t>
            </a:r>
            <a:endParaRPr lang="en-US" altLang="zh-CN" sz="2400" b="0" dirty="0">
              <a:latin typeface="+mn-ea"/>
              <a:ea typeface="+mn-ea"/>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773896"/>
            <a:ext cx="2607272" cy="1460559"/>
          </a:xfrm>
          <a:prstGeom prst="rect">
            <a:avLst/>
          </a:prstGeom>
        </p:spPr>
      </p:pic>
    </p:spTree>
    <p:extLst>
      <p:ext uri="{BB962C8B-B14F-4D97-AF65-F5344CB8AC3E}">
        <p14:creationId xmlns:p14="http://schemas.microsoft.com/office/powerpoint/2010/main" val="1224441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026" y="0"/>
            <a:ext cx="7924800" cy="685800"/>
          </a:xfrm>
        </p:spPr>
        <p:txBody>
          <a:bodyPr/>
          <a:lstStyle/>
          <a:p>
            <a:r>
              <a:rPr lang="zh-CN" altLang="en-US" sz="4000" dirty="0">
                <a:solidFill>
                  <a:srgbClr val="000000"/>
                </a:solidFill>
              </a:rPr>
              <a:t>内容三：</a:t>
            </a:r>
            <a:r>
              <a:rPr lang="en-US" altLang="zh-CN" sz="4000" dirty="0">
                <a:solidFill>
                  <a:srgbClr val="000000"/>
                </a:solidFill>
              </a:rPr>
              <a:t>CKM</a:t>
            </a:r>
            <a:r>
              <a:rPr lang="zh-CN" altLang="en-US" sz="4000" dirty="0">
                <a:solidFill>
                  <a:srgbClr val="000000"/>
                </a:solidFill>
              </a:rPr>
              <a:t>矩阵元</a:t>
            </a:r>
            <a:r>
              <a:rPr lang="en-US" altLang="zh-CN" sz="4000" dirty="0">
                <a:solidFill>
                  <a:srgbClr val="000000"/>
                </a:solidFill>
              </a:rPr>
              <a:t>/</a:t>
            </a:r>
            <a:r>
              <a:rPr lang="zh-CN" altLang="en-US" sz="4000" dirty="0">
                <a:solidFill>
                  <a:srgbClr val="000000"/>
                </a:solidFill>
              </a:rPr>
              <a:t>衰变常数</a:t>
            </a:r>
            <a:endParaRPr lang="zh-CN" altLang="en-US" dirty="0"/>
          </a:p>
        </p:txBody>
      </p:sp>
      <p:sp>
        <p:nvSpPr>
          <p:cNvPr id="4" name="灯片编号占位符 3"/>
          <p:cNvSpPr>
            <a:spLocks noGrp="1"/>
          </p:cNvSpPr>
          <p:nvPr>
            <p:ph type="sldNum" sz="quarter" idx="10"/>
          </p:nvPr>
        </p:nvSpPr>
        <p:spPr/>
        <p:txBody>
          <a:bodyPr/>
          <a:lstStyle/>
          <a:p>
            <a:fld id="{3917FE17-BB62-45E8-80D8-8DA0DEEF5B92}" type="slidenum">
              <a:rPr lang="zh-CN" altLang="en-US" smtClean="0"/>
              <a:t>16</a:t>
            </a:fld>
            <a:endParaRPr lang="zh-CN" altLang="en-US"/>
          </a:p>
        </p:txBody>
      </p:sp>
      <p:pic>
        <p:nvPicPr>
          <p:cNvPr id="5" name="图片 3">
            <a:extLst>
              <a:ext uri="{FF2B5EF4-FFF2-40B4-BE49-F238E27FC236}">
                <a16:creationId xmlns:a16="http://schemas.microsoft.com/office/drawing/2014/main" id="{7482F62D-85C0-9243-94A7-045C0C64083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43600" y="931184"/>
            <a:ext cx="2782936" cy="1361453"/>
          </a:xfrm>
          <a:prstGeom prst="rect">
            <a:avLst/>
          </a:prstGeom>
        </p:spPr>
      </p:pic>
      <mc:AlternateContent xmlns:mc="http://schemas.openxmlformats.org/markup-compatibility/2006" xmlns:a14="http://schemas.microsoft.com/office/drawing/2010/main">
        <mc:Choice Requires="a14">
          <p:sp>
            <p:nvSpPr>
              <p:cNvPr id="11" name="文本框 10"/>
              <p:cNvSpPr txBox="1"/>
              <p:nvPr/>
            </p:nvSpPr>
            <p:spPr>
              <a:xfrm>
                <a:off x="295993" y="678523"/>
                <a:ext cx="5773382" cy="1655325"/>
              </a:xfrm>
              <a:prstGeom prst="rect">
                <a:avLst/>
              </a:prstGeom>
              <a:noFill/>
            </p:spPr>
            <p:txBody>
              <a:bodyPr wrap="square" rtlCol="0">
                <a:spAutoFit/>
              </a:bodyPr>
              <a:lstStyle/>
              <a:p>
                <a:pPr algn="l">
                  <a:lnSpc>
                    <a:spcPct val="120000"/>
                  </a:lnSpc>
                  <a:buNone/>
                </a:pPr>
                <a:r>
                  <a:rPr lang="zh-CN" altLang="en-US" sz="2400" dirty="0">
                    <a:solidFill>
                      <a:srgbClr val="3030FF"/>
                    </a:solidFill>
                    <a:latin typeface="+mj-ea"/>
                    <a:ea typeface="+mj-ea"/>
                  </a:rPr>
                  <a:t>研究内容：</a:t>
                </a:r>
                <a:endParaRPr lang="en-US" altLang="zh-CN" sz="2400" dirty="0">
                  <a:solidFill>
                    <a:srgbClr val="3030FF"/>
                  </a:solidFill>
                  <a:latin typeface="+mj-ea"/>
                  <a:ea typeface="+mj-ea"/>
                </a:endParaRPr>
              </a:p>
              <a:p>
                <a:pPr algn="l">
                  <a:lnSpc>
                    <a:spcPct val="120000"/>
                  </a:lnSpc>
                  <a:buNone/>
                </a:pPr>
                <a:r>
                  <a:rPr lang="zh-CN" altLang="en-US" sz="2400" dirty="0">
                    <a:solidFill>
                      <a:schemeClr val="tx1"/>
                    </a:solidFill>
                    <a:latin typeface="+mj-ea"/>
                    <a:ea typeface="+mj-ea"/>
                  </a:rPr>
                  <a:t>系统性开展粲介子纯轻子衰变研究</a:t>
                </a:r>
                <a:r>
                  <a:rPr lang="en-US" altLang="zh-CN" sz="2400" dirty="0">
                    <a:solidFill>
                      <a:schemeClr val="tx1"/>
                    </a:solidFill>
                    <a:latin typeface="+mj-ea"/>
                    <a:ea typeface="+mj-ea"/>
                  </a:rPr>
                  <a:t>:</a:t>
                </a:r>
                <a:r>
                  <a:rPr lang="zh-CN" altLang="en-US" sz="2400" dirty="0">
                    <a:solidFill>
                      <a:schemeClr val="tx1"/>
                    </a:solidFill>
                    <a:latin typeface="+mj-ea"/>
                    <a:ea typeface="+mj-ea"/>
                  </a:rPr>
                  <a:t> </a:t>
                </a:r>
                <a:endParaRPr lang="en-US" altLang="zh-CN" sz="2400" dirty="0">
                  <a:solidFill>
                    <a:schemeClr val="tx1"/>
                  </a:solidFill>
                  <a:latin typeface="+mj-ea"/>
                  <a:ea typeface="+mj-ea"/>
                </a:endParaRPr>
              </a:p>
              <a:p>
                <a:pPr algn="ctr">
                  <a:lnSpc>
                    <a:spcPct val="120000"/>
                  </a:lnSpc>
                  <a:buNone/>
                </a:pPr>
                <a14:m>
                  <m:oMath xmlns:m="http://schemas.openxmlformats.org/officeDocument/2006/math">
                    <m:sSubSup>
                      <m:sSubSupPr>
                        <m:ctrlPr>
                          <a:rPr lang="en-US" altLang="zh-CN" sz="2400" i="1">
                            <a:solidFill>
                              <a:schemeClr val="tx1"/>
                            </a:solidFill>
                            <a:latin typeface="Cambria Math" panose="02040503050406030204" pitchFamily="18" charset="0"/>
                            <a:ea typeface="+mj-ea"/>
                          </a:rPr>
                        </m:ctrlPr>
                      </m:sSubSupPr>
                      <m:e>
                        <m:r>
                          <a:rPr lang="en-US" altLang="zh-CN" sz="2400" b="1" i="1">
                            <a:solidFill>
                              <a:schemeClr val="tx1"/>
                            </a:solidFill>
                            <a:latin typeface="Cambria Math" panose="02040503050406030204" pitchFamily="18" charset="0"/>
                            <a:ea typeface="+mj-ea"/>
                          </a:rPr>
                          <m:t>𝑫</m:t>
                        </m:r>
                      </m:e>
                      <m:sub>
                        <m:r>
                          <a:rPr lang="en-US" altLang="zh-CN" sz="2400" b="1">
                            <a:solidFill>
                              <a:schemeClr val="tx1"/>
                            </a:solidFill>
                            <a:latin typeface="Cambria Math" panose="02040503050406030204" pitchFamily="18" charset="0"/>
                            <a:ea typeface="+mj-ea"/>
                          </a:rPr>
                          <m:t>(</m:t>
                        </m:r>
                        <m:r>
                          <a:rPr lang="en-US" altLang="zh-CN" sz="2400" b="1" i="1">
                            <a:solidFill>
                              <a:schemeClr val="tx1"/>
                            </a:solidFill>
                            <a:latin typeface="Cambria Math" panose="02040503050406030204" pitchFamily="18" charset="0"/>
                            <a:ea typeface="+mj-ea"/>
                          </a:rPr>
                          <m:t>𝒔</m:t>
                        </m:r>
                        <m:r>
                          <a:rPr lang="en-US" altLang="zh-CN" sz="2400" b="1">
                            <a:solidFill>
                              <a:schemeClr val="tx1"/>
                            </a:solidFill>
                            <a:latin typeface="Cambria Math" panose="02040503050406030204" pitchFamily="18" charset="0"/>
                            <a:ea typeface="+mj-ea"/>
                          </a:rPr>
                          <m:t>)</m:t>
                        </m:r>
                      </m:sub>
                      <m:sup>
                        <m:r>
                          <a:rPr lang="en-US" altLang="zh-CN" sz="2400" b="1">
                            <a:solidFill>
                              <a:schemeClr val="tx1"/>
                            </a:solidFill>
                            <a:latin typeface="Cambria Math" panose="02040503050406030204" pitchFamily="18" charset="0"/>
                            <a:ea typeface="+mj-ea"/>
                          </a:rPr>
                          <m:t>+</m:t>
                        </m:r>
                      </m:sup>
                    </m:sSubSup>
                    <m:r>
                      <a:rPr lang="zh-CN" altLang="en-US" sz="2400" b="1" smtClean="0">
                        <a:solidFill>
                          <a:schemeClr val="tx1"/>
                        </a:solidFill>
                        <a:latin typeface="Cambria Math" panose="02040503050406030204" pitchFamily="18" charset="0"/>
                        <a:ea typeface="+mj-ea"/>
                      </a:rPr>
                      <m:t>→</m:t>
                    </m:r>
                    <m:r>
                      <a:rPr lang="en-US" altLang="zh-CN" sz="2400" b="1" i="1" smtClean="0">
                        <a:solidFill>
                          <a:schemeClr val="tx1"/>
                        </a:solidFill>
                        <a:latin typeface="Cambria Math" panose="02040503050406030204" pitchFamily="18" charset="0"/>
                        <a:ea typeface="+mj-ea"/>
                      </a:rPr>
                      <m:t>()</m:t>
                    </m:r>
                    <m:sSup>
                      <m:sSupPr>
                        <m:ctrlPr>
                          <a:rPr lang="zh-CN" altLang="zh-CN" sz="2400" i="1">
                            <a:solidFill>
                              <a:schemeClr val="tx1"/>
                            </a:solidFill>
                            <a:latin typeface="Cambria Math" panose="02040503050406030204" pitchFamily="18" charset="0"/>
                            <a:ea typeface="+mj-ea"/>
                          </a:rPr>
                        </m:ctrlPr>
                      </m:sSupPr>
                      <m:e>
                        <m:r>
                          <a:rPr lang="en-US" altLang="zh-CN" sz="2400" b="1" i="1">
                            <a:solidFill>
                              <a:schemeClr val="tx1"/>
                            </a:solidFill>
                            <a:latin typeface="Cambria Math" panose="02040503050406030204" pitchFamily="18" charset="0"/>
                            <a:ea typeface="+mj-ea"/>
                          </a:rPr>
                          <m:t>𝒍</m:t>
                        </m:r>
                      </m:e>
                      <m:sup>
                        <m:r>
                          <a:rPr lang="en-US" altLang="zh-CN" sz="2400" b="1">
                            <a:solidFill>
                              <a:schemeClr val="tx1"/>
                            </a:solidFill>
                            <a:latin typeface="Cambria Math" panose="02040503050406030204" pitchFamily="18" charset="0"/>
                            <a:ea typeface="+mj-ea"/>
                          </a:rPr>
                          <m:t>+</m:t>
                        </m:r>
                      </m:sup>
                    </m:sSup>
                    <m:sSub>
                      <m:sSubPr>
                        <m:ctrlPr>
                          <a:rPr lang="zh-CN" altLang="zh-CN" sz="2400" i="1">
                            <a:solidFill>
                              <a:schemeClr val="tx1"/>
                            </a:solidFill>
                            <a:latin typeface="Cambria Math" panose="02040503050406030204" pitchFamily="18" charset="0"/>
                            <a:ea typeface="+mj-ea"/>
                          </a:rPr>
                        </m:ctrlPr>
                      </m:sSubPr>
                      <m:e>
                        <m:r>
                          <a:rPr lang="en-US" altLang="zh-CN" sz="2400" b="1" i="1">
                            <a:solidFill>
                              <a:schemeClr val="tx1"/>
                            </a:solidFill>
                            <a:latin typeface="Cambria Math" panose="02040503050406030204" pitchFamily="18" charset="0"/>
                            <a:ea typeface="+mj-ea"/>
                          </a:rPr>
                          <m:t>𝝂</m:t>
                        </m:r>
                      </m:e>
                      <m:sub>
                        <m:r>
                          <a:rPr lang="en-US" altLang="zh-CN" sz="2400" b="1" i="1">
                            <a:solidFill>
                              <a:schemeClr val="tx1"/>
                            </a:solidFill>
                            <a:latin typeface="Cambria Math" panose="02040503050406030204" pitchFamily="18" charset="0"/>
                            <a:ea typeface="+mj-ea"/>
                          </a:rPr>
                          <m:t>𝒍</m:t>
                        </m:r>
                      </m:sub>
                    </m:sSub>
                  </m:oMath>
                </a14:m>
                <a:r>
                  <a:rPr lang="zh-CN" altLang="en-US" sz="2400" dirty="0">
                    <a:solidFill>
                      <a:schemeClr val="tx1"/>
                    </a:solidFill>
                    <a:latin typeface="+mj-ea"/>
                    <a:ea typeface="+mj-ea"/>
                  </a:rPr>
                  <a:t> </a:t>
                </a:r>
                <a:r>
                  <a:rPr lang="en-US" altLang="zh-CN" sz="2400" dirty="0">
                    <a:solidFill>
                      <a:schemeClr val="tx1"/>
                    </a:solidFill>
                    <a:latin typeface="+mj-ea"/>
                    <a:ea typeface="+mj-ea"/>
                  </a:rPr>
                  <a:t>(</a:t>
                </a:r>
                <a14:m>
                  <m:oMath xmlns:m="http://schemas.openxmlformats.org/officeDocument/2006/math">
                    <m:r>
                      <a:rPr lang="en-US" altLang="zh-CN" sz="2400" b="1" i="1">
                        <a:solidFill>
                          <a:schemeClr val="tx1"/>
                        </a:solidFill>
                        <a:latin typeface="Cambria Math" panose="02040503050406030204" pitchFamily="18" charset="0"/>
                        <a:ea typeface="+mj-ea"/>
                      </a:rPr>
                      <m:t>𝒍</m:t>
                    </m:r>
                  </m:oMath>
                </a14:m>
                <a:r>
                  <a:rPr lang="en-US" altLang="zh-CN" sz="2400" dirty="0">
                    <a:solidFill>
                      <a:schemeClr val="tx1"/>
                    </a:solidFill>
                    <a:latin typeface="+mj-ea"/>
                    <a:ea typeface="+mj-ea"/>
                  </a:rPr>
                  <a:t>=</a:t>
                </a:r>
                <a14:m>
                  <m:oMath xmlns:m="http://schemas.openxmlformats.org/officeDocument/2006/math">
                    <m:r>
                      <a:rPr lang="en-US" altLang="zh-CN" sz="2400" b="1" dirty="0">
                        <a:solidFill>
                          <a:schemeClr val="tx1"/>
                        </a:solidFill>
                        <a:latin typeface="Cambria Math" panose="02040503050406030204" pitchFamily="18" charset="0"/>
                        <a:ea typeface="+mj-ea"/>
                      </a:rPr>
                      <m:t> </m:t>
                    </m:r>
                    <m:r>
                      <a:rPr lang="zh-CN" altLang="en-US" sz="2400" b="1" dirty="0">
                        <a:solidFill>
                          <a:schemeClr val="tx1"/>
                        </a:solidFill>
                        <a:latin typeface="Cambria Math" panose="02040503050406030204" pitchFamily="18" charset="0"/>
                        <a:ea typeface="+mj-ea"/>
                      </a:rPr>
                      <m:t>、</m:t>
                    </m:r>
                    <m:r>
                      <a:rPr lang="el-GR" altLang="zh-CN" sz="2400" b="1" i="1" dirty="0">
                        <a:solidFill>
                          <a:schemeClr val="tx1"/>
                        </a:solidFill>
                        <a:latin typeface="Cambria Math" panose="02040503050406030204" pitchFamily="18" charset="0"/>
                        <a:ea typeface="+mj-ea"/>
                      </a:rPr>
                      <m:t>𝝁</m:t>
                    </m:r>
                  </m:oMath>
                </a14:m>
                <a:r>
                  <a:rPr lang="zh-CN" altLang="en-US" sz="2400" dirty="0">
                    <a:solidFill>
                      <a:schemeClr val="tx1"/>
                    </a:solidFill>
                    <a:latin typeface="+mj-ea"/>
                    <a:ea typeface="+mj-ea"/>
                  </a:rPr>
                  <a:t>或</a:t>
                </a:r>
                <a14:m>
                  <m:oMath xmlns:m="http://schemas.openxmlformats.org/officeDocument/2006/math">
                    <m:r>
                      <a:rPr lang="en-US" altLang="zh-CN" sz="2400" b="1" i="1" dirty="0">
                        <a:solidFill>
                          <a:schemeClr val="tx1"/>
                        </a:solidFill>
                        <a:latin typeface="Cambria Math" panose="02040503050406030204" pitchFamily="18" charset="0"/>
                        <a:ea typeface="+mj-ea"/>
                      </a:rPr>
                      <m:t>𝐞</m:t>
                    </m:r>
                    <m:r>
                      <a:rPr lang="en-US" altLang="zh-CN" sz="2400" b="1" dirty="0">
                        <a:solidFill>
                          <a:schemeClr val="tx1"/>
                        </a:solidFill>
                        <a:latin typeface="Cambria Math" panose="02040503050406030204" pitchFamily="18" charset="0"/>
                        <a:ea typeface="+mj-ea"/>
                      </a:rPr>
                      <m:t> </m:t>
                    </m:r>
                  </m:oMath>
                </a14:m>
                <a:r>
                  <a:rPr lang="en-US" altLang="zh-CN" sz="2400" dirty="0">
                    <a:solidFill>
                      <a:schemeClr val="tx1"/>
                    </a:solidFill>
                    <a:latin typeface="+mj-ea"/>
                    <a:ea typeface="+mj-ea"/>
                  </a:rPr>
                  <a:t>)</a:t>
                </a:r>
              </a:p>
            </p:txBody>
          </p:sp>
        </mc:Choice>
        <mc:Fallback xmlns="">
          <p:sp>
            <p:nvSpPr>
              <p:cNvPr id="11" name="文本框 10"/>
              <p:cNvSpPr txBox="1">
                <a:spLocks noRot="1" noChangeAspect="1" noMove="1" noResize="1" noEditPoints="1" noAdjustHandles="1" noChangeArrowheads="1" noChangeShapeType="1" noTextEdit="1"/>
              </p:cNvSpPr>
              <p:nvPr/>
            </p:nvSpPr>
            <p:spPr>
              <a:xfrm>
                <a:off x="295993" y="678523"/>
                <a:ext cx="5773382" cy="1655325"/>
              </a:xfrm>
              <a:prstGeom prst="rect">
                <a:avLst/>
              </a:prstGeom>
              <a:blipFill>
                <a:blip r:embed="rId4"/>
                <a:stretch>
                  <a:fillRect l="-1690" t="-735" b="-294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p:cNvSpPr txBox="1"/>
              <p:nvPr/>
            </p:nvSpPr>
            <p:spPr>
              <a:xfrm>
                <a:off x="312558" y="2209274"/>
                <a:ext cx="8648700" cy="2561279"/>
              </a:xfrm>
              <a:prstGeom prst="rect">
                <a:avLst/>
              </a:prstGeom>
              <a:noFill/>
            </p:spPr>
            <p:txBody>
              <a:bodyPr wrap="square" rtlCol="0">
                <a:spAutoFit/>
              </a:bodyPr>
              <a:lstStyle/>
              <a:p>
                <a:pPr algn="l">
                  <a:lnSpc>
                    <a:spcPct val="110000"/>
                  </a:lnSpc>
                  <a:buNone/>
                </a:pPr>
                <a:r>
                  <a:rPr lang="zh-CN" altLang="en-US" sz="2400" dirty="0">
                    <a:solidFill>
                      <a:srgbClr val="3030FF"/>
                    </a:solidFill>
                    <a:latin typeface="+mj-ea"/>
                    <a:ea typeface="+mj-ea"/>
                  </a:rPr>
                  <a:t>研究目标：</a:t>
                </a:r>
                <a:endParaRPr lang="en-US" altLang="zh-CN" sz="2400" dirty="0">
                  <a:solidFill>
                    <a:srgbClr val="3030FF"/>
                  </a:solidFill>
                  <a:latin typeface="+mj-ea"/>
                  <a:ea typeface="+mj-ea"/>
                </a:endParaRPr>
              </a:p>
              <a:p>
                <a:pPr marL="342900" indent="-342900" algn="l">
                  <a:lnSpc>
                    <a:spcPct val="110000"/>
                  </a:lnSpc>
                  <a:buClr>
                    <a:schemeClr val="tx1"/>
                  </a:buClr>
                  <a:buFont typeface="Wingdings" panose="05000000000000000000" pitchFamily="2" charset="2"/>
                  <a:buChar char="p"/>
                </a:pPr>
                <a:r>
                  <a:rPr lang="zh-CN" altLang="en-US" sz="2400" dirty="0">
                    <a:solidFill>
                      <a:schemeClr val="tx1"/>
                    </a:solidFill>
                    <a:latin typeface="+mj-ea"/>
                    <a:ea typeface="+mj-ea"/>
                  </a:rPr>
                  <a:t>高精度抽取</a:t>
                </a:r>
                <a:r>
                  <a:rPr lang="en-US" altLang="zh-CN" sz="2400" dirty="0">
                    <a:solidFill>
                      <a:schemeClr val="tx1"/>
                    </a:solidFill>
                    <a:latin typeface="+mj-ea"/>
                    <a:ea typeface="+mj-ea"/>
                  </a:rPr>
                  <a:t>CKM</a:t>
                </a:r>
                <a:r>
                  <a:rPr lang="zh-CN" altLang="en-US" sz="2400" dirty="0">
                    <a:solidFill>
                      <a:schemeClr val="tx1"/>
                    </a:solidFill>
                    <a:latin typeface="+mj-ea"/>
                    <a:ea typeface="+mj-ea"/>
                  </a:rPr>
                  <a:t>矩阵元</a:t>
                </a:r>
                <a14:m>
                  <m:oMath xmlns:m="http://schemas.openxmlformats.org/officeDocument/2006/math">
                    <m:sSub>
                      <m:sSubPr>
                        <m:ctrlPr>
                          <a:rPr lang="en-US" altLang="zh-CN" sz="2400" i="1" smtClean="0">
                            <a:solidFill>
                              <a:srgbClr val="C00000"/>
                            </a:solidFill>
                            <a:latin typeface="Cambria Math" panose="02040503050406030204" pitchFamily="18" charset="0"/>
                            <a:ea typeface="+mj-ea"/>
                          </a:rPr>
                        </m:ctrlPr>
                      </m:sSubPr>
                      <m:e>
                        <m:r>
                          <a:rPr lang="en-US" altLang="zh-CN" sz="2400" b="1" i="1">
                            <a:solidFill>
                              <a:srgbClr val="C00000"/>
                            </a:solidFill>
                            <a:latin typeface="Cambria Math" panose="02040503050406030204" pitchFamily="18" charset="0"/>
                            <a:ea typeface="+mj-ea"/>
                          </a:rPr>
                          <m:t>|</m:t>
                        </m:r>
                        <m:r>
                          <a:rPr lang="en-US" altLang="zh-CN" sz="2400" b="1" i="1">
                            <a:solidFill>
                              <a:srgbClr val="C00000"/>
                            </a:solidFill>
                            <a:latin typeface="Cambria Math" panose="02040503050406030204" pitchFamily="18" charset="0"/>
                            <a:ea typeface="+mj-ea"/>
                          </a:rPr>
                          <m:t>𝑽</m:t>
                        </m:r>
                      </m:e>
                      <m:sub>
                        <m:r>
                          <a:rPr lang="en-US" altLang="zh-CN" sz="2400" b="1" i="1">
                            <a:solidFill>
                              <a:srgbClr val="C00000"/>
                            </a:solidFill>
                            <a:latin typeface="Cambria Math" panose="02040503050406030204" pitchFamily="18" charset="0"/>
                            <a:ea typeface="+mj-ea"/>
                          </a:rPr>
                          <m:t>𝒄𝒅</m:t>
                        </m:r>
                        <m:r>
                          <a:rPr lang="en-US" altLang="zh-CN" sz="2400" b="1">
                            <a:solidFill>
                              <a:srgbClr val="C00000"/>
                            </a:solidFill>
                            <a:latin typeface="Cambria Math" panose="02040503050406030204" pitchFamily="18" charset="0"/>
                            <a:ea typeface="+mj-ea"/>
                          </a:rPr>
                          <m:t>(</m:t>
                        </m:r>
                        <m:r>
                          <a:rPr lang="en-US" altLang="zh-CN" sz="2400" b="1" i="1">
                            <a:solidFill>
                              <a:srgbClr val="C00000"/>
                            </a:solidFill>
                            <a:latin typeface="Cambria Math" panose="02040503050406030204" pitchFamily="18" charset="0"/>
                            <a:ea typeface="+mj-ea"/>
                          </a:rPr>
                          <m:t>𝒔</m:t>
                        </m:r>
                        <m:r>
                          <a:rPr lang="en-US" altLang="zh-CN" sz="2400" b="1">
                            <a:solidFill>
                              <a:srgbClr val="C00000"/>
                            </a:solidFill>
                            <a:latin typeface="Cambria Math" panose="02040503050406030204" pitchFamily="18" charset="0"/>
                            <a:ea typeface="+mj-ea"/>
                          </a:rPr>
                          <m:t>)</m:t>
                        </m:r>
                      </m:sub>
                    </m:sSub>
                    <m:r>
                      <a:rPr lang="en-US" altLang="zh-CN" sz="2400" b="1">
                        <a:solidFill>
                          <a:srgbClr val="C00000"/>
                        </a:solidFill>
                        <a:latin typeface="Cambria Math" panose="02040503050406030204" pitchFamily="18" charset="0"/>
                        <a:ea typeface="+mj-ea"/>
                      </a:rPr>
                      <m:t>|</m:t>
                    </m:r>
                    <m:r>
                      <m:rPr>
                        <m:nor/>
                      </m:rPr>
                      <a:rPr lang="en-US" altLang="zh-CN" sz="2400" dirty="0">
                        <a:solidFill>
                          <a:schemeClr val="tx1"/>
                        </a:solidFill>
                        <a:latin typeface="+mj-ea"/>
                        <a:ea typeface="+mj-ea"/>
                      </a:rPr>
                      <m:t>(</m:t>
                    </m:r>
                    <m:r>
                      <m:rPr>
                        <m:nor/>
                      </m:rPr>
                      <a:rPr lang="en-US" altLang="zh-CN" sz="2400" dirty="0">
                        <a:solidFill>
                          <a:srgbClr val="C00000"/>
                        </a:solidFill>
                        <a:latin typeface="+mj-ea"/>
                        <a:ea typeface="+mj-ea"/>
                      </a:rPr>
                      <m:t>&lt;1%</m:t>
                    </m:r>
                    <m:r>
                      <m:rPr>
                        <m:nor/>
                      </m:rPr>
                      <a:rPr lang="en-US" altLang="zh-CN" sz="2400" dirty="0">
                        <a:solidFill>
                          <a:schemeClr val="tx1"/>
                        </a:solidFill>
                        <a:latin typeface="+mj-ea"/>
                        <a:ea typeface="+mj-ea"/>
                      </a:rPr>
                      <m:t>)</m:t>
                    </m:r>
                  </m:oMath>
                </a14:m>
                <a:endParaRPr lang="en-US" altLang="zh-CN" sz="2400" dirty="0">
                  <a:solidFill>
                    <a:schemeClr val="tx1"/>
                  </a:solidFill>
                  <a:latin typeface="+mj-ea"/>
                  <a:ea typeface="+mj-ea"/>
                </a:endParaRPr>
              </a:p>
              <a:p>
                <a:pPr marL="342900" indent="-342900" algn="l">
                  <a:lnSpc>
                    <a:spcPct val="110000"/>
                  </a:lnSpc>
                  <a:buClr>
                    <a:schemeClr val="tx1"/>
                  </a:buClr>
                  <a:buFont typeface="Wingdings" panose="05000000000000000000" pitchFamily="2" charset="2"/>
                  <a:buChar char="p"/>
                </a:pPr>
                <a:r>
                  <a:rPr lang="zh-CN" altLang="en-US" sz="2400" dirty="0">
                    <a:solidFill>
                      <a:schemeClr val="tx1"/>
                    </a:solidFill>
                    <a:latin typeface="+mj-ea"/>
                    <a:ea typeface="+mj-ea"/>
                  </a:rPr>
                  <a:t>高精度抽取衰变常数</a:t>
                </a:r>
                <a14:m>
                  <m:oMath xmlns:m="http://schemas.openxmlformats.org/officeDocument/2006/math">
                    <m:sSub>
                      <m:sSubPr>
                        <m:ctrlPr>
                          <a:rPr kumimoji="0" lang="en-US" altLang="zh-CN" sz="2400" i="1">
                            <a:solidFill>
                              <a:srgbClr val="C00000"/>
                            </a:solidFill>
                            <a:latin typeface="Cambria Math" panose="02040503050406030204" pitchFamily="18" charset="0"/>
                            <a:ea typeface="+mj-ea"/>
                            <a:sym typeface="Wingdings" panose="05000000000000000000" pitchFamily="2" charset="2"/>
                          </a:rPr>
                        </m:ctrlPr>
                      </m:sSubPr>
                      <m:e>
                        <m:r>
                          <a:rPr kumimoji="0" lang="en-US" altLang="zh-CN" sz="2400" i="1">
                            <a:solidFill>
                              <a:srgbClr val="C00000"/>
                            </a:solidFill>
                            <a:latin typeface="Cambria Math" panose="02040503050406030204" pitchFamily="18" charset="0"/>
                            <a:ea typeface="+mj-ea"/>
                            <a:sym typeface="Wingdings" panose="05000000000000000000" pitchFamily="2" charset="2"/>
                          </a:rPr>
                          <m:t>𝒇</m:t>
                        </m:r>
                      </m:e>
                      <m:sub>
                        <m:sSub>
                          <m:sSubPr>
                            <m:ctrlPr>
                              <a:rPr kumimoji="0" lang="en-US" altLang="zh-CN" sz="2400" i="1">
                                <a:solidFill>
                                  <a:srgbClr val="C00000"/>
                                </a:solidFill>
                                <a:latin typeface="Cambria Math" panose="02040503050406030204" pitchFamily="18" charset="0"/>
                                <a:ea typeface="+mj-ea"/>
                                <a:sym typeface="Wingdings" panose="05000000000000000000" pitchFamily="2" charset="2"/>
                              </a:rPr>
                            </m:ctrlPr>
                          </m:sSubPr>
                          <m:e>
                            <m:r>
                              <a:rPr kumimoji="0" lang="en-US" altLang="zh-CN" sz="2400" i="1">
                                <a:solidFill>
                                  <a:srgbClr val="C00000"/>
                                </a:solidFill>
                                <a:latin typeface="Cambria Math" panose="02040503050406030204" pitchFamily="18" charset="0"/>
                                <a:ea typeface="+mj-ea"/>
                                <a:sym typeface="Wingdings" panose="05000000000000000000" pitchFamily="2" charset="2"/>
                              </a:rPr>
                              <m:t>𝑫</m:t>
                            </m:r>
                          </m:e>
                          <m:sub>
                            <m:r>
                              <a:rPr kumimoji="0" lang="en-US" altLang="zh-CN" sz="2400" i="1">
                                <a:solidFill>
                                  <a:srgbClr val="C00000"/>
                                </a:solidFill>
                                <a:latin typeface="Cambria Math" panose="02040503050406030204" pitchFamily="18" charset="0"/>
                                <a:ea typeface="+mj-ea"/>
                                <a:sym typeface="Wingdings" panose="05000000000000000000" pitchFamily="2" charset="2"/>
                              </a:rPr>
                              <m:t>(</m:t>
                            </m:r>
                            <m:r>
                              <m:rPr>
                                <m:sty m:val="p"/>
                              </m:rPr>
                              <a:rPr kumimoji="0" lang="en-US" altLang="zh-CN" sz="2400" i="1">
                                <a:solidFill>
                                  <a:srgbClr val="C00000"/>
                                </a:solidFill>
                                <a:latin typeface="Cambria Math" panose="02040503050406030204" pitchFamily="18" charset="0"/>
                                <a:ea typeface="+mj-ea"/>
                                <a:sym typeface="Wingdings" panose="05000000000000000000" pitchFamily="2" charset="2"/>
                              </a:rPr>
                              <m:t>s</m:t>
                            </m:r>
                            <m:r>
                              <a:rPr kumimoji="0" lang="en-US" altLang="zh-CN" sz="2400" i="1">
                                <a:solidFill>
                                  <a:srgbClr val="C00000"/>
                                </a:solidFill>
                                <a:latin typeface="Cambria Math" panose="02040503050406030204" pitchFamily="18" charset="0"/>
                                <a:ea typeface="+mj-ea"/>
                                <a:sym typeface="Wingdings" panose="05000000000000000000" pitchFamily="2" charset="2"/>
                              </a:rPr>
                              <m:t>)</m:t>
                            </m:r>
                          </m:sub>
                        </m:sSub>
                      </m:sub>
                    </m:sSub>
                  </m:oMath>
                </a14:m>
                <a:r>
                  <a:rPr lang="en-US" altLang="zh-CN" sz="2400" dirty="0">
                    <a:solidFill>
                      <a:schemeClr val="tx1"/>
                    </a:solidFill>
                    <a:latin typeface="+mj-ea"/>
                    <a:ea typeface="+mj-ea"/>
                  </a:rPr>
                  <a:t>(</a:t>
                </a:r>
                <a:r>
                  <a:rPr lang="en-US" altLang="zh-CN" sz="2400" dirty="0">
                    <a:solidFill>
                      <a:srgbClr val="C00000"/>
                    </a:solidFill>
                    <a:latin typeface="+mj-ea"/>
                    <a:ea typeface="+mj-ea"/>
                  </a:rPr>
                  <a:t>1%</a:t>
                </a:r>
                <a:r>
                  <a:rPr lang="en-US" altLang="zh-CN" sz="2400" dirty="0">
                    <a:solidFill>
                      <a:schemeClr val="tx1"/>
                    </a:solidFill>
                    <a:latin typeface="+mj-ea"/>
                    <a:ea typeface="+mj-ea"/>
                  </a:rPr>
                  <a:t>)</a:t>
                </a:r>
                <a:r>
                  <a:rPr lang="zh-CN" altLang="en-US" sz="2400" dirty="0">
                    <a:solidFill>
                      <a:schemeClr val="tx1"/>
                    </a:solidFill>
                    <a:latin typeface="+mj-ea"/>
                    <a:ea typeface="+mj-ea"/>
                  </a:rPr>
                  <a:t>和比值</a:t>
                </a:r>
                <a14:m>
                  <m:oMath xmlns:m="http://schemas.openxmlformats.org/officeDocument/2006/math">
                    <m:sSub>
                      <m:sSubPr>
                        <m:ctrlPr>
                          <a:rPr kumimoji="0" lang="en-US" altLang="zh-CN" sz="2400" i="1">
                            <a:solidFill>
                              <a:srgbClr val="C00000"/>
                            </a:solidFill>
                            <a:latin typeface="Cambria Math" panose="02040503050406030204" pitchFamily="18" charset="0"/>
                            <a:ea typeface="+mj-ea"/>
                            <a:sym typeface="Wingdings" panose="05000000000000000000" pitchFamily="2" charset="2"/>
                          </a:rPr>
                        </m:ctrlPr>
                      </m:sSubPr>
                      <m:e>
                        <m:r>
                          <a:rPr kumimoji="0" lang="en-US" altLang="zh-CN" sz="2400" i="1">
                            <a:solidFill>
                              <a:srgbClr val="C00000"/>
                            </a:solidFill>
                            <a:latin typeface="Cambria Math" panose="02040503050406030204" pitchFamily="18" charset="0"/>
                            <a:ea typeface="+mj-ea"/>
                            <a:sym typeface="Wingdings" panose="05000000000000000000" pitchFamily="2" charset="2"/>
                          </a:rPr>
                          <m:t>𝒇</m:t>
                        </m:r>
                      </m:e>
                      <m:sub>
                        <m:sSub>
                          <m:sSubPr>
                            <m:ctrlPr>
                              <a:rPr kumimoji="0" lang="en-US" altLang="zh-CN" sz="2400" i="1">
                                <a:solidFill>
                                  <a:srgbClr val="C00000"/>
                                </a:solidFill>
                                <a:latin typeface="Cambria Math" panose="02040503050406030204" pitchFamily="18" charset="0"/>
                                <a:ea typeface="+mj-ea"/>
                                <a:sym typeface="Wingdings" panose="05000000000000000000" pitchFamily="2" charset="2"/>
                              </a:rPr>
                            </m:ctrlPr>
                          </m:sSubPr>
                          <m:e>
                            <m:r>
                              <a:rPr kumimoji="0" lang="en-US" altLang="zh-CN" sz="2400" i="1">
                                <a:solidFill>
                                  <a:srgbClr val="C00000"/>
                                </a:solidFill>
                                <a:latin typeface="Cambria Math" panose="02040503050406030204" pitchFamily="18" charset="0"/>
                                <a:ea typeface="+mj-ea"/>
                                <a:sym typeface="Wingdings" panose="05000000000000000000" pitchFamily="2" charset="2"/>
                              </a:rPr>
                              <m:t>𝑫</m:t>
                            </m:r>
                          </m:e>
                          <m:sub>
                            <m:r>
                              <m:rPr>
                                <m:sty m:val="p"/>
                              </m:rPr>
                              <a:rPr kumimoji="0" lang="en-US" altLang="zh-CN" sz="2400" i="1">
                                <a:solidFill>
                                  <a:srgbClr val="C00000"/>
                                </a:solidFill>
                                <a:latin typeface="Cambria Math" panose="02040503050406030204" pitchFamily="18" charset="0"/>
                                <a:ea typeface="+mj-ea"/>
                                <a:sym typeface="Wingdings" panose="05000000000000000000" pitchFamily="2" charset="2"/>
                              </a:rPr>
                              <m:t>s</m:t>
                            </m:r>
                          </m:sub>
                        </m:sSub>
                      </m:sub>
                    </m:sSub>
                    <m:r>
                      <a:rPr kumimoji="0" lang="en-US" altLang="zh-CN" sz="2400" b="1" i="0" smtClean="0">
                        <a:solidFill>
                          <a:srgbClr val="C00000"/>
                        </a:solidFill>
                        <a:latin typeface="Cambria Math" panose="02040503050406030204" pitchFamily="18" charset="0"/>
                        <a:ea typeface="+mj-ea"/>
                        <a:sym typeface="Wingdings" panose="05000000000000000000" pitchFamily="2" charset="2"/>
                      </a:rPr>
                      <m:t>/</m:t>
                    </m:r>
                    <m:sSub>
                      <m:sSubPr>
                        <m:ctrlPr>
                          <a:rPr kumimoji="0" lang="en-US" altLang="zh-CN" sz="2400" i="1">
                            <a:solidFill>
                              <a:srgbClr val="C00000"/>
                            </a:solidFill>
                            <a:latin typeface="Cambria Math" panose="02040503050406030204" pitchFamily="18" charset="0"/>
                            <a:ea typeface="+mj-ea"/>
                            <a:sym typeface="Wingdings" panose="05000000000000000000" pitchFamily="2" charset="2"/>
                          </a:rPr>
                        </m:ctrlPr>
                      </m:sSubPr>
                      <m:e>
                        <m:r>
                          <a:rPr kumimoji="0" lang="en-US" altLang="zh-CN" sz="2400" b="1" i="1">
                            <a:solidFill>
                              <a:srgbClr val="C00000"/>
                            </a:solidFill>
                            <a:latin typeface="Cambria Math" panose="02040503050406030204" pitchFamily="18" charset="0"/>
                            <a:ea typeface="+mj-ea"/>
                            <a:sym typeface="Wingdings" panose="05000000000000000000" pitchFamily="2" charset="2"/>
                          </a:rPr>
                          <m:t>𝒇</m:t>
                        </m:r>
                      </m:e>
                      <m:sub>
                        <m:r>
                          <a:rPr kumimoji="0" lang="en-US" altLang="zh-CN" sz="2400" b="1" i="1">
                            <a:solidFill>
                              <a:srgbClr val="C00000"/>
                            </a:solidFill>
                            <a:latin typeface="Cambria Math" panose="02040503050406030204" pitchFamily="18" charset="0"/>
                            <a:ea typeface="+mj-ea"/>
                            <a:sym typeface="Wingdings" panose="05000000000000000000" pitchFamily="2" charset="2"/>
                          </a:rPr>
                          <m:t>𝑫</m:t>
                        </m:r>
                      </m:sub>
                    </m:sSub>
                  </m:oMath>
                </a14:m>
                <a:r>
                  <a:rPr lang="en-US" altLang="zh-CN" sz="2400" dirty="0">
                    <a:solidFill>
                      <a:schemeClr val="tx1"/>
                    </a:solidFill>
                    <a:latin typeface="+mj-ea"/>
                    <a:ea typeface="+mj-ea"/>
                  </a:rPr>
                  <a:t>(</a:t>
                </a:r>
                <a:r>
                  <a:rPr lang="en-US" altLang="zh-CN" sz="2400" dirty="0">
                    <a:solidFill>
                      <a:srgbClr val="C00000"/>
                    </a:solidFill>
                    <a:latin typeface="+mj-ea"/>
                    <a:ea typeface="+mj-ea"/>
                  </a:rPr>
                  <a:t>1.4%</a:t>
                </a:r>
                <a:r>
                  <a:rPr lang="en-US" altLang="zh-CN" sz="2400" dirty="0">
                    <a:solidFill>
                      <a:schemeClr val="tx1"/>
                    </a:solidFill>
                    <a:latin typeface="+mj-ea"/>
                    <a:ea typeface="+mj-ea"/>
                  </a:rPr>
                  <a:t>)</a:t>
                </a:r>
              </a:p>
              <a:p>
                <a:pPr marL="342900" indent="-342900" algn="l">
                  <a:lnSpc>
                    <a:spcPct val="110000"/>
                  </a:lnSpc>
                  <a:buClr>
                    <a:schemeClr val="tx1"/>
                  </a:buClr>
                  <a:buFont typeface="Wingdings" panose="05000000000000000000" pitchFamily="2" charset="2"/>
                  <a:buChar char="p"/>
                </a:pPr>
                <a:r>
                  <a:rPr lang="zh-CN" altLang="en-US" sz="2400" dirty="0">
                    <a:solidFill>
                      <a:schemeClr val="tx1"/>
                    </a:solidFill>
                    <a:latin typeface="+mj-ea"/>
                    <a:ea typeface="+mj-ea"/>
                  </a:rPr>
                  <a:t>大幅度提升</a:t>
                </a:r>
                <a:r>
                  <a:rPr lang="zh-CN" altLang="en-US" sz="2400" dirty="0">
                    <a:solidFill>
                      <a:srgbClr val="C00000"/>
                    </a:solidFill>
                    <a:latin typeface="+mj-ea"/>
                    <a:ea typeface="+mj-ea"/>
                  </a:rPr>
                  <a:t>轻子普适性</a:t>
                </a:r>
                <a:r>
                  <a:rPr lang="zh-CN" altLang="en-US" sz="2400" dirty="0">
                    <a:solidFill>
                      <a:schemeClr val="tx1"/>
                    </a:solidFill>
                    <a:latin typeface="+mj-ea"/>
                    <a:ea typeface="+mj-ea"/>
                  </a:rPr>
                  <a:t>检验的灵敏度（最好精度</a:t>
                </a:r>
                <a:r>
                  <a:rPr lang="en-US" altLang="zh-CN" sz="2400" dirty="0">
                    <a:solidFill>
                      <a:srgbClr val="C00000"/>
                    </a:solidFill>
                    <a:latin typeface="+mj-ea"/>
                    <a:ea typeface="+mj-ea"/>
                  </a:rPr>
                  <a:t>3.5%</a:t>
                </a:r>
                <a:r>
                  <a:rPr lang="zh-CN" altLang="en-US" sz="2400" dirty="0">
                    <a:solidFill>
                      <a:srgbClr val="C00000"/>
                    </a:solidFill>
                    <a:latin typeface="+mj-ea"/>
                    <a:ea typeface="+mj-ea"/>
                  </a:rPr>
                  <a:t>）</a:t>
                </a:r>
                <a:endParaRPr lang="en-US" altLang="zh-CN" sz="2400" dirty="0">
                  <a:solidFill>
                    <a:schemeClr val="tx1"/>
                  </a:solidFill>
                  <a:latin typeface="+mj-ea"/>
                  <a:ea typeface="+mj-ea"/>
                </a:endParaRPr>
              </a:p>
              <a:p>
                <a:pPr marL="342900" indent="-342900" algn="l">
                  <a:lnSpc>
                    <a:spcPct val="110000"/>
                  </a:lnSpc>
                  <a:buClr>
                    <a:schemeClr val="tx1"/>
                  </a:buClr>
                  <a:buFont typeface="Wingdings" panose="05000000000000000000" pitchFamily="2" charset="2"/>
                  <a:buChar char="p"/>
                </a:pPr>
                <a:r>
                  <a:rPr lang="zh-CN" altLang="en-US" sz="2400" dirty="0">
                    <a:solidFill>
                      <a:schemeClr val="tx1"/>
                    </a:solidFill>
                    <a:latin typeface="+mj-ea"/>
                    <a:ea typeface="+mj-ea"/>
                  </a:rPr>
                  <a:t>实现</a:t>
                </a:r>
                <a:r>
                  <a:rPr lang="zh-CN" altLang="en-US" sz="2400" dirty="0">
                    <a:solidFill>
                      <a:srgbClr val="C00000"/>
                    </a:solidFill>
                    <a:latin typeface="+mj-ea"/>
                    <a:ea typeface="+mj-ea"/>
                  </a:rPr>
                  <a:t>辐射纯轻子衰变</a:t>
                </a:r>
                <a:r>
                  <a:rPr lang="zh-CN" altLang="en-US" sz="2400" dirty="0">
                    <a:solidFill>
                      <a:schemeClr val="tx1"/>
                    </a:solidFill>
                    <a:latin typeface="+mj-ea"/>
                    <a:ea typeface="+mj-ea"/>
                  </a:rPr>
                  <a:t>的</a:t>
                </a:r>
                <a:r>
                  <a:rPr lang="zh-CN" altLang="en-US" sz="2400" dirty="0">
                    <a:solidFill>
                      <a:srgbClr val="C00000"/>
                    </a:solidFill>
                    <a:latin typeface="+mj-ea"/>
                    <a:ea typeface="+mj-ea"/>
                  </a:rPr>
                  <a:t>首次</a:t>
                </a:r>
                <a:r>
                  <a:rPr lang="zh-CN" altLang="en-US" sz="2400" dirty="0">
                    <a:solidFill>
                      <a:schemeClr val="tx1"/>
                    </a:solidFill>
                    <a:latin typeface="+mj-ea"/>
                    <a:ea typeface="+mj-ea"/>
                  </a:rPr>
                  <a:t>测量</a:t>
                </a:r>
                <a:endParaRPr lang="en-US" altLang="zh-CN" sz="2400" dirty="0">
                  <a:solidFill>
                    <a:schemeClr val="tx1"/>
                  </a:solidFill>
                  <a:latin typeface="+mj-ea"/>
                  <a:ea typeface="+mj-ea"/>
                </a:endParaRPr>
              </a:p>
            </p:txBody>
          </p:sp>
        </mc:Choice>
        <mc:Fallback xmlns="">
          <p:sp>
            <p:nvSpPr>
              <p:cNvPr id="12" name="文本框 11"/>
              <p:cNvSpPr txBox="1">
                <a:spLocks noRot="1" noChangeAspect="1" noMove="1" noResize="1" noEditPoints="1" noAdjustHandles="1" noChangeArrowheads="1" noChangeShapeType="1" noTextEdit="1"/>
              </p:cNvSpPr>
              <p:nvPr/>
            </p:nvSpPr>
            <p:spPr>
              <a:xfrm>
                <a:off x="312558" y="2209274"/>
                <a:ext cx="8648700" cy="2561279"/>
              </a:xfrm>
              <a:prstGeom prst="rect">
                <a:avLst/>
              </a:prstGeom>
              <a:blipFill>
                <a:blip r:embed="rId5"/>
                <a:stretch>
                  <a:fillRect l="-1057" t="-1425" b="-3325"/>
                </a:stretch>
              </a:blipFill>
            </p:spPr>
            <p:txBody>
              <a:bodyPr/>
              <a:lstStyle/>
              <a:p>
                <a:r>
                  <a:rPr lang="zh-CN" altLang="en-US">
                    <a:noFill/>
                  </a:rPr>
                  <a:t> </a:t>
                </a:r>
              </a:p>
            </p:txBody>
          </p:sp>
        </mc:Fallback>
      </mc:AlternateContent>
      <p:sp>
        <p:nvSpPr>
          <p:cNvPr id="13" name="矩形 12"/>
          <p:cNvSpPr/>
          <p:nvPr/>
        </p:nvSpPr>
        <p:spPr>
          <a:xfrm>
            <a:off x="265500" y="4667459"/>
            <a:ext cx="9014006" cy="2086725"/>
          </a:xfrm>
          <a:prstGeom prst="rect">
            <a:avLst/>
          </a:prstGeom>
        </p:spPr>
        <p:txBody>
          <a:bodyPr wrap="none">
            <a:spAutoFit/>
          </a:bodyPr>
          <a:lstStyle/>
          <a:p>
            <a:pPr lvl="0" algn="l">
              <a:lnSpc>
                <a:spcPct val="120000"/>
              </a:lnSpc>
              <a:buNone/>
            </a:pPr>
            <a:r>
              <a:rPr lang="zh-CN" altLang="en-US" sz="2400" dirty="0">
                <a:solidFill>
                  <a:srgbClr val="3030FF"/>
                </a:solidFill>
                <a:latin typeface="+mn-ea"/>
                <a:ea typeface="+mn-ea"/>
              </a:rPr>
              <a:t>关键问题：</a:t>
            </a:r>
            <a:endParaRPr lang="en-US" altLang="zh-CN" sz="2400" dirty="0">
              <a:solidFill>
                <a:srgbClr val="3030FF"/>
              </a:solidFill>
              <a:latin typeface="+mn-ea"/>
              <a:ea typeface="+mn-ea"/>
            </a:endParaRPr>
          </a:p>
          <a:p>
            <a:pPr marL="342900" lvl="0" indent="-342900" algn="l">
              <a:lnSpc>
                <a:spcPct val="120000"/>
              </a:lnSpc>
              <a:buClr>
                <a:schemeClr val="tx1"/>
              </a:buClr>
              <a:buFont typeface="Wingdings" panose="05000000000000000000" pitchFamily="2" charset="2"/>
              <a:buChar char="p"/>
            </a:pPr>
            <a:r>
              <a:rPr lang="zh-CN" altLang="en-US" sz="2400" dirty="0">
                <a:solidFill>
                  <a:schemeClr val="tx1"/>
                </a:solidFill>
                <a:latin typeface="+mn-ea"/>
                <a:ea typeface="+mn-ea"/>
              </a:rPr>
              <a:t>高精度验证</a:t>
            </a:r>
            <a:r>
              <a:rPr lang="en-US" altLang="zh-CN" sz="2400" dirty="0">
                <a:solidFill>
                  <a:schemeClr val="tx1"/>
                </a:solidFill>
                <a:latin typeface="+mn-ea"/>
                <a:ea typeface="+mn-ea"/>
              </a:rPr>
              <a:t>CKM</a:t>
            </a:r>
            <a:r>
              <a:rPr lang="zh-CN" altLang="en-US" sz="2400" dirty="0">
                <a:solidFill>
                  <a:schemeClr val="tx1"/>
                </a:solidFill>
                <a:latin typeface="+mn-ea"/>
                <a:ea typeface="+mn-ea"/>
              </a:rPr>
              <a:t>矩阵</a:t>
            </a:r>
            <a:r>
              <a:rPr lang="zh-CN" altLang="en-US" sz="2400" dirty="0">
                <a:solidFill>
                  <a:srgbClr val="C00000"/>
                </a:solidFill>
                <a:latin typeface="+mn-ea"/>
                <a:ea typeface="+mn-ea"/>
              </a:rPr>
              <a:t>幺正性</a:t>
            </a:r>
            <a:r>
              <a:rPr lang="zh-CN" altLang="en-US" sz="2400" dirty="0">
                <a:solidFill>
                  <a:schemeClr val="tx1"/>
                </a:solidFill>
                <a:latin typeface="+mn-ea"/>
                <a:ea typeface="+mn-ea"/>
              </a:rPr>
              <a:t>和</a:t>
            </a:r>
            <a:r>
              <a:rPr lang="zh-CN" altLang="en-US" sz="2400" dirty="0">
                <a:solidFill>
                  <a:srgbClr val="C00000"/>
                </a:solidFill>
                <a:latin typeface="+mn-ea"/>
                <a:ea typeface="+mn-ea"/>
              </a:rPr>
              <a:t>电弱统一</a:t>
            </a:r>
            <a:r>
              <a:rPr lang="zh-CN" altLang="en-US" sz="2400" dirty="0">
                <a:solidFill>
                  <a:schemeClr val="tx1"/>
                </a:solidFill>
                <a:latin typeface="+mn-ea"/>
                <a:ea typeface="+mn-ea"/>
              </a:rPr>
              <a:t>理论</a:t>
            </a:r>
            <a:endParaRPr lang="en-US" altLang="zh-CN" sz="2400" dirty="0">
              <a:solidFill>
                <a:schemeClr val="tx1"/>
              </a:solidFill>
              <a:latin typeface="+mn-ea"/>
              <a:ea typeface="+mn-ea"/>
            </a:endParaRPr>
          </a:p>
          <a:p>
            <a:pPr marL="342900" lvl="0" indent="-342900" algn="l">
              <a:lnSpc>
                <a:spcPct val="120000"/>
              </a:lnSpc>
              <a:buClr>
                <a:schemeClr val="tx1"/>
              </a:buClr>
              <a:buFont typeface="Wingdings" panose="05000000000000000000" pitchFamily="2" charset="2"/>
              <a:buChar char="p"/>
            </a:pPr>
            <a:r>
              <a:rPr lang="zh-CN" altLang="en-US" sz="2400" dirty="0">
                <a:solidFill>
                  <a:schemeClr val="tx1"/>
                </a:solidFill>
                <a:latin typeface="+mn-ea"/>
                <a:ea typeface="+mn-ea"/>
              </a:rPr>
              <a:t>刻度</a:t>
            </a:r>
            <a:r>
              <a:rPr lang="zh-CN" altLang="en-US" sz="2400" dirty="0">
                <a:solidFill>
                  <a:srgbClr val="C00000"/>
                </a:solidFill>
                <a:latin typeface="+mn-ea"/>
                <a:ea typeface="+mn-ea"/>
              </a:rPr>
              <a:t>格点</a:t>
            </a:r>
            <a:r>
              <a:rPr lang="en-US" altLang="zh-CN" sz="2400" dirty="0">
                <a:solidFill>
                  <a:srgbClr val="C00000"/>
                </a:solidFill>
                <a:latin typeface="+mn-ea"/>
                <a:ea typeface="+mn-ea"/>
              </a:rPr>
              <a:t>QCD</a:t>
            </a:r>
            <a:r>
              <a:rPr lang="zh-CN" altLang="en-US" sz="2400" dirty="0">
                <a:solidFill>
                  <a:schemeClr val="tx1"/>
                </a:solidFill>
                <a:latin typeface="+mn-ea"/>
                <a:ea typeface="+mn-ea"/>
              </a:rPr>
              <a:t>，探索</a:t>
            </a:r>
            <a:r>
              <a:rPr lang="en-US" altLang="zh-CN" sz="2400" dirty="0">
                <a:solidFill>
                  <a:schemeClr val="tx1"/>
                </a:solidFill>
                <a:latin typeface="+mn-ea"/>
                <a:ea typeface="+mn-ea"/>
              </a:rPr>
              <a:t>QCD</a:t>
            </a:r>
            <a:r>
              <a:rPr lang="zh-CN" altLang="en-US" sz="2400" dirty="0">
                <a:solidFill>
                  <a:srgbClr val="C00000"/>
                </a:solidFill>
                <a:latin typeface="+mn-ea"/>
                <a:ea typeface="+mn-ea"/>
              </a:rPr>
              <a:t>非微扰机制，</a:t>
            </a:r>
            <a:r>
              <a:rPr lang="zh-CN" altLang="en-US" sz="2400" dirty="0">
                <a:solidFill>
                  <a:schemeClr val="tx1"/>
                </a:solidFill>
                <a:latin typeface="+mn-ea"/>
                <a:ea typeface="+mn-ea"/>
              </a:rPr>
              <a:t>检验</a:t>
            </a:r>
            <a:r>
              <a:rPr lang="zh-CN" altLang="en-US" sz="2400" dirty="0">
                <a:solidFill>
                  <a:srgbClr val="C00000"/>
                </a:solidFill>
                <a:latin typeface="+mn-ea"/>
                <a:ea typeface="+mn-ea"/>
              </a:rPr>
              <a:t>强相互作用</a:t>
            </a:r>
            <a:r>
              <a:rPr lang="zh-CN" altLang="en-US" sz="2400" dirty="0">
                <a:solidFill>
                  <a:schemeClr val="tx1"/>
                </a:solidFill>
                <a:latin typeface="+mn-ea"/>
                <a:ea typeface="+mn-ea"/>
              </a:rPr>
              <a:t>模型</a:t>
            </a:r>
            <a:endParaRPr lang="en-US" altLang="zh-CN" sz="2400" dirty="0">
              <a:solidFill>
                <a:srgbClr val="C00000"/>
              </a:solidFill>
              <a:latin typeface="+mn-ea"/>
              <a:ea typeface="+mn-ea"/>
            </a:endParaRPr>
          </a:p>
          <a:p>
            <a:pPr marL="342900" lvl="0" indent="-342900" algn="l">
              <a:lnSpc>
                <a:spcPct val="120000"/>
              </a:lnSpc>
              <a:buClr>
                <a:schemeClr val="tx1"/>
              </a:buClr>
              <a:buFont typeface="Wingdings" panose="05000000000000000000" pitchFamily="2" charset="2"/>
              <a:buChar char="p"/>
            </a:pPr>
            <a:r>
              <a:rPr lang="zh-CN" altLang="en-US" sz="2400" dirty="0">
                <a:solidFill>
                  <a:schemeClr val="tx1"/>
                </a:solidFill>
                <a:latin typeface="+mn-ea"/>
                <a:ea typeface="+mn-ea"/>
              </a:rPr>
              <a:t>高精度检验</a:t>
            </a:r>
            <a:r>
              <a:rPr lang="zh-CN" altLang="en-US" sz="2400" dirty="0">
                <a:solidFill>
                  <a:srgbClr val="C00000"/>
                </a:solidFill>
                <a:latin typeface="+mn-ea"/>
                <a:ea typeface="+mn-ea"/>
              </a:rPr>
              <a:t>轻子普适性</a:t>
            </a:r>
            <a:r>
              <a:rPr lang="zh-CN" altLang="en-US" sz="2400" dirty="0">
                <a:solidFill>
                  <a:schemeClr val="tx1"/>
                </a:solidFill>
                <a:latin typeface="+mn-ea"/>
                <a:ea typeface="+mn-ea"/>
              </a:rPr>
              <a:t>，探索新物理</a:t>
            </a:r>
            <a:endParaRPr lang="en-US" altLang="zh-CN" sz="2400" dirty="0">
              <a:solidFill>
                <a:schemeClr val="tx1"/>
              </a:solidFill>
              <a:latin typeface="+mn-ea"/>
              <a:ea typeface="+mn-ea"/>
            </a:endParaRPr>
          </a:p>
        </p:txBody>
      </p:sp>
    </p:spTree>
    <p:extLst>
      <p:ext uri="{BB962C8B-B14F-4D97-AF65-F5344CB8AC3E}">
        <p14:creationId xmlns:p14="http://schemas.microsoft.com/office/powerpoint/2010/main" val="1976506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E003488F-6534-4A0C-991C-D816D3289E3D}"/>
              </a:ext>
            </a:extLst>
          </p:cNvPr>
          <p:cNvPicPr preferRelativeResize="0">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477000" y="933445"/>
            <a:ext cx="2379935" cy="1344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16565" y="22252"/>
            <a:ext cx="8305800" cy="685800"/>
          </a:xfrm>
        </p:spPr>
        <p:txBody>
          <a:bodyPr/>
          <a:lstStyle/>
          <a:p>
            <a:r>
              <a:rPr lang="zh-CN" altLang="en-US" sz="4000" dirty="0">
                <a:solidFill>
                  <a:schemeClr val="tx1"/>
                </a:solidFill>
              </a:rPr>
              <a:t>内容四：衰变形状因子</a:t>
            </a:r>
            <a:r>
              <a:rPr lang="en-US" altLang="zh-CN" sz="4000" dirty="0">
                <a:solidFill>
                  <a:schemeClr val="tx1"/>
                </a:solidFill>
              </a:rPr>
              <a:t>/</a:t>
            </a:r>
            <a:r>
              <a:rPr lang="zh-CN" altLang="en-US" sz="4000" dirty="0">
                <a:solidFill>
                  <a:schemeClr val="tx1"/>
                </a:solidFill>
              </a:rPr>
              <a:t>轻子普适性</a:t>
            </a:r>
          </a:p>
        </p:txBody>
      </p:sp>
      <p:sp>
        <p:nvSpPr>
          <p:cNvPr id="4" name="灯片编号占位符 3"/>
          <p:cNvSpPr>
            <a:spLocks noGrp="1"/>
          </p:cNvSpPr>
          <p:nvPr>
            <p:ph type="sldNum" sz="quarter" idx="10"/>
          </p:nvPr>
        </p:nvSpPr>
        <p:spPr/>
        <p:txBody>
          <a:bodyPr/>
          <a:lstStyle/>
          <a:p>
            <a:fld id="{3917FE17-BB62-45E8-80D8-8DA0DEEF5B92}" type="slidenum">
              <a:rPr lang="zh-CN" altLang="en-US" smtClean="0"/>
              <a:t>17</a:t>
            </a:fld>
            <a:endParaRPr lang="zh-CN" altLang="en-US"/>
          </a:p>
        </p:txBody>
      </p:sp>
      <p:sp>
        <p:nvSpPr>
          <p:cNvPr id="5" name="文本框 4">
            <a:extLst>
              <a:ext uri="{FF2B5EF4-FFF2-40B4-BE49-F238E27FC236}">
                <a16:creationId xmlns:a16="http://schemas.microsoft.com/office/drawing/2014/main" id="{2482C782-C17B-46FE-8D73-C9620ED4DF79}"/>
              </a:ext>
            </a:extLst>
          </p:cNvPr>
          <p:cNvSpPr txBox="1"/>
          <p:nvPr/>
        </p:nvSpPr>
        <p:spPr>
          <a:xfrm>
            <a:off x="498675" y="1512425"/>
            <a:ext cx="4267200" cy="470000"/>
          </a:xfrm>
          <a:prstGeom prst="rect">
            <a:avLst/>
          </a:prstGeom>
          <a:solidFill>
            <a:schemeClr val="bg1"/>
          </a:solidFill>
        </p:spPr>
        <p:txBody>
          <a:bodyPr wrap="square">
            <a:spAutoFit/>
          </a:bodyPr>
          <a:lstStyle/>
          <a:p>
            <a:pPr algn="l">
              <a:buNone/>
            </a:pPr>
            <a:endParaRPr lang="zh-CN" altLang="en-US" sz="2400" i="1" dirty="0">
              <a:solidFill>
                <a:schemeClr val="tx1"/>
              </a:solidFill>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文本框 10"/>
              <p:cNvSpPr txBox="1"/>
              <p:nvPr/>
            </p:nvSpPr>
            <p:spPr>
              <a:xfrm>
                <a:off x="190403" y="740243"/>
                <a:ext cx="4883743" cy="2098395"/>
              </a:xfrm>
              <a:prstGeom prst="rect">
                <a:avLst/>
              </a:prstGeom>
              <a:noFill/>
            </p:spPr>
            <p:txBody>
              <a:bodyPr wrap="square" rtlCol="0">
                <a:spAutoFit/>
              </a:bodyPr>
              <a:lstStyle/>
              <a:p>
                <a:pPr algn="l">
                  <a:lnSpc>
                    <a:spcPct val="120000"/>
                  </a:lnSpc>
                  <a:buNone/>
                </a:pPr>
                <a:r>
                  <a:rPr lang="zh-CN" altLang="en-US" sz="2400" dirty="0">
                    <a:solidFill>
                      <a:srgbClr val="3030FF"/>
                    </a:solidFill>
                    <a:latin typeface="+mj-ea"/>
                    <a:ea typeface="+mj-ea"/>
                  </a:rPr>
                  <a:t>研究内容：</a:t>
                </a:r>
                <a:endParaRPr lang="en-US" altLang="zh-CN" sz="2400" dirty="0">
                  <a:solidFill>
                    <a:srgbClr val="3030FF"/>
                  </a:solidFill>
                  <a:latin typeface="+mj-ea"/>
                  <a:ea typeface="+mj-ea"/>
                </a:endParaRPr>
              </a:p>
              <a:p>
                <a:pPr algn="l">
                  <a:lnSpc>
                    <a:spcPct val="120000"/>
                  </a:lnSpc>
                  <a:buNone/>
                </a:pPr>
                <a:r>
                  <a:rPr lang="zh-CN" altLang="en-US" sz="2400" dirty="0">
                    <a:solidFill>
                      <a:srgbClr val="C00000"/>
                    </a:solidFill>
                    <a:latin typeface="+mj-ea"/>
                    <a:ea typeface="+mj-ea"/>
                  </a:rPr>
                  <a:t>系统性</a:t>
                </a:r>
                <a:r>
                  <a:rPr lang="zh-CN" altLang="en-US" sz="2400" dirty="0">
                    <a:solidFill>
                      <a:schemeClr val="tx1"/>
                    </a:solidFill>
                    <a:latin typeface="+mj-ea"/>
                    <a:ea typeface="+mj-ea"/>
                  </a:rPr>
                  <a:t>开展粲介子</a:t>
                </a:r>
                <a:r>
                  <a:rPr lang="zh-CN" altLang="en-US" sz="2400" dirty="0">
                    <a:solidFill>
                      <a:srgbClr val="C00000"/>
                    </a:solidFill>
                    <a:latin typeface="+mj-ea"/>
                    <a:ea typeface="+mj-ea"/>
                  </a:rPr>
                  <a:t>半轻子</a:t>
                </a:r>
                <a:r>
                  <a:rPr lang="zh-CN" altLang="en-US" sz="2400" dirty="0">
                    <a:solidFill>
                      <a:schemeClr val="tx1"/>
                    </a:solidFill>
                    <a:latin typeface="+mj-ea"/>
                    <a:ea typeface="+mj-ea"/>
                  </a:rPr>
                  <a:t>衰变研究</a:t>
                </a:r>
                <a:r>
                  <a:rPr lang="en-US" altLang="zh-CN" sz="2400" dirty="0">
                    <a:solidFill>
                      <a:schemeClr val="tx1"/>
                    </a:solidFill>
                    <a:latin typeface="+mj-ea"/>
                    <a:ea typeface="+mj-ea"/>
                  </a:rPr>
                  <a:t>:</a:t>
                </a:r>
              </a:p>
              <a:p>
                <a:pPr algn="ctr">
                  <a:lnSpc>
                    <a:spcPct val="120000"/>
                  </a:lnSpc>
                  <a:buNone/>
                </a:pPr>
                <a14:m>
                  <m:oMath xmlns:m="http://schemas.openxmlformats.org/officeDocument/2006/math">
                    <m:sSup>
                      <m:sSupPr>
                        <m:ctrlPr>
                          <a:rPr lang="zh-CN" altLang="zh-CN" sz="2400" i="1">
                            <a:solidFill>
                              <a:schemeClr val="tx1"/>
                            </a:solidFill>
                            <a:effectLst>
                              <a:outerShdw blurRad="38100" dist="38100" dir="2700000" algn="tl">
                                <a:srgbClr val="000000">
                                  <a:alpha val="43137"/>
                                </a:srgbClr>
                              </a:outerShdw>
                            </a:effectLst>
                            <a:latin typeface="Cambria Math" panose="02040503050406030204" pitchFamily="18" charset="0"/>
                            <a:ea typeface="+mj-ea"/>
                          </a:rPr>
                        </m:ctrlPr>
                      </m:sSupPr>
                      <m:e>
                        <m:r>
                          <a:rPr lang="en-US" altLang="zh-CN" sz="2400" i="1">
                            <a:solidFill>
                              <a:schemeClr val="tx1"/>
                            </a:solidFill>
                            <a:effectLst>
                              <a:outerShdw blurRad="38100" dist="38100" dir="2700000" algn="tl">
                                <a:srgbClr val="000000">
                                  <a:alpha val="43137"/>
                                </a:srgbClr>
                              </a:outerShdw>
                            </a:effectLst>
                            <a:latin typeface="Cambria Math" panose="02040503050406030204" pitchFamily="18" charset="0"/>
                            <a:ea typeface="+mj-ea"/>
                          </a:rPr>
                          <m:t>𝑫</m:t>
                        </m:r>
                      </m:e>
                      <m:sup>
                        <m:r>
                          <a:rPr lang="en-US" altLang="zh-CN" sz="2400" i="1">
                            <a:solidFill>
                              <a:schemeClr val="tx1"/>
                            </a:solidFill>
                            <a:effectLst>
                              <a:outerShdw blurRad="38100" dist="38100" dir="2700000" algn="tl">
                                <a:srgbClr val="000000">
                                  <a:alpha val="43137"/>
                                </a:srgbClr>
                              </a:outerShdw>
                            </a:effectLst>
                            <a:latin typeface="Cambria Math" panose="02040503050406030204" pitchFamily="18" charset="0"/>
                            <a:ea typeface="+mj-ea"/>
                          </a:rPr>
                          <m:t>𝟎</m:t>
                        </m:r>
                      </m:sup>
                    </m:sSup>
                    <m:r>
                      <a:rPr lang="zh-CN" altLang="zh-CN" sz="2400" i="1">
                        <a:solidFill>
                          <a:schemeClr val="tx1"/>
                        </a:solidFill>
                        <a:effectLst>
                          <a:outerShdw blurRad="38100" dist="38100" dir="2700000" algn="tl">
                            <a:srgbClr val="000000">
                              <a:alpha val="43137"/>
                            </a:srgbClr>
                          </a:outerShdw>
                        </a:effectLst>
                        <a:latin typeface="Cambria Math" panose="02040503050406030204" pitchFamily="18" charset="0"/>
                        <a:ea typeface="+mj-ea"/>
                      </a:rPr>
                      <m:t>→</m:t>
                    </m:r>
                    <m:r>
                      <a:rPr lang="en-US" altLang="zh-CN" sz="2400" i="1">
                        <a:solidFill>
                          <a:schemeClr val="tx1"/>
                        </a:solidFill>
                        <a:effectLst>
                          <a:outerShdw blurRad="38100" dist="38100" dir="2700000" algn="tl">
                            <a:srgbClr val="000000">
                              <a:alpha val="43137"/>
                            </a:srgbClr>
                          </a:outerShdw>
                        </a:effectLst>
                        <a:latin typeface="Cambria Math" panose="02040503050406030204" pitchFamily="18" charset="0"/>
                        <a:ea typeface="+mj-ea"/>
                      </a:rPr>
                      <m:t>(</m:t>
                    </m:r>
                    <m:r>
                      <a:rPr lang="en-US" altLang="zh-CN" sz="2400" i="1">
                        <a:solidFill>
                          <a:schemeClr val="tx1"/>
                        </a:solidFill>
                        <a:effectLst>
                          <a:outerShdw blurRad="38100" dist="38100" dir="2700000" algn="tl">
                            <a:srgbClr val="000000">
                              <a:alpha val="43137"/>
                            </a:srgbClr>
                          </a:outerShdw>
                        </a:effectLst>
                        <a:latin typeface="Cambria Math" panose="02040503050406030204" pitchFamily="18" charset="0"/>
                        <a:ea typeface="+mj-ea"/>
                      </a:rPr>
                      <m:t>𝑷</m:t>
                    </m:r>
                    <m:r>
                      <a:rPr lang="en-US" altLang="zh-CN" sz="2400" i="1">
                        <a:solidFill>
                          <a:schemeClr val="tx1"/>
                        </a:solidFill>
                        <a:effectLst>
                          <a:outerShdw blurRad="38100" dist="38100" dir="2700000" algn="tl">
                            <a:srgbClr val="000000">
                              <a:alpha val="43137"/>
                            </a:srgbClr>
                          </a:outerShdw>
                        </a:effectLst>
                        <a:latin typeface="Cambria Math" panose="02040503050406030204" pitchFamily="18" charset="0"/>
                        <a:ea typeface="+mj-ea"/>
                      </a:rPr>
                      <m:t>,</m:t>
                    </m:r>
                    <m:r>
                      <a:rPr lang="en-US" altLang="zh-CN" sz="2400" i="1">
                        <a:solidFill>
                          <a:schemeClr val="tx1"/>
                        </a:solidFill>
                        <a:effectLst>
                          <a:outerShdw blurRad="38100" dist="38100" dir="2700000" algn="tl">
                            <a:srgbClr val="000000">
                              <a:alpha val="43137"/>
                            </a:srgbClr>
                          </a:outerShdw>
                        </a:effectLst>
                        <a:latin typeface="Cambria Math" panose="02040503050406030204" pitchFamily="18" charset="0"/>
                        <a:ea typeface="+mj-ea"/>
                      </a:rPr>
                      <m:t>𝑽</m:t>
                    </m:r>
                    <m:r>
                      <a:rPr lang="en-US" altLang="zh-CN" sz="2400" i="1">
                        <a:solidFill>
                          <a:schemeClr val="tx1"/>
                        </a:solidFill>
                        <a:effectLst>
                          <a:outerShdw blurRad="38100" dist="38100" dir="2700000" algn="tl">
                            <a:srgbClr val="000000">
                              <a:alpha val="43137"/>
                            </a:srgbClr>
                          </a:outerShdw>
                        </a:effectLst>
                        <a:latin typeface="Cambria Math" panose="02040503050406030204" pitchFamily="18" charset="0"/>
                        <a:ea typeface="+mj-ea"/>
                      </a:rPr>
                      <m:t>,</m:t>
                    </m:r>
                    <m:r>
                      <a:rPr lang="en-US" altLang="zh-CN" sz="2400" i="1">
                        <a:solidFill>
                          <a:schemeClr val="tx1"/>
                        </a:solidFill>
                        <a:effectLst>
                          <a:outerShdw blurRad="38100" dist="38100" dir="2700000" algn="tl">
                            <a:srgbClr val="000000">
                              <a:alpha val="43137"/>
                            </a:srgbClr>
                          </a:outerShdw>
                        </a:effectLst>
                        <a:latin typeface="Cambria Math" panose="02040503050406030204" pitchFamily="18" charset="0"/>
                        <a:ea typeface="+mj-ea"/>
                      </a:rPr>
                      <m:t>𝑺</m:t>
                    </m:r>
                    <m:r>
                      <a:rPr lang="en-US" altLang="zh-CN" sz="2400" i="1">
                        <a:solidFill>
                          <a:schemeClr val="tx1"/>
                        </a:solidFill>
                        <a:effectLst>
                          <a:outerShdw blurRad="38100" dist="38100" dir="2700000" algn="tl">
                            <a:srgbClr val="000000">
                              <a:alpha val="43137"/>
                            </a:srgbClr>
                          </a:outerShdw>
                        </a:effectLst>
                        <a:latin typeface="Cambria Math" panose="02040503050406030204" pitchFamily="18" charset="0"/>
                        <a:ea typeface="+mj-ea"/>
                      </a:rPr>
                      <m:t>,</m:t>
                    </m:r>
                    <m:r>
                      <a:rPr lang="en-US" altLang="zh-CN" sz="2400" i="1">
                        <a:solidFill>
                          <a:schemeClr val="tx1"/>
                        </a:solidFill>
                        <a:effectLst>
                          <a:outerShdw blurRad="38100" dist="38100" dir="2700000" algn="tl">
                            <a:srgbClr val="000000">
                              <a:alpha val="43137"/>
                            </a:srgbClr>
                          </a:outerShdw>
                        </a:effectLst>
                        <a:latin typeface="Cambria Math" panose="02040503050406030204" pitchFamily="18" charset="0"/>
                        <a:ea typeface="+mj-ea"/>
                      </a:rPr>
                      <m:t>𝑨</m:t>
                    </m:r>
                    <m:r>
                      <a:rPr lang="en-US" altLang="zh-CN" sz="2400" i="1">
                        <a:solidFill>
                          <a:schemeClr val="tx1"/>
                        </a:solidFill>
                        <a:effectLst>
                          <a:outerShdw blurRad="38100" dist="38100" dir="2700000" algn="tl">
                            <a:srgbClr val="000000">
                              <a:alpha val="43137"/>
                            </a:srgbClr>
                          </a:outerShdw>
                        </a:effectLst>
                        <a:latin typeface="Cambria Math" panose="02040503050406030204" pitchFamily="18" charset="0"/>
                        <a:ea typeface="+mj-ea"/>
                      </a:rPr>
                      <m:t>)</m:t>
                    </m:r>
                    <m:sSup>
                      <m:sSupPr>
                        <m:ctrlPr>
                          <a:rPr lang="zh-CN" altLang="zh-CN" sz="2400" i="1">
                            <a:solidFill>
                              <a:schemeClr val="tx1"/>
                            </a:solidFill>
                            <a:effectLst>
                              <a:outerShdw blurRad="38100" dist="38100" dir="2700000" algn="tl">
                                <a:srgbClr val="000000">
                                  <a:alpha val="43137"/>
                                </a:srgbClr>
                              </a:outerShdw>
                            </a:effectLst>
                            <a:latin typeface="Cambria Math" panose="02040503050406030204" pitchFamily="18" charset="0"/>
                            <a:ea typeface="+mj-ea"/>
                          </a:rPr>
                        </m:ctrlPr>
                      </m:sSupPr>
                      <m:e>
                        <m:r>
                          <a:rPr lang="en-US" altLang="zh-CN" sz="2400" i="1">
                            <a:solidFill>
                              <a:schemeClr val="tx1"/>
                            </a:solidFill>
                            <a:effectLst>
                              <a:outerShdw blurRad="38100" dist="38100" dir="2700000" algn="tl">
                                <a:srgbClr val="000000">
                                  <a:alpha val="43137"/>
                                </a:srgbClr>
                              </a:outerShdw>
                            </a:effectLst>
                            <a:latin typeface="Cambria Math" panose="02040503050406030204" pitchFamily="18" charset="0"/>
                            <a:ea typeface="+mj-ea"/>
                          </a:rPr>
                          <m:t>𝒍</m:t>
                        </m:r>
                      </m:e>
                      <m:sup>
                        <m:r>
                          <a:rPr lang="en-US" altLang="zh-CN" sz="2400" i="1">
                            <a:solidFill>
                              <a:schemeClr val="tx1"/>
                            </a:solidFill>
                            <a:effectLst>
                              <a:outerShdw blurRad="38100" dist="38100" dir="2700000" algn="tl">
                                <a:srgbClr val="000000">
                                  <a:alpha val="43137"/>
                                </a:srgbClr>
                              </a:outerShdw>
                            </a:effectLst>
                            <a:latin typeface="Cambria Math" panose="02040503050406030204" pitchFamily="18" charset="0"/>
                            <a:ea typeface="+mj-ea"/>
                          </a:rPr>
                          <m:t>+</m:t>
                        </m:r>
                      </m:sup>
                    </m:sSup>
                    <m:sSub>
                      <m:sSubPr>
                        <m:ctrlPr>
                          <a:rPr lang="zh-CN" altLang="zh-CN" sz="2400" i="1">
                            <a:solidFill>
                              <a:schemeClr val="tx1"/>
                            </a:solidFill>
                            <a:effectLst>
                              <a:outerShdw blurRad="38100" dist="38100" dir="2700000" algn="tl">
                                <a:srgbClr val="000000">
                                  <a:alpha val="43137"/>
                                </a:srgbClr>
                              </a:outerShdw>
                            </a:effectLst>
                            <a:latin typeface="Cambria Math" panose="02040503050406030204" pitchFamily="18" charset="0"/>
                            <a:ea typeface="+mj-ea"/>
                          </a:rPr>
                        </m:ctrlPr>
                      </m:sSubPr>
                      <m:e>
                        <m:r>
                          <a:rPr lang="en-US" altLang="zh-CN" sz="2400" i="1">
                            <a:solidFill>
                              <a:schemeClr val="tx1"/>
                            </a:solidFill>
                            <a:effectLst>
                              <a:outerShdw blurRad="38100" dist="38100" dir="2700000" algn="tl">
                                <a:srgbClr val="000000">
                                  <a:alpha val="43137"/>
                                </a:srgbClr>
                              </a:outerShdw>
                            </a:effectLst>
                            <a:latin typeface="Cambria Math" panose="02040503050406030204" pitchFamily="18" charset="0"/>
                            <a:ea typeface="+mj-ea"/>
                          </a:rPr>
                          <m:t>𝝂</m:t>
                        </m:r>
                      </m:e>
                      <m:sub>
                        <m:r>
                          <a:rPr lang="en-US" altLang="zh-CN" sz="2400" i="1">
                            <a:solidFill>
                              <a:schemeClr val="tx1"/>
                            </a:solidFill>
                            <a:effectLst>
                              <a:outerShdw blurRad="38100" dist="38100" dir="2700000" algn="tl">
                                <a:srgbClr val="000000">
                                  <a:alpha val="43137"/>
                                </a:srgbClr>
                              </a:outerShdw>
                            </a:effectLst>
                            <a:latin typeface="Cambria Math" panose="02040503050406030204" pitchFamily="18" charset="0"/>
                            <a:ea typeface="+mj-ea"/>
                          </a:rPr>
                          <m:t>𝒍</m:t>
                        </m:r>
                      </m:sub>
                    </m:sSub>
                  </m:oMath>
                </a14:m>
                <a:r>
                  <a:rPr lang="zh-CN" altLang="en-US" sz="2400" i="1" dirty="0">
                    <a:solidFill>
                      <a:schemeClr val="tx1"/>
                    </a:solidFill>
                    <a:latin typeface="+mj-ea"/>
                    <a:ea typeface="+mj-ea"/>
                  </a:rPr>
                  <a:t> </a:t>
                </a:r>
                <a:r>
                  <a:rPr lang="en-US" altLang="zh-CN" sz="2400" i="1" dirty="0">
                    <a:solidFill>
                      <a:schemeClr val="tx1"/>
                    </a:solidFill>
                    <a:latin typeface="+mj-ea"/>
                    <a:ea typeface="+mj-ea"/>
                  </a:rPr>
                  <a:t>(</a:t>
                </a:r>
                <a14:m>
                  <m:oMath xmlns:m="http://schemas.openxmlformats.org/officeDocument/2006/math">
                    <m:r>
                      <a:rPr lang="en-US" altLang="zh-CN" sz="2400" i="1">
                        <a:solidFill>
                          <a:schemeClr val="tx1"/>
                        </a:solidFill>
                        <a:effectLst>
                          <a:outerShdw blurRad="38100" dist="38100" dir="2700000" algn="tl">
                            <a:srgbClr val="000000">
                              <a:alpha val="43137"/>
                            </a:srgbClr>
                          </a:outerShdw>
                        </a:effectLst>
                        <a:latin typeface="Cambria Math" panose="02040503050406030204" pitchFamily="18" charset="0"/>
                        <a:ea typeface="+mj-ea"/>
                      </a:rPr>
                      <m:t>𝒍</m:t>
                    </m:r>
                  </m:oMath>
                </a14:m>
                <a:r>
                  <a:rPr lang="en-US" altLang="zh-CN" sz="2400" dirty="0">
                    <a:solidFill>
                      <a:schemeClr val="tx1"/>
                    </a:solidFill>
                    <a:latin typeface="+mj-ea"/>
                    <a:ea typeface="+mj-ea"/>
                  </a:rPr>
                  <a:t>=</a:t>
                </a:r>
                <a14:m>
                  <m:oMath xmlns:m="http://schemas.openxmlformats.org/officeDocument/2006/math">
                    <m:r>
                      <a:rPr lang="en-US" altLang="zh-CN" sz="2400" i="1" dirty="0">
                        <a:solidFill>
                          <a:schemeClr val="tx1"/>
                        </a:solidFill>
                        <a:effectLst>
                          <a:outerShdw blurRad="38100" dist="38100" dir="2700000" algn="tl">
                            <a:srgbClr val="000000">
                              <a:alpha val="43137"/>
                            </a:srgbClr>
                          </a:outerShdw>
                        </a:effectLst>
                        <a:latin typeface="Cambria Math" panose="02040503050406030204" pitchFamily="18" charset="0"/>
                        <a:ea typeface="+mj-ea"/>
                      </a:rPr>
                      <m:t>𝑒</m:t>
                    </m:r>
                  </m:oMath>
                </a14:m>
                <a:r>
                  <a:rPr lang="zh-CN" altLang="en-US" sz="2400" dirty="0">
                    <a:solidFill>
                      <a:schemeClr val="tx1"/>
                    </a:solidFill>
                    <a:effectLst>
                      <a:outerShdw blurRad="38100" dist="38100" dir="2700000" algn="tl">
                        <a:srgbClr val="000000">
                          <a:alpha val="43137"/>
                        </a:srgbClr>
                      </a:outerShdw>
                    </a:effectLst>
                    <a:latin typeface="+mj-ea"/>
                    <a:ea typeface="+mj-ea"/>
                  </a:rPr>
                  <a:t>或</a:t>
                </a:r>
                <a14:m>
                  <m:oMath xmlns:m="http://schemas.openxmlformats.org/officeDocument/2006/math">
                    <m:r>
                      <a:rPr lang="el-GR" altLang="zh-CN" sz="2400" i="1" dirty="0">
                        <a:solidFill>
                          <a:schemeClr val="tx1"/>
                        </a:solidFill>
                        <a:effectLst>
                          <a:outerShdw blurRad="38100" dist="38100" dir="2700000" algn="tl">
                            <a:srgbClr val="000000">
                              <a:alpha val="43137"/>
                            </a:srgbClr>
                          </a:outerShdw>
                        </a:effectLst>
                        <a:latin typeface="Cambria Math" panose="02040503050406030204" pitchFamily="18" charset="0"/>
                        <a:ea typeface="+mj-ea"/>
                      </a:rPr>
                      <m:t>𝜇</m:t>
                    </m:r>
                  </m:oMath>
                </a14:m>
                <a:r>
                  <a:rPr lang="en-US" altLang="zh-CN" sz="2400" i="1" dirty="0">
                    <a:solidFill>
                      <a:schemeClr val="tx1"/>
                    </a:solidFill>
                    <a:latin typeface="+mj-ea"/>
                    <a:ea typeface="+mj-ea"/>
                  </a:rPr>
                  <a:t>)</a:t>
                </a:r>
              </a:p>
              <a:p>
                <a:pPr algn="l">
                  <a:lnSpc>
                    <a:spcPct val="120000"/>
                  </a:lnSpc>
                  <a:buNone/>
                </a:pPr>
                <a:r>
                  <a:rPr lang="zh-CN" altLang="en-US" sz="2400" dirty="0">
                    <a:solidFill>
                      <a:schemeClr val="tx1"/>
                    </a:solidFill>
                    <a:latin typeface="+mj-ea"/>
                    <a:ea typeface="+mj-ea"/>
                  </a:rPr>
                  <a:t> </a:t>
                </a:r>
                <a:endParaRPr lang="en-US" altLang="zh-CN" sz="2400" dirty="0">
                  <a:solidFill>
                    <a:schemeClr val="tx1"/>
                  </a:solidFill>
                  <a:latin typeface="+mj-ea"/>
                  <a:ea typeface="+mj-ea"/>
                </a:endParaRPr>
              </a:p>
            </p:txBody>
          </p:sp>
        </mc:Choice>
        <mc:Fallback xmlns="">
          <p:sp>
            <p:nvSpPr>
              <p:cNvPr id="11" name="文本框 10"/>
              <p:cNvSpPr txBox="1">
                <a:spLocks noRot="1" noChangeAspect="1" noMove="1" noResize="1" noEditPoints="1" noAdjustHandles="1" noChangeArrowheads="1" noChangeShapeType="1" noTextEdit="1"/>
              </p:cNvSpPr>
              <p:nvPr/>
            </p:nvSpPr>
            <p:spPr>
              <a:xfrm>
                <a:off x="190403" y="740243"/>
                <a:ext cx="4883743" cy="2098395"/>
              </a:xfrm>
              <a:prstGeom prst="rect">
                <a:avLst/>
              </a:prstGeom>
              <a:blipFill>
                <a:blip r:embed="rId4"/>
                <a:stretch>
                  <a:fillRect l="-1873" t="-580" r="-112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p:cNvSpPr txBox="1"/>
              <p:nvPr/>
            </p:nvSpPr>
            <p:spPr>
              <a:xfrm>
                <a:off x="180464" y="2366970"/>
                <a:ext cx="8849236" cy="2825389"/>
              </a:xfrm>
              <a:prstGeom prst="rect">
                <a:avLst/>
              </a:prstGeom>
              <a:noFill/>
            </p:spPr>
            <p:txBody>
              <a:bodyPr wrap="square" rtlCol="0">
                <a:spAutoFit/>
              </a:bodyPr>
              <a:lstStyle/>
              <a:p>
                <a:pPr algn="l">
                  <a:lnSpc>
                    <a:spcPct val="110000"/>
                  </a:lnSpc>
                  <a:buNone/>
                </a:pPr>
                <a:r>
                  <a:rPr lang="zh-CN" altLang="en-US" sz="2400" dirty="0">
                    <a:solidFill>
                      <a:srgbClr val="3030FF"/>
                    </a:solidFill>
                    <a:latin typeface="+mn-ea"/>
                    <a:ea typeface="+mn-ea"/>
                  </a:rPr>
                  <a:t>研究目标：</a:t>
                </a:r>
                <a:endParaRPr lang="en-US" altLang="zh-CN" sz="2400" dirty="0">
                  <a:solidFill>
                    <a:srgbClr val="3030FF"/>
                  </a:solidFill>
                  <a:latin typeface="+mn-ea"/>
                  <a:ea typeface="+mn-ea"/>
                </a:endParaRPr>
              </a:p>
              <a:p>
                <a:pPr marL="342900" indent="-342900" algn="l">
                  <a:lnSpc>
                    <a:spcPct val="110000"/>
                  </a:lnSpc>
                  <a:buClrTx/>
                  <a:buFont typeface="Wingdings" panose="05000000000000000000" pitchFamily="2" charset="2"/>
                  <a:buChar char="p"/>
                </a:pPr>
                <a:r>
                  <a:rPr lang="zh-CN" altLang="en-US" sz="2400" dirty="0">
                    <a:solidFill>
                      <a:schemeClr val="tx1"/>
                    </a:solidFill>
                    <a:latin typeface="+mn-ea"/>
                    <a:ea typeface="+mn-ea"/>
                  </a:rPr>
                  <a:t>精密测量</a:t>
                </a:r>
                <a14:m>
                  <m:oMath xmlns:m="http://schemas.openxmlformats.org/officeDocument/2006/math">
                    <m:r>
                      <a:rPr lang="en-US" altLang="zh-CN" sz="2400" b="1" i="1" smtClean="0">
                        <a:solidFill>
                          <a:schemeClr val="tx1"/>
                        </a:solidFill>
                        <a:latin typeface="Cambria Math" panose="02040503050406030204" pitchFamily="18" charset="0"/>
                        <a:ea typeface="+mn-ea"/>
                        <a:sym typeface="Wingdings" panose="05000000000000000000" pitchFamily="2" charset="2"/>
                      </a:rPr>
                      <m:t>𝒄</m:t>
                    </m:r>
                    <m:r>
                      <a:rPr lang="en-US" altLang="zh-CN" sz="2400" b="1" i="1" smtClean="0">
                        <a:solidFill>
                          <a:schemeClr val="tx1"/>
                        </a:solidFill>
                        <a:latin typeface="Cambria Math" panose="02040503050406030204" pitchFamily="18" charset="0"/>
                        <a:ea typeface="+mn-ea"/>
                        <a:sym typeface="Wingdings" panose="05000000000000000000" pitchFamily="2" charset="2"/>
                      </a:rPr>
                      <m:t>→</m:t>
                    </m:r>
                    <m:r>
                      <a:rPr lang="en-US" altLang="zh-CN" sz="2400" b="1" i="1" smtClean="0">
                        <a:solidFill>
                          <a:schemeClr val="tx1"/>
                        </a:solidFill>
                        <a:latin typeface="Cambria Math" panose="02040503050406030204" pitchFamily="18" charset="0"/>
                        <a:ea typeface="+mn-ea"/>
                        <a:sym typeface="Wingdings" panose="05000000000000000000" pitchFamily="2" charset="2"/>
                      </a:rPr>
                      <m:t>𝒔</m:t>
                    </m:r>
                    <m:r>
                      <a:rPr lang="en-US" altLang="zh-CN" sz="2400" b="1" i="1" smtClean="0">
                        <a:solidFill>
                          <a:schemeClr val="tx1"/>
                        </a:solidFill>
                        <a:latin typeface="Cambria Math" panose="02040503050406030204" pitchFamily="18" charset="0"/>
                        <a:ea typeface="+mn-ea"/>
                        <a:sym typeface="Wingdings" panose="05000000000000000000" pitchFamily="2" charset="2"/>
                      </a:rPr>
                      <m:t>(</m:t>
                    </m:r>
                    <m:r>
                      <a:rPr lang="en-US" altLang="zh-CN" sz="2400" b="1" i="1" smtClean="0">
                        <a:solidFill>
                          <a:schemeClr val="tx1"/>
                        </a:solidFill>
                        <a:latin typeface="Cambria Math" panose="02040503050406030204" pitchFamily="18" charset="0"/>
                        <a:ea typeface="+mn-ea"/>
                        <a:sym typeface="Wingdings" panose="05000000000000000000" pitchFamily="2" charset="2"/>
                      </a:rPr>
                      <m:t>𝒅</m:t>
                    </m:r>
                    <m:r>
                      <a:rPr lang="en-US" altLang="zh-CN" sz="2400" b="1" i="1" smtClean="0">
                        <a:solidFill>
                          <a:schemeClr val="tx1"/>
                        </a:solidFill>
                        <a:latin typeface="Cambria Math" panose="02040503050406030204" pitchFamily="18" charset="0"/>
                        <a:ea typeface="+mn-ea"/>
                        <a:sym typeface="Wingdings" panose="05000000000000000000" pitchFamily="2" charset="2"/>
                      </a:rPr>
                      <m:t>)</m:t>
                    </m:r>
                    <m:sSup>
                      <m:sSupPr>
                        <m:ctrlPr>
                          <a:rPr lang="en-US" altLang="zh-CN" sz="2400" b="1" i="1" smtClean="0">
                            <a:solidFill>
                              <a:schemeClr val="tx1"/>
                            </a:solidFill>
                            <a:latin typeface="Cambria Math" panose="02040503050406030204" pitchFamily="18" charset="0"/>
                            <a:ea typeface="+mn-ea"/>
                            <a:sym typeface="Wingdings" panose="05000000000000000000" pitchFamily="2" charset="2"/>
                          </a:rPr>
                        </m:ctrlPr>
                      </m:sSupPr>
                      <m:e>
                        <m:r>
                          <a:rPr lang="en-US" altLang="zh-CN" sz="2400" b="1" i="1" smtClean="0">
                            <a:solidFill>
                              <a:schemeClr val="tx1"/>
                            </a:solidFill>
                            <a:latin typeface="Cambria Math" panose="02040503050406030204" pitchFamily="18" charset="0"/>
                            <a:ea typeface="+mn-ea"/>
                            <a:sym typeface="Wingdings" panose="05000000000000000000" pitchFamily="2" charset="2"/>
                          </a:rPr>
                          <m:t>𝒆</m:t>
                        </m:r>
                      </m:e>
                      <m:sup>
                        <m:r>
                          <a:rPr lang="en-US" altLang="zh-CN" sz="2400" b="1" i="1" smtClean="0">
                            <a:solidFill>
                              <a:schemeClr val="tx1"/>
                            </a:solidFill>
                            <a:latin typeface="Cambria Math" panose="02040503050406030204" pitchFamily="18" charset="0"/>
                            <a:ea typeface="+mn-ea"/>
                            <a:sym typeface="Wingdings" panose="05000000000000000000" pitchFamily="2" charset="2"/>
                          </a:rPr>
                          <m:t>+</m:t>
                        </m:r>
                      </m:sup>
                    </m:sSup>
                    <m:r>
                      <m:rPr>
                        <m:nor/>
                      </m:rPr>
                      <a:rPr lang="zh-CN" altLang="en-US" sz="2400" b="0" dirty="0">
                        <a:solidFill>
                          <a:schemeClr val="tx1"/>
                        </a:solidFill>
                        <a:latin typeface="Cambria Math" panose="02040503050406030204" pitchFamily="18" charset="0"/>
                        <a:ea typeface="+mn-ea"/>
                      </a:rPr>
                      <m:t>𝛎</m:t>
                    </m:r>
                  </m:oMath>
                </a14:m>
                <a:r>
                  <a:rPr lang="zh-CN" altLang="en-US" sz="2400" dirty="0">
                    <a:solidFill>
                      <a:schemeClr val="tx1"/>
                    </a:solidFill>
                    <a:latin typeface="+mn-ea"/>
                    <a:ea typeface="+mn-ea"/>
                  </a:rPr>
                  <a:t>半轻衰变</a:t>
                </a:r>
                <a:r>
                  <a:rPr lang="zh-CN" altLang="en-US" sz="2400" dirty="0">
                    <a:solidFill>
                      <a:srgbClr val="C00000"/>
                    </a:solidFill>
                    <a:latin typeface="+mn-ea"/>
                    <a:ea typeface="+mn-ea"/>
                  </a:rPr>
                  <a:t>形状因子</a:t>
                </a:r>
                <a:r>
                  <a:rPr lang="zh-CN" altLang="en-US" sz="2400" dirty="0">
                    <a:solidFill>
                      <a:schemeClr val="tx1"/>
                    </a:solidFill>
                    <a:latin typeface="+mn-ea"/>
                    <a:ea typeface="+mn-ea"/>
                  </a:rPr>
                  <a:t>，精度达</a:t>
                </a:r>
                <a:r>
                  <a:rPr lang="en-US" altLang="zh-CN" sz="2400" dirty="0">
                    <a:solidFill>
                      <a:srgbClr val="C00000"/>
                    </a:solidFill>
                    <a:latin typeface="+mn-ea"/>
                    <a:ea typeface="+mn-ea"/>
                  </a:rPr>
                  <a:t>0.4(1.0)%</a:t>
                </a:r>
                <a:endParaRPr lang="en-US" altLang="zh-CN" sz="2400" dirty="0">
                  <a:solidFill>
                    <a:schemeClr val="tx1"/>
                  </a:solidFill>
                  <a:latin typeface="+mn-ea"/>
                  <a:ea typeface="+mn-ea"/>
                </a:endParaRPr>
              </a:p>
              <a:p>
                <a:pPr marL="342900" indent="-342900" algn="l">
                  <a:lnSpc>
                    <a:spcPct val="110000"/>
                  </a:lnSpc>
                  <a:buClrTx/>
                  <a:buFont typeface="Wingdings" panose="05000000000000000000" pitchFamily="2" charset="2"/>
                  <a:buChar char="p"/>
                </a:pPr>
                <a:r>
                  <a:rPr lang="zh-CN" altLang="en-US" sz="2400" dirty="0">
                    <a:solidFill>
                      <a:schemeClr val="tx1"/>
                    </a:solidFill>
                    <a:latin typeface="+mn-ea"/>
                    <a:ea typeface="+mn-ea"/>
                  </a:rPr>
                  <a:t>实现对遍举</a:t>
                </a:r>
                <a:r>
                  <a:rPr lang="zh-CN" altLang="en-US" sz="2400" dirty="0">
                    <a:solidFill>
                      <a:srgbClr val="C00000"/>
                    </a:solidFill>
                    <a:latin typeface="+mn-ea"/>
                    <a:ea typeface="+mn-ea"/>
                  </a:rPr>
                  <a:t>𝜇半轻衰变</a:t>
                </a:r>
                <a:r>
                  <a:rPr lang="zh-CN" altLang="en-US" sz="2400" dirty="0">
                    <a:solidFill>
                      <a:schemeClr val="tx1"/>
                    </a:solidFill>
                    <a:latin typeface="+mn-ea"/>
                    <a:ea typeface="+mn-ea"/>
                  </a:rPr>
                  <a:t>的全面观测，建立完善的</a:t>
                </a:r>
                <a:r>
                  <a:rPr lang="zh-CN" altLang="en-US" sz="2400" dirty="0">
                    <a:solidFill>
                      <a:srgbClr val="C00000"/>
                    </a:solidFill>
                    <a:latin typeface="+mn-ea"/>
                    <a:ea typeface="+mn-ea"/>
                  </a:rPr>
                  <a:t>遍举𝜇半轻衰变</a:t>
                </a:r>
                <a:r>
                  <a:rPr lang="zh-CN" altLang="en-US" sz="2400" dirty="0">
                    <a:solidFill>
                      <a:schemeClr val="tx1"/>
                    </a:solidFill>
                    <a:latin typeface="+mn-ea"/>
                    <a:ea typeface="+mn-ea"/>
                  </a:rPr>
                  <a:t>图像，验证𝜇−𝑒轻子</a:t>
                </a:r>
                <a:r>
                  <a:rPr lang="zh-CN" altLang="en-US" sz="2400" dirty="0">
                    <a:solidFill>
                      <a:srgbClr val="C00000"/>
                    </a:solidFill>
                    <a:latin typeface="+mn-ea"/>
                    <a:ea typeface="+mn-ea"/>
                  </a:rPr>
                  <a:t>普适性</a:t>
                </a:r>
                <a:r>
                  <a:rPr lang="en-US" altLang="zh-CN" sz="2400" dirty="0">
                    <a:solidFill>
                      <a:srgbClr val="C00000"/>
                    </a:solidFill>
                    <a:latin typeface="+mn-ea"/>
                    <a:ea typeface="+mn-ea"/>
                  </a:rPr>
                  <a:t>(0.8%)</a:t>
                </a:r>
              </a:p>
              <a:p>
                <a:pPr marL="342900" indent="-342900" algn="l">
                  <a:lnSpc>
                    <a:spcPct val="110000"/>
                  </a:lnSpc>
                  <a:buClrTx/>
                  <a:buFont typeface="Wingdings" panose="05000000000000000000" pitchFamily="2" charset="2"/>
                  <a:buChar char="p"/>
                </a:pPr>
                <a:r>
                  <a:rPr lang="zh-CN" altLang="en-US" sz="2400" dirty="0">
                    <a:solidFill>
                      <a:schemeClr val="tx1"/>
                    </a:solidFill>
                    <a:latin typeface="+mn-ea"/>
                    <a:ea typeface="+mn-ea"/>
                  </a:rPr>
                  <a:t>首次提取末态含</a:t>
                </a:r>
                <a:r>
                  <a:rPr lang="zh-CN" altLang="en-US" sz="2400" dirty="0">
                    <a:solidFill>
                      <a:srgbClr val="C00000"/>
                    </a:solidFill>
                    <a:latin typeface="+mn-ea"/>
                    <a:ea typeface="+mn-ea"/>
                  </a:rPr>
                  <a:t>标量</a:t>
                </a:r>
                <a:r>
                  <a:rPr lang="zh-CN" altLang="en-US" sz="2400" dirty="0">
                    <a:solidFill>
                      <a:schemeClr val="tx1"/>
                    </a:solidFill>
                    <a:latin typeface="+mn-ea"/>
                    <a:ea typeface="+mn-ea"/>
                  </a:rPr>
                  <a:t>和</a:t>
                </a:r>
                <a:r>
                  <a:rPr lang="zh-CN" altLang="en-US" sz="2400" dirty="0">
                    <a:solidFill>
                      <a:srgbClr val="C00000"/>
                    </a:solidFill>
                    <a:latin typeface="+mn-ea"/>
                    <a:ea typeface="+mn-ea"/>
                  </a:rPr>
                  <a:t>轴矢量</a:t>
                </a:r>
                <a:r>
                  <a:rPr lang="zh-CN" altLang="en-US" sz="2400" dirty="0">
                    <a:solidFill>
                      <a:schemeClr val="tx1"/>
                    </a:solidFill>
                    <a:latin typeface="+mn-ea"/>
                    <a:ea typeface="+mn-ea"/>
                  </a:rPr>
                  <a:t>介子的半轻衰变</a:t>
                </a:r>
                <a:r>
                  <a:rPr lang="zh-CN" altLang="en-US" sz="2400" dirty="0">
                    <a:solidFill>
                      <a:srgbClr val="C00000"/>
                    </a:solidFill>
                    <a:latin typeface="+mn-ea"/>
                    <a:ea typeface="+mn-ea"/>
                  </a:rPr>
                  <a:t>形状因子</a:t>
                </a:r>
                <a:endParaRPr lang="en-US" altLang="zh-CN" sz="2400" dirty="0">
                  <a:solidFill>
                    <a:schemeClr val="tx1"/>
                  </a:solidFill>
                  <a:latin typeface="+mn-ea"/>
                  <a:ea typeface="+mn-ea"/>
                </a:endParaRPr>
              </a:p>
              <a:p>
                <a:pPr marL="342900" indent="-342900" algn="l">
                  <a:lnSpc>
                    <a:spcPct val="110000"/>
                  </a:lnSpc>
                  <a:buClrTx/>
                  <a:buFont typeface="Wingdings" panose="05000000000000000000" pitchFamily="2" charset="2"/>
                  <a:buChar char="p"/>
                </a:pPr>
                <a:r>
                  <a:rPr lang="zh-CN" altLang="en-US" sz="2400" dirty="0">
                    <a:solidFill>
                      <a:schemeClr val="tx1"/>
                    </a:solidFill>
                    <a:latin typeface="+mn-ea"/>
                    <a:ea typeface="+mn-ea"/>
                  </a:rPr>
                  <a:t>理论与实验相结合，测量</a:t>
                </a:r>
                <a:r>
                  <a:rPr lang="en-US" altLang="zh-CN" sz="2400" dirty="0">
                    <a:solidFill>
                      <a:srgbClr val="C00000"/>
                    </a:solidFill>
                    <a:latin typeface="+mn-ea"/>
                    <a:ea typeface="+mn-ea"/>
                  </a:rPr>
                  <a:t>|V</a:t>
                </a:r>
                <a:r>
                  <a:rPr lang="zh-CN" altLang="en-US" sz="2400" baseline="-25000" dirty="0">
                    <a:solidFill>
                      <a:srgbClr val="C00000"/>
                    </a:solidFill>
                    <a:latin typeface="+mn-ea"/>
                    <a:ea typeface="+mn-ea"/>
                  </a:rPr>
                  <a:t>𝑐𝑠</a:t>
                </a:r>
                <a:r>
                  <a:rPr lang="en-US" altLang="zh-CN" sz="2400" baseline="-25000" dirty="0">
                    <a:solidFill>
                      <a:srgbClr val="C00000"/>
                    </a:solidFill>
                    <a:latin typeface="+mn-ea"/>
                    <a:ea typeface="+mn-ea"/>
                  </a:rPr>
                  <a:t>(d)</a:t>
                </a:r>
                <a:r>
                  <a:rPr lang="en-US" altLang="zh-CN" sz="2400" dirty="0">
                    <a:solidFill>
                      <a:srgbClr val="C00000"/>
                    </a:solidFill>
                    <a:latin typeface="+mn-ea"/>
                    <a:ea typeface="+mn-ea"/>
                  </a:rPr>
                  <a:t>|</a:t>
                </a:r>
                <a:r>
                  <a:rPr lang="zh-CN" altLang="en-US" sz="2400" dirty="0">
                    <a:solidFill>
                      <a:schemeClr val="tx1"/>
                    </a:solidFill>
                    <a:latin typeface="+mn-ea"/>
                    <a:ea typeface="+mn-ea"/>
                  </a:rPr>
                  <a:t>精度达到分别好于</a:t>
                </a:r>
                <a:r>
                  <a:rPr lang="en-US" altLang="zh-CN" sz="2400" dirty="0">
                    <a:solidFill>
                      <a:srgbClr val="C00000"/>
                    </a:solidFill>
                    <a:latin typeface="+mn-ea"/>
                    <a:ea typeface="+mn-ea"/>
                  </a:rPr>
                  <a:t>1.3(2.0)%</a:t>
                </a:r>
                <a:endParaRPr lang="en-US" altLang="zh-CN" sz="2400" dirty="0">
                  <a:solidFill>
                    <a:schemeClr val="tx1"/>
                  </a:solidFill>
                  <a:latin typeface="+mn-ea"/>
                  <a:ea typeface="+mn-ea"/>
                </a:endParaRPr>
              </a:p>
            </p:txBody>
          </p:sp>
        </mc:Choice>
        <mc:Fallback xmlns="">
          <p:sp>
            <p:nvSpPr>
              <p:cNvPr id="12" name="文本框 11"/>
              <p:cNvSpPr txBox="1">
                <a:spLocks noRot="1" noChangeAspect="1" noMove="1" noResize="1" noEditPoints="1" noAdjustHandles="1" noChangeArrowheads="1" noChangeShapeType="1" noTextEdit="1"/>
              </p:cNvSpPr>
              <p:nvPr/>
            </p:nvSpPr>
            <p:spPr>
              <a:xfrm>
                <a:off x="180464" y="2366970"/>
                <a:ext cx="8849236" cy="2825389"/>
              </a:xfrm>
              <a:prstGeom prst="rect">
                <a:avLst/>
              </a:prstGeom>
              <a:blipFill>
                <a:blip r:embed="rId5"/>
                <a:stretch>
                  <a:fillRect l="-1103" t="-1293" r="-414" b="-3017"/>
                </a:stretch>
              </a:blipFill>
            </p:spPr>
            <p:txBody>
              <a:bodyPr/>
              <a:lstStyle/>
              <a:p>
                <a:r>
                  <a:rPr lang="zh-CN" altLang="en-US">
                    <a:noFill/>
                  </a:rPr>
                  <a:t> </a:t>
                </a:r>
              </a:p>
            </p:txBody>
          </p:sp>
        </mc:Fallback>
      </mc:AlternateContent>
      <p:sp>
        <p:nvSpPr>
          <p:cNvPr id="13" name="矩形 12"/>
          <p:cNvSpPr/>
          <p:nvPr/>
        </p:nvSpPr>
        <p:spPr>
          <a:xfrm>
            <a:off x="203655" y="5284839"/>
            <a:ext cx="8653280" cy="1458861"/>
          </a:xfrm>
          <a:prstGeom prst="rect">
            <a:avLst/>
          </a:prstGeom>
        </p:spPr>
        <p:txBody>
          <a:bodyPr wrap="square">
            <a:spAutoFit/>
          </a:bodyPr>
          <a:lstStyle/>
          <a:p>
            <a:pPr algn="l">
              <a:lnSpc>
                <a:spcPct val="110000"/>
              </a:lnSpc>
              <a:buNone/>
            </a:pPr>
            <a:r>
              <a:rPr lang="zh-CN" altLang="en-US" sz="2400" dirty="0">
                <a:solidFill>
                  <a:srgbClr val="3030FF"/>
                </a:solidFill>
                <a:latin typeface="微软雅黑" panose="020B0503020204020204" pitchFamily="34" charset="-122"/>
                <a:ea typeface="微软雅黑" panose="020B0503020204020204" pitchFamily="34" charset="-122"/>
              </a:rPr>
              <a:t>关键问题：</a:t>
            </a:r>
            <a:endParaRPr lang="en-US" altLang="zh-CN" sz="2400" dirty="0">
              <a:solidFill>
                <a:schemeClr val="tx1"/>
              </a:solidFill>
              <a:latin typeface="微软雅黑" panose="020B0503020204020204" pitchFamily="34" charset="-122"/>
              <a:ea typeface="微软雅黑" panose="020B0503020204020204" pitchFamily="34" charset="-122"/>
            </a:endParaRPr>
          </a:p>
          <a:p>
            <a:pPr marL="342900" indent="-342900" algn="l">
              <a:lnSpc>
                <a:spcPct val="110000"/>
              </a:lnSpc>
              <a:buClr>
                <a:schemeClr val="tx1"/>
              </a:buClr>
              <a:buFont typeface="Wingdings" panose="05000000000000000000" pitchFamily="2" charset="2"/>
              <a:buChar char="p"/>
            </a:pPr>
            <a:r>
              <a:rPr lang="zh-CN" altLang="en-US" sz="2400" dirty="0">
                <a:solidFill>
                  <a:schemeClr val="tx1"/>
                </a:solidFill>
                <a:latin typeface="微软雅黑" panose="020B0503020204020204" pitchFamily="34" charset="-122"/>
                <a:ea typeface="微软雅黑" panose="020B0503020204020204" pitchFamily="34" charset="-122"/>
              </a:rPr>
              <a:t>高精度验证和刻度</a:t>
            </a:r>
            <a:r>
              <a:rPr lang="zh-CN" altLang="en-US" sz="2400" dirty="0">
                <a:solidFill>
                  <a:srgbClr val="C00000"/>
                </a:solidFill>
                <a:latin typeface="微软雅黑" panose="020B0503020204020204" pitchFamily="34" charset="-122"/>
                <a:ea typeface="微软雅黑" panose="020B0503020204020204" pitchFamily="34" charset="-122"/>
              </a:rPr>
              <a:t>格点</a:t>
            </a:r>
            <a:r>
              <a:rPr lang="en-US" altLang="zh-CN" sz="2400" dirty="0">
                <a:solidFill>
                  <a:srgbClr val="C00000"/>
                </a:solidFill>
                <a:latin typeface="微软雅黑" panose="020B0503020204020204" pitchFamily="34" charset="-122"/>
                <a:ea typeface="微软雅黑" panose="020B0503020204020204" pitchFamily="34" charset="-122"/>
              </a:rPr>
              <a:t>QCD</a:t>
            </a:r>
            <a:r>
              <a:rPr lang="zh-CN" altLang="en-US" sz="2400" dirty="0">
                <a:solidFill>
                  <a:srgbClr val="C00000"/>
                </a:solidFill>
                <a:latin typeface="微软雅黑" panose="020B0503020204020204" pitchFamily="34" charset="-122"/>
                <a:ea typeface="微软雅黑" panose="020B0503020204020204" pitchFamily="34" charset="-122"/>
              </a:rPr>
              <a:t>计算</a:t>
            </a:r>
            <a:r>
              <a:rPr lang="zh-CN" altLang="en-US" sz="2400" dirty="0">
                <a:solidFill>
                  <a:schemeClr val="tx1"/>
                </a:solidFill>
                <a:latin typeface="微软雅黑" panose="020B0503020204020204" pitchFamily="34" charset="-122"/>
                <a:ea typeface="微软雅黑" panose="020B0503020204020204" pitchFamily="34" charset="-122"/>
              </a:rPr>
              <a:t>和</a:t>
            </a:r>
            <a:r>
              <a:rPr lang="zh-CN" altLang="en-US" sz="2400" dirty="0">
                <a:solidFill>
                  <a:srgbClr val="C00000"/>
                </a:solidFill>
                <a:latin typeface="微软雅黑" panose="020B0503020204020204" pitchFamily="34" charset="-122"/>
                <a:ea typeface="微软雅黑" panose="020B0503020204020204" pitchFamily="34" charset="-122"/>
              </a:rPr>
              <a:t>轻子普适性</a:t>
            </a:r>
            <a:endParaRPr lang="en-US" altLang="zh-CN" sz="2400" dirty="0">
              <a:solidFill>
                <a:srgbClr val="C00000"/>
              </a:solidFill>
              <a:latin typeface="微软雅黑" panose="020B0503020204020204" pitchFamily="34" charset="-122"/>
              <a:ea typeface="微软雅黑" panose="020B0503020204020204" pitchFamily="34" charset="-122"/>
            </a:endParaRPr>
          </a:p>
          <a:p>
            <a:pPr marL="342900" indent="-342900" algn="l">
              <a:lnSpc>
                <a:spcPct val="110000"/>
              </a:lnSpc>
              <a:buClr>
                <a:schemeClr val="tx1"/>
              </a:buClr>
              <a:buFont typeface="Wingdings" panose="05000000000000000000" pitchFamily="2" charset="2"/>
              <a:buChar char="p"/>
            </a:pPr>
            <a:r>
              <a:rPr lang="zh-CN" altLang="en-US" sz="2400" dirty="0">
                <a:solidFill>
                  <a:schemeClr val="tx1"/>
                </a:solidFill>
                <a:latin typeface="微软雅黑" panose="020B0503020204020204" pitchFamily="34" charset="-122"/>
                <a:ea typeface="微软雅黑" panose="020B0503020204020204" pitchFamily="34" charset="-122"/>
              </a:rPr>
              <a:t>提升</a:t>
            </a:r>
            <a:r>
              <a:rPr lang="en-US" altLang="zh-CN" sz="2400" dirty="0">
                <a:solidFill>
                  <a:schemeClr val="tx1"/>
                </a:solidFill>
                <a:latin typeface="微软雅黑" panose="020B0503020204020204" pitchFamily="34" charset="-122"/>
                <a:ea typeface="微软雅黑" panose="020B0503020204020204" pitchFamily="34" charset="-122"/>
              </a:rPr>
              <a:t>CKM</a:t>
            </a:r>
            <a:r>
              <a:rPr lang="zh-CN" altLang="en-US" sz="2400" dirty="0">
                <a:solidFill>
                  <a:schemeClr val="tx1"/>
                </a:solidFill>
                <a:latin typeface="微软雅黑" panose="020B0503020204020204" pitchFamily="34" charset="-122"/>
                <a:ea typeface="微软雅黑" panose="020B0503020204020204" pitchFamily="34" charset="-122"/>
              </a:rPr>
              <a:t>矩阵元的</a:t>
            </a:r>
            <a:r>
              <a:rPr lang="zh-CN" altLang="en-US" sz="2400" dirty="0">
                <a:solidFill>
                  <a:srgbClr val="C00000"/>
                </a:solidFill>
                <a:latin typeface="微软雅黑" panose="020B0503020204020204" pitchFamily="34" charset="-122"/>
                <a:ea typeface="微软雅黑" panose="020B0503020204020204" pitchFamily="34" charset="-122"/>
              </a:rPr>
              <a:t>测量精度</a:t>
            </a:r>
            <a:r>
              <a:rPr lang="zh-CN" altLang="en-US" sz="2400" dirty="0">
                <a:solidFill>
                  <a:schemeClr val="tx1"/>
                </a:solidFill>
                <a:latin typeface="微软雅黑" panose="020B0503020204020204" pitchFamily="34" charset="-122"/>
                <a:ea typeface="微软雅黑" panose="020B0503020204020204" pitchFamily="34" charset="-122"/>
              </a:rPr>
              <a:t>，验证不同过程</a:t>
            </a:r>
            <a:r>
              <a:rPr lang="en-US" altLang="zh-CN" sz="2400" dirty="0">
                <a:solidFill>
                  <a:srgbClr val="C00000"/>
                </a:solidFill>
                <a:latin typeface="微软雅黑" panose="020B0503020204020204" pitchFamily="34" charset="-122"/>
                <a:ea typeface="微软雅黑" panose="020B0503020204020204" pitchFamily="34" charset="-122"/>
              </a:rPr>
              <a:t>|V</a:t>
            </a:r>
            <a:r>
              <a:rPr lang="zh-CN" altLang="en-US" sz="2400" baseline="-25000" dirty="0">
                <a:solidFill>
                  <a:srgbClr val="C00000"/>
                </a:solidFill>
                <a:latin typeface="微软雅黑" panose="020B0503020204020204" pitchFamily="34" charset="-122"/>
                <a:ea typeface="微软雅黑" panose="020B0503020204020204" pitchFamily="34" charset="-122"/>
              </a:rPr>
              <a:t>𝑐𝑠</a:t>
            </a:r>
            <a:r>
              <a:rPr lang="en-US" altLang="zh-CN" sz="2400" baseline="-25000" dirty="0">
                <a:solidFill>
                  <a:srgbClr val="C00000"/>
                </a:solidFill>
                <a:latin typeface="微软雅黑" panose="020B0503020204020204" pitchFamily="34" charset="-122"/>
                <a:ea typeface="微软雅黑" panose="020B0503020204020204" pitchFamily="34" charset="-122"/>
              </a:rPr>
              <a:t>(d)</a:t>
            </a:r>
            <a:r>
              <a:rPr lang="en-US" altLang="zh-CN" sz="2400" dirty="0">
                <a:solidFill>
                  <a:srgbClr val="C00000"/>
                </a:solidFill>
                <a:latin typeface="微软雅黑" panose="020B0503020204020204" pitchFamily="34" charset="-122"/>
                <a:ea typeface="微软雅黑" panose="020B0503020204020204" pitchFamily="34" charset="-122"/>
              </a:rPr>
              <a:t>|</a:t>
            </a:r>
            <a:r>
              <a:rPr lang="zh-CN" altLang="en-US" sz="2400" dirty="0">
                <a:solidFill>
                  <a:schemeClr val="tx1"/>
                </a:solidFill>
                <a:latin typeface="微软雅黑" panose="020B0503020204020204" pitchFamily="34" charset="-122"/>
                <a:ea typeface="微软雅黑" panose="020B0503020204020204" pitchFamily="34" charset="-122"/>
              </a:rPr>
              <a:t>的</a:t>
            </a:r>
            <a:r>
              <a:rPr lang="zh-CN" altLang="en-US" sz="2400" dirty="0">
                <a:solidFill>
                  <a:srgbClr val="C00000"/>
                </a:solidFill>
                <a:latin typeface="微软雅黑" panose="020B0503020204020204" pitchFamily="34" charset="-122"/>
                <a:ea typeface="微软雅黑" panose="020B0503020204020204" pitchFamily="34" charset="-122"/>
              </a:rPr>
              <a:t>一致性</a:t>
            </a:r>
            <a:endParaRPr lang="en-US" altLang="zh-CN" sz="2400" dirty="0">
              <a:solidFill>
                <a:srgbClr val="C0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4953000" y="907962"/>
            <a:ext cx="1850335" cy="1366528"/>
          </a:xfrm>
          <a:prstGeom prst="rect">
            <a:avLst/>
          </a:prstGeom>
          <a:noFill/>
        </p:spPr>
        <p:txBody>
          <a:bodyPr wrap="square" rtlCol="0">
            <a:spAutoFit/>
          </a:bodyPr>
          <a:lstStyle/>
          <a:p>
            <a:pPr algn="l">
              <a:buNone/>
            </a:pPr>
            <a:r>
              <a:rPr lang="en-US" altLang="zh-CN" sz="1800" dirty="0">
                <a:solidFill>
                  <a:schemeClr val="tx1"/>
                </a:solidFill>
                <a:latin typeface="微软雅黑" panose="020B0503020204020204" pitchFamily="34" charset="-122"/>
                <a:ea typeface="微软雅黑" panose="020B0503020204020204" pitchFamily="34" charset="-122"/>
              </a:rPr>
              <a:t>P:</a:t>
            </a:r>
            <a:r>
              <a:rPr lang="zh-CN" altLang="en-US" sz="1800" dirty="0">
                <a:solidFill>
                  <a:schemeClr val="tx1"/>
                </a:solidFill>
                <a:latin typeface="微软雅黑" panose="020B0503020204020204" pitchFamily="34" charset="-122"/>
                <a:ea typeface="微软雅黑" panose="020B0503020204020204" pitchFamily="34" charset="-122"/>
              </a:rPr>
              <a:t>赝标介子；</a:t>
            </a:r>
            <a:endParaRPr lang="en-US" altLang="zh-CN" sz="1800" dirty="0">
              <a:solidFill>
                <a:schemeClr val="tx1"/>
              </a:solidFill>
              <a:latin typeface="微软雅黑" panose="020B0503020204020204" pitchFamily="34" charset="-122"/>
              <a:ea typeface="微软雅黑" panose="020B0503020204020204" pitchFamily="34" charset="-122"/>
            </a:endParaRPr>
          </a:p>
          <a:p>
            <a:pPr algn="l">
              <a:buNone/>
            </a:pPr>
            <a:r>
              <a:rPr lang="en-US" altLang="zh-CN" sz="1800" dirty="0">
                <a:solidFill>
                  <a:schemeClr val="tx1"/>
                </a:solidFill>
                <a:latin typeface="微软雅黑" panose="020B0503020204020204" pitchFamily="34" charset="-122"/>
                <a:ea typeface="微软雅黑" panose="020B0503020204020204" pitchFamily="34" charset="-122"/>
              </a:rPr>
              <a:t>V:</a:t>
            </a:r>
            <a:r>
              <a:rPr lang="zh-CN" altLang="en-US" sz="1800" dirty="0">
                <a:solidFill>
                  <a:schemeClr val="tx1"/>
                </a:solidFill>
                <a:latin typeface="微软雅黑" panose="020B0503020204020204" pitchFamily="34" charset="-122"/>
                <a:ea typeface="微软雅黑" panose="020B0503020204020204" pitchFamily="34" charset="-122"/>
              </a:rPr>
              <a:t>矢量介子；</a:t>
            </a:r>
            <a:endParaRPr lang="en-US" altLang="zh-CN" sz="1800" dirty="0">
              <a:solidFill>
                <a:schemeClr val="tx1"/>
              </a:solidFill>
              <a:latin typeface="微软雅黑" panose="020B0503020204020204" pitchFamily="34" charset="-122"/>
              <a:ea typeface="微软雅黑" panose="020B0503020204020204" pitchFamily="34" charset="-122"/>
            </a:endParaRPr>
          </a:p>
          <a:p>
            <a:pPr algn="l">
              <a:buNone/>
            </a:pPr>
            <a:r>
              <a:rPr lang="en-US" altLang="zh-CN" sz="1800" dirty="0">
                <a:solidFill>
                  <a:schemeClr val="tx1"/>
                </a:solidFill>
                <a:latin typeface="微软雅黑" panose="020B0503020204020204" pitchFamily="34" charset="-122"/>
                <a:ea typeface="微软雅黑" panose="020B0503020204020204" pitchFamily="34" charset="-122"/>
              </a:rPr>
              <a:t>S:</a:t>
            </a:r>
            <a:r>
              <a:rPr lang="zh-CN" altLang="en-US" sz="1800" dirty="0">
                <a:solidFill>
                  <a:schemeClr val="tx1"/>
                </a:solidFill>
                <a:latin typeface="微软雅黑" panose="020B0503020204020204" pitchFamily="34" charset="-122"/>
                <a:ea typeface="微软雅黑" panose="020B0503020204020204" pitchFamily="34" charset="-122"/>
              </a:rPr>
              <a:t>标量介子；</a:t>
            </a:r>
            <a:endParaRPr lang="en-US" altLang="zh-CN" sz="1800" dirty="0">
              <a:solidFill>
                <a:schemeClr val="tx1"/>
              </a:solidFill>
              <a:latin typeface="微软雅黑" panose="020B0503020204020204" pitchFamily="34" charset="-122"/>
              <a:ea typeface="微软雅黑" panose="020B0503020204020204" pitchFamily="34" charset="-122"/>
            </a:endParaRPr>
          </a:p>
          <a:p>
            <a:pPr algn="l">
              <a:buNone/>
            </a:pPr>
            <a:r>
              <a:rPr lang="en-US" altLang="zh-CN" sz="1800" dirty="0">
                <a:solidFill>
                  <a:schemeClr val="tx1"/>
                </a:solidFill>
                <a:latin typeface="微软雅黑" panose="020B0503020204020204" pitchFamily="34" charset="-122"/>
                <a:ea typeface="微软雅黑" panose="020B0503020204020204" pitchFamily="34" charset="-122"/>
              </a:rPr>
              <a:t>A:</a:t>
            </a:r>
            <a:r>
              <a:rPr lang="zh-CN" altLang="en-US" sz="1800" dirty="0">
                <a:solidFill>
                  <a:schemeClr val="tx1"/>
                </a:solidFill>
                <a:latin typeface="微软雅黑" panose="020B0503020204020204" pitchFamily="34" charset="-122"/>
                <a:ea typeface="微软雅黑" panose="020B0503020204020204" pitchFamily="34" charset="-122"/>
              </a:rPr>
              <a:t>轴矢量介子</a:t>
            </a:r>
            <a:endParaRPr lang="en-US" altLang="zh-CN" sz="1800"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13972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000" dirty="0">
                <a:solidFill>
                  <a:schemeClr val="tx1"/>
                </a:solidFill>
              </a:rPr>
              <a:t>内容五：新粒子和新相互作用</a:t>
            </a:r>
            <a:endParaRPr lang="zh-CN" altLang="en-US" sz="4000" dirty="0"/>
          </a:p>
        </p:txBody>
      </p:sp>
      <p:sp>
        <p:nvSpPr>
          <p:cNvPr id="4" name="灯片编号占位符 3"/>
          <p:cNvSpPr>
            <a:spLocks noGrp="1"/>
          </p:cNvSpPr>
          <p:nvPr>
            <p:ph type="sldNum" sz="quarter" idx="10"/>
          </p:nvPr>
        </p:nvSpPr>
        <p:spPr/>
        <p:txBody>
          <a:bodyPr/>
          <a:lstStyle/>
          <a:p>
            <a:fld id="{3917FE17-BB62-45E8-80D8-8DA0DEEF5B92}" type="slidenum">
              <a:rPr lang="zh-CN" altLang="en-US" smtClean="0"/>
              <a:t>18</a:t>
            </a:fld>
            <a:endParaRPr lang="zh-CN" altLang="en-US"/>
          </a:p>
        </p:txBody>
      </p:sp>
      <p:sp>
        <p:nvSpPr>
          <p:cNvPr id="8" name="矩形 7"/>
          <p:cNvSpPr/>
          <p:nvPr/>
        </p:nvSpPr>
        <p:spPr>
          <a:xfrm>
            <a:off x="144498" y="4424880"/>
            <a:ext cx="9151901" cy="2086725"/>
          </a:xfrm>
          <a:prstGeom prst="rect">
            <a:avLst/>
          </a:prstGeom>
        </p:spPr>
        <p:txBody>
          <a:bodyPr wrap="square">
            <a:spAutoFit/>
          </a:bodyPr>
          <a:lstStyle/>
          <a:p>
            <a:pPr algn="l">
              <a:lnSpc>
                <a:spcPct val="120000"/>
              </a:lnSpc>
              <a:buNone/>
            </a:pPr>
            <a:r>
              <a:rPr lang="zh-CN" altLang="en-US" sz="2400" dirty="0">
                <a:solidFill>
                  <a:srgbClr val="3030FF"/>
                </a:solidFill>
                <a:latin typeface="微软雅黑" panose="020B0503020204020204" pitchFamily="34" charset="-122"/>
                <a:ea typeface="微软雅黑" panose="020B0503020204020204" pitchFamily="34" charset="-122"/>
              </a:rPr>
              <a:t>关键问题：</a:t>
            </a:r>
            <a:endParaRPr lang="en-US" altLang="zh-CN" sz="2400" dirty="0">
              <a:solidFill>
                <a:schemeClr val="tx1"/>
              </a:solidFill>
              <a:latin typeface="微软雅黑" panose="020B0503020204020204" pitchFamily="34" charset="-122"/>
              <a:ea typeface="微软雅黑" panose="020B0503020204020204" pitchFamily="34" charset="-122"/>
            </a:endParaRPr>
          </a:p>
          <a:p>
            <a:pPr marL="342900" indent="-342900" algn="l">
              <a:lnSpc>
                <a:spcPct val="120000"/>
              </a:lnSpc>
              <a:buClr>
                <a:schemeClr val="tx1"/>
              </a:buClr>
              <a:buFont typeface="Wingdings" panose="05000000000000000000" pitchFamily="2" charset="2"/>
              <a:buChar char="p"/>
            </a:pPr>
            <a:r>
              <a:rPr lang="zh-CN" altLang="en-US" sz="2400" dirty="0">
                <a:solidFill>
                  <a:schemeClr val="tx1"/>
                </a:solidFill>
                <a:latin typeface="微软雅黑" panose="020B0503020204020204" pitchFamily="34" charset="-122"/>
                <a:ea typeface="微软雅黑" panose="020B0503020204020204" pitchFamily="34" charset="-122"/>
              </a:rPr>
              <a:t>研究</a:t>
            </a:r>
            <a:r>
              <a:rPr lang="zh-CN" altLang="zh-CN" sz="2400" dirty="0">
                <a:solidFill>
                  <a:srgbClr val="C00000"/>
                </a:solidFill>
                <a:latin typeface="微软雅黑" panose="020B0503020204020204" pitchFamily="34" charset="-122"/>
                <a:ea typeface="微软雅黑" panose="020B0503020204020204" pitchFamily="34" charset="-122"/>
              </a:rPr>
              <a:t>长程</a:t>
            </a:r>
            <a:r>
              <a:rPr lang="zh-CN" altLang="en-US" sz="2400" dirty="0">
                <a:solidFill>
                  <a:srgbClr val="C00000"/>
                </a:solidFill>
                <a:latin typeface="微软雅黑" panose="020B0503020204020204" pitchFamily="34" charset="-122"/>
                <a:ea typeface="微软雅黑" panose="020B0503020204020204" pitchFamily="34" charset="-122"/>
              </a:rPr>
              <a:t>强相互作用</a:t>
            </a:r>
            <a:r>
              <a:rPr lang="zh-CN" altLang="en-US" sz="2400" dirty="0">
                <a:solidFill>
                  <a:schemeClr val="tx1"/>
                </a:solidFill>
                <a:latin typeface="微软雅黑" panose="020B0503020204020204" pitchFamily="34" charset="-122"/>
                <a:ea typeface="微软雅黑" panose="020B0503020204020204" pitchFamily="34" charset="-122"/>
              </a:rPr>
              <a:t>，验证理论计算，为其他研究提供</a:t>
            </a:r>
            <a:r>
              <a:rPr lang="zh-CN" altLang="en-US" sz="2400" dirty="0">
                <a:solidFill>
                  <a:srgbClr val="C00000"/>
                </a:solidFill>
                <a:latin typeface="微软雅黑" panose="020B0503020204020204" pitchFamily="34" charset="-122"/>
                <a:ea typeface="微软雅黑" panose="020B0503020204020204" pitchFamily="34" charset="-122"/>
              </a:rPr>
              <a:t>关键输入</a:t>
            </a:r>
            <a:endParaRPr lang="en-US" altLang="zh-CN" sz="2400" dirty="0">
              <a:solidFill>
                <a:schemeClr val="tx1"/>
              </a:solidFill>
              <a:latin typeface="微软雅黑" panose="020B0503020204020204" pitchFamily="34" charset="-122"/>
              <a:ea typeface="微软雅黑" panose="020B0503020204020204" pitchFamily="34" charset="-122"/>
            </a:endParaRPr>
          </a:p>
          <a:p>
            <a:pPr marL="342900" indent="-342900" algn="l">
              <a:lnSpc>
                <a:spcPct val="120000"/>
              </a:lnSpc>
              <a:buClr>
                <a:schemeClr val="tx1"/>
              </a:buClr>
              <a:buFont typeface="Wingdings" panose="05000000000000000000" pitchFamily="2" charset="2"/>
              <a:buChar char="p"/>
            </a:pPr>
            <a:r>
              <a:rPr lang="zh-CN" altLang="en-US" sz="2400" dirty="0">
                <a:solidFill>
                  <a:schemeClr val="tx1"/>
                </a:solidFill>
                <a:latin typeface="微软雅黑" panose="020B0503020204020204" pitchFamily="34" charset="-122"/>
                <a:ea typeface="微软雅黑" panose="020B0503020204020204" pitchFamily="34" charset="-122"/>
              </a:rPr>
              <a:t>限制</a:t>
            </a:r>
            <a:r>
              <a:rPr lang="zh-CN" altLang="en-US" sz="2400" dirty="0">
                <a:solidFill>
                  <a:srgbClr val="C00000"/>
                </a:solidFill>
                <a:latin typeface="微软雅黑" panose="020B0503020204020204" pitchFamily="34" charset="-122"/>
                <a:ea typeface="微软雅黑" panose="020B0503020204020204" pitchFamily="34" charset="-122"/>
              </a:rPr>
              <a:t>暗物质</a:t>
            </a:r>
            <a:r>
              <a:rPr lang="zh-CN" altLang="en-US" sz="2400" dirty="0">
                <a:solidFill>
                  <a:schemeClr val="tx1"/>
                </a:solidFill>
                <a:latin typeface="微软雅黑" panose="020B0503020204020204" pitchFamily="34" charset="-122"/>
                <a:ea typeface="微软雅黑" panose="020B0503020204020204" pitchFamily="34" charset="-122"/>
              </a:rPr>
              <a:t>相关模型参数空间，马约拉纳</a:t>
            </a:r>
            <a:r>
              <a:rPr lang="zh-CN" altLang="en-US" sz="2400" dirty="0">
                <a:solidFill>
                  <a:srgbClr val="C00000"/>
                </a:solidFill>
                <a:latin typeface="微软雅黑" panose="020B0503020204020204" pitchFamily="34" charset="-122"/>
                <a:ea typeface="微软雅黑" panose="020B0503020204020204" pitchFamily="34" charset="-122"/>
              </a:rPr>
              <a:t>中微子</a:t>
            </a:r>
            <a:r>
              <a:rPr lang="zh-CN" altLang="en-US" sz="2400" dirty="0">
                <a:solidFill>
                  <a:schemeClr val="tx1"/>
                </a:solidFill>
                <a:latin typeface="微软雅黑" panose="020B0503020204020204" pitchFamily="34" charset="-122"/>
                <a:ea typeface="微软雅黑" panose="020B0503020204020204" pitchFamily="34" charset="-122"/>
              </a:rPr>
              <a:t>质量</a:t>
            </a:r>
            <a:endParaRPr lang="en-US" altLang="zh-CN" sz="2400" dirty="0">
              <a:solidFill>
                <a:schemeClr val="tx1"/>
              </a:solidFill>
              <a:latin typeface="微软雅黑" panose="020B0503020204020204" pitchFamily="34" charset="-122"/>
              <a:ea typeface="微软雅黑" panose="020B0503020204020204" pitchFamily="34" charset="-122"/>
            </a:endParaRPr>
          </a:p>
          <a:p>
            <a:pPr marL="342900" indent="-342900" algn="l">
              <a:lnSpc>
                <a:spcPct val="120000"/>
              </a:lnSpc>
              <a:buClr>
                <a:schemeClr val="tx1"/>
              </a:buClr>
              <a:buFont typeface="Wingdings" panose="05000000000000000000" pitchFamily="2" charset="2"/>
              <a:buChar char="p"/>
            </a:pPr>
            <a:r>
              <a:rPr lang="zh-CN" altLang="en-US" sz="2400" dirty="0">
                <a:solidFill>
                  <a:schemeClr val="tx1"/>
                </a:solidFill>
                <a:latin typeface="微软雅黑" panose="020B0503020204020204" pitchFamily="34" charset="-122"/>
                <a:ea typeface="微软雅黑" panose="020B0503020204020204" pitchFamily="34" charset="-122"/>
              </a:rPr>
              <a:t>检验轻子</a:t>
            </a:r>
            <a:r>
              <a:rPr lang="zh-CN" altLang="en-US" sz="2400" dirty="0">
                <a:solidFill>
                  <a:srgbClr val="C00000"/>
                </a:solidFill>
                <a:latin typeface="微软雅黑" panose="020B0503020204020204" pitchFamily="34" charset="-122"/>
                <a:ea typeface="微软雅黑" panose="020B0503020204020204" pitchFamily="34" charset="-122"/>
              </a:rPr>
              <a:t>普适性</a:t>
            </a:r>
            <a:endParaRPr lang="en-US" altLang="zh-CN" sz="2400" dirty="0">
              <a:solidFill>
                <a:schemeClr val="tx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228600" y="694758"/>
            <a:ext cx="6096000" cy="1938992"/>
          </a:xfrm>
          <a:prstGeom prst="rect">
            <a:avLst/>
          </a:prstGeom>
          <a:noFill/>
        </p:spPr>
        <p:txBody>
          <a:bodyPr wrap="square" rtlCol="0">
            <a:spAutoFit/>
          </a:bodyPr>
          <a:lstStyle/>
          <a:p>
            <a:pPr algn="l">
              <a:lnSpc>
                <a:spcPct val="120000"/>
              </a:lnSpc>
              <a:buNone/>
            </a:pPr>
            <a:r>
              <a:rPr lang="zh-CN" altLang="en-US" sz="2400" dirty="0">
                <a:solidFill>
                  <a:srgbClr val="3030FF"/>
                </a:solidFill>
                <a:latin typeface="+mj-ea"/>
                <a:ea typeface="+mj-ea"/>
              </a:rPr>
              <a:t>研究内容：</a:t>
            </a:r>
            <a:endParaRPr lang="en-US" altLang="zh-CN" sz="2400" dirty="0">
              <a:solidFill>
                <a:srgbClr val="3030FF"/>
              </a:solidFill>
              <a:latin typeface="+mj-ea"/>
              <a:ea typeface="+mj-ea"/>
            </a:endParaRPr>
          </a:p>
          <a:p>
            <a:pPr algn="l">
              <a:lnSpc>
                <a:spcPct val="120000"/>
              </a:lnSpc>
              <a:buNone/>
            </a:pPr>
            <a:r>
              <a:rPr lang="zh-CN" altLang="en-US" sz="2400" dirty="0">
                <a:solidFill>
                  <a:schemeClr val="tx1"/>
                </a:solidFill>
                <a:latin typeface="+mj-ea"/>
                <a:ea typeface="+mj-ea"/>
              </a:rPr>
              <a:t>系统性寻找</a:t>
            </a:r>
            <a:r>
              <a:rPr lang="zh-CN" altLang="zh-CN" sz="2400" dirty="0">
                <a:solidFill>
                  <a:srgbClr val="C00000"/>
                </a:solidFill>
                <a:latin typeface="+mj-ea"/>
                <a:ea typeface="+mj-ea"/>
              </a:rPr>
              <a:t>味改变中性流</a:t>
            </a:r>
            <a:r>
              <a:rPr lang="zh-CN" altLang="en-US" sz="2400" dirty="0">
                <a:solidFill>
                  <a:schemeClr val="tx1"/>
                </a:solidFill>
                <a:latin typeface="+mj-ea"/>
                <a:ea typeface="+mj-ea"/>
              </a:rPr>
              <a:t>、</a:t>
            </a:r>
            <a:r>
              <a:rPr lang="zh-CN" altLang="en-US" sz="2400" dirty="0">
                <a:solidFill>
                  <a:srgbClr val="C00000"/>
                </a:solidFill>
                <a:latin typeface="+mj-ea"/>
                <a:ea typeface="+mj-ea"/>
              </a:rPr>
              <a:t>轻子数</a:t>
            </a:r>
            <a:r>
              <a:rPr lang="en-US" altLang="zh-CN" sz="2400" dirty="0">
                <a:solidFill>
                  <a:srgbClr val="C00000"/>
                </a:solidFill>
                <a:latin typeface="+mj-ea"/>
                <a:ea typeface="+mj-ea"/>
              </a:rPr>
              <a:t>/</a:t>
            </a:r>
            <a:r>
              <a:rPr lang="zh-CN" altLang="en-US" sz="2400" dirty="0">
                <a:solidFill>
                  <a:srgbClr val="C00000"/>
                </a:solidFill>
                <a:latin typeface="+mj-ea"/>
                <a:ea typeface="+mj-ea"/>
              </a:rPr>
              <a:t>味破坏</a:t>
            </a:r>
            <a:r>
              <a:rPr lang="zh-CN" altLang="en-US" sz="2400" dirty="0">
                <a:solidFill>
                  <a:schemeClr val="tx1"/>
                </a:solidFill>
                <a:latin typeface="+mj-ea"/>
                <a:ea typeface="+mj-ea"/>
              </a:rPr>
              <a:t>等</a:t>
            </a:r>
            <a:r>
              <a:rPr lang="zh-CN" altLang="en-US" sz="2400" dirty="0">
                <a:solidFill>
                  <a:srgbClr val="C00000"/>
                </a:solidFill>
                <a:latin typeface="+mj-ea"/>
                <a:ea typeface="+mj-ea"/>
              </a:rPr>
              <a:t>对称性破坏</a:t>
            </a:r>
            <a:r>
              <a:rPr lang="zh-CN" altLang="en-US" sz="2400" dirty="0">
                <a:solidFill>
                  <a:schemeClr val="tx1"/>
                </a:solidFill>
                <a:latin typeface="+mj-ea"/>
                <a:ea typeface="+mj-ea"/>
              </a:rPr>
              <a:t>过程；</a:t>
            </a:r>
            <a:r>
              <a:rPr lang="zh-CN" altLang="zh-CN" sz="2400" dirty="0">
                <a:solidFill>
                  <a:schemeClr val="tx1"/>
                </a:solidFill>
                <a:latin typeface="+mj-ea"/>
                <a:ea typeface="+mj-ea"/>
              </a:rPr>
              <a:t>寻找末态包含一个</a:t>
            </a:r>
            <a:r>
              <a:rPr lang="zh-CN" altLang="zh-CN" sz="2400" dirty="0">
                <a:solidFill>
                  <a:srgbClr val="C00000"/>
                </a:solidFill>
                <a:latin typeface="+mj-ea"/>
                <a:ea typeface="+mj-ea"/>
              </a:rPr>
              <a:t>矢量</a:t>
            </a:r>
            <a:r>
              <a:rPr lang="zh-CN" altLang="zh-CN" sz="2400" dirty="0">
                <a:solidFill>
                  <a:schemeClr val="tx1"/>
                </a:solidFill>
                <a:latin typeface="+mj-ea"/>
                <a:ea typeface="+mj-ea"/>
              </a:rPr>
              <a:t>或</a:t>
            </a:r>
            <a:r>
              <a:rPr lang="zh-CN" altLang="zh-CN" sz="2400" dirty="0">
                <a:solidFill>
                  <a:srgbClr val="C00000"/>
                </a:solidFill>
                <a:latin typeface="+mj-ea"/>
                <a:ea typeface="+mj-ea"/>
              </a:rPr>
              <a:t>轴矢量</a:t>
            </a:r>
            <a:r>
              <a:rPr lang="zh-CN" altLang="zh-CN" sz="2400" dirty="0">
                <a:solidFill>
                  <a:schemeClr val="tx1"/>
                </a:solidFill>
                <a:latin typeface="+mj-ea"/>
                <a:ea typeface="+mj-ea"/>
              </a:rPr>
              <a:t>介子的</a:t>
            </a:r>
            <a:r>
              <a:rPr lang="zh-CN" altLang="zh-CN" sz="2400" dirty="0">
                <a:solidFill>
                  <a:srgbClr val="C00000"/>
                </a:solidFill>
                <a:latin typeface="+mj-ea"/>
                <a:ea typeface="+mj-ea"/>
              </a:rPr>
              <a:t>辐射衰变</a:t>
            </a:r>
            <a:r>
              <a:rPr lang="zh-CN" altLang="en-US" sz="2400" dirty="0">
                <a:solidFill>
                  <a:schemeClr val="tx1"/>
                </a:solidFill>
                <a:latin typeface="+mj-ea"/>
                <a:ea typeface="+mj-ea"/>
              </a:rPr>
              <a:t>过程</a:t>
            </a:r>
            <a:endParaRPr lang="en-US" altLang="zh-CN" sz="2400" i="1" dirty="0">
              <a:solidFill>
                <a:schemeClr val="tx1"/>
              </a:solidFill>
              <a:latin typeface="+mj-ea"/>
              <a:ea typeface="+mj-ea"/>
            </a:endParaRPr>
          </a:p>
        </p:txBody>
      </p:sp>
      <p:pic>
        <p:nvPicPr>
          <p:cNvPr id="11" name="图片 10">
            <a:extLst>
              <a:ext uri="{FF2B5EF4-FFF2-40B4-BE49-F238E27FC236}">
                <a16:creationId xmlns:a16="http://schemas.microsoft.com/office/drawing/2014/main" id="{1F8A781E-B975-4A32-8FE7-A1F6403519A5}"/>
              </a:ext>
            </a:extLst>
          </p:cNvPr>
          <p:cNvPicPr>
            <a:picLocks noChangeAspect="1"/>
          </p:cNvPicPr>
          <p:nvPr/>
        </p:nvPicPr>
        <p:blipFill>
          <a:blip r:embed="rId3"/>
          <a:stretch>
            <a:fillRect/>
          </a:stretch>
        </p:blipFill>
        <p:spPr>
          <a:xfrm>
            <a:off x="6415718" y="774885"/>
            <a:ext cx="2486982" cy="2882715"/>
          </a:xfrm>
          <a:prstGeom prst="rect">
            <a:avLst/>
          </a:prstGeom>
        </p:spPr>
      </p:pic>
      <mc:AlternateContent xmlns:mc="http://schemas.openxmlformats.org/markup-compatibility/2006" xmlns:a14="http://schemas.microsoft.com/office/drawing/2010/main">
        <mc:Choice Requires="a14">
          <p:sp>
            <p:nvSpPr>
              <p:cNvPr id="12" name="矩形 11"/>
              <p:cNvSpPr/>
              <p:nvPr/>
            </p:nvSpPr>
            <p:spPr>
              <a:xfrm>
                <a:off x="228600" y="2485888"/>
                <a:ext cx="8615399" cy="2116349"/>
              </a:xfrm>
              <a:prstGeom prst="rect">
                <a:avLst/>
              </a:prstGeom>
            </p:spPr>
            <p:txBody>
              <a:bodyPr wrap="square">
                <a:spAutoFit/>
              </a:bodyPr>
              <a:lstStyle/>
              <a:p>
                <a:pPr lvl="0" algn="l">
                  <a:lnSpc>
                    <a:spcPct val="120000"/>
                  </a:lnSpc>
                  <a:buNone/>
                </a:pPr>
                <a:r>
                  <a:rPr lang="zh-CN" altLang="en-US" sz="2400" dirty="0">
                    <a:solidFill>
                      <a:srgbClr val="3030FF"/>
                    </a:solidFill>
                    <a:latin typeface="+mj-ea"/>
                    <a:ea typeface="+mj-ea"/>
                  </a:rPr>
                  <a:t>研究目标</a:t>
                </a:r>
                <a:endParaRPr lang="en-US" altLang="zh-CN" sz="2400" dirty="0">
                  <a:solidFill>
                    <a:srgbClr val="3030FF"/>
                  </a:solidFill>
                  <a:latin typeface="+mj-ea"/>
                  <a:ea typeface="+mj-ea"/>
                </a:endParaRPr>
              </a:p>
              <a:p>
                <a:pPr marL="342900" lvl="0" indent="-342900" algn="l">
                  <a:lnSpc>
                    <a:spcPct val="120000"/>
                  </a:lnSpc>
                  <a:buClrTx/>
                  <a:buFont typeface="Wingdings" panose="05000000000000000000" pitchFamily="2" charset="2"/>
                  <a:buChar char="p"/>
                </a:pPr>
                <a:r>
                  <a:rPr lang="zh-CN" altLang="zh-CN" sz="2400" dirty="0">
                    <a:solidFill>
                      <a:schemeClr val="tx1"/>
                    </a:solidFill>
                    <a:latin typeface="+mj-ea"/>
                    <a:ea typeface="+mj-ea"/>
                  </a:rPr>
                  <a:t>寻找</a:t>
                </a:r>
                <a:r>
                  <a:rPr lang="zh-CN" altLang="zh-CN" sz="2400" dirty="0">
                    <a:solidFill>
                      <a:srgbClr val="C00000"/>
                    </a:solidFill>
                    <a:latin typeface="+mj-ea"/>
                    <a:ea typeface="+mj-ea"/>
                  </a:rPr>
                  <a:t>味改变中性流</a:t>
                </a:r>
                <a:r>
                  <a:rPr lang="zh-CN" altLang="en-US" sz="2400" dirty="0">
                    <a:solidFill>
                      <a:schemeClr val="tx1"/>
                    </a:solidFill>
                    <a:latin typeface="+mj-ea"/>
                    <a:ea typeface="+mj-ea"/>
                  </a:rPr>
                  <a:t>过程</a:t>
                </a:r>
                <a:r>
                  <a:rPr lang="en-US" altLang="zh-CN" sz="2400" dirty="0">
                    <a:solidFill>
                      <a:schemeClr val="tx1"/>
                    </a:solidFill>
                    <a:latin typeface="+mj-ea"/>
                    <a:ea typeface="+mj-ea"/>
                  </a:rPr>
                  <a:t>(</a:t>
                </a:r>
                <a:r>
                  <a:rPr lang="zh-CN" altLang="en-US" sz="2400" dirty="0">
                    <a:solidFill>
                      <a:schemeClr val="tx1"/>
                    </a:solidFill>
                    <a:latin typeface="+mj-ea"/>
                    <a:ea typeface="+mj-ea"/>
                  </a:rPr>
                  <a:t>灵敏度</a:t>
                </a:r>
                <a:r>
                  <a:rPr lang="en-US" altLang="zh-CN" sz="2400" dirty="0">
                    <a:solidFill>
                      <a:schemeClr val="tx1"/>
                    </a:solidFill>
                    <a:latin typeface="+mj-ea"/>
                    <a:ea typeface="+mj-ea"/>
                  </a:rPr>
                  <a:t>10</a:t>
                </a:r>
                <a:r>
                  <a:rPr lang="en-US" altLang="zh-CN" sz="2400" baseline="30000" dirty="0">
                    <a:solidFill>
                      <a:schemeClr val="tx1"/>
                    </a:solidFill>
                    <a:latin typeface="+mj-ea"/>
                    <a:ea typeface="+mj-ea"/>
                  </a:rPr>
                  <a:t>-7</a:t>
                </a:r>
                <a:r>
                  <a:rPr lang="en-US" altLang="zh-CN" sz="2400" dirty="0">
                    <a:solidFill>
                      <a:schemeClr val="tx1"/>
                    </a:solidFill>
                    <a:latin typeface="+mj-ea"/>
                    <a:ea typeface="+mj-ea"/>
                  </a:rPr>
                  <a:t>)</a:t>
                </a:r>
              </a:p>
              <a:p>
                <a:pPr marL="342900" lvl="0" indent="-342900" algn="l">
                  <a:lnSpc>
                    <a:spcPct val="120000"/>
                  </a:lnSpc>
                  <a:buClrTx/>
                  <a:buFont typeface="Wingdings" panose="05000000000000000000" pitchFamily="2" charset="2"/>
                  <a:buChar char="p"/>
                </a:pPr>
                <a:r>
                  <a:rPr lang="zh-CN" altLang="en-US" sz="2400" dirty="0">
                    <a:solidFill>
                      <a:schemeClr val="tx1"/>
                    </a:solidFill>
                    <a:latin typeface="+mj-ea"/>
                    <a:ea typeface="+mj-ea"/>
                  </a:rPr>
                  <a:t>寻找</a:t>
                </a:r>
                <a:r>
                  <a:rPr lang="zh-CN" altLang="en-US" sz="2400" dirty="0">
                    <a:solidFill>
                      <a:srgbClr val="C00000"/>
                    </a:solidFill>
                    <a:latin typeface="+mj-ea"/>
                    <a:ea typeface="+mj-ea"/>
                  </a:rPr>
                  <a:t>对称性破坏</a:t>
                </a:r>
                <a:r>
                  <a:rPr lang="zh-CN" altLang="en-US" sz="2400" dirty="0">
                    <a:solidFill>
                      <a:schemeClr val="tx1"/>
                    </a:solidFill>
                    <a:latin typeface="+mj-ea"/>
                    <a:ea typeface="+mj-ea"/>
                  </a:rPr>
                  <a:t>过程</a:t>
                </a:r>
                <a:r>
                  <a:rPr lang="en-US" altLang="zh-CN" sz="2400" dirty="0">
                    <a:solidFill>
                      <a:schemeClr val="tx1"/>
                    </a:solidFill>
                    <a:latin typeface="+mj-ea"/>
                    <a:ea typeface="+mj-ea"/>
                  </a:rPr>
                  <a:t>(</a:t>
                </a:r>
                <a:r>
                  <a:rPr lang="zh-CN" altLang="en-US" sz="2400" dirty="0">
                    <a:solidFill>
                      <a:schemeClr val="tx1"/>
                    </a:solidFill>
                    <a:latin typeface="+mj-ea"/>
                    <a:ea typeface="+mj-ea"/>
                  </a:rPr>
                  <a:t>灵敏度</a:t>
                </a:r>
                <a:r>
                  <a:rPr lang="en-US" altLang="zh-CN" sz="2400" dirty="0">
                    <a:solidFill>
                      <a:schemeClr val="tx1"/>
                    </a:solidFill>
                    <a:latin typeface="+mj-ea"/>
                    <a:ea typeface="+mj-ea"/>
                  </a:rPr>
                  <a:t>10</a:t>
                </a:r>
                <a:r>
                  <a:rPr lang="en-US" altLang="zh-CN" sz="2400" baseline="30000" dirty="0">
                    <a:solidFill>
                      <a:schemeClr val="tx1"/>
                    </a:solidFill>
                    <a:latin typeface="+mj-ea"/>
                    <a:ea typeface="+mj-ea"/>
                  </a:rPr>
                  <a:t>-7</a:t>
                </a:r>
                <a:r>
                  <a:rPr lang="en-US" altLang="zh-CN" sz="2400" dirty="0">
                    <a:solidFill>
                      <a:schemeClr val="tx1"/>
                    </a:solidFill>
                    <a:latin typeface="+mj-ea"/>
                    <a:ea typeface="+mj-ea"/>
                  </a:rPr>
                  <a:t>)</a:t>
                </a:r>
              </a:p>
              <a:p>
                <a:pPr marL="342900" indent="-342900" algn="l">
                  <a:lnSpc>
                    <a:spcPct val="120000"/>
                  </a:lnSpc>
                  <a:buClrTx/>
                  <a:buFont typeface="Wingdings" panose="05000000000000000000" pitchFamily="2" charset="2"/>
                  <a:buChar char="p"/>
                </a:pPr>
                <a:r>
                  <a:rPr lang="zh-CN" altLang="en-US" sz="2400" dirty="0">
                    <a:solidFill>
                      <a:schemeClr val="tx1"/>
                    </a:solidFill>
                    <a:latin typeface="+mj-ea"/>
                    <a:ea typeface="+mj-ea"/>
                  </a:rPr>
                  <a:t>寻找</a:t>
                </a:r>
                <a14:m>
                  <m:oMath xmlns:m="http://schemas.openxmlformats.org/officeDocument/2006/math">
                    <m:sSub>
                      <m:sSubPr>
                        <m:ctrlPr>
                          <a:rPr lang="en-US" altLang="zh-CN" sz="2400" i="1">
                            <a:solidFill>
                              <a:schemeClr val="tx1"/>
                            </a:solidFill>
                            <a:latin typeface="Cambria Math" panose="02040503050406030204" pitchFamily="18" charset="0"/>
                          </a:rPr>
                        </m:ctrlPr>
                      </m:sSubPr>
                      <m:e>
                        <m:r>
                          <a:rPr lang="en-US" altLang="zh-CN" sz="2400" i="1">
                            <a:solidFill>
                              <a:schemeClr val="tx1"/>
                            </a:solidFill>
                            <a:latin typeface="Cambria Math" panose="02040503050406030204" pitchFamily="18" charset="0"/>
                          </a:rPr>
                          <m:t>𝑫</m:t>
                        </m:r>
                      </m:e>
                      <m:sub>
                        <m:r>
                          <a:rPr lang="en-US" altLang="zh-CN" sz="2400" i="1">
                            <a:solidFill>
                              <a:schemeClr val="tx1"/>
                            </a:solidFill>
                            <a:latin typeface="Cambria Math" panose="02040503050406030204" pitchFamily="18" charset="0"/>
                          </a:rPr>
                          <m:t>(</m:t>
                        </m:r>
                        <m:r>
                          <a:rPr lang="en-US" altLang="zh-CN" sz="2400" i="1">
                            <a:solidFill>
                              <a:schemeClr val="tx1"/>
                            </a:solidFill>
                            <a:latin typeface="Cambria Math" panose="02040503050406030204" pitchFamily="18" charset="0"/>
                          </a:rPr>
                          <m:t>𝒔</m:t>
                        </m:r>
                        <m:r>
                          <a:rPr lang="en-US" altLang="zh-CN" sz="2400" i="1">
                            <a:solidFill>
                              <a:schemeClr val="tx1"/>
                            </a:solidFill>
                            <a:latin typeface="Cambria Math" panose="02040503050406030204" pitchFamily="18" charset="0"/>
                          </a:rPr>
                          <m:t>)</m:t>
                        </m:r>
                      </m:sub>
                    </m:sSub>
                    <m:r>
                      <a:rPr lang="en-US" altLang="zh-CN" sz="2400" i="1">
                        <a:solidFill>
                          <a:schemeClr val="tx1"/>
                        </a:solidFill>
                        <a:latin typeface="Cambria Math" panose="02040503050406030204" pitchFamily="18" charset="0"/>
                        <a:ea typeface="Cambria Math" panose="02040503050406030204" pitchFamily="18" charset="0"/>
                      </a:rPr>
                      <m:t>→(</m:t>
                    </m:r>
                    <m:r>
                      <a:rPr lang="en-US" altLang="zh-CN" sz="2400" i="1">
                        <a:solidFill>
                          <a:schemeClr val="tx1"/>
                        </a:solidFill>
                        <a:latin typeface="Cambria Math" panose="02040503050406030204" pitchFamily="18" charset="0"/>
                        <a:ea typeface="Cambria Math" panose="02040503050406030204" pitchFamily="18" charset="0"/>
                      </a:rPr>
                      <m:t>𝑽</m:t>
                    </m:r>
                    <m:r>
                      <a:rPr lang="en-US" altLang="zh-CN" sz="2400" b="1" i="1" smtClean="0">
                        <a:solidFill>
                          <a:schemeClr val="tx1"/>
                        </a:solidFill>
                        <a:latin typeface="Cambria Math" panose="02040503050406030204" pitchFamily="18" charset="0"/>
                        <a:ea typeface="Cambria Math" panose="02040503050406030204" pitchFamily="18" charset="0"/>
                      </a:rPr>
                      <m:t>/</m:t>
                    </m:r>
                    <m:r>
                      <a:rPr lang="en-US" altLang="zh-CN" sz="2400" i="1">
                        <a:solidFill>
                          <a:schemeClr val="tx1"/>
                        </a:solidFill>
                        <a:latin typeface="Cambria Math" panose="02040503050406030204" pitchFamily="18" charset="0"/>
                        <a:ea typeface="Cambria Math" panose="02040503050406030204" pitchFamily="18" charset="0"/>
                      </a:rPr>
                      <m:t>𝑨</m:t>
                    </m:r>
                    <m:r>
                      <a:rPr lang="en-US" altLang="zh-CN" sz="2400" i="1">
                        <a:solidFill>
                          <a:schemeClr val="tx1"/>
                        </a:solidFill>
                        <a:latin typeface="Cambria Math" panose="02040503050406030204" pitchFamily="18" charset="0"/>
                        <a:ea typeface="Cambria Math" panose="02040503050406030204" pitchFamily="18" charset="0"/>
                      </a:rPr>
                      <m:t>)</m:t>
                    </m:r>
                    <m:r>
                      <a:rPr lang="zh-CN" altLang="en-US" sz="2400" b="1" i="1" smtClean="0">
                        <a:solidFill>
                          <a:schemeClr val="tx1"/>
                        </a:solidFill>
                        <a:latin typeface="Cambria Math" panose="02040503050406030204" pitchFamily="18" charset="0"/>
                        <a:ea typeface="Cambria Math" panose="02040503050406030204" pitchFamily="18" charset="0"/>
                      </a:rPr>
                      <m:t>𝜸</m:t>
                    </m:r>
                  </m:oMath>
                </a14:m>
                <a:r>
                  <a:rPr lang="zh-CN" altLang="zh-CN" sz="2400" dirty="0">
                    <a:solidFill>
                      <a:schemeClr val="tx1"/>
                    </a:solidFill>
                    <a:latin typeface="+mj-ea"/>
                    <a:ea typeface="+mj-ea"/>
                  </a:rPr>
                  <a:t>的</a:t>
                </a:r>
                <a:r>
                  <a:rPr lang="zh-CN" altLang="zh-CN" sz="2400" dirty="0">
                    <a:solidFill>
                      <a:srgbClr val="C00000"/>
                    </a:solidFill>
                    <a:latin typeface="+mj-ea"/>
                    <a:ea typeface="+mj-ea"/>
                  </a:rPr>
                  <a:t>辐射衰变</a:t>
                </a:r>
                <a:r>
                  <a:rPr lang="zh-CN" altLang="en-US" sz="2400" dirty="0">
                    <a:solidFill>
                      <a:schemeClr val="tx1"/>
                    </a:solidFill>
                    <a:latin typeface="+mj-ea"/>
                    <a:ea typeface="+mj-ea"/>
                  </a:rPr>
                  <a:t>过程</a:t>
                </a:r>
                <a:r>
                  <a:rPr lang="en-US" altLang="zh-CN" sz="2400" dirty="0">
                    <a:solidFill>
                      <a:schemeClr val="tx1"/>
                    </a:solidFill>
                    <a:latin typeface="+mj-ea"/>
                    <a:ea typeface="+mj-ea"/>
                  </a:rPr>
                  <a:t>(</a:t>
                </a:r>
                <a:r>
                  <a:rPr lang="zh-CN" altLang="en-US" sz="2400" dirty="0">
                    <a:solidFill>
                      <a:schemeClr val="tx1"/>
                    </a:solidFill>
                    <a:latin typeface="+mj-ea"/>
                    <a:ea typeface="+mj-ea"/>
                  </a:rPr>
                  <a:t>灵敏度</a:t>
                </a:r>
                <a:r>
                  <a:rPr lang="en-US" altLang="zh-CN" sz="2400" dirty="0">
                    <a:solidFill>
                      <a:schemeClr val="tx1"/>
                    </a:solidFill>
                    <a:latin typeface="+mj-ea"/>
                    <a:ea typeface="+mj-ea"/>
                  </a:rPr>
                  <a:t>10</a:t>
                </a:r>
                <a:r>
                  <a:rPr lang="en-US" altLang="zh-CN" sz="2400" baseline="30000" dirty="0">
                    <a:solidFill>
                      <a:schemeClr val="tx1"/>
                    </a:solidFill>
                    <a:latin typeface="+mj-ea"/>
                    <a:ea typeface="+mj-ea"/>
                  </a:rPr>
                  <a:t>-6</a:t>
                </a:r>
                <a:r>
                  <a:rPr lang="en-US" altLang="zh-CN" sz="2400" dirty="0">
                    <a:solidFill>
                      <a:schemeClr val="tx1"/>
                    </a:solidFill>
                    <a:latin typeface="+mj-ea"/>
                    <a:ea typeface="+mj-ea"/>
                  </a:rPr>
                  <a:t>)</a:t>
                </a:r>
              </a:p>
            </p:txBody>
          </p:sp>
        </mc:Choice>
        <mc:Fallback xmlns="">
          <p:sp>
            <p:nvSpPr>
              <p:cNvPr id="12" name="矩形 11"/>
              <p:cNvSpPr>
                <a:spLocks noRot="1" noChangeAspect="1" noMove="1" noResize="1" noEditPoints="1" noAdjustHandles="1" noChangeArrowheads="1" noChangeShapeType="1" noTextEdit="1"/>
              </p:cNvSpPr>
              <p:nvPr/>
            </p:nvSpPr>
            <p:spPr>
              <a:xfrm>
                <a:off x="228600" y="2485888"/>
                <a:ext cx="8615399" cy="2116349"/>
              </a:xfrm>
              <a:prstGeom prst="rect">
                <a:avLst/>
              </a:prstGeom>
              <a:blipFill>
                <a:blip r:embed="rId4"/>
                <a:stretch>
                  <a:fillRect l="-1132" t="-576" b="-403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802666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r>
              <a:rPr lang="zh-CN" altLang="en-US" dirty="0">
                <a:solidFill>
                  <a:schemeClr val="tx1"/>
                </a:solidFill>
                <a:latin typeface="微软雅黑" panose="020B0503020204020204" pitchFamily="34" charset="-122"/>
                <a:ea typeface="微软雅黑" panose="020B0503020204020204" pitchFamily="34" charset="-122"/>
              </a:rPr>
              <a:t>内容提要</a:t>
            </a:r>
          </a:p>
        </p:txBody>
      </p:sp>
      <p:sp>
        <p:nvSpPr>
          <p:cNvPr id="8" name="内容占位符 7"/>
          <p:cNvSpPr>
            <a:spLocks noGrp="1"/>
          </p:cNvSpPr>
          <p:nvPr>
            <p:ph idx="1"/>
          </p:nvPr>
        </p:nvSpPr>
        <p:spPr>
          <a:xfrm>
            <a:off x="838200" y="838200"/>
            <a:ext cx="7581900" cy="4572000"/>
          </a:xfrm>
        </p:spPr>
        <p:txBody>
          <a:bodyPr/>
          <a:lstStyle/>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latin typeface="微软雅黑" panose="020B0503020204020204" pitchFamily="34" charset="-122"/>
                <a:ea typeface="微软雅黑" panose="020B0503020204020204" pitchFamily="34" charset="-122"/>
                <a:cs typeface="+mn-cs"/>
              </a:rPr>
              <a:t>立项依据</a:t>
            </a:r>
            <a:endParaRPr lang="en-US" altLang="zh-CN" kern="1200" dirty="0">
              <a:solidFill>
                <a:schemeClr val="bg1">
                  <a:lumMod val="85000"/>
                </a:schemeClr>
              </a:solidFill>
              <a:latin typeface="微软雅黑" panose="020B0503020204020204" pitchFamily="34" charset="-122"/>
              <a:ea typeface="微软雅黑" panose="020B0503020204020204" pitchFamily="34" charset="-122"/>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latin typeface="微软雅黑" panose="020B0503020204020204" pitchFamily="34" charset="-122"/>
                <a:ea typeface="微软雅黑" panose="020B0503020204020204" pitchFamily="34" charset="-122"/>
                <a:cs typeface="+mn-cs"/>
              </a:rPr>
              <a:t>研究内容</a:t>
            </a:r>
            <a:r>
              <a:rPr lang="zh-CN" altLang="en-US" kern="1200" dirty="0">
                <a:solidFill>
                  <a:schemeClr val="bg1">
                    <a:lumMod val="85000"/>
                  </a:schemeClr>
                </a:solidFill>
                <a:cs typeface="+mn-cs"/>
              </a:rPr>
              <a:t>与</a:t>
            </a:r>
            <a:r>
              <a:rPr lang="zh-CN" altLang="en-US" kern="1200" dirty="0">
                <a:solidFill>
                  <a:schemeClr val="bg1">
                    <a:lumMod val="85000"/>
                  </a:schemeClr>
                </a:solidFill>
                <a:latin typeface="微软雅黑" panose="020B0503020204020204" pitchFamily="34" charset="-122"/>
                <a:ea typeface="微软雅黑" panose="020B0503020204020204" pitchFamily="34" charset="-122"/>
                <a:cs typeface="+mn-cs"/>
              </a:rPr>
              <a:t>目标</a:t>
            </a:r>
            <a:endParaRPr lang="en-US" altLang="zh-CN" kern="1200" dirty="0">
              <a:solidFill>
                <a:schemeClr val="bg1">
                  <a:lumMod val="85000"/>
                </a:schemeClr>
              </a:solidFill>
              <a:latin typeface="微软雅黑" panose="020B0503020204020204" pitchFamily="34" charset="-122"/>
              <a:ea typeface="微软雅黑" panose="020B0503020204020204" pitchFamily="34" charset="-122"/>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prstClr val="black"/>
                </a:solidFill>
                <a:latin typeface="微软雅黑" panose="020B0503020204020204" pitchFamily="34" charset="-122"/>
                <a:ea typeface="微软雅黑" panose="020B0503020204020204" pitchFamily="34" charset="-122"/>
                <a:cs typeface="+mn-cs"/>
              </a:rPr>
              <a:t>课题之间的分工与联系</a:t>
            </a:r>
            <a:endParaRPr lang="en-US" altLang="zh-CN" kern="1200" dirty="0">
              <a:solidFill>
                <a:prstClr val="black"/>
              </a:solidFill>
              <a:latin typeface="微软雅黑" panose="020B0503020204020204" pitchFamily="34" charset="-122"/>
              <a:ea typeface="微软雅黑" panose="020B0503020204020204" pitchFamily="34" charset="-122"/>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latin typeface="微软雅黑" panose="020B0503020204020204" pitchFamily="34" charset="-122"/>
                <a:ea typeface="微软雅黑" panose="020B0503020204020204" pitchFamily="34" charset="-122"/>
                <a:cs typeface="+mn-cs"/>
              </a:rPr>
              <a:t>预期</a:t>
            </a:r>
            <a:r>
              <a:rPr lang="zh-CN" altLang="en-US" kern="1200" dirty="0">
                <a:solidFill>
                  <a:schemeClr val="bg1">
                    <a:lumMod val="85000"/>
                  </a:schemeClr>
                </a:solidFill>
                <a:cs typeface="+mn-cs"/>
              </a:rPr>
              <a:t>研究成果</a:t>
            </a:r>
            <a:endParaRPr lang="en-US" altLang="zh-CN" kern="1200" dirty="0">
              <a:solidFill>
                <a:schemeClr val="bg1">
                  <a:lumMod val="85000"/>
                </a:schemeClr>
              </a:solidFill>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latin typeface="微软雅黑" panose="020B0503020204020204" pitchFamily="34" charset="-122"/>
                <a:ea typeface="微软雅黑" panose="020B0503020204020204" pitchFamily="34" charset="-122"/>
                <a:cs typeface="+mn-cs"/>
              </a:rPr>
              <a:t>研究进展</a:t>
            </a:r>
            <a:endParaRPr lang="en-US" altLang="zh-CN" kern="1200" dirty="0">
              <a:solidFill>
                <a:schemeClr val="bg1">
                  <a:lumMod val="85000"/>
                </a:schemeClr>
              </a:solidFill>
              <a:latin typeface="微软雅黑" panose="020B0503020204020204" pitchFamily="34" charset="-122"/>
              <a:ea typeface="微软雅黑" panose="020B0503020204020204" pitchFamily="34" charset="-122"/>
              <a:cs typeface="+mn-cs"/>
            </a:endParaRPr>
          </a:p>
          <a:p>
            <a:endParaRPr lang="zh-CN" altLang="en-US" dirty="0"/>
          </a:p>
        </p:txBody>
      </p:sp>
      <p:sp>
        <p:nvSpPr>
          <p:cNvPr id="3" name="灯片编号占位符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73300C-797F-D148-A78D-320196FBAF04}" type="slidenum">
              <a:rPr kumimoji="0" lang="en-US" sz="1600" b="1" i="0" u="none" strike="noStrike" kern="1200" cap="none" spc="0" normalizeH="0" baseline="0" noProof="0" smtClean="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endParaRPr>
          </a:p>
        </p:txBody>
      </p:sp>
      <p:pic>
        <p:nvPicPr>
          <p:cNvPr id="26" name="Picture 4" descr="http://bes3.ihep.ac.cn/images/BES3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0"/>
            <a:ext cx="1506071" cy="705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901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r>
              <a:rPr lang="zh-CN" altLang="en-US" dirty="0">
                <a:solidFill>
                  <a:schemeClr val="tx1"/>
                </a:solidFill>
                <a:latin typeface="微软雅黑" panose="020B0503020204020204" pitchFamily="34" charset="-122"/>
                <a:ea typeface="微软雅黑" panose="020B0503020204020204" pitchFamily="34" charset="-122"/>
              </a:rPr>
              <a:t>内容提要</a:t>
            </a:r>
          </a:p>
        </p:txBody>
      </p:sp>
      <p:sp>
        <p:nvSpPr>
          <p:cNvPr id="8" name="内容占位符 7"/>
          <p:cNvSpPr>
            <a:spLocks noGrp="1"/>
          </p:cNvSpPr>
          <p:nvPr>
            <p:ph idx="1"/>
          </p:nvPr>
        </p:nvSpPr>
        <p:spPr>
          <a:xfrm>
            <a:off x="838200" y="838200"/>
            <a:ext cx="7581900" cy="4572000"/>
          </a:xfrm>
        </p:spPr>
        <p:txBody>
          <a:bodyPr/>
          <a:lstStyle/>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prstClr val="black"/>
                </a:solidFill>
                <a:latin typeface="微软雅黑" panose="020B0503020204020204" pitchFamily="34" charset="-122"/>
                <a:ea typeface="微软雅黑" panose="020B0503020204020204" pitchFamily="34" charset="-122"/>
                <a:cs typeface="+mn-cs"/>
              </a:rPr>
              <a:t>立项依据</a:t>
            </a:r>
            <a:endParaRPr lang="en-US" altLang="zh-CN" kern="1200" dirty="0">
              <a:solidFill>
                <a:prstClr val="black"/>
              </a:solidFill>
              <a:latin typeface="微软雅黑" panose="020B0503020204020204" pitchFamily="34" charset="-122"/>
              <a:ea typeface="微软雅黑" panose="020B0503020204020204" pitchFamily="34" charset="-122"/>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prstClr val="black"/>
                </a:solidFill>
                <a:latin typeface="微软雅黑" panose="020B0503020204020204" pitchFamily="34" charset="-122"/>
                <a:ea typeface="微软雅黑" panose="020B0503020204020204" pitchFamily="34" charset="-122"/>
                <a:cs typeface="+mn-cs"/>
              </a:rPr>
              <a:t>研究内容</a:t>
            </a:r>
            <a:r>
              <a:rPr lang="zh-CN" altLang="en-US" kern="1200" dirty="0">
                <a:solidFill>
                  <a:prstClr val="black"/>
                </a:solidFill>
                <a:cs typeface="+mn-cs"/>
              </a:rPr>
              <a:t>与</a:t>
            </a:r>
            <a:r>
              <a:rPr lang="zh-CN" altLang="en-US" kern="1200" dirty="0">
                <a:solidFill>
                  <a:prstClr val="black"/>
                </a:solidFill>
                <a:latin typeface="微软雅黑" panose="020B0503020204020204" pitchFamily="34" charset="-122"/>
                <a:ea typeface="微软雅黑" panose="020B0503020204020204" pitchFamily="34" charset="-122"/>
                <a:cs typeface="+mn-cs"/>
              </a:rPr>
              <a:t>目标</a:t>
            </a:r>
            <a:endParaRPr lang="en-US" altLang="zh-CN" kern="1200" dirty="0">
              <a:solidFill>
                <a:prstClr val="black"/>
              </a:solidFill>
              <a:latin typeface="微软雅黑" panose="020B0503020204020204" pitchFamily="34" charset="-122"/>
              <a:ea typeface="微软雅黑" panose="020B0503020204020204" pitchFamily="34" charset="-122"/>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prstClr val="black"/>
                </a:solidFill>
                <a:latin typeface="微软雅黑" panose="020B0503020204020204" pitchFamily="34" charset="-122"/>
                <a:ea typeface="微软雅黑" panose="020B0503020204020204" pitchFamily="34" charset="-122"/>
                <a:cs typeface="+mn-cs"/>
              </a:rPr>
              <a:t>课题之间的分工与联系</a:t>
            </a:r>
            <a:endParaRPr lang="en-US" altLang="zh-CN" kern="1200" dirty="0">
              <a:solidFill>
                <a:prstClr val="black"/>
              </a:solidFill>
              <a:latin typeface="微软雅黑" panose="020B0503020204020204" pitchFamily="34" charset="-122"/>
              <a:ea typeface="微软雅黑" panose="020B0503020204020204" pitchFamily="34" charset="-122"/>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prstClr val="black"/>
                </a:solidFill>
                <a:latin typeface="微软雅黑" panose="020B0503020204020204" pitchFamily="34" charset="-122"/>
                <a:ea typeface="微软雅黑" panose="020B0503020204020204" pitchFamily="34" charset="-122"/>
                <a:cs typeface="+mn-cs"/>
              </a:rPr>
              <a:t>预期</a:t>
            </a:r>
            <a:r>
              <a:rPr lang="zh-CN" altLang="en-US" kern="1200" dirty="0">
                <a:solidFill>
                  <a:prstClr val="black"/>
                </a:solidFill>
                <a:cs typeface="+mn-cs"/>
              </a:rPr>
              <a:t>研究成果</a:t>
            </a:r>
            <a:endParaRPr lang="en-US" altLang="zh-CN" kern="1200" dirty="0">
              <a:solidFill>
                <a:prstClr val="black"/>
              </a:solidFill>
              <a:latin typeface="微软雅黑" panose="020B0503020204020204" pitchFamily="34" charset="-122"/>
              <a:ea typeface="微软雅黑" panose="020B0503020204020204" pitchFamily="34" charset="-122"/>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prstClr val="black"/>
                </a:solidFill>
                <a:latin typeface="微软雅黑" panose="020B0503020204020204" pitchFamily="34" charset="-122"/>
                <a:ea typeface="微软雅黑" panose="020B0503020204020204" pitchFamily="34" charset="-122"/>
                <a:cs typeface="+mn-cs"/>
              </a:rPr>
              <a:t>研究进展</a:t>
            </a:r>
            <a:endParaRPr lang="en-US" altLang="zh-CN" kern="1200" dirty="0">
              <a:solidFill>
                <a:prstClr val="black"/>
              </a:solidFill>
              <a:latin typeface="微软雅黑" panose="020B0503020204020204" pitchFamily="34" charset="-122"/>
              <a:ea typeface="微软雅黑" panose="020B0503020204020204" pitchFamily="34" charset="-122"/>
              <a:cs typeface="+mn-cs"/>
            </a:endParaRPr>
          </a:p>
          <a:p>
            <a:endParaRPr lang="zh-CN" altLang="en-US" dirty="0"/>
          </a:p>
        </p:txBody>
      </p:sp>
      <p:sp>
        <p:nvSpPr>
          <p:cNvPr id="3" name="灯片编号占位符 2"/>
          <p:cNvSpPr>
            <a:spLocks noGrp="1"/>
          </p:cNvSpPr>
          <p:nvPr>
            <p:ph type="sldNum" sz="quarter" idx="10"/>
          </p:nvPr>
        </p:nvSpPr>
        <p:spPr/>
        <p:txBody>
          <a:bodyPr/>
          <a:lstStyle/>
          <a:p>
            <a:fld id="{C973300C-797F-D148-A78D-320196FBAF04}" type="slidenum">
              <a:rPr lang="en-US" smtClean="0"/>
              <a:pPr/>
              <a:t>2</a:t>
            </a:fld>
            <a:endParaRPr lang="en-US" dirty="0"/>
          </a:p>
        </p:txBody>
      </p:sp>
      <p:pic>
        <p:nvPicPr>
          <p:cNvPr id="26" name="Picture 4" descr="http://bes3.ihep.ac.cn/images/BES3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0"/>
            <a:ext cx="1506071" cy="705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009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9214" y="-5110"/>
            <a:ext cx="7543800" cy="685800"/>
          </a:xfrm>
        </p:spPr>
        <p:txBody>
          <a:bodyPr/>
          <a:lstStyle/>
          <a:p>
            <a:r>
              <a:rPr lang="zh-CN" altLang="en-US" dirty="0">
                <a:solidFill>
                  <a:schemeClr val="tx1"/>
                </a:solidFill>
              </a:rPr>
              <a:t>研究课题设置与有机联系</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17FE17-BB62-45E8-80D8-8DA0DEEF5B92}" type="slidenum">
              <a:rPr kumimoji="0" lang="zh-CN" altLang="en-US" sz="1600" b="1"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zh-CN" altLang="en-US" sz="1600" b="1"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endParaRPr>
          </a:p>
        </p:txBody>
      </p:sp>
      <p:sp>
        <p:nvSpPr>
          <p:cNvPr id="30" name="文本框 29"/>
          <p:cNvSpPr txBox="1"/>
          <p:nvPr/>
        </p:nvSpPr>
        <p:spPr>
          <a:xfrm>
            <a:off x="251689" y="929600"/>
            <a:ext cx="8845096"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Symbol" pitchFamily="18" charset="2"/>
              </a:rPr>
              <a:t>围绕</a:t>
            </a:r>
            <a:r>
              <a:rPr kumimoji="1"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三个关键科学问题</a:t>
            </a:r>
            <a:r>
              <a:rPr kumimoji="1"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Symbol" pitchFamily="18" charset="2"/>
              </a:rPr>
              <a:t>，根据粲强子的</a:t>
            </a:r>
            <a:r>
              <a:rPr kumimoji="1"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衰变末态</a:t>
            </a:r>
            <a:r>
              <a:rPr kumimoji="1"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Symbol" pitchFamily="18" charset="2"/>
              </a:rPr>
              <a:t>，分成</a:t>
            </a:r>
            <a:r>
              <a:rPr kumimoji="1"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五个课题</a:t>
            </a:r>
          </a:p>
        </p:txBody>
      </p:sp>
      <p:graphicFrame>
        <p:nvGraphicFramePr>
          <p:cNvPr id="5" name="图示 4"/>
          <p:cNvGraphicFramePr/>
          <p:nvPr>
            <p:extLst>
              <p:ext uri="{D42A27DB-BD31-4B8C-83A1-F6EECF244321}">
                <p14:modId xmlns:p14="http://schemas.microsoft.com/office/powerpoint/2010/main" val="868641669"/>
              </p:ext>
            </p:extLst>
          </p:nvPr>
        </p:nvGraphicFramePr>
        <p:xfrm>
          <a:off x="1617014" y="811860"/>
          <a:ext cx="6096000"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0" name="组合 49"/>
          <p:cNvGrpSpPr/>
          <p:nvPr/>
        </p:nvGrpSpPr>
        <p:grpSpPr>
          <a:xfrm>
            <a:off x="50788" y="4419969"/>
            <a:ext cx="9093212" cy="1066431"/>
            <a:chOff x="17448" y="4320000"/>
            <a:chExt cx="9093212" cy="1066431"/>
          </a:xfrm>
        </p:grpSpPr>
        <p:grpSp>
          <p:nvGrpSpPr>
            <p:cNvPr id="39" name="组合 38"/>
            <p:cNvGrpSpPr/>
            <p:nvPr/>
          </p:nvGrpSpPr>
          <p:grpSpPr>
            <a:xfrm>
              <a:off x="5376860" y="4407702"/>
              <a:ext cx="1850940" cy="978729"/>
              <a:chOff x="5159067" y="3964521"/>
              <a:chExt cx="1850940" cy="978729"/>
            </a:xfrm>
          </p:grpSpPr>
          <p:sp>
            <p:nvSpPr>
              <p:cNvPr id="46" name="矩形 45"/>
              <p:cNvSpPr/>
              <p:nvPr/>
            </p:nvSpPr>
            <p:spPr bwMode="auto">
              <a:xfrm>
                <a:off x="5238845" y="3968608"/>
                <a:ext cx="1699147" cy="952223"/>
              </a:xfrm>
              <a:prstGeom prst="rect">
                <a:avLst/>
              </a:prstGeom>
              <a:solidFill>
                <a:srgbClr val="FFFF00"/>
              </a:solidFill>
              <a:ln>
                <a:noFill/>
              </a:ln>
              <a:effec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dirty="0">
                  <a:ln>
                    <a:noFill/>
                  </a:ln>
                  <a:solidFill>
                    <a:schemeClr val="hlink"/>
                  </a:solidFill>
                  <a:effectLst/>
                  <a:latin typeface="Times New Roman" panose="02020603050405020304" pitchFamily="18" charset="0"/>
                  <a:ea typeface="MS PGothic" pitchFamily="34" charset="-128"/>
                  <a:sym typeface="Symbol" pitchFamily="18" charset="2"/>
                </a:endParaRPr>
              </a:p>
            </p:txBody>
          </p:sp>
          <p:sp>
            <p:nvSpPr>
              <p:cNvPr id="41" name="文本框 40"/>
              <p:cNvSpPr txBox="1"/>
              <p:nvPr/>
            </p:nvSpPr>
            <p:spPr>
              <a:xfrm>
                <a:off x="5159067" y="3964521"/>
                <a:ext cx="1850940" cy="978729"/>
              </a:xfrm>
              <a:prstGeom prst="rect">
                <a:avLst/>
              </a:prstGeom>
              <a:noFill/>
            </p:spPr>
            <p:txBody>
              <a:bodyPr wrap="square" rtlCol="0">
                <a:spAutoFit/>
              </a:bodyPr>
              <a:lstStyle/>
              <a:p>
                <a:pPr algn="ctr">
                  <a:buNone/>
                </a:pPr>
                <a:r>
                  <a:rPr lang="zh-CN" altLang="en-US" sz="1800" dirty="0">
                    <a:solidFill>
                      <a:srgbClr val="C00000"/>
                    </a:solidFill>
                    <a:latin typeface="微软雅黑" panose="020B0503020204020204" pitchFamily="34" charset="-122"/>
                    <a:ea typeface="微软雅黑" panose="020B0503020204020204" pitchFamily="34" charset="-122"/>
                  </a:rPr>
                  <a:t>课题四</a:t>
                </a:r>
                <a:endParaRPr lang="en-US" altLang="zh-CN" sz="1800" dirty="0">
                  <a:solidFill>
                    <a:srgbClr val="C00000"/>
                  </a:solidFill>
                  <a:latin typeface="微软雅黑" panose="020B0503020204020204" pitchFamily="34" charset="-122"/>
                  <a:ea typeface="微软雅黑" panose="020B0503020204020204" pitchFamily="34" charset="-122"/>
                </a:endParaRPr>
              </a:p>
              <a:p>
                <a:pPr algn="ctr">
                  <a:buNone/>
                </a:pPr>
                <a:r>
                  <a:rPr lang="zh-CN" altLang="en-US" sz="1800" dirty="0">
                    <a:solidFill>
                      <a:srgbClr val="3030FF"/>
                    </a:solidFill>
                    <a:latin typeface="微软雅黑" panose="020B0503020204020204" pitchFamily="34" charset="-122"/>
                    <a:ea typeface="微软雅黑" panose="020B0503020204020204" pitchFamily="34" charset="-122"/>
                  </a:rPr>
                  <a:t>半轻衰变形状因子和轻子普适性</a:t>
                </a:r>
              </a:p>
            </p:txBody>
          </p:sp>
        </p:grpSp>
        <p:grpSp>
          <p:nvGrpSpPr>
            <p:cNvPr id="38" name="组合 37"/>
            <p:cNvGrpSpPr/>
            <p:nvPr/>
          </p:nvGrpSpPr>
          <p:grpSpPr>
            <a:xfrm>
              <a:off x="7411513" y="4373853"/>
              <a:ext cx="1699147" cy="978729"/>
              <a:chOff x="7237839" y="4313100"/>
              <a:chExt cx="1699147" cy="978729"/>
            </a:xfrm>
          </p:grpSpPr>
          <p:sp>
            <p:nvSpPr>
              <p:cNvPr id="31" name="矩形 30"/>
              <p:cNvSpPr/>
              <p:nvPr/>
            </p:nvSpPr>
            <p:spPr bwMode="auto">
              <a:xfrm>
                <a:off x="7237839" y="4339606"/>
                <a:ext cx="1699147" cy="952223"/>
              </a:xfrm>
              <a:prstGeom prst="rect">
                <a:avLst/>
              </a:prstGeom>
              <a:solidFill>
                <a:srgbClr val="FFFF00"/>
              </a:solidFill>
              <a:ln>
                <a:noFill/>
              </a:ln>
              <a:effec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dirty="0">
                  <a:ln>
                    <a:noFill/>
                  </a:ln>
                  <a:solidFill>
                    <a:schemeClr val="hlink"/>
                  </a:solidFill>
                  <a:effectLst/>
                  <a:latin typeface="Times New Roman" panose="02020603050405020304" pitchFamily="18" charset="0"/>
                  <a:ea typeface="MS PGothic" pitchFamily="34" charset="-128"/>
                  <a:sym typeface="Symbol" pitchFamily="18" charset="2"/>
                </a:endParaRPr>
              </a:p>
            </p:txBody>
          </p:sp>
          <p:sp>
            <p:nvSpPr>
              <p:cNvPr id="42" name="文本框 41"/>
              <p:cNvSpPr txBox="1"/>
              <p:nvPr/>
            </p:nvSpPr>
            <p:spPr>
              <a:xfrm>
                <a:off x="7343401" y="4313100"/>
                <a:ext cx="1391397" cy="978729"/>
              </a:xfrm>
              <a:prstGeom prst="rect">
                <a:avLst/>
              </a:prstGeom>
              <a:noFill/>
            </p:spPr>
            <p:txBody>
              <a:bodyPr wrap="square" rtlCol="0">
                <a:spAutoFit/>
              </a:bodyPr>
              <a:lstStyle/>
              <a:p>
                <a:pPr algn="ctr">
                  <a:buNone/>
                </a:pPr>
                <a:r>
                  <a:rPr lang="zh-CN" altLang="en-US" sz="1800" dirty="0">
                    <a:solidFill>
                      <a:srgbClr val="C00000"/>
                    </a:solidFill>
                    <a:latin typeface="微软雅黑" panose="020B0503020204020204" pitchFamily="34" charset="-122"/>
                    <a:ea typeface="微软雅黑" panose="020B0503020204020204" pitchFamily="34" charset="-122"/>
                  </a:rPr>
                  <a:t>课题五</a:t>
                </a:r>
                <a:endParaRPr lang="en-US" altLang="zh-CN" sz="1800" dirty="0">
                  <a:solidFill>
                    <a:srgbClr val="C00000"/>
                  </a:solidFill>
                  <a:latin typeface="微软雅黑" panose="020B0503020204020204" pitchFamily="34" charset="-122"/>
                  <a:ea typeface="微软雅黑" panose="020B0503020204020204" pitchFamily="34" charset="-122"/>
                </a:endParaRPr>
              </a:p>
              <a:p>
                <a:pPr algn="ctr">
                  <a:buNone/>
                </a:pPr>
                <a:r>
                  <a:rPr lang="zh-CN" altLang="en-US" sz="1800" dirty="0">
                    <a:solidFill>
                      <a:srgbClr val="3030FF"/>
                    </a:solidFill>
                    <a:latin typeface="微软雅黑" panose="020B0503020204020204" pitchFamily="34" charset="-122"/>
                    <a:ea typeface="微软雅黑" panose="020B0503020204020204" pitchFamily="34" charset="-122"/>
                  </a:rPr>
                  <a:t>新粒子与新相互作用</a:t>
                </a:r>
              </a:p>
            </p:txBody>
          </p:sp>
        </p:grpSp>
        <p:grpSp>
          <p:nvGrpSpPr>
            <p:cNvPr id="43" name="组合 42"/>
            <p:cNvGrpSpPr/>
            <p:nvPr/>
          </p:nvGrpSpPr>
          <p:grpSpPr>
            <a:xfrm>
              <a:off x="3559490" y="4328133"/>
              <a:ext cx="1722807" cy="1024449"/>
              <a:chOff x="3395453" y="3884951"/>
              <a:chExt cx="1722807" cy="1024449"/>
            </a:xfrm>
          </p:grpSpPr>
          <p:pic>
            <p:nvPicPr>
              <p:cNvPr id="34" name="图片 33"/>
              <p:cNvPicPr>
                <a:picLocks noChangeAspect="1"/>
              </p:cNvPicPr>
              <p:nvPr/>
            </p:nvPicPr>
            <p:blipFill>
              <a:blip r:embed="rId8"/>
              <a:stretch>
                <a:fillRect/>
              </a:stretch>
            </p:blipFill>
            <p:spPr>
              <a:xfrm>
                <a:off x="3423425" y="3958342"/>
                <a:ext cx="1694835" cy="951058"/>
              </a:xfrm>
              <a:prstGeom prst="rect">
                <a:avLst/>
              </a:prstGeom>
            </p:spPr>
          </p:pic>
          <p:sp>
            <p:nvSpPr>
              <p:cNvPr id="27" name="矩形 26"/>
              <p:cNvSpPr/>
              <p:nvPr/>
            </p:nvSpPr>
            <p:spPr>
              <a:xfrm>
                <a:off x="3395453" y="3884951"/>
                <a:ext cx="1681446" cy="978729"/>
              </a:xfrm>
              <a:prstGeom prst="rect">
                <a:avLst/>
              </a:prstGeom>
            </p:spPr>
            <p:txBody>
              <a:bodyPr wrap="square">
                <a:spAutoFit/>
              </a:bodyPr>
              <a:lstStyle/>
              <a:p>
                <a:pPr lvl="0" algn="ctr">
                  <a:buNone/>
                </a:pPr>
                <a:r>
                  <a:rPr lang="zh-CN" altLang="en-US" sz="1800" dirty="0">
                    <a:solidFill>
                      <a:srgbClr val="C00000"/>
                    </a:solidFill>
                    <a:latin typeface="微软雅黑" panose="020B0503020204020204" pitchFamily="34" charset="-122"/>
                    <a:ea typeface="微软雅黑" panose="020B0503020204020204" pitchFamily="34" charset="-122"/>
                  </a:rPr>
                  <a:t>课题三</a:t>
                </a:r>
                <a:endParaRPr lang="en-US" altLang="zh-CN" sz="1800" dirty="0">
                  <a:solidFill>
                    <a:srgbClr val="C00000"/>
                  </a:solidFill>
                  <a:latin typeface="微软雅黑" panose="020B0503020204020204" pitchFamily="34" charset="-122"/>
                  <a:ea typeface="微软雅黑" panose="020B0503020204020204" pitchFamily="34" charset="-122"/>
                </a:endParaRPr>
              </a:p>
              <a:p>
                <a:pPr lvl="0" algn="ctr">
                  <a:buNone/>
                </a:pPr>
                <a:r>
                  <a:rPr lang="en-US" altLang="zh-CN" sz="1800" dirty="0">
                    <a:solidFill>
                      <a:srgbClr val="3030FF"/>
                    </a:solidFill>
                    <a:latin typeface="微软雅黑" panose="020B0503020204020204" pitchFamily="34" charset="-122"/>
                    <a:ea typeface="微软雅黑" panose="020B0503020204020204" pitchFamily="34" charset="-122"/>
                  </a:rPr>
                  <a:t>CKM</a:t>
                </a:r>
                <a:r>
                  <a:rPr lang="zh-CN" altLang="en-US" sz="1800" dirty="0">
                    <a:solidFill>
                      <a:srgbClr val="3030FF"/>
                    </a:solidFill>
                    <a:latin typeface="微软雅黑" panose="020B0503020204020204" pitchFamily="34" charset="-122"/>
                    <a:ea typeface="微软雅黑" panose="020B0503020204020204" pitchFamily="34" charset="-122"/>
                  </a:rPr>
                  <a:t>矩阵元和衰变参数测量</a:t>
                </a:r>
              </a:p>
            </p:txBody>
          </p:sp>
        </p:grpSp>
        <p:grpSp>
          <p:nvGrpSpPr>
            <p:cNvPr id="45" name="组合 44"/>
            <p:cNvGrpSpPr/>
            <p:nvPr/>
          </p:nvGrpSpPr>
          <p:grpSpPr>
            <a:xfrm>
              <a:off x="1799868" y="4320000"/>
              <a:ext cx="1694835" cy="1025685"/>
              <a:chOff x="1583179" y="3859694"/>
              <a:chExt cx="1694835" cy="1025685"/>
            </a:xfrm>
          </p:grpSpPr>
          <p:pic>
            <p:nvPicPr>
              <p:cNvPr id="35" name="图片 34"/>
              <p:cNvPicPr>
                <a:picLocks noChangeAspect="1"/>
              </p:cNvPicPr>
              <p:nvPr/>
            </p:nvPicPr>
            <p:blipFill>
              <a:blip r:embed="rId8"/>
              <a:stretch>
                <a:fillRect/>
              </a:stretch>
            </p:blipFill>
            <p:spPr>
              <a:xfrm>
                <a:off x="1583179" y="3934321"/>
                <a:ext cx="1694835" cy="951058"/>
              </a:xfrm>
              <a:prstGeom prst="rect">
                <a:avLst/>
              </a:prstGeom>
            </p:spPr>
          </p:pic>
          <p:sp>
            <p:nvSpPr>
              <p:cNvPr id="28" name="矩形 27"/>
              <p:cNvSpPr/>
              <p:nvPr/>
            </p:nvSpPr>
            <p:spPr>
              <a:xfrm>
                <a:off x="1723154" y="3859694"/>
                <a:ext cx="1271846" cy="978729"/>
              </a:xfrm>
              <a:prstGeom prst="rect">
                <a:avLst/>
              </a:prstGeom>
            </p:spPr>
            <p:txBody>
              <a:bodyPr wrap="square">
                <a:spAutoFit/>
              </a:bodyPr>
              <a:lstStyle/>
              <a:p>
                <a:pPr lvl="0" algn="ctr">
                  <a:buNone/>
                </a:pPr>
                <a:r>
                  <a:rPr lang="zh-CN" altLang="en-US" sz="1800" dirty="0">
                    <a:solidFill>
                      <a:srgbClr val="C00000"/>
                    </a:solidFill>
                    <a:latin typeface="微软雅黑" panose="020B0503020204020204" pitchFamily="34" charset="-122"/>
                    <a:ea typeface="微软雅黑" panose="020B0503020204020204" pitchFamily="34" charset="-122"/>
                  </a:rPr>
                  <a:t>课题二</a:t>
                </a:r>
                <a:endParaRPr lang="en-US" altLang="zh-CN" sz="1800" dirty="0">
                  <a:solidFill>
                    <a:srgbClr val="C00000"/>
                  </a:solidFill>
                  <a:latin typeface="微软雅黑" panose="020B0503020204020204" pitchFamily="34" charset="-122"/>
                  <a:ea typeface="微软雅黑" panose="020B0503020204020204" pitchFamily="34" charset="-122"/>
                </a:endParaRPr>
              </a:p>
              <a:p>
                <a:pPr lvl="0" algn="ctr">
                  <a:buNone/>
                </a:pPr>
                <a:r>
                  <a:rPr lang="zh-CN" altLang="en-US" sz="1800" dirty="0">
                    <a:solidFill>
                      <a:srgbClr val="3030FF"/>
                    </a:solidFill>
                    <a:latin typeface="微软雅黑" panose="020B0503020204020204" pitchFamily="34" charset="-122"/>
                    <a:ea typeface="微软雅黑" panose="020B0503020204020204" pitchFamily="34" charset="-122"/>
                  </a:rPr>
                  <a:t>强子末态衰变机制</a:t>
                </a:r>
              </a:p>
            </p:txBody>
          </p:sp>
        </p:grpSp>
        <p:grpSp>
          <p:nvGrpSpPr>
            <p:cNvPr id="48" name="组合 47"/>
            <p:cNvGrpSpPr/>
            <p:nvPr/>
          </p:nvGrpSpPr>
          <p:grpSpPr>
            <a:xfrm>
              <a:off x="17448" y="4373853"/>
              <a:ext cx="1694835" cy="978729"/>
              <a:chOff x="27428" y="3925251"/>
              <a:chExt cx="1694835" cy="978729"/>
            </a:xfrm>
          </p:grpSpPr>
          <p:pic>
            <p:nvPicPr>
              <p:cNvPr id="36" name="图片 35"/>
              <p:cNvPicPr>
                <a:picLocks noChangeAspect="1"/>
              </p:cNvPicPr>
              <p:nvPr/>
            </p:nvPicPr>
            <p:blipFill>
              <a:blip r:embed="rId8"/>
              <a:stretch>
                <a:fillRect/>
              </a:stretch>
            </p:blipFill>
            <p:spPr>
              <a:xfrm>
                <a:off x="27428" y="3952922"/>
                <a:ext cx="1694835" cy="951058"/>
              </a:xfrm>
              <a:prstGeom prst="rect">
                <a:avLst/>
              </a:prstGeom>
            </p:spPr>
          </p:pic>
          <p:sp>
            <p:nvSpPr>
              <p:cNvPr id="29" name="矩形 28"/>
              <p:cNvSpPr/>
              <p:nvPr/>
            </p:nvSpPr>
            <p:spPr>
              <a:xfrm>
                <a:off x="262820" y="3925251"/>
                <a:ext cx="1323217" cy="978729"/>
              </a:xfrm>
              <a:prstGeom prst="rect">
                <a:avLst/>
              </a:prstGeom>
            </p:spPr>
            <p:txBody>
              <a:bodyPr wrap="square">
                <a:spAutoFit/>
              </a:bodyPr>
              <a:lstStyle/>
              <a:p>
                <a:pPr lvl="0" algn="ctr">
                  <a:buNone/>
                </a:pPr>
                <a:r>
                  <a:rPr lang="zh-CN" altLang="en-US" sz="1800" dirty="0">
                    <a:solidFill>
                      <a:srgbClr val="C00000"/>
                    </a:solidFill>
                    <a:latin typeface="微软雅黑" panose="020B0503020204020204" pitchFamily="34" charset="-122"/>
                    <a:ea typeface="微软雅黑" panose="020B0503020204020204" pitchFamily="34" charset="-122"/>
                  </a:rPr>
                  <a:t>课题一</a:t>
                </a:r>
                <a:endParaRPr lang="en-US" altLang="zh-CN" sz="1800" dirty="0">
                  <a:solidFill>
                    <a:srgbClr val="C00000"/>
                  </a:solidFill>
                  <a:latin typeface="微软雅黑" panose="020B0503020204020204" pitchFamily="34" charset="-122"/>
                  <a:ea typeface="微软雅黑" panose="020B0503020204020204" pitchFamily="34" charset="-122"/>
                </a:endParaRPr>
              </a:p>
              <a:p>
                <a:pPr lvl="0" algn="ctr">
                  <a:buNone/>
                </a:pPr>
                <a:r>
                  <a:rPr lang="zh-CN" altLang="en-US" sz="1800" dirty="0">
                    <a:solidFill>
                      <a:srgbClr val="3030FF"/>
                    </a:solidFill>
                    <a:latin typeface="微软雅黑" panose="020B0503020204020204" pitchFamily="34" charset="-122"/>
                    <a:ea typeface="微软雅黑" panose="020B0503020204020204" pitchFamily="34" charset="-122"/>
                  </a:rPr>
                  <a:t>阈值处量子关联性</a:t>
                </a:r>
              </a:p>
            </p:txBody>
          </p:sp>
        </p:grpSp>
      </p:grpSp>
      <p:cxnSp>
        <p:nvCxnSpPr>
          <p:cNvPr id="52" name="直接箭头连接符 51"/>
          <p:cNvCxnSpPr/>
          <p:nvPr/>
        </p:nvCxnSpPr>
        <p:spPr bwMode="auto">
          <a:xfrm flipV="1">
            <a:off x="911858" y="3808700"/>
            <a:ext cx="1602742" cy="634386"/>
          </a:xfrm>
          <a:prstGeom prst="straightConnector1">
            <a:avLst/>
          </a:prstGeom>
          <a:noFill/>
          <a:ln w="63500" cap="flat" cmpd="sng" algn="ctr">
            <a:solidFill>
              <a:srgbClr val="3030FF"/>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2" name="直接箭头连接符 61"/>
          <p:cNvCxnSpPr/>
          <p:nvPr/>
        </p:nvCxnSpPr>
        <p:spPr bwMode="auto">
          <a:xfrm flipV="1">
            <a:off x="2545288" y="3800994"/>
            <a:ext cx="23430" cy="724738"/>
          </a:xfrm>
          <a:prstGeom prst="straightConnector1">
            <a:avLst/>
          </a:prstGeom>
          <a:noFill/>
          <a:ln w="63500" cap="flat" cmpd="sng" algn="ctr">
            <a:solidFill>
              <a:srgbClr val="3030FF"/>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0" name="文本框 59"/>
          <p:cNvSpPr txBox="1"/>
          <p:nvPr/>
        </p:nvSpPr>
        <p:spPr>
          <a:xfrm>
            <a:off x="241712" y="1873478"/>
            <a:ext cx="1061312" cy="461665"/>
          </a:xfrm>
          <a:prstGeom prst="rect">
            <a:avLst/>
          </a:prstGeom>
          <a:noFill/>
        </p:spPr>
        <p:txBody>
          <a:bodyPr wrap="square" rtlCol="0">
            <a:spAutoFit/>
          </a:bodyPr>
          <a:lstStyle/>
          <a:p>
            <a:pPr algn="l">
              <a:buNone/>
            </a:pPr>
            <a:r>
              <a:rPr lang="zh-CN" altLang="en-US" sz="2400" dirty="0">
                <a:solidFill>
                  <a:srgbClr val="3030FF"/>
                </a:solidFill>
                <a:latin typeface="微软雅黑" panose="020B0503020204020204" pitchFamily="34" charset="-122"/>
                <a:ea typeface="微软雅黑" panose="020B0503020204020204" pitchFamily="34" charset="-122"/>
              </a:rPr>
              <a:t>项目</a:t>
            </a:r>
          </a:p>
        </p:txBody>
      </p:sp>
      <p:sp>
        <p:nvSpPr>
          <p:cNvPr id="65" name="文本框 64"/>
          <p:cNvSpPr txBox="1"/>
          <p:nvPr/>
        </p:nvSpPr>
        <p:spPr>
          <a:xfrm>
            <a:off x="240365" y="2750400"/>
            <a:ext cx="1061312" cy="1200329"/>
          </a:xfrm>
          <a:prstGeom prst="rect">
            <a:avLst/>
          </a:prstGeom>
          <a:noFill/>
        </p:spPr>
        <p:txBody>
          <a:bodyPr wrap="square" rtlCol="0">
            <a:spAutoFit/>
          </a:bodyPr>
          <a:lstStyle/>
          <a:p>
            <a:pPr algn="l">
              <a:buNone/>
            </a:pPr>
            <a:r>
              <a:rPr lang="zh-CN" altLang="en-US" sz="2400" dirty="0">
                <a:solidFill>
                  <a:srgbClr val="3030FF"/>
                </a:solidFill>
                <a:latin typeface="微软雅黑" panose="020B0503020204020204" pitchFamily="34" charset="-122"/>
                <a:ea typeface="微软雅黑" panose="020B0503020204020204" pitchFamily="34" charset="-122"/>
              </a:rPr>
              <a:t>关键科学问题</a:t>
            </a:r>
          </a:p>
        </p:txBody>
      </p:sp>
      <p:cxnSp>
        <p:nvCxnSpPr>
          <p:cNvPr id="67" name="直接箭头连接符 66"/>
          <p:cNvCxnSpPr/>
          <p:nvPr/>
        </p:nvCxnSpPr>
        <p:spPr bwMode="auto">
          <a:xfrm flipH="1" flipV="1">
            <a:off x="2661477" y="3808700"/>
            <a:ext cx="1791802" cy="686907"/>
          </a:xfrm>
          <a:prstGeom prst="straightConnector1">
            <a:avLst/>
          </a:prstGeom>
          <a:noFill/>
          <a:ln w="63500" cap="flat" cmpd="sng" algn="ctr">
            <a:solidFill>
              <a:srgbClr val="3030FF"/>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8" name="直接箭头连接符 67"/>
          <p:cNvCxnSpPr/>
          <p:nvPr/>
        </p:nvCxnSpPr>
        <p:spPr bwMode="auto">
          <a:xfrm flipV="1">
            <a:off x="4454805" y="3751966"/>
            <a:ext cx="23430" cy="724738"/>
          </a:xfrm>
          <a:prstGeom prst="straightConnector1">
            <a:avLst/>
          </a:prstGeom>
          <a:noFill/>
          <a:ln w="63500" cap="flat" cmpd="sng" algn="ctr">
            <a:solidFill>
              <a:srgbClr val="3030FF"/>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1" name="直接箭头连接符 70"/>
          <p:cNvCxnSpPr/>
          <p:nvPr/>
        </p:nvCxnSpPr>
        <p:spPr bwMode="auto">
          <a:xfrm flipH="1" flipV="1">
            <a:off x="4537565" y="3816887"/>
            <a:ext cx="1791802" cy="686907"/>
          </a:xfrm>
          <a:prstGeom prst="straightConnector1">
            <a:avLst/>
          </a:prstGeom>
          <a:noFill/>
          <a:ln w="63500" cap="flat" cmpd="sng" algn="ctr">
            <a:solidFill>
              <a:srgbClr val="3030FF"/>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2" name="直接箭头连接符 71"/>
          <p:cNvCxnSpPr/>
          <p:nvPr/>
        </p:nvCxnSpPr>
        <p:spPr bwMode="auto">
          <a:xfrm flipV="1">
            <a:off x="6374508" y="3821139"/>
            <a:ext cx="23430" cy="724738"/>
          </a:xfrm>
          <a:prstGeom prst="straightConnector1">
            <a:avLst/>
          </a:prstGeom>
          <a:noFill/>
          <a:ln w="63500" cap="flat" cmpd="sng" algn="ctr">
            <a:solidFill>
              <a:srgbClr val="3030FF"/>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3" name="直接箭头连接符 72"/>
          <p:cNvCxnSpPr/>
          <p:nvPr/>
        </p:nvCxnSpPr>
        <p:spPr bwMode="auto">
          <a:xfrm flipH="1" flipV="1">
            <a:off x="6490260" y="3860625"/>
            <a:ext cx="1811259" cy="668108"/>
          </a:xfrm>
          <a:prstGeom prst="straightConnector1">
            <a:avLst/>
          </a:prstGeom>
          <a:noFill/>
          <a:ln w="63500" cap="flat" cmpd="sng" algn="ctr">
            <a:solidFill>
              <a:srgbClr val="3030FF"/>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82" name="文本框 81"/>
          <p:cNvSpPr txBox="1"/>
          <p:nvPr/>
        </p:nvSpPr>
        <p:spPr>
          <a:xfrm>
            <a:off x="1967568" y="5852621"/>
            <a:ext cx="5509233" cy="430887"/>
          </a:xfrm>
          <a:prstGeom prst="rect">
            <a:avLst/>
          </a:prstGeom>
          <a:noFill/>
        </p:spPr>
        <p:txBody>
          <a:bodyPr wrap="square" rtlCol="0">
            <a:spAutoFit/>
          </a:bodyPr>
          <a:lstStyle/>
          <a:p>
            <a:pPr algn="ctr">
              <a:buNone/>
            </a:pPr>
            <a:r>
              <a:rPr lang="zh-CN" altLang="en-US" sz="2200" dirty="0">
                <a:solidFill>
                  <a:schemeClr val="tx1"/>
                </a:solidFill>
                <a:latin typeface="微软雅黑" panose="020B0503020204020204" pitchFamily="34" charset="-122"/>
                <a:ea typeface="微软雅黑" panose="020B0503020204020204" pitchFamily="34" charset="-122"/>
              </a:rPr>
              <a:t>各课题彼此相互</a:t>
            </a:r>
            <a:r>
              <a:rPr lang="zh-CN" altLang="en-US" sz="2200" dirty="0">
                <a:solidFill>
                  <a:srgbClr val="C00000"/>
                </a:solidFill>
                <a:latin typeface="微软雅黑" panose="020B0503020204020204" pitchFamily="34" charset="-122"/>
                <a:ea typeface="微软雅黑" panose="020B0503020204020204" pitchFamily="34" charset="-122"/>
              </a:rPr>
              <a:t>独立，</a:t>
            </a:r>
            <a:r>
              <a:rPr lang="zh-CN" altLang="en-US" sz="2200" dirty="0">
                <a:solidFill>
                  <a:schemeClr val="tx1"/>
                </a:solidFill>
                <a:latin typeface="微软雅黑" panose="020B0503020204020204" pitchFamily="34" charset="-122"/>
                <a:ea typeface="微软雅黑" panose="020B0503020204020204" pitchFamily="34" charset="-122"/>
              </a:rPr>
              <a:t>又相互</a:t>
            </a:r>
            <a:r>
              <a:rPr lang="zh-CN" altLang="en-US" sz="2200" dirty="0">
                <a:solidFill>
                  <a:srgbClr val="C00000"/>
                </a:solidFill>
                <a:latin typeface="微软雅黑" panose="020B0503020204020204" pitchFamily="34" charset="-122"/>
                <a:ea typeface="微软雅黑" panose="020B0503020204020204" pitchFamily="34" charset="-122"/>
              </a:rPr>
              <a:t>交叉</a:t>
            </a:r>
          </a:p>
        </p:txBody>
      </p:sp>
      <p:cxnSp>
        <p:nvCxnSpPr>
          <p:cNvPr id="49" name="直接箭头连接符 48"/>
          <p:cNvCxnSpPr/>
          <p:nvPr/>
        </p:nvCxnSpPr>
        <p:spPr bwMode="auto">
          <a:xfrm flipV="1">
            <a:off x="4487507" y="3860625"/>
            <a:ext cx="1760858" cy="642817"/>
          </a:xfrm>
          <a:prstGeom prst="straightConnector1">
            <a:avLst/>
          </a:prstGeom>
          <a:noFill/>
          <a:ln w="63500" cap="flat" cmpd="sng" algn="ctr">
            <a:solidFill>
              <a:srgbClr val="3030FF"/>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101722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down)">
                                      <p:cBhvr>
                                        <p:cTn id="11" dur="500"/>
                                        <p:tgtEl>
                                          <p:spTgt spid="52"/>
                                        </p:tgtEl>
                                      </p:cBhvr>
                                    </p:animEffect>
                                  </p:childTnLst>
                                </p:cTn>
                              </p:par>
                              <p:par>
                                <p:cTn id="12" presetID="22" presetClass="entr" presetSubtype="4" fill="hold" nodeType="withEffect">
                                  <p:stCondLst>
                                    <p:cond delay="0"/>
                                  </p:stCondLst>
                                  <p:childTnLst>
                                    <p:set>
                                      <p:cBhvr>
                                        <p:cTn id="13" dur="1" fill="hold">
                                          <p:stCondLst>
                                            <p:cond delay="0"/>
                                          </p:stCondLst>
                                        </p:cTn>
                                        <p:tgtEl>
                                          <p:spTgt spid="62"/>
                                        </p:tgtEl>
                                        <p:attrNameLst>
                                          <p:attrName>style.visibility</p:attrName>
                                        </p:attrNameLst>
                                      </p:cBhvr>
                                      <p:to>
                                        <p:strVal val="visible"/>
                                      </p:to>
                                    </p:set>
                                    <p:animEffect transition="in" filter="wipe(down)">
                                      <p:cBhvr>
                                        <p:cTn id="14" dur="500"/>
                                        <p:tgtEl>
                                          <p:spTgt spid="6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down)">
                                      <p:cBhvr>
                                        <p:cTn id="19" dur="500"/>
                                        <p:tgtEl>
                                          <p:spTgt spid="67"/>
                                        </p:tgtEl>
                                      </p:cBhvr>
                                    </p:animEffect>
                                  </p:childTnLst>
                                </p:cTn>
                              </p:par>
                              <p:par>
                                <p:cTn id="20" presetID="22" presetClass="entr" presetSubtype="4"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par>
                                <p:cTn id="23" presetID="22" presetClass="entr" presetSubtype="4"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down)">
                                      <p:cBhvr>
                                        <p:cTn id="25" dur="500"/>
                                        <p:tgtEl>
                                          <p:spTgt spid="6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wipe(down)">
                                      <p:cBhvr>
                                        <p:cTn id="30" dur="500"/>
                                        <p:tgtEl>
                                          <p:spTgt spid="71"/>
                                        </p:tgtEl>
                                      </p:cBhvr>
                                    </p:animEffect>
                                  </p:childTnLst>
                                </p:cTn>
                              </p:par>
                              <p:par>
                                <p:cTn id="31" presetID="22" presetClass="entr" presetSubtype="4" fill="hold"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73"/>
                                        </p:tgtEl>
                                        <p:attrNameLst>
                                          <p:attrName>style.visibility</p:attrName>
                                        </p:attrNameLst>
                                      </p:cBhvr>
                                      <p:to>
                                        <p:strVal val="visible"/>
                                      </p:to>
                                    </p:set>
                                    <p:animEffect transition="in" filter="wipe(down)">
                                      <p:cBhvr>
                                        <p:cTn id="38" dur="500"/>
                                        <p:tgtEl>
                                          <p:spTgt spid="7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chemeClr val="tx1"/>
                </a:solidFill>
              </a:rPr>
              <a:t>研究课题设置与有机联系</a:t>
            </a:r>
            <a:endParaRPr lang="zh-CN" altLang="en-US" dirty="0"/>
          </a:p>
        </p:txBody>
      </p:sp>
      <p:sp>
        <p:nvSpPr>
          <p:cNvPr id="3" name="内容占位符 2"/>
          <p:cNvSpPr>
            <a:spLocks noGrp="1"/>
          </p:cNvSpPr>
          <p:nvPr>
            <p:ph idx="1"/>
          </p:nvPr>
        </p:nvSpPr>
        <p:spPr>
          <a:xfrm>
            <a:off x="942226" y="790379"/>
            <a:ext cx="8077200" cy="533400"/>
          </a:xfrm>
        </p:spPr>
        <p:txBody>
          <a:bodyPr/>
          <a:lstStyle/>
          <a:p>
            <a:pPr marL="0" indent="0">
              <a:buNone/>
            </a:pPr>
            <a:r>
              <a:rPr lang="zh-CN" altLang="en-US" sz="2400" dirty="0">
                <a:solidFill>
                  <a:srgbClr val="C00000"/>
                </a:solidFill>
              </a:rPr>
              <a:t>共享：</a:t>
            </a:r>
            <a:r>
              <a:rPr lang="zh-CN" altLang="en-US" sz="2400" dirty="0">
                <a:solidFill>
                  <a:schemeClr val="tx1"/>
                </a:solidFill>
              </a:rPr>
              <a:t>实验数据、研究方法与技术、公共误差。。。</a:t>
            </a:r>
          </a:p>
        </p:txBody>
      </p:sp>
      <p:sp>
        <p:nvSpPr>
          <p:cNvPr id="4" name="灯片编号占位符 3"/>
          <p:cNvSpPr>
            <a:spLocks noGrp="1"/>
          </p:cNvSpPr>
          <p:nvPr>
            <p:ph type="sldNum" sz="quarter" idx="10"/>
          </p:nvPr>
        </p:nvSpPr>
        <p:spPr/>
        <p:txBody>
          <a:bodyPr/>
          <a:lstStyle/>
          <a:p>
            <a:fld id="{3917FE17-BB62-45E8-80D8-8DA0DEEF5B92}" type="slidenum">
              <a:rPr lang="zh-CN" altLang="en-US" smtClean="0"/>
              <a:t>21</a:t>
            </a:fld>
            <a:endParaRPr lang="zh-CN" altLang="en-US"/>
          </a:p>
        </p:txBody>
      </p:sp>
      <p:grpSp>
        <p:nvGrpSpPr>
          <p:cNvPr id="5" name="组合 4"/>
          <p:cNvGrpSpPr/>
          <p:nvPr/>
        </p:nvGrpSpPr>
        <p:grpSpPr>
          <a:xfrm>
            <a:off x="1676400" y="1388383"/>
            <a:ext cx="5720522" cy="5175628"/>
            <a:chOff x="1387017" y="1060033"/>
            <a:chExt cx="5720522" cy="5175628"/>
          </a:xfrm>
        </p:grpSpPr>
        <p:sp>
          <p:nvSpPr>
            <p:cNvPr id="6" name="椭圆 5"/>
            <p:cNvSpPr/>
            <p:nvPr/>
          </p:nvSpPr>
          <p:spPr bwMode="auto">
            <a:xfrm>
              <a:off x="2122213" y="1660620"/>
              <a:ext cx="4320000" cy="4320000"/>
            </a:xfrm>
            <a:prstGeom prst="ellipse">
              <a:avLst/>
            </a:prstGeom>
            <a:noFill/>
            <a:ln w="635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dirty="0">
                <a:ln>
                  <a:noFill/>
                </a:ln>
                <a:solidFill>
                  <a:schemeClr val="hlink"/>
                </a:solidFill>
                <a:effectLst/>
                <a:latin typeface="Times New Roman" panose="02020603050405020304" pitchFamily="18" charset="0"/>
                <a:ea typeface="MS PGothic" pitchFamily="34" charset="-128"/>
                <a:sym typeface="Symbol" pitchFamily="18" charset="2"/>
              </a:endParaRPr>
            </a:p>
          </p:txBody>
        </p:sp>
        <p:grpSp>
          <p:nvGrpSpPr>
            <p:cNvPr id="7" name="组合 6"/>
            <p:cNvGrpSpPr/>
            <p:nvPr/>
          </p:nvGrpSpPr>
          <p:grpSpPr>
            <a:xfrm>
              <a:off x="2097040" y="4795661"/>
              <a:ext cx="1440000" cy="1440000"/>
              <a:chOff x="7680508" y="2451394"/>
              <a:chExt cx="1440000" cy="1440000"/>
            </a:xfrm>
          </p:grpSpPr>
          <p:sp>
            <p:nvSpPr>
              <p:cNvPr id="20" name="椭圆 19"/>
              <p:cNvSpPr/>
              <p:nvPr/>
            </p:nvSpPr>
            <p:spPr bwMode="auto">
              <a:xfrm>
                <a:off x="7680508" y="2451394"/>
                <a:ext cx="1440000" cy="1440000"/>
              </a:xfrm>
              <a:prstGeom prst="ellipse">
                <a:avLst/>
              </a:prstGeom>
              <a:solidFill>
                <a:srgbClr val="FFFF00"/>
              </a:solidFill>
              <a:ln w="19050"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R="0" algn="r" defTabSz="914400" rtl="0" eaLnBrk="1" fontAlgn="base" latinLnBrk="0" hangingPunct="1">
                  <a:lnSpc>
                    <a:spcPct val="100000"/>
                  </a:lnSpc>
                  <a:spcBef>
                    <a:spcPct val="20000"/>
                  </a:spcBef>
                  <a:spcAft>
                    <a:spcPct val="0"/>
                  </a:spcAft>
                  <a:buClr>
                    <a:srgbClr val="FF3399"/>
                  </a:buClr>
                  <a:buSzTx/>
                  <a:buNone/>
                  <a:tabLst/>
                </a:pPr>
                <a:endParaRPr kumimoji="1" lang="zh-CN" altLang="en-US" sz="1200" i="0" u="none" strike="noStrike" cap="none" normalizeH="0" baseline="0" dirty="0">
                  <a:ln>
                    <a:noFill/>
                  </a:ln>
                  <a:solidFill>
                    <a:schemeClr val="hlink"/>
                  </a:solidFill>
                  <a:effectLst/>
                  <a:latin typeface="微软雅黑" panose="020B0503020204020204" pitchFamily="34" charset="-122"/>
                  <a:ea typeface="微软雅黑" panose="020B0503020204020204" pitchFamily="34" charset="-122"/>
                  <a:sym typeface="Symbol" pitchFamily="18" charset="2"/>
                </a:endParaRPr>
              </a:p>
            </p:txBody>
          </p:sp>
          <p:sp>
            <p:nvSpPr>
              <p:cNvPr id="21" name="文本框 20"/>
              <p:cNvSpPr txBox="1"/>
              <p:nvPr/>
            </p:nvSpPr>
            <p:spPr>
              <a:xfrm>
                <a:off x="7798997" y="2607522"/>
                <a:ext cx="1222976" cy="978729"/>
              </a:xfrm>
              <a:prstGeom prst="rect">
                <a:avLst/>
              </a:prstGeom>
              <a:noFill/>
            </p:spPr>
            <p:txBody>
              <a:bodyPr wrap="square" rtlCol="0">
                <a:spAutoFit/>
              </a:bodyPr>
              <a:lstStyle/>
              <a:p>
                <a:pPr algn="ctr">
                  <a:buNone/>
                </a:pPr>
                <a:r>
                  <a:rPr lang="zh-CN" altLang="en-US" sz="1800" dirty="0">
                    <a:solidFill>
                      <a:srgbClr val="C00000"/>
                    </a:solidFill>
                    <a:latin typeface="微软雅黑" panose="020B0503020204020204" pitchFamily="34" charset="-122"/>
                    <a:ea typeface="微软雅黑" panose="020B0503020204020204" pitchFamily="34" charset="-122"/>
                  </a:rPr>
                  <a:t>课题一</a:t>
                </a:r>
                <a:endParaRPr lang="en-US" altLang="zh-CN" sz="1800" dirty="0">
                  <a:solidFill>
                    <a:srgbClr val="C00000"/>
                  </a:solidFill>
                  <a:latin typeface="微软雅黑" panose="020B0503020204020204" pitchFamily="34" charset="-122"/>
                  <a:ea typeface="微软雅黑" panose="020B0503020204020204" pitchFamily="34" charset="-122"/>
                </a:endParaRPr>
              </a:p>
              <a:p>
                <a:pPr algn="ctr">
                  <a:buNone/>
                </a:pPr>
                <a:r>
                  <a:rPr lang="zh-CN" altLang="en-US" sz="1800" dirty="0">
                    <a:solidFill>
                      <a:srgbClr val="0000FF"/>
                    </a:solidFill>
                    <a:latin typeface="微软雅黑" panose="020B0503020204020204" pitchFamily="34" charset="-122"/>
                    <a:ea typeface="微软雅黑" panose="020B0503020204020204" pitchFamily="34" charset="-122"/>
                  </a:rPr>
                  <a:t>阈值处量子关联性</a:t>
                </a:r>
              </a:p>
            </p:txBody>
          </p:sp>
        </p:grpSp>
        <p:grpSp>
          <p:nvGrpSpPr>
            <p:cNvPr id="8" name="组合 7"/>
            <p:cNvGrpSpPr/>
            <p:nvPr/>
          </p:nvGrpSpPr>
          <p:grpSpPr>
            <a:xfrm>
              <a:off x="1387017" y="2725265"/>
              <a:ext cx="1440000" cy="1440000"/>
              <a:chOff x="4314282" y="2932583"/>
              <a:chExt cx="1680000" cy="1680000"/>
            </a:xfrm>
          </p:grpSpPr>
          <p:sp>
            <p:nvSpPr>
              <p:cNvPr id="18" name="椭圆 17"/>
              <p:cNvSpPr/>
              <p:nvPr/>
            </p:nvSpPr>
            <p:spPr bwMode="auto">
              <a:xfrm>
                <a:off x="4314282" y="2932583"/>
                <a:ext cx="1680000" cy="1680000"/>
              </a:xfrm>
              <a:prstGeom prst="ellipse">
                <a:avLst/>
              </a:prstGeom>
              <a:solidFill>
                <a:srgbClr val="FFFF00"/>
              </a:solidFill>
              <a:ln w="19050"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R="0" algn="r" defTabSz="914400" rtl="0" eaLnBrk="1" fontAlgn="base" latinLnBrk="0" hangingPunct="1">
                  <a:lnSpc>
                    <a:spcPct val="100000"/>
                  </a:lnSpc>
                  <a:spcBef>
                    <a:spcPct val="20000"/>
                  </a:spcBef>
                  <a:spcAft>
                    <a:spcPct val="0"/>
                  </a:spcAft>
                  <a:buClr>
                    <a:srgbClr val="FF3399"/>
                  </a:buClr>
                  <a:buSzTx/>
                  <a:buNone/>
                  <a:tabLst/>
                </a:pPr>
                <a:endParaRPr kumimoji="1" lang="zh-CN" altLang="en-US" sz="1200" i="0" u="none" strike="noStrike" cap="none" normalizeH="0" baseline="0" dirty="0">
                  <a:ln>
                    <a:noFill/>
                  </a:ln>
                  <a:solidFill>
                    <a:schemeClr val="hlink"/>
                  </a:solidFill>
                  <a:effectLst/>
                  <a:latin typeface="微软雅黑" panose="020B0503020204020204" pitchFamily="34" charset="-122"/>
                  <a:ea typeface="微软雅黑" panose="020B0503020204020204" pitchFamily="34" charset="-122"/>
                  <a:sym typeface="Symbol" pitchFamily="18" charset="2"/>
                </a:endParaRPr>
              </a:p>
            </p:txBody>
          </p:sp>
          <p:sp>
            <p:nvSpPr>
              <p:cNvPr id="19" name="文本框 18"/>
              <p:cNvSpPr txBox="1"/>
              <p:nvPr/>
            </p:nvSpPr>
            <p:spPr>
              <a:xfrm>
                <a:off x="4468035" y="3138302"/>
                <a:ext cx="1320513" cy="1141851"/>
              </a:xfrm>
              <a:prstGeom prst="rect">
                <a:avLst/>
              </a:prstGeom>
              <a:noFill/>
            </p:spPr>
            <p:txBody>
              <a:bodyPr wrap="square" rtlCol="0">
                <a:spAutoFit/>
              </a:bodyPr>
              <a:lstStyle/>
              <a:p>
                <a:pPr algn="ctr">
                  <a:buNone/>
                </a:pPr>
                <a:r>
                  <a:rPr lang="zh-CN" altLang="en-US" sz="1800" dirty="0">
                    <a:solidFill>
                      <a:srgbClr val="C00000"/>
                    </a:solidFill>
                    <a:latin typeface="微软雅黑" panose="020B0503020204020204" pitchFamily="34" charset="-122"/>
                    <a:ea typeface="微软雅黑" panose="020B0503020204020204" pitchFamily="34" charset="-122"/>
                  </a:rPr>
                  <a:t>课题二</a:t>
                </a:r>
                <a:endParaRPr lang="en-US" altLang="zh-CN" sz="1800" dirty="0">
                  <a:solidFill>
                    <a:srgbClr val="C00000"/>
                  </a:solidFill>
                  <a:latin typeface="微软雅黑" panose="020B0503020204020204" pitchFamily="34" charset="-122"/>
                  <a:ea typeface="微软雅黑" panose="020B0503020204020204" pitchFamily="34" charset="-122"/>
                </a:endParaRPr>
              </a:p>
              <a:p>
                <a:pPr algn="ctr">
                  <a:buNone/>
                </a:pPr>
                <a:r>
                  <a:rPr lang="zh-CN" altLang="en-US" sz="1800" dirty="0">
                    <a:solidFill>
                      <a:srgbClr val="0000FF"/>
                    </a:solidFill>
                    <a:latin typeface="微软雅黑" panose="020B0503020204020204" pitchFamily="34" charset="-122"/>
                    <a:ea typeface="微软雅黑" panose="020B0503020204020204" pitchFamily="34" charset="-122"/>
                  </a:rPr>
                  <a:t>强子末态衰变机制</a:t>
                </a:r>
              </a:p>
            </p:txBody>
          </p:sp>
        </p:grpSp>
        <p:grpSp>
          <p:nvGrpSpPr>
            <p:cNvPr id="9" name="组合 8"/>
            <p:cNvGrpSpPr/>
            <p:nvPr/>
          </p:nvGrpSpPr>
          <p:grpSpPr>
            <a:xfrm>
              <a:off x="3550292" y="1060033"/>
              <a:ext cx="1440000" cy="1440000"/>
              <a:chOff x="4706655" y="761499"/>
              <a:chExt cx="1738045" cy="1688641"/>
            </a:xfrm>
          </p:grpSpPr>
          <p:sp>
            <p:nvSpPr>
              <p:cNvPr id="16" name="椭圆 15"/>
              <p:cNvSpPr/>
              <p:nvPr/>
            </p:nvSpPr>
            <p:spPr bwMode="auto">
              <a:xfrm>
                <a:off x="4706655" y="761499"/>
                <a:ext cx="1738045" cy="1688641"/>
              </a:xfrm>
              <a:prstGeom prst="ellipse">
                <a:avLst/>
              </a:prstGeom>
              <a:solidFill>
                <a:srgbClr val="FFFF00"/>
              </a:solidFill>
              <a:ln w="19050"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R="0" algn="r" defTabSz="914400" rtl="0" eaLnBrk="1" fontAlgn="base" latinLnBrk="0" hangingPunct="1">
                  <a:lnSpc>
                    <a:spcPct val="100000"/>
                  </a:lnSpc>
                  <a:spcBef>
                    <a:spcPct val="20000"/>
                  </a:spcBef>
                  <a:spcAft>
                    <a:spcPct val="0"/>
                  </a:spcAft>
                  <a:buClr>
                    <a:srgbClr val="FF3399"/>
                  </a:buClr>
                  <a:buSzTx/>
                  <a:buNone/>
                  <a:tabLst/>
                </a:pPr>
                <a:endParaRPr kumimoji="1" lang="zh-CN" altLang="en-US" sz="1200" b="1" i="0" u="none" strike="noStrike" cap="none" normalizeH="0" baseline="0" dirty="0">
                  <a:ln>
                    <a:noFill/>
                  </a:ln>
                  <a:solidFill>
                    <a:schemeClr val="hlink"/>
                  </a:solidFill>
                  <a:effectLst/>
                  <a:latin typeface="微软雅黑" panose="020B0503020204020204" pitchFamily="34" charset="-122"/>
                  <a:ea typeface="微软雅黑" panose="020B0503020204020204" pitchFamily="34" charset="-122"/>
                  <a:sym typeface="Symbol" pitchFamily="18" charset="2"/>
                </a:endParaRPr>
              </a:p>
            </p:txBody>
          </p:sp>
          <p:sp>
            <p:nvSpPr>
              <p:cNvPr id="17" name="文本框 16"/>
              <p:cNvSpPr txBox="1"/>
              <p:nvPr/>
            </p:nvSpPr>
            <p:spPr>
              <a:xfrm>
                <a:off x="4784850" y="853353"/>
                <a:ext cx="1517529" cy="1472551"/>
              </a:xfrm>
              <a:prstGeom prst="rect">
                <a:avLst/>
              </a:prstGeom>
              <a:noFill/>
            </p:spPr>
            <p:txBody>
              <a:bodyPr wrap="square" rtlCol="0">
                <a:spAutoFit/>
              </a:bodyPr>
              <a:lstStyle/>
              <a:p>
                <a:pPr algn="ctr">
                  <a:buNone/>
                </a:pPr>
                <a:r>
                  <a:rPr lang="zh-CN" altLang="en-US" sz="1800" dirty="0">
                    <a:solidFill>
                      <a:srgbClr val="C00000"/>
                    </a:solidFill>
                    <a:latin typeface="微软雅黑" panose="020B0503020204020204" pitchFamily="34" charset="-122"/>
                    <a:ea typeface="微软雅黑" panose="020B0503020204020204" pitchFamily="34" charset="-122"/>
                  </a:rPr>
                  <a:t>课题三</a:t>
                </a:r>
                <a:endParaRPr lang="en-US" altLang="zh-CN" sz="1800" dirty="0">
                  <a:solidFill>
                    <a:srgbClr val="C00000"/>
                  </a:solidFill>
                  <a:latin typeface="微软雅黑" panose="020B0503020204020204" pitchFamily="34" charset="-122"/>
                  <a:ea typeface="微软雅黑" panose="020B0503020204020204" pitchFamily="34" charset="-122"/>
                </a:endParaRPr>
              </a:p>
              <a:p>
                <a:pPr algn="ctr">
                  <a:buNone/>
                </a:pPr>
                <a:r>
                  <a:rPr lang="en-US" altLang="zh-CN" sz="1800" dirty="0">
                    <a:solidFill>
                      <a:srgbClr val="0000FF"/>
                    </a:solidFill>
                    <a:latin typeface="微软雅黑" panose="020B0503020204020204" pitchFamily="34" charset="-122"/>
                    <a:ea typeface="微软雅黑" panose="020B0503020204020204" pitchFamily="34" charset="-122"/>
                  </a:rPr>
                  <a:t>CKM</a:t>
                </a:r>
                <a:r>
                  <a:rPr lang="zh-CN" altLang="en-US" sz="1800" dirty="0">
                    <a:solidFill>
                      <a:srgbClr val="0000FF"/>
                    </a:solidFill>
                    <a:latin typeface="微软雅黑" panose="020B0503020204020204" pitchFamily="34" charset="-122"/>
                    <a:ea typeface="微软雅黑" panose="020B0503020204020204" pitchFamily="34" charset="-122"/>
                  </a:rPr>
                  <a:t>矩阵元和衰变参数测量</a:t>
                </a:r>
              </a:p>
            </p:txBody>
          </p:sp>
        </p:grpSp>
        <p:grpSp>
          <p:nvGrpSpPr>
            <p:cNvPr id="10" name="组合 9"/>
            <p:cNvGrpSpPr/>
            <p:nvPr/>
          </p:nvGrpSpPr>
          <p:grpSpPr>
            <a:xfrm>
              <a:off x="5667539" y="2626088"/>
              <a:ext cx="1440000" cy="1440000"/>
              <a:chOff x="7742267" y="2259088"/>
              <a:chExt cx="1440000" cy="1440000"/>
            </a:xfrm>
          </p:grpSpPr>
          <p:sp>
            <p:nvSpPr>
              <p:cNvPr id="14" name="椭圆 13"/>
              <p:cNvSpPr/>
              <p:nvPr/>
            </p:nvSpPr>
            <p:spPr bwMode="auto">
              <a:xfrm>
                <a:off x="7742267" y="2259088"/>
                <a:ext cx="1440000" cy="1440000"/>
              </a:xfrm>
              <a:prstGeom prst="ellipse">
                <a:avLst/>
              </a:prstGeom>
              <a:solidFill>
                <a:srgbClr val="FFFF00"/>
              </a:solidFill>
              <a:ln w="19050"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R="0" algn="r" defTabSz="914400" rtl="0" eaLnBrk="1" fontAlgn="base" latinLnBrk="0" hangingPunct="1">
                  <a:lnSpc>
                    <a:spcPct val="100000"/>
                  </a:lnSpc>
                  <a:spcBef>
                    <a:spcPct val="20000"/>
                  </a:spcBef>
                  <a:spcAft>
                    <a:spcPct val="0"/>
                  </a:spcAft>
                  <a:buClr>
                    <a:srgbClr val="FF3399"/>
                  </a:buClr>
                  <a:buSzTx/>
                  <a:buNone/>
                  <a:tabLst/>
                </a:pPr>
                <a:endParaRPr kumimoji="1" lang="zh-CN" altLang="en-US" sz="1200" b="1" i="0" u="none" strike="noStrike" cap="none" normalizeH="0" baseline="0" dirty="0">
                  <a:ln>
                    <a:noFill/>
                  </a:ln>
                  <a:solidFill>
                    <a:schemeClr val="hlink"/>
                  </a:solidFill>
                  <a:effectLst/>
                  <a:latin typeface="微软雅黑" panose="020B0503020204020204" pitchFamily="34" charset="-122"/>
                  <a:ea typeface="微软雅黑" panose="020B0503020204020204" pitchFamily="34" charset="-122"/>
                  <a:sym typeface="Symbol" pitchFamily="18" charset="2"/>
                </a:endParaRPr>
              </a:p>
            </p:txBody>
          </p:sp>
          <p:sp>
            <p:nvSpPr>
              <p:cNvPr id="15" name="文本框 14"/>
              <p:cNvSpPr txBox="1"/>
              <p:nvPr/>
            </p:nvSpPr>
            <p:spPr>
              <a:xfrm>
                <a:off x="7763866" y="2303408"/>
                <a:ext cx="1403293" cy="1255728"/>
              </a:xfrm>
              <a:prstGeom prst="rect">
                <a:avLst/>
              </a:prstGeom>
              <a:noFill/>
            </p:spPr>
            <p:txBody>
              <a:bodyPr wrap="square" rtlCol="0">
                <a:spAutoFit/>
              </a:bodyPr>
              <a:lstStyle/>
              <a:p>
                <a:pPr algn="ctr">
                  <a:buNone/>
                </a:pPr>
                <a:r>
                  <a:rPr lang="zh-CN" altLang="en-US" sz="1800" dirty="0">
                    <a:solidFill>
                      <a:srgbClr val="C00000"/>
                    </a:solidFill>
                    <a:latin typeface="微软雅黑" panose="020B0503020204020204" pitchFamily="34" charset="-122"/>
                    <a:ea typeface="微软雅黑" panose="020B0503020204020204" pitchFamily="34" charset="-122"/>
                  </a:rPr>
                  <a:t>课题四</a:t>
                </a:r>
                <a:endParaRPr lang="en-US" altLang="zh-CN" sz="1800" dirty="0">
                  <a:solidFill>
                    <a:srgbClr val="C00000"/>
                  </a:solidFill>
                  <a:latin typeface="微软雅黑" panose="020B0503020204020204" pitchFamily="34" charset="-122"/>
                  <a:ea typeface="微软雅黑" panose="020B0503020204020204" pitchFamily="34" charset="-122"/>
                </a:endParaRPr>
              </a:p>
              <a:p>
                <a:pPr algn="ctr">
                  <a:buNone/>
                </a:pPr>
                <a:r>
                  <a:rPr lang="zh-CN" altLang="en-US" sz="1800" dirty="0">
                    <a:solidFill>
                      <a:srgbClr val="0000FF"/>
                    </a:solidFill>
                    <a:latin typeface="微软雅黑" panose="020B0503020204020204" pitchFamily="34" charset="-122"/>
                    <a:ea typeface="微软雅黑" panose="020B0503020204020204" pitchFamily="34" charset="-122"/>
                  </a:rPr>
                  <a:t>半轻衰变形状因子和轻子普适性</a:t>
                </a:r>
              </a:p>
            </p:txBody>
          </p:sp>
        </p:grpSp>
        <p:grpSp>
          <p:nvGrpSpPr>
            <p:cNvPr id="11" name="组合 10"/>
            <p:cNvGrpSpPr/>
            <p:nvPr/>
          </p:nvGrpSpPr>
          <p:grpSpPr>
            <a:xfrm>
              <a:off x="4953138" y="4681440"/>
              <a:ext cx="1440000" cy="1440000"/>
              <a:chOff x="9549866" y="1187831"/>
              <a:chExt cx="1440000" cy="1375616"/>
            </a:xfrm>
          </p:grpSpPr>
          <p:sp>
            <p:nvSpPr>
              <p:cNvPr id="12" name="椭圆 11"/>
              <p:cNvSpPr/>
              <p:nvPr/>
            </p:nvSpPr>
            <p:spPr bwMode="auto">
              <a:xfrm>
                <a:off x="9549866" y="1187831"/>
                <a:ext cx="1440000" cy="1375616"/>
              </a:xfrm>
              <a:prstGeom prst="ellipse">
                <a:avLst/>
              </a:prstGeom>
              <a:solidFill>
                <a:srgbClr val="FFFF00"/>
              </a:solidFill>
              <a:ln w="19050"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R="0" algn="r" defTabSz="914400" rtl="0" eaLnBrk="1" fontAlgn="base" latinLnBrk="0" hangingPunct="1">
                  <a:lnSpc>
                    <a:spcPct val="100000"/>
                  </a:lnSpc>
                  <a:spcBef>
                    <a:spcPct val="20000"/>
                  </a:spcBef>
                  <a:spcAft>
                    <a:spcPct val="0"/>
                  </a:spcAft>
                  <a:buClr>
                    <a:srgbClr val="FF3399"/>
                  </a:buClr>
                  <a:buSzTx/>
                  <a:buNone/>
                  <a:tabLst/>
                </a:pPr>
                <a:endParaRPr kumimoji="1" lang="zh-CN" altLang="en-US" sz="1200" b="1" i="0" u="none" strike="noStrike" cap="none" normalizeH="0" baseline="0" dirty="0">
                  <a:ln>
                    <a:noFill/>
                  </a:ln>
                  <a:solidFill>
                    <a:schemeClr val="hlink"/>
                  </a:solidFill>
                  <a:effectLst/>
                  <a:latin typeface="微软雅黑" panose="020B0503020204020204" pitchFamily="34" charset="-122"/>
                  <a:ea typeface="微软雅黑" panose="020B0503020204020204" pitchFamily="34" charset="-122"/>
                  <a:sym typeface="Symbol" pitchFamily="18" charset="2"/>
                </a:endParaRPr>
              </a:p>
            </p:txBody>
          </p:sp>
          <p:sp>
            <p:nvSpPr>
              <p:cNvPr id="13" name="文本框 12"/>
              <p:cNvSpPr txBox="1"/>
              <p:nvPr/>
            </p:nvSpPr>
            <p:spPr>
              <a:xfrm>
                <a:off x="9596116" y="1327291"/>
                <a:ext cx="1391397" cy="934969"/>
              </a:xfrm>
              <a:prstGeom prst="rect">
                <a:avLst/>
              </a:prstGeom>
              <a:noFill/>
            </p:spPr>
            <p:txBody>
              <a:bodyPr wrap="square" rtlCol="0">
                <a:spAutoFit/>
              </a:bodyPr>
              <a:lstStyle/>
              <a:p>
                <a:pPr algn="ctr">
                  <a:buNone/>
                </a:pPr>
                <a:r>
                  <a:rPr lang="zh-CN" altLang="en-US" sz="1800" dirty="0">
                    <a:solidFill>
                      <a:srgbClr val="C00000"/>
                    </a:solidFill>
                    <a:latin typeface="微软雅黑" panose="020B0503020204020204" pitchFamily="34" charset="-122"/>
                    <a:ea typeface="微软雅黑" panose="020B0503020204020204" pitchFamily="34" charset="-122"/>
                  </a:rPr>
                  <a:t>课题五</a:t>
                </a:r>
                <a:endParaRPr lang="en-US" altLang="zh-CN" sz="1800" dirty="0">
                  <a:solidFill>
                    <a:srgbClr val="C00000"/>
                  </a:solidFill>
                  <a:latin typeface="微软雅黑" panose="020B0503020204020204" pitchFamily="34" charset="-122"/>
                  <a:ea typeface="微软雅黑" panose="020B0503020204020204" pitchFamily="34" charset="-122"/>
                </a:endParaRPr>
              </a:p>
              <a:p>
                <a:pPr algn="ctr">
                  <a:buNone/>
                </a:pPr>
                <a:r>
                  <a:rPr lang="zh-CN" altLang="en-US" sz="1800" dirty="0">
                    <a:solidFill>
                      <a:srgbClr val="0000FF"/>
                    </a:solidFill>
                    <a:latin typeface="微软雅黑" panose="020B0503020204020204" pitchFamily="34" charset="-122"/>
                    <a:ea typeface="微软雅黑" panose="020B0503020204020204" pitchFamily="34" charset="-122"/>
                  </a:rPr>
                  <a:t>新粒子与新相互作用</a:t>
                </a:r>
              </a:p>
            </p:txBody>
          </p:sp>
        </p:grpSp>
      </p:grpSp>
      <p:sp>
        <p:nvSpPr>
          <p:cNvPr id="22" name="文本框 21"/>
          <p:cNvSpPr txBox="1"/>
          <p:nvPr/>
        </p:nvSpPr>
        <p:spPr>
          <a:xfrm>
            <a:off x="3661737" y="2931404"/>
            <a:ext cx="2418630" cy="2554545"/>
          </a:xfrm>
          <a:prstGeom prst="rect">
            <a:avLst/>
          </a:prstGeom>
          <a:noFill/>
        </p:spPr>
        <p:txBody>
          <a:bodyPr wrap="square" rtlCol="0">
            <a:spAutoFit/>
          </a:bodyPr>
          <a:lstStyle/>
          <a:p>
            <a:pPr marL="285750" indent="-285750" algn="l">
              <a:lnSpc>
                <a:spcPct val="120000"/>
              </a:lnSpc>
              <a:buClrTx/>
              <a:buFont typeface="Wingdings" panose="05000000000000000000" pitchFamily="2" charset="2"/>
              <a:buChar char="p"/>
            </a:pPr>
            <a:r>
              <a:rPr lang="zh-CN" altLang="en-US" sz="2000" dirty="0">
                <a:solidFill>
                  <a:schemeClr val="tx1"/>
                </a:solidFill>
                <a:latin typeface="微软雅黑" panose="020B0503020204020204" pitchFamily="34" charset="-122"/>
                <a:ea typeface="微软雅黑" panose="020B0503020204020204" pitchFamily="34" charset="-122"/>
              </a:rPr>
              <a:t>共享实验</a:t>
            </a:r>
            <a:r>
              <a:rPr lang="zh-CN" altLang="en-US" sz="2000" dirty="0">
                <a:solidFill>
                  <a:srgbClr val="C00000"/>
                </a:solidFill>
                <a:latin typeface="微软雅黑" panose="020B0503020204020204" pitchFamily="34" charset="-122"/>
                <a:ea typeface="微软雅黑" panose="020B0503020204020204" pitchFamily="34" charset="-122"/>
              </a:rPr>
              <a:t>数据</a:t>
            </a:r>
            <a:endParaRPr lang="en-US" altLang="zh-CN" sz="2000" dirty="0">
              <a:solidFill>
                <a:srgbClr val="C00000"/>
              </a:solidFill>
              <a:latin typeface="微软雅黑" panose="020B0503020204020204" pitchFamily="34" charset="-122"/>
              <a:ea typeface="微软雅黑" panose="020B0503020204020204" pitchFamily="34" charset="-122"/>
            </a:endParaRPr>
          </a:p>
          <a:p>
            <a:pPr marL="285750" indent="-285750" algn="l">
              <a:lnSpc>
                <a:spcPct val="120000"/>
              </a:lnSpc>
              <a:buClrTx/>
              <a:buFont typeface="Wingdings" panose="05000000000000000000" pitchFamily="2" charset="2"/>
              <a:buChar char="p"/>
            </a:pPr>
            <a:r>
              <a:rPr lang="zh-CN" altLang="en-US" sz="2000" dirty="0">
                <a:solidFill>
                  <a:schemeClr val="tx1"/>
                </a:solidFill>
                <a:latin typeface="微软雅黑" panose="020B0503020204020204" pitchFamily="34" charset="-122"/>
                <a:ea typeface="微软雅黑" panose="020B0503020204020204" pitchFamily="34" charset="-122"/>
              </a:rPr>
              <a:t>带电径迹、光子系统</a:t>
            </a:r>
            <a:r>
              <a:rPr lang="zh-CN" altLang="en-US" sz="2000" dirty="0">
                <a:solidFill>
                  <a:srgbClr val="C00000"/>
                </a:solidFill>
                <a:latin typeface="微软雅黑" panose="020B0503020204020204" pitchFamily="34" charset="-122"/>
                <a:ea typeface="微软雅黑" panose="020B0503020204020204" pitchFamily="34" charset="-122"/>
              </a:rPr>
              <a:t>误差</a:t>
            </a:r>
            <a:r>
              <a:rPr lang="zh-CN" altLang="en-US" sz="2000" dirty="0">
                <a:solidFill>
                  <a:schemeClr val="tx1"/>
                </a:solidFill>
                <a:latin typeface="微软雅黑" panose="020B0503020204020204" pitchFamily="34" charset="-122"/>
                <a:ea typeface="微软雅黑" panose="020B0503020204020204" pitchFamily="34" charset="-122"/>
              </a:rPr>
              <a:t>及</a:t>
            </a:r>
            <a:r>
              <a:rPr lang="zh-CN" altLang="en-US" sz="2000" dirty="0">
                <a:solidFill>
                  <a:srgbClr val="C00000"/>
                </a:solidFill>
                <a:latin typeface="微软雅黑" panose="020B0503020204020204" pitchFamily="34" charset="-122"/>
                <a:ea typeface="微软雅黑" panose="020B0503020204020204" pitchFamily="34" charset="-122"/>
              </a:rPr>
              <a:t>修正</a:t>
            </a:r>
            <a:endParaRPr lang="en-US" altLang="zh-CN" sz="2000" dirty="0">
              <a:solidFill>
                <a:srgbClr val="C00000"/>
              </a:solidFill>
              <a:latin typeface="微软雅黑" panose="020B0503020204020204" pitchFamily="34" charset="-122"/>
              <a:ea typeface="微软雅黑" panose="020B0503020204020204" pitchFamily="34" charset="-122"/>
            </a:endParaRPr>
          </a:p>
          <a:p>
            <a:pPr marL="285750" indent="-285750" algn="l">
              <a:lnSpc>
                <a:spcPct val="120000"/>
              </a:lnSpc>
              <a:buClrTx/>
              <a:buFont typeface="Wingdings" panose="05000000000000000000" pitchFamily="2" charset="2"/>
              <a:buChar char="p"/>
            </a:pPr>
            <a:r>
              <a:rPr lang="zh-CN" altLang="en-US" sz="2000" dirty="0">
                <a:solidFill>
                  <a:srgbClr val="C00000"/>
                </a:solidFill>
                <a:latin typeface="微软雅黑" panose="020B0503020204020204" pitchFamily="34" charset="-122"/>
                <a:ea typeface="微软雅黑" panose="020B0503020204020204" pitchFamily="34" charset="-122"/>
              </a:rPr>
              <a:t>单、双标记</a:t>
            </a:r>
            <a:r>
              <a:rPr lang="zh-CN" altLang="en-US" sz="2000" dirty="0">
                <a:solidFill>
                  <a:schemeClr val="tx1"/>
                </a:solidFill>
                <a:latin typeface="微软雅黑" panose="020B0503020204020204" pitchFamily="34" charset="-122"/>
                <a:ea typeface="微软雅黑" panose="020B0503020204020204" pitchFamily="34" charset="-122"/>
              </a:rPr>
              <a:t>方法</a:t>
            </a:r>
            <a:endParaRPr lang="en-US" altLang="zh-CN" sz="2000" dirty="0">
              <a:solidFill>
                <a:schemeClr val="tx1"/>
              </a:solidFill>
              <a:latin typeface="微软雅黑" panose="020B0503020204020204" pitchFamily="34" charset="-122"/>
              <a:ea typeface="微软雅黑" panose="020B0503020204020204" pitchFamily="34" charset="-122"/>
            </a:endParaRPr>
          </a:p>
          <a:p>
            <a:pPr marL="285750" indent="-285750" algn="l">
              <a:lnSpc>
                <a:spcPct val="120000"/>
              </a:lnSpc>
              <a:buClrTx/>
              <a:buFont typeface="Wingdings" panose="05000000000000000000" pitchFamily="2" charset="2"/>
              <a:buChar char="p"/>
            </a:pPr>
            <a:r>
              <a:rPr lang="zh-CN" altLang="en-US" sz="2000" dirty="0">
                <a:solidFill>
                  <a:srgbClr val="C00000"/>
                </a:solidFill>
                <a:latin typeface="微软雅黑" panose="020B0503020204020204" pitchFamily="34" charset="-122"/>
                <a:ea typeface="微软雅黑" panose="020B0503020204020204" pitchFamily="34" charset="-122"/>
              </a:rPr>
              <a:t>信号抽取</a:t>
            </a:r>
            <a:r>
              <a:rPr lang="zh-CN" altLang="en-US" sz="2000" dirty="0">
                <a:solidFill>
                  <a:schemeClr val="tx1"/>
                </a:solidFill>
                <a:latin typeface="微软雅黑" panose="020B0503020204020204" pitchFamily="34" charset="-122"/>
                <a:ea typeface="微软雅黑" panose="020B0503020204020204" pitchFamily="34" charset="-122"/>
              </a:rPr>
              <a:t>方法</a:t>
            </a:r>
            <a:endParaRPr lang="en-US" altLang="zh-CN" sz="2000" dirty="0">
              <a:solidFill>
                <a:schemeClr val="tx1"/>
              </a:solidFill>
              <a:latin typeface="微软雅黑" panose="020B0503020204020204" pitchFamily="34" charset="-122"/>
              <a:ea typeface="微软雅黑" panose="020B0503020204020204" pitchFamily="34" charset="-122"/>
            </a:endParaRPr>
          </a:p>
          <a:p>
            <a:pPr marL="285750" indent="-285750" algn="l">
              <a:lnSpc>
                <a:spcPct val="120000"/>
              </a:lnSpc>
              <a:buClrTx/>
              <a:buFont typeface="Wingdings" panose="05000000000000000000" pitchFamily="2" charset="2"/>
              <a:buChar char="p"/>
            </a:pPr>
            <a:r>
              <a:rPr lang="zh-CN" altLang="en-US" sz="2000" dirty="0">
                <a:solidFill>
                  <a:schemeClr val="tx1"/>
                </a:solidFill>
                <a:latin typeface="微软雅黑" panose="020B0503020204020204" pitchFamily="34" charset="-122"/>
                <a:ea typeface="微软雅黑" panose="020B0503020204020204" pitchFamily="34" charset="-122"/>
              </a:rPr>
              <a:t>。。。。</a:t>
            </a:r>
          </a:p>
        </p:txBody>
      </p:sp>
      <p:grpSp>
        <p:nvGrpSpPr>
          <p:cNvPr id="26" name="组合 25"/>
          <p:cNvGrpSpPr/>
          <p:nvPr/>
        </p:nvGrpSpPr>
        <p:grpSpPr>
          <a:xfrm>
            <a:off x="7520366" y="2531191"/>
            <a:ext cx="1338352" cy="2424785"/>
            <a:chOff x="179611" y="2897316"/>
            <a:chExt cx="1327603" cy="1956175"/>
          </a:xfrm>
        </p:grpSpPr>
        <p:sp>
          <p:nvSpPr>
            <p:cNvPr id="25" name="矩形 24"/>
            <p:cNvSpPr/>
            <p:nvPr/>
          </p:nvSpPr>
          <p:spPr bwMode="auto">
            <a:xfrm>
              <a:off x="179611" y="2897316"/>
              <a:ext cx="1327603" cy="1956175"/>
            </a:xfrm>
            <a:prstGeom prst="rect">
              <a:avLst/>
            </a:prstGeom>
            <a:solidFill>
              <a:srgbClr val="7030A0"/>
            </a:solidFill>
            <a:ln>
              <a:noFill/>
            </a:ln>
            <a:effec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dirty="0">
                <a:ln>
                  <a:noFill/>
                </a:ln>
                <a:solidFill>
                  <a:schemeClr val="hlink"/>
                </a:solidFill>
                <a:effectLst/>
                <a:latin typeface="Times New Roman" panose="02020603050405020304" pitchFamily="18" charset="0"/>
                <a:ea typeface="MS PGothic" pitchFamily="34" charset="-128"/>
                <a:sym typeface="Symbol" pitchFamily="18" charset="2"/>
              </a:endParaRPr>
            </a:p>
          </p:txBody>
        </p:sp>
        <p:sp>
          <p:nvSpPr>
            <p:cNvPr id="24" name="文本框 23"/>
            <p:cNvSpPr txBox="1"/>
            <p:nvPr/>
          </p:nvSpPr>
          <p:spPr>
            <a:xfrm>
              <a:off x="181945" y="3010043"/>
              <a:ext cx="1225557" cy="1688414"/>
            </a:xfrm>
            <a:prstGeom prst="rect">
              <a:avLst/>
            </a:prstGeom>
            <a:noFill/>
          </p:spPr>
          <p:txBody>
            <a:bodyPr wrap="square" rtlCol="0">
              <a:spAutoFit/>
            </a:bodyPr>
            <a:lstStyle/>
            <a:p>
              <a:pPr algn="ctr">
                <a:lnSpc>
                  <a:spcPct val="130000"/>
                </a:lnSpc>
                <a:buNone/>
              </a:pPr>
              <a:r>
                <a:rPr lang="zh-CN" altLang="en-US" sz="2000" dirty="0">
                  <a:solidFill>
                    <a:schemeClr val="bg1"/>
                  </a:solidFill>
                  <a:latin typeface="微软雅黑" panose="020B0503020204020204" pitchFamily="34" charset="-122"/>
                  <a:ea typeface="微软雅黑" panose="020B0503020204020204" pitchFamily="34" charset="-122"/>
                </a:rPr>
                <a:t>提供精确的强子末态本底模型以及绝对定标</a:t>
              </a:r>
            </a:p>
          </p:txBody>
        </p:sp>
      </p:grpSp>
      <p:cxnSp>
        <p:nvCxnSpPr>
          <p:cNvPr id="27" name="直接箭头连接符 26"/>
          <p:cNvCxnSpPr/>
          <p:nvPr/>
        </p:nvCxnSpPr>
        <p:spPr bwMode="auto">
          <a:xfrm flipV="1">
            <a:off x="3032569" y="3797788"/>
            <a:ext cx="2975727" cy="22381"/>
          </a:xfrm>
          <a:prstGeom prst="straightConnector1">
            <a:avLst/>
          </a:prstGeom>
          <a:noFill/>
          <a:ln w="63500" cap="flat" cmpd="sng" algn="ctr">
            <a:solidFill>
              <a:srgbClr val="3030FF"/>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9" name="直接箭头连接符 28"/>
          <p:cNvCxnSpPr/>
          <p:nvPr/>
        </p:nvCxnSpPr>
        <p:spPr bwMode="auto">
          <a:xfrm>
            <a:off x="3040443" y="3842692"/>
            <a:ext cx="2416690" cy="1414901"/>
          </a:xfrm>
          <a:prstGeom prst="straightConnector1">
            <a:avLst/>
          </a:prstGeom>
          <a:noFill/>
          <a:ln w="63500" cap="flat" cmpd="sng" algn="ctr">
            <a:solidFill>
              <a:srgbClr val="3030FF"/>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1" name="直接箭头连接符 30"/>
          <p:cNvCxnSpPr/>
          <p:nvPr/>
        </p:nvCxnSpPr>
        <p:spPr bwMode="auto">
          <a:xfrm>
            <a:off x="3052379" y="3874364"/>
            <a:ext cx="145880" cy="1304372"/>
          </a:xfrm>
          <a:prstGeom prst="straightConnector1">
            <a:avLst/>
          </a:prstGeom>
          <a:noFill/>
          <a:ln w="63500" cap="flat" cmpd="sng" algn="ctr">
            <a:solidFill>
              <a:srgbClr val="3030FF"/>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3" name="直接箭头连接符 32"/>
          <p:cNvCxnSpPr/>
          <p:nvPr/>
        </p:nvCxnSpPr>
        <p:spPr bwMode="auto">
          <a:xfrm flipV="1">
            <a:off x="3031407" y="2619675"/>
            <a:ext cx="969093" cy="1247943"/>
          </a:xfrm>
          <a:prstGeom prst="straightConnector1">
            <a:avLst/>
          </a:prstGeom>
          <a:noFill/>
          <a:ln w="63500" cap="flat" cmpd="sng" algn="ctr">
            <a:solidFill>
              <a:srgbClr val="3030FF"/>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38" name="组合 37"/>
          <p:cNvGrpSpPr/>
          <p:nvPr/>
        </p:nvGrpSpPr>
        <p:grpSpPr>
          <a:xfrm>
            <a:off x="3886383" y="3502574"/>
            <a:ext cx="1468045" cy="1580210"/>
            <a:chOff x="554476" y="4744346"/>
            <a:chExt cx="1723668" cy="1685987"/>
          </a:xfrm>
        </p:grpSpPr>
        <p:sp>
          <p:nvSpPr>
            <p:cNvPr id="37" name="椭圆 36"/>
            <p:cNvSpPr/>
            <p:nvPr/>
          </p:nvSpPr>
          <p:spPr bwMode="auto">
            <a:xfrm>
              <a:off x="579916" y="4744346"/>
              <a:ext cx="1698228" cy="1685987"/>
            </a:xfrm>
            <a:prstGeom prst="ellipse">
              <a:avLst/>
            </a:prstGeom>
            <a:solidFill>
              <a:srgbClr val="7030A0"/>
            </a:solidFill>
            <a:ln>
              <a:noFill/>
            </a:ln>
            <a:effec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dirty="0">
                <a:ln>
                  <a:noFill/>
                </a:ln>
                <a:solidFill>
                  <a:schemeClr val="hlink"/>
                </a:solidFill>
                <a:effectLst/>
                <a:latin typeface="Times New Roman" panose="02020603050405020304" pitchFamily="18" charset="0"/>
                <a:ea typeface="MS PGothic" pitchFamily="34" charset="-128"/>
                <a:sym typeface="Symbol" pitchFamily="18" charset="2"/>
              </a:endParaRPr>
            </a:p>
          </p:txBody>
        </p:sp>
        <p:sp>
          <p:nvSpPr>
            <p:cNvPr id="36" name="文本框 35"/>
            <p:cNvSpPr txBox="1"/>
            <p:nvPr/>
          </p:nvSpPr>
          <p:spPr>
            <a:xfrm>
              <a:off x="554476" y="5008696"/>
              <a:ext cx="1605363" cy="1017974"/>
            </a:xfrm>
            <a:prstGeom prst="rect">
              <a:avLst/>
            </a:prstGeom>
            <a:noFill/>
          </p:spPr>
          <p:txBody>
            <a:bodyPr wrap="square" rtlCol="0">
              <a:spAutoFit/>
            </a:bodyPr>
            <a:lstStyle/>
            <a:p>
              <a:pPr algn="ctr">
                <a:buNone/>
              </a:pPr>
              <a:r>
                <a:rPr lang="zh-CN" altLang="en-US" sz="2800" dirty="0">
                  <a:solidFill>
                    <a:schemeClr val="bg1"/>
                  </a:solidFill>
                  <a:latin typeface="微软雅黑" panose="020B0503020204020204" pitchFamily="34" charset="-122"/>
                  <a:ea typeface="微软雅黑" panose="020B0503020204020204" pitchFamily="34" charset="-122"/>
                </a:rPr>
                <a:t>振幅分析方法</a:t>
              </a:r>
            </a:p>
          </p:txBody>
        </p:sp>
      </p:grpSp>
      <p:cxnSp>
        <p:nvCxnSpPr>
          <p:cNvPr id="39" name="直接箭头连接符 38"/>
          <p:cNvCxnSpPr/>
          <p:nvPr/>
        </p:nvCxnSpPr>
        <p:spPr bwMode="auto">
          <a:xfrm>
            <a:off x="3106423" y="3903751"/>
            <a:ext cx="880606" cy="228147"/>
          </a:xfrm>
          <a:prstGeom prst="straightConnector1">
            <a:avLst/>
          </a:prstGeom>
          <a:noFill/>
          <a:ln w="63500" cap="flat" cmpd="sng" algn="ctr">
            <a:solidFill>
              <a:srgbClr val="3030FF"/>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0" name="直接箭头连接符 39"/>
          <p:cNvCxnSpPr/>
          <p:nvPr/>
        </p:nvCxnSpPr>
        <p:spPr bwMode="auto">
          <a:xfrm flipH="1">
            <a:off x="5242521" y="3814087"/>
            <a:ext cx="729115" cy="205718"/>
          </a:xfrm>
          <a:prstGeom prst="straightConnector1">
            <a:avLst/>
          </a:prstGeom>
          <a:noFill/>
          <a:ln w="63500" cap="flat" cmpd="sng" algn="ctr">
            <a:solidFill>
              <a:srgbClr val="3030FF"/>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1" name="直接箭头连接符 40"/>
          <p:cNvCxnSpPr>
            <a:endCxn id="37" idx="3"/>
          </p:cNvCxnSpPr>
          <p:nvPr/>
        </p:nvCxnSpPr>
        <p:spPr bwMode="auto">
          <a:xfrm flipV="1">
            <a:off x="3609176" y="4851368"/>
            <a:ext cx="510691" cy="558499"/>
          </a:xfrm>
          <a:prstGeom prst="straightConnector1">
            <a:avLst/>
          </a:prstGeom>
          <a:noFill/>
          <a:ln w="63500" cap="flat" cmpd="sng" algn="ctr">
            <a:solidFill>
              <a:srgbClr val="3030FF"/>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20087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22"/>
                                        </p:tgtEl>
                                      </p:cBhvr>
                                    </p:animEffect>
                                    <p:set>
                                      <p:cBhvr>
                                        <p:cTn id="11" dur="1" fill="hold">
                                          <p:stCondLst>
                                            <p:cond delay="499"/>
                                          </p:stCondLst>
                                        </p:cTn>
                                        <p:tgtEl>
                                          <p:spTgt spid="22"/>
                                        </p:tgtEl>
                                        <p:attrNameLst>
                                          <p:attrName>style.visibility</p:attrName>
                                        </p:attrNameLst>
                                      </p:cBhvr>
                                      <p:to>
                                        <p:strVal val="hidden"/>
                                      </p:to>
                                    </p:set>
                                  </p:childTnLst>
                                </p:cTn>
                              </p:par>
                              <p:par>
                                <p:cTn id="12" presetID="22" presetClass="entr" presetSubtype="8"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left)">
                                      <p:cBhvr>
                                        <p:cTn id="14" dur="500"/>
                                        <p:tgtEl>
                                          <p:spTgt spid="27"/>
                                        </p:tgtEl>
                                      </p:cBhvr>
                                    </p:animEffect>
                                  </p:childTnLst>
                                </p:cTn>
                              </p:par>
                              <p:par>
                                <p:cTn id="15" presetID="22" presetClass="entr" presetSubtype="8"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par>
                                <p:cTn id="18" presetID="22" presetClass="entr" presetSubtype="1"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up)">
                                      <p:cBhvr>
                                        <p:cTn id="20" dur="500"/>
                                        <p:tgtEl>
                                          <p:spTgt spid="31"/>
                                        </p:tgtEl>
                                      </p:cBhvr>
                                    </p:animEffect>
                                  </p:childTnLst>
                                </p:cTn>
                              </p:par>
                              <p:par>
                                <p:cTn id="21" presetID="22" presetClass="entr" presetSubtype="4"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down)">
                                      <p:cBhvr>
                                        <p:cTn id="23" dur="500"/>
                                        <p:tgtEl>
                                          <p:spTgt spid="33"/>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9"/>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3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left)">
                                      <p:cBhvr>
                                        <p:cTn id="43" dur="500"/>
                                        <p:tgtEl>
                                          <p:spTgt spid="39"/>
                                        </p:tgtEl>
                                      </p:cBhvr>
                                    </p:animEffect>
                                  </p:childTnLst>
                                </p:cTn>
                              </p:par>
                              <p:par>
                                <p:cTn id="44" presetID="22" presetClass="entr" presetSubtype="2" fill="hold"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right)">
                                      <p:cBhvr>
                                        <p:cTn id="46" dur="500"/>
                                        <p:tgtEl>
                                          <p:spTgt spid="40"/>
                                        </p:tgtEl>
                                      </p:cBhvr>
                                    </p:animEffect>
                                  </p:childTnLst>
                                </p:cTn>
                              </p:par>
                              <p:par>
                                <p:cTn id="47" presetID="22" presetClass="entr" presetSubtype="4"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wipe(down)">
                                      <p:cBhvr>
                                        <p:cTn id="49" dur="500"/>
                                        <p:tgtEl>
                                          <p:spTgt spid="41"/>
                                        </p:tgtEl>
                                      </p:cBhvr>
                                    </p:animEffect>
                                  </p:childTnLst>
                                </p:cTn>
                              </p:par>
                            </p:childTnLst>
                          </p:cTn>
                        </p:par>
                        <p:par>
                          <p:cTn id="50" fill="hold">
                            <p:stCondLst>
                              <p:cond delay="500"/>
                            </p:stCondLst>
                            <p:childTnLst>
                              <p:par>
                                <p:cTn id="51" presetID="1" presetClass="entr" presetSubtype="0" fill="hold" nodeType="after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r>
              <a:rPr lang="zh-CN" altLang="en-US" dirty="0">
                <a:solidFill>
                  <a:schemeClr val="tx1"/>
                </a:solidFill>
                <a:latin typeface="微软雅黑" panose="020B0503020204020204" pitchFamily="34" charset="-122"/>
                <a:ea typeface="微软雅黑" panose="020B0503020204020204" pitchFamily="34" charset="-122"/>
              </a:rPr>
              <a:t>内容提要</a:t>
            </a:r>
          </a:p>
        </p:txBody>
      </p:sp>
      <p:sp>
        <p:nvSpPr>
          <p:cNvPr id="8" name="内容占位符 7"/>
          <p:cNvSpPr>
            <a:spLocks noGrp="1"/>
          </p:cNvSpPr>
          <p:nvPr>
            <p:ph idx="1"/>
          </p:nvPr>
        </p:nvSpPr>
        <p:spPr>
          <a:xfrm>
            <a:off x="838200" y="838200"/>
            <a:ext cx="7581900" cy="4572000"/>
          </a:xfrm>
        </p:spPr>
        <p:txBody>
          <a:bodyPr/>
          <a:lstStyle/>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latin typeface="微软雅黑" panose="020B0503020204020204" pitchFamily="34" charset="-122"/>
                <a:ea typeface="微软雅黑" panose="020B0503020204020204" pitchFamily="34" charset="-122"/>
                <a:cs typeface="+mn-cs"/>
              </a:rPr>
              <a:t>立项依据</a:t>
            </a:r>
            <a:endParaRPr lang="en-US" altLang="zh-CN" kern="1200" dirty="0">
              <a:solidFill>
                <a:schemeClr val="bg1">
                  <a:lumMod val="85000"/>
                </a:schemeClr>
              </a:solidFill>
              <a:latin typeface="微软雅黑" panose="020B0503020204020204" pitchFamily="34" charset="-122"/>
              <a:ea typeface="微软雅黑" panose="020B0503020204020204" pitchFamily="34" charset="-122"/>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latin typeface="微软雅黑" panose="020B0503020204020204" pitchFamily="34" charset="-122"/>
                <a:ea typeface="微软雅黑" panose="020B0503020204020204" pitchFamily="34" charset="-122"/>
                <a:cs typeface="+mn-cs"/>
              </a:rPr>
              <a:t>研究内容</a:t>
            </a:r>
            <a:r>
              <a:rPr lang="zh-CN" altLang="en-US" kern="1200" dirty="0">
                <a:solidFill>
                  <a:schemeClr val="bg1">
                    <a:lumMod val="85000"/>
                  </a:schemeClr>
                </a:solidFill>
                <a:cs typeface="+mn-cs"/>
              </a:rPr>
              <a:t>与</a:t>
            </a:r>
            <a:r>
              <a:rPr lang="zh-CN" altLang="en-US" kern="1200" dirty="0">
                <a:solidFill>
                  <a:schemeClr val="bg1">
                    <a:lumMod val="85000"/>
                  </a:schemeClr>
                </a:solidFill>
                <a:latin typeface="微软雅黑" panose="020B0503020204020204" pitchFamily="34" charset="-122"/>
                <a:ea typeface="微软雅黑" panose="020B0503020204020204" pitchFamily="34" charset="-122"/>
                <a:cs typeface="+mn-cs"/>
              </a:rPr>
              <a:t>目标</a:t>
            </a:r>
            <a:endParaRPr lang="en-US" altLang="zh-CN" kern="1200" dirty="0">
              <a:solidFill>
                <a:schemeClr val="bg1">
                  <a:lumMod val="85000"/>
                </a:schemeClr>
              </a:solidFill>
              <a:latin typeface="微软雅黑" panose="020B0503020204020204" pitchFamily="34" charset="-122"/>
              <a:ea typeface="微软雅黑" panose="020B0503020204020204" pitchFamily="34" charset="-122"/>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latin typeface="微软雅黑" panose="020B0503020204020204" pitchFamily="34" charset="-122"/>
                <a:ea typeface="微软雅黑" panose="020B0503020204020204" pitchFamily="34" charset="-122"/>
                <a:cs typeface="+mn-cs"/>
              </a:rPr>
              <a:t>课题之间的分工与联系</a:t>
            </a:r>
            <a:endParaRPr lang="en-US" altLang="zh-CN" kern="1200" dirty="0">
              <a:solidFill>
                <a:schemeClr val="bg1">
                  <a:lumMod val="85000"/>
                </a:schemeClr>
              </a:solidFill>
              <a:latin typeface="微软雅黑" panose="020B0503020204020204" pitchFamily="34" charset="-122"/>
              <a:ea typeface="微软雅黑" panose="020B0503020204020204" pitchFamily="34" charset="-122"/>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prstClr val="black"/>
                </a:solidFill>
                <a:latin typeface="微软雅黑" panose="020B0503020204020204" pitchFamily="34" charset="-122"/>
                <a:ea typeface="微软雅黑" panose="020B0503020204020204" pitchFamily="34" charset="-122"/>
                <a:cs typeface="+mn-cs"/>
              </a:rPr>
              <a:t>预期</a:t>
            </a:r>
            <a:r>
              <a:rPr lang="zh-CN" altLang="en-US" kern="1200" dirty="0">
                <a:solidFill>
                  <a:prstClr val="black"/>
                </a:solidFill>
                <a:cs typeface="+mn-cs"/>
              </a:rPr>
              <a:t>研究成果</a:t>
            </a:r>
            <a:endParaRPr lang="en-US" altLang="zh-CN" kern="1200" dirty="0">
              <a:solidFill>
                <a:prstClr val="black"/>
              </a:solidFill>
              <a:latin typeface="微软雅黑" panose="020B0503020204020204" pitchFamily="34" charset="-122"/>
              <a:ea typeface="微软雅黑" panose="020B0503020204020204" pitchFamily="34" charset="-122"/>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latin typeface="微软雅黑" panose="020B0503020204020204" pitchFamily="34" charset="-122"/>
                <a:ea typeface="微软雅黑" panose="020B0503020204020204" pitchFamily="34" charset="-122"/>
                <a:cs typeface="+mn-cs"/>
              </a:rPr>
              <a:t>研究进展</a:t>
            </a:r>
            <a:endParaRPr lang="en-US" altLang="zh-CN" kern="1200" dirty="0">
              <a:solidFill>
                <a:schemeClr val="bg1">
                  <a:lumMod val="85000"/>
                </a:schemeClr>
              </a:solidFill>
              <a:latin typeface="微软雅黑" panose="020B0503020204020204" pitchFamily="34" charset="-122"/>
              <a:ea typeface="微软雅黑" panose="020B0503020204020204" pitchFamily="34" charset="-122"/>
              <a:cs typeface="+mn-cs"/>
            </a:endParaRPr>
          </a:p>
          <a:p>
            <a:endParaRPr lang="zh-CN" altLang="en-US" dirty="0"/>
          </a:p>
        </p:txBody>
      </p:sp>
      <p:sp>
        <p:nvSpPr>
          <p:cNvPr id="3" name="灯片编号占位符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73300C-797F-D148-A78D-320196FBAF04}" type="slidenum">
              <a:rPr kumimoji="0" lang="en-US" sz="1600" b="1" i="0" u="none" strike="noStrike" kern="1200" cap="none" spc="0" normalizeH="0" baseline="0" noProof="0" smtClean="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endParaRPr>
          </a:p>
        </p:txBody>
      </p:sp>
      <p:pic>
        <p:nvPicPr>
          <p:cNvPr id="26" name="Picture 4" descr="http://bes3.ihep.ac.cn/images/BES3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0"/>
            <a:ext cx="1506071" cy="705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411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chemeClr val="tx1"/>
                </a:solidFill>
              </a:rPr>
              <a:t>预期成果</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228600" y="838200"/>
                <a:ext cx="8801100" cy="5791200"/>
              </a:xfrm>
            </p:spPr>
            <p:txBody>
              <a:bodyPr/>
              <a:lstStyle/>
              <a:p>
                <a:pPr eaLnBrk="0" hangingPunct="0">
                  <a:lnSpc>
                    <a:spcPct val="130000"/>
                  </a:lnSpc>
                  <a:spcBef>
                    <a:spcPct val="0"/>
                  </a:spcBef>
                  <a:buClr>
                    <a:schemeClr val="tx1"/>
                  </a:buClr>
                  <a:buFont typeface="Wingdings" panose="05000000000000000000" pitchFamily="2" charset="2"/>
                  <a:buChar char="p"/>
                </a:pPr>
                <a:r>
                  <a:rPr lang="zh-CN" altLang="en-US" sz="2400" kern="100" dirty="0">
                    <a:solidFill>
                      <a:srgbClr val="000000"/>
                    </a:solidFill>
                    <a:latin typeface="+mn-ea"/>
                    <a:ea typeface="+mn-ea"/>
                  </a:rPr>
                  <a:t>以国际</a:t>
                </a:r>
                <a:r>
                  <a:rPr lang="zh-CN" altLang="en-US" sz="2400" kern="100" dirty="0">
                    <a:solidFill>
                      <a:srgbClr val="C00000"/>
                    </a:solidFill>
                    <a:latin typeface="+mn-ea"/>
                    <a:ea typeface="+mn-ea"/>
                  </a:rPr>
                  <a:t>最好精度</a:t>
                </a:r>
                <a:r>
                  <a:rPr lang="en-US" altLang="zh-CN" sz="2400" kern="100" dirty="0">
                    <a:solidFill>
                      <a:srgbClr val="000000"/>
                    </a:solidFill>
                    <a:latin typeface="+mn-ea"/>
                    <a:ea typeface="+mn-ea"/>
                  </a:rPr>
                  <a:t>(&lt;1%)</a:t>
                </a:r>
                <a:r>
                  <a:rPr lang="zh-CN" altLang="en-US" sz="2400" kern="100" dirty="0">
                    <a:solidFill>
                      <a:srgbClr val="000000"/>
                    </a:solidFill>
                    <a:latin typeface="+mn-ea"/>
                    <a:ea typeface="+mn-ea"/>
                  </a:rPr>
                  <a:t>，精密测量</a:t>
                </a:r>
                <a:r>
                  <a:rPr lang="en-US" altLang="zh-CN" sz="2400" kern="100" dirty="0">
                    <a:solidFill>
                      <a:srgbClr val="000000"/>
                    </a:solidFill>
                    <a:latin typeface="+mn-ea"/>
                    <a:ea typeface="+mn-ea"/>
                  </a:rPr>
                  <a:t>CKM</a:t>
                </a:r>
                <a:r>
                  <a:rPr lang="zh-CN" altLang="en-US" sz="2400" kern="100" dirty="0">
                    <a:solidFill>
                      <a:srgbClr val="000000"/>
                    </a:solidFill>
                    <a:latin typeface="+mn-ea"/>
                    <a:ea typeface="+mn-ea"/>
                  </a:rPr>
                  <a:t>矩阵元</a:t>
                </a:r>
                <a14:m>
                  <m:oMath xmlns:m="http://schemas.openxmlformats.org/officeDocument/2006/math">
                    <m:sSub>
                      <m:sSubPr>
                        <m:ctrlPr>
                          <a:rPr lang="en-CN" altLang="zh-CN" sz="2400" i="1" kern="100">
                            <a:solidFill>
                              <a:srgbClr val="C00000"/>
                            </a:solidFill>
                            <a:latin typeface="Cambria Math" panose="02040503050406030204" pitchFamily="18" charset="0"/>
                            <a:ea typeface="+mn-ea"/>
                          </a:rPr>
                        </m:ctrlPr>
                      </m:sSubPr>
                      <m:e>
                        <m:r>
                          <a:rPr lang="en-US" altLang="zh-CN" sz="2400" kern="100">
                            <a:solidFill>
                              <a:srgbClr val="C00000"/>
                            </a:solidFill>
                            <a:latin typeface="Cambria Math" panose="02040503050406030204" pitchFamily="18" charset="0"/>
                            <a:ea typeface="+mn-ea"/>
                          </a:rPr>
                          <m:t>|</m:t>
                        </m:r>
                        <m:r>
                          <a:rPr lang="en-US" altLang="zh-CN" sz="2400" kern="100">
                            <a:solidFill>
                              <a:srgbClr val="C00000"/>
                            </a:solidFill>
                            <a:latin typeface="Cambria Math" panose="02040503050406030204" pitchFamily="18" charset="0"/>
                            <a:ea typeface="+mn-ea"/>
                          </a:rPr>
                          <m:t>𝐕</m:t>
                        </m:r>
                      </m:e>
                      <m:sub>
                        <m:r>
                          <a:rPr lang="en-US" altLang="zh-CN" sz="2400" kern="100">
                            <a:solidFill>
                              <a:srgbClr val="C00000"/>
                            </a:solidFill>
                            <a:latin typeface="Cambria Math" panose="02040503050406030204" pitchFamily="18" charset="0"/>
                            <a:ea typeface="+mn-ea"/>
                          </a:rPr>
                          <m:t>𝐜𝐝</m:t>
                        </m:r>
                        <m:r>
                          <a:rPr lang="en-US" altLang="zh-CN" sz="2400" kern="100">
                            <a:solidFill>
                              <a:srgbClr val="C00000"/>
                            </a:solidFill>
                            <a:latin typeface="Cambria Math" panose="02040503050406030204" pitchFamily="18" charset="0"/>
                            <a:ea typeface="+mn-ea"/>
                          </a:rPr>
                          <m:t>(</m:t>
                        </m:r>
                        <m:r>
                          <a:rPr lang="en-US" altLang="zh-CN" sz="2400" kern="100">
                            <a:solidFill>
                              <a:srgbClr val="C00000"/>
                            </a:solidFill>
                            <a:latin typeface="Cambria Math" panose="02040503050406030204" pitchFamily="18" charset="0"/>
                            <a:ea typeface="+mn-ea"/>
                          </a:rPr>
                          <m:t>𝐬</m:t>
                        </m:r>
                        <m:r>
                          <a:rPr lang="en-US" altLang="zh-CN" sz="2400" kern="100">
                            <a:solidFill>
                              <a:srgbClr val="C00000"/>
                            </a:solidFill>
                            <a:latin typeface="Cambria Math" panose="02040503050406030204" pitchFamily="18" charset="0"/>
                            <a:ea typeface="+mn-ea"/>
                          </a:rPr>
                          <m:t>)</m:t>
                        </m:r>
                      </m:sub>
                    </m:sSub>
                    <m:r>
                      <a:rPr lang="en-US" altLang="zh-CN" sz="2400" kern="100">
                        <a:solidFill>
                          <a:srgbClr val="C00000"/>
                        </a:solidFill>
                        <a:latin typeface="Cambria Math" panose="02040503050406030204" pitchFamily="18" charset="0"/>
                        <a:ea typeface="+mn-ea"/>
                      </a:rPr>
                      <m:t>|</m:t>
                    </m:r>
                  </m:oMath>
                </a14:m>
                <a:r>
                  <a:rPr lang="zh-CN" altLang="en-US" sz="2400" kern="100" dirty="0">
                    <a:solidFill>
                      <a:srgbClr val="000000"/>
                    </a:solidFill>
                    <a:latin typeface="+mn-ea"/>
                    <a:ea typeface="+mn-ea"/>
                  </a:rPr>
                  <a:t>，高精度验证</a:t>
                </a:r>
                <a:r>
                  <a:rPr lang="en-US" altLang="zh-CN" sz="2400" kern="100" dirty="0">
                    <a:solidFill>
                      <a:srgbClr val="000000"/>
                    </a:solidFill>
                    <a:latin typeface="+mn-ea"/>
                    <a:ea typeface="+mn-ea"/>
                  </a:rPr>
                  <a:t>CKM</a:t>
                </a:r>
                <a:r>
                  <a:rPr lang="zh-CN" altLang="en-US" sz="2400" kern="100" dirty="0">
                    <a:solidFill>
                      <a:srgbClr val="000000"/>
                    </a:solidFill>
                    <a:latin typeface="+mn-ea"/>
                    <a:ea typeface="+mn-ea"/>
                  </a:rPr>
                  <a:t>矩阵</a:t>
                </a:r>
                <a:r>
                  <a:rPr lang="zh-CN" altLang="en-US" sz="2400" kern="100" dirty="0">
                    <a:solidFill>
                      <a:srgbClr val="C00000"/>
                    </a:solidFill>
                    <a:latin typeface="+mn-ea"/>
                    <a:ea typeface="+mn-ea"/>
                  </a:rPr>
                  <a:t>幺正性</a:t>
                </a:r>
                <a:endParaRPr lang="en-US" altLang="zh-CN" sz="2400" kern="100" dirty="0">
                  <a:solidFill>
                    <a:srgbClr val="000000"/>
                  </a:solidFill>
                  <a:latin typeface="+mn-ea"/>
                  <a:ea typeface="+mn-ea"/>
                </a:endParaRPr>
              </a:p>
              <a:p>
                <a:pPr eaLnBrk="0" hangingPunct="0">
                  <a:lnSpc>
                    <a:spcPct val="130000"/>
                  </a:lnSpc>
                  <a:spcBef>
                    <a:spcPct val="0"/>
                  </a:spcBef>
                  <a:buClr>
                    <a:schemeClr val="tx1"/>
                  </a:buClr>
                  <a:buFont typeface="Wingdings" panose="05000000000000000000" pitchFamily="2" charset="2"/>
                  <a:buChar char="p"/>
                </a:pPr>
                <a:r>
                  <a:rPr lang="zh-CN" altLang="en-US" sz="2400" kern="100" dirty="0">
                    <a:solidFill>
                      <a:srgbClr val="000000"/>
                    </a:solidFill>
                    <a:latin typeface="+mn-ea"/>
                    <a:ea typeface="+mn-ea"/>
                  </a:rPr>
                  <a:t>以国际</a:t>
                </a:r>
                <a:r>
                  <a:rPr lang="zh-CN" altLang="en-US" sz="2400" kern="100" dirty="0">
                    <a:solidFill>
                      <a:srgbClr val="C00000"/>
                    </a:solidFill>
                    <a:latin typeface="+mn-ea"/>
                    <a:ea typeface="+mn-ea"/>
                  </a:rPr>
                  <a:t>最好精度</a:t>
                </a:r>
                <a:r>
                  <a:rPr lang="en-US" altLang="zh-CN" sz="2400" kern="100" dirty="0">
                    <a:solidFill>
                      <a:srgbClr val="000000"/>
                    </a:solidFill>
                    <a:latin typeface="+mn-ea"/>
                    <a:ea typeface="+mn-ea"/>
                  </a:rPr>
                  <a:t>(&lt;1%)</a:t>
                </a:r>
                <a:r>
                  <a:rPr lang="zh-CN" altLang="en-US" sz="2400" kern="100" dirty="0">
                    <a:solidFill>
                      <a:srgbClr val="000000"/>
                    </a:solidFill>
                    <a:latin typeface="+mn-ea"/>
                    <a:ea typeface="+mn-ea"/>
                  </a:rPr>
                  <a:t>，精密测量粲介子的</a:t>
                </a:r>
                <a:r>
                  <a:rPr lang="zh-CN" altLang="en-US" sz="2400" kern="100" dirty="0">
                    <a:solidFill>
                      <a:srgbClr val="C00000"/>
                    </a:solidFill>
                    <a:latin typeface="+mn-ea"/>
                    <a:ea typeface="+mn-ea"/>
                  </a:rPr>
                  <a:t>衰变常数和形状因子</a:t>
                </a:r>
                <a:r>
                  <a:rPr lang="zh-CN" altLang="en-US" sz="2400" kern="100" dirty="0">
                    <a:solidFill>
                      <a:srgbClr val="000000"/>
                    </a:solidFill>
                    <a:latin typeface="+mn-ea"/>
                    <a:ea typeface="+mn-ea"/>
                  </a:rPr>
                  <a:t>，</a:t>
                </a:r>
                <a:r>
                  <a:rPr lang="zh-CN" altLang="en-US" sz="2400" kern="100" dirty="0">
                    <a:solidFill>
                      <a:srgbClr val="C00000"/>
                    </a:solidFill>
                    <a:latin typeface="+mn-ea"/>
                    <a:ea typeface="+mn-ea"/>
                  </a:rPr>
                  <a:t>定标</a:t>
                </a:r>
                <a:r>
                  <a:rPr lang="zh-CN" altLang="en-US" sz="2400" kern="100" dirty="0">
                    <a:solidFill>
                      <a:schemeClr val="tx1"/>
                    </a:solidFill>
                    <a:latin typeface="+mn-ea"/>
                    <a:ea typeface="+mn-ea"/>
                  </a:rPr>
                  <a:t>并</a:t>
                </a:r>
                <a:r>
                  <a:rPr lang="zh-CN" altLang="en-US" sz="2400" kern="100" dirty="0">
                    <a:solidFill>
                      <a:srgbClr val="C00000"/>
                    </a:solidFill>
                    <a:latin typeface="+mn-ea"/>
                    <a:ea typeface="+mn-ea"/>
                  </a:rPr>
                  <a:t>验证</a:t>
                </a:r>
                <a:r>
                  <a:rPr lang="zh-CN" altLang="en-US" sz="2400" kern="100" dirty="0">
                    <a:solidFill>
                      <a:srgbClr val="000000"/>
                    </a:solidFill>
                    <a:latin typeface="+mn-ea"/>
                    <a:ea typeface="+mn-ea"/>
                  </a:rPr>
                  <a:t>格点</a:t>
                </a:r>
                <a:r>
                  <a:rPr lang="en-US" altLang="zh-CN" sz="2400" kern="100" dirty="0">
                    <a:solidFill>
                      <a:srgbClr val="000000"/>
                    </a:solidFill>
                    <a:latin typeface="+mn-ea"/>
                    <a:ea typeface="+mn-ea"/>
                  </a:rPr>
                  <a:t>QCD</a:t>
                </a:r>
                <a:r>
                  <a:rPr lang="zh-CN" altLang="en-US" sz="2400" kern="100" dirty="0">
                    <a:solidFill>
                      <a:srgbClr val="000000"/>
                    </a:solidFill>
                    <a:latin typeface="+mn-ea"/>
                    <a:ea typeface="+mn-ea"/>
                  </a:rPr>
                  <a:t>计算</a:t>
                </a:r>
                <a:endParaRPr lang="en-US" altLang="zh-CN" sz="2400" kern="100" dirty="0">
                  <a:solidFill>
                    <a:srgbClr val="000000"/>
                  </a:solidFill>
                  <a:latin typeface="+mn-ea"/>
                  <a:ea typeface="+mn-ea"/>
                </a:endParaRPr>
              </a:p>
              <a:p>
                <a:pPr eaLnBrk="0" hangingPunct="0">
                  <a:lnSpc>
                    <a:spcPct val="130000"/>
                  </a:lnSpc>
                  <a:spcBef>
                    <a:spcPct val="0"/>
                  </a:spcBef>
                  <a:buClr>
                    <a:schemeClr val="tx1"/>
                  </a:buClr>
                  <a:buFont typeface="Wingdings" panose="05000000000000000000" pitchFamily="2" charset="2"/>
                  <a:buChar char="p"/>
                </a:pPr>
                <a:r>
                  <a:rPr lang="zh-CN" altLang="en-US" sz="2400" kern="100" dirty="0">
                    <a:solidFill>
                      <a:srgbClr val="000000"/>
                    </a:solidFill>
                    <a:latin typeface="+mn-ea"/>
                    <a:ea typeface="+mn-ea"/>
                  </a:rPr>
                  <a:t>以国际</a:t>
                </a:r>
                <a:r>
                  <a:rPr lang="zh-CN" altLang="en-US" sz="2400" kern="100" dirty="0">
                    <a:solidFill>
                      <a:srgbClr val="C00000"/>
                    </a:solidFill>
                    <a:latin typeface="+mn-ea"/>
                    <a:ea typeface="+mn-ea"/>
                  </a:rPr>
                  <a:t>最好精度</a:t>
                </a:r>
                <a:r>
                  <a:rPr lang="en-US" altLang="zh-CN" sz="2400" kern="100" dirty="0">
                    <a:solidFill>
                      <a:srgbClr val="000000"/>
                    </a:solidFill>
                    <a:latin typeface="+mn-ea"/>
                    <a:ea typeface="+mn-ea"/>
                  </a:rPr>
                  <a:t>,</a:t>
                </a:r>
                <a:r>
                  <a:rPr lang="zh-CN" altLang="en-US" sz="2400" kern="100" dirty="0">
                    <a:solidFill>
                      <a:srgbClr val="000000"/>
                    </a:solidFill>
                    <a:latin typeface="+mn-ea"/>
                    <a:ea typeface="+mn-ea"/>
                  </a:rPr>
                  <a:t>精密测量中性粲介子</a:t>
                </a:r>
                <a:r>
                  <a:rPr lang="zh-CN" altLang="en-US" sz="2400" kern="100" dirty="0">
                    <a:solidFill>
                      <a:srgbClr val="C00000"/>
                    </a:solidFill>
                    <a:latin typeface="+mn-ea"/>
                    <a:ea typeface="+mn-ea"/>
                  </a:rPr>
                  <a:t>衰变强相位差</a:t>
                </a:r>
                <a:r>
                  <a:rPr lang="zh-CN" altLang="en-US" sz="2400" kern="100" dirty="0">
                    <a:solidFill>
                      <a:srgbClr val="000000"/>
                    </a:solidFill>
                    <a:latin typeface="+mn-ea"/>
                    <a:ea typeface="+mn-ea"/>
                  </a:rPr>
                  <a:t>，对</a:t>
                </a:r>
                <a14:m>
                  <m:oMath xmlns:m="http://schemas.openxmlformats.org/officeDocument/2006/math">
                    <m:r>
                      <a:rPr lang="en-US" altLang="zh-CN" sz="2400" i="1" kern="100">
                        <a:solidFill>
                          <a:srgbClr val="000000"/>
                        </a:solidFill>
                        <a:latin typeface="Cambria Math" panose="02040503050406030204" pitchFamily="18" charset="0"/>
                        <a:ea typeface="+mn-ea"/>
                      </a:rPr>
                      <m:t>𝜸</m:t>
                    </m:r>
                  </m:oMath>
                </a14:m>
                <a:r>
                  <a:rPr lang="zh-CN" altLang="en-US" sz="2400" kern="100" dirty="0">
                    <a:solidFill>
                      <a:srgbClr val="000000"/>
                    </a:solidFill>
                    <a:latin typeface="+mn-ea"/>
                    <a:ea typeface="+mn-ea"/>
                  </a:rPr>
                  <a:t>相角的误差贡献</a:t>
                </a:r>
                <a:r>
                  <a:rPr lang="en-US" altLang="zh-CN" sz="2400" kern="100" dirty="0">
                    <a:solidFill>
                      <a:srgbClr val="C00000"/>
                    </a:solidFill>
                    <a:latin typeface="+mn-ea"/>
                    <a:ea typeface="+mn-ea"/>
                  </a:rPr>
                  <a:t>&lt;0.5</a:t>
                </a:r>
                <a:r>
                  <a:rPr lang="en-US" altLang="zh-CN" sz="2400" kern="100" dirty="0">
                    <a:solidFill>
                      <a:srgbClr val="C00000"/>
                    </a:solidFill>
                    <a:latin typeface="+mn-ea"/>
                    <a:ea typeface="+mn-ea"/>
                    <a:sym typeface="Symbol" panose="05050102010706020507" pitchFamily="18" charset="2"/>
                  </a:rPr>
                  <a:t></a:t>
                </a:r>
                <a:r>
                  <a:rPr lang="zh-CN" altLang="en-US" sz="2400" kern="100" dirty="0">
                    <a:solidFill>
                      <a:srgbClr val="000000"/>
                    </a:solidFill>
                    <a:latin typeface="+mn-ea"/>
                    <a:ea typeface="+mn-ea"/>
                    <a:sym typeface="Symbol" panose="05050102010706020507" pitchFamily="18" charset="2"/>
                  </a:rPr>
                  <a:t>，</a:t>
                </a:r>
                <a:r>
                  <a:rPr lang="zh-CN" altLang="en-US" sz="2400" kern="100" dirty="0">
                    <a:solidFill>
                      <a:srgbClr val="C00000"/>
                    </a:solidFill>
                    <a:latin typeface="+mn-ea"/>
                    <a:ea typeface="+mn-ea"/>
                  </a:rPr>
                  <a:t>保障</a:t>
                </a:r>
                <a:r>
                  <a:rPr lang="zh-CN" altLang="en-US" sz="2400" kern="100" dirty="0">
                    <a:solidFill>
                      <a:srgbClr val="000000"/>
                    </a:solidFill>
                    <a:latin typeface="+mn-ea"/>
                    <a:ea typeface="+mn-ea"/>
                  </a:rPr>
                  <a:t>未来十年以上</a:t>
                </a:r>
                <a:r>
                  <a:rPr lang="zh-CN" altLang="en-US" sz="2400" kern="100" dirty="0">
                    <a:solidFill>
                      <a:srgbClr val="C00000"/>
                    </a:solidFill>
                    <a:latin typeface="+mn-ea"/>
                    <a:ea typeface="+mn-ea"/>
                  </a:rPr>
                  <a:t>相角</a:t>
                </a:r>
                <a14:m>
                  <m:oMath xmlns:m="http://schemas.openxmlformats.org/officeDocument/2006/math">
                    <m:r>
                      <a:rPr lang="en-US" altLang="zh-CN" sz="2400" i="1" kern="100">
                        <a:solidFill>
                          <a:srgbClr val="C00000"/>
                        </a:solidFill>
                        <a:latin typeface="Cambria Math" panose="02040503050406030204" pitchFamily="18" charset="0"/>
                      </a:rPr>
                      <m:t>𝜸</m:t>
                    </m:r>
                  </m:oMath>
                </a14:m>
                <a:r>
                  <a:rPr lang="zh-CN" altLang="en-US" sz="2400" kern="100" dirty="0">
                    <a:solidFill>
                      <a:schemeClr val="tx1"/>
                    </a:solidFill>
                    <a:latin typeface="+mn-ea"/>
                    <a:ea typeface="+mn-ea"/>
                  </a:rPr>
                  <a:t>的精密测量</a:t>
                </a:r>
                <a:endParaRPr lang="en-US" altLang="zh-CN" sz="2400" kern="100" dirty="0">
                  <a:solidFill>
                    <a:srgbClr val="000000"/>
                  </a:solidFill>
                  <a:latin typeface="+mn-ea"/>
                  <a:ea typeface="+mn-ea"/>
                  <a:sym typeface="Symbol" panose="05050102010706020507" pitchFamily="18" charset="2"/>
                </a:endParaRPr>
              </a:p>
              <a:p>
                <a:pPr eaLnBrk="0" hangingPunct="0">
                  <a:lnSpc>
                    <a:spcPct val="130000"/>
                  </a:lnSpc>
                  <a:spcBef>
                    <a:spcPct val="0"/>
                  </a:spcBef>
                  <a:buClr>
                    <a:schemeClr val="tx1"/>
                  </a:buClr>
                  <a:buFont typeface="Wingdings" panose="05000000000000000000" pitchFamily="2" charset="2"/>
                  <a:buChar char="p"/>
                </a:pPr>
                <a:r>
                  <a:rPr lang="zh-CN" altLang="en-US" sz="2400" kern="100" dirty="0">
                    <a:solidFill>
                      <a:srgbClr val="000000"/>
                    </a:solidFill>
                    <a:latin typeface="+mn-ea"/>
                    <a:ea typeface="+mn-ea"/>
                    <a:sym typeface="Symbol" panose="05050102010706020507" pitchFamily="18" charset="2"/>
                  </a:rPr>
                  <a:t>系统性研究粲强子到强子末态的</a:t>
                </a:r>
                <a:r>
                  <a:rPr lang="zh-CN" altLang="en-US" sz="2400" kern="100" dirty="0">
                    <a:solidFill>
                      <a:srgbClr val="C00000"/>
                    </a:solidFill>
                    <a:latin typeface="+mn-ea"/>
                    <a:ea typeface="+mn-ea"/>
                    <a:sym typeface="Symbol" panose="05050102010706020507" pitchFamily="18" charset="2"/>
                  </a:rPr>
                  <a:t>衰变机制</a:t>
                </a:r>
                <a:r>
                  <a:rPr lang="zh-CN" altLang="en-US" sz="2400" kern="100" dirty="0">
                    <a:solidFill>
                      <a:srgbClr val="000000"/>
                    </a:solidFill>
                    <a:latin typeface="+mn-ea"/>
                    <a:ea typeface="+mn-ea"/>
                    <a:sym typeface="Symbol" panose="05050102010706020507" pitchFamily="18" charset="2"/>
                  </a:rPr>
                  <a:t>，建立完整的</a:t>
                </a:r>
                <a:r>
                  <a:rPr lang="zh-CN" altLang="en-US" sz="2400" kern="100" dirty="0">
                    <a:solidFill>
                      <a:srgbClr val="C00000"/>
                    </a:solidFill>
                    <a:latin typeface="+mn-ea"/>
                    <a:ea typeface="+mn-ea"/>
                    <a:sym typeface="Symbol" panose="05050102010706020507" pitchFamily="18" charset="2"/>
                  </a:rPr>
                  <a:t>衰变图像</a:t>
                </a:r>
                <a:r>
                  <a:rPr lang="zh-CN" altLang="en-US" sz="2400" kern="100" dirty="0">
                    <a:solidFill>
                      <a:srgbClr val="000000"/>
                    </a:solidFill>
                    <a:latin typeface="+mn-ea"/>
                    <a:ea typeface="+mn-ea"/>
                    <a:sym typeface="Symbol" panose="05050102010706020507" pitchFamily="18" charset="2"/>
                  </a:rPr>
                  <a:t>，探索</a:t>
                </a:r>
                <a:r>
                  <a:rPr lang="zh-CN" altLang="en-US" sz="2400" kern="100" dirty="0">
                    <a:solidFill>
                      <a:srgbClr val="C00000"/>
                    </a:solidFill>
                    <a:latin typeface="+mn-ea"/>
                    <a:ea typeface="+mn-ea"/>
                    <a:sym typeface="Symbol" panose="05050102010706020507" pitchFamily="18" charset="2"/>
                  </a:rPr>
                  <a:t>非微扰</a:t>
                </a:r>
                <a:r>
                  <a:rPr lang="en-US" altLang="zh-CN" sz="2400" kern="100" dirty="0">
                    <a:solidFill>
                      <a:srgbClr val="C00000"/>
                    </a:solidFill>
                    <a:latin typeface="+mn-ea"/>
                    <a:ea typeface="+mn-ea"/>
                    <a:sym typeface="Symbol" panose="05050102010706020507" pitchFamily="18" charset="2"/>
                  </a:rPr>
                  <a:t>QCD</a:t>
                </a:r>
                <a:r>
                  <a:rPr lang="zh-CN" altLang="en-US" sz="2400" kern="100" dirty="0">
                    <a:solidFill>
                      <a:srgbClr val="000000"/>
                    </a:solidFill>
                    <a:latin typeface="+mn-ea"/>
                    <a:ea typeface="+mn-ea"/>
                    <a:sym typeface="Symbol" panose="05050102010706020507" pitchFamily="18" charset="2"/>
                  </a:rPr>
                  <a:t>本质，为相关研究提供</a:t>
                </a:r>
                <a:r>
                  <a:rPr lang="zh-CN" altLang="en-US" sz="2400" kern="100" dirty="0">
                    <a:solidFill>
                      <a:srgbClr val="C00000"/>
                    </a:solidFill>
                    <a:latin typeface="+mn-ea"/>
                    <a:ea typeface="+mn-ea"/>
                    <a:sym typeface="Symbol" panose="05050102010706020507" pitchFamily="18" charset="2"/>
                  </a:rPr>
                  <a:t>输入和定标</a:t>
                </a:r>
                <a:endParaRPr lang="en-US" altLang="zh-CN" sz="2400" kern="100" dirty="0">
                  <a:solidFill>
                    <a:srgbClr val="C00000"/>
                  </a:solidFill>
                  <a:latin typeface="+mn-ea"/>
                  <a:ea typeface="+mn-ea"/>
                </a:endParaRPr>
              </a:p>
              <a:p>
                <a:pPr eaLnBrk="0" hangingPunct="0">
                  <a:lnSpc>
                    <a:spcPct val="130000"/>
                  </a:lnSpc>
                  <a:spcBef>
                    <a:spcPct val="0"/>
                  </a:spcBef>
                  <a:buClr>
                    <a:schemeClr val="tx1"/>
                  </a:buClr>
                  <a:buFont typeface="Wingdings" panose="05000000000000000000" pitchFamily="2" charset="2"/>
                  <a:buChar char="p"/>
                </a:pPr>
                <a:r>
                  <a:rPr lang="zh-CN" altLang="en-US" sz="2400" kern="100" dirty="0">
                    <a:solidFill>
                      <a:srgbClr val="000000"/>
                    </a:solidFill>
                    <a:latin typeface="+mn-ea"/>
                    <a:ea typeface="+mn-ea"/>
                  </a:rPr>
                  <a:t>系统性精密检验轻子</a:t>
                </a:r>
                <a:r>
                  <a:rPr lang="zh-CN" altLang="en-US" sz="2400" kern="100" dirty="0">
                    <a:solidFill>
                      <a:srgbClr val="C00000"/>
                    </a:solidFill>
                    <a:latin typeface="+mn-ea"/>
                    <a:ea typeface="+mn-ea"/>
                  </a:rPr>
                  <a:t>普适性</a:t>
                </a:r>
                <a:r>
                  <a:rPr lang="en-US" altLang="zh-CN" sz="2400" kern="100" dirty="0">
                    <a:solidFill>
                      <a:srgbClr val="000000"/>
                    </a:solidFill>
                    <a:latin typeface="+mn-ea"/>
                    <a:ea typeface="+mn-ea"/>
                  </a:rPr>
                  <a:t>(</a:t>
                </a:r>
                <a:r>
                  <a:rPr lang="zh-CN" altLang="en-US" sz="2400" kern="100" dirty="0">
                    <a:solidFill>
                      <a:srgbClr val="000000"/>
                    </a:solidFill>
                    <a:latin typeface="+mn-ea"/>
                    <a:ea typeface="+mn-ea"/>
                  </a:rPr>
                  <a:t>最好精度达到</a:t>
                </a:r>
                <a:r>
                  <a:rPr lang="en-US" altLang="zh-CN" sz="2400" kern="100" dirty="0">
                    <a:solidFill>
                      <a:srgbClr val="000000"/>
                    </a:solidFill>
                    <a:latin typeface="+mn-ea"/>
                    <a:ea typeface="+mn-ea"/>
                  </a:rPr>
                  <a:t>0.8%)</a:t>
                </a:r>
                <a:r>
                  <a:rPr lang="zh-CN" altLang="en-US" sz="2400" kern="100" dirty="0">
                    <a:solidFill>
                      <a:srgbClr val="000000"/>
                    </a:solidFill>
                    <a:latin typeface="+mn-ea"/>
                    <a:ea typeface="+mn-ea"/>
                  </a:rPr>
                  <a:t>，寻找</a:t>
                </a:r>
                <a:r>
                  <a:rPr lang="zh-CN" altLang="en-US" sz="2400" kern="100" dirty="0">
                    <a:solidFill>
                      <a:srgbClr val="C00000"/>
                    </a:solidFill>
                    <a:latin typeface="+mn-ea"/>
                    <a:ea typeface="+mn-ea"/>
                  </a:rPr>
                  <a:t>对称性破坏</a:t>
                </a:r>
                <a:r>
                  <a:rPr lang="zh-CN" altLang="en-US" sz="2400" kern="100" dirty="0">
                    <a:solidFill>
                      <a:srgbClr val="000000"/>
                    </a:solidFill>
                    <a:latin typeface="+mn-ea"/>
                    <a:ea typeface="+mn-ea"/>
                  </a:rPr>
                  <a:t>现象，探寻新物理</a:t>
                </a:r>
                <a:endParaRPr lang="en-US" altLang="zh-CN" sz="2400" kern="100" dirty="0">
                  <a:solidFill>
                    <a:srgbClr val="000000"/>
                  </a:solidFill>
                  <a:latin typeface="+mn-ea"/>
                  <a:ea typeface="+mn-ea"/>
                </a:endParaRPr>
              </a:p>
              <a:p>
                <a:pPr eaLnBrk="0" hangingPunct="0">
                  <a:lnSpc>
                    <a:spcPct val="130000"/>
                  </a:lnSpc>
                  <a:spcBef>
                    <a:spcPct val="0"/>
                  </a:spcBef>
                  <a:buClr>
                    <a:schemeClr val="tx1"/>
                  </a:buClr>
                  <a:buFont typeface="Wingdings" panose="05000000000000000000" pitchFamily="2" charset="2"/>
                  <a:buChar char="p"/>
                </a:pPr>
                <a:r>
                  <a:rPr lang="zh-CN" altLang="en-US" sz="2400" kern="100" dirty="0">
                    <a:solidFill>
                      <a:srgbClr val="C00000"/>
                    </a:solidFill>
                    <a:latin typeface="+mn-ea"/>
                    <a:ea typeface="+mn-ea"/>
                  </a:rPr>
                  <a:t>理论与实验</a:t>
                </a:r>
                <a:r>
                  <a:rPr lang="zh-CN" altLang="en-US" sz="2400" kern="100" dirty="0">
                    <a:solidFill>
                      <a:srgbClr val="000000"/>
                    </a:solidFill>
                    <a:latin typeface="+mn-ea"/>
                    <a:ea typeface="+mn-ea"/>
                  </a:rPr>
                  <a:t>紧密结合，提升实验</a:t>
                </a:r>
                <a:r>
                  <a:rPr lang="zh-CN" altLang="en-US" sz="2400" kern="100" dirty="0">
                    <a:solidFill>
                      <a:srgbClr val="C00000"/>
                    </a:solidFill>
                    <a:latin typeface="+mn-ea"/>
                    <a:ea typeface="+mn-ea"/>
                  </a:rPr>
                  <a:t>测量精度</a:t>
                </a:r>
                <a:r>
                  <a:rPr lang="zh-CN" altLang="en-US" sz="2400" kern="100" dirty="0">
                    <a:solidFill>
                      <a:srgbClr val="000000"/>
                    </a:solidFill>
                    <a:latin typeface="+mn-ea"/>
                    <a:ea typeface="+mn-ea"/>
                  </a:rPr>
                  <a:t>，推动格点</a:t>
                </a:r>
                <a:r>
                  <a:rPr lang="en-US" altLang="zh-CN" sz="2400" kern="100" dirty="0">
                    <a:solidFill>
                      <a:srgbClr val="000000"/>
                    </a:solidFill>
                    <a:latin typeface="+mn-ea"/>
                    <a:ea typeface="+mn-ea"/>
                  </a:rPr>
                  <a:t>QCD</a:t>
                </a:r>
                <a:r>
                  <a:rPr lang="zh-CN" altLang="en-US" sz="2400" kern="100" dirty="0">
                    <a:solidFill>
                      <a:srgbClr val="000000"/>
                    </a:solidFill>
                    <a:latin typeface="+mn-ea"/>
                    <a:ea typeface="+mn-ea"/>
                  </a:rPr>
                  <a:t>理论和相关模型</a:t>
                </a:r>
                <a:r>
                  <a:rPr lang="zh-CN" altLang="en-US" sz="2400" kern="100" dirty="0">
                    <a:solidFill>
                      <a:srgbClr val="C00000"/>
                    </a:solidFill>
                    <a:latin typeface="+mn-ea"/>
                    <a:ea typeface="+mn-ea"/>
                  </a:rPr>
                  <a:t>计算精度</a:t>
                </a:r>
                <a:r>
                  <a:rPr lang="zh-CN" altLang="en-US" sz="2400" kern="100" dirty="0">
                    <a:solidFill>
                      <a:srgbClr val="000000"/>
                    </a:solidFill>
                    <a:latin typeface="+mn-ea"/>
                    <a:ea typeface="+mn-ea"/>
                  </a:rPr>
                  <a:t>，提高标准模型对</a:t>
                </a:r>
                <a:r>
                  <a:rPr lang="en-US" altLang="zh-CN" sz="2400" kern="100" dirty="0">
                    <a:solidFill>
                      <a:srgbClr val="000000"/>
                    </a:solidFill>
                    <a:latin typeface="+mn-ea"/>
                    <a:ea typeface="+mn-ea"/>
                  </a:rPr>
                  <a:t>CP</a:t>
                </a:r>
                <a:r>
                  <a:rPr lang="zh-CN" altLang="en-US" sz="2400" kern="100" dirty="0">
                    <a:solidFill>
                      <a:srgbClr val="000000"/>
                    </a:solidFill>
                    <a:latin typeface="+mn-ea"/>
                    <a:ea typeface="+mn-ea"/>
                  </a:rPr>
                  <a:t>破坏的</a:t>
                </a:r>
                <a:r>
                  <a:rPr lang="zh-CN" altLang="en-US" sz="2400" kern="100" dirty="0">
                    <a:solidFill>
                      <a:srgbClr val="C00000"/>
                    </a:solidFill>
                    <a:latin typeface="+mn-ea"/>
                    <a:ea typeface="+mn-ea"/>
                  </a:rPr>
                  <a:t>预言精度</a:t>
                </a:r>
                <a:endParaRPr lang="zh-CN" altLang="en-US" sz="2400" b="0" dirty="0">
                  <a:latin typeface="+mn-ea"/>
                  <a:ea typeface="+mn-ea"/>
                </a:endParaRPr>
              </a:p>
              <a:p>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228600" y="838200"/>
                <a:ext cx="8801100" cy="5791200"/>
              </a:xfrm>
              <a:blipFill>
                <a:blip r:embed="rId3"/>
                <a:stretch>
                  <a:fillRect l="-970" r="-832" b="-2526"/>
                </a:stretch>
              </a:blipFill>
            </p:spPr>
            <p:txBody>
              <a:bodyPr/>
              <a:lstStyle/>
              <a:p>
                <a:r>
                  <a:rPr lang="zh-CN" altLang="en-US">
                    <a:noFill/>
                  </a:rPr>
                  <a:t> </a:t>
                </a:r>
              </a:p>
            </p:txBody>
          </p:sp>
        </mc:Fallback>
      </mc:AlternateContent>
      <p:sp>
        <p:nvSpPr>
          <p:cNvPr id="4" name="灯片编号占位符 3"/>
          <p:cNvSpPr>
            <a:spLocks noGrp="1"/>
          </p:cNvSpPr>
          <p:nvPr>
            <p:ph type="sldNum" sz="quarter" idx="10"/>
          </p:nvPr>
        </p:nvSpPr>
        <p:spPr/>
        <p:txBody>
          <a:bodyPr/>
          <a:lstStyle/>
          <a:p>
            <a:fld id="{3917FE17-BB62-45E8-80D8-8DA0DEEF5B92}" type="slidenum">
              <a:rPr lang="zh-CN" altLang="en-US" smtClean="0"/>
              <a:t>23</a:t>
            </a:fld>
            <a:endParaRPr lang="zh-CN" altLang="en-US" dirty="0"/>
          </a:p>
        </p:txBody>
      </p:sp>
    </p:spTree>
    <p:extLst>
      <p:ext uri="{BB962C8B-B14F-4D97-AF65-F5344CB8AC3E}">
        <p14:creationId xmlns:p14="http://schemas.microsoft.com/office/powerpoint/2010/main" val="1923221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r>
              <a:rPr lang="zh-CN" altLang="en-US" dirty="0">
                <a:solidFill>
                  <a:schemeClr val="tx1"/>
                </a:solidFill>
                <a:latin typeface="微软雅黑" panose="020B0503020204020204" pitchFamily="34" charset="-122"/>
                <a:ea typeface="微软雅黑" panose="020B0503020204020204" pitchFamily="34" charset="-122"/>
              </a:rPr>
              <a:t>内容提要</a:t>
            </a:r>
          </a:p>
        </p:txBody>
      </p:sp>
      <p:sp>
        <p:nvSpPr>
          <p:cNvPr id="8" name="内容占位符 7"/>
          <p:cNvSpPr>
            <a:spLocks noGrp="1"/>
          </p:cNvSpPr>
          <p:nvPr>
            <p:ph idx="1"/>
          </p:nvPr>
        </p:nvSpPr>
        <p:spPr>
          <a:xfrm>
            <a:off x="838200" y="838200"/>
            <a:ext cx="7581900" cy="4572000"/>
          </a:xfrm>
        </p:spPr>
        <p:txBody>
          <a:bodyPr/>
          <a:lstStyle/>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latin typeface="微软雅黑" panose="020B0503020204020204" pitchFamily="34" charset="-122"/>
                <a:ea typeface="微软雅黑" panose="020B0503020204020204" pitchFamily="34" charset="-122"/>
                <a:cs typeface="+mn-cs"/>
              </a:rPr>
              <a:t>立项依据</a:t>
            </a:r>
            <a:endParaRPr lang="en-US" altLang="zh-CN" kern="1200" dirty="0">
              <a:solidFill>
                <a:schemeClr val="bg1">
                  <a:lumMod val="85000"/>
                </a:schemeClr>
              </a:solidFill>
              <a:latin typeface="微软雅黑" panose="020B0503020204020204" pitchFamily="34" charset="-122"/>
              <a:ea typeface="微软雅黑" panose="020B0503020204020204" pitchFamily="34" charset="-122"/>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latin typeface="微软雅黑" panose="020B0503020204020204" pitchFamily="34" charset="-122"/>
                <a:ea typeface="微软雅黑" panose="020B0503020204020204" pitchFamily="34" charset="-122"/>
                <a:cs typeface="+mn-cs"/>
              </a:rPr>
              <a:t>研究内容</a:t>
            </a:r>
            <a:r>
              <a:rPr lang="zh-CN" altLang="en-US" kern="1200" dirty="0">
                <a:solidFill>
                  <a:schemeClr val="bg1">
                    <a:lumMod val="85000"/>
                  </a:schemeClr>
                </a:solidFill>
                <a:cs typeface="+mn-cs"/>
              </a:rPr>
              <a:t>与</a:t>
            </a:r>
            <a:r>
              <a:rPr lang="zh-CN" altLang="en-US" kern="1200" dirty="0">
                <a:solidFill>
                  <a:schemeClr val="bg1">
                    <a:lumMod val="85000"/>
                  </a:schemeClr>
                </a:solidFill>
                <a:latin typeface="微软雅黑" panose="020B0503020204020204" pitchFamily="34" charset="-122"/>
                <a:ea typeface="微软雅黑" panose="020B0503020204020204" pitchFamily="34" charset="-122"/>
                <a:cs typeface="+mn-cs"/>
              </a:rPr>
              <a:t>目标</a:t>
            </a:r>
            <a:endParaRPr lang="en-US" altLang="zh-CN" kern="1200" dirty="0">
              <a:solidFill>
                <a:schemeClr val="bg1">
                  <a:lumMod val="85000"/>
                </a:schemeClr>
              </a:solidFill>
              <a:latin typeface="微软雅黑" panose="020B0503020204020204" pitchFamily="34" charset="-122"/>
              <a:ea typeface="微软雅黑" panose="020B0503020204020204" pitchFamily="34" charset="-122"/>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latin typeface="微软雅黑" panose="020B0503020204020204" pitchFamily="34" charset="-122"/>
                <a:ea typeface="微软雅黑" panose="020B0503020204020204" pitchFamily="34" charset="-122"/>
                <a:cs typeface="+mn-cs"/>
              </a:rPr>
              <a:t>课题之间的分工与联系</a:t>
            </a:r>
            <a:endParaRPr lang="en-US" altLang="zh-CN" kern="1200" dirty="0">
              <a:solidFill>
                <a:schemeClr val="bg1">
                  <a:lumMod val="85000"/>
                </a:schemeClr>
              </a:solidFill>
              <a:latin typeface="微软雅黑" panose="020B0503020204020204" pitchFamily="34" charset="-122"/>
              <a:ea typeface="微软雅黑" panose="020B0503020204020204" pitchFamily="34" charset="-122"/>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latin typeface="微软雅黑" panose="020B0503020204020204" pitchFamily="34" charset="-122"/>
                <a:ea typeface="微软雅黑" panose="020B0503020204020204" pitchFamily="34" charset="-122"/>
                <a:cs typeface="+mn-cs"/>
              </a:rPr>
              <a:t>预期</a:t>
            </a:r>
            <a:r>
              <a:rPr lang="zh-CN" altLang="en-US" kern="1200" dirty="0">
                <a:solidFill>
                  <a:schemeClr val="bg1">
                    <a:lumMod val="85000"/>
                  </a:schemeClr>
                </a:solidFill>
                <a:cs typeface="+mn-cs"/>
              </a:rPr>
              <a:t>研究成果</a:t>
            </a:r>
            <a:endParaRPr lang="en-US" altLang="zh-CN" kern="1200" dirty="0">
              <a:solidFill>
                <a:schemeClr val="bg1">
                  <a:lumMod val="85000"/>
                </a:schemeClr>
              </a:solidFill>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prstClr val="black"/>
                </a:solidFill>
                <a:latin typeface="微软雅黑" panose="020B0503020204020204" pitchFamily="34" charset="-122"/>
                <a:ea typeface="微软雅黑" panose="020B0503020204020204" pitchFamily="34" charset="-122"/>
                <a:cs typeface="+mn-cs"/>
              </a:rPr>
              <a:t>研究进展</a:t>
            </a:r>
            <a:endParaRPr lang="en-US" altLang="zh-CN" kern="1200" dirty="0">
              <a:solidFill>
                <a:prstClr val="black"/>
              </a:solidFill>
              <a:latin typeface="微软雅黑" panose="020B0503020204020204" pitchFamily="34" charset="-122"/>
              <a:ea typeface="微软雅黑" panose="020B0503020204020204" pitchFamily="34" charset="-122"/>
              <a:cs typeface="+mn-cs"/>
            </a:endParaRPr>
          </a:p>
          <a:p>
            <a:endParaRPr lang="zh-CN" altLang="en-US" dirty="0"/>
          </a:p>
        </p:txBody>
      </p:sp>
      <p:sp>
        <p:nvSpPr>
          <p:cNvPr id="3" name="灯片编号占位符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73300C-797F-D148-A78D-320196FBAF04}" type="slidenum">
              <a:rPr kumimoji="0" lang="en-US" sz="1600" b="1" i="0" u="none" strike="noStrike" kern="1200" cap="none" spc="0" normalizeH="0" baseline="0" noProof="0" smtClean="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endParaRPr>
          </a:p>
        </p:txBody>
      </p:sp>
      <p:pic>
        <p:nvPicPr>
          <p:cNvPr id="26" name="Picture 4" descr="http://bes3.ihep.ac.cn/images/BES3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0"/>
            <a:ext cx="1506071" cy="705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237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4BF1C3-DFAE-4EA9-A1EF-E448500702DF}"/>
              </a:ext>
            </a:extLst>
          </p:cNvPr>
          <p:cNvSpPr>
            <a:spLocks noGrp="1"/>
          </p:cNvSpPr>
          <p:nvPr>
            <p:ph type="title"/>
          </p:nvPr>
        </p:nvSpPr>
        <p:spPr/>
        <p:txBody>
          <a:bodyPr/>
          <a:lstStyle/>
          <a:p>
            <a:r>
              <a:rPr lang="en-US" altLang="zh-CN" dirty="0"/>
              <a:t>BEPCII/BESIII</a:t>
            </a:r>
            <a:r>
              <a:rPr lang="zh-CN" altLang="en-US" dirty="0"/>
              <a:t>数据获取</a:t>
            </a:r>
          </a:p>
        </p:txBody>
      </p:sp>
      <p:sp>
        <p:nvSpPr>
          <p:cNvPr id="4" name="灯片编号占位符 3">
            <a:extLst>
              <a:ext uri="{FF2B5EF4-FFF2-40B4-BE49-F238E27FC236}">
                <a16:creationId xmlns:a16="http://schemas.microsoft.com/office/drawing/2014/main" id="{8ABA63FA-8FA1-4BF5-A661-3FFED364A612}"/>
              </a:ext>
            </a:extLst>
          </p:cNvPr>
          <p:cNvSpPr>
            <a:spLocks noGrp="1"/>
          </p:cNvSpPr>
          <p:nvPr>
            <p:ph type="sldNum" sz="quarter" idx="10"/>
          </p:nvPr>
        </p:nvSpPr>
        <p:spPr/>
        <p:txBody>
          <a:bodyPr/>
          <a:lstStyle/>
          <a:p>
            <a:fld id="{3917FE17-BB62-45E8-80D8-8DA0DEEF5B92}" type="slidenum">
              <a:rPr lang="zh-CN" altLang="en-US" smtClean="0"/>
              <a:t>25</a:t>
            </a:fld>
            <a:endParaRPr lang="zh-CN" altLang="en-US"/>
          </a:p>
        </p:txBody>
      </p:sp>
      <p:pic>
        <p:nvPicPr>
          <p:cNvPr id="5" name="内容占位符 3">
            <a:extLst>
              <a:ext uri="{FF2B5EF4-FFF2-40B4-BE49-F238E27FC236}">
                <a16:creationId xmlns:a16="http://schemas.microsoft.com/office/drawing/2014/main" id="{4CBBFB86-D6AF-450A-884F-E8DB9996A930}"/>
              </a:ext>
            </a:extLst>
          </p:cNvPr>
          <p:cNvPicPr>
            <a:picLocks noChangeAspect="1"/>
          </p:cNvPicPr>
          <p:nvPr/>
        </p:nvPicPr>
        <p:blipFill>
          <a:blip r:embed="rId2"/>
          <a:stretch>
            <a:fillRect/>
          </a:stretch>
        </p:blipFill>
        <p:spPr>
          <a:xfrm>
            <a:off x="193078" y="1524000"/>
            <a:ext cx="4800600" cy="4800600"/>
          </a:xfrm>
          <a:prstGeom prst="rect">
            <a:avLst/>
          </a:prstGeom>
        </p:spPr>
      </p:pic>
      <p:sp>
        <p:nvSpPr>
          <p:cNvPr id="6" name="文本框 5">
            <a:extLst>
              <a:ext uri="{FF2B5EF4-FFF2-40B4-BE49-F238E27FC236}">
                <a16:creationId xmlns:a16="http://schemas.microsoft.com/office/drawing/2014/main" id="{CFC74000-48A5-4052-94A8-B69769E72EA0}"/>
              </a:ext>
            </a:extLst>
          </p:cNvPr>
          <p:cNvSpPr txBox="1"/>
          <p:nvPr/>
        </p:nvSpPr>
        <p:spPr>
          <a:xfrm>
            <a:off x="152400" y="772180"/>
            <a:ext cx="5067300" cy="523220"/>
          </a:xfrm>
          <a:prstGeom prst="rect">
            <a:avLst/>
          </a:prstGeom>
          <a:noFill/>
        </p:spPr>
        <p:txBody>
          <a:bodyPr wrap="square" rtlCol="0">
            <a:spAutoFit/>
          </a:bodyPr>
          <a:lstStyle/>
          <a:p>
            <a:pPr algn="l">
              <a:buNone/>
            </a:pPr>
            <a:r>
              <a:rPr lang="en-US" altLang="zh-CN" sz="2800" b="0" dirty="0">
                <a:solidFill>
                  <a:schemeClr val="tx1"/>
                </a:solidFill>
                <a:latin typeface="微软雅黑" panose="020B0503020204020204" pitchFamily="34" charset="-122"/>
                <a:ea typeface="微软雅黑" panose="020B0503020204020204" pitchFamily="34" charset="-122"/>
              </a:rPr>
              <a:t>BESIII</a:t>
            </a:r>
            <a:r>
              <a:rPr lang="zh-CN" altLang="en-US" sz="2800" b="0" dirty="0">
                <a:solidFill>
                  <a:schemeClr val="tx1"/>
                </a:solidFill>
                <a:latin typeface="微软雅黑" panose="020B0503020204020204" pitchFamily="34" charset="-122"/>
                <a:ea typeface="微软雅黑" panose="020B0503020204020204" pitchFamily="34" charset="-122"/>
              </a:rPr>
              <a:t>白皮书</a:t>
            </a:r>
            <a:r>
              <a:rPr lang="en-US" altLang="zh-CN" sz="2000" b="0" dirty="0">
                <a:solidFill>
                  <a:schemeClr val="tx1"/>
                </a:solidFill>
                <a:highlight>
                  <a:srgbClr val="FFFF00"/>
                </a:highlight>
                <a:latin typeface="微软雅黑" panose="020B0503020204020204" pitchFamily="34" charset="-122"/>
                <a:ea typeface="微软雅黑" panose="020B0503020204020204" pitchFamily="34" charset="-122"/>
              </a:rPr>
              <a:t>CPC 44,</a:t>
            </a:r>
            <a:r>
              <a:rPr lang="zh-CN" altLang="en-US" sz="2000" b="0" dirty="0">
                <a:solidFill>
                  <a:schemeClr val="tx1"/>
                </a:solidFill>
                <a:highlight>
                  <a:srgbClr val="FFFF00"/>
                </a:highlight>
                <a:latin typeface="微软雅黑" panose="020B0503020204020204" pitchFamily="34" charset="-122"/>
                <a:ea typeface="微软雅黑" panose="020B0503020204020204" pitchFamily="34" charset="-122"/>
              </a:rPr>
              <a:t> </a:t>
            </a:r>
            <a:r>
              <a:rPr lang="en-US" altLang="zh-CN" sz="2000" b="0" dirty="0">
                <a:solidFill>
                  <a:schemeClr val="tx1"/>
                </a:solidFill>
                <a:highlight>
                  <a:srgbClr val="FFFF00"/>
                </a:highlight>
                <a:latin typeface="微软雅黑" panose="020B0503020204020204" pitchFamily="34" charset="-122"/>
                <a:ea typeface="微软雅黑" panose="020B0503020204020204" pitchFamily="34" charset="-122"/>
              </a:rPr>
              <a:t>040001 (2020)</a:t>
            </a:r>
            <a:endParaRPr lang="zh-CN" altLang="en-US" sz="2000" b="0" dirty="0">
              <a:solidFill>
                <a:schemeClr val="tx1"/>
              </a:solidFill>
              <a:highlight>
                <a:srgbClr val="FFFF00"/>
              </a:highlight>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4BCE0F56-98CB-460B-BBCB-842449CAFCAA}"/>
              </a:ext>
            </a:extLst>
          </p:cNvPr>
          <p:cNvPicPr>
            <a:picLocks noChangeAspect="1"/>
          </p:cNvPicPr>
          <p:nvPr/>
        </p:nvPicPr>
        <p:blipFill>
          <a:blip r:embed="rId3"/>
          <a:stretch>
            <a:fillRect/>
          </a:stretch>
        </p:blipFill>
        <p:spPr>
          <a:xfrm>
            <a:off x="5105400" y="917404"/>
            <a:ext cx="3733800" cy="2324935"/>
          </a:xfrm>
          <a:prstGeom prst="rect">
            <a:avLst/>
          </a:prstGeom>
        </p:spPr>
      </p:pic>
      <p:sp>
        <p:nvSpPr>
          <p:cNvPr id="8" name="矩形 7">
            <a:extLst>
              <a:ext uri="{FF2B5EF4-FFF2-40B4-BE49-F238E27FC236}">
                <a16:creationId xmlns:a16="http://schemas.microsoft.com/office/drawing/2014/main" id="{743D6409-1329-453A-A6C0-56896EEA47D7}"/>
              </a:ext>
            </a:extLst>
          </p:cNvPr>
          <p:cNvSpPr/>
          <p:nvPr/>
        </p:nvSpPr>
        <p:spPr>
          <a:xfrm>
            <a:off x="228600" y="3615661"/>
            <a:ext cx="4876800" cy="346739"/>
          </a:xfrm>
          <a:prstGeom prst="rect">
            <a:avLst/>
          </a:prstGeom>
        </p:spPr>
        <p:txBody>
          <a:bodyPr rtlCol="0" anchor="ctr">
            <a:spAutoFit/>
          </a:bodyPr>
          <a:lstStyle/>
          <a:p>
            <a:pPr algn="l">
              <a:lnSpc>
                <a:spcPct val="120000"/>
              </a:lnSpc>
              <a:buNone/>
            </a:pPr>
            <a:endParaRPr lang="zh-CN" altLang="en-US" sz="2200" dirty="0">
              <a:solidFill>
                <a:srgbClr val="FF0000"/>
              </a:solidFill>
              <a:latin typeface="黑体" panose="02010609060101010101" pitchFamily="49" charset="-122"/>
              <a:ea typeface="黑体" panose="02010609060101010101" pitchFamily="49" charset="-122"/>
            </a:endParaRPr>
          </a:p>
        </p:txBody>
      </p:sp>
      <p:sp>
        <p:nvSpPr>
          <p:cNvPr id="9" name="椭圆 8">
            <a:extLst>
              <a:ext uri="{FF2B5EF4-FFF2-40B4-BE49-F238E27FC236}">
                <a16:creationId xmlns:a16="http://schemas.microsoft.com/office/drawing/2014/main" id="{7CC529D6-11E0-48C5-8A51-4E357B1C1796}"/>
              </a:ext>
            </a:extLst>
          </p:cNvPr>
          <p:cNvSpPr/>
          <p:nvPr/>
        </p:nvSpPr>
        <p:spPr>
          <a:xfrm>
            <a:off x="244642" y="3835121"/>
            <a:ext cx="4784558" cy="432079"/>
          </a:xfrm>
          <a:prstGeom prst="ellipse">
            <a:avLst/>
          </a:prstGeom>
          <a:ln w="38100">
            <a:solidFill>
              <a:srgbClr val="C00000"/>
            </a:solidFill>
          </a:ln>
        </p:spPr>
        <p:txBody>
          <a:bodyPr rtlCol="0" anchor="ctr">
            <a:spAutoFit/>
          </a:bodyPr>
          <a:lstStyle/>
          <a:p>
            <a:pPr algn="l">
              <a:lnSpc>
                <a:spcPct val="120000"/>
              </a:lnSpc>
              <a:buNone/>
            </a:pPr>
            <a:endParaRPr lang="zh-CN" altLang="en-US" sz="2200" dirty="0">
              <a:solidFill>
                <a:srgbClr val="FF0000"/>
              </a:solidFill>
              <a:latin typeface="黑体" panose="02010609060101010101" pitchFamily="49" charset="-122"/>
              <a:ea typeface="黑体" panose="02010609060101010101" pitchFamily="49" charset="-122"/>
            </a:endParaRPr>
          </a:p>
        </p:txBody>
      </p:sp>
      <p:pic>
        <p:nvPicPr>
          <p:cNvPr id="10" name="图片 9">
            <a:extLst>
              <a:ext uri="{FF2B5EF4-FFF2-40B4-BE49-F238E27FC236}">
                <a16:creationId xmlns:a16="http://schemas.microsoft.com/office/drawing/2014/main" id="{29600839-5B4F-4D9D-8847-FB77A9AE0E3F}"/>
              </a:ext>
            </a:extLst>
          </p:cNvPr>
          <p:cNvPicPr>
            <a:picLocks noChangeAspect="1"/>
          </p:cNvPicPr>
          <p:nvPr/>
        </p:nvPicPr>
        <p:blipFill>
          <a:blip r:embed="rId4"/>
          <a:stretch>
            <a:fillRect/>
          </a:stretch>
        </p:blipFill>
        <p:spPr>
          <a:xfrm>
            <a:off x="5105400" y="3299070"/>
            <a:ext cx="3793958" cy="2568329"/>
          </a:xfrm>
          <a:prstGeom prst="rect">
            <a:avLst/>
          </a:prstGeom>
        </p:spPr>
      </p:pic>
      <p:sp>
        <p:nvSpPr>
          <p:cNvPr id="11" name="文本框 10">
            <a:extLst>
              <a:ext uri="{FF2B5EF4-FFF2-40B4-BE49-F238E27FC236}">
                <a16:creationId xmlns:a16="http://schemas.microsoft.com/office/drawing/2014/main" id="{D763EE13-A0C7-4866-8C70-492F4FE8EB6D}"/>
              </a:ext>
            </a:extLst>
          </p:cNvPr>
          <p:cNvSpPr txBox="1"/>
          <p:nvPr/>
        </p:nvSpPr>
        <p:spPr>
          <a:xfrm>
            <a:off x="5313088" y="5867400"/>
            <a:ext cx="3630099" cy="523220"/>
          </a:xfrm>
          <a:prstGeom prst="rect">
            <a:avLst/>
          </a:prstGeom>
          <a:noFill/>
        </p:spPr>
        <p:txBody>
          <a:bodyPr wrap="square" rtlCol="0">
            <a:spAutoFit/>
          </a:bodyPr>
          <a:lstStyle/>
          <a:p>
            <a:pPr algn="l">
              <a:buNone/>
            </a:pPr>
            <a:r>
              <a:rPr lang="en-US" altLang="zh-CN" sz="2800" b="0" dirty="0">
                <a:solidFill>
                  <a:schemeClr val="tx1"/>
                </a:solidFill>
                <a:latin typeface="微软雅黑" panose="020B0503020204020204" pitchFamily="34" charset="-122"/>
                <a:ea typeface="微软雅黑" panose="020B0503020204020204" pitchFamily="34" charset="-122"/>
              </a:rPr>
              <a:t>2020</a:t>
            </a:r>
            <a:r>
              <a:rPr lang="zh-CN" altLang="en-US" sz="2800" b="0" dirty="0">
                <a:solidFill>
                  <a:schemeClr val="tx1"/>
                </a:solidFill>
                <a:latin typeface="微软雅黑" panose="020B0503020204020204" pitchFamily="34" charset="-122"/>
                <a:ea typeface="微软雅黑" panose="020B0503020204020204" pitchFamily="34" charset="-122"/>
              </a:rPr>
              <a:t>年夏季合作组会</a:t>
            </a:r>
          </a:p>
        </p:txBody>
      </p:sp>
    </p:spTree>
    <p:extLst>
      <p:ext uri="{BB962C8B-B14F-4D97-AF65-F5344CB8AC3E}">
        <p14:creationId xmlns:p14="http://schemas.microsoft.com/office/powerpoint/2010/main" val="2210144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5294F6-A150-4F14-8829-D6292ADE2AE6}"/>
              </a:ext>
            </a:extLst>
          </p:cNvPr>
          <p:cNvSpPr>
            <a:spLocks noGrp="1"/>
          </p:cNvSpPr>
          <p:nvPr>
            <p:ph type="title"/>
          </p:nvPr>
        </p:nvSpPr>
        <p:spPr/>
        <p:txBody>
          <a:bodyPr/>
          <a:lstStyle/>
          <a:p>
            <a:r>
              <a:rPr lang="en-US" altLang="zh-CN" dirty="0"/>
              <a:t>BEPCII</a:t>
            </a:r>
            <a:r>
              <a:rPr lang="zh-CN" altLang="en-US" dirty="0"/>
              <a:t>运行（</a:t>
            </a:r>
            <a:r>
              <a:rPr lang="en-US" altLang="zh-CN" dirty="0"/>
              <a:t>2021-2022</a:t>
            </a:r>
            <a:r>
              <a:rPr lang="zh-CN" altLang="en-US" dirty="0"/>
              <a:t>）</a:t>
            </a:r>
          </a:p>
        </p:txBody>
      </p:sp>
      <p:sp>
        <p:nvSpPr>
          <p:cNvPr id="4" name="灯片编号占位符 3">
            <a:extLst>
              <a:ext uri="{FF2B5EF4-FFF2-40B4-BE49-F238E27FC236}">
                <a16:creationId xmlns:a16="http://schemas.microsoft.com/office/drawing/2014/main" id="{9B675BEE-3F4B-4610-A33F-9B5C80410253}"/>
              </a:ext>
            </a:extLst>
          </p:cNvPr>
          <p:cNvSpPr>
            <a:spLocks noGrp="1"/>
          </p:cNvSpPr>
          <p:nvPr>
            <p:ph type="sldNum" sz="quarter" idx="10"/>
          </p:nvPr>
        </p:nvSpPr>
        <p:spPr/>
        <p:txBody>
          <a:bodyPr/>
          <a:lstStyle/>
          <a:p>
            <a:fld id="{3917FE17-BB62-45E8-80D8-8DA0DEEF5B92}" type="slidenum">
              <a:rPr lang="zh-CN" altLang="en-US" smtClean="0"/>
              <a:t>26</a:t>
            </a:fld>
            <a:endParaRPr lang="zh-CN" altLang="en-US"/>
          </a:p>
        </p:txBody>
      </p:sp>
      <p:pic>
        <p:nvPicPr>
          <p:cNvPr id="6" name="图片 5">
            <a:extLst>
              <a:ext uri="{FF2B5EF4-FFF2-40B4-BE49-F238E27FC236}">
                <a16:creationId xmlns:a16="http://schemas.microsoft.com/office/drawing/2014/main" id="{A424E7C7-79E9-4492-8D9C-E86C81785541}"/>
              </a:ext>
            </a:extLst>
          </p:cNvPr>
          <p:cNvPicPr>
            <a:picLocks noChangeAspect="1"/>
          </p:cNvPicPr>
          <p:nvPr/>
        </p:nvPicPr>
        <p:blipFill>
          <a:blip r:embed="rId2"/>
          <a:stretch>
            <a:fillRect/>
          </a:stretch>
        </p:blipFill>
        <p:spPr>
          <a:xfrm>
            <a:off x="130342" y="1046509"/>
            <a:ext cx="8883316" cy="4372304"/>
          </a:xfrm>
          <a:prstGeom prst="rect">
            <a:avLst/>
          </a:prstGeom>
        </p:spPr>
      </p:pic>
      <p:sp>
        <p:nvSpPr>
          <p:cNvPr id="7" name="文本框 6">
            <a:extLst>
              <a:ext uri="{FF2B5EF4-FFF2-40B4-BE49-F238E27FC236}">
                <a16:creationId xmlns:a16="http://schemas.microsoft.com/office/drawing/2014/main" id="{CD16D151-DEC1-47F7-887A-ECD23C4E3C1A}"/>
              </a:ext>
            </a:extLst>
          </p:cNvPr>
          <p:cNvSpPr txBox="1"/>
          <p:nvPr/>
        </p:nvSpPr>
        <p:spPr>
          <a:xfrm>
            <a:off x="228600" y="5567368"/>
            <a:ext cx="8951495" cy="904863"/>
          </a:xfrm>
          <a:prstGeom prst="rect">
            <a:avLst/>
          </a:prstGeom>
          <a:noFill/>
        </p:spPr>
        <p:txBody>
          <a:bodyPr wrap="square" rtlCol="0">
            <a:spAutoFit/>
          </a:bodyPr>
          <a:lstStyle/>
          <a:p>
            <a:pPr algn="ctr">
              <a:buNone/>
            </a:pPr>
            <a:r>
              <a:rPr lang="zh-CN" altLang="en-US" sz="2400" b="0" dirty="0">
                <a:solidFill>
                  <a:schemeClr val="tx1"/>
                </a:solidFill>
                <a:latin typeface="黑体" panose="02010609060101010101" pitchFamily="49" charset="-122"/>
                <a:ea typeface="黑体" panose="02010609060101010101" pitchFamily="49" charset="-122"/>
              </a:rPr>
              <a:t>总共获取数据</a:t>
            </a:r>
            <a:r>
              <a:rPr lang="en-US" altLang="zh-CN" sz="2400" b="0" dirty="0">
                <a:solidFill>
                  <a:schemeClr val="tx1"/>
                </a:solidFill>
                <a:latin typeface="黑体" panose="02010609060101010101" pitchFamily="49" charset="-122"/>
                <a:ea typeface="黑体" panose="02010609060101010101" pitchFamily="49" charset="-122"/>
              </a:rPr>
              <a:t>5.2fb</a:t>
            </a:r>
            <a:r>
              <a:rPr lang="en-US" altLang="zh-CN" sz="2400" b="0" baseline="30000" dirty="0">
                <a:solidFill>
                  <a:schemeClr val="tx1"/>
                </a:solidFill>
                <a:latin typeface="黑体" panose="02010609060101010101" pitchFamily="49" charset="-122"/>
                <a:ea typeface="黑体" panose="02010609060101010101" pitchFamily="49" charset="-122"/>
              </a:rPr>
              <a:t>-1</a:t>
            </a:r>
            <a:r>
              <a:rPr lang="en-US" altLang="zh-CN" sz="2400" b="0" dirty="0">
                <a:solidFill>
                  <a:schemeClr val="tx1"/>
                </a:solidFill>
                <a:latin typeface="黑体" panose="02010609060101010101" pitchFamily="49" charset="-122"/>
                <a:ea typeface="黑体" panose="02010609060101010101" pitchFamily="49" charset="-122"/>
              </a:rPr>
              <a:t>/180</a:t>
            </a:r>
            <a:r>
              <a:rPr lang="zh-CN" altLang="en-US" sz="2400" b="0" dirty="0">
                <a:solidFill>
                  <a:schemeClr val="tx1"/>
                </a:solidFill>
                <a:latin typeface="黑体" panose="02010609060101010101" pitchFamily="49" charset="-122"/>
                <a:ea typeface="黑体" panose="02010609060101010101" pitchFamily="49" charset="-122"/>
              </a:rPr>
              <a:t>天，</a:t>
            </a:r>
            <a:endParaRPr lang="en-US" altLang="zh-CN" sz="2400" b="0" dirty="0">
              <a:solidFill>
                <a:schemeClr val="tx1"/>
              </a:solidFill>
              <a:latin typeface="黑体" panose="02010609060101010101" pitchFamily="49" charset="-122"/>
              <a:ea typeface="黑体" panose="02010609060101010101" pitchFamily="49" charset="-122"/>
            </a:endParaRPr>
          </a:p>
          <a:p>
            <a:pPr algn="ctr">
              <a:buNone/>
            </a:pPr>
            <a:r>
              <a:rPr lang="zh-CN" altLang="en-US" sz="2400" b="0" dirty="0">
                <a:solidFill>
                  <a:schemeClr val="tx1"/>
                </a:solidFill>
                <a:latin typeface="黑体" panose="02010609060101010101" pitchFamily="49" charset="-122"/>
                <a:ea typeface="黑体" panose="02010609060101010101" pitchFamily="49" charset="-122"/>
              </a:rPr>
              <a:t>最高亮度</a:t>
            </a:r>
            <a:r>
              <a:rPr lang="en-US" altLang="zh-CN" sz="2400" b="0" dirty="0">
                <a:solidFill>
                  <a:schemeClr val="tx1"/>
                </a:solidFill>
                <a:latin typeface="黑体" panose="02010609060101010101" pitchFamily="49" charset="-122"/>
                <a:ea typeface="黑体" panose="02010609060101010101" pitchFamily="49" charset="-122"/>
              </a:rPr>
              <a:t>8.010</a:t>
            </a:r>
            <a:r>
              <a:rPr lang="en-US" altLang="zh-CN" sz="2400" b="0" baseline="30000" dirty="0">
                <a:solidFill>
                  <a:schemeClr val="tx1"/>
                </a:solidFill>
                <a:latin typeface="黑体" panose="02010609060101010101" pitchFamily="49" charset="-122"/>
                <a:ea typeface="黑体" panose="02010609060101010101" pitchFamily="49" charset="-122"/>
              </a:rPr>
              <a:t>32</a:t>
            </a:r>
            <a:r>
              <a:rPr lang="en-US" altLang="zh-CN" sz="2400" b="0" dirty="0">
                <a:solidFill>
                  <a:schemeClr val="tx1"/>
                </a:solidFill>
                <a:latin typeface="黑体" panose="02010609060101010101" pitchFamily="49" charset="-122"/>
                <a:ea typeface="黑体" panose="02010609060101010101" pitchFamily="49" charset="-122"/>
              </a:rPr>
              <a:t>cm</a:t>
            </a:r>
            <a:r>
              <a:rPr lang="en-US" altLang="zh-CN" sz="2400" b="0" baseline="30000" dirty="0">
                <a:solidFill>
                  <a:schemeClr val="tx1"/>
                </a:solidFill>
                <a:latin typeface="黑体" panose="02010609060101010101" pitchFamily="49" charset="-122"/>
                <a:ea typeface="黑体" panose="02010609060101010101" pitchFamily="49" charset="-122"/>
              </a:rPr>
              <a:t>-2</a:t>
            </a:r>
            <a:r>
              <a:rPr lang="en-US" altLang="zh-CN" sz="2400" b="0" dirty="0">
                <a:solidFill>
                  <a:schemeClr val="tx1"/>
                </a:solidFill>
                <a:latin typeface="黑体" panose="02010609060101010101" pitchFamily="49" charset="-122"/>
                <a:ea typeface="黑体" panose="02010609060101010101" pitchFamily="49" charset="-122"/>
              </a:rPr>
              <a:t>s</a:t>
            </a:r>
            <a:r>
              <a:rPr lang="en-US" altLang="zh-CN" sz="2400" b="0" baseline="30000" dirty="0">
                <a:solidFill>
                  <a:schemeClr val="tx1"/>
                </a:solidFill>
                <a:latin typeface="黑体" panose="02010609060101010101" pitchFamily="49" charset="-122"/>
                <a:ea typeface="黑体" panose="02010609060101010101" pitchFamily="49" charset="-122"/>
              </a:rPr>
              <a:t>-1</a:t>
            </a:r>
            <a:r>
              <a:rPr lang="zh-CN" altLang="en-US" sz="2400" b="0" dirty="0">
                <a:solidFill>
                  <a:schemeClr val="tx1"/>
                </a:solidFill>
                <a:latin typeface="黑体" panose="02010609060101010101" pitchFamily="49" charset="-122"/>
                <a:ea typeface="黑体" panose="02010609060101010101" pitchFamily="49" charset="-122"/>
              </a:rPr>
              <a:t>（流强</a:t>
            </a:r>
            <a:r>
              <a:rPr lang="en-US" altLang="zh-CN" sz="2400" b="0" dirty="0">
                <a:solidFill>
                  <a:schemeClr val="tx1"/>
                </a:solidFill>
                <a:latin typeface="黑体" panose="02010609060101010101" pitchFamily="49" charset="-122"/>
                <a:ea typeface="黑体" panose="02010609060101010101" pitchFamily="49" charset="-122"/>
              </a:rPr>
              <a:t>900mA</a:t>
            </a:r>
            <a:r>
              <a:rPr lang="zh-CN" altLang="en-US" sz="2400" b="0" dirty="0">
                <a:solidFill>
                  <a:schemeClr val="tx1"/>
                </a:solidFill>
                <a:latin typeface="黑体" panose="02010609060101010101" pitchFamily="49" charset="-122"/>
                <a:ea typeface="黑体" panose="02010609060101010101" pitchFamily="49" charset="-122"/>
              </a:rPr>
              <a:t>，束束相互作用因子</a:t>
            </a:r>
            <a:r>
              <a:rPr lang="en-US" altLang="zh-CN" sz="2400" b="0" dirty="0">
                <a:solidFill>
                  <a:srgbClr val="C00000"/>
                </a:solidFill>
                <a:latin typeface="黑体" panose="02010609060101010101" pitchFamily="49" charset="-122"/>
                <a:ea typeface="黑体" panose="02010609060101010101" pitchFamily="49" charset="-122"/>
              </a:rPr>
              <a:t>0.0315</a:t>
            </a:r>
            <a:r>
              <a:rPr lang="zh-CN" altLang="en-US" sz="2400" b="0" dirty="0">
                <a:solidFill>
                  <a:schemeClr val="tx1"/>
                </a:solidFill>
                <a:latin typeface="黑体" panose="02010609060101010101" pitchFamily="49" charset="-122"/>
                <a:ea typeface="黑体" panose="02010609060101010101" pitchFamily="49" charset="-122"/>
              </a:rPr>
              <a:t>）</a:t>
            </a:r>
            <a:endParaRPr lang="en-US" altLang="zh-CN" sz="2400" b="0" dirty="0">
              <a:solidFill>
                <a:schemeClr val="tx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134783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CA87D3-2AAA-4F94-8954-4D070156F763}"/>
              </a:ext>
            </a:extLst>
          </p:cNvPr>
          <p:cNvSpPr>
            <a:spLocks noGrp="1"/>
          </p:cNvSpPr>
          <p:nvPr>
            <p:ph type="title"/>
          </p:nvPr>
        </p:nvSpPr>
        <p:spPr/>
        <p:txBody>
          <a:bodyPr/>
          <a:lstStyle/>
          <a:p>
            <a:r>
              <a:rPr lang="en-US" altLang="zh-CN" dirty="0"/>
              <a:t>BEPCII</a:t>
            </a:r>
            <a:r>
              <a:rPr lang="zh-CN" altLang="en-US" dirty="0"/>
              <a:t>运行（</a:t>
            </a:r>
            <a:r>
              <a:rPr lang="en-US" altLang="zh-CN" dirty="0"/>
              <a:t>2022-2023</a:t>
            </a:r>
            <a:r>
              <a:rPr lang="zh-CN" altLang="en-US" dirty="0"/>
              <a:t>）</a:t>
            </a:r>
          </a:p>
        </p:txBody>
      </p:sp>
      <p:sp>
        <p:nvSpPr>
          <p:cNvPr id="4" name="灯片编号占位符 3">
            <a:extLst>
              <a:ext uri="{FF2B5EF4-FFF2-40B4-BE49-F238E27FC236}">
                <a16:creationId xmlns:a16="http://schemas.microsoft.com/office/drawing/2014/main" id="{7C42F46F-346F-430D-AFC5-0CC8F0B39C27}"/>
              </a:ext>
            </a:extLst>
          </p:cNvPr>
          <p:cNvSpPr>
            <a:spLocks noGrp="1"/>
          </p:cNvSpPr>
          <p:nvPr>
            <p:ph type="sldNum" sz="quarter" idx="10"/>
          </p:nvPr>
        </p:nvSpPr>
        <p:spPr/>
        <p:txBody>
          <a:bodyPr/>
          <a:lstStyle/>
          <a:p>
            <a:fld id="{3917FE17-BB62-45E8-80D8-8DA0DEEF5B92}" type="slidenum">
              <a:rPr lang="zh-CN" altLang="en-US" smtClean="0"/>
              <a:t>27</a:t>
            </a:fld>
            <a:endParaRPr lang="zh-CN" altLang="en-US"/>
          </a:p>
        </p:txBody>
      </p:sp>
      <p:sp>
        <p:nvSpPr>
          <p:cNvPr id="5" name="文本框 4">
            <a:extLst>
              <a:ext uri="{FF2B5EF4-FFF2-40B4-BE49-F238E27FC236}">
                <a16:creationId xmlns:a16="http://schemas.microsoft.com/office/drawing/2014/main" id="{6FF2FEF0-EF92-4D75-917D-C77D8867CCA8}"/>
              </a:ext>
            </a:extLst>
          </p:cNvPr>
          <p:cNvSpPr txBox="1"/>
          <p:nvPr/>
        </p:nvSpPr>
        <p:spPr>
          <a:xfrm>
            <a:off x="139083" y="900178"/>
            <a:ext cx="7924800" cy="904863"/>
          </a:xfrm>
          <a:prstGeom prst="rect">
            <a:avLst/>
          </a:prstGeom>
          <a:noFill/>
        </p:spPr>
        <p:txBody>
          <a:bodyPr wrap="square" rtlCol="0">
            <a:spAutoFit/>
          </a:bodyPr>
          <a:lstStyle/>
          <a:p>
            <a:pPr algn="l">
              <a:buNone/>
            </a:pPr>
            <a:r>
              <a:rPr lang="zh-CN" altLang="en-US" sz="2400" b="0" dirty="0">
                <a:solidFill>
                  <a:schemeClr val="tx1"/>
                </a:solidFill>
                <a:latin typeface="黑体" panose="02010609060101010101" pitchFamily="49" charset="-122"/>
                <a:ea typeface="黑体" panose="02010609060101010101" pitchFamily="49" charset="-122"/>
              </a:rPr>
              <a:t>运行计划：</a:t>
            </a:r>
            <a:r>
              <a:rPr lang="en-US" altLang="zh-CN" sz="2400" b="0" dirty="0">
                <a:solidFill>
                  <a:schemeClr val="tx1"/>
                </a:solidFill>
                <a:latin typeface="黑体" panose="02010609060101010101" pitchFamily="49" charset="-122"/>
                <a:ea typeface="黑体" panose="02010609060101010101" pitchFamily="49" charset="-122"/>
              </a:rPr>
              <a:t>2022/11/08-2023/06/23</a:t>
            </a:r>
            <a:r>
              <a:rPr lang="zh-CN" altLang="en-US" sz="2400" b="0" dirty="0">
                <a:solidFill>
                  <a:schemeClr val="tx1"/>
                </a:solidFill>
                <a:latin typeface="黑体" panose="02010609060101010101" pitchFamily="49" charset="-122"/>
                <a:ea typeface="黑体" panose="02010609060101010101" pitchFamily="49" charset="-122"/>
              </a:rPr>
              <a:t>，共</a:t>
            </a:r>
            <a:r>
              <a:rPr lang="en-US" altLang="zh-CN" sz="2400" b="0" dirty="0">
                <a:solidFill>
                  <a:schemeClr val="tx1"/>
                </a:solidFill>
                <a:latin typeface="黑体" panose="02010609060101010101" pitchFamily="49" charset="-122"/>
                <a:ea typeface="黑体" panose="02010609060101010101" pitchFamily="49" charset="-122"/>
              </a:rPr>
              <a:t>228</a:t>
            </a:r>
            <a:r>
              <a:rPr lang="zh-CN" altLang="en-US" sz="2400" b="0" dirty="0">
                <a:solidFill>
                  <a:schemeClr val="tx1"/>
                </a:solidFill>
                <a:latin typeface="黑体" panose="02010609060101010101" pitchFamily="49" charset="-122"/>
                <a:ea typeface="黑体" panose="02010609060101010101" pitchFamily="49" charset="-122"/>
              </a:rPr>
              <a:t>天</a:t>
            </a:r>
            <a:endParaRPr lang="en-US" altLang="zh-CN" sz="2400" b="0" dirty="0">
              <a:solidFill>
                <a:schemeClr val="tx1"/>
              </a:solidFill>
              <a:latin typeface="黑体" panose="02010609060101010101" pitchFamily="49" charset="-122"/>
              <a:ea typeface="黑体" panose="02010609060101010101" pitchFamily="49" charset="-122"/>
            </a:endParaRPr>
          </a:p>
          <a:p>
            <a:pPr algn="l">
              <a:buNone/>
            </a:pPr>
            <a:r>
              <a:rPr lang="zh-CN" altLang="en-US" sz="2400" b="0" dirty="0">
                <a:solidFill>
                  <a:schemeClr val="tx1"/>
                </a:solidFill>
                <a:latin typeface="黑体" panose="02010609060101010101" pitchFamily="49" charset="-122"/>
                <a:ea typeface="黑体" panose="02010609060101010101" pitchFamily="49" charset="-122"/>
              </a:rPr>
              <a:t>实际状况：</a:t>
            </a:r>
            <a:r>
              <a:rPr lang="en-US" altLang="zh-CN" sz="2400" b="0" dirty="0">
                <a:solidFill>
                  <a:schemeClr val="tx1"/>
                </a:solidFill>
                <a:latin typeface="黑体" panose="02010609060101010101" pitchFamily="49" charset="-122"/>
                <a:ea typeface="黑体" panose="02010609060101010101" pitchFamily="49" charset="-122"/>
              </a:rPr>
              <a:t>2022/11/14</a:t>
            </a:r>
            <a:r>
              <a:rPr lang="zh-CN" altLang="en-US" sz="2400" b="0" dirty="0">
                <a:solidFill>
                  <a:schemeClr val="tx1"/>
                </a:solidFill>
                <a:latin typeface="黑体" panose="02010609060101010101" pitchFamily="49" charset="-122"/>
                <a:ea typeface="黑体" panose="02010609060101010101" pitchFamily="49" charset="-122"/>
              </a:rPr>
              <a:t>开始取数（扭摆器出问题）</a:t>
            </a:r>
          </a:p>
        </p:txBody>
      </p:sp>
      <p:grpSp>
        <p:nvGrpSpPr>
          <p:cNvPr id="20" name="组合 19">
            <a:extLst>
              <a:ext uri="{FF2B5EF4-FFF2-40B4-BE49-F238E27FC236}">
                <a16:creationId xmlns:a16="http://schemas.microsoft.com/office/drawing/2014/main" id="{0EDF5951-C6D7-4BD8-85A7-991DA172E9A5}"/>
              </a:ext>
            </a:extLst>
          </p:cNvPr>
          <p:cNvGrpSpPr/>
          <p:nvPr/>
        </p:nvGrpSpPr>
        <p:grpSpPr>
          <a:xfrm>
            <a:off x="115229" y="2133600"/>
            <a:ext cx="8755482" cy="3409890"/>
            <a:chOff x="115229" y="2133600"/>
            <a:chExt cx="8755482" cy="3409890"/>
          </a:xfrm>
        </p:grpSpPr>
        <p:pic>
          <p:nvPicPr>
            <p:cNvPr id="8" name="图片 7">
              <a:extLst>
                <a:ext uri="{FF2B5EF4-FFF2-40B4-BE49-F238E27FC236}">
                  <a16:creationId xmlns:a16="http://schemas.microsoft.com/office/drawing/2014/main" id="{755D4EC6-2E88-4178-A746-FA9506C47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11" y="2667000"/>
              <a:ext cx="8686800" cy="2876490"/>
            </a:xfrm>
            <a:prstGeom prst="rect">
              <a:avLst/>
            </a:prstGeom>
          </p:spPr>
        </p:pic>
        <p:sp>
          <p:nvSpPr>
            <p:cNvPr id="9" name="TextBox 6">
              <a:extLst>
                <a:ext uri="{FF2B5EF4-FFF2-40B4-BE49-F238E27FC236}">
                  <a16:creationId xmlns:a16="http://schemas.microsoft.com/office/drawing/2014/main" id="{41B7F1B2-0D22-41C9-A4D1-19360DD8AD26}"/>
                </a:ext>
              </a:extLst>
            </p:cNvPr>
            <p:cNvSpPr txBox="1">
              <a:spLocks noChangeArrowheads="1"/>
            </p:cNvSpPr>
            <p:nvPr/>
          </p:nvSpPr>
          <p:spPr bwMode="auto">
            <a:xfrm>
              <a:off x="115229" y="2133600"/>
              <a:ext cx="5791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800" b="1">
                  <a:solidFill>
                    <a:srgbClr val="3333CC"/>
                  </a:solidFill>
                  <a:latin typeface="Calibri" panose="020F0502020204030204" pitchFamily="34" charset="0"/>
                  <a:ea typeface="仿宋_GB2312" pitchFamily="49" charset="-122"/>
                </a:defRPr>
              </a:lvl1pPr>
              <a:lvl2pPr marL="742950" indent="-285750" eaLnBrk="0" hangingPunct="0">
                <a:spcBef>
                  <a:spcPct val="20000"/>
                </a:spcBef>
                <a:buChar char="–"/>
                <a:defRPr sz="2400" b="1">
                  <a:solidFill>
                    <a:srgbClr val="660033"/>
                  </a:solidFill>
                  <a:latin typeface="Calibri" panose="020F0502020204030204" pitchFamily="34" charset="0"/>
                  <a:ea typeface="宋体" panose="02010600030101010101" pitchFamily="2" charset="-122"/>
                </a:defRPr>
              </a:lvl2pPr>
              <a:lvl3pPr marL="1143000" indent="-228600" eaLnBrk="0" hangingPunct="0">
                <a:spcBef>
                  <a:spcPct val="20000"/>
                </a:spcBef>
                <a:buChar char="•"/>
                <a:defRPr sz="2000" b="1">
                  <a:solidFill>
                    <a:srgbClr val="000066"/>
                  </a:solidFill>
                  <a:latin typeface="Calibri" panose="020F0502020204030204" pitchFamily="34" charset="0"/>
                  <a:ea typeface="宋体" panose="02010600030101010101" pitchFamily="2" charset="-122"/>
                </a:defRPr>
              </a:lvl3pPr>
              <a:lvl4pPr marL="1600200" indent="-228600" eaLnBrk="0" hangingPunct="0">
                <a:spcBef>
                  <a:spcPct val="20000"/>
                </a:spcBef>
                <a:buChar char="–"/>
                <a:defRPr sz="2000" b="1">
                  <a:solidFill>
                    <a:srgbClr val="006600"/>
                  </a:solidFill>
                  <a:latin typeface="Calibri" panose="020F0502020204030204" pitchFamily="34" charset="0"/>
                  <a:ea typeface="宋体" panose="02010600030101010101" pitchFamily="2" charset="-122"/>
                </a:defRPr>
              </a:lvl4pPr>
              <a:lvl5pPr marL="2057400" indent="-228600" eaLnBrk="0" hangingPunct="0">
                <a:spcBef>
                  <a:spcPct val="20000"/>
                </a:spcBef>
                <a:buChar char="»"/>
                <a:defRPr sz="1600" b="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Char char="»"/>
                <a:defRPr sz="1600" b="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Char char="»"/>
                <a:defRPr sz="1600" b="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Char char="»"/>
                <a:defRPr sz="1600" b="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Char char="»"/>
                <a:defRPr sz="1600" b="1">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None/>
              </a:pPr>
              <a:r>
                <a:rPr lang="zh-CN" altLang="en-US" sz="20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beam current</a:t>
              </a:r>
              <a:r>
                <a:rPr lang="zh-CN" altLang="en-US" sz="20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000" dirty="0">
                  <a:solidFill>
                    <a:srgbClr val="33CC33"/>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a:solidFill>
                    <a:srgbClr val="33CC33"/>
                  </a:solidFill>
                  <a:latin typeface="Times New Roman" panose="02020603050405020304" pitchFamily="18" charset="0"/>
                  <a:ea typeface="宋体" panose="02010600030101010101" pitchFamily="2" charset="-122"/>
                  <a:cs typeface="Times New Roman" panose="02020603050405020304" pitchFamily="18" charset="0"/>
                </a:rPr>
                <a:t>Luminosity </a:t>
              </a:r>
              <a:r>
                <a:rPr lang="zh-CN" altLang="en-US" sz="2000" dirty="0">
                  <a:solidFill>
                    <a:srgbClr val="FF33CC"/>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a:solidFill>
                    <a:srgbClr val="FF33CC"/>
                  </a:solidFill>
                  <a:latin typeface="Times New Roman" panose="02020603050405020304" pitchFamily="18" charset="0"/>
                  <a:ea typeface="宋体" panose="02010600030101010101" pitchFamily="2" charset="-122"/>
                  <a:cs typeface="Times New Roman" panose="02020603050405020304" pitchFamily="18" charset="0"/>
                </a:rPr>
                <a:t>Dark current</a:t>
              </a:r>
              <a:endParaRPr lang="en-US" altLang="en-US" sz="2000" dirty="0">
                <a:solidFill>
                  <a:srgbClr val="FF33CC"/>
                </a:solidFill>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1" name="直接连接符 10">
              <a:extLst>
                <a:ext uri="{FF2B5EF4-FFF2-40B4-BE49-F238E27FC236}">
                  <a16:creationId xmlns:a16="http://schemas.microsoft.com/office/drawing/2014/main" id="{5843988D-3945-4195-81C9-6A563C3FA5C1}"/>
                </a:ext>
              </a:extLst>
            </p:cNvPr>
            <p:cNvCxnSpPr/>
            <p:nvPr/>
          </p:nvCxnSpPr>
          <p:spPr bwMode="auto">
            <a:xfrm>
              <a:off x="4191000" y="2705100"/>
              <a:ext cx="76200" cy="2800290"/>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3" name="直接连接符 12">
              <a:extLst>
                <a:ext uri="{FF2B5EF4-FFF2-40B4-BE49-F238E27FC236}">
                  <a16:creationId xmlns:a16="http://schemas.microsoft.com/office/drawing/2014/main" id="{3C55750A-2EEB-43DC-B388-FD41CA3062B4}"/>
                </a:ext>
              </a:extLst>
            </p:cNvPr>
            <p:cNvCxnSpPr>
              <a:cxnSpLocks/>
            </p:cNvCxnSpPr>
            <p:nvPr/>
          </p:nvCxnSpPr>
          <p:spPr bwMode="auto">
            <a:xfrm>
              <a:off x="4191000" y="2762190"/>
              <a:ext cx="38100" cy="274320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6" name="箭头: 右 15">
              <a:extLst>
                <a:ext uri="{FF2B5EF4-FFF2-40B4-BE49-F238E27FC236}">
                  <a16:creationId xmlns:a16="http://schemas.microsoft.com/office/drawing/2014/main" id="{98628092-78A5-4FD7-B2AE-0D82F88C770E}"/>
                </a:ext>
              </a:extLst>
            </p:cNvPr>
            <p:cNvSpPr/>
            <p:nvPr/>
          </p:nvSpPr>
          <p:spPr>
            <a:xfrm>
              <a:off x="4230029" y="2823844"/>
              <a:ext cx="304800" cy="164844"/>
            </a:xfrm>
            <a:prstGeom prst="rightArrow">
              <a:avLst/>
            </a:prstGeom>
            <a:ln w="34925">
              <a:solidFill>
                <a:srgbClr val="FF0000"/>
              </a:solidFill>
            </a:ln>
          </p:spPr>
          <p:txBody>
            <a:bodyPr rtlCol="0" anchor="ctr">
              <a:spAutoFit/>
            </a:bodyPr>
            <a:lstStyle/>
            <a:p>
              <a:pPr algn="l">
                <a:lnSpc>
                  <a:spcPct val="120000"/>
                </a:lnSpc>
                <a:buNone/>
              </a:pPr>
              <a:endParaRPr lang="zh-CN" altLang="en-US" sz="2200" dirty="0">
                <a:solidFill>
                  <a:srgbClr val="FF0000"/>
                </a:solidFill>
                <a:latin typeface="黑体" panose="02010609060101010101" pitchFamily="49" charset="-122"/>
                <a:ea typeface="黑体" panose="02010609060101010101" pitchFamily="49" charset="-122"/>
              </a:endParaRPr>
            </a:p>
          </p:txBody>
        </p:sp>
        <p:sp>
          <p:nvSpPr>
            <p:cNvPr id="18" name="文本框 17">
              <a:extLst>
                <a:ext uri="{FF2B5EF4-FFF2-40B4-BE49-F238E27FC236}">
                  <a16:creationId xmlns:a16="http://schemas.microsoft.com/office/drawing/2014/main" id="{536A3CAC-875E-4AD1-BD04-F6704F93FEA5}"/>
                </a:ext>
              </a:extLst>
            </p:cNvPr>
            <p:cNvSpPr txBox="1"/>
            <p:nvPr/>
          </p:nvSpPr>
          <p:spPr>
            <a:xfrm>
              <a:off x="4420529" y="2705100"/>
              <a:ext cx="3618571" cy="400110"/>
            </a:xfrm>
            <a:prstGeom prst="rect">
              <a:avLst/>
            </a:prstGeom>
            <a:noFill/>
          </p:spPr>
          <p:txBody>
            <a:bodyPr wrap="square" rtlCol="0">
              <a:spAutoFit/>
            </a:bodyPr>
            <a:lstStyle/>
            <a:p>
              <a:pPr algn="l">
                <a:buNone/>
              </a:pPr>
              <a:r>
                <a:rPr lang="en-US" altLang="zh-CN" sz="2000" b="0" dirty="0">
                  <a:solidFill>
                    <a:srgbClr val="C00000"/>
                  </a:solidFill>
                  <a:latin typeface="微软雅黑" panose="020B0503020204020204" pitchFamily="34" charset="-122"/>
                  <a:ea typeface="微软雅黑" panose="020B0503020204020204" pitchFamily="34" charset="-122"/>
                </a:rPr>
                <a:t>1</a:t>
              </a:r>
              <a:r>
                <a:rPr lang="zh-CN" altLang="en-US" sz="2000" b="0" dirty="0">
                  <a:solidFill>
                    <a:srgbClr val="C00000"/>
                  </a:solidFill>
                  <a:latin typeface="微软雅黑" panose="020B0503020204020204" pitchFamily="34" charset="-122"/>
                  <a:ea typeface="微软雅黑" panose="020B0503020204020204" pitchFamily="34" charset="-122"/>
                </a:rPr>
                <a:t>月</a:t>
              </a:r>
              <a:r>
                <a:rPr lang="en-US" altLang="zh-CN" sz="2000" b="0" dirty="0">
                  <a:solidFill>
                    <a:srgbClr val="C00000"/>
                  </a:solidFill>
                  <a:latin typeface="微软雅黑" panose="020B0503020204020204" pitchFamily="34" charset="-122"/>
                  <a:ea typeface="微软雅黑" panose="020B0503020204020204" pitchFamily="34" charset="-122"/>
                </a:rPr>
                <a:t>6</a:t>
              </a:r>
              <a:r>
                <a:rPr lang="zh-CN" altLang="en-US" sz="2000" b="0" dirty="0">
                  <a:solidFill>
                    <a:srgbClr val="C00000"/>
                  </a:solidFill>
                  <a:latin typeface="微软雅黑" panose="020B0503020204020204" pitchFamily="34" charset="-122"/>
                  <a:ea typeface="微软雅黑" panose="020B0503020204020204" pitchFamily="34" charset="-122"/>
                </a:rPr>
                <a:t>日，横向反馈系统升级</a:t>
              </a:r>
            </a:p>
          </p:txBody>
        </p:sp>
      </p:grpSp>
      <p:sp>
        <p:nvSpPr>
          <p:cNvPr id="19" name="矩形 18">
            <a:extLst>
              <a:ext uri="{FF2B5EF4-FFF2-40B4-BE49-F238E27FC236}">
                <a16:creationId xmlns:a16="http://schemas.microsoft.com/office/drawing/2014/main" id="{23540F71-BA40-4ADA-9A10-1958B7284118}"/>
              </a:ext>
            </a:extLst>
          </p:cNvPr>
          <p:cNvSpPr/>
          <p:nvPr/>
        </p:nvSpPr>
        <p:spPr>
          <a:xfrm>
            <a:off x="183911" y="5874943"/>
            <a:ext cx="8915400" cy="461665"/>
          </a:xfrm>
          <a:prstGeom prst="rect">
            <a:avLst/>
          </a:prstGeom>
        </p:spPr>
        <p:txBody>
          <a:bodyPr wrap="square">
            <a:spAutoFit/>
          </a:bodyPr>
          <a:lstStyle/>
          <a:p>
            <a:pPr algn="ctr">
              <a:buNone/>
            </a:pPr>
            <a:r>
              <a:rPr lang="zh-CN" altLang="en-US" sz="2400" b="0" dirty="0">
                <a:solidFill>
                  <a:schemeClr val="tx1"/>
                </a:solidFill>
                <a:latin typeface="黑体" panose="02010609060101010101" pitchFamily="49" charset="-122"/>
                <a:ea typeface="黑体" panose="02010609060101010101" pitchFamily="49" charset="-122"/>
              </a:rPr>
              <a:t>最高亮度</a:t>
            </a:r>
            <a:r>
              <a:rPr lang="en-US" altLang="zh-CN" sz="2400" b="0" dirty="0">
                <a:solidFill>
                  <a:schemeClr val="tx1"/>
                </a:solidFill>
                <a:latin typeface="黑体" panose="02010609060101010101" pitchFamily="49" charset="-122"/>
                <a:ea typeface="黑体" panose="02010609060101010101" pitchFamily="49" charset="-122"/>
              </a:rPr>
              <a:t>1.110</a:t>
            </a:r>
            <a:r>
              <a:rPr lang="en-US" altLang="zh-CN" sz="2400" b="0" baseline="30000" dirty="0">
                <a:solidFill>
                  <a:schemeClr val="tx1"/>
                </a:solidFill>
                <a:latin typeface="黑体" panose="02010609060101010101" pitchFamily="49" charset="-122"/>
                <a:ea typeface="黑体" panose="02010609060101010101" pitchFamily="49" charset="-122"/>
              </a:rPr>
              <a:t>33</a:t>
            </a:r>
            <a:r>
              <a:rPr lang="en-US" altLang="zh-CN" sz="2400" b="0" dirty="0">
                <a:solidFill>
                  <a:schemeClr val="tx1"/>
                </a:solidFill>
                <a:latin typeface="黑体" panose="02010609060101010101" pitchFamily="49" charset="-122"/>
                <a:ea typeface="黑体" panose="02010609060101010101" pitchFamily="49" charset="-122"/>
              </a:rPr>
              <a:t>cm</a:t>
            </a:r>
            <a:r>
              <a:rPr lang="en-US" altLang="zh-CN" sz="2400" b="0" baseline="30000" dirty="0">
                <a:solidFill>
                  <a:schemeClr val="tx1"/>
                </a:solidFill>
                <a:latin typeface="黑体" panose="02010609060101010101" pitchFamily="49" charset="-122"/>
                <a:ea typeface="黑体" panose="02010609060101010101" pitchFamily="49" charset="-122"/>
              </a:rPr>
              <a:t>-2</a:t>
            </a:r>
            <a:r>
              <a:rPr lang="en-US" altLang="zh-CN" sz="2400" b="0" dirty="0">
                <a:solidFill>
                  <a:schemeClr val="tx1"/>
                </a:solidFill>
                <a:latin typeface="黑体" panose="02010609060101010101" pitchFamily="49" charset="-122"/>
                <a:ea typeface="黑体" panose="02010609060101010101" pitchFamily="49" charset="-122"/>
              </a:rPr>
              <a:t>s</a:t>
            </a:r>
            <a:r>
              <a:rPr lang="en-US" altLang="zh-CN" sz="2400" b="0" baseline="30000" dirty="0">
                <a:solidFill>
                  <a:schemeClr val="tx1"/>
                </a:solidFill>
                <a:latin typeface="黑体" panose="02010609060101010101" pitchFamily="49" charset="-122"/>
                <a:ea typeface="黑体" panose="02010609060101010101" pitchFamily="49" charset="-122"/>
              </a:rPr>
              <a:t>-1</a:t>
            </a:r>
            <a:r>
              <a:rPr lang="zh-CN" altLang="en-US" sz="2400" b="0" dirty="0">
                <a:solidFill>
                  <a:schemeClr val="tx1"/>
                </a:solidFill>
                <a:latin typeface="黑体" panose="02010609060101010101" pitchFamily="49" charset="-122"/>
                <a:ea typeface="黑体" panose="02010609060101010101" pitchFamily="49" charset="-122"/>
              </a:rPr>
              <a:t>（流强</a:t>
            </a:r>
            <a:r>
              <a:rPr lang="en-US" altLang="zh-CN" sz="2400" b="0" dirty="0">
                <a:solidFill>
                  <a:schemeClr val="tx1"/>
                </a:solidFill>
                <a:latin typeface="黑体" panose="02010609060101010101" pitchFamily="49" charset="-122"/>
                <a:ea typeface="黑体" panose="02010609060101010101" pitchFamily="49" charset="-122"/>
              </a:rPr>
              <a:t>900mA</a:t>
            </a:r>
            <a:r>
              <a:rPr lang="zh-CN" altLang="en-US" sz="2400" b="0" dirty="0">
                <a:solidFill>
                  <a:schemeClr val="tx1"/>
                </a:solidFill>
                <a:latin typeface="黑体" panose="02010609060101010101" pitchFamily="49" charset="-122"/>
                <a:ea typeface="黑体" panose="02010609060101010101" pitchFamily="49" charset="-122"/>
              </a:rPr>
              <a:t>，束束相互作用因子</a:t>
            </a:r>
            <a:r>
              <a:rPr lang="en-US" altLang="zh-CN" sz="2400" b="0" dirty="0">
                <a:solidFill>
                  <a:srgbClr val="C00000"/>
                </a:solidFill>
                <a:latin typeface="黑体" panose="02010609060101010101" pitchFamily="49" charset="-122"/>
                <a:ea typeface="黑体" panose="02010609060101010101" pitchFamily="49" charset="-122"/>
              </a:rPr>
              <a:t>0.041</a:t>
            </a:r>
            <a:r>
              <a:rPr lang="zh-CN" altLang="en-US" sz="2400" b="0" dirty="0">
                <a:solidFill>
                  <a:schemeClr val="tx1"/>
                </a:solidFill>
                <a:latin typeface="黑体" panose="02010609060101010101" pitchFamily="49" charset="-122"/>
                <a:ea typeface="黑体" panose="02010609060101010101" pitchFamily="49" charset="-122"/>
              </a:rPr>
              <a:t>）</a:t>
            </a:r>
            <a:endParaRPr lang="en-US" altLang="zh-CN" sz="2400" b="0" dirty="0">
              <a:solidFill>
                <a:schemeClr val="tx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904074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CA87D3-2AAA-4F94-8954-4D070156F763}"/>
              </a:ext>
            </a:extLst>
          </p:cNvPr>
          <p:cNvSpPr>
            <a:spLocks noGrp="1"/>
          </p:cNvSpPr>
          <p:nvPr>
            <p:ph type="title"/>
          </p:nvPr>
        </p:nvSpPr>
        <p:spPr/>
        <p:txBody>
          <a:bodyPr/>
          <a:lstStyle/>
          <a:p>
            <a:r>
              <a:rPr lang="en-US" altLang="zh-CN" dirty="0"/>
              <a:t>BEPCII</a:t>
            </a:r>
            <a:r>
              <a:rPr lang="zh-CN" altLang="en-US" dirty="0"/>
              <a:t>运行（</a:t>
            </a:r>
            <a:r>
              <a:rPr lang="en-US" altLang="zh-CN" dirty="0"/>
              <a:t>2022-2023</a:t>
            </a:r>
            <a:r>
              <a:rPr lang="zh-CN" altLang="en-US" dirty="0"/>
              <a:t>）</a:t>
            </a:r>
          </a:p>
        </p:txBody>
      </p:sp>
      <p:sp>
        <p:nvSpPr>
          <p:cNvPr id="4" name="灯片编号占位符 3">
            <a:extLst>
              <a:ext uri="{FF2B5EF4-FFF2-40B4-BE49-F238E27FC236}">
                <a16:creationId xmlns:a16="http://schemas.microsoft.com/office/drawing/2014/main" id="{7C42F46F-346F-430D-AFC5-0CC8F0B39C27}"/>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17FE17-BB62-45E8-80D8-8DA0DEEF5B92}" type="slidenum">
              <a:rPr kumimoji="0" lang="zh-CN" altLang="en-US" sz="1600" b="1" i="0" u="none" strike="noStrike" kern="1200" cap="none" spc="0" normalizeH="0" baseline="0" noProof="0" smtClean="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zh-CN" altLang="en-US" sz="1600" b="1"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endParaRPr>
          </a:p>
        </p:txBody>
      </p:sp>
      <p:sp>
        <p:nvSpPr>
          <p:cNvPr id="5" name="文本框 4">
            <a:extLst>
              <a:ext uri="{FF2B5EF4-FFF2-40B4-BE49-F238E27FC236}">
                <a16:creationId xmlns:a16="http://schemas.microsoft.com/office/drawing/2014/main" id="{6FF2FEF0-EF92-4D75-917D-C77D8867CCA8}"/>
              </a:ext>
            </a:extLst>
          </p:cNvPr>
          <p:cNvSpPr txBox="1"/>
          <p:nvPr/>
        </p:nvSpPr>
        <p:spPr>
          <a:xfrm>
            <a:off x="323850" y="711251"/>
            <a:ext cx="7924800" cy="9048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zh-CN" altLang="en-US"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Symbol" pitchFamily="18" charset="2"/>
              </a:rPr>
              <a:t>运行计划：</a:t>
            </a:r>
            <a:r>
              <a:rPr kumimoji="1" lang="en-US" alt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Symbol" pitchFamily="18" charset="2"/>
              </a:rPr>
              <a:t>2022/11/08-2023/06/23</a:t>
            </a:r>
            <a:r>
              <a:rPr kumimoji="1" lang="zh-CN" altLang="en-US"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Symbol" pitchFamily="18" charset="2"/>
              </a:rPr>
              <a:t>，共</a:t>
            </a:r>
            <a:r>
              <a:rPr kumimoji="1" lang="en-US" alt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Symbol" pitchFamily="18" charset="2"/>
              </a:rPr>
              <a:t>228</a:t>
            </a:r>
            <a:r>
              <a:rPr kumimoji="1" lang="zh-CN" altLang="en-US"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Symbol" pitchFamily="18" charset="2"/>
              </a:rPr>
              <a:t>天</a:t>
            </a:r>
            <a:endParaRPr kumimoji="1" lang="en-US" alt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Symbol" pitchFamily="18" charset="2"/>
            </a:endParaRPr>
          </a:p>
          <a:p>
            <a:pPr marL="0" marR="0" lvl="0" indent="0" algn="l"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zh-CN" altLang="en-US"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Symbol" pitchFamily="18" charset="2"/>
              </a:rPr>
              <a:t>实际状况：</a:t>
            </a:r>
            <a:r>
              <a:rPr kumimoji="1" lang="en-US" alt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Symbol" pitchFamily="18" charset="2"/>
              </a:rPr>
              <a:t>2022/11/14</a:t>
            </a:r>
            <a:r>
              <a:rPr kumimoji="1" lang="zh-CN" altLang="en-US"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Symbol" pitchFamily="18" charset="2"/>
              </a:rPr>
              <a:t>开始取数（扭摆器出问题）</a:t>
            </a:r>
          </a:p>
        </p:txBody>
      </p:sp>
      <p:grpSp>
        <p:nvGrpSpPr>
          <p:cNvPr id="14" name="组合 13">
            <a:extLst>
              <a:ext uri="{FF2B5EF4-FFF2-40B4-BE49-F238E27FC236}">
                <a16:creationId xmlns:a16="http://schemas.microsoft.com/office/drawing/2014/main" id="{E7298878-F8A8-477D-A9FA-7F5991BD0129}"/>
              </a:ext>
            </a:extLst>
          </p:cNvPr>
          <p:cNvGrpSpPr/>
          <p:nvPr/>
        </p:nvGrpSpPr>
        <p:grpSpPr>
          <a:xfrm>
            <a:off x="990600" y="1683604"/>
            <a:ext cx="7428571" cy="3560305"/>
            <a:chOff x="762000" y="1752600"/>
            <a:chExt cx="7428571" cy="3886200"/>
          </a:xfrm>
        </p:grpSpPr>
        <p:pic>
          <p:nvPicPr>
            <p:cNvPr id="9" name="图片 8">
              <a:extLst>
                <a:ext uri="{FF2B5EF4-FFF2-40B4-BE49-F238E27FC236}">
                  <a16:creationId xmlns:a16="http://schemas.microsoft.com/office/drawing/2014/main" id="{C3DD0F6F-FDCE-4D1F-890C-94AC3C7F953F}"/>
                </a:ext>
              </a:extLst>
            </p:cNvPr>
            <p:cNvPicPr>
              <a:picLocks noChangeAspect="1"/>
            </p:cNvPicPr>
            <p:nvPr/>
          </p:nvPicPr>
          <p:blipFill>
            <a:blip r:embed="rId2"/>
            <a:stretch>
              <a:fillRect/>
            </a:stretch>
          </p:blipFill>
          <p:spPr>
            <a:xfrm>
              <a:off x="762000" y="1752600"/>
              <a:ext cx="7315200" cy="3886200"/>
            </a:xfrm>
            <a:prstGeom prst="rect">
              <a:avLst/>
            </a:prstGeom>
          </p:spPr>
        </p:pic>
        <p:cxnSp>
          <p:nvCxnSpPr>
            <p:cNvPr id="10" name="直接连接符 9">
              <a:extLst>
                <a:ext uri="{FF2B5EF4-FFF2-40B4-BE49-F238E27FC236}">
                  <a16:creationId xmlns:a16="http://schemas.microsoft.com/office/drawing/2014/main" id="{225A7A22-B58C-4248-A85A-EA93DC7A0744}"/>
                </a:ext>
              </a:extLst>
            </p:cNvPr>
            <p:cNvCxnSpPr>
              <a:cxnSpLocks/>
            </p:cNvCxnSpPr>
            <p:nvPr/>
          </p:nvCxnSpPr>
          <p:spPr bwMode="auto">
            <a:xfrm>
              <a:off x="4267200" y="1981200"/>
              <a:ext cx="38100" cy="297180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1" name="文本框 10">
              <a:extLst>
                <a:ext uri="{FF2B5EF4-FFF2-40B4-BE49-F238E27FC236}">
                  <a16:creationId xmlns:a16="http://schemas.microsoft.com/office/drawing/2014/main" id="{33CC3AFE-731A-4C6A-B6C3-416DC4EF7644}"/>
                </a:ext>
              </a:extLst>
            </p:cNvPr>
            <p:cNvSpPr txBox="1"/>
            <p:nvPr/>
          </p:nvSpPr>
          <p:spPr>
            <a:xfrm>
              <a:off x="4572000" y="1914435"/>
              <a:ext cx="3618571" cy="400110"/>
            </a:xfrm>
            <a:prstGeom prst="rect">
              <a:avLst/>
            </a:prstGeom>
            <a:noFill/>
          </p:spPr>
          <p:txBody>
            <a:bodyPr wrap="square" rtlCol="0">
              <a:spAutoFit/>
            </a:bodyPr>
            <a:lstStyle/>
            <a:p>
              <a:pPr algn="l">
                <a:buNone/>
              </a:pPr>
              <a:r>
                <a:rPr lang="en-US" altLang="zh-CN" sz="2000" b="0" dirty="0">
                  <a:solidFill>
                    <a:srgbClr val="C00000"/>
                  </a:solidFill>
                  <a:latin typeface="微软雅黑" panose="020B0503020204020204" pitchFamily="34" charset="-122"/>
                  <a:ea typeface="微软雅黑" panose="020B0503020204020204" pitchFamily="34" charset="-122"/>
                </a:rPr>
                <a:t>1</a:t>
              </a:r>
              <a:r>
                <a:rPr lang="zh-CN" altLang="en-US" sz="2000" b="0" dirty="0">
                  <a:solidFill>
                    <a:srgbClr val="C00000"/>
                  </a:solidFill>
                  <a:latin typeface="微软雅黑" panose="020B0503020204020204" pitchFamily="34" charset="-122"/>
                  <a:ea typeface="微软雅黑" panose="020B0503020204020204" pitchFamily="34" charset="-122"/>
                </a:rPr>
                <a:t>月</a:t>
              </a:r>
              <a:r>
                <a:rPr lang="en-US" altLang="zh-CN" sz="2000" b="0" dirty="0">
                  <a:solidFill>
                    <a:srgbClr val="C00000"/>
                  </a:solidFill>
                  <a:latin typeface="微软雅黑" panose="020B0503020204020204" pitchFamily="34" charset="-122"/>
                  <a:ea typeface="微软雅黑" panose="020B0503020204020204" pitchFamily="34" charset="-122"/>
                </a:rPr>
                <a:t>6</a:t>
              </a:r>
              <a:r>
                <a:rPr lang="zh-CN" altLang="en-US" sz="2000" b="0" dirty="0">
                  <a:solidFill>
                    <a:srgbClr val="C00000"/>
                  </a:solidFill>
                  <a:latin typeface="微软雅黑" panose="020B0503020204020204" pitchFamily="34" charset="-122"/>
                  <a:ea typeface="微软雅黑" panose="020B0503020204020204" pitchFamily="34" charset="-122"/>
                </a:rPr>
                <a:t>日，横向反馈系统升级</a:t>
              </a:r>
            </a:p>
          </p:txBody>
        </p:sp>
      </p:grpSp>
      <p:sp>
        <p:nvSpPr>
          <p:cNvPr id="13" name="矩形 12">
            <a:extLst>
              <a:ext uri="{FF2B5EF4-FFF2-40B4-BE49-F238E27FC236}">
                <a16:creationId xmlns:a16="http://schemas.microsoft.com/office/drawing/2014/main" id="{27E70318-8E5C-482D-BC04-DC18ED9E294D}"/>
              </a:ext>
            </a:extLst>
          </p:cNvPr>
          <p:cNvSpPr/>
          <p:nvPr/>
        </p:nvSpPr>
        <p:spPr>
          <a:xfrm>
            <a:off x="323850" y="5243909"/>
            <a:ext cx="8915400" cy="830997"/>
          </a:xfrm>
          <a:prstGeom prst="rect">
            <a:avLst/>
          </a:prstGeom>
        </p:spPr>
        <p:txBody>
          <a:bodyPr wrap="square">
            <a:spAutoFit/>
          </a:bodyPr>
          <a:lstStyle/>
          <a:p>
            <a:pPr algn="ctr">
              <a:buNone/>
            </a:pPr>
            <a:r>
              <a:rPr lang="zh-CN" altLang="en-US" sz="2400" b="0" dirty="0">
                <a:solidFill>
                  <a:schemeClr val="tx1"/>
                </a:solidFill>
                <a:latin typeface="黑体" panose="02010609060101010101" pitchFamily="49" charset="-122"/>
                <a:ea typeface="黑体" panose="02010609060101010101" pitchFamily="49" charset="-122"/>
              </a:rPr>
              <a:t>总积分亮度</a:t>
            </a:r>
            <a:r>
              <a:rPr lang="en-US" altLang="zh-CN" sz="2400" b="0" dirty="0">
                <a:solidFill>
                  <a:schemeClr val="tx1"/>
                </a:solidFill>
                <a:latin typeface="黑体" panose="02010609060101010101" pitchFamily="49" charset="-122"/>
                <a:ea typeface="黑体" panose="02010609060101010101" pitchFamily="49" charset="-122"/>
              </a:rPr>
              <a:t>5.1fb</a:t>
            </a:r>
            <a:r>
              <a:rPr lang="en-US" altLang="zh-CN" sz="2400" b="0" baseline="30000" dirty="0">
                <a:solidFill>
                  <a:schemeClr val="tx1"/>
                </a:solidFill>
                <a:latin typeface="黑体" panose="02010609060101010101" pitchFamily="49" charset="-122"/>
                <a:ea typeface="黑体" panose="02010609060101010101" pitchFamily="49" charset="-122"/>
              </a:rPr>
              <a:t>-1</a:t>
            </a:r>
            <a:r>
              <a:rPr lang="zh-CN" altLang="en-US" sz="2400" b="0" dirty="0">
                <a:solidFill>
                  <a:schemeClr val="tx1"/>
                </a:solidFill>
                <a:latin typeface="黑体" panose="02010609060101010101" pitchFamily="49" charset="-122"/>
                <a:ea typeface="黑体" panose="02010609060101010101" pitchFamily="49" charset="-122"/>
              </a:rPr>
              <a:t>（</a:t>
            </a:r>
            <a:r>
              <a:rPr lang="en-US" altLang="zh-CN" sz="2400" b="0" dirty="0">
                <a:solidFill>
                  <a:schemeClr val="tx1"/>
                </a:solidFill>
                <a:latin typeface="黑体" panose="02010609060101010101" pitchFamily="49" charset="-122"/>
                <a:ea typeface="黑体" panose="02010609060101010101" pitchFamily="49" charset="-122"/>
              </a:rPr>
              <a:t>4</a:t>
            </a:r>
            <a:r>
              <a:rPr lang="zh-CN" altLang="en-US" sz="2400" b="0" dirty="0">
                <a:solidFill>
                  <a:schemeClr val="tx1"/>
                </a:solidFill>
                <a:latin typeface="黑体" panose="02010609060101010101" pitchFamily="49" charset="-122"/>
                <a:ea typeface="黑体" panose="02010609060101010101" pitchFamily="49" charset="-122"/>
              </a:rPr>
              <a:t>月</a:t>
            </a:r>
            <a:r>
              <a:rPr lang="en-US" altLang="zh-CN" sz="2400" b="0" dirty="0">
                <a:solidFill>
                  <a:schemeClr val="tx1"/>
                </a:solidFill>
                <a:latin typeface="黑体" panose="02010609060101010101" pitchFamily="49" charset="-122"/>
                <a:ea typeface="黑体" panose="02010609060101010101" pitchFamily="49" charset="-122"/>
              </a:rPr>
              <a:t>2</a:t>
            </a:r>
            <a:r>
              <a:rPr lang="zh-CN" altLang="en-US" sz="2400" b="0" dirty="0">
                <a:solidFill>
                  <a:schemeClr val="tx1"/>
                </a:solidFill>
                <a:latin typeface="黑体" panose="02010609060101010101" pitchFamily="49" charset="-122"/>
                <a:ea typeface="黑体" panose="02010609060101010101" pitchFamily="49" charset="-122"/>
              </a:rPr>
              <a:t>日），</a:t>
            </a:r>
            <a:r>
              <a:rPr lang="en-US" altLang="zh-CN" sz="2400" b="0" dirty="0">
                <a:solidFill>
                  <a:schemeClr val="tx1"/>
                </a:solidFill>
                <a:latin typeface="黑体" panose="02010609060101010101" pitchFamily="49" charset="-122"/>
                <a:ea typeface="黑体" panose="02010609060101010101" pitchFamily="49" charset="-122"/>
              </a:rPr>
              <a:t>1</a:t>
            </a:r>
            <a:r>
              <a:rPr lang="zh-CN" altLang="en-US" sz="2400" b="0" dirty="0">
                <a:solidFill>
                  <a:schemeClr val="tx1"/>
                </a:solidFill>
                <a:latin typeface="黑体" panose="02010609060101010101" pitchFamily="49" charset="-122"/>
                <a:ea typeface="黑体" panose="02010609060101010101" pitchFamily="49" charset="-122"/>
              </a:rPr>
              <a:t>月</a:t>
            </a:r>
            <a:r>
              <a:rPr lang="en-US" altLang="zh-CN" sz="2400" b="0" dirty="0">
                <a:solidFill>
                  <a:schemeClr val="tx1"/>
                </a:solidFill>
                <a:latin typeface="黑体" panose="02010609060101010101" pitchFamily="49" charset="-122"/>
                <a:ea typeface="黑体" panose="02010609060101010101" pitchFamily="49" charset="-122"/>
              </a:rPr>
              <a:t>6</a:t>
            </a:r>
            <a:r>
              <a:rPr lang="zh-CN" altLang="en-US" sz="2400" b="0" dirty="0">
                <a:solidFill>
                  <a:schemeClr val="tx1"/>
                </a:solidFill>
                <a:latin typeface="黑体" panose="02010609060101010101" pitchFamily="49" charset="-122"/>
                <a:ea typeface="黑体" panose="02010609060101010101" pitchFamily="49" charset="-122"/>
              </a:rPr>
              <a:t>日后平均每个星期</a:t>
            </a:r>
            <a:r>
              <a:rPr lang="en-US" altLang="zh-CN" sz="2400" b="0" dirty="0">
                <a:solidFill>
                  <a:schemeClr val="tx1"/>
                </a:solidFill>
                <a:latin typeface="黑体" panose="02010609060101010101" pitchFamily="49" charset="-122"/>
                <a:ea typeface="黑体" panose="02010609060101010101" pitchFamily="49" charset="-122"/>
              </a:rPr>
              <a:t>290pb</a:t>
            </a:r>
            <a:r>
              <a:rPr lang="en-US" altLang="zh-CN" sz="2400" b="0" baseline="30000" dirty="0">
                <a:solidFill>
                  <a:schemeClr val="tx1"/>
                </a:solidFill>
                <a:latin typeface="黑体" panose="02010609060101010101" pitchFamily="49" charset="-122"/>
                <a:ea typeface="黑体" panose="02010609060101010101" pitchFamily="49" charset="-122"/>
              </a:rPr>
              <a:t>-1</a:t>
            </a:r>
            <a:r>
              <a:rPr lang="zh-CN" altLang="en-US" sz="2400" b="0" dirty="0">
                <a:solidFill>
                  <a:schemeClr val="tx1"/>
                </a:solidFill>
                <a:latin typeface="黑体" panose="02010609060101010101" pitchFamily="49" charset="-122"/>
                <a:ea typeface="黑体" panose="02010609060101010101" pitchFamily="49" charset="-122"/>
              </a:rPr>
              <a:t>，预期总获取数据</a:t>
            </a:r>
            <a:r>
              <a:rPr lang="en-US" altLang="zh-CN" sz="2400" b="0" dirty="0">
                <a:solidFill>
                  <a:schemeClr val="tx1"/>
                </a:solidFill>
                <a:latin typeface="黑体" panose="02010609060101010101" pitchFamily="49" charset="-122"/>
                <a:ea typeface="黑体" panose="02010609060101010101" pitchFamily="49" charset="-122"/>
              </a:rPr>
              <a:t>8.6fb</a:t>
            </a:r>
            <a:r>
              <a:rPr lang="en-US" altLang="zh-CN" sz="2400" b="0" baseline="30000" dirty="0">
                <a:solidFill>
                  <a:schemeClr val="tx1"/>
                </a:solidFill>
                <a:latin typeface="黑体" panose="02010609060101010101" pitchFamily="49" charset="-122"/>
                <a:ea typeface="黑体" panose="02010609060101010101" pitchFamily="49" charset="-122"/>
              </a:rPr>
              <a:t>-1</a:t>
            </a:r>
            <a:r>
              <a:rPr lang="zh-CN" altLang="en-US" sz="2400" b="0" dirty="0">
                <a:solidFill>
                  <a:schemeClr val="tx1"/>
                </a:solidFill>
                <a:latin typeface="黑体" panose="02010609060101010101" pitchFamily="49" charset="-122"/>
                <a:ea typeface="黑体" panose="02010609060101010101" pitchFamily="49" charset="-122"/>
              </a:rPr>
              <a:t>，使得今年夏天数据达到</a:t>
            </a:r>
            <a:r>
              <a:rPr lang="en-US" altLang="zh-CN" sz="2400" b="0" dirty="0">
                <a:solidFill>
                  <a:schemeClr val="tx1"/>
                </a:solidFill>
                <a:latin typeface="黑体" panose="02010609060101010101" pitchFamily="49" charset="-122"/>
                <a:ea typeface="黑体" panose="02010609060101010101" pitchFamily="49" charset="-122"/>
              </a:rPr>
              <a:t>16.7fb</a:t>
            </a:r>
            <a:r>
              <a:rPr lang="en-US" altLang="zh-CN" sz="2400" b="0" baseline="30000" dirty="0">
                <a:solidFill>
                  <a:schemeClr val="tx1"/>
                </a:solidFill>
                <a:latin typeface="黑体" panose="02010609060101010101" pitchFamily="49" charset="-122"/>
                <a:ea typeface="黑体" panose="02010609060101010101" pitchFamily="49" charset="-122"/>
              </a:rPr>
              <a:t>-1</a:t>
            </a:r>
          </a:p>
        </p:txBody>
      </p:sp>
      <p:sp>
        <p:nvSpPr>
          <p:cNvPr id="15" name="文本框 14">
            <a:extLst>
              <a:ext uri="{FF2B5EF4-FFF2-40B4-BE49-F238E27FC236}">
                <a16:creationId xmlns:a16="http://schemas.microsoft.com/office/drawing/2014/main" id="{3CF4092B-F98B-4F66-8E20-EA59DC8C330B}"/>
              </a:ext>
            </a:extLst>
          </p:cNvPr>
          <p:cNvSpPr txBox="1"/>
          <p:nvPr/>
        </p:nvSpPr>
        <p:spPr>
          <a:xfrm>
            <a:off x="800100" y="6074906"/>
            <a:ext cx="8020050" cy="584775"/>
          </a:xfrm>
          <a:prstGeom prst="rect">
            <a:avLst/>
          </a:prstGeom>
          <a:noFill/>
        </p:spPr>
        <p:txBody>
          <a:bodyPr wrap="square" rtlCol="0">
            <a:spAutoFit/>
          </a:bodyPr>
          <a:lstStyle/>
          <a:p>
            <a:pPr algn="l">
              <a:buNone/>
            </a:pPr>
            <a:r>
              <a:rPr lang="zh-CN" altLang="en-US" dirty="0">
                <a:solidFill>
                  <a:srgbClr val="C00000"/>
                </a:solidFill>
                <a:latin typeface="黑体" panose="02010609060101010101" pitchFamily="49" charset="-122"/>
                <a:ea typeface="黑体" panose="02010609060101010101" pitchFamily="49" charset="-122"/>
              </a:rPr>
              <a:t>非常感谢</a:t>
            </a:r>
            <a:r>
              <a:rPr lang="en-US" altLang="zh-CN" dirty="0">
                <a:solidFill>
                  <a:srgbClr val="C00000"/>
                </a:solidFill>
                <a:latin typeface="黑体" panose="02010609060101010101" pitchFamily="49" charset="-122"/>
                <a:ea typeface="黑体" panose="02010609060101010101" pitchFamily="49" charset="-122"/>
              </a:rPr>
              <a:t>BEPCII</a:t>
            </a:r>
            <a:r>
              <a:rPr lang="zh-CN" altLang="en-US" dirty="0">
                <a:solidFill>
                  <a:srgbClr val="C00000"/>
                </a:solidFill>
                <a:latin typeface="黑体" panose="02010609060101010101" pitchFamily="49" charset="-122"/>
                <a:ea typeface="黑体" panose="02010609060101010101" pitchFamily="49" charset="-122"/>
              </a:rPr>
              <a:t>加速器团队的努力和贡献！</a:t>
            </a:r>
          </a:p>
        </p:txBody>
      </p:sp>
      <p:sp>
        <p:nvSpPr>
          <p:cNvPr id="16" name="箭头: 右 15">
            <a:extLst>
              <a:ext uri="{FF2B5EF4-FFF2-40B4-BE49-F238E27FC236}">
                <a16:creationId xmlns:a16="http://schemas.microsoft.com/office/drawing/2014/main" id="{761720E1-E76C-4129-9477-2A447EAD6E3E}"/>
              </a:ext>
            </a:extLst>
          </p:cNvPr>
          <p:cNvSpPr/>
          <p:nvPr/>
        </p:nvSpPr>
        <p:spPr>
          <a:xfrm>
            <a:off x="4543425" y="1949190"/>
            <a:ext cx="304800" cy="164844"/>
          </a:xfrm>
          <a:prstGeom prst="rightArrow">
            <a:avLst/>
          </a:prstGeom>
          <a:ln w="34925">
            <a:solidFill>
              <a:srgbClr val="FF0000"/>
            </a:solidFill>
          </a:ln>
        </p:spPr>
        <p:txBody>
          <a:bodyPr rtlCol="0" anchor="ctr">
            <a:spAutoFit/>
          </a:bodyPr>
          <a:lstStyle/>
          <a:p>
            <a:pPr algn="l">
              <a:lnSpc>
                <a:spcPct val="120000"/>
              </a:lnSpc>
              <a:buNone/>
            </a:pPr>
            <a:endParaRPr lang="zh-CN" altLang="en-US" sz="2200" dirty="0">
              <a:solidFill>
                <a:srgbClr val="FF00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611914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15B472-074E-4A74-87A1-0FBBF340C297}"/>
              </a:ext>
            </a:extLst>
          </p:cNvPr>
          <p:cNvSpPr>
            <a:spLocks noGrp="1"/>
          </p:cNvSpPr>
          <p:nvPr>
            <p:ph type="title"/>
          </p:nvPr>
        </p:nvSpPr>
        <p:spPr/>
        <p:txBody>
          <a:bodyPr/>
          <a:lstStyle/>
          <a:p>
            <a:r>
              <a:rPr lang="en-US" altLang="zh-CN" dirty="0"/>
              <a:t>BESIII</a:t>
            </a:r>
            <a:r>
              <a:rPr lang="zh-CN" altLang="en-US" dirty="0"/>
              <a:t>数据采集</a:t>
            </a:r>
          </a:p>
        </p:txBody>
      </p:sp>
      <p:sp>
        <p:nvSpPr>
          <p:cNvPr id="4" name="灯片编号占位符 3">
            <a:extLst>
              <a:ext uri="{FF2B5EF4-FFF2-40B4-BE49-F238E27FC236}">
                <a16:creationId xmlns:a16="http://schemas.microsoft.com/office/drawing/2014/main" id="{8F617DD1-7F48-4213-902E-0C6DBD2FD9D7}"/>
              </a:ext>
            </a:extLst>
          </p:cNvPr>
          <p:cNvSpPr>
            <a:spLocks noGrp="1"/>
          </p:cNvSpPr>
          <p:nvPr>
            <p:ph type="sldNum" sz="quarter" idx="10"/>
          </p:nvPr>
        </p:nvSpPr>
        <p:spPr/>
        <p:txBody>
          <a:bodyPr/>
          <a:lstStyle/>
          <a:p>
            <a:fld id="{3917FE17-BB62-45E8-80D8-8DA0DEEF5B92}" type="slidenum">
              <a:rPr lang="zh-CN" altLang="en-US" smtClean="0"/>
              <a:t>29</a:t>
            </a:fld>
            <a:endParaRPr lang="zh-CN" altLang="en-US"/>
          </a:p>
        </p:txBody>
      </p:sp>
      <p:grpSp>
        <p:nvGrpSpPr>
          <p:cNvPr id="10" name="组合 9">
            <a:extLst>
              <a:ext uri="{FF2B5EF4-FFF2-40B4-BE49-F238E27FC236}">
                <a16:creationId xmlns:a16="http://schemas.microsoft.com/office/drawing/2014/main" id="{8D8F9421-E113-40DB-89E5-A459C564F63E}"/>
              </a:ext>
            </a:extLst>
          </p:cNvPr>
          <p:cNvGrpSpPr/>
          <p:nvPr/>
        </p:nvGrpSpPr>
        <p:grpSpPr>
          <a:xfrm>
            <a:off x="497448" y="914401"/>
            <a:ext cx="4191000" cy="3276599"/>
            <a:chOff x="183874" y="1341949"/>
            <a:chExt cx="3549927" cy="4215259"/>
          </a:xfrm>
        </p:grpSpPr>
        <p:pic>
          <p:nvPicPr>
            <p:cNvPr id="7" name="图片 6">
              <a:extLst>
                <a:ext uri="{FF2B5EF4-FFF2-40B4-BE49-F238E27FC236}">
                  <a16:creationId xmlns:a16="http://schemas.microsoft.com/office/drawing/2014/main" id="{230E99EB-3CF9-42FB-B307-D868A7F84D82}"/>
                </a:ext>
              </a:extLst>
            </p:cNvPr>
            <p:cNvPicPr>
              <a:picLocks noChangeAspect="1"/>
            </p:cNvPicPr>
            <p:nvPr/>
          </p:nvPicPr>
          <p:blipFill>
            <a:blip r:embed="rId2"/>
            <a:stretch>
              <a:fillRect/>
            </a:stretch>
          </p:blipFill>
          <p:spPr>
            <a:xfrm>
              <a:off x="381000" y="1341949"/>
              <a:ext cx="3352800" cy="2895600"/>
            </a:xfrm>
            <a:prstGeom prst="rect">
              <a:avLst/>
            </a:prstGeom>
          </p:spPr>
        </p:pic>
        <p:pic>
          <p:nvPicPr>
            <p:cNvPr id="9" name="图片 8">
              <a:extLst>
                <a:ext uri="{FF2B5EF4-FFF2-40B4-BE49-F238E27FC236}">
                  <a16:creationId xmlns:a16="http://schemas.microsoft.com/office/drawing/2014/main" id="{E63B2C7D-CE1A-4BFB-BF6D-09EEE59F786C}"/>
                </a:ext>
              </a:extLst>
            </p:cNvPr>
            <p:cNvPicPr>
              <a:picLocks noChangeAspect="1"/>
            </p:cNvPicPr>
            <p:nvPr/>
          </p:nvPicPr>
          <p:blipFill>
            <a:blip r:embed="rId3"/>
            <a:stretch>
              <a:fillRect/>
            </a:stretch>
          </p:blipFill>
          <p:spPr>
            <a:xfrm>
              <a:off x="1981201" y="4314147"/>
              <a:ext cx="1752600" cy="1237670"/>
            </a:xfrm>
            <a:prstGeom prst="rect">
              <a:avLst/>
            </a:prstGeom>
          </p:spPr>
        </p:pic>
        <p:pic>
          <p:nvPicPr>
            <p:cNvPr id="8" name="图片 7">
              <a:extLst>
                <a:ext uri="{FF2B5EF4-FFF2-40B4-BE49-F238E27FC236}">
                  <a16:creationId xmlns:a16="http://schemas.microsoft.com/office/drawing/2014/main" id="{7DAEDC53-D730-4513-BEE1-DF4FF71A1D71}"/>
                </a:ext>
              </a:extLst>
            </p:cNvPr>
            <p:cNvPicPr>
              <a:picLocks noChangeAspect="1"/>
            </p:cNvPicPr>
            <p:nvPr/>
          </p:nvPicPr>
          <p:blipFill>
            <a:blip r:embed="rId4"/>
            <a:stretch>
              <a:fillRect/>
            </a:stretch>
          </p:blipFill>
          <p:spPr>
            <a:xfrm>
              <a:off x="183874" y="4299835"/>
              <a:ext cx="1860676" cy="1257373"/>
            </a:xfrm>
            <a:prstGeom prst="rect">
              <a:avLst/>
            </a:prstGeom>
          </p:spPr>
        </p:pic>
      </p:grpSp>
      <p:sp>
        <p:nvSpPr>
          <p:cNvPr id="16" name="文本框 15">
            <a:extLst>
              <a:ext uri="{FF2B5EF4-FFF2-40B4-BE49-F238E27FC236}">
                <a16:creationId xmlns:a16="http://schemas.microsoft.com/office/drawing/2014/main" id="{DB29C60B-36C5-4235-8357-16BAE2B1160B}"/>
              </a:ext>
            </a:extLst>
          </p:cNvPr>
          <p:cNvSpPr txBox="1"/>
          <p:nvPr/>
        </p:nvSpPr>
        <p:spPr>
          <a:xfrm>
            <a:off x="137983" y="759350"/>
            <a:ext cx="1219200" cy="533400"/>
          </a:xfrm>
          <a:prstGeom prst="rect">
            <a:avLst/>
          </a:prstGeom>
          <a:noFill/>
        </p:spPr>
        <p:txBody>
          <a:bodyPr wrap="square" rtlCol="0">
            <a:spAutoFit/>
          </a:bodyPr>
          <a:lstStyle/>
          <a:p>
            <a:pPr algn="l">
              <a:buNone/>
            </a:pPr>
            <a:r>
              <a:rPr lang="en-US" altLang="zh-CN" sz="2800" dirty="0">
                <a:solidFill>
                  <a:srgbClr val="C00000"/>
                </a:solidFill>
                <a:latin typeface="微软雅黑" panose="020B0503020204020204" pitchFamily="34" charset="-122"/>
                <a:ea typeface="微软雅黑" panose="020B0503020204020204" pitchFamily="34" charset="-122"/>
              </a:rPr>
              <a:t>MDC</a:t>
            </a:r>
            <a:endParaRPr lang="zh-CN" altLang="en-US" sz="2800" dirty="0">
              <a:solidFill>
                <a:srgbClr val="C00000"/>
              </a:solidFill>
              <a:latin typeface="微软雅黑" panose="020B0503020204020204" pitchFamily="34" charset="-122"/>
              <a:ea typeface="微软雅黑" panose="020B0503020204020204" pitchFamily="34" charset="-122"/>
            </a:endParaRPr>
          </a:p>
        </p:txBody>
      </p:sp>
      <p:grpSp>
        <p:nvGrpSpPr>
          <p:cNvPr id="18" name="组合 17">
            <a:extLst>
              <a:ext uri="{FF2B5EF4-FFF2-40B4-BE49-F238E27FC236}">
                <a16:creationId xmlns:a16="http://schemas.microsoft.com/office/drawing/2014/main" id="{51C61CB4-A070-4EA4-BC0F-007F8E3FFE51}"/>
              </a:ext>
            </a:extLst>
          </p:cNvPr>
          <p:cNvGrpSpPr/>
          <p:nvPr/>
        </p:nvGrpSpPr>
        <p:grpSpPr>
          <a:xfrm>
            <a:off x="5009904" y="766903"/>
            <a:ext cx="3448296" cy="3424097"/>
            <a:chOff x="5009904" y="766903"/>
            <a:chExt cx="3406000" cy="3743877"/>
          </a:xfrm>
        </p:grpSpPr>
        <p:pic>
          <p:nvPicPr>
            <p:cNvPr id="13" name="图片 12">
              <a:extLst>
                <a:ext uri="{FF2B5EF4-FFF2-40B4-BE49-F238E27FC236}">
                  <a16:creationId xmlns:a16="http://schemas.microsoft.com/office/drawing/2014/main" id="{E5A8E083-5602-4BA3-B03C-01A1EB1186F1}"/>
                </a:ext>
              </a:extLst>
            </p:cNvPr>
            <p:cNvPicPr>
              <a:picLocks noChangeAspect="1"/>
            </p:cNvPicPr>
            <p:nvPr/>
          </p:nvPicPr>
          <p:blipFill>
            <a:blip r:embed="rId5"/>
            <a:stretch>
              <a:fillRect/>
            </a:stretch>
          </p:blipFill>
          <p:spPr>
            <a:xfrm>
              <a:off x="5009904" y="825106"/>
              <a:ext cx="3406000" cy="1937264"/>
            </a:xfrm>
            <a:prstGeom prst="rect">
              <a:avLst/>
            </a:prstGeom>
          </p:spPr>
        </p:pic>
        <p:pic>
          <p:nvPicPr>
            <p:cNvPr id="14" name="图片 13">
              <a:extLst>
                <a:ext uri="{FF2B5EF4-FFF2-40B4-BE49-F238E27FC236}">
                  <a16:creationId xmlns:a16="http://schemas.microsoft.com/office/drawing/2014/main" id="{4F975BFE-5AB1-4364-862F-4ECFC85A642F}"/>
                </a:ext>
              </a:extLst>
            </p:cNvPr>
            <p:cNvPicPr>
              <a:picLocks noChangeAspect="1"/>
            </p:cNvPicPr>
            <p:nvPr/>
          </p:nvPicPr>
          <p:blipFill>
            <a:blip r:embed="rId6"/>
            <a:stretch>
              <a:fillRect/>
            </a:stretch>
          </p:blipFill>
          <p:spPr>
            <a:xfrm>
              <a:off x="5044520" y="2762370"/>
              <a:ext cx="3316357" cy="1748410"/>
            </a:xfrm>
            <a:prstGeom prst="rect">
              <a:avLst/>
            </a:prstGeom>
          </p:spPr>
        </p:pic>
        <p:sp>
          <p:nvSpPr>
            <p:cNvPr id="17" name="文本框 16">
              <a:extLst>
                <a:ext uri="{FF2B5EF4-FFF2-40B4-BE49-F238E27FC236}">
                  <a16:creationId xmlns:a16="http://schemas.microsoft.com/office/drawing/2014/main" id="{5F5BE15B-E3AD-4074-BCAD-8D0847021135}"/>
                </a:ext>
              </a:extLst>
            </p:cNvPr>
            <p:cNvSpPr txBox="1"/>
            <p:nvPr/>
          </p:nvSpPr>
          <p:spPr>
            <a:xfrm>
              <a:off x="5044520" y="766903"/>
              <a:ext cx="1219200" cy="533400"/>
            </a:xfrm>
            <a:prstGeom prst="rect">
              <a:avLst/>
            </a:prstGeom>
            <a:noFill/>
          </p:spPr>
          <p:txBody>
            <a:bodyPr wrap="square" rtlCol="0">
              <a:spAutoFit/>
            </a:bodyPr>
            <a:lstStyle/>
            <a:p>
              <a:pPr algn="l">
                <a:buNone/>
              </a:pPr>
              <a:r>
                <a:rPr lang="en-US" altLang="zh-CN" sz="2800" dirty="0">
                  <a:solidFill>
                    <a:srgbClr val="C00000"/>
                  </a:solidFill>
                  <a:latin typeface="微软雅黑" panose="020B0503020204020204" pitchFamily="34" charset="-122"/>
                  <a:ea typeface="微软雅黑" panose="020B0503020204020204" pitchFamily="34" charset="-122"/>
                </a:rPr>
                <a:t>TOF</a:t>
              </a:r>
              <a:endParaRPr lang="zh-CN" altLang="en-US" sz="2800" dirty="0">
                <a:solidFill>
                  <a:srgbClr val="C00000"/>
                </a:solidFill>
                <a:latin typeface="微软雅黑" panose="020B0503020204020204" pitchFamily="34" charset="-122"/>
                <a:ea typeface="微软雅黑" panose="020B0503020204020204" pitchFamily="34" charset="-122"/>
              </a:endParaRPr>
            </a:p>
          </p:txBody>
        </p:sp>
      </p:grpSp>
      <p:pic>
        <p:nvPicPr>
          <p:cNvPr id="19" name="图片 18">
            <a:extLst>
              <a:ext uri="{FF2B5EF4-FFF2-40B4-BE49-F238E27FC236}">
                <a16:creationId xmlns:a16="http://schemas.microsoft.com/office/drawing/2014/main" id="{08B053BA-F1E5-4DE4-BF0A-1FA82872A401}"/>
              </a:ext>
            </a:extLst>
          </p:cNvPr>
          <p:cNvPicPr>
            <a:picLocks noChangeAspect="1"/>
          </p:cNvPicPr>
          <p:nvPr/>
        </p:nvPicPr>
        <p:blipFill>
          <a:blip r:embed="rId7"/>
          <a:stretch>
            <a:fillRect/>
          </a:stretch>
        </p:blipFill>
        <p:spPr>
          <a:xfrm>
            <a:off x="492976" y="4363723"/>
            <a:ext cx="5679796" cy="1791514"/>
          </a:xfrm>
          <a:prstGeom prst="rect">
            <a:avLst/>
          </a:prstGeom>
        </p:spPr>
      </p:pic>
      <p:sp>
        <p:nvSpPr>
          <p:cNvPr id="20" name="文本框 19">
            <a:extLst>
              <a:ext uri="{FF2B5EF4-FFF2-40B4-BE49-F238E27FC236}">
                <a16:creationId xmlns:a16="http://schemas.microsoft.com/office/drawing/2014/main" id="{90996CE0-9C7D-44FA-8A1B-113F41010EB9}"/>
              </a:ext>
            </a:extLst>
          </p:cNvPr>
          <p:cNvSpPr txBox="1"/>
          <p:nvPr/>
        </p:nvSpPr>
        <p:spPr>
          <a:xfrm>
            <a:off x="145272" y="4186810"/>
            <a:ext cx="1219200" cy="533400"/>
          </a:xfrm>
          <a:prstGeom prst="rect">
            <a:avLst/>
          </a:prstGeom>
          <a:noFill/>
        </p:spPr>
        <p:txBody>
          <a:bodyPr wrap="square" rtlCol="0">
            <a:spAutoFit/>
          </a:bodyPr>
          <a:lstStyle/>
          <a:p>
            <a:pPr algn="l">
              <a:buNone/>
            </a:pPr>
            <a:r>
              <a:rPr lang="en-US" altLang="zh-CN" sz="2800" dirty="0">
                <a:solidFill>
                  <a:srgbClr val="C00000"/>
                </a:solidFill>
                <a:latin typeface="微软雅黑" panose="020B0503020204020204" pitchFamily="34" charset="-122"/>
                <a:ea typeface="微软雅黑" panose="020B0503020204020204" pitchFamily="34" charset="-122"/>
              </a:rPr>
              <a:t>EMC</a:t>
            </a:r>
            <a:endParaRPr lang="zh-CN" altLang="en-US" sz="2800" dirty="0">
              <a:solidFill>
                <a:srgbClr val="C00000"/>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90B786BE-5299-4225-AFDC-94F7CDD7D810}"/>
              </a:ext>
            </a:extLst>
          </p:cNvPr>
          <p:cNvSpPr txBox="1"/>
          <p:nvPr/>
        </p:nvSpPr>
        <p:spPr>
          <a:xfrm>
            <a:off x="6172772" y="4453510"/>
            <a:ext cx="2819400" cy="1200329"/>
          </a:xfrm>
          <a:prstGeom prst="rect">
            <a:avLst/>
          </a:prstGeom>
          <a:noFill/>
        </p:spPr>
        <p:txBody>
          <a:bodyPr wrap="square" rtlCol="0">
            <a:spAutoFit/>
          </a:bodyPr>
          <a:lstStyle/>
          <a:p>
            <a:pPr algn="ctr">
              <a:buNone/>
            </a:pPr>
            <a:r>
              <a:rPr lang="en-US" altLang="zh-CN" sz="2400" b="0" dirty="0">
                <a:solidFill>
                  <a:schemeClr val="tx1"/>
                </a:solidFill>
                <a:latin typeface="微软雅黑" panose="020B0503020204020204" pitchFamily="34" charset="-122"/>
                <a:ea typeface="微软雅黑" panose="020B0503020204020204" pitchFamily="34" charset="-122"/>
              </a:rPr>
              <a:t>BESIII</a:t>
            </a:r>
            <a:r>
              <a:rPr lang="zh-CN" altLang="en-US" sz="2400" b="0" dirty="0">
                <a:solidFill>
                  <a:schemeClr val="tx1"/>
                </a:solidFill>
                <a:latin typeface="微软雅黑" panose="020B0503020204020204" pitchFamily="34" charset="-122"/>
                <a:ea typeface="微软雅黑" panose="020B0503020204020204" pitchFamily="34" charset="-122"/>
              </a:rPr>
              <a:t>探测器运行状态良好，整体性能没有明显改变</a:t>
            </a:r>
          </a:p>
        </p:txBody>
      </p:sp>
      <p:sp>
        <p:nvSpPr>
          <p:cNvPr id="22" name="文本框 21">
            <a:extLst>
              <a:ext uri="{FF2B5EF4-FFF2-40B4-BE49-F238E27FC236}">
                <a16:creationId xmlns:a16="http://schemas.microsoft.com/office/drawing/2014/main" id="{A47C9639-0E68-40E9-AE4A-BE7134FAB4C1}"/>
              </a:ext>
            </a:extLst>
          </p:cNvPr>
          <p:cNvSpPr txBox="1"/>
          <p:nvPr/>
        </p:nvSpPr>
        <p:spPr>
          <a:xfrm>
            <a:off x="577042" y="6199616"/>
            <a:ext cx="8382000" cy="584775"/>
          </a:xfrm>
          <a:prstGeom prst="rect">
            <a:avLst/>
          </a:prstGeom>
          <a:noFill/>
        </p:spPr>
        <p:txBody>
          <a:bodyPr wrap="square" rtlCol="0">
            <a:spAutoFit/>
          </a:bodyPr>
          <a:lstStyle/>
          <a:p>
            <a:pPr algn="l">
              <a:buNone/>
            </a:pPr>
            <a:r>
              <a:rPr lang="zh-CN" altLang="en-US" dirty="0">
                <a:solidFill>
                  <a:srgbClr val="C00000"/>
                </a:solidFill>
                <a:latin typeface="黑体" panose="02010609060101010101" pitchFamily="49" charset="-122"/>
                <a:ea typeface="黑体" panose="02010609060101010101" pitchFamily="49" charset="-122"/>
              </a:rPr>
              <a:t>非常感谢</a:t>
            </a:r>
            <a:r>
              <a:rPr lang="en-US" altLang="zh-CN" dirty="0">
                <a:solidFill>
                  <a:srgbClr val="C00000"/>
                </a:solidFill>
                <a:latin typeface="黑体" panose="02010609060101010101" pitchFamily="49" charset="-122"/>
                <a:ea typeface="黑体" panose="02010609060101010101" pitchFamily="49" charset="-122"/>
              </a:rPr>
              <a:t>BESIII</a:t>
            </a:r>
            <a:r>
              <a:rPr lang="zh-CN" altLang="en-US" dirty="0">
                <a:solidFill>
                  <a:srgbClr val="C00000"/>
                </a:solidFill>
                <a:latin typeface="黑体" panose="02010609060101010101" pitchFamily="49" charset="-122"/>
                <a:ea typeface="黑体" panose="02010609060101010101" pitchFamily="49" charset="-122"/>
              </a:rPr>
              <a:t>运行团队的全体成员的努力！</a:t>
            </a:r>
          </a:p>
        </p:txBody>
      </p:sp>
      <p:sp>
        <p:nvSpPr>
          <p:cNvPr id="3" name="文本框 2">
            <a:extLst>
              <a:ext uri="{FF2B5EF4-FFF2-40B4-BE49-F238E27FC236}">
                <a16:creationId xmlns:a16="http://schemas.microsoft.com/office/drawing/2014/main" id="{E3916B73-73B4-4C3E-B543-C50856B005A4}"/>
              </a:ext>
            </a:extLst>
          </p:cNvPr>
          <p:cNvSpPr txBox="1"/>
          <p:nvPr/>
        </p:nvSpPr>
        <p:spPr>
          <a:xfrm>
            <a:off x="658600" y="5749709"/>
            <a:ext cx="7992424" cy="1040285"/>
          </a:xfrm>
          <a:prstGeom prst="rect">
            <a:avLst/>
          </a:prstGeom>
          <a:solidFill>
            <a:srgbClr val="FFFF00"/>
          </a:solidFill>
        </p:spPr>
        <p:txBody>
          <a:bodyPr wrap="square" rtlCol="0">
            <a:spAutoFit/>
          </a:bodyPr>
          <a:lstStyle/>
          <a:p>
            <a:pPr algn="ctr">
              <a:buNone/>
            </a:pPr>
            <a:r>
              <a:rPr lang="zh-CN" altLang="en-US" sz="2800" dirty="0">
                <a:solidFill>
                  <a:schemeClr val="tx1"/>
                </a:solidFill>
                <a:latin typeface="微软雅黑" panose="020B0503020204020204" pitchFamily="34" charset="-122"/>
                <a:ea typeface="微软雅黑" panose="020B0503020204020204" pitchFamily="34" charset="-122"/>
              </a:rPr>
              <a:t>克服疫情管制困难，确保谱仪值班。</a:t>
            </a:r>
            <a:endParaRPr lang="en-US" altLang="zh-CN" sz="2800" dirty="0">
              <a:solidFill>
                <a:schemeClr val="tx1"/>
              </a:solidFill>
              <a:latin typeface="微软雅黑" panose="020B0503020204020204" pitchFamily="34" charset="-122"/>
              <a:ea typeface="微软雅黑" panose="020B0503020204020204" pitchFamily="34" charset="-122"/>
            </a:endParaRPr>
          </a:p>
          <a:p>
            <a:pPr algn="ctr">
              <a:buNone/>
            </a:pPr>
            <a:r>
              <a:rPr lang="zh-CN" altLang="en-US" sz="2800" dirty="0">
                <a:solidFill>
                  <a:schemeClr val="tx1"/>
                </a:solidFill>
                <a:latin typeface="微软雅黑" panose="020B0503020204020204" pitchFamily="34" charset="-122"/>
                <a:ea typeface="微软雅黑" panose="020B0503020204020204" pitchFamily="34" charset="-122"/>
              </a:rPr>
              <a:t>去年最后一个多月的班，由</a:t>
            </a:r>
            <a:r>
              <a:rPr lang="en-US" altLang="zh-CN" sz="2800" dirty="0">
                <a:solidFill>
                  <a:schemeClr val="tx1"/>
                </a:solidFill>
                <a:latin typeface="微软雅黑" panose="020B0503020204020204" pitchFamily="34" charset="-122"/>
                <a:ea typeface="微软雅黑" panose="020B0503020204020204" pitchFamily="34" charset="-122"/>
              </a:rPr>
              <a:t>8</a:t>
            </a:r>
            <a:r>
              <a:rPr lang="zh-CN" altLang="en-US" sz="2800" dirty="0">
                <a:solidFill>
                  <a:schemeClr val="tx1"/>
                </a:solidFill>
                <a:latin typeface="微软雅黑" panose="020B0503020204020204" pitchFamily="34" charset="-122"/>
                <a:ea typeface="微软雅黑" panose="020B0503020204020204" pitchFamily="34" charset="-122"/>
              </a:rPr>
              <a:t>个学生轮换完成的</a:t>
            </a:r>
          </a:p>
        </p:txBody>
      </p:sp>
    </p:spTree>
    <p:extLst>
      <p:ext uri="{BB962C8B-B14F-4D97-AF65-F5344CB8AC3E}">
        <p14:creationId xmlns:p14="http://schemas.microsoft.com/office/powerpoint/2010/main" val="288089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r>
              <a:rPr lang="zh-CN" altLang="en-US" dirty="0">
                <a:solidFill>
                  <a:schemeClr val="tx1"/>
                </a:solidFill>
                <a:latin typeface="微软雅黑" panose="020B0503020204020204" pitchFamily="34" charset="-122"/>
                <a:ea typeface="微软雅黑" panose="020B0503020204020204" pitchFamily="34" charset="-122"/>
              </a:rPr>
              <a:t>内容提要</a:t>
            </a:r>
          </a:p>
        </p:txBody>
      </p:sp>
      <p:sp>
        <p:nvSpPr>
          <p:cNvPr id="8" name="内容占位符 7"/>
          <p:cNvSpPr>
            <a:spLocks noGrp="1"/>
          </p:cNvSpPr>
          <p:nvPr>
            <p:ph idx="1"/>
          </p:nvPr>
        </p:nvSpPr>
        <p:spPr>
          <a:xfrm>
            <a:off x="838200" y="838200"/>
            <a:ext cx="7581900" cy="4572000"/>
          </a:xfrm>
        </p:spPr>
        <p:txBody>
          <a:bodyPr/>
          <a:lstStyle/>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prstClr val="black"/>
                </a:solidFill>
                <a:latin typeface="微软雅黑" panose="020B0503020204020204" pitchFamily="34" charset="-122"/>
                <a:ea typeface="微软雅黑" panose="020B0503020204020204" pitchFamily="34" charset="-122"/>
                <a:cs typeface="+mn-cs"/>
              </a:rPr>
              <a:t>立项依据</a:t>
            </a:r>
            <a:endParaRPr lang="en-US" altLang="zh-CN" kern="1200" dirty="0">
              <a:solidFill>
                <a:prstClr val="black"/>
              </a:solidFill>
              <a:latin typeface="微软雅黑" panose="020B0503020204020204" pitchFamily="34" charset="-122"/>
              <a:ea typeface="微软雅黑" panose="020B0503020204020204" pitchFamily="34" charset="-122"/>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latin typeface="微软雅黑" panose="020B0503020204020204" pitchFamily="34" charset="-122"/>
                <a:ea typeface="微软雅黑" panose="020B0503020204020204" pitchFamily="34" charset="-122"/>
                <a:cs typeface="+mn-cs"/>
              </a:rPr>
              <a:t>研究内容</a:t>
            </a:r>
            <a:r>
              <a:rPr lang="zh-CN" altLang="en-US" kern="1200" dirty="0">
                <a:solidFill>
                  <a:schemeClr val="bg1">
                    <a:lumMod val="85000"/>
                  </a:schemeClr>
                </a:solidFill>
                <a:cs typeface="+mn-cs"/>
              </a:rPr>
              <a:t>与</a:t>
            </a:r>
            <a:r>
              <a:rPr lang="zh-CN" altLang="en-US" kern="1200" dirty="0">
                <a:solidFill>
                  <a:schemeClr val="bg1">
                    <a:lumMod val="85000"/>
                  </a:schemeClr>
                </a:solidFill>
                <a:latin typeface="微软雅黑" panose="020B0503020204020204" pitchFamily="34" charset="-122"/>
                <a:ea typeface="微软雅黑" panose="020B0503020204020204" pitchFamily="34" charset="-122"/>
                <a:cs typeface="+mn-cs"/>
              </a:rPr>
              <a:t>目标</a:t>
            </a:r>
            <a:endParaRPr lang="en-US" altLang="zh-CN" kern="1200" dirty="0">
              <a:solidFill>
                <a:schemeClr val="bg1">
                  <a:lumMod val="85000"/>
                </a:schemeClr>
              </a:solidFill>
              <a:latin typeface="微软雅黑" panose="020B0503020204020204" pitchFamily="34" charset="-122"/>
              <a:ea typeface="微软雅黑" panose="020B0503020204020204" pitchFamily="34" charset="-122"/>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latin typeface="微软雅黑" panose="020B0503020204020204" pitchFamily="34" charset="-122"/>
                <a:ea typeface="微软雅黑" panose="020B0503020204020204" pitchFamily="34" charset="-122"/>
                <a:cs typeface="+mn-cs"/>
              </a:rPr>
              <a:t>课题之间的分工与联系</a:t>
            </a:r>
            <a:endParaRPr lang="en-US" altLang="zh-CN" kern="1200" dirty="0">
              <a:solidFill>
                <a:schemeClr val="bg1">
                  <a:lumMod val="85000"/>
                </a:schemeClr>
              </a:solidFill>
              <a:latin typeface="微软雅黑" panose="020B0503020204020204" pitchFamily="34" charset="-122"/>
              <a:ea typeface="微软雅黑" panose="020B0503020204020204" pitchFamily="34" charset="-122"/>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latin typeface="微软雅黑" panose="020B0503020204020204" pitchFamily="34" charset="-122"/>
                <a:ea typeface="微软雅黑" panose="020B0503020204020204" pitchFamily="34" charset="-122"/>
                <a:cs typeface="+mn-cs"/>
              </a:rPr>
              <a:t>预期</a:t>
            </a:r>
            <a:r>
              <a:rPr lang="zh-CN" altLang="en-US" kern="1200" dirty="0">
                <a:solidFill>
                  <a:schemeClr val="bg1">
                    <a:lumMod val="85000"/>
                  </a:schemeClr>
                </a:solidFill>
                <a:cs typeface="+mn-cs"/>
              </a:rPr>
              <a:t>研究成果</a:t>
            </a:r>
            <a:endParaRPr lang="en-US" altLang="zh-CN" kern="1200" dirty="0">
              <a:solidFill>
                <a:schemeClr val="bg1">
                  <a:lumMod val="85000"/>
                </a:schemeClr>
              </a:solidFill>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latin typeface="微软雅黑" panose="020B0503020204020204" pitchFamily="34" charset="-122"/>
                <a:ea typeface="微软雅黑" panose="020B0503020204020204" pitchFamily="34" charset="-122"/>
                <a:cs typeface="+mn-cs"/>
              </a:rPr>
              <a:t>研究进展</a:t>
            </a:r>
            <a:endParaRPr lang="en-US" altLang="zh-CN" kern="1200" dirty="0">
              <a:solidFill>
                <a:schemeClr val="bg1">
                  <a:lumMod val="85000"/>
                </a:schemeClr>
              </a:solidFill>
              <a:latin typeface="微软雅黑" panose="020B0503020204020204" pitchFamily="34" charset="-122"/>
              <a:ea typeface="微软雅黑" panose="020B0503020204020204" pitchFamily="34" charset="-122"/>
              <a:cs typeface="+mn-cs"/>
            </a:endParaRPr>
          </a:p>
          <a:p>
            <a:endParaRPr lang="zh-CN" altLang="en-US" dirty="0"/>
          </a:p>
        </p:txBody>
      </p:sp>
      <p:sp>
        <p:nvSpPr>
          <p:cNvPr id="3" name="灯片编号占位符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73300C-797F-D148-A78D-320196FBAF04}" type="slidenum">
              <a:rPr kumimoji="0" lang="en-US" sz="1600" b="1" i="0" u="none" strike="noStrike" kern="1200" cap="none" spc="0" normalizeH="0" baseline="0" noProof="0" smtClean="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endParaRPr>
          </a:p>
        </p:txBody>
      </p:sp>
      <p:pic>
        <p:nvPicPr>
          <p:cNvPr id="26" name="Picture 4" descr="http://bes3.ihep.ac.cn/images/BES3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0"/>
            <a:ext cx="1506071" cy="705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137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870CB5-BCDD-4811-8A0D-54CCB0566D2B}"/>
              </a:ext>
            </a:extLst>
          </p:cNvPr>
          <p:cNvSpPr>
            <a:spLocks noGrp="1"/>
          </p:cNvSpPr>
          <p:nvPr>
            <p:ph type="title"/>
          </p:nvPr>
        </p:nvSpPr>
        <p:spPr/>
        <p:txBody>
          <a:bodyPr/>
          <a:lstStyle/>
          <a:p>
            <a:r>
              <a:rPr lang="zh-CN" altLang="en-US" dirty="0"/>
              <a:t>数据刻度与重建</a:t>
            </a:r>
          </a:p>
        </p:txBody>
      </p:sp>
      <p:sp>
        <p:nvSpPr>
          <p:cNvPr id="4" name="灯片编号占位符 3">
            <a:extLst>
              <a:ext uri="{FF2B5EF4-FFF2-40B4-BE49-F238E27FC236}">
                <a16:creationId xmlns:a16="http://schemas.microsoft.com/office/drawing/2014/main" id="{751A8515-91EC-4710-81AC-BFE3C5D9390D}"/>
              </a:ext>
            </a:extLst>
          </p:cNvPr>
          <p:cNvSpPr>
            <a:spLocks noGrp="1"/>
          </p:cNvSpPr>
          <p:nvPr>
            <p:ph type="sldNum" sz="quarter" idx="10"/>
          </p:nvPr>
        </p:nvSpPr>
        <p:spPr/>
        <p:txBody>
          <a:bodyPr/>
          <a:lstStyle/>
          <a:p>
            <a:fld id="{3917FE17-BB62-45E8-80D8-8DA0DEEF5B92}" type="slidenum">
              <a:rPr lang="zh-CN" altLang="en-US" smtClean="0"/>
              <a:t>30</a:t>
            </a:fld>
            <a:endParaRPr lang="zh-CN" altLang="en-US"/>
          </a:p>
        </p:txBody>
      </p:sp>
      <p:sp>
        <p:nvSpPr>
          <p:cNvPr id="5" name="文本框 4">
            <a:extLst>
              <a:ext uri="{FF2B5EF4-FFF2-40B4-BE49-F238E27FC236}">
                <a16:creationId xmlns:a16="http://schemas.microsoft.com/office/drawing/2014/main" id="{1A35EC3D-3409-4F18-B1C8-787F3D7D8249}"/>
              </a:ext>
            </a:extLst>
          </p:cNvPr>
          <p:cNvSpPr txBox="1"/>
          <p:nvPr/>
        </p:nvSpPr>
        <p:spPr>
          <a:xfrm>
            <a:off x="381000" y="6176815"/>
            <a:ext cx="8893534" cy="584775"/>
          </a:xfrm>
          <a:prstGeom prst="rect">
            <a:avLst/>
          </a:prstGeom>
          <a:noFill/>
        </p:spPr>
        <p:txBody>
          <a:bodyPr wrap="square" rtlCol="0">
            <a:spAutoFit/>
          </a:bodyPr>
          <a:lstStyle/>
          <a:p>
            <a:pPr algn="l">
              <a:buNone/>
            </a:pPr>
            <a:r>
              <a:rPr lang="zh-CN" altLang="en-US" dirty="0">
                <a:solidFill>
                  <a:srgbClr val="C00000"/>
                </a:solidFill>
                <a:latin typeface="黑体" panose="02010609060101010101" pitchFamily="49" charset="-122"/>
                <a:ea typeface="黑体" panose="02010609060101010101" pitchFamily="49" charset="-122"/>
              </a:rPr>
              <a:t>感谢</a:t>
            </a:r>
            <a:r>
              <a:rPr lang="en-US" altLang="zh-CN" dirty="0">
                <a:solidFill>
                  <a:srgbClr val="C00000"/>
                </a:solidFill>
                <a:latin typeface="黑体" panose="02010609060101010101" pitchFamily="49" charset="-122"/>
                <a:ea typeface="黑体" panose="02010609060101010101" pitchFamily="49" charset="-122"/>
              </a:rPr>
              <a:t>BESIII</a:t>
            </a:r>
            <a:r>
              <a:rPr lang="zh-CN" altLang="en-US" dirty="0">
                <a:solidFill>
                  <a:srgbClr val="C00000"/>
                </a:solidFill>
                <a:latin typeface="黑体" panose="02010609060101010101" pitchFamily="49" charset="-122"/>
                <a:ea typeface="黑体" panose="02010609060101010101" pitchFamily="49" charset="-122"/>
              </a:rPr>
              <a:t>数据与软件团队的全体成员的努力！</a:t>
            </a:r>
          </a:p>
        </p:txBody>
      </p:sp>
      <p:grpSp>
        <p:nvGrpSpPr>
          <p:cNvPr id="10" name="组合 9">
            <a:extLst>
              <a:ext uri="{FF2B5EF4-FFF2-40B4-BE49-F238E27FC236}">
                <a16:creationId xmlns:a16="http://schemas.microsoft.com/office/drawing/2014/main" id="{92563701-37C2-4325-9DC6-0942C88F16FF}"/>
              </a:ext>
            </a:extLst>
          </p:cNvPr>
          <p:cNvGrpSpPr/>
          <p:nvPr/>
        </p:nvGrpSpPr>
        <p:grpSpPr>
          <a:xfrm>
            <a:off x="43721" y="758219"/>
            <a:ext cx="8686800" cy="4114800"/>
            <a:chOff x="228600" y="990600"/>
            <a:chExt cx="8686800" cy="4406325"/>
          </a:xfrm>
        </p:grpSpPr>
        <p:pic>
          <p:nvPicPr>
            <p:cNvPr id="8" name="图片 7">
              <a:extLst>
                <a:ext uri="{FF2B5EF4-FFF2-40B4-BE49-F238E27FC236}">
                  <a16:creationId xmlns:a16="http://schemas.microsoft.com/office/drawing/2014/main" id="{2405EDA2-2D0F-4335-81A2-0B17E39CD3FF}"/>
                </a:ext>
              </a:extLst>
            </p:cNvPr>
            <p:cNvPicPr>
              <a:picLocks noChangeAspect="1"/>
            </p:cNvPicPr>
            <p:nvPr/>
          </p:nvPicPr>
          <p:blipFill>
            <a:blip r:embed="rId3"/>
            <a:stretch>
              <a:fillRect/>
            </a:stretch>
          </p:blipFill>
          <p:spPr>
            <a:xfrm>
              <a:off x="228600" y="990600"/>
              <a:ext cx="8686800" cy="4406325"/>
            </a:xfrm>
            <a:prstGeom prst="rect">
              <a:avLst/>
            </a:prstGeom>
          </p:spPr>
        </p:pic>
        <p:sp>
          <p:nvSpPr>
            <p:cNvPr id="9" name="文本框 8">
              <a:extLst>
                <a:ext uri="{FF2B5EF4-FFF2-40B4-BE49-F238E27FC236}">
                  <a16:creationId xmlns:a16="http://schemas.microsoft.com/office/drawing/2014/main" id="{37FE9003-A66A-4172-A0CE-C4A39375E9E9}"/>
                </a:ext>
              </a:extLst>
            </p:cNvPr>
            <p:cNvSpPr txBox="1"/>
            <p:nvPr/>
          </p:nvSpPr>
          <p:spPr>
            <a:xfrm>
              <a:off x="304800" y="3200400"/>
              <a:ext cx="3886200" cy="838200"/>
            </a:xfrm>
            <a:prstGeom prst="rect">
              <a:avLst/>
            </a:prstGeom>
            <a:solidFill>
              <a:schemeClr val="bg1"/>
            </a:solidFill>
          </p:spPr>
          <p:txBody>
            <a:bodyPr wrap="square" rtlCol="0">
              <a:spAutoFit/>
            </a:bodyPr>
            <a:lstStyle/>
            <a:p>
              <a:pPr algn="l">
                <a:buNone/>
              </a:pPr>
              <a:endParaRPr lang="zh-CN" altLang="en-US" sz="2800" b="0" dirty="0">
                <a:solidFill>
                  <a:schemeClr val="tx1"/>
                </a:solidFill>
                <a:latin typeface="黑体" panose="02010609060101010101" pitchFamily="49" charset="-122"/>
                <a:ea typeface="黑体" panose="02010609060101010101" pitchFamily="49" charset="-122"/>
              </a:endParaRPr>
            </a:p>
          </p:txBody>
        </p:sp>
      </p:grpSp>
      <p:sp>
        <p:nvSpPr>
          <p:cNvPr id="11" name="文本框 10">
            <a:extLst>
              <a:ext uri="{FF2B5EF4-FFF2-40B4-BE49-F238E27FC236}">
                <a16:creationId xmlns:a16="http://schemas.microsoft.com/office/drawing/2014/main" id="{26D799D8-7D34-4540-A91E-8FDABCD96C9F}"/>
              </a:ext>
            </a:extLst>
          </p:cNvPr>
          <p:cNvSpPr txBox="1"/>
          <p:nvPr/>
        </p:nvSpPr>
        <p:spPr>
          <a:xfrm>
            <a:off x="533400" y="4945439"/>
            <a:ext cx="8429718" cy="1005083"/>
          </a:xfrm>
          <a:prstGeom prst="rect">
            <a:avLst/>
          </a:prstGeom>
          <a:noFill/>
        </p:spPr>
        <p:txBody>
          <a:bodyPr wrap="square" rtlCol="0">
            <a:spAutoFit/>
          </a:bodyPr>
          <a:lstStyle/>
          <a:p>
            <a:pPr marL="342900" indent="-342900" algn="l">
              <a:lnSpc>
                <a:spcPct val="150000"/>
              </a:lnSpc>
              <a:buClr>
                <a:schemeClr val="tx1"/>
              </a:buClr>
              <a:buFont typeface="Arial" panose="020B0604020202020204" pitchFamily="34" charset="0"/>
              <a:buChar char="•"/>
            </a:pPr>
            <a:r>
              <a:rPr lang="zh-CN" altLang="en-US" sz="2000" b="0" dirty="0">
                <a:solidFill>
                  <a:schemeClr val="tx1"/>
                </a:solidFill>
                <a:latin typeface="黑体" panose="02010609060101010101" pitchFamily="49" charset="-122"/>
                <a:ea typeface="黑体" panose="02010609060101010101" pitchFamily="49" charset="-122"/>
              </a:rPr>
              <a:t>完成</a:t>
            </a:r>
            <a:r>
              <a:rPr lang="en-US" altLang="zh-CN" sz="2000" b="0" dirty="0">
                <a:solidFill>
                  <a:schemeClr val="tx1"/>
                </a:solidFill>
                <a:latin typeface="黑体" panose="02010609060101010101" pitchFamily="49" charset="-122"/>
                <a:ea typeface="黑体" panose="02010609060101010101" pitchFamily="49" charset="-122"/>
              </a:rPr>
              <a:t>2021-2022</a:t>
            </a:r>
            <a:r>
              <a:rPr lang="zh-CN" altLang="en-US" sz="2000" b="0" dirty="0">
                <a:solidFill>
                  <a:schemeClr val="tx1"/>
                </a:solidFill>
                <a:latin typeface="黑体" panose="02010609060101010101" pitchFamily="49" charset="-122"/>
                <a:ea typeface="黑体" panose="02010609060101010101" pitchFamily="49" charset="-122"/>
              </a:rPr>
              <a:t>年度以及早期数据的重建，已有</a:t>
            </a:r>
            <a:r>
              <a:rPr lang="en-US" altLang="zh-CN" sz="2000" b="0" dirty="0">
                <a:solidFill>
                  <a:schemeClr val="tx1"/>
                </a:solidFill>
                <a:latin typeface="黑体" panose="02010609060101010101" pitchFamily="49" charset="-122"/>
                <a:ea typeface="黑体" panose="02010609060101010101" pitchFamily="49" charset="-122"/>
              </a:rPr>
              <a:t>8.1fb</a:t>
            </a:r>
            <a:r>
              <a:rPr lang="en-US" altLang="zh-CN" sz="2000" b="0" baseline="30000" dirty="0">
                <a:solidFill>
                  <a:schemeClr val="tx1"/>
                </a:solidFill>
                <a:latin typeface="黑体" panose="02010609060101010101" pitchFamily="49" charset="-122"/>
                <a:ea typeface="黑体" panose="02010609060101010101" pitchFamily="49" charset="-122"/>
              </a:rPr>
              <a:t>-1</a:t>
            </a:r>
            <a:r>
              <a:rPr lang="zh-CN" altLang="en-US" sz="2000" b="0" dirty="0">
                <a:solidFill>
                  <a:schemeClr val="tx1"/>
                </a:solidFill>
                <a:latin typeface="黑体" panose="02010609060101010101" pitchFamily="49" charset="-122"/>
                <a:ea typeface="黑体" panose="02010609060101010101" pitchFamily="49" charset="-122"/>
              </a:rPr>
              <a:t>数据供物理分析</a:t>
            </a:r>
            <a:endParaRPr lang="en-US" altLang="zh-CN" sz="2000" b="0" dirty="0">
              <a:solidFill>
                <a:schemeClr val="tx1"/>
              </a:solidFill>
              <a:latin typeface="黑体" panose="02010609060101010101" pitchFamily="49" charset="-122"/>
              <a:ea typeface="黑体" panose="02010609060101010101" pitchFamily="49" charset="-122"/>
            </a:endParaRPr>
          </a:p>
          <a:p>
            <a:pPr marL="342900" indent="-342900" algn="l">
              <a:lnSpc>
                <a:spcPct val="150000"/>
              </a:lnSpc>
              <a:buClr>
                <a:schemeClr val="tx1"/>
              </a:buClr>
              <a:buFont typeface="Arial" panose="020B0604020202020204" pitchFamily="34" charset="0"/>
              <a:buChar char="•"/>
            </a:pPr>
            <a:r>
              <a:rPr lang="zh-CN" altLang="en-US" sz="2000" b="0" dirty="0">
                <a:solidFill>
                  <a:schemeClr val="tx1"/>
                </a:solidFill>
                <a:latin typeface="黑体" panose="02010609060101010101" pitchFamily="49" charset="-122"/>
                <a:ea typeface="黑体" panose="02010609060101010101" pitchFamily="49" charset="-122"/>
              </a:rPr>
              <a:t>已产生</a:t>
            </a:r>
            <a:r>
              <a:rPr lang="en-US" altLang="zh-CN" sz="2000" b="0" dirty="0">
                <a:solidFill>
                  <a:schemeClr val="tx1"/>
                </a:solidFill>
                <a:latin typeface="黑体" panose="02010609060101010101" pitchFamily="49" charset="-122"/>
                <a:ea typeface="黑体" panose="02010609060101010101" pitchFamily="49" charset="-122"/>
              </a:rPr>
              <a:t>40</a:t>
            </a:r>
            <a:r>
              <a:rPr lang="zh-CN" altLang="en-US" sz="2000" b="0" dirty="0">
                <a:solidFill>
                  <a:schemeClr val="tx1"/>
                </a:solidFill>
                <a:latin typeface="黑体" panose="02010609060101010101" pitchFamily="49" charset="-122"/>
                <a:ea typeface="黑体" panose="02010609060101010101" pitchFamily="49" charset="-122"/>
              </a:rPr>
              <a:t>倍的</a:t>
            </a:r>
            <a:r>
              <a:rPr lang="en-US" altLang="zh-CN" sz="2000" b="0" dirty="0">
                <a:solidFill>
                  <a:schemeClr val="tx1"/>
                </a:solidFill>
                <a:latin typeface="黑体" panose="02010609060101010101" pitchFamily="49" charset="-122"/>
                <a:ea typeface="黑体" panose="02010609060101010101" pitchFamily="49" charset="-122"/>
              </a:rPr>
              <a:t>MC</a:t>
            </a:r>
            <a:r>
              <a:rPr lang="zh-CN" altLang="en-US" sz="2000" b="0" dirty="0">
                <a:solidFill>
                  <a:schemeClr val="tx1"/>
                </a:solidFill>
                <a:latin typeface="黑体" panose="02010609060101010101" pitchFamily="49" charset="-122"/>
                <a:ea typeface="黑体" panose="02010609060101010101" pitchFamily="49" charset="-122"/>
              </a:rPr>
              <a:t>数据</a:t>
            </a:r>
          </a:p>
        </p:txBody>
      </p:sp>
    </p:spTree>
    <p:extLst>
      <p:ext uri="{BB962C8B-B14F-4D97-AF65-F5344CB8AC3E}">
        <p14:creationId xmlns:p14="http://schemas.microsoft.com/office/powerpoint/2010/main" val="2445255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ll.pdf" descr="all.pdf">
            <a:extLst>
              <a:ext uri="{FF2B5EF4-FFF2-40B4-BE49-F238E27FC236}">
                <a16:creationId xmlns:a16="http://schemas.microsoft.com/office/drawing/2014/main" id="{5C7F3C53-72E1-42D0-A26A-C04C253BCEFB}"/>
              </a:ext>
            </a:extLst>
          </p:cNvPr>
          <p:cNvPicPr>
            <a:picLocks noChangeAspect="1"/>
          </p:cNvPicPr>
          <p:nvPr/>
        </p:nvPicPr>
        <p:blipFill>
          <a:blip r:embed="rId2">
            <a:extLst/>
          </a:blip>
          <a:stretch>
            <a:fillRect/>
          </a:stretch>
        </p:blipFill>
        <p:spPr>
          <a:xfrm>
            <a:off x="3568831" y="744717"/>
            <a:ext cx="5583810" cy="2308063"/>
          </a:xfrm>
          <a:prstGeom prst="rect">
            <a:avLst/>
          </a:prstGeom>
          <a:ln w="12700">
            <a:miter lim="400000"/>
          </a:ln>
        </p:spPr>
      </p:pic>
      <p:sp>
        <p:nvSpPr>
          <p:cNvPr id="2" name="标题 1">
            <a:extLst>
              <a:ext uri="{FF2B5EF4-FFF2-40B4-BE49-F238E27FC236}">
                <a16:creationId xmlns:a16="http://schemas.microsoft.com/office/drawing/2014/main" id="{DDC420E0-F2B1-4FB9-A085-143CAD487AAC}"/>
              </a:ext>
            </a:extLst>
          </p:cNvPr>
          <p:cNvSpPr>
            <a:spLocks noGrp="1"/>
          </p:cNvSpPr>
          <p:nvPr>
            <p:ph type="title"/>
          </p:nvPr>
        </p:nvSpPr>
        <p:spPr/>
        <p:txBody>
          <a:bodyPr/>
          <a:lstStyle/>
          <a:p>
            <a:r>
              <a:rPr lang="zh-CN" altLang="en-US" dirty="0"/>
              <a:t>数据质量检查</a:t>
            </a:r>
          </a:p>
        </p:txBody>
      </p:sp>
      <p:sp>
        <p:nvSpPr>
          <p:cNvPr id="4" name="灯片编号占位符 3">
            <a:extLst>
              <a:ext uri="{FF2B5EF4-FFF2-40B4-BE49-F238E27FC236}">
                <a16:creationId xmlns:a16="http://schemas.microsoft.com/office/drawing/2014/main" id="{9EC5109C-DCC6-4260-B861-1F4F91B8A6D0}"/>
              </a:ext>
            </a:extLst>
          </p:cNvPr>
          <p:cNvSpPr>
            <a:spLocks noGrp="1"/>
          </p:cNvSpPr>
          <p:nvPr>
            <p:ph type="sldNum" sz="quarter" idx="10"/>
          </p:nvPr>
        </p:nvSpPr>
        <p:spPr/>
        <p:txBody>
          <a:bodyPr/>
          <a:lstStyle/>
          <a:p>
            <a:fld id="{3917FE17-BB62-45E8-80D8-8DA0DEEF5B92}" type="slidenum">
              <a:rPr lang="zh-CN" altLang="en-US" smtClean="0"/>
              <a:t>31</a:t>
            </a:fld>
            <a:endParaRPr lang="zh-CN" altLang="en-US"/>
          </a:p>
        </p:txBody>
      </p:sp>
      <p:grpSp>
        <p:nvGrpSpPr>
          <p:cNvPr id="7" name="组合 6">
            <a:extLst>
              <a:ext uri="{FF2B5EF4-FFF2-40B4-BE49-F238E27FC236}">
                <a16:creationId xmlns:a16="http://schemas.microsoft.com/office/drawing/2014/main" id="{0F0668AE-0379-4224-A5D6-40C3677A691A}"/>
              </a:ext>
            </a:extLst>
          </p:cNvPr>
          <p:cNvGrpSpPr/>
          <p:nvPr/>
        </p:nvGrpSpPr>
        <p:grpSpPr>
          <a:xfrm>
            <a:off x="304800" y="838199"/>
            <a:ext cx="3264031" cy="5275083"/>
            <a:chOff x="191678" y="838200"/>
            <a:chExt cx="3264031" cy="4429161"/>
          </a:xfrm>
        </p:grpSpPr>
        <p:pic>
          <p:nvPicPr>
            <p:cNvPr id="5" name="RunCompbb.pdf" descr="RunCompbb.pdf">
              <a:extLst>
                <a:ext uri="{FF2B5EF4-FFF2-40B4-BE49-F238E27FC236}">
                  <a16:creationId xmlns:a16="http://schemas.microsoft.com/office/drawing/2014/main" id="{9C48AC24-D686-4672-B41F-5DCAF1A157ED}"/>
                </a:ext>
              </a:extLst>
            </p:cNvPr>
            <p:cNvPicPr>
              <a:picLocks noChangeAspect="1"/>
            </p:cNvPicPr>
            <p:nvPr/>
          </p:nvPicPr>
          <p:blipFill>
            <a:blip r:embed="rId3">
              <a:extLst/>
            </a:blip>
            <a:stretch>
              <a:fillRect/>
            </a:stretch>
          </p:blipFill>
          <p:spPr>
            <a:xfrm>
              <a:off x="191678" y="838200"/>
              <a:ext cx="3161122" cy="2155663"/>
            </a:xfrm>
            <a:prstGeom prst="rect">
              <a:avLst/>
            </a:prstGeom>
            <a:ln w="12700">
              <a:miter lim="400000"/>
            </a:ln>
          </p:spPr>
        </p:pic>
        <p:pic>
          <p:nvPicPr>
            <p:cNvPr id="6" name="DayCompbb.pdf" descr="DayCompbb.pdf">
              <a:extLst>
                <a:ext uri="{FF2B5EF4-FFF2-40B4-BE49-F238E27FC236}">
                  <a16:creationId xmlns:a16="http://schemas.microsoft.com/office/drawing/2014/main" id="{C4DF297C-D61C-48D2-AB4A-75FA3504ACA0}"/>
                </a:ext>
              </a:extLst>
            </p:cNvPr>
            <p:cNvPicPr>
              <a:picLocks noChangeAspect="1"/>
            </p:cNvPicPr>
            <p:nvPr/>
          </p:nvPicPr>
          <p:blipFill>
            <a:blip r:embed="rId4">
              <a:extLst/>
            </a:blip>
            <a:stretch>
              <a:fillRect/>
            </a:stretch>
          </p:blipFill>
          <p:spPr>
            <a:xfrm>
              <a:off x="191678" y="3111698"/>
              <a:ext cx="3264031" cy="2155663"/>
            </a:xfrm>
            <a:prstGeom prst="rect">
              <a:avLst/>
            </a:prstGeom>
            <a:ln w="12700">
              <a:miter lim="400000"/>
            </a:ln>
          </p:spPr>
        </p:pic>
      </p:grpSp>
      <p:sp>
        <p:nvSpPr>
          <p:cNvPr id="8" name="文本框 7">
            <a:extLst>
              <a:ext uri="{FF2B5EF4-FFF2-40B4-BE49-F238E27FC236}">
                <a16:creationId xmlns:a16="http://schemas.microsoft.com/office/drawing/2014/main" id="{ECF20B43-014D-4755-B11B-B35551704C62}"/>
              </a:ext>
            </a:extLst>
          </p:cNvPr>
          <p:cNvSpPr txBox="1"/>
          <p:nvPr/>
        </p:nvSpPr>
        <p:spPr>
          <a:xfrm>
            <a:off x="609600" y="914400"/>
            <a:ext cx="1447800" cy="461665"/>
          </a:xfrm>
          <a:prstGeom prst="rect">
            <a:avLst/>
          </a:prstGeom>
          <a:noFill/>
        </p:spPr>
        <p:txBody>
          <a:bodyPr wrap="square" rtlCol="0">
            <a:spAutoFit/>
          </a:bodyPr>
          <a:lstStyle/>
          <a:p>
            <a:pPr algn="l">
              <a:buNone/>
            </a:pPr>
            <a:r>
              <a:rPr lang="zh-CN" altLang="en-US" sz="2400" dirty="0">
                <a:solidFill>
                  <a:srgbClr val="C00000"/>
                </a:solidFill>
                <a:latin typeface="微软雅黑" panose="020B0503020204020204" pitchFamily="34" charset="-122"/>
                <a:ea typeface="微软雅黑" panose="020B0503020204020204" pitchFamily="34" charset="-122"/>
              </a:rPr>
              <a:t>亮度测量</a:t>
            </a:r>
          </a:p>
        </p:txBody>
      </p:sp>
      <p:sp>
        <p:nvSpPr>
          <p:cNvPr id="11" name="文本框 10">
            <a:extLst>
              <a:ext uri="{FF2B5EF4-FFF2-40B4-BE49-F238E27FC236}">
                <a16:creationId xmlns:a16="http://schemas.microsoft.com/office/drawing/2014/main" id="{621A86AB-2BE0-43F6-B602-0624D00C1DC1}"/>
              </a:ext>
            </a:extLst>
          </p:cNvPr>
          <p:cNvSpPr txBox="1"/>
          <p:nvPr/>
        </p:nvSpPr>
        <p:spPr>
          <a:xfrm>
            <a:off x="4418029" y="838200"/>
            <a:ext cx="2286000" cy="461665"/>
          </a:xfrm>
          <a:prstGeom prst="rect">
            <a:avLst/>
          </a:prstGeom>
          <a:noFill/>
        </p:spPr>
        <p:txBody>
          <a:bodyPr wrap="square" rtlCol="0">
            <a:spAutoFit/>
          </a:bodyPr>
          <a:lstStyle/>
          <a:p>
            <a:pPr algn="l">
              <a:buNone/>
            </a:pPr>
            <a:r>
              <a:rPr lang="zh-CN" altLang="en-US" sz="2400" dirty="0">
                <a:solidFill>
                  <a:srgbClr val="C00000"/>
                </a:solidFill>
                <a:latin typeface="微软雅黑" panose="020B0503020204020204" pitchFamily="34" charset="-122"/>
                <a:ea typeface="微软雅黑" panose="020B0503020204020204" pitchFamily="34" charset="-122"/>
              </a:rPr>
              <a:t>质心能量刻度</a:t>
            </a:r>
          </a:p>
        </p:txBody>
      </p:sp>
      <p:pic>
        <p:nvPicPr>
          <p:cNvPr id="13" name="截屏2023-04-01 22.32.57.png" descr="截屏2023-04-01 22.32.57.png">
            <a:extLst>
              <a:ext uri="{FF2B5EF4-FFF2-40B4-BE49-F238E27FC236}">
                <a16:creationId xmlns:a16="http://schemas.microsoft.com/office/drawing/2014/main" id="{2B8FC1E8-B434-472C-A5D8-1B9A9C736F70}"/>
              </a:ext>
            </a:extLst>
          </p:cNvPr>
          <p:cNvPicPr>
            <a:picLocks noChangeAspect="1"/>
          </p:cNvPicPr>
          <p:nvPr/>
        </p:nvPicPr>
        <p:blipFill>
          <a:blip r:embed="rId5">
            <a:extLst/>
          </a:blip>
          <a:stretch>
            <a:fillRect/>
          </a:stretch>
        </p:blipFill>
        <p:spPr>
          <a:xfrm>
            <a:off x="3733800" y="3260855"/>
            <a:ext cx="5036239" cy="3168326"/>
          </a:xfrm>
          <a:prstGeom prst="rect">
            <a:avLst/>
          </a:prstGeom>
          <a:ln w="12700">
            <a:miter lim="400000"/>
          </a:ln>
        </p:spPr>
      </p:pic>
      <p:sp>
        <p:nvSpPr>
          <p:cNvPr id="14" name="文本框 13">
            <a:extLst>
              <a:ext uri="{FF2B5EF4-FFF2-40B4-BE49-F238E27FC236}">
                <a16:creationId xmlns:a16="http://schemas.microsoft.com/office/drawing/2014/main" id="{5235F3F2-6EEC-4BB7-9439-47D80F734F9B}"/>
              </a:ext>
            </a:extLst>
          </p:cNvPr>
          <p:cNvSpPr txBox="1"/>
          <p:nvPr/>
        </p:nvSpPr>
        <p:spPr>
          <a:xfrm>
            <a:off x="4727919" y="3429000"/>
            <a:ext cx="1524000" cy="461665"/>
          </a:xfrm>
          <a:prstGeom prst="rect">
            <a:avLst/>
          </a:prstGeom>
          <a:noFill/>
        </p:spPr>
        <p:txBody>
          <a:bodyPr wrap="square" rtlCol="0">
            <a:spAutoFit/>
          </a:bodyPr>
          <a:lstStyle/>
          <a:p>
            <a:pPr algn="l">
              <a:buNone/>
            </a:pPr>
            <a:r>
              <a:rPr lang="zh-CN" altLang="en-US" sz="2400" dirty="0">
                <a:solidFill>
                  <a:srgbClr val="C00000"/>
                </a:solidFill>
                <a:latin typeface="微软雅黑" panose="020B0503020204020204" pitchFamily="34" charset="-122"/>
                <a:ea typeface="微软雅黑" panose="020B0503020204020204" pitchFamily="34" charset="-122"/>
              </a:rPr>
              <a:t>产额测量</a:t>
            </a:r>
          </a:p>
        </p:txBody>
      </p:sp>
    </p:spTree>
    <p:extLst>
      <p:ext uri="{BB962C8B-B14F-4D97-AF65-F5344CB8AC3E}">
        <p14:creationId xmlns:p14="http://schemas.microsoft.com/office/powerpoint/2010/main" val="1823850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300FC5-AEEA-4DD6-A935-2A2B2E7921E6}"/>
              </a:ext>
            </a:extLst>
          </p:cNvPr>
          <p:cNvSpPr>
            <a:spLocks noGrp="1"/>
          </p:cNvSpPr>
          <p:nvPr>
            <p:ph type="title"/>
          </p:nvPr>
        </p:nvSpPr>
        <p:spPr/>
        <p:txBody>
          <a:bodyPr/>
          <a:lstStyle/>
          <a:p>
            <a:r>
              <a:rPr lang="zh-CN" altLang="en-US" dirty="0"/>
              <a:t>系统误差研究</a:t>
            </a:r>
          </a:p>
        </p:txBody>
      </p:sp>
      <p:sp>
        <p:nvSpPr>
          <p:cNvPr id="4" name="灯片编号占位符 3">
            <a:extLst>
              <a:ext uri="{FF2B5EF4-FFF2-40B4-BE49-F238E27FC236}">
                <a16:creationId xmlns:a16="http://schemas.microsoft.com/office/drawing/2014/main" id="{A155974F-ED67-4E9F-AF49-07FF9FF6F049}"/>
              </a:ext>
            </a:extLst>
          </p:cNvPr>
          <p:cNvSpPr>
            <a:spLocks noGrp="1"/>
          </p:cNvSpPr>
          <p:nvPr>
            <p:ph type="sldNum" sz="quarter" idx="10"/>
          </p:nvPr>
        </p:nvSpPr>
        <p:spPr/>
        <p:txBody>
          <a:bodyPr/>
          <a:lstStyle/>
          <a:p>
            <a:fld id="{3917FE17-BB62-45E8-80D8-8DA0DEEF5B92}" type="slidenum">
              <a:rPr lang="zh-CN" altLang="en-US" smtClean="0"/>
              <a:t>32</a:t>
            </a:fld>
            <a:endParaRPr lang="zh-CN" altLang="en-US"/>
          </a:p>
        </p:txBody>
      </p:sp>
      <p:pic>
        <p:nvPicPr>
          <p:cNvPr id="5" name="图片 4">
            <a:extLst>
              <a:ext uri="{FF2B5EF4-FFF2-40B4-BE49-F238E27FC236}">
                <a16:creationId xmlns:a16="http://schemas.microsoft.com/office/drawing/2014/main" id="{6D18720B-A089-4C48-94F1-A25AA33344DA}"/>
              </a:ext>
            </a:extLst>
          </p:cNvPr>
          <p:cNvPicPr>
            <a:picLocks noChangeAspect="1"/>
          </p:cNvPicPr>
          <p:nvPr/>
        </p:nvPicPr>
        <p:blipFill>
          <a:blip r:embed="rId3"/>
          <a:stretch>
            <a:fillRect/>
          </a:stretch>
        </p:blipFill>
        <p:spPr>
          <a:xfrm>
            <a:off x="31423" y="1066800"/>
            <a:ext cx="6450980" cy="2819400"/>
          </a:xfrm>
          <a:prstGeom prst="rect">
            <a:avLst/>
          </a:prstGeom>
        </p:spPr>
      </p:pic>
      <p:sp>
        <p:nvSpPr>
          <p:cNvPr id="6" name="文本框 5">
            <a:extLst>
              <a:ext uri="{FF2B5EF4-FFF2-40B4-BE49-F238E27FC236}">
                <a16:creationId xmlns:a16="http://schemas.microsoft.com/office/drawing/2014/main" id="{26B29289-BDCB-4DDE-957A-F2140EB52D85}"/>
              </a:ext>
            </a:extLst>
          </p:cNvPr>
          <p:cNvSpPr txBox="1"/>
          <p:nvPr/>
        </p:nvSpPr>
        <p:spPr>
          <a:xfrm>
            <a:off x="228600" y="695980"/>
            <a:ext cx="3124200" cy="523220"/>
          </a:xfrm>
          <a:prstGeom prst="rect">
            <a:avLst/>
          </a:prstGeom>
          <a:noFill/>
        </p:spPr>
        <p:txBody>
          <a:bodyPr wrap="square" rtlCol="0">
            <a:spAutoFit/>
          </a:bodyPr>
          <a:lstStyle/>
          <a:p>
            <a:pPr algn="l">
              <a:buNone/>
            </a:pPr>
            <a:r>
              <a:rPr lang="zh-CN" altLang="en-US" sz="2800" b="0" dirty="0">
                <a:solidFill>
                  <a:srgbClr val="C00000"/>
                </a:solidFill>
                <a:latin typeface="微软雅黑" panose="020B0503020204020204" pitchFamily="34" charset="-122"/>
                <a:ea typeface="微软雅黑" panose="020B0503020204020204" pitchFamily="34" charset="-122"/>
              </a:rPr>
              <a:t>带电粒子重建效率</a:t>
            </a:r>
          </a:p>
        </p:txBody>
      </p:sp>
      <p:pic>
        <p:nvPicPr>
          <p:cNvPr id="7" name="图片 6">
            <a:extLst>
              <a:ext uri="{FF2B5EF4-FFF2-40B4-BE49-F238E27FC236}">
                <a16:creationId xmlns:a16="http://schemas.microsoft.com/office/drawing/2014/main" id="{2567A180-3415-4AD9-9B00-6EBA711D6823}"/>
              </a:ext>
            </a:extLst>
          </p:cNvPr>
          <p:cNvPicPr>
            <a:picLocks noChangeAspect="1"/>
          </p:cNvPicPr>
          <p:nvPr/>
        </p:nvPicPr>
        <p:blipFill>
          <a:blip r:embed="rId4"/>
          <a:stretch>
            <a:fillRect/>
          </a:stretch>
        </p:blipFill>
        <p:spPr>
          <a:xfrm>
            <a:off x="3228442" y="4026129"/>
            <a:ext cx="6011239" cy="2819399"/>
          </a:xfrm>
          <a:prstGeom prst="rect">
            <a:avLst/>
          </a:prstGeom>
        </p:spPr>
      </p:pic>
      <p:sp>
        <p:nvSpPr>
          <p:cNvPr id="8" name="文本框 7">
            <a:extLst>
              <a:ext uri="{FF2B5EF4-FFF2-40B4-BE49-F238E27FC236}">
                <a16:creationId xmlns:a16="http://schemas.microsoft.com/office/drawing/2014/main" id="{EAA716B9-F5CA-4644-A07F-0C10E1C81DFF}"/>
              </a:ext>
            </a:extLst>
          </p:cNvPr>
          <p:cNvSpPr txBox="1"/>
          <p:nvPr/>
        </p:nvSpPr>
        <p:spPr>
          <a:xfrm>
            <a:off x="3657600" y="3743980"/>
            <a:ext cx="3124200" cy="523220"/>
          </a:xfrm>
          <a:prstGeom prst="rect">
            <a:avLst/>
          </a:prstGeom>
          <a:noFill/>
        </p:spPr>
        <p:txBody>
          <a:bodyPr wrap="square" rtlCol="0">
            <a:spAutoFit/>
          </a:bodyPr>
          <a:lstStyle/>
          <a:p>
            <a:pPr algn="l">
              <a:buNone/>
            </a:pPr>
            <a:r>
              <a:rPr lang="zh-CN" altLang="en-US" sz="2800" b="0" dirty="0">
                <a:solidFill>
                  <a:srgbClr val="C00000"/>
                </a:solidFill>
                <a:latin typeface="微软雅黑" panose="020B0503020204020204" pitchFamily="34" charset="-122"/>
                <a:ea typeface="微软雅黑" panose="020B0503020204020204" pitchFamily="34" charset="-122"/>
              </a:rPr>
              <a:t>带电粒子鉴别效率</a:t>
            </a:r>
          </a:p>
        </p:txBody>
      </p:sp>
      <p:pic>
        <p:nvPicPr>
          <p:cNvPr id="9" name="图片 8">
            <a:extLst>
              <a:ext uri="{FF2B5EF4-FFF2-40B4-BE49-F238E27FC236}">
                <a16:creationId xmlns:a16="http://schemas.microsoft.com/office/drawing/2014/main" id="{E0C3C024-A983-4D0E-88BA-EC3D989B58CC}"/>
              </a:ext>
            </a:extLst>
          </p:cNvPr>
          <p:cNvPicPr>
            <a:picLocks noChangeAspect="1"/>
          </p:cNvPicPr>
          <p:nvPr/>
        </p:nvPicPr>
        <p:blipFill>
          <a:blip r:embed="rId5"/>
          <a:stretch>
            <a:fillRect/>
          </a:stretch>
        </p:blipFill>
        <p:spPr>
          <a:xfrm>
            <a:off x="114300" y="4706019"/>
            <a:ext cx="3352800" cy="733737"/>
          </a:xfrm>
          <a:prstGeom prst="rect">
            <a:avLst/>
          </a:prstGeom>
        </p:spPr>
      </p:pic>
    </p:spTree>
    <p:extLst>
      <p:ext uri="{BB962C8B-B14F-4D97-AF65-F5344CB8AC3E}">
        <p14:creationId xmlns:p14="http://schemas.microsoft.com/office/powerpoint/2010/main" val="2340099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2DEB991A-3A75-4741-842C-776593176E97}"/>
              </a:ext>
            </a:extLst>
          </p:cNvPr>
          <p:cNvPicPr>
            <a:picLocks noChangeAspect="1"/>
          </p:cNvPicPr>
          <p:nvPr/>
        </p:nvPicPr>
        <p:blipFill>
          <a:blip r:embed="rId3"/>
          <a:stretch>
            <a:fillRect/>
          </a:stretch>
        </p:blipFill>
        <p:spPr>
          <a:xfrm>
            <a:off x="152400" y="3668061"/>
            <a:ext cx="8521478" cy="2910261"/>
          </a:xfrm>
          <a:prstGeom prst="rect">
            <a:avLst/>
          </a:prstGeom>
        </p:spPr>
      </p:pic>
      <p:sp>
        <p:nvSpPr>
          <p:cNvPr id="2" name="标题 1">
            <a:extLst>
              <a:ext uri="{FF2B5EF4-FFF2-40B4-BE49-F238E27FC236}">
                <a16:creationId xmlns:a16="http://schemas.microsoft.com/office/drawing/2014/main" id="{7DF40295-65A9-49B0-BA00-C38AF49136E0}"/>
              </a:ext>
            </a:extLst>
          </p:cNvPr>
          <p:cNvSpPr>
            <a:spLocks noGrp="1"/>
          </p:cNvSpPr>
          <p:nvPr>
            <p:ph type="title"/>
          </p:nvPr>
        </p:nvSpPr>
        <p:spPr/>
        <p:txBody>
          <a:bodyPr/>
          <a:lstStyle/>
          <a:p>
            <a:r>
              <a:rPr lang="zh-CN" altLang="en-US" dirty="0"/>
              <a:t>系统误差研究</a:t>
            </a:r>
          </a:p>
        </p:txBody>
      </p:sp>
      <p:sp>
        <p:nvSpPr>
          <p:cNvPr id="4" name="灯片编号占位符 3">
            <a:extLst>
              <a:ext uri="{FF2B5EF4-FFF2-40B4-BE49-F238E27FC236}">
                <a16:creationId xmlns:a16="http://schemas.microsoft.com/office/drawing/2014/main" id="{EEA6F66F-9E06-4EAF-B2F0-8C4DF44BE78F}"/>
              </a:ext>
            </a:extLst>
          </p:cNvPr>
          <p:cNvSpPr>
            <a:spLocks noGrp="1"/>
          </p:cNvSpPr>
          <p:nvPr>
            <p:ph type="sldNum" sz="quarter" idx="10"/>
          </p:nvPr>
        </p:nvSpPr>
        <p:spPr/>
        <p:txBody>
          <a:bodyPr/>
          <a:lstStyle/>
          <a:p>
            <a:fld id="{3917FE17-BB62-45E8-80D8-8DA0DEEF5B92}" type="slidenum">
              <a:rPr lang="zh-CN" altLang="en-US" smtClean="0"/>
              <a:t>33</a:t>
            </a:fld>
            <a:endParaRPr lang="zh-CN" altLang="en-US"/>
          </a:p>
        </p:txBody>
      </p:sp>
      <p:pic>
        <p:nvPicPr>
          <p:cNvPr id="6" name="图片 5">
            <a:extLst>
              <a:ext uri="{FF2B5EF4-FFF2-40B4-BE49-F238E27FC236}">
                <a16:creationId xmlns:a16="http://schemas.microsoft.com/office/drawing/2014/main" id="{713A3B6D-238E-4171-9384-E1662B4BE43C}"/>
              </a:ext>
            </a:extLst>
          </p:cNvPr>
          <p:cNvPicPr>
            <a:picLocks noChangeAspect="1"/>
          </p:cNvPicPr>
          <p:nvPr/>
        </p:nvPicPr>
        <p:blipFill>
          <a:blip r:embed="rId4"/>
          <a:stretch>
            <a:fillRect/>
          </a:stretch>
        </p:blipFill>
        <p:spPr>
          <a:xfrm>
            <a:off x="609600" y="1158010"/>
            <a:ext cx="7820320" cy="2438525"/>
          </a:xfrm>
          <a:prstGeom prst="rect">
            <a:avLst/>
          </a:prstGeom>
        </p:spPr>
      </p:pic>
      <p:sp>
        <p:nvSpPr>
          <p:cNvPr id="7" name="文本框 6">
            <a:extLst>
              <a:ext uri="{FF2B5EF4-FFF2-40B4-BE49-F238E27FC236}">
                <a16:creationId xmlns:a16="http://schemas.microsoft.com/office/drawing/2014/main" id="{D59AAEA1-27EC-48F1-A2D9-85AD6F8570C0}"/>
              </a:ext>
            </a:extLst>
          </p:cNvPr>
          <p:cNvSpPr txBox="1"/>
          <p:nvPr/>
        </p:nvSpPr>
        <p:spPr>
          <a:xfrm>
            <a:off x="333080" y="736581"/>
            <a:ext cx="3124200" cy="523220"/>
          </a:xfrm>
          <a:prstGeom prst="rect">
            <a:avLst/>
          </a:prstGeom>
          <a:noFill/>
        </p:spPr>
        <p:txBody>
          <a:bodyPr wrap="square" rtlCol="0">
            <a:spAutoFit/>
          </a:bodyPr>
          <a:lstStyle/>
          <a:p>
            <a:pPr algn="l">
              <a:buNone/>
            </a:pPr>
            <a:r>
              <a:rPr lang="zh-CN" altLang="en-US" sz="2800" b="0" dirty="0">
                <a:solidFill>
                  <a:srgbClr val="C00000"/>
                </a:solidFill>
                <a:latin typeface="微软雅黑" panose="020B0503020204020204" pitchFamily="34" charset="-122"/>
                <a:ea typeface="微软雅黑" panose="020B0503020204020204" pitchFamily="34" charset="-122"/>
              </a:rPr>
              <a:t></a:t>
            </a:r>
            <a:r>
              <a:rPr lang="en-US" altLang="zh-CN" sz="2800" b="0" baseline="30000" dirty="0">
                <a:solidFill>
                  <a:srgbClr val="C00000"/>
                </a:solidFill>
                <a:latin typeface="微软雅黑" panose="020B0503020204020204" pitchFamily="34" charset="-122"/>
                <a:ea typeface="微软雅黑" panose="020B0503020204020204" pitchFamily="34" charset="-122"/>
              </a:rPr>
              <a:t>0</a:t>
            </a:r>
            <a:r>
              <a:rPr lang="zh-CN" altLang="en-US" sz="2800" b="0" dirty="0">
                <a:solidFill>
                  <a:srgbClr val="C00000"/>
                </a:solidFill>
                <a:latin typeface="微软雅黑" panose="020B0503020204020204" pitchFamily="34" charset="-122"/>
                <a:ea typeface="微软雅黑" panose="020B0503020204020204" pitchFamily="34" charset="-122"/>
              </a:rPr>
              <a:t>重建效率</a:t>
            </a:r>
          </a:p>
        </p:txBody>
      </p:sp>
      <p:sp>
        <p:nvSpPr>
          <p:cNvPr id="9" name="文本框 8">
            <a:extLst>
              <a:ext uri="{FF2B5EF4-FFF2-40B4-BE49-F238E27FC236}">
                <a16:creationId xmlns:a16="http://schemas.microsoft.com/office/drawing/2014/main" id="{B796BA00-7B3A-4F04-AE1C-E29BCDE7C66F}"/>
              </a:ext>
            </a:extLst>
          </p:cNvPr>
          <p:cNvSpPr txBox="1"/>
          <p:nvPr/>
        </p:nvSpPr>
        <p:spPr>
          <a:xfrm>
            <a:off x="546322" y="3424519"/>
            <a:ext cx="3124200" cy="523220"/>
          </a:xfrm>
          <a:prstGeom prst="rect">
            <a:avLst/>
          </a:prstGeom>
          <a:noFill/>
        </p:spPr>
        <p:txBody>
          <a:bodyPr wrap="square" rtlCol="0">
            <a:spAutoFit/>
          </a:bodyPr>
          <a:lstStyle/>
          <a:p>
            <a:pPr algn="l">
              <a:buNone/>
            </a:pPr>
            <a:r>
              <a:rPr lang="en-US" altLang="zh-CN" sz="2800" b="0" dirty="0">
                <a:solidFill>
                  <a:srgbClr val="C00000"/>
                </a:solidFill>
                <a:latin typeface="微软雅黑" panose="020B0503020204020204" pitchFamily="34" charset="-122"/>
                <a:ea typeface="微软雅黑" panose="020B0503020204020204" pitchFamily="34" charset="-122"/>
              </a:rPr>
              <a:t>K</a:t>
            </a:r>
            <a:r>
              <a:rPr lang="en-US" altLang="zh-CN" sz="2800" b="0" baseline="30000" dirty="0">
                <a:solidFill>
                  <a:srgbClr val="C00000"/>
                </a:solidFill>
                <a:latin typeface="微软雅黑" panose="020B0503020204020204" pitchFamily="34" charset="-122"/>
                <a:ea typeface="微软雅黑" panose="020B0503020204020204" pitchFamily="34" charset="-122"/>
              </a:rPr>
              <a:t>0</a:t>
            </a:r>
            <a:r>
              <a:rPr lang="en-US" altLang="zh-CN" sz="2800" b="0" baseline="-25000" dirty="0">
                <a:solidFill>
                  <a:srgbClr val="C00000"/>
                </a:solidFill>
                <a:latin typeface="微软雅黑" panose="020B0503020204020204" pitchFamily="34" charset="-122"/>
                <a:ea typeface="微软雅黑" panose="020B0503020204020204" pitchFamily="34" charset="-122"/>
              </a:rPr>
              <a:t>s</a:t>
            </a:r>
            <a:r>
              <a:rPr lang="zh-CN" altLang="en-US" sz="2800" b="0" dirty="0">
                <a:solidFill>
                  <a:srgbClr val="C00000"/>
                </a:solidFill>
                <a:latin typeface="微软雅黑" panose="020B0503020204020204" pitchFamily="34" charset="-122"/>
                <a:ea typeface="微软雅黑" panose="020B0503020204020204" pitchFamily="34" charset="-122"/>
              </a:rPr>
              <a:t>重建效率</a:t>
            </a:r>
          </a:p>
        </p:txBody>
      </p:sp>
    </p:spTree>
    <p:extLst>
      <p:ext uri="{BB962C8B-B14F-4D97-AF65-F5344CB8AC3E}">
        <p14:creationId xmlns:p14="http://schemas.microsoft.com/office/powerpoint/2010/main" val="1350964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chemeClr val="tx1"/>
                </a:solidFill>
              </a:rPr>
              <a:t>总结</a:t>
            </a:r>
          </a:p>
        </p:txBody>
      </p:sp>
      <p:sp>
        <p:nvSpPr>
          <p:cNvPr id="4" name="灯片编号占位符 3"/>
          <p:cNvSpPr>
            <a:spLocks noGrp="1"/>
          </p:cNvSpPr>
          <p:nvPr>
            <p:ph type="sldNum" sz="quarter" idx="10"/>
          </p:nvPr>
        </p:nvSpPr>
        <p:spPr/>
        <p:txBody>
          <a:bodyPr/>
          <a:lstStyle/>
          <a:p>
            <a:fld id="{3917FE17-BB62-45E8-80D8-8DA0DEEF5B92}" type="slidenum">
              <a:rPr lang="zh-CN" altLang="en-US" smtClean="0"/>
              <a:t>34</a:t>
            </a:fld>
            <a:endParaRPr lang="zh-CN" altLang="en-US"/>
          </a:p>
        </p:txBody>
      </p:sp>
      <p:sp>
        <p:nvSpPr>
          <p:cNvPr id="3" name="文本框 2"/>
          <p:cNvSpPr txBox="1"/>
          <p:nvPr/>
        </p:nvSpPr>
        <p:spPr>
          <a:xfrm>
            <a:off x="381000" y="990600"/>
            <a:ext cx="8534400" cy="4588307"/>
          </a:xfrm>
          <a:prstGeom prst="rect">
            <a:avLst/>
          </a:prstGeom>
          <a:noFill/>
        </p:spPr>
        <p:txBody>
          <a:bodyPr wrap="square" rtlCol="0">
            <a:spAutoFit/>
          </a:bodyPr>
          <a:lstStyle/>
          <a:p>
            <a:pPr marL="342900" indent="-342900" algn="l">
              <a:lnSpc>
                <a:spcPct val="130000"/>
              </a:lnSpc>
              <a:buClrTx/>
              <a:buFont typeface="Wingdings" panose="05000000000000000000" pitchFamily="2" charset="2"/>
              <a:buChar char="p"/>
            </a:pPr>
            <a:r>
              <a:rPr lang="zh-CN" altLang="en-US" sz="2400" dirty="0">
                <a:solidFill>
                  <a:schemeClr val="tx1"/>
                </a:solidFill>
                <a:latin typeface="微软雅黑" panose="020B0503020204020204" pitchFamily="34" charset="-122"/>
                <a:ea typeface="微软雅黑" panose="020B0503020204020204" pitchFamily="34" charset="-122"/>
              </a:rPr>
              <a:t>粲强子衰变是挑战</a:t>
            </a:r>
            <a:r>
              <a:rPr lang="zh-CN" altLang="en-US" sz="2400" dirty="0">
                <a:solidFill>
                  <a:srgbClr val="C00000"/>
                </a:solidFill>
                <a:latin typeface="微软雅黑" panose="020B0503020204020204" pitchFamily="34" charset="-122"/>
                <a:ea typeface="微软雅黑" panose="020B0503020204020204" pitchFamily="34" charset="-122"/>
              </a:rPr>
              <a:t>强相互作用</a:t>
            </a:r>
            <a:r>
              <a:rPr lang="zh-CN" altLang="en-US" sz="2400" dirty="0">
                <a:solidFill>
                  <a:schemeClr val="tx1"/>
                </a:solidFill>
                <a:latin typeface="微软雅黑" panose="020B0503020204020204" pitchFamily="34" charset="-122"/>
                <a:ea typeface="微软雅黑" panose="020B0503020204020204" pitchFamily="34" charset="-122"/>
              </a:rPr>
              <a:t>非微扰机制、高精度验证</a:t>
            </a:r>
            <a:r>
              <a:rPr lang="zh-CN" altLang="en-US" sz="2400" dirty="0">
                <a:solidFill>
                  <a:srgbClr val="C00000"/>
                </a:solidFill>
                <a:latin typeface="微软雅黑" panose="020B0503020204020204" pitchFamily="34" charset="-122"/>
                <a:ea typeface="微软雅黑" panose="020B0503020204020204" pitchFamily="34" charset="-122"/>
              </a:rPr>
              <a:t>电弱统一理论</a:t>
            </a:r>
            <a:r>
              <a:rPr lang="zh-CN" altLang="en-US" sz="2400" dirty="0">
                <a:solidFill>
                  <a:schemeClr val="tx1"/>
                </a:solidFill>
                <a:latin typeface="微软雅黑" panose="020B0503020204020204" pitchFamily="34" charset="-122"/>
                <a:ea typeface="微软雅黑" panose="020B0503020204020204" pitchFamily="34" charset="-122"/>
              </a:rPr>
              <a:t>、探索超越标准模型</a:t>
            </a:r>
            <a:r>
              <a:rPr lang="zh-CN" altLang="en-US" sz="2400" dirty="0">
                <a:solidFill>
                  <a:srgbClr val="C00000"/>
                </a:solidFill>
                <a:latin typeface="微软雅黑" panose="020B0503020204020204" pitchFamily="34" charset="-122"/>
                <a:ea typeface="微软雅黑" panose="020B0503020204020204" pitchFamily="34" charset="-122"/>
              </a:rPr>
              <a:t>新物理</a:t>
            </a:r>
            <a:r>
              <a:rPr lang="zh-CN" altLang="en-US" sz="2400" dirty="0">
                <a:solidFill>
                  <a:schemeClr val="tx1"/>
                </a:solidFill>
                <a:latin typeface="微软雅黑" panose="020B0503020204020204" pitchFamily="34" charset="-122"/>
                <a:ea typeface="微软雅黑" panose="020B0503020204020204" pitchFamily="34" charset="-122"/>
              </a:rPr>
              <a:t>的关键场所之一</a:t>
            </a:r>
            <a:endParaRPr lang="en-US" altLang="zh-CN" sz="2400" dirty="0">
              <a:solidFill>
                <a:schemeClr val="tx1"/>
              </a:solidFill>
              <a:latin typeface="微软雅黑" panose="020B0503020204020204" pitchFamily="34" charset="-122"/>
              <a:ea typeface="微软雅黑" panose="020B0503020204020204" pitchFamily="34" charset="-122"/>
            </a:endParaRPr>
          </a:p>
          <a:p>
            <a:pPr marL="342900" indent="-342900" algn="l">
              <a:lnSpc>
                <a:spcPct val="130000"/>
              </a:lnSpc>
              <a:buClrTx/>
              <a:buFont typeface="Wingdings" panose="05000000000000000000" pitchFamily="2" charset="2"/>
              <a:buChar char="p"/>
            </a:pPr>
            <a:r>
              <a:rPr lang="en-US" altLang="zh-CN" sz="2400" dirty="0">
                <a:solidFill>
                  <a:schemeClr val="tx1"/>
                </a:solidFill>
                <a:latin typeface="微软雅黑" panose="020B0503020204020204" pitchFamily="34" charset="-122"/>
                <a:ea typeface="微软雅黑" panose="020B0503020204020204" pitchFamily="34" charset="-122"/>
              </a:rPr>
              <a:t>BESIII</a:t>
            </a:r>
            <a:r>
              <a:rPr lang="zh-CN" altLang="en-US" sz="2400" dirty="0">
                <a:solidFill>
                  <a:schemeClr val="tx1"/>
                </a:solidFill>
                <a:latin typeface="微软雅黑" panose="020B0503020204020204" pitchFamily="34" charset="-122"/>
                <a:ea typeface="微软雅黑" panose="020B0503020204020204" pitchFamily="34" charset="-122"/>
              </a:rPr>
              <a:t>实验具有极其</a:t>
            </a:r>
            <a:r>
              <a:rPr lang="zh-CN" altLang="en-US" sz="2400" dirty="0">
                <a:solidFill>
                  <a:srgbClr val="C00000"/>
                </a:solidFill>
                <a:latin typeface="微软雅黑" panose="020B0503020204020204" pitchFamily="34" charset="-122"/>
                <a:ea typeface="微软雅黑" panose="020B0503020204020204" pitchFamily="34" charset="-122"/>
              </a:rPr>
              <a:t>独特的优势</a:t>
            </a:r>
            <a:r>
              <a:rPr lang="zh-CN" altLang="en-US" sz="2400" dirty="0">
                <a:solidFill>
                  <a:schemeClr val="tx1"/>
                </a:solidFill>
                <a:latin typeface="微软雅黑" panose="020B0503020204020204" pitchFamily="34" charset="-122"/>
                <a:ea typeface="微软雅黑" panose="020B0503020204020204" pitchFamily="34" charset="-122"/>
              </a:rPr>
              <a:t>，在粲强子衰变物理的研究中具有</a:t>
            </a:r>
            <a:r>
              <a:rPr lang="zh-CN" altLang="en-US" sz="2400" dirty="0">
                <a:solidFill>
                  <a:srgbClr val="C00000"/>
                </a:solidFill>
                <a:latin typeface="微软雅黑" panose="020B0503020204020204" pitchFamily="34" charset="-122"/>
                <a:ea typeface="微软雅黑" panose="020B0503020204020204" pitchFamily="34" charset="-122"/>
              </a:rPr>
              <a:t>不可替代的作用</a:t>
            </a:r>
            <a:endParaRPr lang="en-US" altLang="zh-CN" sz="2400" dirty="0">
              <a:solidFill>
                <a:schemeClr val="tx1"/>
              </a:solidFill>
              <a:latin typeface="微软雅黑" panose="020B0503020204020204" pitchFamily="34" charset="-122"/>
              <a:ea typeface="微软雅黑" panose="020B0503020204020204" pitchFamily="34" charset="-122"/>
            </a:endParaRPr>
          </a:p>
          <a:p>
            <a:pPr marL="342900" indent="-342900" algn="l">
              <a:lnSpc>
                <a:spcPct val="130000"/>
              </a:lnSpc>
              <a:buClrTx/>
              <a:buFont typeface="Wingdings" panose="05000000000000000000" pitchFamily="2" charset="2"/>
              <a:buChar char="p"/>
            </a:pPr>
            <a:r>
              <a:rPr lang="en-US" altLang="zh-CN" sz="2400" dirty="0">
                <a:solidFill>
                  <a:schemeClr val="tx1"/>
                </a:solidFill>
                <a:latin typeface="微软雅黑" panose="020B0503020204020204" pitchFamily="34" charset="-122"/>
                <a:ea typeface="微软雅黑" panose="020B0503020204020204" pitchFamily="34" charset="-122"/>
              </a:rPr>
              <a:t>BESIII</a:t>
            </a:r>
            <a:r>
              <a:rPr lang="zh-CN" altLang="en-US" sz="2400" dirty="0">
                <a:solidFill>
                  <a:schemeClr val="tx1"/>
                </a:solidFill>
                <a:latin typeface="微软雅黑" panose="020B0503020204020204" pitchFamily="34" charset="-122"/>
                <a:ea typeface="微软雅黑" panose="020B0503020204020204" pitchFamily="34" charset="-122"/>
              </a:rPr>
              <a:t>实验过去十年在粲物理研究中取得</a:t>
            </a:r>
            <a:r>
              <a:rPr lang="zh-CN" altLang="en-US" sz="2400" dirty="0">
                <a:solidFill>
                  <a:srgbClr val="C00000"/>
                </a:solidFill>
                <a:latin typeface="微软雅黑" panose="020B0503020204020204" pitchFamily="34" charset="-122"/>
                <a:ea typeface="微软雅黑" panose="020B0503020204020204" pitchFamily="34" charset="-122"/>
              </a:rPr>
              <a:t>重大的研究进展</a:t>
            </a:r>
            <a:r>
              <a:rPr lang="zh-CN" altLang="en-US" sz="2400" dirty="0">
                <a:solidFill>
                  <a:schemeClr val="tx1"/>
                </a:solidFill>
                <a:latin typeface="微软雅黑" panose="020B0503020204020204" pitchFamily="34" charset="-122"/>
                <a:ea typeface="微软雅黑" panose="020B0503020204020204" pitchFamily="34" charset="-122"/>
              </a:rPr>
              <a:t>，为未来的研究</a:t>
            </a:r>
            <a:r>
              <a:rPr lang="zh-CN" altLang="en-US" sz="2400" dirty="0">
                <a:solidFill>
                  <a:srgbClr val="C00000"/>
                </a:solidFill>
                <a:latin typeface="微软雅黑" panose="020B0503020204020204" pitchFamily="34" charset="-122"/>
                <a:ea typeface="微软雅黑" panose="020B0503020204020204" pitchFamily="34" charset="-122"/>
              </a:rPr>
              <a:t>奠定基础</a:t>
            </a:r>
            <a:r>
              <a:rPr lang="zh-CN" altLang="en-US" sz="2400" dirty="0">
                <a:solidFill>
                  <a:schemeClr val="tx1"/>
                </a:solidFill>
                <a:latin typeface="微软雅黑" panose="020B0503020204020204" pitchFamily="34" charset="-122"/>
                <a:ea typeface="微软雅黑" panose="020B0503020204020204" pitchFamily="34" charset="-122"/>
              </a:rPr>
              <a:t>。升级后的</a:t>
            </a:r>
            <a:r>
              <a:rPr lang="en-US" altLang="zh-CN" sz="2400" dirty="0">
                <a:solidFill>
                  <a:schemeClr val="tx1"/>
                </a:solidFill>
                <a:latin typeface="微软雅黑" panose="020B0503020204020204" pitchFamily="34" charset="-122"/>
                <a:ea typeface="微软雅黑" panose="020B0503020204020204" pitchFamily="34" charset="-122"/>
              </a:rPr>
              <a:t>BEPCII/BESIII</a:t>
            </a:r>
            <a:r>
              <a:rPr lang="zh-CN" altLang="en-US" sz="2400" dirty="0">
                <a:solidFill>
                  <a:srgbClr val="C00000"/>
                </a:solidFill>
                <a:latin typeface="微软雅黑" panose="020B0503020204020204" pitchFamily="34" charset="-122"/>
                <a:ea typeface="微软雅黑" panose="020B0503020204020204" pitchFamily="34" charset="-122"/>
              </a:rPr>
              <a:t>更具国际竞争力</a:t>
            </a:r>
            <a:r>
              <a:rPr lang="zh-CN" altLang="en-US" sz="2400" dirty="0">
                <a:solidFill>
                  <a:schemeClr val="tx1"/>
                </a:solidFill>
                <a:latin typeface="微软雅黑" panose="020B0503020204020204" pitchFamily="34" charset="-122"/>
                <a:ea typeface="微软雅黑" panose="020B0503020204020204" pitchFamily="34" charset="-122"/>
              </a:rPr>
              <a:t>，有望在粲物理研究中获取</a:t>
            </a:r>
            <a:r>
              <a:rPr lang="zh-CN" altLang="en-US" sz="2400" dirty="0">
                <a:solidFill>
                  <a:srgbClr val="C00000"/>
                </a:solidFill>
                <a:latin typeface="微软雅黑" panose="020B0503020204020204" pitchFamily="34" charset="-122"/>
                <a:ea typeface="微软雅黑" panose="020B0503020204020204" pitchFamily="34" charset="-122"/>
              </a:rPr>
              <a:t>重大突破</a:t>
            </a:r>
            <a:endParaRPr lang="en-US" altLang="zh-CN" sz="2400" dirty="0">
              <a:solidFill>
                <a:schemeClr val="tx1"/>
              </a:solidFill>
              <a:latin typeface="微软雅黑" panose="020B0503020204020204" pitchFamily="34" charset="-122"/>
              <a:ea typeface="微软雅黑" panose="020B0503020204020204" pitchFamily="34" charset="-122"/>
            </a:endParaRPr>
          </a:p>
          <a:p>
            <a:pPr marL="342900" indent="-342900" algn="l">
              <a:lnSpc>
                <a:spcPct val="130000"/>
              </a:lnSpc>
              <a:buClrTx/>
              <a:buFont typeface="Wingdings" panose="05000000000000000000" pitchFamily="2" charset="2"/>
              <a:buChar char="p"/>
            </a:pPr>
            <a:r>
              <a:rPr lang="zh-CN" altLang="en-US" sz="2400" dirty="0">
                <a:solidFill>
                  <a:schemeClr val="tx1"/>
                </a:solidFill>
                <a:latin typeface="微软雅黑" panose="020B0503020204020204" pitchFamily="34" charset="-122"/>
                <a:ea typeface="微软雅黑" panose="020B0503020204020204" pitchFamily="34" charset="-122"/>
              </a:rPr>
              <a:t>数据采集、产生、分析等在过去的一年中按照计划</a:t>
            </a:r>
            <a:r>
              <a:rPr lang="zh-CN" altLang="en-US" sz="2400" dirty="0">
                <a:solidFill>
                  <a:srgbClr val="C00000"/>
                </a:solidFill>
                <a:latin typeface="微软雅黑" panose="020B0503020204020204" pitchFamily="34" charset="-122"/>
                <a:ea typeface="微软雅黑" panose="020B0503020204020204" pitchFamily="34" charset="-122"/>
              </a:rPr>
              <a:t>进展顺利，</a:t>
            </a:r>
            <a:r>
              <a:rPr lang="zh-CN" altLang="en-US" sz="2400" dirty="0">
                <a:solidFill>
                  <a:schemeClr val="tx1"/>
                </a:solidFill>
                <a:latin typeface="微软雅黑" panose="020B0503020204020204" pitchFamily="34" charset="-122"/>
                <a:ea typeface="微软雅黑" panose="020B0503020204020204" pitchFamily="34" charset="-122"/>
              </a:rPr>
              <a:t>预期将快速产生新物理成果</a:t>
            </a:r>
            <a:endParaRPr lang="en-US" altLang="zh-CN" sz="2400"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52002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r>
              <a:rPr lang="zh-CN" altLang="en-US" dirty="0">
                <a:solidFill>
                  <a:schemeClr val="tx1"/>
                </a:solidFill>
              </a:rPr>
              <a:t>内容提要</a:t>
            </a:r>
          </a:p>
        </p:txBody>
      </p:sp>
      <p:sp>
        <p:nvSpPr>
          <p:cNvPr id="8" name="内容占位符 7"/>
          <p:cNvSpPr>
            <a:spLocks noGrp="1"/>
          </p:cNvSpPr>
          <p:nvPr>
            <p:ph idx="1"/>
          </p:nvPr>
        </p:nvSpPr>
        <p:spPr/>
        <p:txBody>
          <a:bodyPr/>
          <a:lstStyle/>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cs typeface="+mn-cs"/>
              </a:rPr>
              <a:t>立项依据</a:t>
            </a:r>
            <a:endParaRPr lang="en-US" altLang="zh-CN" kern="1200" dirty="0">
              <a:solidFill>
                <a:schemeClr val="bg1">
                  <a:lumMod val="85000"/>
                </a:schemeClr>
              </a:solidFill>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cs typeface="+mn-cs"/>
              </a:rPr>
              <a:t>研究内容、研究目标以及拟解决的关键问题</a:t>
            </a:r>
            <a:endParaRPr lang="en-US" altLang="zh-CN" kern="1200" dirty="0">
              <a:solidFill>
                <a:schemeClr val="bg1">
                  <a:lumMod val="85000"/>
                </a:schemeClr>
              </a:solidFill>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cs typeface="+mn-cs"/>
              </a:rPr>
              <a:t>课题之间的分工与有机联系</a:t>
            </a:r>
            <a:endParaRPr lang="en-US" altLang="zh-CN" kern="1200" dirty="0">
              <a:solidFill>
                <a:schemeClr val="bg1">
                  <a:lumMod val="85000"/>
                </a:schemeClr>
              </a:solidFill>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cs typeface="+mn-cs"/>
              </a:rPr>
              <a:t>预期可取得的重大科学突破</a:t>
            </a:r>
            <a:endParaRPr lang="en-US" altLang="zh-CN" kern="1200" dirty="0">
              <a:solidFill>
                <a:schemeClr val="bg1">
                  <a:lumMod val="85000"/>
                </a:schemeClr>
              </a:solidFill>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cs typeface="+mn-cs"/>
              </a:rPr>
              <a:t>研究进展</a:t>
            </a:r>
            <a:endParaRPr lang="en-US" altLang="zh-CN" kern="1200" dirty="0">
              <a:solidFill>
                <a:schemeClr val="bg1">
                  <a:lumMod val="85000"/>
                </a:schemeClr>
              </a:solidFill>
              <a:cs typeface="+mn-cs"/>
            </a:endParaRPr>
          </a:p>
        </p:txBody>
      </p:sp>
      <p:sp>
        <p:nvSpPr>
          <p:cNvPr id="3" name="灯片编号占位符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73300C-797F-D148-A78D-320196FBAF04}" type="slidenum">
              <a:rPr kumimoji="0" lang="en-US" sz="1600" b="1"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endParaRPr>
          </a:p>
        </p:txBody>
      </p:sp>
      <p:pic>
        <p:nvPicPr>
          <p:cNvPr id="26" name="Picture 4" descr="http://bes3.ihep.ac.cn/images/BES3_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0"/>
            <a:ext cx="1506071" cy="705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1525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chemeClr val="tx1"/>
                </a:solidFill>
              </a:rPr>
              <a:t>项目队伍构成</a:t>
            </a:r>
          </a:p>
        </p:txBody>
      </p:sp>
      <p:sp>
        <p:nvSpPr>
          <p:cNvPr id="3" name="内容占位符 2"/>
          <p:cNvSpPr>
            <a:spLocks noGrp="1"/>
          </p:cNvSpPr>
          <p:nvPr>
            <p:ph idx="1"/>
          </p:nvPr>
        </p:nvSpPr>
        <p:spPr>
          <a:xfrm>
            <a:off x="381000" y="914400"/>
            <a:ext cx="7086600" cy="5562600"/>
          </a:xfrm>
        </p:spPr>
        <p:txBody>
          <a:bodyPr/>
          <a:lstStyle/>
          <a:p>
            <a:pPr>
              <a:lnSpc>
                <a:spcPct val="120000"/>
              </a:lnSpc>
              <a:buClr>
                <a:schemeClr val="tx1"/>
              </a:buClr>
              <a:buFont typeface="Wingdings" panose="05000000000000000000" pitchFamily="2" charset="2"/>
              <a:buChar char="p"/>
            </a:pPr>
            <a:r>
              <a:rPr lang="zh-CN" altLang="en-US" sz="2400" dirty="0">
                <a:solidFill>
                  <a:srgbClr val="0000FF"/>
                </a:solidFill>
              </a:rPr>
              <a:t>课题一：</a:t>
            </a:r>
            <a:r>
              <a:rPr lang="zh-CN" altLang="en-US" sz="2400" dirty="0">
                <a:solidFill>
                  <a:schemeClr val="tx1"/>
                </a:solidFill>
              </a:rPr>
              <a:t>阈值处中性粲介子量子关联性研究</a:t>
            </a:r>
            <a:endParaRPr lang="en-US" altLang="zh-CN" sz="2400" dirty="0">
              <a:solidFill>
                <a:schemeClr val="tx1"/>
              </a:solidFill>
            </a:endParaRPr>
          </a:p>
          <a:p>
            <a:pPr marL="720000" indent="-360000">
              <a:lnSpc>
                <a:spcPct val="120000"/>
              </a:lnSpc>
              <a:buClr>
                <a:schemeClr val="tx1"/>
              </a:buClr>
              <a:buSzPct val="80000"/>
              <a:buFont typeface="Wingdings" panose="05000000000000000000" pitchFamily="2" charset="2"/>
              <a:buChar char="l"/>
            </a:pPr>
            <a:r>
              <a:rPr lang="zh-CN" altLang="en-US" sz="2200" dirty="0">
                <a:solidFill>
                  <a:srgbClr val="BA0023"/>
                </a:solidFill>
              </a:rPr>
              <a:t>彭海平</a:t>
            </a:r>
            <a:r>
              <a:rPr lang="zh-CN" altLang="en-US" sz="2200" dirty="0">
                <a:solidFill>
                  <a:schemeClr val="tx1"/>
                </a:solidFill>
              </a:rPr>
              <a:t>、郑波、朱莹春、张振华等</a:t>
            </a:r>
            <a:endParaRPr lang="en-US" altLang="zh-CN" sz="2200" dirty="0">
              <a:solidFill>
                <a:schemeClr val="tx1"/>
              </a:solidFill>
            </a:endParaRPr>
          </a:p>
          <a:p>
            <a:pPr>
              <a:lnSpc>
                <a:spcPct val="120000"/>
              </a:lnSpc>
              <a:buClr>
                <a:schemeClr val="tx1"/>
              </a:buClr>
              <a:buFont typeface="Wingdings" panose="05000000000000000000" pitchFamily="2" charset="2"/>
              <a:buChar char="p"/>
            </a:pPr>
            <a:r>
              <a:rPr lang="zh-CN" altLang="en-US" sz="2400" dirty="0">
                <a:solidFill>
                  <a:srgbClr val="0000FF"/>
                </a:solidFill>
              </a:rPr>
              <a:t>课题二：</a:t>
            </a:r>
            <a:r>
              <a:rPr lang="zh-CN" altLang="en-US" sz="2400" dirty="0">
                <a:solidFill>
                  <a:schemeClr val="tx1"/>
                </a:solidFill>
              </a:rPr>
              <a:t>粲强子的强子末态衰变机制研究</a:t>
            </a:r>
            <a:endParaRPr lang="en-US" altLang="zh-CN" sz="2400" dirty="0">
              <a:solidFill>
                <a:schemeClr val="tx1"/>
              </a:solidFill>
            </a:endParaRPr>
          </a:p>
          <a:p>
            <a:pPr marL="720000" indent="-360000">
              <a:lnSpc>
                <a:spcPct val="120000"/>
              </a:lnSpc>
              <a:buClr>
                <a:schemeClr val="tx1"/>
              </a:buClr>
              <a:buSzPct val="80000"/>
              <a:buFont typeface="Wingdings" panose="05000000000000000000" pitchFamily="2" charset="2"/>
              <a:buChar char="l"/>
            </a:pPr>
            <a:r>
              <a:rPr lang="zh-CN" altLang="en-US" sz="2200" dirty="0">
                <a:solidFill>
                  <a:srgbClr val="BA0023"/>
                </a:solidFill>
              </a:rPr>
              <a:t>董燎原</a:t>
            </a:r>
            <a:r>
              <a:rPr lang="zh-CN" altLang="en-US" sz="2200" dirty="0">
                <a:solidFill>
                  <a:schemeClr val="tx1"/>
                </a:solidFill>
              </a:rPr>
              <a:t>、何康林、傅成栋、赵光、秦佳佳等</a:t>
            </a:r>
            <a:endParaRPr lang="en-US" altLang="zh-CN" sz="2200" dirty="0">
              <a:solidFill>
                <a:schemeClr val="tx1"/>
              </a:solidFill>
            </a:endParaRPr>
          </a:p>
          <a:p>
            <a:pPr>
              <a:lnSpc>
                <a:spcPct val="120000"/>
              </a:lnSpc>
              <a:buClr>
                <a:schemeClr val="tx1"/>
              </a:buClr>
              <a:buFont typeface="Wingdings" panose="05000000000000000000" pitchFamily="2" charset="2"/>
              <a:buChar char="p"/>
            </a:pPr>
            <a:r>
              <a:rPr lang="zh-CN" altLang="en-US" sz="2400" dirty="0">
                <a:solidFill>
                  <a:srgbClr val="0000FF"/>
                </a:solidFill>
              </a:rPr>
              <a:t>课题三：</a:t>
            </a:r>
            <a:r>
              <a:rPr lang="zh-CN" altLang="en-US" sz="2400" dirty="0">
                <a:solidFill>
                  <a:schemeClr val="tx1"/>
                </a:solidFill>
              </a:rPr>
              <a:t>精确测量</a:t>
            </a:r>
            <a:r>
              <a:rPr lang="en-US" altLang="zh-CN" sz="2400" dirty="0">
                <a:solidFill>
                  <a:schemeClr val="tx1"/>
                </a:solidFill>
              </a:rPr>
              <a:t>CKM</a:t>
            </a:r>
            <a:r>
              <a:rPr lang="zh-CN" altLang="en-US" sz="2400" dirty="0">
                <a:solidFill>
                  <a:schemeClr val="tx1"/>
                </a:solidFill>
              </a:rPr>
              <a:t>矩阵元和粲介子衰变常数</a:t>
            </a:r>
            <a:endParaRPr lang="en-US" altLang="zh-CN" sz="2400" dirty="0">
              <a:solidFill>
                <a:schemeClr val="tx1"/>
              </a:solidFill>
            </a:endParaRPr>
          </a:p>
          <a:p>
            <a:pPr marL="720000" indent="-360000">
              <a:lnSpc>
                <a:spcPct val="120000"/>
              </a:lnSpc>
              <a:buClr>
                <a:schemeClr val="tx1"/>
              </a:buClr>
              <a:buSzPct val="80000"/>
              <a:buFont typeface="Wingdings" panose="05000000000000000000" pitchFamily="2" charset="2"/>
              <a:buChar char="l"/>
            </a:pPr>
            <a:r>
              <a:rPr lang="zh-CN" altLang="en-US" sz="2200" dirty="0">
                <a:solidFill>
                  <a:srgbClr val="BA0023"/>
                </a:solidFill>
              </a:rPr>
              <a:t>柯百谦</a:t>
            </a:r>
            <a:r>
              <a:rPr lang="zh-CN" altLang="en-US" sz="2200" dirty="0">
                <a:solidFill>
                  <a:schemeClr val="tx1"/>
                </a:solidFill>
              </a:rPr>
              <a:t>、闫文成、王恩等</a:t>
            </a:r>
            <a:endParaRPr lang="en-US" altLang="zh-CN" sz="2200" dirty="0">
              <a:solidFill>
                <a:schemeClr val="tx1"/>
              </a:solidFill>
            </a:endParaRPr>
          </a:p>
          <a:p>
            <a:pPr>
              <a:lnSpc>
                <a:spcPct val="120000"/>
              </a:lnSpc>
              <a:buClr>
                <a:schemeClr val="tx1"/>
              </a:buClr>
              <a:buFont typeface="Wingdings" panose="05000000000000000000" pitchFamily="2" charset="2"/>
              <a:buChar char="p"/>
            </a:pPr>
            <a:r>
              <a:rPr lang="zh-CN" altLang="en-US" sz="2400" dirty="0">
                <a:solidFill>
                  <a:srgbClr val="0000FF"/>
                </a:solidFill>
              </a:rPr>
              <a:t>课题四：</a:t>
            </a:r>
            <a:r>
              <a:rPr lang="zh-CN" altLang="en-US" sz="2400" dirty="0">
                <a:solidFill>
                  <a:schemeClr val="tx1"/>
                </a:solidFill>
              </a:rPr>
              <a:t>精确测量粲介子半轻衰变形状因子和检验轻子普适性</a:t>
            </a:r>
            <a:endParaRPr lang="en-US" altLang="zh-CN" sz="2400" dirty="0">
              <a:solidFill>
                <a:schemeClr val="tx1"/>
              </a:solidFill>
            </a:endParaRPr>
          </a:p>
          <a:p>
            <a:pPr marL="720000" indent="-360000">
              <a:lnSpc>
                <a:spcPct val="120000"/>
              </a:lnSpc>
              <a:buClr>
                <a:schemeClr val="tx1"/>
              </a:buClr>
              <a:buSzPct val="80000"/>
              <a:buFont typeface="Wingdings" panose="05000000000000000000" pitchFamily="2" charset="2"/>
              <a:buChar char="l"/>
            </a:pPr>
            <a:r>
              <a:rPr lang="zh-CN" altLang="en-US" sz="2200" dirty="0">
                <a:solidFill>
                  <a:srgbClr val="C00000"/>
                </a:solidFill>
              </a:rPr>
              <a:t>马海龙</a:t>
            </a:r>
            <a:r>
              <a:rPr lang="zh-CN" altLang="en-US" sz="2200" dirty="0">
                <a:solidFill>
                  <a:schemeClr val="tx1"/>
                </a:solidFill>
              </a:rPr>
              <a:t>、刘怀民、刘朝峰等</a:t>
            </a:r>
            <a:endParaRPr lang="en-US" altLang="zh-CN" sz="2200" dirty="0">
              <a:solidFill>
                <a:schemeClr val="tx1"/>
              </a:solidFill>
            </a:endParaRPr>
          </a:p>
          <a:p>
            <a:pPr>
              <a:lnSpc>
                <a:spcPct val="120000"/>
              </a:lnSpc>
              <a:buClr>
                <a:schemeClr val="tx1"/>
              </a:buClr>
              <a:buFont typeface="Wingdings" panose="05000000000000000000" pitchFamily="2" charset="2"/>
              <a:buChar char="p"/>
            </a:pPr>
            <a:r>
              <a:rPr lang="zh-CN" altLang="en-US" sz="2400" dirty="0">
                <a:solidFill>
                  <a:srgbClr val="0000FF"/>
                </a:solidFill>
              </a:rPr>
              <a:t>课题五：</a:t>
            </a:r>
            <a:r>
              <a:rPr lang="zh-CN" altLang="en-US" sz="2400" dirty="0">
                <a:solidFill>
                  <a:schemeClr val="tx1"/>
                </a:solidFill>
              </a:rPr>
              <a:t>粲强子衰变中探索新粒子和新相互作用</a:t>
            </a:r>
            <a:endParaRPr lang="en-US" altLang="zh-CN" sz="2400" dirty="0">
              <a:solidFill>
                <a:schemeClr val="tx1"/>
              </a:solidFill>
            </a:endParaRPr>
          </a:p>
          <a:p>
            <a:pPr marL="720000" indent="-360000">
              <a:lnSpc>
                <a:spcPct val="120000"/>
              </a:lnSpc>
              <a:buClr>
                <a:schemeClr val="tx1"/>
              </a:buClr>
              <a:buSzPct val="80000"/>
              <a:buFont typeface="Wingdings" panose="05000000000000000000" pitchFamily="2" charset="2"/>
              <a:buChar char="l"/>
            </a:pPr>
            <a:r>
              <a:rPr lang="zh-CN" altLang="en-US" sz="2200" dirty="0">
                <a:solidFill>
                  <a:srgbClr val="BA0023"/>
                </a:solidFill>
              </a:rPr>
              <a:t>孙亮</a:t>
            </a:r>
            <a:r>
              <a:rPr lang="zh-CN" altLang="en-US" sz="2200" dirty="0">
                <a:solidFill>
                  <a:schemeClr val="tx1"/>
                </a:solidFill>
              </a:rPr>
              <a:t>、蔡浩、周详等</a:t>
            </a:r>
            <a:endParaRPr lang="en-US" altLang="zh-CN" sz="2200" dirty="0">
              <a:solidFill>
                <a:schemeClr val="tx1"/>
              </a:solidFill>
            </a:endParaRPr>
          </a:p>
          <a:p>
            <a:pPr marL="0" indent="0">
              <a:buClrTx/>
              <a:buNone/>
            </a:pPr>
            <a:endParaRPr lang="en-US" altLang="zh-CN" sz="2400" dirty="0">
              <a:solidFill>
                <a:schemeClr val="tx1"/>
              </a:solidFill>
            </a:endParaRPr>
          </a:p>
        </p:txBody>
      </p:sp>
      <p:sp>
        <p:nvSpPr>
          <p:cNvPr id="4" name="灯片编号占位符 3"/>
          <p:cNvSpPr>
            <a:spLocks noGrp="1"/>
          </p:cNvSpPr>
          <p:nvPr>
            <p:ph type="sldNum" sz="quarter" idx="10"/>
          </p:nvPr>
        </p:nvSpPr>
        <p:spPr/>
        <p:txBody>
          <a:bodyPr/>
          <a:lstStyle/>
          <a:p>
            <a:fld id="{3917FE17-BB62-45E8-80D8-8DA0DEEF5B92}" type="slidenum">
              <a:rPr lang="zh-CN" altLang="en-US" smtClean="0"/>
              <a:t>36</a:t>
            </a:fld>
            <a:endParaRPr lang="zh-CN" altLang="en-US"/>
          </a:p>
        </p:txBody>
      </p:sp>
      <p:pic>
        <p:nvPicPr>
          <p:cNvPr id="6" name="图片 5"/>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319100" y="3106286"/>
            <a:ext cx="720000" cy="720000"/>
          </a:xfrm>
          <a:prstGeom prst="rect">
            <a:avLst/>
          </a:prstGeom>
        </p:spPr>
      </p:pic>
      <p:pic>
        <p:nvPicPr>
          <p:cNvPr id="7" name="图片 6"/>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37700" y="1125044"/>
            <a:ext cx="792000" cy="720000"/>
          </a:xfrm>
          <a:prstGeom prst="rect">
            <a:avLst/>
          </a:prstGeom>
        </p:spPr>
      </p:pic>
      <p:pic>
        <p:nvPicPr>
          <p:cNvPr id="8" name="图片 7"/>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7319100" y="5658172"/>
            <a:ext cx="720000" cy="720000"/>
          </a:xfrm>
          <a:prstGeom prst="rect">
            <a:avLst/>
          </a:prstGeom>
        </p:spPr>
      </p:pic>
      <p:pic>
        <p:nvPicPr>
          <p:cNvPr id="9" name="图片 8"/>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306200" y="1134450"/>
            <a:ext cx="720000" cy="720000"/>
          </a:xfrm>
          <a:prstGeom prst="rect">
            <a:avLst/>
          </a:prstGeom>
        </p:spPr>
      </p:pic>
      <p:pic>
        <p:nvPicPr>
          <p:cNvPr id="10" name="图片 9"/>
          <p:cNvPicPr>
            <a:picLocks/>
          </p:cNvPicPr>
          <p:nvPr/>
        </p:nvPicPr>
        <p:blipFill>
          <a:blip r:embed="rId7">
            <a:extLst>
              <a:ext uri="{28A0092B-C50C-407E-A947-70E740481C1C}">
                <a14:useLocalDpi xmlns:a14="http://schemas.microsoft.com/office/drawing/2010/main" val="0"/>
              </a:ext>
            </a:extLst>
          </a:blip>
          <a:stretch>
            <a:fillRect/>
          </a:stretch>
        </p:blipFill>
        <p:spPr>
          <a:xfrm>
            <a:off x="7306200" y="2088201"/>
            <a:ext cx="720000" cy="720000"/>
          </a:xfrm>
          <a:prstGeom prst="rect">
            <a:avLst/>
          </a:prstGeom>
        </p:spPr>
      </p:pic>
      <p:pic>
        <p:nvPicPr>
          <p:cNvPr id="12" name="图片 11"/>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37700" y="2133600"/>
            <a:ext cx="792000" cy="720000"/>
          </a:xfrm>
          <a:prstGeom prst="rect">
            <a:avLst/>
          </a:prstGeom>
        </p:spPr>
      </p:pic>
      <p:pic>
        <p:nvPicPr>
          <p:cNvPr id="13" name="图片 12"/>
          <p:cNvPicPr>
            <a:picLocks/>
          </p:cNvPicPr>
          <p:nvPr/>
        </p:nvPicPr>
        <p:blipFill>
          <a:blip r:embed="rId7">
            <a:extLst>
              <a:ext uri="{28A0092B-C50C-407E-A947-70E740481C1C}">
                <a14:useLocalDpi xmlns:a14="http://schemas.microsoft.com/office/drawing/2010/main" val="0"/>
              </a:ext>
            </a:extLst>
          </a:blip>
          <a:stretch>
            <a:fillRect/>
          </a:stretch>
        </p:blipFill>
        <p:spPr>
          <a:xfrm>
            <a:off x="7306200" y="4521504"/>
            <a:ext cx="720000" cy="720000"/>
          </a:xfrm>
          <a:prstGeom prst="rect">
            <a:avLst/>
          </a:prstGeom>
        </p:spPr>
      </p:pic>
    </p:spTree>
    <p:extLst>
      <p:ext uri="{BB962C8B-B14F-4D97-AF65-F5344CB8AC3E}">
        <p14:creationId xmlns:p14="http://schemas.microsoft.com/office/powerpoint/2010/main" val="13047043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5467" y="1371600"/>
            <a:ext cx="2527300" cy="2962656"/>
          </a:xfrm>
          <a:prstGeom prst="rect">
            <a:avLst/>
          </a:prstGeom>
        </p:spPr>
      </p:pic>
      <p:sp>
        <p:nvSpPr>
          <p:cNvPr id="2" name="标题 1"/>
          <p:cNvSpPr>
            <a:spLocks noGrp="1"/>
          </p:cNvSpPr>
          <p:nvPr>
            <p:ph type="title"/>
          </p:nvPr>
        </p:nvSpPr>
        <p:spPr/>
        <p:txBody>
          <a:bodyPr/>
          <a:lstStyle/>
          <a:p>
            <a:r>
              <a:rPr lang="zh-CN" altLang="en-US" dirty="0">
                <a:solidFill>
                  <a:schemeClr val="tx1"/>
                </a:solidFill>
              </a:rPr>
              <a:t>项目负责人简介</a:t>
            </a:r>
          </a:p>
        </p:txBody>
      </p:sp>
      <p:sp>
        <p:nvSpPr>
          <p:cNvPr id="4" name="灯片编号占位符 3"/>
          <p:cNvSpPr>
            <a:spLocks noGrp="1"/>
          </p:cNvSpPr>
          <p:nvPr>
            <p:ph type="sldNum" sz="quarter" idx="10"/>
          </p:nvPr>
        </p:nvSpPr>
        <p:spPr/>
        <p:txBody>
          <a:bodyPr/>
          <a:lstStyle/>
          <a:p>
            <a:fld id="{3917FE17-BB62-45E8-80D8-8DA0DEEF5B92}" type="slidenum">
              <a:rPr lang="zh-CN" altLang="en-US" smtClean="0"/>
              <a:t>37</a:t>
            </a:fld>
            <a:endParaRPr lang="zh-CN" altLang="en-US"/>
          </a:p>
        </p:txBody>
      </p:sp>
      <p:sp>
        <p:nvSpPr>
          <p:cNvPr id="7" name="文本框 6"/>
          <p:cNvSpPr txBox="1"/>
          <p:nvPr/>
        </p:nvSpPr>
        <p:spPr>
          <a:xfrm>
            <a:off x="304800" y="759112"/>
            <a:ext cx="8458200" cy="5780044"/>
          </a:xfrm>
          <a:prstGeom prst="rect">
            <a:avLst/>
          </a:prstGeom>
          <a:noFill/>
        </p:spPr>
        <p:txBody>
          <a:bodyPr wrap="square" rtlCol="0">
            <a:spAutoFit/>
          </a:bodyPr>
          <a:lstStyle/>
          <a:p>
            <a:pPr marL="342900" indent="-342900" algn="l">
              <a:buClrTx/>
              <a:buFont typeface="Wingdings" panose="05000000000000000000" pitchFamily="2" charset="2"/>
              <a:buChar char="p"/>
            </a:pPr>
            <a:r>
              <a:rPr lang="zh-CN" altLang="en-US" sz="2400" dirty="0">
                <a:solidFill>
                  <a:schemeClr val="tx1"/>
                </a:solidFill>
                <a:latin typeface="微软雅黑" panose="020B0503020204020204" pitchFamily="34" charset="-122"/>
                <a:ea typeface="微软雅黑" panose="020B0503020204020204" pitchFamily="34" charset="-122"/>
              </a:rPr>
              <a:t>项目和课题一负责人：</a:t>
            </a:r>
            <a:endParaRPr lang="en-US" altLang="zh-CN" sz="2400" dirty="0">
              <a:solidFill>
                <a:schemeClr val="tx1"/>
              </a:solidFill>
              <a:latin typeface="微软雅黑" panose="020B0503020204020204" pitchFamily="34" charset="-122"/>
              <a:ea typeface="微软雅黑" panose="020B0503020204020204" pitchFamily="34" charset="-122"/>
            </a:endParaRPr>
          </a:p>
          <a:p>
            <a:pPr marL="702000" indent="-342900" algn="l">
              <a:buClrTx/>
              <a:buSzPct val="80000"/>
              <a:buFont typeface="Wingdings" panose="05000000000000000000" pitchFamily="2" charset="2"/>
              <a:buChar char="l"/>
            </a:pPr>
            <a:r>
              <a:rPr lang="zh-CN" altLang="en-US" sz="2000" dirty="0">
                <a:solidFill>
                  <a:schemeClr val="tx1"/>
                </a:solidFill>
                <a:latin typeface="微软雅黑" panose="020B0503020204020204" pitchFamily="34" charset="-122"/>
                <a:ea typeface="微软雅黑" panose="020B0503020204020204" pitchFamily="34" charset="-122"/>
              </a:rPr>
              <a:t>毕业于中国科学技术大学，学士（</a:t>
            </a:r>
            <a:r>
              <a:rPr lang="en-US" altLang="zh-CN" sz="2000" dirty="0">
                <a:solidFill>
                  <a:schemeClr val="tx1"/>
                </a:solidFill>
                <a:latin typeface="微软雅黑" panose="020B0503020204020204" pitchFamily="34" charset="-122"/>
                <a:ea typeface="微软雅黑" panose="020B0503020204020204" pitchFamily="34" charset="-122"/>
              </a:rPr>
              <a:t>1999</a:t>
            </a:r>
            <a:r>
              <a:rPr lang="zh-CN" altLang="en-US" sz="2000" dirty="0">
                <a:solidFill>
                  <a:schemeClr val="tx1"/>
                </a:solidFill>
                <a:latin typeface="微软雅黑" panose="020B0503020204020204" pitchFamily="34" charset="-122"/>
                <a:ea typeface="微软雅黑" panose="020B0503020204020204" pitchFamily="34" charset="-122"/>
              </a:rPr>
              <a:t>），博士（</a:t>
            </a:r>
            <a:r>
              <a:rPr lang="en-US" altLang="zh-CN" sz="2000" dirty="0">
                <a:solidFill>
                  <a:schemeClr val="tx1"/>
                </a:solidFill>
                <a:latin typeface="微软雅黑" panose="020B0503020204020204" pitchFamily="34" charset="-122"/>
                <a:ea typeface="微软雅黑" panose="020B0503020204020204" pitchFamily="34" charset="-122"/>
              </a:rPr>
              <a:t>2004</a:t>
            </a:r>
            <a:r>
              <a:rPr lang="zh-CN" altLang="en-US" sz="2000" dirty="0">
                <a:solidFill>
                  <a:schemeClr val="tx1"/>
                </a:solidFill>
                <a:latin typeface="微软雅黑" panose="020B0503020204020204" pitchFamily="34" charset="-122"/>
                <a:ea typeface="微软雅黑" panose="020B0503020204020204" pitchFamily="34" charset="-122"/>
              </a:rPr>
              <a:t>）</a:t>
            </a:r>
            <a:endParaRPr lang="en-US" altLang="zh-CN" sz="2000" dirty="0">
              <a:solidFill>
                <a:schemeClr val="tx1"/>
              </a:solidFill>
              <a:latin typeface="微软雅黑" panose="020B0503020204020204" pitchFamily="34" charset="-122"/>
              <a:ea typeface="微软雅黑" panose="020B0503020204020204" pitchFamily="34" charset="-122"/>
            </a:endParaRPr>
          </a:p>
          <a:p>
            <a:pPr marL="702000" indent="-342900" algn="l">
              <a:buClrTx/>
              <a:buSzPct val="80000"/>
              <a:buFont typeface="Wingdings" panose="05000000000000000000" pitchFamily="2" charset="2"/>
              <a:buChar char="l"/>
            </a:pPr>
            <a:r>
              <a:rPr lang="en-US" altLang="zh-CN" sz="2000" dirty="0">
                <a:solidFill>
                  <a:schemeClr val="tx1"/>
                </a:solidFill>
                <a:latin typeface="微软雅黑" panose="020B0503020204020204" pitchFamily="34" charset="-122"/>
                <a:ea typeface="微软雅黑" panose="020B0503020204020204" pitchFamily="34" charset="-122"/>
              </a:rPr>
              <a:t>2005-2007</a:t>
            </a:r>
            <a:r>
              <a:rPr lang="zh-CN" altLang="en-US" sz="2000" dirty="0">
                <a:solidFill>
                  <a:schemeClr val="tx1"/>
                </a:solidFill>
                <a:latin typeface="微软雅黑" panose="020B0503020204020204" pitchFamily="34" charset="-122"/>
                <a:ea typeface="微软雅黑" panose="020B0503020204020204" pitchFamily="34" charset="-122"/>
              </a:rPr>
              <a:t>：德国国家电子同步辐射实验室</a:t>
            </a:r>
            <a:endParaRPr lang="en-US" altLang="zh-CN" sz="2000" dirty="0">
              <a:solidFill>
                <a:schemeClr val="tx1"/>
              </a:solidFill>
              <a:latin typeface="微软雅黑" panose="020B0503020204020204" pitchFamily="34" charset="-122"/>
              <a:ea typeface="微软雅黑" panose="020B0503020204020204" pitchFamily="34" charset="-122"/>
            </a:endParaRPr>
          </a:p>
          <a:p>
            <a:pPr marL="702000" indent="-342900" algn="l">
              <a:buClrTx/>
              <a:buSzPct val="80000"/>
              <a:buFont typeface="Wingdings" panose="05000000000000000000" pitchFamily="2" charset="2"/>
              <a:buChar char="l"/>
            </a:pPr>
            <a:r>
              <a:rPr lang="en-US" altLang="zh-CN" sz="2000" dirty="0">
                <a:solidFill>
                  <a:schemeClr val="tx1"/>
                </a:solidFill>
                <a:latin typeface="微软雅黑" panose="020B0503020204020204" pitchFamily="34" charset="-122"/>
                <a:ea typeface="微软雅黑" panose="020B0503020204020204" pitchFamily="34" charset="-122"/>
              </a:rPr>
              <a:t>2007-2011</a:t>
            </a:r>
            <a:r>
              <a:rPr lang="zh-CN" altLang="en-US" sz="2000" dirty="0">
                <a:solidFill>
                  <a:schemeClr val="tx1"/>
                </a:solidFill>
                <a:latin typeface="微软雅黑" panose="020B0503020204020204" pitchFamily="34" charset="-122"/>
                <a:ea typeface="微软雅黑" panose="020B0503020204020204" pitchFamily="34" charset="-122"/>
              </a:rPr>
              <a:t>：美国威斯康辛大学麦迪逊分校</a:t>
            </a:r>
            <a:endParaRPr lang="en-US" altLang="zh-CN" sz="2000" dirty="0">
              <a:solidFill>
                <a:schemeClr val="tx1"/>
              </a:solidFill>
              <a:latin typeface="微软雅黑" panose="020B0503020204020204" pitchFamily="34" charset="-122"/>
              <a:ea typeface="微软雅黑" panose="020B0503020204020204" pitchFamily="34" charset="-122"/>
            </a:endParaRPr>
          </a:p>
          <a:p>
            <a:pPr marL="702000" indent="-342900" algn="l">
              <a:buClrTx/>
              <a:buSzPct val="80000"/>
              <a:buFont typeface="Wingdings" panose="05000000000000000000" pitchFamily="2" charset="2"/>
              <a:buChar char="l"/>
            </a:pPr>
            <a:r>
              <a:rPr lang="en-US" altLang="zh-CN" sz="2000" dirty="0">
                <a:solidFill>
                  <a:schemeClr val="tx1"/>
                </a:solidFill>
                <a:latin typeface="微软雅黑" panose="020B0503020204020204" pitchFamily="34" charset="-122"/>
                <a:ea typeface="微软雅黑" panose="020B0503020204020204" pitchFamily="34" charset="-122"/>
              </a:rPr>
              <a:t>2011-</a:t>
            </a:r>
            <a:r>
              <a:rPr lang="zh-CN" altLang="en-US" sz="2000" dirty="0">
                <a:solidFill>
                  <a:schemeClr val="tx1"/>
                </a:solidFill>
                <a:latin typeface="微软雅黑" panose="020B0503020204020204" pitchFamily="34" charset="-122"/>
                <a:ea typeface="微软雅黑" panose="020B0503020204020204" pitchFamily="34" charset="-122"/>
              </a:rPr>
              <a:t>至今：中国科学技术大学教授</a:t>
            </a:r>
            <a:endParaRPr lang="en-US" altLang="zh-CN" sz="2000" dirty="0">
              <a:solidFill>
                <a:schemeClr val="tx1"/>
              </a:solidFill>
              <a:latin typeface="微软雅黑" panose="020B0503020204020204" pitchFamily="34" charset="-122"/>
              <a:ea typeface="微软雅黑" panose="020B0503020204020204" pitchFamily="34" charset="-122"/>
            </a:endParaRPr>
          </a:p>
          <a:p>
            <a:pPr algn="l">
              <a:buClrTx/>
              <a:buNone/>
            </a:pPr>
            <a:r>
              <a:rPr lang="zh-CN" altLang="en-US" sz="2000" dirty="0">
                <a:solidFill>
                  <a:schemeClr val="tx1"/>
                </a:solidFill>
                <a:latin typeface="微软雅黑" panose="020B0503020204020204" pitchFamily="34" charset="-122"/>
                <a:ea typeface="微软雅黑" panose="020B0503020204020204" pitchFamily="34" charset="-122"/>
              </a:rPr>
              <a:t>  </a:t>
            </a:r>
            <a:r>
              <a:rPr lang="zh-CN" altLang="en-US" sz="2000" dirty="0">
                <a:solidFill>
                  <a:srgbClr val="C00000"/>
                </a:solidFill>
                <a:latin typeface="微软雅黑" panose="020B0503020204020204" pitchFamily="34" charset="-122"/>
                <a:ea typeface="微软雅黑" panose="020B0503020204020204" pitchFamily="34" charset="-122"/>
              </a:rPr>
              <a:t>中科院百人计划</a:t>
            </a:r>
            <a:r>
              <a:rPr lang="en-US" altLang="zh-CN" sz="2000" dirty="0">
                <a:solidFill>
                  <a:srgbClr val="C00000"/>
                </a:solidFill>
                <a:latin typeface="微软雅黑" panose="020B0503020204020204" pitchFamily="34" charset="-122"/>
                <a:ea typeface="微软雅黑" panose="020B0503020204020204" pitchFamily="34" charset="-122"/>
              </a:rPr>
              <a:t>(2011</a:t>
            </a:r>
            <a:r>
              <a:rPr lang="zh-CN" altLang="en-US" sz="2000" dirty="0">
                <a:solidFill>
                  <a:srgbClr val="C00000"/>
                </a:solidFill>
                <a:latin typeface="微软雅黑" panose="020B0503020204020204" pitchFamily="34" charset="-122"/>
                <a:ea typeface="微软雅黑" panose="020B0503020204020204" pitchFamily="34" charset="-122"/>
              </a:rPr>
              <a:t>），结题评估优秀（</a:t>
            </a:r>
            <a:r>
              <a:rPr lang="en-US" altLang="zh-CN" sz="2000" dirty="0">
                <a:solidFill>
                  <a:srgbClr val="C00000"/>
                </a:solidFill>
                <a:latin typeface="微软雅黑" panose="020B0503020204020204" pitchFamily="34" charset="-122"/>
                <a:ea typeface="微软雅黑" panose="020B0503020204020204" pitchFamily="34" charset="-122"/>
              </a:rPr>
              <a:t>2016</a:t>
            </a:r>
            <a:r>
              <a:rPr lang="zh-CN" altLang="en-US" sz="2000" dirty="0">
                <a:solidFill>
                  <a:srgbClr val="C00000"/>
                </a:solidFill>
                <a:latin typeface="微软雅黑" panose="020B0503020204020204" pitchFamily="34" charset="-122"/>
                <a:ea typeface="微软雅黑" panose="020B0503020204020204" pitchFamily="34" charset="-122"/>
              </a:rPr>
              <a:t>）</a:t>
            </a:r>
            <a:endParaRPr lang="en-US" altLang="zh-CN" sz="2000" dirty="0">
              <a:solidFill>
                <a:srgbClr val="C00000"/>
              </a:solidFill>
              <a:latin typeface="微软雅黑" panose="020B0503020204020204" pitchFamily="34" charset="-122"/>
              <a:ea typeface="微软雅黑" panose="020B0503020204020204" pitchFamily="34" charset="-122"/>
            </a:endParaRPr>
          </a:p>
          <a:p>
            <a:pPr algn="l">
              <a:buClrTx/>
              <a:buNone/>
            </a:pPr>
            <a:r>
              <a:rPr lang="en-US" altLang="zh-CN" sz="2000" dirty="0">
                <a:solidFill>
                  <a:srgbClr val="C00000"/>
                </a:solidFill>
                <a:latin typeface="微软雅黑" panose="020B0503020204020204" pitchFamily="34" charset="-122"/>
                <a:ea typeface="微软雅黑" panose="020B0503020204020204" pitchFamily="34" charset="-122"/>
              </a:rPr>
              <a:t>  </a:t>
            </a:r>
            <a:r>
              <a:rPr lang="zh-CN" altLang="en-US" sz="2000" dirty="0">
                <a:solidFill>
                  <a:srgbClr val="C00000"/>
                </a:solidFill>
                <a:latin typeface="微软雅黑" panose="020B0503020204020204" pitchFamily="34" charset="-122"/>
                <a:ea typeface="微软雅黑" panose="020B0503020204020204" pitchFamily="34" charset="-122"/>
              </a:rPr>
              <a:t>基金委优青（</a:t>
            </a:r>
            <a:r>
              <a:rPr lang="en-US" altLang="zh-CN" sz="2000" dirty="0">
                <a:solidFill>
                  <a:srgbClr val="C00000"/>
                </a:solidFill>
                <a:latin typeface="微软雅黑" panose="020B0503020204020204" pitchFamily="34" charset="-122"/>
                <a:ea typeface="微软雅黑" panose="020B0503020204020204" pitchFamily="34" charset="-122"/>
              </a:rPr>
              <a:t>2013</a:t>
            </a:r>
            <a:r>
              <a:rPr lang="zh-CN" altLang="en-US" sz="2000" dirty="0">
                <a:solidFill>
                  <a:srgbClr val="C00000"/>
                </a:solidFill>
                <a:latin typeface="微软雅黑" panose="020B0503020204020204" pitchFamily="34" charset="-122"/>
                <a:ea typeface="微软雅黑" panose="020B0503020204020204" pitchFamily="34" charset="-122"/>
              </a:rPr>
              <a:t>）、杰青（</a:t>
            </a:r>
            <a:r>
              <a:rPr lang="en-US" altLang="zh-CN" sz="2000" dirty="0">
                <a:solidFill>
                  <a:srgbClr val="C00000"/>
                </a:solidFill>
                <a:latin typeface="微软雅黑" panose="020B0503020204020204" pitchFamily="34" charset="-122"/>
                <a:ea typeface="微软雅黑" panose="020B0503020204020204" pitchFamily="34" charset="-122"/>
              </a:rPr>
              <a:t>2016</a:t>
            </a:r>
            <a:r>
              <a:rPr lang="zh-CN" altLang="en-US" sz="2000" dirty="0">
                <a:solidFill>
                  <a:srgbClr val="C00000"/>
                </a:solidFill>
                <a:latin typeface="微软雅黑" panose="020B0503020204020204" pitchFamily="34" charset="-122"/>
                <a:ea typeface="微软雅黑" panose="020B0503020204020204" pitchFamily="34" charset="-122"/>
              </a:rPr>
              <a:t>）</a:t>
            </a:r>
            <a:endParaRPr lang="en-US" altLang="zh-CN" sz="2000" dirty="0">
              <a:solidFill>
                <a:srgbClr val="C00000"/>
              </a:solidFill>
              <a:latin typeface="微软雅黑" panose="020B0503020204020204" pitchFamily="34" charset="-122"/>
              <a:ea typeface="微软雅黑" panose="020B0503020204020204" pitchFamily="34" charset="-122"/>
            </a:endParaRPr>
          </a:p>
          <a:p>
            <a:pPr algn="l">
              <a:buClrTx/>
              <a:buNone/>
            </a:pPr>
            <a:r>
              <a:rPr lang="en-US" altLang="zh-CN" sz="2000" dirty="0">
                <a:solidFill>
                  <a:srgbClr val="C00000"/>
                </a:solidFill>
                <a:latin typeface="微软雅黑" panose="020B0503020204020204" pitchFamily="34" charset="-122"/>
                <a:ea typeface="微软雅黑" panose="020B0503020204020204" pitchFamily="34" charset="-122"/>
              </a:rPr>
              <a:t>  </a:t>
            </a:r>
            <a:r>
              <a:rPr lang="zh-CN" altLang="en-US" sz="2000" dirty="0">
                <a:solidFill>
                  <a:srgbClr val="C00000"/>
                </a:solidFill>
                <a:latin typeface="微软雅黑" panose="020B0503020204020204" pitchFamily="34" charset="-122"/>
                <a:ea typeface="微软雅黑" panose="020B0503020204020204" pitchFamily="34" charset="-122"/>
              </a:rPr>
              <a:t>科技部万人计划科技领军人才（</a:t>
            </a:r>
            <a:r>
              <a:rPr lang="en-US" altLang="zh-CN" sz="2000" dirty="0">
                <a:solidFill>
                  <a:srgbClr val="C00000"/>
                </a:solidFill>
                <a:latin typeface="微软雅黑" panose="020B0503020204020204" pitchFamily="34" charset="-122"/>
                <a:ea typeface="微软雅黑" panose="020B0503020204020204" pitchFamily="34" charset="-122"/>
              </a:rPr>
              <a:t>2019</a:t>
            </a:r>
            <a:r>
              <a:rPr lang="zh-CN" altLang="en-US" sz="2000" dirty="0">
                <a:solidFill>
                  <a:srgbClr val="C00000"/>
                </a:solidFill>
                <a:latin typeface="微软雅黑" panose="020B0503020204020204" pitchFamily="34" charset="-122"/>
                <a:ea typeface="微软雅黑" panose="020B0503020204020204" pitchFamily="34" charset="-122"/>
              </a:rPr>
              <a:t>）</a:t>
            </a:r>
            <a:endParaRPr lang="en-US" altLang="zh-CN" sz="2000" dirty="0">
              <a:solidFill>
                <a:srgbClr val="C00000"/>
              </a:solidFill>
              <a:latin typeface="微软雅黑" panose="020B0503020204020204" pitchFamily="34" charset="-122"/>
              <a:ea typeface="微软雅黑" panose="020B0503020204020204" pitchFamily="34" charset="-122"/>
            </a:endParaRPr>
          </a:p>
          <a:p>
            <a:pPr marL="342900" indent="-342900" algn="l">
              <a:buClrTx/>
              <a:buFont typeface="Wingdings" panose="05000000000000000000" pitchFamily="2" charset="2"/>
              <a:buChar char="p"/>
            </a:pPr>
            <a:r>
              <a:rPr lang="en-US" altLang="zh-CN" sz="2400" dirty="0">
                <a:solidFill>
                  <a:schemeClr val="tx1"/>
                </a:solidFill>
                <a:latin typeface="微软雅黑" panose="020B0503020204020204" pitchFamily="34" charset="-122"/>
                <a:ea typeface="微软雅黑" panose="020B0503020204020204" pitchFamily="34" charset="-122"/>
              </a:rPr>
              <a:t>BESIII</a:t>
            </a:r>
            <a:r>
              <a:rPr lang="zh-CN" altLang="en-US" sz="2400" dirty="0">
                <a:solidFill>
                  <a:schemeClr val="tx1"/>
                </a:solidFill>
                <a:latin typeface="微软雅黑" panose="020B0503020204020204" pitchFamily="34" charset="-122"/>
                <a:ea typeface="微软雅黑" panose="020B0503020204020204" pitchFamily="34" charset="-122"/>
              </a:rPr>
              <a:t>实验：</a:t>
            </a:r>
            <a:endParaRPr lang="en-US" altLang="zh-CN" sz="2400" dirty="0">
              <a:solidFill>
                <a:schemeClr val="tx1"/>
              </a:solidFill>
              <a:latin typeface="微软雅黑" panose="020B0503020204020204" pitchFamily="34" charset="-122"/>
              <a:ea typeface="微软雅黑" panose="020B0503020204020204" pitchFamily="34" charset="-122"/>
            </a:endParaRPr>
          </a:p>
          <a:p>
            <a:pPr marL="702000" indent="-342900" algn="l">
              <a:buClrTx/>
              <a:buSzPct val="80000"/>
              <a:buFont typeface="Wingdings" panose="05000000000000000000" pitchFamily="2" charset="2"/>
              <a:buChar char="l"/>
            </a:pPr>
            <a:r>
              <a:rPr lang="en-US" altLang="zh-CN" sz="2000" dirty="0">
                <a:solidFill>
                  <a:schemeClr val="tx1"/>
                </a:solidFill>
                <a:latin typeface="微软雅黑" panose="020B0503020204020204" pitchFamily="34" charset="-122"/>
                <a:ea typeface="微软雅黑" panose="020B0503020204020204" pitchFamily="34" charset="-122"/>
              </a:rPr>
              <a:t>2011</a:t>
            </a:r>
            <a:r>
              <a:rPr lang="zh-CN" altLang="en-US" sz="2000" dirty="0">
                <a:solidFill>
                  <a:schemeClr val="tx1"/>
                </a:solidFill>
                <a:latin typeface="微软雅黑" panose="020B0503020204020204" pitchFamily="34" charset="-122"/>
                <a:ea typeface="微软雅黑" panose="020B0503020204020204" pitchFamily="34" charset="-122"/>
              </a:rPr>
              <a:t>年起加入</a:t>
            </a:r>
            <a:r>
              <a:rPr lang="en-US" altLang="zh-CN" sz="2000" dirty="0">
                <a:solidFill>
                  <a:schemeClr val="tx1"/>
                </a:solidFill>
                <a:latin typeface="微软雅黑" panose="020B0503020204020204" pitchFamily="34" charset="-122"/>
                <a:ea typeface="微软雅黑" panose="020B0503020204020204" pitchFamily="34" charset="-122"/>
              </a:rPr>
              <a:t>BESIII</a:t>
            </a:r>
            <a:r>
              <a:rPr lang="zh-CN" altLang="en-US" sz="2000" dirty="0">
                <a:solidFill>
                  <a:schemeClr val="tx1"/>
                </a:solidFill>
                <a:latin typeface="微软雅黑" panose="020B0503020204020204" pitchFamily="34" charset="-122"/>
                <a:ea typeface="微软雅黑" panose="020B0503020204020204" pitchFamily="34" charset="-122"/>
              </a:rPr>
              <a:t>实验</a:t>
            </a:r>
            <a:endParaRPr lang="en-US" altLang="zh-CN" sz="2000" dirty="0">
              <a:solidFill>
                <a:schemeClr val="tx1"/>
              </a:solidFill>
              <a:latin typeface="微软雅黑" panose="020B0503020204020204" pitchFamily="34" charset="-122"/>
              <a:ea typeface="微软雅黑" panose="020B0503020204020204" pitchFamily="34" charset="-122"/>
            </a:endParaRPr>
          </a:p>
          <a:p>
            <a:pPr marL="702000" indent="-342900" algn="l">
              <a:buClrTx/>
              <a:buSzPct val="80000"/>
              <a:buFont typeface="Wingdings" panose="05000000000000000000" pitchFamily="2" charset="2"/>
              <a:buChar char="l"/>
            </a:pPr>
            <a:r>
              <a:rPr lang="en-US" altLang="zh-CN" sz="2000" dirty="0">
                <a:solidFill>
                  <a:schemeClr val="tx1"/>
                </a:solidFill>
                <a:latin typeface="微软雅黑" panose="020B0503020204020204" pitchFamily="34" charset="-122"/>
                <a:ea typeface="微软雅黑" panose="020B0503020204020204" pitchFamily="34" charset="-122"/>
              </a:rPr>
              <a:t>2013-2015</a:t>
            </a:r>
            <a:r>
              <a:rPr lang="zh-CN" altLang="en-US" sz="2000" dirty="0">
                <a:solidFill>
                  <a:schemeClr val="tx1"/>
                </a:solidFill>
                <a:latin typeface="微软雅黑" panose="020B0503020204020204" pitchFamily="34" charset="-122"/>
                <a:ea typeface="微软雅黑" panose="020B0503020204020204" pitchFamily="34" charset="-122"/>
              </a:rPr>
              <a:t>：</a:t>
            </a:r>
            <a:r>
              <a:rPr lang="en-US" altLang="zh-CN" sz="2000" dirty="0">
                <a:solidFill>
                  <a:schemeClr val="tx1"/>
                </a:solidFill>
                <a:latin typeface="微软雅黑" panose="020B0503020204020204" pitchFamily="34" charset="-122"/>
                <a:ea typeface="微软雅黑" panose="020B0503020204020204" pitchFamily="34" charset="-122"/>
              </a:rPr>
              <a:t>BESIII</a:t>
            </a:r>
            <a:r>
              <a:rPr lang="zh-CN" altLang="en-US" sz="2000" dirty="0">
                <a:solidFill>
                  <a:schemeClr val="tx1"/>
                </a:solidFill>
                <a:latin typeface="微软雅黑" panose="020B0503020204020204" pitchFamily="34" charset="-122"/>
                <a:ea typeface="微软雅黑" panose="020B0503020204020204" pitchFamily="34" charset="-122"/>
              </a:rPr>
              <a:t>合作组</a:t>
            </a:r>
            <a:r>
              <a:rPr lang="zh-CN" altLang="en-US" sz="2000" dirty="0">
                <a:solidFill>
                  <a:srgbClr val="C00000"/>
                </a:solidFill>
                <a:latin typeface="微软雅黑" panose="020B0503020204020204" pitchFamily="34" charset="-122"/>
                <a:ea typeface="微软雅黑" panose="020B0503020204020204" pitchFamily="34" charset="-122"/>
              </a:rPr>
              <a:t>轻强子谱召集人</a:t>
            </a:r>
            <a:endParaRPr lang="en-US" altLang="zh-CN" sz="2000" dirty="0">
              <a:solidFill>
                <a:srgbClr val="C00000"/>
              </a:solidFill>
              <a:latin typeface="微软雅黑" panose="020B0503020204020204" pitchFamily="34" charset="-122"/>
              <a:ea typeface="微软雅黑" panose="020B0503020204020204" pitchFamily="34" charset="-122"/>
            </a:endParaRPr>
          </a:p>
          <a:p>
            <a:pPr marL="702000" indent="-342900" algn="l">
              <a:buClrTx/>
              <a:buSzPct val="80000"/>
              <a:buFont typeface="Wingdings" panose="05000000000000000000" pitchFamily="2" charset="2"/>
              <a:buChar char="l"/>
            </a:pPr>
            <a:r>
              <a:rPr lang="en-US" altLang="zh-CN" sz="2000" dirty="0">
                <a:solidFill>
                  <a:schemeClr val="tx1"/>
                </a:solidFill>
                <a:latin typeface="微软雅黑" panose="020B0503020204020204" pitchFamily="34" charset="-122"/>
                <a:ea typeface="微软雅黑" panose="020B0503020204020204" pitchFamily="34" charset="-122"/>
              </a:rPr>
              <a:t>2015-2017</a:t>
            </a:r>
            <a:r>
              <a:rPr lang="zh-CN" altLang="en-US" sz="2000" dirty="0">
                <a:solidFill>
                  <a:schemeClr val="tx1"/>
                </a:solidFill>
                <a:latin typeface="微软雅黑" panose="020B0503020204020204" pitchFamily="34" charset="-122"/>
                <a:ea typeface="微软雅黑" panose="020B0503020204020204" pitchFamily="34" charset="-122"/>
              </a:rPr>
              <a:t>：</a:t>
            </a:r>
            <a:r>
              <a:rPr lang="en-US" altLang="zh-CN" sz="2000" dirty="0">
                <a:solidFill>
                  <a:schemeClr val="tx1"/>
                </a:solidFill>
                <a:latin typeface="微软雅黑" panose="020B0503020204020204" pitchFamily="34" charset="-122"/>
                <a:ea typeface="微软雅黑" panose="020B0503020204020204" pitchFamily="34" charset="-122"/>
              </a:rPr>
              <a:t>BESIII</a:t>
            </a:r>
            <a:r>
              <a:rPr lang="zh-CN" altLang="en-US" sz="2000" dirty="0">
                <a:solidFill>
                  <a:schemeClr val="tx1"/>
                </a:solidFill>
                <a:latin typeface="微软雅黑" panose="020B0503020204020204" pitchFamily="34" charset="-122"/>
                <a:ea typeface="微软雅黑" panose="020B0503020204020204" pitchFamily="34" charset="-122"/>
              </a:rPr>
              <a:t>合作组</a:t>
            </a:r>
            <a:r>
              <a:rPr lang="zh-CN" altLang="en-US" sz="2000" dirty="0">
                <a:solidFill>
                  <a:srgbClr val="C00000"/>
                </a:solidFill>
                <a:latin typeface="微软雅黑" panose="020B0503020204020204" pitchFamily="34" charset="-122"/>
                <a:ea typeface="微软雅黑" panose="020B0503020204020204" pitchFamily="34" charset="-122"/>
              </a:rPr>
              <a:t>物理协调人</a:t>
            </a:r>
            <a:endParaRPr lang="en-US" altLang="zh-CN" sz="2000" dirty="0">
              <a:solidFill>
                <a:srgbClr val="C00000"/>
              </a:solidFill>
              <a:latin typeface="微软雅黑" panose="020B0503020204020204" pitchFamily="34" charset="-122"/>
              <a:ea typeface="微软雅黑" panose="020B0503020204020204" pitchFamily="34" charset="-122"/>
            </a:endParaRPr>
          </a:p>
          <a:p>
            <a:pPr marL="702000" indent="-342900" algn="l">
              <a:buClrTx/>
              <a:buSzPct val="80000"/>
              <a:buFont typeface="Wingdings" panose="05000000000000000000" pitchFamily="2" charset="2"/>
              <a:buChar char="l"/>
            </a:pPr>
            <a:r>
              <a:rPr lang="en-US" altLang="zh-CN" sz="2000" dirty="0">
                <a:solidFill>
                  <a:schemeClr val="tx1"/>
                </a:solidFill>
                <a:latin typeface="微软雅黑" panose="020B0503020204020204" pitchFamily="34" charset="-122"/>
                <a:ea typeface="微软雅黑" panose="020B0503020204020204" pitchFamily="34" charset="-122"/>
              </a:rPr>
              <a:t>2017-2019</a:t>
            </a:r>
            <a:r>
              <a:rPr lang="zh-CN" altLang="en-US" sz="2000" dirty="0">
                <a:solidFill>
                  <a:schemeClr val="tx1"/>
                </a:solidFill>
                <a:latin typeface="微软雅黑" panose="020B0503020204020204" pitchFamily="34" charset="-122"/>
                <a:ea typeface="微软雅黑" panose="020B0503020204020204" pitchFamily="34" charset="-122"/>
              </a:rPr>
              <a:t>：</a:t>
            </a:r>
            <a:r>
              <a:rPr lang="en-US" altLang="zh-CN" sz="2000" dirty="0">
                <a:solidFill>
                  <a:schemeClr val="tx1"/>
                </a:solidFill>
                <a:latin typeface="微软雅黑" panose="020B0503020204020204" pitchFamily="34" charset="-122"/>
                <a:ea typeface="微软雅黑" panose="020B0503020204020204" pitchFamily="34" charset="-122"/>
              </a:rPr>
              <a:t>BESIII</a:t>
            </a:r>
            <a:r>
              <a:rPr lang="zh-CN" altLang="en-US" sz="2000" dirty="0">
                <a:solidFill>
                  <a:schemeClr val="tx1"/>
                </a:solidFill>
                <a:latin typeface="微软雅黑" panose="020B0503020204020204" pitchFamily="34" charset="-122"/>
                <a:ea typeface="微软雅黑" panose="020B0503020204020204" pitchFamily="34" charset="-122"/>
              </a:rPr>
              <a:t>合作组</a:t>
            </a:r>
            <a:r>
              <a:rPr lang="zh-CN" altLang="en-US" sz="2000" dirty="0">
                <a:solidFill>
                  <a:srgbClr val="C00000"/>
                </a:solidFill>
                <a:latin typeface="微软雅黑" panose="020B0503020204020204" pitchFamily="34" charset="-122"/>
                <a:ea typeface="微软雅黑" panose="020B0503020204020204" pitchFamily="34" charset="-122"/>
              </a:rPr>
              <a:t>联合负责人</a:t>
            </a:r>
            <a:endParaRPr lang="en-US" altLang="zh-CN" sz="2000" dirty="0">
              <a:solidFill>
                <a:srgbClr val="C00000"/>
              </a:solidFill>
              <a:latin typeface="微软雅黑" panose="020B0503020204020204" pitchFamily="34" charset="-122"/>
              <a:ea typeface="微软雅黑" panose="020B0503020204020204" pitchFamily="34" charset="-122"/>
            </a:endParaRPr>
          </a:p>
          <a:p>
            <a:pPr marL="702000" indent="-342900" algn="l">
              <a:buClrTx/>
              <a:buSzPct val="80000"/>
              <a:buFont typeface="Wingdings" panose="05000000000000000000" pitchFamily="2" charset="2"/>
              <a:buChar char="l"/>
            </a:pPr>
            <a:r>
              <a:rPr lang="en-US" altLang="zh-CN" sz="2000" dirty="0">
                <a:solidFill>
                  <a:schemeClr val="tx1"/>
                </a:solidFill>
                <a:latin typeface="微软雅黑" panose="020B0503020204020204" pitchFamily="34" charset="-122"/>
                <a:ea typeface="微软雅黑" panose="020B0503020204020204" pitchFamily="34" charset="-122"/>
              </a:rPr>
              <a:t>2019-</a:t>
            </a:r>
            <a:r>
              <a:rPr lang="zh-CN" altLang="en-US" sz="2000" dirty="0">
                <a:solidFill>
                  <a:schemeClr val="tx1"/>
                </a:solidFill>
                <a:latin typeface="微软雅黑" panose="020B0503020204020204" pitchFamily="34" charset="-122"/>
                <a:ea typeface="微软雅黑" panose="020B0503020204020204" pitchFamily="34" charset="-122"/>
              </a:rPr>
              <a:t>至今：</a:t>
            </a:r>
            <a:r>
              <a:rPr lang="en-US" altLang="zh-CN" sz="2000" dirty="0">
                <a:solidFill>
                  <a:schemeClr val="tx1"/>
                </a:solidFill>
                <a:latin typeface="微软雅黑" panose="020B0503020204020204" pitchFamily="34" charset="-122"/>
                <a:ea typeface="微软雅黑" panose="020B0503020204020204" pitchFamily="34" charset="-122"/>
              </a:rPr>
              <a:t>BESIII</a:t>
            </a:r>
            <a:r>
              <a:rPr lang="zh-CN" altLang="en-US" sz="2000" dirty="0">
                <a:solidFill>
                  <a:schemeClr val="tx1"/>
                </a:solidFill>
                <a:latin typeface="微软雅黑" panose="020B0503020204020204" pitchFamily="34" charset="-122"/>
                <a:ea typeface="微软雅黑" panose="020B0503020204020204" pitchFamily="34" charset="-122"/>
              </a:rPr>
              <a:t>合作组</a:t>
            </a:r>
            <a:r>
              <a:rPr lang="zh-CN" altLang="en-US" sz="2000" dirty="0">
                <a:solidFill>
                  <a:srgbClr val="C00000"/>
                </a:solidFill>
                <a:latin typeface="微软雅黑" panose="020B0503020204020204" pitchFamily="34" charset="-122"/>
                <a:ea typeface="微软雅黑" panose="020B0503020204020204" pitchFamily="34" charset="-122"/>
              </a:rPr>
              <a:t>执行委员会成员</a:t>
            </a:r>
            <a:endParaRPr lang="en-US" altLang="zh-CN" sz="2000" dirty="0">
              <a:solidFill>
                <a:srgbClr val="C00000"/>
              </a:solidFill>
              <a:latin typeface="微软雅黑" panose="020B0503020204020204" pitchFamily="34" charset="-122"/>
              <a:ea typeface="微软雅黑" panose="020B0503020204020204" pitchFamily="34" charset="-122"/>
            </a:endParaRPr>
          </a:p>
          <a:p>
            <a:pPr marL="342900" indent="-342900" algn="l">
              <a:buClrTx/>
              <a:buFont typeface="Wingdings" panose="05000000000000000000" pitchFamily="2" charset="2"/>
              <a:buChar char="p"/>
            </a:pPr>
            <a:r>
              <a:rPr lang="zh-CN" altLang="en-US" sz="2400" dirty="0">
                <a:solidFill>
                  <a:schemeClr val="tx1"/>
                </a:solidFill>
                <a:latin typeface="微软雅黑" panose="020B0503020204020204" pitchFamily="34" charset="-122"/>
                <a:ea typeface="微软雅黑" panose="020B0503020204020204" pitchFamily="34" charset="-122"/>
              </a:rPr>
              <a:t>在</a:t>
            </a:r>
            <a:r>
              <a:rPr lang="en-US" altLang="zh-CN" sz="2400" dirty="0">
                <a:solidFill>
                  <a:schemeClr val="tx1"/>
                </a:solidFill>
                <a:latin typeface="微软雅黑" panose="020B0503020204020204" pitchFamily="34" charset="-122"/>
                <a:ea typeface="微软雅黑" panose="020B0503020204020204" pitchFamily="34" charset="-122"/>
              </a:rPr>
              <a:t>BESIII</a:t>
            </a:r>
            <a:r>
              <a:rPr lang="zh-CN" altLang="en-US" sz="2400" dirty="0">
                <a:solidFill>
                  <a:schemeClr val="tx1"/>
                </a:solidFill>
                <a:latin typeface="微软雅黑" panose="020B0503020204020204" pitchFamily="34" charset="-122"/>
                <a:ea typeface="微软雅黑" panose="020B0503020204020204" pitchFamily="34" charset="-122"/>
              </a:rPr>
              <a:t>实验以主要作者发表文章</a:t>
            </a:r>
            <a:r>
              <a:rPr lang="en-US" altLang="zh-CN" sz="2400" dirty="0">
                <a:solidFill>
                  <a:schemeClr val="tx1"/>
                </a:solidFill>
                <a:latin typeface="微软雅黑" panose="020B0503020204020204" pitchFamily="34" charset="-122"/>
                <a:ea typeface="微软雅黑" panose="020B0503020204020204" pitchFamily="34" charset="-122"/>
              </a:rPr>
              <a:t>26</a:t>
            </a:r>
            <a:r>
              <a:rPr lang="zh-CN" altLang="en-US" sz="2400" dirty="0">
                <a:solidFill>
                  <a:schemeClr val="tx1"/>
                </a:solidFill>
                <a:latin typeface="微软雅黑" panose="020B0503020204020204" pitchFamily="34" charset="-122"/>
                <a:ea typeface="微软雅黑" panose="020B0503020204020204" pitchFamily="34" charset="-122"/>
              </a:rPr>
              <a:t>篇，包括</a:t>
            </a:r>
            <a:r>
              <a:rPr lang="en-US" altLang="zh-CN" sz="2400" dirty="0">
                <a:solidFill>
                  <a:schemeClr val="tx1"/>
                </a:solidFill>
                <a:latin typeface="微软雅黑" panose="020B0503020204020204" pitchFamily="34" charset="-122"/>
                <a:ea typeface="微软雅黑" panose="020B0503020204020204" pitchFamily="34" charset="-122"/>
              </a:rPr>
              <a:t>7</a:t>
            </a:r>
            <a:r>
              <a:rPr lang="zh-CN" altLang="en-US" sz="2400" dirty="0">
                <a:solidFill>
                  <a:schemeClr val="tx1"/>
                </a:solidFill>
                <a:latin typeface="微软雅黑" panose="020B0503020204020204" pitchFamily="34" charset="-122"/>
                <a:ea typeface="微软雅黑" panose="020B0503020204020204" pitchFamily="34" charset="-122"/>
              </a:rPr>
              <a:t>篇</a:t>
            </a:r>
            <a:r>
              <a:rPr lang="en-US" altLang="zh-CN" sz="2400" dirty="0">
                <a:solidFill>
                  <a:schemeClr val="tx1"/>
                </a:solidFill>
                <a:latin typeface="微软雅黑" panose="020B0503020204020204" pitchFamily="34" charset="-122"/>
                <a:ea typeface="微软雅黑" panose="020B0503020204020204" pitchFamily="34" charset="-122"/>
              </a:rPr>
              <a:t>PRL</a:t>
            </a:r>
            <a:r>
              <a:rPr lang="zh-CN" altLang="en-US" sz="2400" dirty="0">
                <a:solidFill>
                  <a:schemeClr val="tx1"/>
                </a:solidFill>
                <a:latin typeface="微软雅黑" panose="020B0503020204020204" pitchFamily="34" charset="-122"/>
                <a:ea typeface="微软雅黑" panose="020B0503020204020204" pitchFamily="34" charset="-122"/>
              </a:rPr>
              <a:t>文章</a:t>
            </a:r>
          </a:p>
        </p:txBody>
      </p:sp>
    </p:spTree>
    <p:extLst>
      <p:ext uri="{BB962C8B-B14F-4D97-AF65-F5344CB8AC3E}">
        <p14:creationId xmlns:p14="http://schemas.microsoft.com/office/powerpoint/2010/main" val="19748675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p:cNvPicPr>
          <p:nvPr/>
        </p:nvPicPr>
        <p:blipFill>
          <a:blip r:embed="rId3">
            <a:extLst>
              <a:ext uri="{28A0092B-C50C-407E-A947-70E740481C1C}">
                <a14:useLocalDpi xmlns:a14="http://schemas.microsoft.com/office/drawing/2010/main" val="0"/>
              </a:ext>
            </a:extLst>
          </a:blip>
          <a:stretch>
            <a:fillRect/>
          </a:stretch>
        </p:blipFill>
        <p:spPr>
          <a:xfrm>
            <a:off x="7067258" y="945221"/>
            <a:ext cx="1620000" cy="1849581"/>
          </a:xfrm>
          <a:prstGeom prst="rect">
            <a:avLst/>
          </a:prstGeom>
        </p:spPr>
      </p:pic>
      <p:sp>
        <p:nvSpPr>
          <p:cNvPr id="2" name="标题 1"/>
          <p:cNvSpPr>
            <a:spLocks noGrp="1"/>
          </p:cNvSpPr>
          <p:nvPr>
            <p:ph type="title"/>
          </p:nvPr>
        </p:nvSpPr>
        <p:spPr>
          <a:xfrm>
            <a:off x="152400" y="-23558"/>
            <a:ext cx="7543800" cy="685800"/>
          </a:xfrm>
        </p:spPr>
        <p:txBody>
          <a:bodyPr/>
          <a:lstStyle/>
          <a:p>
            <a:r>
              <a:rPr lang="zh-CN" altLang="en-US" dirty="0">
                <a:solidFill>
                  <a:schemeClr val="tx1"/>
                </a:solidFill>
              </a:rPr>
              <a:t>主要成员简介</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17FE17-BB62-45E8-80D8-8DA0DEEF5B92}" type="slidenum">
              <a:rPr kumimoji="0" lang="zh-CN" altLang="en-US" sz="1600" b="1"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zh-CN" altLang="en-US" sz="1600" b="1"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endParaRPr>
          </a:p>
        </p:txBody>
      </p:sp>
      <p:pic>
        <p:nvPicPr>
          <p:cNvPr id="22" name="图片 1">
            <a:extLst>
              <a:ext uri="{FF2B5EF4-FFF2-40B4-BE49-F238E27FC236}">
                <a16:creationId xmlns:a16="http://schemas.microsoft.com/office/drawing/2014/main" id="{B5B0986E-3951-41C9-BA42-0AE0AF00B230}"/>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3879" y="945222"/>
            <a:ext cx="1620000" cy="187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文本框 24"/>
          <p:cNvSpPr txBox="1"/>
          <p:nvPr/>
        </p:nvSpPr>
        <p:spPr>
          <a:xfrm>
            <a:off x="4557540" y="2763980"/>
            <a:ext cx="2484663" cy="2862322"/>
          </a:xfrm>
          <a:prstGeom prst="rect">
            <a:avLst/>
          </a:prstGeom>
          <a:noFill/>
        </p:spPr>
        <p:txBody>
          <a:bodyPr wrap="square" rtlCol="0">
            <a:spAutoFit/>
          </a:bodyPr>
          <a:lstStyle/>
          <a:p>
            <a:pPr algn="ctr">
              <a:buNone/>
            </a:pPr>
            <a:r>
              <a:rPr lang="zh-CN" altLang="en-US" sz="2000" dirty="0">
                <a:solidFill>
                  <a:srgbClr val="0000FF"/>
                </a:solidFill>
                <a:latin typeface="微软雅黑" panose="020B0503020204020204" pitchFamily="34" charset="-122"/>
                <a:ea typeface="微软雅黑" panose="020B0503020204020204" pitchFamily="34" charset="-122"/>
              </a:rPr>
              <a:t>马海龙研究员</a:t>
            </a:r>
            <a:endParaRPr lang="en-US" altLang="zh-CN" sz="2000" dirty="0">
              <a:solidFill>
                <a:srgbClr val="0000FF"/>
              </a:solidFill>
              <a:latin typeface="微软雅黑" panose="020B0503020204020204" pitchFamily="34" charset="-122"/>
              <a:ea typeface="微软雅黑" panose="020B0503020204020204" pitchFamily="34" charset="-122"/>
            </a:endParaRPr>
          </a:p>
          <a:p>
            <a:pPr algn="ctr">
              <a:buNone/>
            </a:pPr>
            <a:r>
              <a:rPr lang="zh-CN" altLang="en-US" sz="2000" dirty="0">
                <a:solidFill>
                  <a:srgbClr val="0000FF"/>
                </a:solidFill>
                <a:latin typeface="微软雅黑" panose="020B0503020204020204" pitchFamily="34" charset="-122"/>
                <a:ea typeface="微软雅黑" panose="020B0503020204020204" pitchFamily="34" charset="-122"/>
              </a:rPr>
              <a:t>中科院高能所</a:t>
            </a:r>
            <a:endParaRPr lang="en-US" altLang="zh-CN" sz="2000" dirty="0">
              <a:solidFill>
                <a:srgbClr val="0000FF"/>
              </a:solidFill>
              <a:latin typeface="微软雅黑" panose="020B0503020204020204" pitchFamily="34" charset="-122"/>
              <a:ea typeface="微软雅黑" panose="020B0503020204020204" pitchFamily="34" charset="-122"/>
            </a:endParaRPr>
          </a:p>
          <a:p>
            <a:pPr algn="ctr">
              <a:buNone/>
            </a:pPr>
            <a:endParaRPr lang="en-US" altLang="zh-CN" sz="2000" dirty="0">
              <a:solidFill>
                <a:srgbClr val="0000FF"/>
              </a:solidFill>
              <a:latin typeface="微软雅黑" panose="020B0503020204020204" pitchFamily="34" charset="-122"/>
              <a:ea typeface="微软雅黑" panose="020B0503020204020204" pitchFamily="34" charset="-122"/>
            </a:endParaRPr>
          </a:p>
          <a:p>
            <a:pPr algn="l">
              <a:buNone/>
            </a:pPr>
            <a:r>
              <a:rPr lang="en-US" altLang="zh-CN" sz="1400" dirty="0">
                <a:solidFill>
                  <a:schemeClr val="tx1"/>
                </a:solidFill>
                <a:latin typeface="微软雅黑" panose="020B0503020204020204" pitchFamily="34" charset="-122"/>
                <a:ea typeface="微软雅黑" panose="020B0503020204020204" pitchFamily="34" charset="-122"/>
              </a:rPr>
              <a:t>2006</a:t>
            </a:r>
            <a:r>
              <a:rPr lang="zh-CN" altLang="en-US" sz="1400" dirty="0">
                <a:solidFill>
                  <a:schemeClr val="tx1"/>
                </a:solidFill>
                <a:latin typeface="微软雅黑" panose="020B0503020204020204" pitchFamily="34" charset="-122"/>
                <a:ea typeface="微软雅黑" panose="020B0503020204020204" pitchFamily="34" charset="-122"/>
              </a:rPr>
              <a:t>年毕业于中科院高能所</a:t>
            </a:r>
            <a:endParaRPr lang="en-US" altLang="zh-CN" sz="1400" dirty="0">
              <a:solidFill>
                <a:schemeClr val="tx1"/>
              </a:solidFill>
              <a:latin typeface="微软雅黑" panose="020B0503020204020204" pitchFamily="34" charset="-122"/>
              <a:ea typeface="微软雅黑" panose="020B0503020204020204" pitchFamily="34" charset="-122"/>
            </a:endParaRPr>
          </a:p>
          <a:p>
            <a:pPr algn="l">
              <a:buNone/>
            </a:pPr>
            <a:r>
              <a:rPr lang="en-US" altLang="zh-CN" sz="1400" dirty="0">
                <a:solidFill>
                  <a:schemeClr val="tx1"/>
                </a:solidFill>
                <a:latin typeface="微软雅黑" panose="020B0503020204020204" pitchFamily="34" charset="-122"/>
                <a:ea typeface="微软雅黑" panose="020B0503020204020204" pitchFamily="34" charset="-122"/>
              </a:rPr>
              <a:t>2009</a:t>
            </a:r>
            <a:r>
              <a:rPr lang="zh-CN" altLang="en-US" sz="1400" dirty="0">
                <a:solidFill>
                  <a:schemeClr val="tx1"/>
                </a:solidFill>
                <a:latin typeface="微软雅黑" panose="020B0503020204020204" pitchFamily="34" charset="-122"/>
                <a:ea typeface="微软雅黑" panose="020B0503020204020204" pitchFamily="34" charset="-122"/>
              </a:rPr>
              <a:t>年加入</a:t>
            </a:r>
            <a:r>
              <a:rPr lang="en-US" altLang="zh-CN" sz="1400" dirty="0">
                <a:solidFill>
                  <a:schemeClr val="tx1"/>
                </a:solidFill>
                <a:latin typeface="微软雅黑" panose="020B0503020204020204" pitchFamily="34" charset="-122"/>
                <a:ea typeface="微软雅黑" panose="020B0503020204020204" pitchFamily="34" charset="-122"/>
              </a:rPr>
              <a:t>BESIII</a:t>
            </a:r>
            <a:r>
              <a:rPr lang="zh-CN" altLang="en-US" sz="1400" dirty="0">
                <a:solidFill>
                  <a:schemeClr val="tx1"/>
                </a:solidFill>
                <a:latin typeface="微软雅黑" panose="020B0503020204020204" pitchFamily="34" charset="-122"/>
                <a:ea typeface="微软雅黑" panose="020B0503020204020204" pitchFamily="34" charset="-122"/>
              </a:rPr>
              <a:t>实验</a:t>
            </a:r>
            <a:endParaRPr lang="en-US" altLang="zh-CN" sz="1400" dirty="0">
              <a:solidFill>
                <a:schemeClr val="tx1"/>
              </a:solidFill>
              <a:latin typeface="微软雅黑" panose="020B0503020204020204" pitchFamily="34" charset="-122"/>
              <a:ea typeface="微软雅黑" panose="020B0503020204020204" pitchFamily="34" charset="-122"/>
            </a:endParaRPr>
          </a:p>
          <a:p>
            <a:pPr algn="l">
              <a:buNone/>
            </a:pPr>
            <a:r>
              <a:rPr lang="en-US" altLang="zh-CN" sz="1400" dirty="0">
                <a:solidFill>
                  <a:schemeClr val="tx1"/>
                </a:solidFill>
                <a:latin typeface="微软雅黑" panose="020B0503020204020204" pitchFamily="34" charset="-122"/>
                <a:ea typeface="微软雅黑" panose="020B0503020204020204" pitchFamily="34" charset="-122"/>
              </a:rPr>
              <a:t>2014</a:t>
            </a:r>
            <a:r>
              <a:rPr lang="zh-CN" altLang="en-US" sz="1400" dirty="0">
                <a:solidFill>
                  <a:schemeClr val="tx1"/>
                </a:solidFill>
                <a:latin typeface="微软雅黑" panose="020B0503020204020204" pitchFamily="34" charset="-122"/>
                <a:ea typeface="微软雅黑" panose="020B0503020204020204" pitchFamily="34" charset="-122"/>
              </a:rPr>
              <a:t>年</a:t>
            </a:r>
            <a:r>
              <a:rPr lang="en-US" altLang="zh-CN" sz="1400" dirty="0">
                <a:solidFill>
                  <a:schemeClr val="tx1"/>
                </a:solidFill>
                <a:latin typeface="微软雅黑" panose="020B0503020204020204" pitchFamily="34" charset="-122"/>
                <a:ea typeface="微软雅黑" panose="020B0503020204020204" pitchFamily="34" charset="-122"/>
              </a:rPr>
              <a:t>-</a:t>
            </a:r>
            <a:r>
              <a:rPr lang="zh-CN" altLang="en-US" sz="1400" dirty="0">
                <a:solidFill>
                  <a:schemeClr val="tx1"/>
                </a:solidFill>
                <a:latin typeface="微软雅黑" panose="020B0503020204020204" pitchFamily="34" charset="-122"/>
                <a:ea typeface="微软雅黑" panose="020B0503020204020204" pitchFamily="34" charset="-122"/>
              </a:rPr>
              <a:t>至今，</a:t>
            </a:r>
            <a:r>
              <a:rPr lang="zh-CN" altLang="en-US" sz="1400" dirty="0">
                <a:solidFill>
                  <a:srgbClr val="C00000"/>
                </a:solidFill>
                <a:latin typeface="微软雅黑" panose="020B0503020204020204" pitchFamily="34" charset="-122"/>
                <a:ea typeface="微软雅黑" panose="020B0503020204020204" pitchFamily="34" charset="-122"/>
              </a:rPr>
              <a:t>粲物理组召集人</a:t>
            </a:r>
            <a:endParaRPr lang="en-US" altLang="zh-CN" sz="1400" dirty="0">
              <a:solidFill>
                <a:srgbClr val="C00000"/>
              </a:solidFill>
              <a:latin typeface="微软雅黑" panose="020B0503020204020204" pitchFamily="34" charset="-122"/>
              <a:ea typeface="微软雅黑" panose="020B0503020204020204" pitchFamily="34" charset="-122"/>
            </a:endParaRPr>
          </a:p>
          <a:p>
            <a:pPr algn="l">
              <a:buNone/>
            </a:pPr>
            <a:r>
              <a:rPr lang="en-US" altLang="zh-CN" sz="1400" dirty="0">
                <a:solidFill>
                  <a:schemeClr val="tx1"/>
                </a:solidFill>
                <a:latin typeface="微软雅黑" panose="020B0503020204020204" pitchFamily="34" charset="-122"/>
                <a:ea typeface="微软雅黑" panose="020B0503020204020204" pitchFamily="34" charset="-122"/>
              </a:rPr>
              <a:t>2010</a:t>
            </a:r>
            <a:r>
              <a:rPr lang="zh-CN" altLang="en-US" sz="1400" dirty="0">
                <a:solidFill>
                  <a:schemeClr val="tx1"/>
                </a:solidFill>
                <a:latin typeface="微软雅黑" panose="020B0503020204020204" pitchFamily="34" charset="-122"/>
                <a:ea typeface="微软雅黑" panose="020B0503020204020204" pitchFamily="34" charset="-122"/>
              </a:rPr>
              <a:t>年</a:t>
            </a:r>
            <a:r>
              <a:rPr lang="zh-CN" altLang="en-US" sz="1400" dirty="0">
                <a:solidFill>
                  <a:srgbClr val="C00000"/>
                </a:solidFill>
                <a:latin typeface="微软雅黑" panose="020B0503020204020204" pitchFamily="34" charset="-122"/>
                <a:ea typeface="微软雅黑" panose="020B0503020204020204" pitchFamily="34" charset="-122"/>
              </a:rPr>
              <a:t>国家自然科学二等奖</a:t>
            </a:r>
            <a:endParaRPr lang="en-US" altLang="zh-CN" sz="1400" dirty="0">
              <a:solidFill>
                <a:srgbClr val="C00000"/>
              </a:solidFill>
              <a:latin typeface="微软雅黑" panose="020B0503020204020204" pitchFamily="34" charset="-122"/>
              <a:ea typeface="微软雅黑" panose="020B0503020204020204" pitchFamily="34" charset="-122"/>
            </a:endParaRPr>
          </a:p>
          <a:p>
            <a:pPr algn="l">
              <a:buNone/>
            </a:pPr>
            <a:r>
              <a:rPr lang="en-US" altLang="zh-CN" sz="1400" dirty="0">
                <a:solidFill>
                  <a:schemeClr val="tx1"/>
                </a:solidFill>
                <a:latin typeface="微软雅黑" panose="020B0503020204020204" pitchFamily="34" charset="-122"/>
                <a:ea typeface="微软雅黑" panose="020B0503020204020204" pitchFamily="34" charset="-122"/>
              </a:rPr>
              <a:t>2008</a:t>
            </a:r>
            <a:r>
              <a:rPr lang="zh-CN" altLang="en-US" sz="1400" dirty="0">
                <a:solidFill>
                  <a:schemeClr val="tx1"/>
                </a:solidFill>
                <a:latin typeface="微软雅黑" panose="020B0503020204020204" pitchFamily="34" charset="-122"/>
                <a:ea typeface="微软雅黑" panose="020B0503020204020204" pitchFamily="34" charset="-122"/>
              </a:rPr>
              <a:t>年</a:t>
            </a:r>
            <a:r>
              <a:rPr lang="zh-CN" altLang="en-US" sz="1400" dirty="0">
                <a:solidFill>
                  <a:srgbClr val="C00000"/>
                </a:solidFill>
                <a:latin typeface="微软雅黑" panose="020B0503020204020204" pitchFamily="34" charset="-122"/>
                <a:ea typeface="微软雅黑" panose="020B0503020204020204" pitchFamily="34" charset="-122"/>
              </a:rPr>
              <a:t>北京市科学技术三等奖</a:t>
            </a:r>
            <a:endParaRPr lang="en-US" altLang="zh-CN" sz="1400" dirty="0">
              <a:solidFill>
                <a:srgbClr val="C00000"/>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6852401" y="2743664"/>
            <a:ext cx="2373398" cy="3508653"/>
          </a:xfrm>
          <a:prstGeom prst="rect">
            <a:avLst/>
          </a:prstGeom>
          <a:noFill/>
        </p:spPr>
        <p:txBody>
          <a:bodyPr wrap="square" rtlCol="0">
            <a:spAutoFit/>
          </a:bodyPr>
          <a:lstStyle/>
          <a:p>
            <a:pPr algn="ctr">
              <a:buNone/>
            </a:pPr>
            <a:r>
              <a:rPr lang="zh-CN" altLang="en-US" sz="2000" dirty="0">
                <a:solidFill>
                  <a:srgbClr val="0000FF"/>
                </a:solidFill>
                <a:latin typeface="微软雅黑" panose="020B0503020204020204" pitchFamily="34" charset="-122"/>
                <a:ea typeface="微软雅黑" panose="020B0503020204020204" pitchFamily="34" charset="-122"/>
              </a:rPr>
              <a:t>孙亮教授</a:t>
            </a:r>
            <a:endParaRPr lang="en-US" altLang="zh-CN" sz="2000" dirty="0">
              <a:solidFill>
                <a:srgbClr val="0000FF"/>
              </a:solidFill>
              <a:latin typeface="微软雅黑" panose="020B0503020204020204" pitchFamily="34" charset="-122"/>
              <a:ea typeface="微软雅黑" panose="020B0503020204020204" pitchFamily="34" charset="-122"/>
            </a:endParaRPr>
          </a:p>
          <a:p>
            <a:pPr algn="ctr">
              <a:buNone/>
            </a:pPr>
            <a:r>
              <a:rPr lang="zh-CN" altLang="en-US" sz="2000" dirty="0">
                <a:solidFill>
                  <a:srgbClr val="0000FF"/>
                </a:solidFill>
                <a:latin typeface="微软雅黑" panose="020B0503020204020204" pitchFamily="34" charset="-122"/>
                <a:ea typeface="微软雅黑" panose="020B0503020204020204" pitchFamily="34" charset="-122"/>
              </a:rPr>
              <a:t>武汉大学</a:t>
            </a:r>
            <a:endParaRPr lang="en-US" altLang="zh-CN" sz="2000" dirty="0">
              <a:solidFill>
                <a:srgbClr val="0000FF"/>
              </a:solidFill>
              <a:latin typeface="微软雅黑" panose="020B0503020204020204" pitchFamily="34" charset="-122"/>
              <a:ea typeface="微软雅黑" panose="020B0503020204020204" pitchFamily="34" charset="-122"/>
            </a:endParaRPr>
          </a:p>
          <a:p>
            <a:pPr algn="ctr">
              <a:buNone/>
            </a:pPr>
            <a:r>
              <a:rPr lang="zh-CN" altLang="en-US" sz="2000" dirty="0">
                <a:solidFill>
                  <a:srgbClr val="0000FF"/>
                </a:solidFill>
                <a:latin typeface="微软雅黑" panose="020B0503020204020204" pitchFamily="34" charset="-122"/>
                <a:ea typeface="微软雅黑" panose="020B0503020204020204" pitchFamily="34" charset="-122"/>
              </a:rPr>
              <a:t>（海外高层次千人）</a:t>
            </a:r>
            <a:endParaRPr lang="en-US" altLang="zh-CN" sz="2000" dirty="0">
              <a:solidFill>
                <a:srgbClr val="0000FF"/>
              </a:solidFill>
              <a:latin typeface="微软雅黑" panose="020B0503020204020204" pitchFamily="34" charset="-122"/>
              <a:ea typeface="微软雅黑" panose="020B0503020204020204" pitchFamily="34" charset="-122"/>
            </a:endParaRPr>
          </a:p>
          <a:p>
            <a:pPr algn="l">
              <a:buNone/>
            </a:pPr>
            <a:r>
              <a:rPr lang="en-US" altLang="zh-CN" sz="1400" dirty="0">
                <a:solidFill>
                  <a:schemeClr val="tx1"/>
                </a:solidFill>
                <a:latin typeface="微软雅黑" panose="020B0503020204020204" pitchFamily="34" charset="-122"/>
                <a:ea typeface="微软雅黑" panose="020B0503020204020204" pitchFamily="34" charset="-122"/>
              </a:rPr>
              <a:t>2008</a:t>
            </a:r>
            <a:r>
              <a:rPr lang="zh-CN" altLang="en-US" sz="1400" dirty="0">
                <a:solidFill>
                  <a:schemeClr val="tx1"/>
                </a:solidFill>
                <a:latin typeface="微软雅黑" panose="020B0503020204020204" pitchFamily="34" charset="-122"/>
                <a:ea typeface="微软雅黑" panose="020B0503020204020204" pitchFamily="34" charset="-122"/>
              </a:rPr>
              <a:t>毕业于挪威卑尔根大学</a:t>
            </a:r>
            <a:endParaRPr lang="en-US" altLang="zh-CN" sz="1400" dirty="0">
              <a:solidFill>
                <a:schemeClr val="tx1"/>
              </a:solidFill>
              <a:latin typeface="微软雅黑" panose="020B0503020204020204" pitchFamily="34" charset="-122"/>
              <a:ea typeface="微软雅黑" panose="020B0503020204020204" pitchFamily="34" charset="-122"/>
            </a:endParaRPr>
          </a:p>
          <a:p>
            <a:pPr algn="l">
              <a:buNone/>
            </a:pPr>
            <a:r>
              <a:rPr lang="zh-CN" altLang="en-US" sz="1400" dirty="0">
                <a:solidFill>
                  <a:schemeClr val="tx1"/>
                </a:solidFill>
                <a:latin typeface="微软雅黑" panose="020B0503020204020204" pitchFamily="34" charset="-122"/>
                <a:ea typeface="微软雅黑" panose="020B0503020204020204" pitchFamily="34" charset="-122"/>
              </a:rPr>
              <a:t>先后在法国里昂核物理所、美国斯坦福直线加速器中心、美国辛辛那提大学做博士后</a:t>
            </a:r>
            <a:endParaRPr lang="en-US" altLang="zh-CN" sz="1400" dirty="0">
              <a:solidFill>
                <a:schemeClr val="tx1"/>
              </a:solidFill>
              <a:latin typeface="微软雅黑" panose="020B0503020204020204" pitchFamily="34" charset="-122"/>
              <a:ea typeface="微软雅黑" panose="020B0503020204020204" pitchFamily="34" charset="-122"/>
            </a:endParaRPr>
          </a:p>
          <a:p>
            <a:pPr algn="l">
              <a:buNone/>
            </a:pPr>
            <a:r>
              <a:rPr lang="en-US" altLang="zh-CN" sz="1400" dirty="0">
                <a:solidFill>
                  <a:schemeClr val="tx1"/>
                </a:solidFill>
                <a:latin typeface="微软雅黑" panose="020B0503020204020204" pitchFamily="34" charset="-122"/>
                <a:ea typeface="微软雅黑" panose="020B0503020204020204" pitchFamily="34" charset="-122"/>
              </a:rPr>
              <a:t>2016</a:t>
            </a:r>
            <a:r>
              <a:rPr lang="zh-CN" altLang="en-US" sz="1400" dirty="0">
                <a:solidFill>
                  <a:schemeClr val="tx1"/>
                </a:solidFill>
                <a:latin typeface="微软雅黑" panose="020B0503020204020204" pitchFamily="34" charset="-122"/>
                <a:ea typeface="微软雅黑" panose="020B0503020204020204" pitchFamily="34" charset="-122"/>
              </a:rPr>
              <a:t>年加入</a:t>
            </a:r>
            <a:r>
              <a:rPr lang="en-US" altLang="zh-CN" sz="1400" dirty="0">
                <a:solidFill>
                  <a:schemeClr val="tx1"/>
                </a:solidFill>
                <a:latin typeface="微软雅黑" panose="020B0503020204020204" pitchFamily="34" charset="-122"/>
                <a:ea typeface="微软雅黑" panose="020B0503020204020204" pitchFamily="34" charset="-122"/>
              </a:rPr>
              <a:t>BESIII</a:t>
            </a:r>
            <a:r>
              <a:rPr lang="zh-CN" altLang="en-US" sz="1400" dirty="0">
                <a:solidFill>
                  <a:schemeClr val="tx1"/>
                </a:solidFill>
                <a:latin typeface="微软雅黑" panose="020B0503020204020204" pitchFamily="34" charset="-122"/>
                <a:ea typeface="微软雅黑" panose="020B0503020204020204" pitchFamily="34" charset="-122"/>
              </a:rPr>
              <a:t>实验</a:t>
            </a:r>
            <a:endParaRPr lang="en-US" altLang="zh-CN" sz="1400" dirty="0">
              <a:solidFill>
                <a:schemeClr val="tx1"/>
              </a:solidFill>
              <a:latin typeface="微软雅黑" panose="020B0503020204020204" pitchFamily="34" charset="-122"/>
              <a:ea typeface="微软雅黑" panose="020B0503020204020204" pitchFamily="34" charset="-122"/>
            </a:endParaRPr>
          </a:p>
          <a:p>
            <a:pPr algn="l">
              <a:buNone/>
            </a:pPr>
            <a:r>
              <a:rPr lang="en-US" altLang="zh-CN" sz="1400" dirty="0">
                <a:solidFill>
                  <a:schemeClr val="tx1"/>
                </a:solidFill>
                <a:latin typeface="微软雅黑" panose="020B0503020204020204" pitchFamily="34" charset="-122"/>
                <a:ea typeface="微软雅黑" panose="020B0503020204020204" pitchFamily="34" charset="-122"/>
              </a:rPr>
              <a:t>2018-2020</a:t>
            </a:r>
            <a:r>
              <a:rPr lang="zh-CN" altLang="en-US" sz="1400" dirty="0">
                <a:solidFill>
                  <a:schemeClr val="tx1"/>
                </a:solidFill>
                <a:latin typeface="微软雅黑" panose="020B0503020204020204" pitchFamily="34" charset="-122"/>
                <a:ea typeface="微软雅黑" panose="020B0503020204020204" pitchFamily="34" charset="-122"/>
              </a:rPr>
              <a:t>年，</a:t>
            </a:r>
            <a:r>
              <a:rPr lang="zh-CN" altLang="en-US" sz="1400" dirty="0">
                <a:solidFill>
                  <a:srgbClr val="C00000"/>
                </a:solidFill>
                <a:latin typeface="微软雅黑" panose="020B0503020204020204" pitchFamily="34" charset="-122"/>
                <a:ea typeface="微软雅黑" panose="020B0503020204020204" pitchFamily="34" charset="-122"/>
              </a:rPr>
              <a:t>文章发表委员会成员</a:t>
            </a:r>
            <a:endParaRPr lang="en-US" altLang="zh-CN" sz="1400" dirty="0">
              <a:solidFill>
                <a:srgbClr val="C00000"/>
              </a:solidFill>
              <a:latin typeface="微软雅黑" panose="020B0503020204020204" pitchFamily="34" charset="-122"/>
              <a:ea typeface="微软雅黑" panose="020B0503020204020204" pitchFamily="34" charset="-122"/>
            </a:endParaRPr>
          </a:p>
          <a:p>
            <a:pPr algn="l">
              <a:buNone/>
            </a:pPr>
            <a:r>
              <a:rPr lang="en-US" altLang="zh-CN" sz="1400" dirty="0">
                <a:solidFill>
                  <a:schemeClr val="tx1"/>
                </a:solidFill>
                <a:latin typeface="微软雅黑" panose="020B0503020204020204" pitchFamily="34" charset="-122"/>
                <a:ea typeface="微软雅黑" panose="020B0503020204020204" pitchFamily="34" charset="-122"/>
              </a:rPr>
              <a:t>2019</a:t>
            </a:r>
            <a:r>
              <a:rPr lang="zh-CN" altLang="en-US" sz="1400" dirty="0">
                <a:solidFill>
                  <a:schemeClr val="tx1"/>
                </a:solidFill>
                <a:latin typeface="微软雅黑" panose="020B0503020204020204" pitchFamily="34" charset="-122"/>
                <a:ea typeface="微软雅黑" panose="020B0503020204020204" pitchFamily="34" charset="-122"/>
              </a:rPr>
              <a:t>年</a:t>
            </a:r>
            <a:r>
              <a:rPr lang="en-US" altLang="zh-CN" sz="1400" dirty="0">
                <a:solidFill>
                  <a:schemeClr val="tx1"/>
                </a:solidFill>
                <a:latin typeface="微软雅黑" panose="020B0503020204020204" pitchFamily="34" charset="-122"/>
                <a:ea typeface="微软雅黑" panose="020B0503020204020204" pitchFamily="34" charset="-122"/>
              </a:rPr>
              <a:t>-</a:t>
            </a:r>
            <a:r>
              <a:rPr lang="zh-CN" altLang="en-US" sz="1400" dirty="0">
                <a:solidFill>
                  <a:schemeClr val="tx1"/>
                </a:solidFill>
                <a:latin typeface="微软雅黑" panose="020B0503020204020204" pitchFamily="34" charset="-122"/>
                <a:ea typeface="微软雅黑" panose="020B0503020204020204" pitchFamily="34" charset="-122"/>
              </a:rPr>
              <a:t>至今，</a:t>
            </a:r>
            <a:r>
              <a:rPr lang="zh-CN" altLang="en-US" sz="1400" dirty="0">
                <a:solidFill>
                  <a:srgbClr val="C00000"/>
                </a:solidFill>
                <a:latin typeface="微软雅黑" panose="020B0503020204020204" pitchFamily="34" charset="-122"/>
                <a:ea typeface="微软雅黑" panose="020B0503020204020204" pitchFamily="34" charset="-122"/>
              </a:rPr>
              <a:t>会议报告委员会成员</a:t>
            </a:r>
            <a:endParaRPr lang="en-US" altLang="zh-CN" sz="1400" dirty="0">
              <a:solidFill>
                <a:srgbClr val="C00000"/>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2420495" y="2796710"/>
            <a:ext cx="2157626" cy="3914918"/>
          </a:xfrm>
          <a:prstGeom prst="rect">
            <a:avLst/>
          </a:prstGeom>
          <a:noFill/>
        </p:spPr>
        <p:txBody>
          <a:bodyPr wrap="square" rtlCol="0">
            <a:spAutoFit/>
          </a:bodyPr>
          <a:lstStyle/>
          <a:p>
            <a:pPr algn="ctr">
              <a:buNone/>
            </a:pPr>
            <a:r>
              <a:rPr lang="zh-CN" altLang="en-US" sz="2000" dirty="0">
                <a:solidFill>
                  <a:srgbClr val="0000FF"/>
                </a:solidFill>
                <a:latin typeface="微软雅黑" panose="020B0503020204020204" pitchFamily="34" charset="-122"/>
                <a:ea typeface="微软雅黑" panose="020B0503020204020204" pitchFamily="34" charset="-122"/>
              </a:rPr>
              <a:t>柯百谦教授</a:t>
            </a:r>
            <a:endParaRPr lang="en-US" altLang="zh-CN" sz="2000" dirty="0">
              <a:solidFill>
                <a:srgbClr val="0000FF"/>
              </a:solidFill>
              <a:latin typeface="微软雅黑" panose="020B0503020204020204" pitchFamily="34" charset="-122"/>
              <a:ea typeface="微软雅黑" panose="020B0503020204020204" pitchFamily="34" charset="-122"/>
            </a:endParaRPr>
          </a:p>
          <a:p>
            <a:pPr algn="ctr">
              <a:buNone/>
            </a:pPr>
            <a:r>
              <a:rPr lang="zh-CN" altLang="en-US" sz="2000" dirty="0">
                <a:solidFill>
                  <a:srgbClr val="0000FF"/>
                </a:solidFill>
                <a:latin typeface="微软雅黑" panose="020B0503020204020204" pitchFamily="34" charset="-122"/>
                <a:ea typeface="微软雅黑" panose="020B0503020204020204" pitchFamily="34" charset="-122"/>
              </a:rPr>
              <a:t>郑州大学</a:t>
            </a:r>
            <a:endParaRPr lang="en-US" altLang="zh-CN" sz="2000" dirty="0">
              <a:solidFill>
                <a:srgbClr val="0000FF"/>
              </a:solidFill>
              <a:latin typeface="微软雅黑" panose="020B0503020204020204" pitchFamily="34" charset="-122"/>
              <a:ea typeface="微软雅黑" panose="020B0503020204020204" pitchFamily="34" charset="-122"/>
            </a:endParaRPr>
          </a:p>
          <a:p>
            <a:pPr algn="ctr">
              <a:buNone/>
            </a:pPr>
            <a:endParaRPr lang="en-US" altLang="zh-CN" sz="2000" dirty="0">
              <a:solidFill>
                <a:srgbClr val="0000FF"/>
              </a:solidFill>
              <a:latin typeface="微软雅黑" panose="020B0503020204020204" pitchFamily="34" charset="-122"/>
              <a:ea typeface="微软雅黑" panose="020B0503020204020204" pitchFamily="34" charset="-122"/>
            </a:endParaRPr>
          </a:p>
          <a:p>
            <a:pPr algn="l">
              <a:buNone/>
            </a:pPr>
            <a:r>
              <a:rPr lang="en-US" altLang="zh-CN" sz="1400" dirty="0">
                <a:solidFill>
                  <a:schemeClr val="tx1"/>
                </a:solidFill>
                <a:latin typeface="微软雅黑" panose="020B0503020204020204" pitchFamily="34" charset="-122"/>
                <a:ea typeface="微软雅黑" panose="020B0503020204020204" pitchFamily="34" charset="-122"/>
              </a:rPr>
              <a:t>2017</a:t>
            </a:r>
            <a:r>
              <a:rPr lang="zh-CN" altLang="en-US" sz="1400" dirty="0">
                <a:solidFill>
                  <a:schemeClr val="tx1"/>
                </a:solidFill>
                <a:latin typeface="微软雅黑" panose="020B0503020204020204" pitchFamily="34" charset="-122"/>
                <a:ea typeface="微软雅黑" panose="020B0503020204020204" pitchFamily="34" charset="-122"/>
              </a:rPr>
              <a:t>年毕业于美国卡内基梅隆大学</a:t>
            </a:r>
            <a:endParaRPr lang="en-US" altLang="zh-CN" sz="1400" dirty="0">
              <a:solidFill>
                <a:schemeClr val="tx1"/>
              </a:solidFill>
              <a:latin typeface="微软雅黑" panose="020B0503020204020204" pitchFamily="34" charset="-122"/>
              <a:ea typeface="微软雅黑" panose="020B0503020204020204" pitchFamily="34" charset="-122"/>
            </a:endParaRPr>
          </a:p>
          <a:p>
            <a:pPr algn="l">
              <a:buNone/>
            </a:pPr>
            <a:r>
              <a:rPr lang="zh-CN" altLang="en-US" sz="1400" dirty="0">
                <a:solidFill>
                  <a:schemeClr val="tx1"/>
                </a:solidFill>
                <a:latin typeface="微软雅黑" panose="020B0503020204020204" pitchFamily="34" charset="-122"/>
                <a:ea typeface="微软雅黑" panose="020B0503020204020204" pitchFamily="34" charset="-122"/>
              </a:rPr>
              <a:t>曾获得费米实验室</a:t>
            </a:r>
            <a:r>
              <a:rPr lang="en-US" altLang="zh-CN" sz="1400" dirty="0">
                <a:solidFill>
                  <a:schemeClr val="tx1"/>
                </a:solidFill>
                <a:latin typeface="微软雅黑" panose="020B0503020204020204" pitchFamily="34" charset="-122"/>
                <a:ea typeface="微软雅黑" panose="020B0503020204020204" pitchFamily="34" charset="-122"/>
              </a:rPr>
              <a:t>JOHN PEOPLES</a:t>
            </a:r>
            <a:r>
              <a:rPr lang="zh-CN" altLang="en-US" sz="1400" dirty="0">
                <a:solidFill>
                  <a:schemeClr val="tx1"/>
                </a:solidFill>
                <a:latin typeface="微软雅黑" panose="020B0503020204020204" pitchFamily="34" charset="-122"/>
                <a:ea typeface="微软雅黑" panose="020B0503020204020204" pitchFamily="34" charset="-122"/>
              </a:rPr>
              <a:t>青年研究学术奖</a:t>
            </a:r>
            <a:endParaRPr lang="en-US" altLang="zh-CN" sz="1400" dirty="0">
              <a:solidFill>
                <a:schemeClr val="tx1"/>
              </a:solidFill>
              <a:latin typeface="微软雅黑" panose="020B0503020204020204" pitchFamily="34" charset="-122"/>
              <a:ea typeface="微软雅黑" panose="020B0503020204020204" pitchFamily="34" charset="-122"/>
            </a:endParaRPr>
          </a:p>
          <a:p>
            <a:pPr algn="l">
              <a:buNone/>
            </a:pPr>
            <a:r>
              <a:rPr lang="en-US" altLang="zh-CN" sz="1400" dirty="0">
                <a:solidFill>
                  <a:schemeClr val="tx1"/>
                </a:solidFill>
                <a:latin typeface="微软雅黑" panose="020B0503020204020204" pitchFamily="34" charset="-122"/>
                <a:ea typeface="微软雅黑" panose="020B0503020204020204" pitchFamily="34" charset="-122"/>
              </a:rPr>
              <a:t>2013</a:t>
            </a:r>
            <a:r>
              <a:rPr lang="zh-CN" altLang="en-US" sz="1400" dirty="0">
                <a:solidFill>
                  <a:schemeClr val="tx1"/>
                </a:solidFill>
                <a:latin typeface="微软雅黑" panose="020B0503020204020204" pitchFamily="34" charset="-122"/>
                <a:ea typeface="微软雅黑" panose="020B0503020204020204" pitchFamily="34" charset="-122"/>
              </a:rPr>
              <a:t>年加入</a:t>
            </a:r>
            <a:r>
              <a:rPr lang="en-US" altLang="zh-CN" sz="1400" dirty="0">
                <a:solidFill>
                  <a:schemeClr val="tx1"/>
                </a:solidFill>
                <a:latin typeface="微软雅黑" panose="020B0503020204020204" pitchFamily="34" charset="-122"/>
                <a:ea typeface="微软雅黑" panose="020B0503020204020204" pitchFamily="34" charset="-122"/>
              </a:rPr>
              <a:t>BESIII</a:t>
            </a:r>
            <a:r>
              <a:rPr lang="zh-CN" altLang="en-US" sz="1400" dirty="0">
                <a:solidFill>
                  <a:schemeClr val="tx1"/>
                </a:solidFill>
                <a:latin typeface="微软雅黑" panose="020B0503020204020204" pitchFamily="34" charset="-122"/>
                <a:ea typeface="微软雅黑" panose="020B0503020204020204" pitchFamily="34" charset="-122"/>
              </a:rPr>
              <a:t>实验</a:t>
            </a:r>
            <a:endParaRPr lang="en-US" altLang="zh-CN" sz="1400" dirty="0">
              <a:solidFill>
                <a:schemeClr val="tx1"/>
              </a:solidFill>
              <a:latin typeface="微软雅黑" panose="020B0503020204020204" pitchFamily="34" charset="-122"/>
              <a:ea typeface="微软雅黑" panose="020B0503020204020204" pitchFamily="34" charset="-122"/>
            </a:endParaRPr>
          </a:p>
          <a:p>
            <a:pPr algn="l">
              <a:buNone/>
            </a:pPr>
            <a:r>
              <a:rPr lang="en-US" altLang="zh-CN" sz="1400" dirty="0">
                <a:solidFill>
                  <a:schemeClr val="tx1"/>
                </a:solidFill>
                <a:latin typeface="微软雅黑" panose="020B0503020204020204" pitchFamily="34" charset="-122"/>
                <a:ea typeface="微软雅黑" panose="020B0503020204020204" pitchFamily="34" charset="-122"/>
              </a:rPr>
              <a:t>2020</a:t>
            </a:r>
            <a:r>
              <a:rPr lang="zh-CN" altLang="en-US" sz="1400" dirty="0">
                <a:solidFill>
                  <a:schemeClr val="tx1"/>
                </a:solidFill>
                <a:latin typeface="微软雅黑" panose="020B0503020204020204" pitchFamily="34" charset="-122"/>
                <a:ea typeface="微软雅黑" panose="020B0503020204020204" pitchFamily="34" charset="-122"/>
              </a:rPr>
              <a:t>年</a:t>
            </a:r>
            <a:r>
              <a:rPr lang="en-US" altLang="zh-CN" sz="1400" dirty="0">
                <a:solidFill>
                  <a:schemeClr val="tx1"/>
                </a:solidFill>
                <a:latin typeface="微软雅黑" panose="020B0503020204020204" pitchFamily="34" charset="-122"/>
                <a:ea typeface="微软雅黑" panose="020B0503020204020204" pitchFamily="34" charset="-122"/>
              </a:rPr>
              <a:t>-</a:t>
            </a:r>
            <a:r>
              <a:rPr lang="zh-CN" altLang="en-US" sz="1400" dirty="0">
                <a:solidFill>
                  <a:schemeClr val="tx1"/>
                </a:solidFill>
                <a:latin typeface="微软雅黑" panose="020B0503020204020204" pitchFamily="34" charset="-122"/>
                <a:ea typeface="微软雅黑" panose="020B0503020204020204" pitchFamily="34" charset="-122"/>
              </a:rPr>
              <a:t>至今，</a:t>
            </a:r>
            <a:r>
              <a:rPr lang="zh-CN" altLang="en-US" sz="1400" dirty="0">
                <a:solidFill>
                  <a:srgbClr val="C00000"/>
                </a:solidFill>
                <a:latin typeface="微软雅黑" panose="020B0503020204020204" pitchFamily="34" charset="-122"/>
                <a:ea typeface="微软雅黑" panose="020B0503020204020204" pitchFamily="34" charset="-122"/>
              </a:rPr>
              <a:t>周运行负责人</a:t>
            </a:r>
            <a:endParaRPr lang="en-US" altLang="zh-CN" sz="1400" dirty="0">
              <a:solidFill>
                <a:srgbClr val="C00000"/>
              </a:solidFill>
              <a:latin typeface="微软雅黑" panose="020B0503020204020204" pitchFamily="34" charset="-122"/>
              <a:ea typeface="微软雅黑" panose="020B0503020204020204" pitchFamily="34" charset="-122"/>
            </a:endParaRPr>
          </a:p>
          <a:p>
            <a:pPr algn="l">
              <a:buNone/>
            </a:pPr>
            <a:r>
              <a:rPr lang="en-US" altLang="zh-CN" sz="1400" dirty="0">
                <a:solidFill>
                  <a:schemeClr val="tx1"/>
                </a:solidFill>
                <a:latin typeface="微软雅黑" panose="020B0503020204020204" pitchFamily="34" charset="-122"/>
                <a:ea typeface="微软雅黑" panose="020B0503020204020204" pitchFamily="34" charset="-122"/>
              </a:rPr>
              <a:t>2021</a:t>
            </a:r>
            <a:r>
              <a:rPr lang="zh-CN" altLang="en-US" sz="1400" dirty="0">
                <a:solidFill>
                  <a:schemeClr val="tx1"/>
                </a:solidFill>
                <a:latin typeface="微软雅黑" panose="020B0503020204020204" pitchFamily="34" charset="-122"/>
                <a:ea typeface="微软雅黑" panose="020B0503020204020204" pitchFamily="34" charset="-122"/>
              </a:rPr>
              <a:t>年</a:t>
            </a:r>
            <a:r>
              <a:rPr lang="en-US" altLang="zh-CN" sz="1400" dirty="0">
                <a:solidFill>
                  <a:schemeClr val="tx1"/>
                </a:solidFill>
                <a:latin typeface="微软雅黑" panose="020B0503020204020204" pitchFamily="34" charset="-122"/>
                <a:ea typeface="微软雅黑" panose="020B0503020204020204" pitchFamily="34" charset="-122"/>
              </a:rPr>
              <a:t>-</a:t>
            </a:r>
            <a:r>
              <a:rPr lang="zh-CN" altLang="en-US" sz="1400" dirty="0">
                <a:solidFill>
                  <a:schemeClr val="tx1"/>
                </a:solidFill>
                <a:latin typeface="微软雅黑" panose="020B0503020204020204" pitchFamily="34" charset="-122"/>
                <a:ea typeface="微软雅黑" panose="020B0503020204020204" pitchFamily="34" charset="-122"/>
              </a:rPr>
              <a:t>至今，</a:t>
            </a:r>
            <a:r>
              <a:rPr lang="zh-CN" altLang="en-US" sz="1400" dirty="0">
                <a:solidFill>
                  <a:srgbClr val="C00000"/>
                </a:solidFill>
                <a:latin typeface="微软雅黑" panose="020B0503020204020204" pitchFamily="34" charset="-122"/>
                <a:ea typeface="微软雅黑" panose="020B0503020204020204" pitchFamily="34" charset="-122"/>
              </a:rPr>
              <a:t>粲物理召集人</a:t>
            </a:r>
            <a:endParaRPr lang="en-US" altLang="zh-CN" sz="1400" dirty="0">
              <a:solidFill>
                <a:srgbClr val="C00000"/>
              </a:solidFill>
              <a:latin typeface="微软雅黑" panose="020B0503020204020204" pitchFamily="34" charset="-122"/>
              <a:ea typeface="微软雅黑" panose="020B0503020204020204" pitchFamily="34" charset="-122"/>
            </a:endParaRPr>
          </a:p>
          <a:p>
            <a:pPr algn="l">
              <a:buNone/>
            </a:pPr>
            <a:endParaRPr lang="zh-CN" altLang="en-US" sz="2200" dirty="0">
              <a:latin typeface="微软雅黑" panose="020B0503020204020204" pitchFamily="34" charset="-122"/>
              <a:ea typeface="微软雅黑" panose="020B0503020204020204" pitchFamily="34" charset="-122"/>
            </a:endParaRPr>
          </a:p>
        </p:txBody>
      </p:sp>
      <p:sp>
        <p:nvSpPr>
          <p:cNvPr id="28" name="文本框 27"/>
          <p:cNvSpPr txBox="1"/>
          <p:nvPr/>
        </p:nvSpPr>
        <p:spPr>
          <a:xfrm>
            <a:off x="-8268" y="2800293"/>
            <a:ext cx="2498608" cy="4068806"/>
          </a:xfrm>
          <a:prstGeom prst="rect">
            <a:avLst/>
          </a:prstGeom>
          <a:noFill/>
        </p:spPr>
        <p:txBody>
          <a:bodyPr wrap="square" rtlCol="0">
            <a:spAutoFit/>
          </a:bodyPr>
          <a:lstStyle/>
          <a:p>
            <a:pPr algn="ctr">
              <a:buNone/>
            </a:pPr>
            <a:r>
              <a:rPr lang="zh-CN" altLang="en-US" sz="2000" dirty="0">
                <a:solidFill>
                  <a:srgbClr val="0000FF"/>
                </a:solidFill>
                <a:latin typeface="微软雅黑" panose="020B0503020204020204" pitchFamily="34" charset="-122"/>
                <a:ea typeface="微软雅黑" panose="020B0503020204020204" pitchFamily="34" charset="-122"/>
              </a:rPr>
              <a:t>董燎原研究员</a:t>
            </a:r>
            <a:endParaRPr lang="en-US" altLang="zh-CN" sz="2000" dirty="0">
              <a:solidFill>
                <a:srgbClr val="0000FF"/>
              </a:solidFill>
              <a:latin typeface="微软雅黑" panose="020B0503020204020204" pitchFamily="34" charset="-122"/>
              <a:ea typeface="微软雅黑" panose="020B0503020204020204" pitchFamily="34" charset="-122"/>
            </a:endParaRPr>
          </a:p>
          <a:p>
            <a:pPr algn="ctr">
              <a:buNone/>
            </a:pPr>
            <a:r>
              <a:rPr lang="zh-CN" altLang="en-US" sz="2000" dirty="0">
                <a:solidFill>
                  <a:srgbClr val="0000FF"/>
                </a:solidFill>
                <a:latin typeface="微软雅黑" panose="020B0503020204020204" pitchFamily="34" charset="-122"/>
                <a:ea typeface="微软雅黑" panose="020B0503020204020204" pitchFamily="34" charset="-122"/>
              </a:rPr>
              <a:t>中科院高能所</a:t>
            </a:r>
            <a:endParaRPr lang="en-US" altLang="zh-CN" sz="2000" dirty="0">
              <a:solidFill>
                <a:srgbClr val="0000FF"/>
              </a:solidFill>
              <a:latin typeface="微软雅黑" panose="020B0503020204020204" pitchFamily="34" charset="-122"/>
              <a:ea typeface="微软雅黑" panose="020B0503020204020204" pitchFamily="34" charset="-122"/>
            </a:endParaRPr>
          </a:p>
          <a:p>
            <a:pPr algn="ctr">
              <a:buNone/>
            </a:pPr>
            <a:r>
              <a:rPr lang="zh-CN" altLang="en-US" sz="2000" dirty="0">
                <a:solidFill>
                  <a:srgbClr val="0000FF"/>
                </a:solidFill>
                <a:latin typeface="微软雅黑" panose="020B0503020204020204" pitchFamily="34" charset="-122"/>
                <a:ea typeface="微软雅黑" panose="020B0503020204020204" pitchFamily="34" charset="-122"/>
              </a:rPr>
              <a:t>（中科院百人计划）</a:t>
            </a:r>
            <a:endParaRPr lang="en-US" altLang="zh-CN" sz="2000" dirty="0">
              <a:solidFill>
                <a:srgbClr val="0000FF"/>
              </a:solidFill>
              <a:latin typeface="微软雅黑" panose="020B0503020204020204" pitchFamily="34" charset="-122"/>
              <a:ea typeface="微软雅黑" panose="020B0503020204020204" pitchFamily="34" charset="-122"/>
            </a:endParaRPr>
          </a:p>
          <a:p>
            <a:pPr algn="l">
              <a:buNone/>
            </a:pPr>
            <a:r>
              <a:rPr lang="en-US" altLang="zh-CN" sz="1400" dirty="0">
                <a:solidFill>
                  <a:schemeClr val="tx1"/>
                </a:solidFill>
                <a:latin typeface="微软雅黑" panose="020B0503020204020204" pitchFamily="34" charset="-122"/>
                <a:ea typeface="微软雅黑" panose="020B0503020204020204" pitchFamily="34" charset="-122"/>
              </a:rPr>
              <a:t>1998</a:t>
            </a:r>
            <a:r>
              <a:rPr lang="zh-CN" altLang="en-US" sz="1400" dirty="0">
                <a:solidFill>
                  <a:schemeClr val="tx1"/>
                </a:solidFill>
                <a:latin typeface="微软雅黑" panose="020B0503020204020204" pitchFamily="34" charset="-122"/>
                <a:ea typeface="微软雅黑" panose="020B0503020204020204" pitchFamily="34" charset="-122"/>
              </a:rPr>
              <a:t>年毕业于中科院高能所</a:t>
            </a:r>
            <a:endParaRPr lang="en-US" altLang="zh-CN" sz="1400" dirty="0">
              <a:solidFill>
                <a:schemeClr val="tx1"/>
              </a:solidFill>
              <a:latin typeface="微软雅黑" panose="020B0503020204020204" pitchFamily="34" charset="-122"/>
              <a:ea typeface="微软雅黑" panose="020B0503020204020204" pitchFamily="34" charset="-122"/>
            </a:endParaRPr>
          </a:p>
          <a:p>
            <a:pPr algn="l">
              <a:buNone/>
            </a:pPr>
            <a:r>
              <a:rPr lang="zh-CN" altLang="en-US" sz="1400" dirty="0">
                <a:solidFill>
                  <a:schemeClr val="tx1"/>
                </a:solidFill>
                <a:latin typeface="微软雅黑" panose="020B0503020204020204" pitchFamily="34" charset="-122"/>
                <a:ea typeface="微软雅黑" panose="020B0503020204020204" pitchFamily="34" charset="-122"/>
              </a:rPr>
              <a:t>先后在高能所、爱荷华州立大学做博士后</a:t>
            </a:r>
            <a:endParaRPr lang="en-US" altLang="zh-CN" sz="1400" dirty="0">
              <a:solidFill>
                <a:schemeClr val="tx1"/>
              </a:solidFill>
              <a:latin typeface="微软雅黑" panose="020B0503020204020204" pitchFamily="34" charset="-122"/>
              <a:ea typeface="微软雅黑" panose="020B0503020204020204" pitchFamily="34" charset="-122"/>
            </a:endParaRPr>
          </a:p>
          <a:p>
            <a:pPr algn="l">
              <a:buNone/>
            </a:pPr>
            <a:r>
              <a:rPr lang="en-US" altLang="zh-CN" sz="1400" dirty="0">
                <a:solidFill>
                  <a:schemeClr val="tx1"/>
                </a:solidFill>
                <a:latin typeface="微软雅黑" panose="020B0503020204020204" pitchFamily="34" charset="-122"/>
                <a:ea typeface="微软雅黑" panose="020B0503020204020204" pitchFamily="34" charset="-122"/>
              </a:rPr>
              <a:t>2009</a:t>
            </a:r>
            <a:r>
              <a:rPr lang="zh-CN" altLang="en-US" sz="1400" dirty="0">
                <a:solidFill>
                  <a:schemeClr val="tx1"/>
                </a:solidFill>
                <a:latin typeface="微软雅黑" panose="020B0503020204020204" pitchFamily="34" charset="-122"/>
                <a:ea typeface="微软雅黑" panose="020B0503020204020204" pitchFamily="34" charset="-122"/>
              </a:rPr>
              <a:t>年加入</a:t>
            </a:r>
            <a:r>
              <a:rPr lang="en-US" altLang="zh-CN" sz="1400" dirty="0">
                <a:solidFill>
                  <a:schemeClr val="tx1"/>
                </a:solidFill>
                <a:latin typeface="微软雅黑" panose="020B0503020204020204" pitchFamily="34" charset="-122"/>
                <a:ea typeface="微软雅黑" panose="020B0503020204020204" pitchFamily="34" charset="-122"/>
              </a:rPr>
              <a:t>BESIII</a:t>
            </a:r>
            <a:r>
              <a:rPr lang="zh-CN" altLang="en-US" sz="1400" dirty="0">
                <a:solidFill>
                  <a:schemeClr val="tx1"/>
                </a:solidFill>
                <a:latin typeface="微软雅黑" panose="020B0503020204020204" pitchFamily="34" charset="-122"/>
                <a:ea typeface="微软雅黑" panose="020B0503020204020204" pitchFamily="34" charset="-122"/>
              </a:rPr>
              <a:t>实验</a:t>
            </a:r>
            <a:endParaRPr lang="en-US" altLang="zh-CN" sz="1400" dirty="0">
              <a:solidFill>
                <a:schemeClr val="tx1"/>
              </a:solidFill>
              <a:latin typeface="微软雅黑" panose="020B0503020204020204" pitchFamily="34" charset="-122"/>
              <a:ea typeface="微软雅黑" panose="020B0503020204020204" pitchFamily="34" charset="-122"/>
            </a:endParaRPr>
          </a:p>
          <a:p>
            <a:pPr algn="l">
              <a:buNone/>
            </a:pPr>
            <a:r>
              <a:rPr lang="en-US" altLang="zh-CN" sz="1400" dirty="0">
                <a:solidFill>
                  <a:schemeClr val="tx1"/>
                </a:solidFill>
                <a:latin typeface="微软雅黑" panose="020B0503020204020204" pitchFamily="34" charset="-122"/>
                <a:ea typeface="微软雅黑" panose="020B0503020204020204" pitchFamily="34" charset="-122"/>
              </a:rPr>
              <a:t>2010-2013</a:t>
            </a:r>
            <a:r>
              <a:rPr lang="zh-CN" altLang="en-US" sz="1400" dirty="0">
                <a:solidFill>
                  <a:schemeClr val="tx1"/>
                </a:solidFill>
                <a:latin typeface="微软雅黑" panose="020B0503020204020204" pitchFamily="34" charset="-122"/>
                <a:ea typeface="微软雅黑" panose="020B0503020204020204" pitchFamily="34" charset="-122"/>
              </a:rPr>
              <a:t>年，</a:t>
            </a:r>
            <a:r>
              <a:rPr lang="zh-CN" altLang="en-US" sz="1400" dirty="0">
                <a:solidFill>
                  <a:srgbClr val="C00000"/>
                </a:solidFill>
                <a:latin typeface="微软雅黑" panose="020B0503020204020204" pitchFamily="34" charset="-122"/>
                <a:ea typeface="微软雅黑" panose="020B0503020204020204" pitchFamily="34" charset="-122"/>
              </a:rPr>
              <a:t>粲物理召集人</a:t>
            </a:r>
            <a:endParaRPr lang="en-US" altLang="zh-CN" sz="1400" dirty="0">
              <a:solidFill>
                <a:srgbClr val="C00000"/>
              </a:solidFill>
              <a:latin typeface="微软雅黑" panose="020B0503020204020204" pitchFamily="34" charset="-122"/>
              <a:ea typeface="微软雅黑" panose="020B0503020204020204" pitchFamily="34" charset="-122"/>
            </a:endParaRPr>
          </a:p>
          <a:p>
            <a:pPr algn="l">
              <a:buNone/>
            </a:pPr>
            <a:r>
              <a:rPr lang="en-US" altLang="zh-CN" sz="1400" dirty="0">
                <a:solidFill>
                  <a:schemeClr val="tx1"/>
                </a:solidFill>
                <a:latin typeface="微软雅黑" panose="020B0503020204020204" pitchFamily="34" charset="-122"/>
                <a:ea typeface="微软雅黑" panose="020B0503020204020204" pitchFamily="34" charset="-122"/>
              </a:rPr>
              <a:t>2013-2020</a:t>
            </a:r>
            <a:r>
              <a:rPr lang="zh-CN" altLang="en-US" sz="1400" dirty="0">
                <a:solidFill>
                  <a:schemeClr val="tx1"/>
                </a:solidFill>
                <a:latin typeface="微软雅黑" panose="020B0503020204020204" pitchFamily="34" charset="-122"/>
                <a:ea typeface="微软雅黑" panose="020B0503020204020204" pitchFamily="34" charset="-122"/>
              </a:rPr>
              <a:t>年，</a:t>
            </a:r>
            <a:r>
              <a:rPr lang="zh-CN" altLang="en-US" sz="1400" dirty="0">
                <a:solidFill>
                  <a:srgbClr val="C00000"/>
                </a:solidFill>
                <a:latin typeface="微软雅黑" panose="020B0503020204020204" pitchFamily="34" charset="-122"/>
                <a:ea typeface="微软雅黑" panose="020B0503020204020204" pitchFamily="34" charset="-122"/>
              </a:rPr>
              <a:t>计算协调人</a:t>
            </a:r>
            <a:endParaRPr lang="en-US" altLang="zh-CN" sz="1400" dirty="0">
              <a:solidFill>
                <a:srgbClr val="C00000"/>
              </a:solidFill>
              <a:latin typeface="微软雅黑" panose="020B0503020204020204" pitchFamily="34" charset="-122"/>
              <a:ea typeface="微软雅黑" panose="020B0503020204020204" pitchFamily="34" charset="-122"/>
            </a:endParaRPr>
          </a:p>
          <a:p>
            <a:pPr algn="l">
              <a:buNone/>
            </a:pPr>
            <a:r>
              <a:rPr lang="en-US" altLang="zh-CN" sz="1400" dirty="0">
                <a:solidFill>
                  <a:schemeClr val="tx1"/>
                </a:solidFill>
                <a:latin typeface="微软雅黑" panose="020B0503020204020204" pitchFamily="34" charset="-122"/>
                <a:ea typeface="微软雅黑" panose="020B0503020204020204" pitchFamily="34" charset="-122"/>
              </a:rPr>
              <a:t>2020</a:t>
            </a:r>
            <a:r>
              <a:rPr lang="zh-CN" altLang="en-US" sz="1400" dirty="0">
                <a:solidFill>
                  <a:schemeClr val="tx1"/>
                </a:solidFill>
                <a:latin typeface="微软雅黑" panose="020B0503020204020204" pitchFamily="34" charset="-122"/>
                <a:ea typeface="微软雅黑" panose="020B0503020204020204" pitchFamily="34" charset="-122"/>
              </a:rPr>
              <a:t>年</a:t>
            </a:r>
            <a:r>
              <a:rPr lang="en-US" altLang="zh-CN" sz="1400" dirty="0">
                <a:solidFill>
                  <a:schemeClr val="tx1"/>
                </a:solidFill>
                <a:latin typeface="微软雅黑" panose="020B0503020204020204" pitchFamily="34" charset="-122"/>
                <a:ea typeface="微软雅黑" panose="020B0503020204020204" pitchFamily="34" charset="-122"/>
              </a:rPr>
              <a:t>-</a:t>
            </a:r>
            <a:r>
              <a:rPr lang="zh-CN" altLang="en-US" sz="1400" dirty="0">
                <a:solidFill>
                  <a:schemeClr val="tx1"/>
                </a:solidFill>
                <a:latin typeface="微软雅黑" panose="020B0503020204020204" pitchFamily="34" charset="-122"/>
                <a:ea typeface="微软雅黑" panose="020B0503020204020204" pitchFamily="34" charset="-122"/>
              </a:rPr>
              <a:t>至今，</a:t>
            </a:r>
            <a:r>
              <a:rPr lang="zh-CN" altLang="en-US" sz="1400" dirty="0">
                <a:solidFill>
                  <a:srgbClr val="C00000"/>
                </a:solidFill>
                <a:latin typeface="微软雅黑" panose="020B0503020204020204" pitchFamily="34" charset="-122"/>
                <a:ea typeface="微软雅黑" panose="020B0503020204020204" pitchFamily="34" charset="-122"/>
              </a:rPr>
              <a:t>物理协调人</a:t>
            </a:r>
            <a:endParaRPr lang="en-US" altLang="zh-CN" sz="1400" dirty="0">
              <a:solidFill>
                <a:srgbClr val="C00000"/>
              </a:solidFill>
              <a:latin typeface="微软雅黑" panose="020B0503020204020204" pitchFamily="34" charset="-122"/>
              <a:ea typeface="微软雅黑" panose="020B0503020204020204" pitchFamily="34" charset="-122"/>
            </a:endParaRPr>
          </a:p>
          <a:p>
            <a:pPr algn="l">
              <a:buNone/>
            </a:pPr>
            <a:r>
              <a:rPr lang="en-US" altLang="zh-CN" sz="1400" dirty="0">
                <a:solidFill>
                  <a:schemeClr val="tx1"/>
                </a:solidFill>
                <a:latin typeface="微软雅黑" panose="020B0503020204020204" pitchFamily="34" charset="-122"/>
                <a:ea typeface="微软雅黑" panose="020B0503020204020204" pitchFamily="34" charset="-122"/>
              </a:rPr>
              <a:t>2001</a:t>
            </a:r>
            <a:r>
              <a:rPr lang="zh-CN" altLang="en-US" sz="1400" dirty="0">
                <a:solidFill>
                  <a:schemeClr val="tx1"/>
                </a:solidFill>
                <a:latin typeface="微软雅黑" panose="020B0503020204020204" pitchFamily="34" charset="-122"/>
                <a:ea typeface="微软雅黑" panose="020B0503020204020204" pitchFamily="34" charset="-122"/>
              </a:rPr>
              <a:t>年</a:t>
            </a:r>
            <a:r>
              <a:rPr lang="zh-CN" altLang="en-US" sz="1400" dirty="0">
                <a:solidFill>
                  <a:srgbClr val="C00000"/>
                </a:solidFill>
                <a:latin typeface="微软雅黑" panose="020B0503020204020204" pitchFamily="34" charset="-122"/>
                <a:ea typeface="微软雅黑" panose="020B0503020204020204" pitchFamily="34" charset="-122"/>
              </a:rPr>
              <a:t>科学院自然科学二等奖</a:t>
            </a:r>
            <a:endParaRPr lang="en-US" altLang="zh-CN" sz="1400" dirty="0">
              <a:solidFill>
                <a:srgbClr val="C00000"/>
              </a:solidFill>
              <a:latin typeface="微软雅黑" panose="020B0503020204020204" pitchFamily="34" charset="-122"/>
              <a:ea typeface="微软雅黑" panose="020B0503020204020204" pitchFamily="34" charset="-122"/>
            </a:endParaRPr>
          </a:p>
          <a:p>
            <a:pPr algn="l">
              <a:buNone/>
            </a:pPr>
            <a:r>
              <a:rPr lang="en-US" altLang="zh-CN" sz="1400" dirty="0">
                <a:solidFill>
                  <a:schemeClr val="tx1"/>
                </a:solidFill>
                <a:latin typeface="微软雅黑" panose="020B0503020204020204" pitchFamily="34" charset="-122"/>
                <a:ea typeface="微软雅黑" panose="020B0503020204020204" pitchFamily="34" charset="-122"/>
              </a:rPr>
              <a:t>2010</a:t>
            </a:r>
            <a:r>
              <a:rPr lang="zh-CN" altLang="en-US" sz="1400" dirty="0">
                <a:solidFill>
                  <a:schemeClr val="tx1"/>
                </a:solidFill>
                <a:latin typeface="微软雅黑" panose="020B0503020204020204" pitchFamily="34" charset="-122"/>
                <a:ea typeface="微软雅黑" panose="020B0503020204020204" pitchFamily="34" charset="-122"/>
              </a:rPr>
              <a:t>年</a:t>
            </a:r>
            <a:r>
              <a:rPr lang="zh-CN" altLang="en-US" sz="1400" dirty="0">
                <a:solidFill>
                  <a:srgbClr val="C00000"/>
                </a:solidFill>
                <a:latin typeface="微软雅黑" panose="020B0503020204020204" pitchFamily="34" charset="-122"/>
                <a:ea typeface="微软雅黑" panose="020B0503020204020204" pitchFamily="34" charset="-122"/>
              </a:rPr>
              <a:t>北京市科学技术二等奖</a:t>
            </a:r>
            <a:endParaRPr lang="en-US" altLang="zh-CN" sz="2000" dirty="0">
              <a:solidFill>
                <a:srgbClr val="C00000"/>
              </a:solidFill>
              <a:latin typeface="微软雅黑" panose="020B0503020204020204" pitchFamily="34" charset="-122"/>
              <a:ea typeface="微软雅黑" panose="020B0503020204020204" pitchFamily="34" charset="-122"/>
            </a:endParaRPr>
          </a:p>
        </p:txBody>
      </p:sp>
      <p:pic>
        <p:nvPicPr>
          <p:cNvPr id="29" name="图片 28">
            <a:extLst>
              <a:ext uri="{FF2B5EF4-FFF2-40B4-BE49-F238E27FC236}">
                <a16:creationId xmlns:a16="http://schemas.microsoft.com/office/drawing/2014/main" id="{EE59EF94-C8B2-4757-BBE1-7596A512E920}"/>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253805" y="945222"/>
            <a:ext cx="1829259" cy="1872772"/>
          </a:xfrm>
          <a:prstGeom prst="rect">
            <a:avLst/>
          </a:prstGeom>
        </p:spPr>
      </p:pic>
      <p:pic>
        <p:nvPicPr>
          <p:cNvPr id="5" name="图片 4"/>
          <p:cNvPicPr>
            <a:picLocks/>
          </p:cNvPicPr>
          <p:nvPr/>
        </p:nvPicPr>
        <p:blipFill>
          <a:blip r:embed="rId6">
            <a:extLst>
              <a:ext uri="{28A0092B-C50C-407E-A947-70E740481C1C}">
                <a14:useLocalDpi xmlns:a14="http://schemas.microsoft.com/office/drawing/2010/main" val="0"/>
              </a:ext>
            </a:extLst>
          </a:blip>
          <a:stretch>
            <a:fillRect/>
          </a:stretch>
        </p:blipFill>
        <p:spPr>
          <a:xfrm>
            <a:off x="2677482" y="988043"/>
            <a:ext cx="1621536" cy="1872000"/>
          </a:xfrm>
          <a:prstGeom prst="rect">
            <a:avLst/>
          </a:prstGeom>
        </p:spPr>
      </p:pic>
    </p:spTree>
    <p:extLst>
      <p:ext uri="{BB962C8B-B14F-4D97-AF65-F5344CB8AC3E}">
        <p14:creationId xmlns:p14="http://schemas.microsoft.com/office/powerpoint/2010/main" val="11959627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chemeClr val="tx1"/>
                </a:solidFill>
              </a:rPr>
              <a:t>核心骨干</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17FE17-BB62-45E8-80D8-8DA0DEEF5B92}" type="slidenum">
              <a:rPr kumimoji="0" lang="zh-CN" altLang="en-US" sz="1600" b="1"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zh-CN" altLang="en-US" sz="1600" b="1"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endParaRPr>
          </a:p>
        </p:txBody>
      </p:sp>
      <p:sp>
        <p:nvSpPr>
          <p:cNvPr id="3" name="文本框 2"/>
          <p:cNvSpPr txBox="1"/>
          <p:nvPr/>
        </p:nvSpPr>
        <p:spPr>
          <a:xfrm>
            <a:off x="3082205" y="5219167"/>
            <a:ext cx="1636264" cy="634020"/>
          </a:xfrm>
          <a:prstGeom prst="rect">
            <a:avLst/>
          </a:prstGeom>
          <a:noFill/>
        </p:spPr>
        <p:txBody>
          <a:bodyPr wrap="square" rtlCol="0">
            <a:spAutoFit/>
          </a:bodyPr>
          <a:lstStyle/>
          <a:p>
            <a:pPr algn="ctr">
              <a:buNone/>
            </a:pPr>
            <a:r>
              <a:rPr lang="zh-CN" altLang="en-US" sz="1600" dirty="0">
                <a:solidFill>
                  <a:schemeClr val="tx1"/>
                </a:solidFill>
                <a:latin typeface="微软雅黑" panose="020B0503020204020204" pitchFamily="34" charset="-122"/>
                <a:ea typeface="微软雅黑" panose="020B0503020204020204" pitchFamily="34" charset="-122"/>
              </a:rPr>
              <a:t>刘怀民研究员</a:t>
            </a:r>
            <a:endParaRPr lang="en-US" altLang="zh-CN" sz="1600" dirty="0">
              <a:solidFill>
                <a:schemeClr val="tx1"/>
              </a:solidFill>
              <a:latin typeface="微软雅黑" panose="020B0503020204020204" pitchFamily="34" charset="-122"/>
              <a:ea typeface="微软雅黑" panose="020B0503020204020204" pitchFamily="34" charset="-122"/>
            </a:endParaRPr>
          </a:p>
          <a:p>
            <a:pPr algn="ctr">
              <a:buNone/>
            </a:pPr>
            <a:r>
              <a:rPr lang="zh-CN" altLang="en-US" sz="1600" dirty="0">
                <a:solidFill>
                  <a:schemeClr val="tx1"/>
                </a:solidFill>
                <a:latin typeface="微软雅黑" panose="020B0503020204020204" pitchFamily="34" charset="-122"/>
                <a:ea typeface="微软雅黑" panose="020B0503020204020204" pitchFamily="34" charset="-122"/>
              </a:rPr>
              <a:t>中科院高能所</a:t>
            </a:r>
          </a:p>
        </p:txBody>
      </p:sp>
      <p:pic>
        <p:nvPicPr>
          <p:cNvPr id="6" name="图片 5">
            <a:extLst>
              <a:ext uri="{FF2B5EF4-FFF2-40B4-BE49-F238E27FC236}">
                <a16:creationId xmlns:a16="http://schemas.microsoft.com/office/drawing/2014/main" id="{1946EE88-751E-4BCC-B6DB-1A16DC428A87}"/>
              </a:ext>
            </a:extLst>
          </p:cNvPr>
          <p:cNvPicPr>
            <a:picLocks/>
          </p:cNvPicPr>
          <p:nvPr/>
        </p:nvPicPr>
        <p:blipFill>
          <a:blip r:embed="rId3"/>
          <a:stretch>
            <a:fillRect/>
          </a:stretch>
        </p:blipFill>
        <p:spPr>
          <a:xfrm>
            <a:off x="4660696" y="3582115"/>
            <a:ext cx="1260000" cy="1584000"/>
          </a:xfrm>
          <a:prstGeom prst="rect">
            <a:avLst/>
          </a:prstGeom>
        </p:spPr>
      </p:pic>
      <p:sp>
        <p:nvSpPr>
          <p:cNvPr id="7" name="文本框 6"/>
          <p:cNvSpPr txBox="1"/>
          <p:nvPr/>
        </p:nvSpPr>
        <p:spPr>
          <a:xfrm>
            <a:off x="4495800" y="5195533"/>
            <a:ext cx="1636264" cy="634020"/>
          </a:xfrm>
          <a:prstGeom prst="rect">
            <a:avLst/>
          </a:prstGeom>
          <a:noFill/>
        </p:spPr>
        <p:txBody>
          <a:bodyPr wrap="square" rtlCol="0">
            <a:spAutoFit/>
          </a:bodyPr>
          <a:lstStyle/>
          <a:p>
            <a:pPr algn="ctr">
              <a:buNone/>
            </a:pPr>
            <a:r>
              <a:rPr lang="zh-CN" altLang="en-US" sz="1600" dirty="0">
                <a:solidFill>
                  <a:schemeClr val="tx1"/>
                </a:solidFill>
                <a:latin typeface="微软雅黑" panose="020B0503020204020204" pitchFamily="34" charset="-122"/>
                <a:ea typeface="微软雅黑" panose="020B0503020204020204" pitchFamily="34" charset="-122"/>
              </a:rPr>
              <a:t>刘朝峰研究员</a:t>
            </a:r>
            <a:endParaRPr lang="en-US" altLang="zh-CN" sz="1600" dirty="0">
              <a:solidFill>
                <a:schemeClr val="tx1"/>
              </a:solidFill>
              <a:latin typeface="微软雅黑" panose="020B0503020204020204" pitchFamily="34" charset="-122"/>
              <a:ea typeface="微软雅黑" panose="020B0503020204020204" pitchFamily="34" charset="-122"/>
            </a:endParaRPr>
          </a:p>
          <a:p>
            <a:pPr algn="ctr">
              <a:buNone/>
            </a:pPr>
            <a:r>
              <a:rPr lang="zh-CN" altLang="en-US" sz="1600" dirty="0">
                <a:solidFill>
                  <a:schemeClr val="tx1"/>
                </a:solidFill>
                <a:latin typeface="微软雅黑" panose="020B0503020204020204" pitchFamily="34" charset="-122"/>
                <a:ea typeface="微软雅黑" panose="020B0503020204020204" pitchFamily="34" charset="-122"/>
              </a:rPr>
              <a:t>中科院高能所</a:t>
            </a:r>
          </a:p>
        </p:txBody>
      </p:sp>
      <p:pic>
        <p:nvPicPr>
          <p:cNvPr id="8" name="图片 7">
            <a:extLst>
              <a:ext uri="{FF2B5EF4-FFF2-40B4-BE49-F238E27FC236}">
                <a16:creationId xmlns:a16="http://schemas.microsoft.com/office/drawing/2014/main" id="{6BC8DF93-EBFA-4F2D-9F9E-BD561295EB8D}"/>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294725" y="1008687"/>
            <a:ext cx="1260000" cy="1584000"/>
          </a:xfrm>
          <a:prstGeom prst="rect">
            <a:avLst/>
          </a:prstGeom>
        </p:spPr>
      </p:pic>
      <p:sp>
        <p:nvSpPr>
          <p:cNvPr id="9" name="文本框 8"/>
          <p:cNvSpPr txBox="1"/>
          <p:nvPr/>
        </p:nvSpPr>
        <p:spPr>
          <a:xfrm>
            <a:off x="85018" y="2613127"/>
            <a:ext cx="1636264" cy="634020"/>
          </a:xfrm>
          <a:prstGeom prst="rect">
            <a:avLst/>
          </a:prstGeom>
          <a:noFill/>
        </p:spPr>
        <p:txBody>
          <a:bodyPr wrap="square" rtlCol="0">
            <a:spAutoFit/>
          </a:bodyPr>
          <a:lstStyle/>
          <a:p>
            <a:pPr algn="ctr">
              <a:buNone/>
            </a:pPr>
            <a:r>
              <a:rPr lang="zh-CN" altLang="en-US" sz="1600" dirty="0">
                <a:solidFill>
                  <a:schemeClr val="tx1"/>
                </a:solidFill>
                <a:latin typeface="微软雅黑" panose="020B0503020204020204" pitchFamily="34" charset="-122"/>
                <a:ea typeface="微软雅黑" panose="020B0503020204020204" pitchFamily="34" charset="-122"/>
              </a:rPr>
              <a:t>郑波教授</a:t>
            </a:r>
            <a:endParaRPr lang="en-US" altLang="zh-CN" sz="1600" dirty="0">
              <a:solidFill>
                <a:schemeClr val="tx1"/>
              </a:solidFill>
              <a:latin typeface="微软雅黑" panose="020B0503020204020204" pitchFamily="34" charset="-122"/>
              <a:ea typeface="微软雅黑" panose="020B0503020204020204" pitchFamily="34" charset="-122"/>
            </a:endParaRPr>
          </a:p>
          <a:p>
            <a:pPr algn="ctr">
              <a:buNone/>
            </a:pPr>
            <a:r>
              <a:rPr lang="zh-CN" altLang="en-US" sz="1600" dirty="0">
                <a:solidFill>
                  <a:schemeClr val="tx1"/>
                </a:solidFill>
                <a:latin typeface="微软雅黑" panose="020B0503020204020204" pitchFamily="34" charset="-122"/>
                <a:ea typeface="微软雅黑" panose="020B0503020204020204" pitchFamily="34" charset="-122"/>
              </a:rPr>
              <a:t>南华大学</a:t>
            </a:r>
          </a:p>
        </p:txBody>
      </p:sp>
      <p:sp>
        <p:nvSpPr>
          <p:cNvPr id="11" name="文本框 10"/>
          <p:cNvSpPr txBox="1"/>
          <p:nvPr/>
        </p:nvSpPr>
        <p:spPr>
          <a:xfrm>
            <a:off x="3024432" y="2583709"/>
            <a:ext cx="1636264" cy="634020"/>
          </a:xfrm>
          <a:prstGeom prst="rect">
            <a:avLst/>
          </a:prstGeom>
          <a:noFill/>
        </p:spPr>
        <p:txBody>
          <a:bodyPr wrap="square" rtlCol="0">
            <a:spAutoFit/>
          </a:bodyPr>
          <a:lstStyle/>
          <a:p>
            <a:pPr algn="ctr">
              <a:buNone/>
            </a:pPr>
            <a:r>
              <a:rPr lang="zh-CN" altLang="en-US" sz="1600" dirty="0">
                <a:solidFill>
                  <a:schemeClr val="tx1"/>
                </a:solidFill>
                <a:latin typeface="微软雅黑" panose="020B0503020204020204" pitchFamily="34" charset="-122"/>
                <a:ea typeface="微软雅黑" panose="020B0503020204020204" pitchFamily="34" charset="-122"/>
              </a:rPr>
              <a:t>张振华副教授</a:t>
            </a:r>
            <a:endParaRPr lang="en-US" altLang="zh-CN" sz="1600" dirty="0">
              <a:solidFill>
                <a:schemeClr val="tx1"/>
              </a:solidFill>
              <a:latin typeface="微软雅黑" panose="020B0503020204020204" pitchFamily="34" charset="-122"/>
              <a:ea typeface="微软雅黑" panose="020B0503020204020204" pitchFamily="34" charset="-122"/>
            </a:endParaRPr>
          </a:p>
          <a:p>
            <a:pPr algn="ctr">
              <a:buNone/>
            </a:pPr>
            <a:r>
              <a:rPr lang="zh-CN" altLang="en-US" sz="1600" dirty="0">
                <a:solidFill>
                  <a:schemeClr val="tx1"/>
                </a:solidFill>
                <a:latin typeface="微软雅黑" panose="020B0503020204020204" pitchFamily="34" charset="-122"/>
                <a:ea typeface="微软雅黑" panose="020B0503020204020204" pitchFamily="34" charset="-122"/>
              </a:rPr>
              <a:t>南华大学</a:t>
            </a:r>
          </a:p>
        </p:txBody>
      </p:sp>
      <p:pic>
        <p:nvPicPr>
          <p:cNvPr id="12" name="图片 2">
            <a:extLst>
              <a:ext uri="{FF2B5EF4-FFF2-40B4-BE49-F238E27FC236}">
                <a16:creationId xmlns:a16="http://schemas.microsoft.com/office/drawing/2014/main" id="{B2FAF4DB-90BC-9B4F-8CEC-75C555C734F9}"/>
              </a:ext>
            </a:extLst>
          </p:cNvPr>
          <p:cNvPicPr>
            <a:picLocks noChangeArrowheads="1"/>
          </p:cNvPicPr>
          <p:nvPr/>
        </p:nvPicPr>
        <p:blipFill rotWithShape="1">
          <a:blip r:embed="rId5">
            <a:extLst>
              <a:ext uri="{28A0092B-C50C-407E-A947-70E740481C1C}">
                <a14:useLocalDpi xmlns:a14="http://schemas.microsoft.com/office/drawing/2010/main" val="0"/>
              </a:ext>
            </a:extLst>
          </a:blip>
          <a:srcRect l="16490" r="20447" b="36938"/>
          <a:stretch/>
        </p:blipFill>
        <p:spPr bwMode="auto">
          <a:xfrm>
            <a:off x="1714122" y="3598605"/>
            <a:ext cx="1260000" cy="15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p:cNvSpPr txBox="1"/>
          <p:nvPr/>
        </p:nvSpPr>
        <p:spPr>
          <a:xfrm>
            <a:off x="1554725" y="5195533"/>
            <a:ext cx="1636264" cy="634020"/>
          </a:xfrm>
          <a:prstGeom prst="rect">
            <a:avLst/>
          </a:prstGeom>
          <a:noFill/>
        </p:spPr>
        <p:txBody>
          <a:bodyPr wrap="square" rtlCol="0">
            <a:spAutoFit/>
          </a:bodyPr>
          <a:lstStyle/>
          <a:p>
            <a:pPr algn="ctr">
              <a:buNone/>
            </a:pPr>
            <a:r>
              <a:rPr lang="zh-CN" altLang="en-US" sz="1600" dirty="0">
                <a:solidFill>
                  <a:schemeClr val="tx1"/>
                </a:solidFill>
                <a:latin typeface="微软雅黑" panose="020B0503020204020204" pitchFamily="34" charset="-122"/>
                <a:ea typeface="微软雅黑" panose="020B0503020204020204" pitchFamily="34" charset="-122"/>
              </a:rPr>
              <a:t>闫文成副教授</a:t>
            </a:r>
            <a:endParaRPr lang="en-US" altLang="zh-CN" sz="1600" dirty="0">
              <a:solidFill>
                <a:schemeClr val="tx1"/>
              </a:solidFill>
              <a:latin typeface="微软雅黑" panose="020B0503020204020204" pitchFamily="34" charset="-122"/>
              <a:ea typeface="微软雅黑" panose="020B0503020204020204" pitchFamily="34" charset="-122"/>
            </a:endParaRPr>
          </a:p>
          <a:p>
            <a:pPr algn="ctr">
              <a:buNone/>
            </a:pPr>
            <a:r>
              <a:rPr lang="zh-CN" altLang="en-US" sz="1600" dirty="0">
                <a:solidFill>
                  <a:schemeClr val="tx1"/>
                </a:solidFill>
                <a:latin typeface="微软雅黑" panose="020B0503020204020204" pitchFamily="34" charset="-122"/>
                <a:ea typeface="微软雅黑" panose="020B0503020204020204" pitchFamily="34" charset="-122"/>
              </a:rPr>
              <a:t>郑州大学</a:t>
            </a:r>
          </a:p>
        </p:txBody>
      </p:sp>
      <p:pic>
        <p:nvPicPr>
          <p:cNvPr id="14" name="图片 13"/>
          <p:cNvPicPr>
            <a:picLocks/>
          </p:cNvPicPr>
          <p:nvPr/>
        </p:nvPicPr>
        <p:blipFill>
          <a:blip r:embed="rId6"/>
          <a:stretch>
            <a:fillRect/>
          </a:stretch>
        </p:blipFill>
        <p:spPr>
          <a:xfrm>
            <a:off x="303669" y="3611533"/>
            <a:ext cx="1260000" cy="1584000"/>
          </a:xfrm>
          <a:prstGeom prst="rect">
            <a:avLst/>
          </a:prstGeom>
        </p:spPr>
      </p:pic>
      <p:sp>
        <p:nvSpPr>
          <p:cNvPr id="15" name="文本框 14"/>
          <p:cNvSpPr txBox="1"/>
          <p:nvPr/>
        </p:nvSpPr>
        <p:spPr>
          <a:xfrm>
            <a:off x="126155" y="5195533"/>
            <a:ext cx="1636264" cy="634020"/>
          </a:xfrm>
          <a:prstGeom prst="rect">
            <a:avLst/>
          </a:prstGeom>
          <a:noFill/>
        </p:spPr>
        <p:txBody>
          <a:bodyPr wrap="square" rtlCol="0">
            <a:spAutoFit/>
          </a:bodyPr>
          <a:lstStyle/>
          <a:p>
            <a:pPr algn="ctr">
              <a:buNone/>
            </a:pPr>
            <a:r>
              <a:rPr lang="zh-CN" altLang="en-US" sz="1600" dirty="0">
                <a:solidFill>
                  <a:schemeClr val="tx1"/>
                </a:solidFill>
                <a:latin typeface="微软雅黑" panose="020B0503020204020204" pitchFamily="34" charset="-122"/>
                <a:ea typeface="微软雅黑" panose="020B0503020204020204" pitchFamily="34" charset="-122"/>
              </a:rPr>
              <a:t>王恩教授</a:t>
            </a:r>
            <a:endParaRPr lang="en-US" altLang="zh-CN" sz="1600" dirty="0">
              <a:solidFill>
                <a:schemeClr val="tx1"/>
              </a:solidFill>
              <a:latin typeface="微软雅黑" panose="020B0503020204020204" pitchFamily="34" charset="-122"/>
              <a:ea typeface="微软雅黑" panose="020B0503020204020204" pitchFamily="34" charset="-122"/>
            </a:endParaRPr>
          </a:p>
          <a:p>
            <a:pPr algn="ctr">
              <a:buNone/>
            </a:pPr>
            <a:r>
              <a:rPr lang="zh-CN" altLang="en-US" sz="1600" dirty="0">
                <a:solidFill>
                  <a:schemeClr val="tx1"/>
                </a:solidFill>
                <a:latin typeface="微软雅黑" panose="020B0503020204020204" pitchFamily="34" charset="-122"/>
                <a:ea typeface="微软雅黑" panose="020B0503020204020204" pitchFamily="34" charset="-122"/>
              </a:rPr>
              <a:t>郑州大学</a:t>
            </a:r>
          </a:p>
        </p:txBody>
      </p:sp>
      <p:sp>
        <p:nvSpPr>
          <p:cNvPr id="17" name="文本框 16"/>
          <p:cNvSpPr txBox="1"/>
          <p:nvPr/>
        </p:nvSpPr>
        <p:spPr>
          <a:xfrm>
            <a:off x="1458457" y="2613127"/>
            <a:ext cx="1828800" cy="634020"/>
          </a:xfrm>
          <a:prstGeom prst="rect">
            <a:avLst/>
          </a:prstGeom>
          <a:noFill/>
        </p:spPr>
        <p:txBody>
          <a:bodyPr wrap="square" rtlCol="0">
            <a:spAutoFit/>
          </a:bodyPr>
          <a:lstStyle/>
          <a:p>
            <a:pPr algn="ctr">
              <a:buNone/>
            </a:pPr>
            <a:r>
              <a:rPr lang="zh-CN" altLang="en-US" sz="1600" dirty="0">
                <a:solidFill>
                  <a:schemeClr val="tx1"/>
                </a:solidFill>
                <a:latin typeface="微软雅黑" panose="020B0503020204020204" pitchFamily="34" charset="-122"/>
                <a:ea typeface="微软雅黑" panose="020B0503020204020204" pitchFamily="34" charset="-122"/>
              </a:rPr>
              <a:t>朱莹春副教授</a:t>
            </a:r>
            <a:endParaRPr lang="en-US" altLang="zh-CN" sz="1600" dirty="0">
              <a:solidFill>
                <a:schemeClr val="tx1"/>
              </a:solidFill>
              <a:latin typeface="微软雅黑" panose="020B0503020204020204" pitchFamily="34" charset="-122"/>
              <a:ea typeface="微软雅黑" panose="020B0503020204020204" pitchFamily="34" charset="-122"/>
            </a:endParaRPr>
          </a:p>
          <a:p>
            <a:pPr algn="ctr">
              <a:buNone/>
            </a:pPr>
            <a:r>
              <a:rPr lang="zh-CN" altLang="en-US" sz="1600" dirty="0">
                <a:solidFill>
                  <a:schemeClr val="tx1"/>
                </a:solidFill>
                <a:latin typeface="微软雅黑" panose="020B0503020204020204" pitchFamily="34" charset="-122"/>
                <a:ea typeface="微软雅黑" panose="020B0503020204020204" pitchFamily="34" charset="-122"/>
              </a:rPr>
              <a:t>中国科学技术大学</a:t>
            </a:r>
          </a:p>
        </p:txBody>
      </p:sp>
      <p:sp>
        <p:nvSpPr>
          <p:cNvPr id="19" name="文本框 18"/>
          <p:cNvSpPr txBox="1"/>
          <p:nvPr/>
        </p:nvSpPr>
        <p:spPr>
          <a:xfrm>
            <a:off x="357780" y="5828741"/>
            <a:ext cx="8420101" cy="904863"/>
          </a:xfrm>
          <a:prstGeom prst="rect">
            <a:avLst/>
          </a:prstGeom>
          <a:noFill/>
        </p:spPr>
        <p:txBody>
          <a:bodyPr wrap="square" rtlCol="0">
            <a:spAutoFit/>
          </a:bodyPr>
          <a:lstStyle/>
          <a:p>
            <a:pPr marL="342900" indent="-342900" algn="l">
              <a:buClrTx/>
              <a:buFont typeface="Wingdings" panose="05000000000000000000" pitchFamily="2" charset="2"/>
              <a:buChar char="p"/>
            </a:pPr>
            <a:r>
              <a:rPr lang="zh-CN" altLang="en-US" sz="2400" dirty="0">
                <a:solidFill>
                  <a:schemeClr val="tx1"/>
                </a:solidFill>
                <a:latin typeface="微软雅黑" panose="020B0503020204020204" pitchFamily="34" charset="-122"/>
                <a:ea typeface="微软雅黑" panose="020B0503020204020204" pitchFamily="34" charset="-122"/>
              </a:rPr>
              <a:t>团队总共正高职称</a:t>
            </a:r>
            <a:r>
              <a:rPr lang="en-US" altLang="zh-CN" sz="2400" dirty="0">
                <a:solidFill>
                  <a:schemeClr val="tx1"/>
                </a:solidFill>
                <a:latin typeface="微软雅黑" panose="020B0503020204020204" pitchFamily="34" charset="-122"/>
                <a:ea typeface="微软雅黑" panose="020B0503020204020204" pitchFamily="34" charset="-122"/>
              </a:rPr>
              <a:t>10</a:t>
            </a:r>
            <a:r>
              <a:rPr lang="zh-CN" altLang="en-US" sz="2400" dirty="0">
                <a:solidFill>
                  <a:schemeClr val="tx1"/>
                </a:solidFill>
                <a:latin typeface="微软雅黑" panose="020B0503020204020204" pitchFamily="34" charset="-122"/>
                <a:ea typeface="微软雅黑" panose="020B0503020204020204" pitchFamily="34" charset="-122"/>
              </a:rPr>
              <a:t>人、副高</a:t>
            </a:r>
            <a:r>
              <a:rPr lang="en-US" altLang="zh-CN" sz="2400" dirty="0">
                <a:solidFill>
                  <a:schemeClr val="tx1"/>
                </a:solidFill>
                <a:latin typeface="微软雅黑" panose="020B0503020204020204" pitchFamily="34" charset="-122"/>
                <a:ea typeface="微软雅黑" panose="020B0503020204020204" pitchFamily="34" charset="-122"/>
              </a:rPr>
              <a:t>7</a:t>
            </a:r>
            <a:r>
              <a:rPr lang="zh-CN" altLang="en-US" sz="2400" dirty="0">
                <a:solidFill>
                  <a:schemeClr val="tx1"/>
                </a:solidFill>
                <a:latin typeface="微软雅黑" panose="020B0503020204020204" pitchFamily="34" charset="-122"/>
                <a:ea typeface="微软雅黑" panose="020B0503020204020204" pitchFamily="34" charset="-122"/>
              </a:rPr>
              <a:t>人、中级</a:t>
            </a:r>
            <a:r>
              <a:rPr lang="en-US" altLang="zh-CN" sz="2400" dirty="0">
                <a:solidFill>
                  <a:schemeClr val="tx1"/>
                </a:solidFill>
                <a:latin typeface="微软雅黑" panose="020B0503020204020204" pitchFamily="34" charset="-122"/>
                <a:ea typeface="微软雅黑" panose="020B0503020204020204" pitchFamily="34" charset="-122"/>
              </a:rPr>
              <a:t>1</a:t>
            </a:r>
            <a:r>
              <a:rPr lang="zh-CN" altLang="en-US" sz="2400" dirty="0">
                <a:solidFill>
                  <a:schemeClr val="tx1"/>
                </a:solidFill>
                <a:latin typeface="微软雅黑" panose="020B0503020204020204" pitchFamily="34" charset="-122"/>
                <a:ea typeface="微软雅黑" panose="020B0503020204020204" pitchFamily="34" charset="-122"/>
              </a:rPr>
              <a:t>人、博士后</a:t>
            </a:r>
            <a:r>
              <a:rPr lang="en-US" altLang="zh-CN" sz="2400" dirty="0">
                <a:solidFill>
                  <a:schemeClr val="tx1"/>
                </a:solidFill>
                <a:latin typeface="微软雅黑" panose="020B0503020204020204" pitchFamily="34" charset="-122"/>
                <a:ea typeface="微软雅黑" panose="020B0503020204020204" pitchFamily="34" charset="-122"/>
              </a:rPr>
              <a:t>4</a:t>
            </a:r>
            <a:r>
              <a:rPr lang="zh-CN" altLang="en-US" sz="2400" dirty="0">
                <a:solidFill>
                  <a:schemeClr val="tx1"/>
                </a:solidFill>
                <a:latin typeface="微软雅黑" panose="020B0503020204020204" pitchFamily="34" charset="-122"/>
                <a:ea typeface="微软雅黑" panose="020B0503020204020204" pitchFamily="34" charset="-122"/>
              </a:rPr>
              <a:t>人</a:t>
            </a:r>
            <a:endParaRPr lang="en-US" altLang="zh-CN" sz="2400" dirty="0">
              <a:solidFill>
                <a:schemeClr val="tx1"/>
              </a:solidFill>
              <a:latin typeface="微软雅黑" panose="020B0503020204020204" pitchFamily="34" charset="-122"/>
              <a:ea typeface="微软雅黑" panose="020B0503020204020204" pitchFamily="34" charset="-122"/>
            </a:endParaRPr>
          </a:p>
          <a:p>
            <a:pPr marL="342900" indent="-342900" algn="l">
              <a:buClrTx/>
              <a:buFont typeface="Wingdings" panose="05000000000000000000" pitchFamily="2" charset="2"/>
              <a:buChar char="p"/>
            </a:pPr>
            <a:r>
              <a:rPr lang="zh-CN" altLang="en-US" sz="2400" dirty="0">
                <a:solidFill>
                  <a:schemeClr val="tx1"/>
                </a:solidFill>
                <a:latin typeface="微软雅黑" panose="020B0503020204020204" pitchFamily="34" charset="-122"/>
                <a:ea typeface="微软雅黑" panose="020B0503020204020204" pitchFamily="34" charset="-122"/>
              </a:rPr>
              <a:t>约</a:t>
            </a:r>
            <a:r>
              <a:rPr lang="en-US" altLang="zh-CN" sz="2400" dirty="0">
                <a:solidFill>
                  <a:schemeClr val="tx1"/>
                </a:solidFill>
                <a:latin typeface="微软雅黑" panose="020B0503020204020204" pitchFamily="34" charset="-122"/>
                <a:ea typeface="微软雅黑" panose="020B0503020204020204" pitchFamily="34" charset="-122"/>
              </a:rPr>
              <a:t>30</a:t>
            </a:r>
            <a:r>
              <a:rPr lang="zh-CN" altLang="en-US" sz="2400" dirty="0">
                <a:solidFill>
                  <a:schemeClr val="tx1"/>
                </a:solidFill>
                <a:latin typeface="微软雅黑" panose="020B0503020204020204" pitchFamily="34" charset="-122"/>
                <a:ea typeface="微软雅黑" panose="020B0503020204020204" pitchFamily="34" charset="-122"/>
              </a:rPr>
              <a:t>位硕、博士研究生</a:t>
            </a:r>
          </a:p>
        </p:txBody>
      </p:sp>
      <p:pic>
        <p:nvPicPr>
          <p:cNvPr id="20" name="图片 19">
            <a:extLst>
              <a:ext uri="{FF2B5EF4-FFF2-40B4-BE49-F238E27FC236}">
                <a16:creationId xmlns:a16="http://schemas.microsoft.com/office/drawing/2014/main" id="{5647B1BA-4BED-4406-9DF7-27E1F4A253A2}"/>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6107592" y="3581400"/>
            <a:ext cx="1260000" cy="1584000"/>
          </a:xfrm>
          <a:prstGeom prst="rect">
            <a:avLst/>
          </a:prstGeom>
        </p:spPr>
      </p:pic>
      <p:sp>
        <p:nvSpPr>
          <p:cNvPr id="23" name="矩形 22"/>
          <p:cNvSpPr/>
          <p:nvPr/>
        </p:nvSpPr>
        <p:spPr>
          <a:xfrm>
            <a:off x="5966460" y="5195533"/>
            <a:ext cx="1540155" cy="634020"/>
          </a:xfrm>
          <a:prstGeom prst="rect">
            <a:avLst/>
          </a:prstGeom>
        </p:spPr>
        <p:txBody>
          <a:bodyPr wrap="square">
            <a:spAutoFit/>
          </a:bodyPr>
          <a:lstStyle/>
          <a:p>
            <a:pPr lvl="0" algn="ctr">
              <a:buNone/>
            </a:pPr>
            <a:r>
              <a:rPr lang="zh-CN" altLang="en-US" sz="1600" dirty="0">
                <a:solidFill>
                  <a:srgbClr val="000000"/>
                </a:solidFill>
                <a:latin typeface="微软雅黑" panose="020B0503020204020204" pitchFamily="34" charset="-122"/>
                <a:ea typeface="微软雅黑" panose="020B0503020204020204" pitchFamily="34" charset="-122"/>
              </a:rPr>
              <a:t>蔡浩副教授</a:t>
            </a:r>
            <a:endParaRPr lang="en-US" altLang="zh-CN" sz="1600" dirty="0">
              <a:solidFill>
                <a:srgbClr val="000000"/>
              </a:solidFill>
              <a:latin typeface="微软雅黑" panose="020B0503020204020204" pitchFamily="34" charset="-122"/>
              <a:ea typeface="微软雅黑" panose="020B0503020204020204" pitchFamily="34" charset="-122"/>
            </a:endParaRPr>
          </a:p>
          <a:p>
            <a:pPr lvl="0" algn="ctr">
              <a:buNone/>
            </a:pPr>
            <a:r>
              <a:rPr lang="zh-CN" altLang="en-US" sz="1600" dirty="0">
                <a:solidFill>
                  <a:srgbClr val="000000"/>
                </a:solidFill>
                <a:latin typeface="微软雅黑" panose="020B0503020204020204" pitchFamily="34" charset="-122"/>
                <a:ea typeface="微软雅黑" panose="020B0503020204020204" pitchFamily="34" charset="-122"/>
              </a:rPr>
              <a:t>武汉大学</a:t>
            </a:r>
          </a:p>
        </p:txBody>
      </p:sp>
      <p:sp>
        <p:nvSpPr>
          <p:cNvPr id="25" name="矩形 24"/>
          <p:cNvSpPr/>
          <p:nvPr/>
        </p:nvSpPr>
        <p:spPr>
          <a:xfrm>
            <a:off x="7433310" y="5182605"/>
            <a:ext cx="1540155" cy="634020"/>
          </a:xfrm>
          <a:prstGeom prst="rect">
            <a:avLst/>
          </a:prstGeom>
        </p:spPr>
        <p:txBody>
          <a:bodyPr wrap="square">
            <a:spAutoFit/>
          </a:bodyPr>
          <a:lstStyle/>
          <a:p>
            <a:pPr lvl="0" algn="ctr">
              <a:buNone/>
            </a:pPr>
            <a:r>
              <a:rPr lang="zh-CN" altLang="en-US" sz="1600" dirty="0">
                <a:solidFill>
                  <a:srgbClr val="000000"/>
                </a:solidFill>
                <a:latin typeface="微软雅黑" panose="020B0503020204020204" pitchFamily="34" charset="-122"/>
                <a:ea typeface="微软雅黑" panose="020B0503020204020204" pitchFamily="34" charset="-122"/>
              </a:rPr>
              <a:t>周详副教授</a:t>
            </a:r>
            <a:endParaRPr lang="en-US" altLang="zh-CN" sz="1600" dirty="0">
              <a:solidFill>
                <a:srgbClr val="000000"/>
              </a:solidFill>
              <a:latin typeface="微软雅黑" panose="020B0503020204020204" pitchFamily="34" charset="-122"/>
              <a:ea typeface="微软雅黑" panose="020B0503020204020204" pitchFamily="34" charset="-122"/>
            </a:endParaRPr>
          </a:p>
          <a:p>
            <a:pPr lvl="0" algn="ctr">
              <a:buNone/>
            </a:pPr>
            <a:r>
              <a:rPr lang="zh-CN" altLang="en-US" sz="1600" dirty="0">
                <a:solidFill>
                  <a:srgbClr val="000000"/>
                </a:solidFill>
                <a:latin typeface="微软雅黑" panose="020B0503020204020204" pitchFamily="34" charset="-122"/>
                <a:ea typeface="微软雅黑" panose="020B0503020204020204" pitchFamily="34" charset="-122"/>
              </a:rPr>
              <a:t>武汉大学</a:t>
            </a:r>
          </a:p>
        </p:txBody>
      </p:sp>
      <p:pic>
        <p:nvPicPr>
          <p:cNvPr id="26" name="图片 25"/>
          <p:cNvPicPr>
            <a:picLocks/>
          </p:cNvPicPr>
          <p:nvPr/>
        </p:nvPicPr>
        <p:blipFill>
          <a:blip r:embed="rId8"/>
          <a:stretch>
            <a:fillRect/>
          </a:stretch>
        </p:blipFill>
        <p:spPr>
          <a:xfrm>
            <a:off x="4590407" y="1023922"/>
            <a:ext cx="1260000" cy="1584000"/>
          </a:xfrm>
          <a:prstGeom prst="rect">
            <a:avLst/>
          </a:prstGeom>
        </p:spPr>
      </p:pic>
      <p:sp>
        <p:nvSpPr>
          <p:cNvPr id="27" name="文本框 26"/>
          <p:cNvSpPr txBox="1"/>
          <p:nvPr/>
        </p:nvSpPr>
        <p:spPr>
          <a:xfrm>
            <a:off x="4437420" y="2568329"/>
            <a:ext cx="1636264" cy="634020"/>
          </a:xfrm>
          <a:prstGeom prst="rect">
            <a:avLst/>
          </a:prstGeom>
          <a:noFill/>
        </p:spPr>
        <p:txBody>
          <a:bodyPr wrap="square" rtlCol="0">
            <a:spAutoFit/>
          </a:bodyPr>
          <a:lstStyle/>
          <a:p>
            <a:pPr algn="ctr">
              <a:buNone/>
            </a:pPr>
            <a:r>
              <a:rPr lang="zh-CN" altLang="en-US" sz="1600" dirty="0">
                <a:solidFill>
                  <a:schemeClr val="tx1"/>
                </a:solidFill>
                <a:latin typeface="微软雅黑" panose="020B0503020204020204" pitchFamily="34" charset="-122"/>
                <a:ea typeface="微软雅黑" panose="020B0503020204020204" pitchFamily="34" charset="-122"/>
              </a:rPr>
              <a:t>何康林研究员</a:t>
            </a:r>
            <a:endParaRPr lang="en-US" altLang="zh-CN" sz="1600" dirty="0">
              <a:solidFill>
                <a:schemeClr val="tx1"/>
              </a:solidFill>
              <a:latin typeface="微软雅黑" panose="020B0503020204020204" pitchFamily="34" charset="-122"/>
              <a:ea typeface="微软雅黑" panose="020B0503020204020204" pitchFamily="34" charset="-122"/>
            </a:endParaRPr>
          </a:p>
          <a:p>
            <a:pPr algn="ctr">
              <a:buNone/>
            </a:pPr>
            <a:r>
              <a:rPr lang="zh-CN" altLang="en-US" sz="1600" dirty="0">
                <a:solidFill>
                  <a:schemeClr val="tx1"/>
                </a:solidFill>
                <a:latin typeface="微软雅黑" panose="020B0503020204020204" pitchFamily="34" charset="-122"/>
                <a:ea typeface="微软雅黑" panose="020B0503020204020204" pitchFamily="34" charset="-122"/>
              </a:rPr>
              <a:t>中科院高能所</a:t>
            </a:r>
          </a:p>
        </p:txBody>
      </p:sp>
      <p:pic>
        <p:nvPicPr>
          <p:cNvPr id="28" name="图片 27">
            <a:extLst>
              <a:ext uri="{FF2B5EF4-FFF2-40B4-BE49-F238E27FC236}">
                <a16:creationId xmlns:a16="http://schemas.microsoft.com/office/drawing/2014/main" id="{6A05F498-5A87-4556-83CE-86F9EFDDC717}"/>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6006707" y="1016232"/>
            <a:ext cx="1260000" cy="1584000"/>
          </a:xfrm>
          <a:prstGeom prst="rect">
            <a:avLst/>
          </a:prstGeom>
        </p:spPr>
      </p:pic>
      <p:sp>
        <p:nvSpPr>
          <p:cNvPr id="29" name="文本框 28"/>
          <p:cNvSpPr txBox="1"/>
          <p:nvPr/>
        </p:nvSpPr>
        <p:spPr>
          <a:xfrm>
            <a:off x="5884253" y="2581257"/>
            <a:ext cx="1636264" cy="634020"/>
          </a:xfrm>
          <a:prstGeom prst="rect">
            <a:avLst/>
          </a:prstGeom>
          <a:noFill/>
        </p:spPr>
        <p:txBody>
          <a:bodyPr wrap="square" rtlCol="0">
            <a:spAutoFit/>
          </a:bodyPr>
          <a:lstStyle/>
          <a:p>
            <a:pPr algn="ctr">
              <a:buNone/>
            </a:pPr>
            <a:r>
              <a:rPr lang="zh-CN" altLang="en-US" sz="1600" dirty="0">
                <a:solidFill>
                  <a:schemeClr val="tx1"/>
                </a:solidFill>
                <a:latin typeface="微软雅黑" panose="020B0503020204020204" pitchFamily="34" charset="-122"/>
                <a:ea typeface="微软雅黑" panose="020B0503020204020204" pitchFamily="34" charset="-122"/>
              </a:rPr>
              <a:t>傅成栋副研究员</a:t>
            </a:r>
            <a:endParaRPr lang="en-US" altLang="zh-CN" sz="1600" dirty="0">
              <a:solidFill>
                <a:schemeClr val="tx1"/>
              </a:solidFill>
              <a:latin typeface="微软雅黑" panose="020B0503020204020204" pitchFamily="34" charset="-122"/>
              <a:ea typeface="微软雅黑" panose="020B0503020204020204" pitchFamily="34" charset="-122"/>
            </a:endParaRPr>
          </a:p>
          <a:p>
            <a:pPr algn="ctr">
              <a:buNone/>
            </a:pPr>
            <a:r>
              <a:rPr lang="zh-CN" altLang="en-US" sz="1600" dirty="0">
                <a:solidFill>
                  <a:schemeClr val="tx1"/>
                </a:solidFill>
                <a:latin typeface="微软雅黑" panose="020B0503020204020204" pitchFamily="34" charset="-122"/>
                <a:ea typeface="微软雅黑" panose="020B0503020204020204" pitchFamily="34" charset="-122"/>
              </a:rPr>
              <a:t>中科院高能所</a:t>
            </a:r>
          </a:p>
        </p:txBody>
      </p:sp>
      <p:pic>
        <p:nvPicPr>
          <p:cNvPr id="30" name="图片 29">
            <a:extLst>
              <a:ext uri="{FF2B5EF4-FFF2-40B4-BE49-F238E27FC236}">
                <a16:creationId xmlns:a16="http://schemas.microsoft.com/office/drawing/2014/main" id="{A261591E-84AC-41C2-91BD-D30A89C1F2D3}"/>
              </a:ext>
            </a:extLst>
          </p:cNvPr>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7491297" y="1008687"/>
            <a:ext cx="1260000" cy="1584000"/>
          </a:xfrm>
          <a:prstGeom prst="rect">
            <a:avLst/>
          </a:prstGeom>
        </p:spPr>
      </p:pic>
      <p:sp>
        <p:nvSpPr>
          <p:cNvPr id="32" name="文本框 31"/>
          <p:cNvSpPr txBox="1"/>
          <p:nvPr/>
        </p:nvSpPr>
        <p:spPr>
          <a:xfrm>
            <a:off x="7367592" y="2556184"/>
            <a:ext cx="1636264" cy="634020"/>
          </a:xfrm>
          <a:prstGeom prst="rect">
            <a:avLst/>
          </a:prstGeom>
          <a:noFill/>
        </p:spPr>
        <p:txBody>
          <a:bodyPr wrap="square" rtlCol="0">
            <a:spAutoFit/>
          </a:bodyPr>
          <a:lstStyle/>
          <a:p>
            <a:pPr algn="ctr">
              <a:buNone/>
            </a:pPr>
            <a:r>
              <a:rPr lang="zh-CN" altLang="en-US" sz="1600" dirty="0">
                <a:solidFill>
                  <a:schemeClr val="tx1"/>
                </a:solidFill>
                <a:latin typeface="微软雅黑" panose="020B0503020204020204" pitchFamily="34" charset="-122"/>
                <a:ea typeface="微软雅黑" panose="020B0503020204020204" pitchFamily="34" charset="-122"/>
              </a:rPr>
              <a:t>秦佳佳讲师</a:t>
            </a:r>
            <a:endParaRPr lang="en-US" altLang="zh-CN" sz="1600" dirty="0">
              <a:solidFill>
                <a:schemeClr val="tx1"/>
              </a:solidFill>
              <a:latin typeface="微软雅黑" panose="020B0503020204020204" pitchFamily="34" charset="-122"/>
              <a:ea typeface="微软雅黑" panose="020B0503020204020204" pitchFamily="34" charset="-122"/>
            </a:endParaRPr>
          </a:p>
          <a:p>
            <a:pPr algn="ctr">
              <a:buNone/>
            </a:pPr>
            <a:r>
              <a:rPr lang="zh-CN" altLang="en-US" sz="1600" dirty="0">
                <a:solidFill>
                  <a:schemeClr val="tx1"/>
                </a:solidFill>
                <a:latin typeface="微软雅黑" panose="020B0503020204020204" pitchFamily="34" charset="-122"/>
                <a:ea typeface="微软雅黑" panose="020B0503020204020204" pitchFamily="34" charset="-122"/>
              </a:rPr>
              <a:t>南华大学</a:t>
            </a:r>
          </a:p>
        </p:txBody>
      </p:sp>
      <p:pic>
        <p:nvPicPr>
          <p:cNvPr id="21" name="图片 20"/>
          <p:cNvPicPr>
            <a:picLocks/>
          </p:cNvPicPr>
          <p:nvPr/>
        </p:nvPicPr>
        <p:blipFill>
          <a:blip r:embed="rId11">
            <a:extLst>
              <a:ext uri="{28A0092B-C50C-407E-A947-70E740481C1C}">
                <a14:useLocalDpi xmlns:a14="http://schemas.microsoft.com/office/drawing/2010/main" val="0"/>
              </a:ext>
            </a:extLst>
          </a:blip>
          <a:stretch>
            <a:fillRect/>
          </a:stretch>
        </p:blipFill>
        <p:spPr>
          <a:xfrm>
            <a:off x="1728959" y="998749"/>
            <a:ext cx="1260000" cy="1584960"/>
          </a:xfrm>
          <a:prstGeom prst="rect">
            <a:avLst/>
          </a:prstGeom>
        </p:spPr>
      </p:pic>
      <p:pic>
        <p:nvPicPr>
          <p:cNvPr id="22" name="图片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80675" y="3601278"/>
            <a:ext cx="1260182" cy="1582911"/>
          </a:xfrm>
          <a:prstGeom prst="rect">
            <a:avLst/>
          </a:prstGeom>
        </p:spPr>
      </p:pic>
      <p:pic>
        <p:nvPicPr>
          <p:cNvPr id="33" name="图片 32"/>
          <p:cNvPicPr>
            <a:picLocks/>
          </p:cNvPicPr>
          <p:nvPr/>
        </p:nvPicPr>
        <p:blipFill>
          <a:blip r:embed="rId13" cstate="print">
            <a:extLst>
              <a:ext uri="{28A0092B-C50C-407E-A947-70E740481C1C}">
                <a14:useLocalDpi xmlns:a14="http://schemas.microsoft.com/office/drawing/2010/main" val="0"/>
              </a:ext>
            </a:extLst>
          </a:blip>
          <a:stretch>
            <a:fillRect/>
          </a:stretch>
        </p:blipFill>
        <p:spPr>
          <a:xfrm>
            <a:off x="3174107" y="998749"/>
            <a:ext cx="1260000" cy="1584000"/>
          </a:xfrm>
          <a:prstGeom prst="rect">
            <a:avLst/>
          </a:prstGeom>
        </p:spPr>
      </p:pic>
      <p:pic>
        <p:nvPicPr>
          <p:cNvPr id="34" name="图片 3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34814" y="3467523"/>
            <a:ext cx="1260000" cy="1700015"/>
          </a:xfrm>
          <a:prstGeom prst="rect">
            <a:avLst/>
          </a:prstGeom>
        </p:spPr>
      </p:pic>
    </p:spTree>
    <p:extLst>
      <p:ext uri="{BB962C8B-B14F-4D97-AF65-F5344CB8AC3E}">
        <p14:creationId xmlns:p14="http://schemas.microsoft.com/office/powerpoint/2010/main" val="4159760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8600" y="0"/>
            <a:ext cx="5791200" cy="685800"/>
          </a:xfrm>
        </p:spPr>
        <p:txBody>
          <a:bodyPr/>
          <a:lstStyle/>
          <a:p>
            <a:r>
              <a:rPr lang="zh-CN" altLang="en-US" dirty="0">
                <a:solidFill>
                  <a:schemeClr val="tx1"/>
                </a:solidFill>
                <a:latin typeface="微软雅黑" panose="020B0503020204020204" pitchFamily="34" charset="-122"/>
                <a:ea typeface="微软雅黑" panose="020B0503020204020204" pitchFamily="34" charset="-122"/>
              </a:rPr>
              <a:t>标准模型的成功与挑战</a:t>
            </a:r>
          </a:p>
        </p:txBody>
      </p:sp>
      <p:sp>
        <p:nvSpPr>
          <p:cNvPr id="4" name="灯片编号占位符 3"/>
          <p:cNvSpPr>
            <a:spLocks noGrp="1"/>
          </p:cNvSpPr>
          <p:nvPr>
            <p:ph type="sldNum" sz="quarter" idx="10"/>
          </p:nvPr>
        </p:nvSpPr>
        <p:spPr/>
        <p:txBody>
          <a:bodyPr/>
          <a:lstStyle/>
          <a:p>
            <a:fld id="{3917FE17-BB62-45E8-80D8-8DA0DEEF5B92}" type="slidenum">
              <a:rPr lang="zh-CN" altLang="en-US" smtClean="0"/>
              <a:t>4</a:t>
            </a:fld>
            <a:endParaRPr lang="zh-CN" altLang="en-US"/>
          </a:p>
        </p:txBody>
      </p:sp>
      <p:sp>
        <p:nvSpPr>
          <p:cNvPr id="7" name="文本框 6"/>
          <p:cNvSpPr txBox="1"/>
          <p:nvPr/>
        </p:nvSpPr>
        <p:spPr>
          <a:xfrm>
            <a:off x="316228" y="897587"/>
            <a:ext cx="8335616" cy="461665"/>
          </a:xfrm>
          <a:prstGeom prst="rect">
            <a:avLst/>
          </a:prstGeom>
          <a:noFill/>
        </p:spPr>
        <p:txBody>
          <a:bodyPr wrap="square" rtlCol="0">
            <a:spAutoFit/>
          </a:bodyPr>
          <a:lstStyle/>
          <a:p>
            <a:pPr algn="ctr">
              <a:buNone/>
            </a:pPr>
            <a:r>
              <a:rPr lang="zh-CN" altLang="en-US" sz="2400" dirty="0">
                <a:solidFill>
                  <a:srgbClr val="0000FF"/>
                </a:solidFill>
                <a:latin typeface="微软雅黑" panose="020B0503020204020204" pitchFamily="34" charset="-122"/>
                <a:ea typeface="微软雅黑" panose="020B0503020204020204" pitchFamily="34" charset="-122"/>
              </a:rPr>
              <a:t>标准模型</a:t>
            </a:r>
            <a:r>
              <a:rPr lang="en-US" altLang="zh-CN" sz="2400" dirty="0">
                <a:solidFill>
                  <a:srgbClr val="0000FF"/>
                </a:solidFill>
                <a:latin typeface="微软雅黑" panose="020B0503020204020204" pitchFamily="34" charset="-122"/>
                <a:ea typeface="微软雅黑" panose="020B0503020204020204" pitchFamily="34" charset="-122"/>
              </a:rPr>
              <a:t>(SM)</a:t>
            </a:r>
            <a:r>
              <a:rPr lang="zh-CN" altLang="en-US" sz="2400" dirty="0">
                <a:solidFill>
                  <a:srgbClr val="0000FF"/>
                </a:solidFill>
                <a:latin typeface="微软雅黑" panose="020B0503020204020204" pitchFamily="34" charset="-122"/>
                <a:ea typeface="微软雅黑" panose="020B0503020204020204" pitchFamily="34" charset="-122"/>
              </a:rPr>
              <a:t>成功描述微观世界物质的基本单元和相互作用</a:t>
            </a:r>
          </a:p>
        </p:txBody>
      </p:sp>
      <p:sp>
        <p:nvSpPr>
          <p:cNvPr id="25" name="文本框 24"/>
          <p:cNvSpPr txBox="1"/>
          <p:nvPr/>
        </p:nvSpPr>
        <p:spPr>
          <a:xfrm>
            <a:off x="5176826" y="5071408"/>
            <a:ext cx="3848100" cy="1569660"/>
          </a:xfrm>
          <a:prstGeom prst="rect">
            <a:avLst/>
          </a:prstGeom>
          <a:noFill/>
        </p:spPr>
        <p:txBody>
          <a:bodyPr wrap="square" rtlCol="0">
            <a:spAutoFit/>
          </a:bodyPr>
          <a:lstStyle/>
          <a:p>
            <a:pPr marL="342900" indent="-342900" algn="l">
              <a:buClrTx/>
              <a:buFont typeface="Wingdings" panose="05000000000000000000" pitchFamily="2" charset="2"/>
              <a:buChar char="p"/>
            </a:pPr>
            <a:r>
              <a:rPr lang="zh-CN" altLang="en-US" sz="2400" dirty="0">
                <a:solidFill>
                  <a:srgbClr val="0000FF"/>
                </a:solidFill>
                <a:latin typeface="微软雅黑" panose="020B0503020204020204" pitchFamily="34" charset="-122"/>
                <a:ea typeface="微软雅黑" panose="020B0503020204020204" pitchFamily="34" charset="-122"/>
              </a:rPr>
              <a:t>关键科学问题：</a:t>
            </a:r>
            <a:endParaRPr lang="en-US" altLang="zh-CN" sz="2400" dirty="0">
              <a:solidFill>
                <a:srgbClr val="0000FF"/>
              </a:solidFill>
              <a:latin typeface="微软雅黑" panose="020B0503020204020204" pitchFamily="34" charset="-122"/>
              <a:ea typeface="微软雅黑" panose="020B0503020204020204" pitchFamily="34" charset="-122"/>
            </a:endParaRPr>
          </a:p>
          <a:p>
            <a:pPr marL="540000" indent="-342000" algn="l">
              <a:buClrTx/>
              <a:buSzPct val="80000"/>
              <a:buFont typeface="Wingdings" panose="05000000000000000000" pitchFamily="2" charset="2"/>
              <a:buChar char="l"/>
            </a:pPr>
            <a:r>
              <a:rPr lang="zh-CN" altLang="en-US" sz="2000" dirty="0">
                <a:solidFill>
                  <a:schemeClr val="tx1"/>
                </a:solidFill>
                <a:latin typeface="微软雅黑" panose="020B0503020204020204" pitchFamily="34" charset="-122"/>
                <a:ea typeface="微软雅黑" panose="020B0503020204020204" pitchFamily="34" charset="-122"/>
              </a:rPr>
              <a:t>探索强相互作用</a:t>
            </a:r>
            <a:r>
              <a:rPr lang="zh-CN" altLang="en-US" sz="2000" dirty="0">
                <a:solidFill>
                  <a:srgbClr val="C00000"/>
                </a:solidFill>
                <a:latin typeface="微软雅黑" panose="020B0503020204020204" pitchFamily="34" charset="-122"/>
                <a:ea typeface="微软雅黑" panose="020B0503020204020204" pitchFamily="34" charset="-122"/>
              </a:rPr>
              <a:t>非微扰机制</a:t>
            </a:r>
            <a:endParaRPr lang="en-US" altLang="zh-CN" sz="2000" dirty="0">
              <a:solidFill>
                <a:srgbClr val="C00000"/>
              </a:solidFill>
              <a:latin typeface="微软雅黑" panose="020B0503020204020204" pitchFamily="34" charset="-122"/>
              <a:ea typeface="微软雅黑" panose="020B0503020204020204" pitchFamily="34" charset="-122"/>
            </a:endParaRPr>
          </a:p>
          <a:p>
            <a:pPr marL="540000" indent="-342000" algn="l">
              <a:buClrTx/>
              <a:buSzPct val="80000"/>
              <a:buFont typeface="Wingdings" panose="05000000000000000000" pitchFamily="2" charset="2"/>
              <a:buChar char="l"/>
            </a:pPr>
            <a:r>
              <a:rPr lang="zh-CN" altLang="en-US" sz="2000" dirty="0">
                <a:solidFill>
                  <a:schemeClr val="tx1"/>
                </a:solidFill>
                <a:latin typeface="微软雅黑" panose="020B0503020204020204" pitchFamily="34" charset="-122"/>
                <a:ea typeface="微软雅黑" panose="020B0503020204020204" pitchFamily="34" charset="-122"/>
              </a:rPr>
              <a:t>高精度检验</a:t>
            </a:r>
            <a:r>
              <a:rPr lang="zh-CN" altLang="en-US" sz="2000" dirty="0">
                <a:solidFill>
                  <a:srgbClr val="C00000"/>
                </a:solidFill>
                <a:latin typeface="微软雅黑" panose="020B0503020204020204" pitchFamily="34" charset="-122"/>
                <a:ea typeface="微软雅黑" panose="020B0503020204020204" pitchFamily="34" charset="-122"/>
              </a:rPr>
              <a:t>电弱相互作用</a:t>
            </a:r>
            <a:endParaRPr lang="en-US" altLang="zh-CN" sz="2000" dirty="0">
              <a:solidFill>
                <a:srgbClr val="C00000"/>
              </a:solidFill>
              <a:latin typeface="微软雅黑" panose="020B0503020204020204" pitchFamily="34" charset="-122"/>
              <a:ea typeface="微软雅黑" panose="020B0503020204020204" pitchFamily="34" charset="-122"/>
            </a:endParaRPr>
          </a:p>
          <a:p>
            <a:pPr marL="540000" indent="-342000" algn="l">
              <a:buClrTx/>
              <a:buSzPct val="80000"/>
              <a:buFont typeface="Wingdings" panose="05000000000000000000" pitchFamily="2" charset="2"/>
              <a:buChar char="l"/>
            </a:pPr>
            <a:r>
              <a:rPr lang="zh-CN" altLang="en-US" sz="2000" dirty="0">
                <a:solidFill>
                  <a:schemeClr val="tx1"/>
                </a:solidFill>
                <a:latin typeface="微软雅黑" panose="020B0503020204020204" pitchFamily="34" charset="-122"/>
                <a:ea typeface="微软雅黑" panose="020B0503020204020204" pitchFamily="34" charset="-122"/>
              </a:rPr>
              <a:t>寻找超越标准模型</a:t>
            </a:r>
            <a:r>
              <a:rPr lang="zh-CN" altLang="en-US" sz="2000" dirty="0">
                <a:solidFill>
                  <a:srgbClr val="C00000"/>
                </a:solidFill>
                <a:latin typeface="微软雅黑" panose="020B0503020204020204" pitchFamily="34" charset="-122"/>
                <a:ea typeface="微软雅黑" panose="020B0503020204020204" pitchFamily="34" charset="-122"/>
              </a:rPr>
              <a:t>新物理</a:t>
            </a: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3639" y="1472170"/>
            <a:ext cx="4389777" cy="2912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圆角矩形 13"/>
          <p:cNvSpPr/>
          <p:nvPr/>
        </p:nvSpPr>
        <p:spPr bwMode="auto">
          <a:xfrm>
            <a:off x="2208943" y="1646814"/>
            <a:ext cx="1660615" cy="2334801"/>
          </a:xfrm>
          <a:prstGeom prst="roundRect">
            <a:avLst/>
          </a:prstGeom>
          <a:noFill/>
          <a:ln w="2540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dirty="0">
              <a:ln>
                <a:noFill/>
              </a:ln>
              <a:solidFill>
                <a:schemeClr val="hlink"/>
              </a:solidFill>
              <a:effectLst/>
              <a:latin typeface="Times New Roman" panose="02020603050405020304" pitchFamily="18" charset="0"/>
              <a:ea typeface="MS PGothic" pitchFamily="34" charset="-128"/>
              <a:sym typeface="Symbol" pitchFamily="18" charset="2"/>
            </a:endParaRPr>
          </a:p>
        </p:txBody>
      </p:sp>
      <p:sp>
        <p:nvSpPr>
          <p:cNvPr id="17" name="圆角矩形 16"/>
          <p:cNvSpPr/>
          <p:nvPr/>
        </p:nvSpPr>
        <p:spPr bwMode="auto">
          <a:xfrm>
            <a:off x="4724470" y="2349852"/>
            <a:ext cx="1342867" cy="945963"/>
          </a:xfrm>
          <a:prstGeom prst="roundRect">
            <a:avLst/>
          </a:prstGeom>
          <a:noFill/>
          <a:ln w="25400" cap="flat" cmpd="sng" algn="ctr">
            <a:solidFill>
              <a:srgbClr val="FF99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dirty="0">
              <a:ln>
                <a:noFill/>
              </a:ln>
              <a:solidFill>
                <a:schemeClr val="hlink"/>
              </a:solidFill>
              <a:effectLst/>
              <a:latin typeface="Times New Roman" panose="02020603050405020304" pitchFamily="18" charset="0"/>
              <a:ea typeface="MS PGothic" pitchFamily="34" charset="-128"/>
              <a:sym typeface="Symbol" pitchFamily="18" charset="2"/>
            </a:endParaRPr>
          </a:p>
        </p:txBody>
      </p:sp>
      <p:sp>
        <p:nvSpPr>
          <p:cNvPr id="29" name="椭圆 28"/>
          <p:cNvSpPr/>
          <p:nvPr/>
        </p:nvSpPr>
        <p:spPr bwMode="auto">
          <a:xfrm>
            <a:off x="4009937" y="2446763"/>
            <a:ext cx="609600" cy="63911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dirty="0">
              <a:ln>
                <a:noFill/>
              </a:ln>
              <a:solidFill>
                <a:schemeClr val="hlink"/>
              </a:solidFill>
              <a:effectLst/>
              <a:latin typeface="Times New Roman" panose="02020603050405020304" pitchFamily="18" charset="0"/>
              <a:ea typeface="MS PGothic" pitchFamily="34" charset="-128"/>
              <a:sym typeface="Symbol" pitchFamily="18" charset="2"/>
            </a:endParaRPr>
          </a:p>
        </p:txBody>
      </p:sp>
      <p:sp>
        <p:nvSpPr>
          <p:cNvPr id="30" name="椭圆 29"/>
          <p:cNvSpPr/>
          <p:nvPr/>
        </p:nvSpPr>
        <p:spPr bwMode="auto">
          <a:xfrm>
            <a:off x="3992214" y="2494923"/>
            <a:ext cx="609600" cy="639117"/>
          </a:xfrm>
          <a:prstGeom prst="ellipse">
            <a:avLst/>
          </a:prstGeom>
          <a:noFill/>
          <a:ln w="254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dirty="0">
              <a:ln>
                <a:noFill/>
              </a:ln>
              <a:solidFill>
                <a:schemeClr val="hlink"/>
              </a:solidFill>
              <a:effectLst/>
              <a:latin typeface="Times New Roman" panose="02020603050405020304" pitchFamily="18" charset="0"/>
              <a:ea typeface="MS PGothic" pitchFamily="34" charset="-128"/>
              <a:sym typeface="Symbol" pitchFamily="18" charset="2"/>
            </a:endParaRPr>
          </a:p>
        </p:txBody>
      </p:sp>
      <p:grpSp>
        <p:nvGrpSpPr>
          <p:cNvPr id="32" name="组合 31"/>
          <p:cNvGrpSpPr/>
          <p:nvPr/>
        </p:nvGrpSpPr>
        <p:grpSpPr>
          <a:xfrm>
            <a:off x="304798" y="1769288"/>
            <a:ext cx="1251384" cy="961564"/>
            <a:chOff x="408140" y="1801760"/>
            <a:chExt cx="955051" cy="2412838"/>
          </a:xfrm>
        </p:grpSpPr>
        <p:sp>
          <p:nvSpPr>
            <p:cNvPr id="13" name="文本框 12"/>
            <p:cNvSpPr txBox="1"/>
            <p:nvPr/>
          </p:nvSpPr>
          <p:spPr>
            <a:xfrm>
              <a:off x="408140" y="1801760"/>
              <a:ext cx="955051" cy="2141843"/>
            </a:xfrm>
            <a:prstGeom prst="rect">
              <a:avLst/>
            </a:prstGeom>
            <a:noFill/>
          </p:spPr>
          <p:txBody>
            <a:bodyPr wrap="square" rtlCol="0">
              <a:spAutoFit/>
            </a:bodyPr>
            <a:lstStyle/>
            <a:p>
              <a:pPr algn="ctr">
                <a:lnSpc>
                  <a:spcPct val="130000"/>
                </a:lnSpc>
                <a:buNone/>
              </a:pPr>
              <a:r>
                <a:rPr lang="zh-CN" altLang="en-US" sz="2000" dirty="0">
                  <a:solidFill>
                    <a:schemeClr val="tx1"/>
                  </a:solidFill>
                  <a:latin typeface="微软雅黑" panose="020B0503020204020204" pitchFamily="34" charset="-122"/>
                  <a:ea typeface="微软雅黑" panose="020B0503020204020204" pitchFamily="34" charset="-122"/>
                </a:rPr>
                <a:t>物质的</a:t>
              </a:r>
              <a:r>
                <a:rPr lang="zh-CN" altLang="en-US" sz="2000" dirty="0">
                  <a:solidFill>
                    <a:srgbClr val="C00000"/>
                  </a:solidFill>
                  <a:latin typeface="微软雅黑" panose="020B0503020204020204" pitchFamily="34" charset="-122"/>
                  <a:ea typeface="微软雅黑" panose="020B0503020204020204" pitchFamily="34" charset="-122"/>
                </a:rPr>
                <a:t>最基本构成</a:t>
              </a:r>
            </a:p>
          </p:txBody>
        </p:sp>
        <p:sp>
          <p:nvSpPr>
            <p:cNvPr id="27" name="圆角矩形标注 26"/>
            <p:cNvSpPr/>
            <p:nvPr/>
          </p:nvSpPr>
          <p:spPr bwMode="auto">
            <a:xfrm>
              <a:off x="408140" y="1829427"/>
              <a:ext cx="939380" cy="2385171"/>
            </a:xfrm>
            <a:prstGeom prst="wedgeRoundRectCallout">
              <a:avLst>
                <a:gd name="adj1" fmla="val 104001"/>
                <a:gd name="adj2" fmla="val -24474"/>
                <a:gd name="adj3" fmla="val 16667"/>
              </a:avLst>
            </a:prstGeom>
            <a:noFill/>
            <a:ln w="28575"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dirty="0">
                <a:ln>
                  <a:noFill/>
                </a:ln>
                <a:solidFill>
                  <a:schemeClr val="hlink"/>
                </a:solidFill>
                <a:effectLst/>
                <a:latin typeface="Times New Roman" panose="02020603050405020304" pitchFamily="18" charset="0"/>
                <a:ea typeface="MS PGothic" pitchFamily="34" charset="-128"/>
                <a:sym typeface="Symbol" pitchFamily="18" charset="2"/>
              </a:endParaRPr>
            </a:p>
          </p:txBody>
        </p:sp>
      </p:grpSp>
      <p:grpSp>
        <p:nvGrpSpPr>
          <p:cNvPr id="33" name="组合 32"/>
          <p:cNvGrpSpPr/>
          <p:nvPr/>
        </p:nvGrpSpPr>
        <p:grpSpPr>
          <a:xfrm>
            <a:off x="6679495" y="1887458"/>
            <a:ext cx="2424693" cy="1905019"/>
            <a:chOff x="6625518" y="1821957"/>
            <a:chExt cx="2283843" cy="3176430"/>
          </a:xfrm>
        </p:grpSpPr>
        <p:sp>
          <p:nvSpPr>
            <p:cNvPr id="10" name="文本框 9"/>
            <p:cNvSpPr txBox="1"/>
            <p:nvPr/>
          </p:nvSpPr>
          <p:spPr>
            <a:xfrm>
              <a:off x="6722573" y="2035588"/>
              <a:ext cx="2186788" cy="2962799"/>
            </a:xfrm>
            <a:prstGeom prst="rect">
              <a:avLst/>
            </a:prstGeom>
            <a:noFill/>
          </p:spPr>
          <p:txBody>
            <a:bodyPr wrap="square" rtlCol="0">
              <a:spAutoFit/>
            </a:bodyPr>
            <a:lstStyle/>
            <a:p>
              <a:pPr algn="l">
                <a:lnSpc>
                  <a:spcPct val="130000"/>
                </a:lnSpc>
                <a:buNone/>
              </a:pPr>
              <a:r>
                <a:rPr lang="zh-CN" altLang="en-US" sz="2000" dirty="0">
                  <a:solidFill>
                    <a:schemeClr val="tx1"/>
                  </a:solidFill>
                  <a:latin typeface="微软雅黑" panose="020B0503020204020204" pitchFamily="34" charset="-122"/>
                  <a:ea typeface="微软雅黑" panose="020B0503020204020204" pitchFamily="34" charset="-122"/>
                </a:rPr>
                <a:t>基本相互作用</a:t>
              </a:r>
              <a:r>
                <a:rPr lang="zh-CN" altLang="en-US" sz="2000" dirty="0">
                  <a:solidFill>
                    <a:srgbClr val="C00000"/>
                  </a:solidFill>
                  <a:latin typeface="微软雅黑" panose="020B0503020204020204" pitchFamily="34" charset="-122"/>
                  <a:ea typeface="微软雅黑" panose="020B0503020204020204" pitchFamily="34" charset="-122"/>
                </a:rPr>
                <a:t>媒介</a:t>
              </a:r>
              <a:endParaRPr lang="en-US" altLang="zh-CN" sz="2000" dirty="0">
                <a:solidFill>
                  <a:schemeClr val="tx1"/>
                </a:solidFill>
                <a:latin typeface="微软雅黑" panose="020B0503020204020204" pitchFamily="34" charset="-122"/>
                <a:ea typeface="微软雅黑" panose="020B0503020204020204" pitchFamily="34" charset="-122"/>
              </a:endParaRPr>
            </a:p>
            <a:p>
              <a:pPr marL="342900" indent="-342900" algn="l">
                <a:lnSpc>
                  <a:spcPct val="130000"/>
                </a:lnSpc>
                <a:buClr>
                  <a:schemeClr val="tx1"/>
                </a:buClr>
                <a:buFont typeface="Wingdings" panose="05000000000000000000" pitchFamily="2" charset="2"/>
                <a:buChar char="p"/>
              </a:pPr>
              <a:r>
                <a:rPr lang="zh-CN" altLang="en-US" sz="2000" dirty="0">
                  <a:solidFill>
                    <a:srgbClr val="C00000"/>
                  </a:solidFill>
                  <a:latin typeface="微软雅黑" panose="020B0503020204020204" pitchFamily="34" charset="-122"/>
                  <a:ea typeface="微软雅黑" panose="020B0503020204020204" pitchFamily="34" charset="-122"/>
                </a:rPr>
                <a:t>电弱统一理论</a:t>
              </a:r>
              <a:endParaRPr lang="en-US" altLang="zh-CN" sz="2000" dirty="0">
                <a:solidFill>
                  <a:schemeClr val="tx1"/>
                </a:solidFill>
                <a:latin typeface="微软雅黑" panose="020B0503020204020204" pitchFamily="34" charset="-122"/>
                <a:ea typeface="微软雅黑" panose="020B0503020204020204" pitchFamily="34" charset="-122"/>
              </a:endParaRPr>
            </a:p>
            <a:p>
              <a:pPr marL="342900" indent="-342900" algn="l">
                <a:lnSpc>
                  <a:spcPct val="130000"/>
                </a:lnSpc>
                <a:buClr>
                  <a:schemeClr val="tx1"/>
                </a:buClr>
                <a:buFont typeface="Wingdings" panose="05000000000000000000" pitchFamily="2" charset="2"/>
                <a:buChar char="p"/>
              </a:pPr>
              <a:r>
                <a:rPr lang="zh-CN" altLang="en-US" sz="2000" dirty="0">
                  <a:solidFill>
                    <a:srgbClr val="C00000"/>
                  </a:solidFill>
                  <a:latin typeface="微软雅黑" panose="020B0503020204020204" pitchFamily="34" charset="-122"/>
                  <a:ea typeface="微软雅黑" panose="020B0503020204020204" pitchFamily="34" charset="-122"/>
                </a:rPr>
                <a:t>量子色动力学</a:t>
              </a:r>
              <a:r>
                <a:rPr lang="en-US" altLang="zh-CN" sz="2000" dirty="0">
                  <a:solidFill>
                    <a:srgbClr val="C00000"/>
                  </a:solidFill>
                  <a:latin typeface="微软雅黑" panose="020B0503020204020204" pitchFamily="34" charset="-122"/>
                  <a:ea typeface="微软雅黑" panose="020B0503020204020204" pitchFamily="34" charset="-122"/>
                </a:rPr>
                <a:t>(QCD)</a:t>
              </a:r>
              <a:endParaRPr lang="zh-CN" altLang="en-US" sz="2000" dirty="0">
                <a:solidFill>
                  <a:schemeClr val="tx1"/>
                </a:solidFill>
                <a:latin typeface="微软雅黑" panose="020B0503020204020204" pitchFamily="34" charset="-122"/>
                <a:ea typeface="微软雅黑" panose="020B0503020204020204" pitchFamily="34" charset="-122"/>
              </a:endParaRPr>
            </a:p>
          </p:txBody>
        </p:sp>
        <p:sp>
          <p:nvSpPr>
            <p:cNvPr id="22" name="圆角矩形标注 21"/>
            <p:cNvSpPr/>
            <p:nvPr/>
          </p:nvSpPr>
          <p:spPr bwMode="auto">
            <a:xfrm>
              <a:off x="6625518" y="1821957"/>
              <a:ext cx="2213682" cy="3090547"/>
            </a:xfrm>
            <a:prstGeom prst="wedgeRoundRectCallout">
              <a:avLst>
                <a:gd name="adj1" fmla="val -75574"/>
                <a:gd name="adj2" fmla="val -15470"/>
                <a:gd name="adj3" fmla="val 16667"/>
              </a:avLst>
            </a:prstGeom>
            <a:noFill/>
            <a:ln w="25400" cap="flat" cmpd="sng" algn="ctr">
              <a:solidFill>
                <a:srgbClr val="FF99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dirty="0">
                <a:ln>
                  <a:noFill/>
                </a:ln>
                <a:solidFill>
                  <a:schemeClr val="hlink"/>
                </a:solidFill>
                <a:effectLst/>
                <a:latin typeface="Times New Roman" panose="02020603050405020304" pitchFamily="18" charset="0"/>
                <a:ea typeface="MS PGothic" pitchFamily="34" charset="-128"/>
                <a:sym typeface="Symbol" pitchFamily="18" charset="2"/>
              </a:endParaRPr>
            </a:p>
          </p:txBody>
        </p:sp>
      </p:grpSp>
      <p:grpSp>
        <p:nvGrpSpPr>
          <p:cNvPr id="37" name="组合 36"/>
          <p:cNvGrpSpPr/>
          <p:nvPr/>
        </p:nvGrpSpPr>
        <p:grpSpPr>
          <a:xfrm>
            <a:off x="3093231" y="4351697"/>
            <a:ext cx="3262477" cy="597142"/>
            <a:chOff x="3088487" y="4454311"/>
            <a:chExt cx="3262477" cy="421024"/>
          </a:xfrm>
        </p:grpSpPr>
        <p:sp>
          <p:nvSpPr>
            <p:cNvPr id="19" name="文本框 18"/>
            <p:cNvSpPr txBox="1"/>
            <p:nvPr/>
          </p:nvSpPr>
          <p:spPr>
            <a:xfrm>
              <a:off x="3282562" y="4524014"/>
              <a:ext cx="3008111" cy="282104"/>
            </a:xfrm>
            <a:prstGeom prst="rect">
              <a:avLst/>
            </a:prstGeom>
            <a:noFill/>
          </p:spPr>
          <p:txBody>
            <a:bodyPr wrap="square" rtlCol="0">
              <a:spAutoFit/>
            </a:bodyPr>
            <a:lstStyle/>
            <a:p>
              <a:pPr algn="ctr">
                <a:buNone/>
              </a:pPr>
              <a:r>
                <a:rPr lang="zh-CN" altLang="en-US" sz="2000" dirty="0">
                  <a:solidFill>
                    <a:srgbClr val="C00000"/>
                  </a:solidFill>
                  <a:latin typeface="微软雅黑" panose="020B0503020204020204" pitchFamily="34" charset="-122"/>
                  <a:ea typeface="微软雅黑" panose="020B0503020204020204" pitchFamily="34" charset="-122"/>
                </a:rPr>
                <a:t>希格斯</a:t>
              </a:r>
              <a:r>
                <a:rPr lang="zh-CN" altLang="en-US" sz="2000" dirty="0">
                  <a:solidFill>
                    <a:schemeClr val="tx1"/>
                  </a:solidFill>
                  <a:latin typeface="微软雅黑" panose="020B0503020204020204" pitchFamily="34" charset="-122"/>
                  <a:ea typeface="微软雅黑" panose="020B0503020204020204" pitchFamily="34" charset="-122"/>
                </a:rPr>
                <a:t>粒子赋予物质</a:t>
              </a:r>
              <a:r>
                <a:rPr lang="zh-CN" altLang="en-US" sz="2000" dirty="0">
                  <a:solidFill>
                    <a:srgbClr val="C00000"/>
                  </a:solidFill>
                  <a:latin typeface="微软雅黑" panose="020B0503020204020204" pitchFamily="34" charset="-122"/>
                  <a:ea typeface="微软雅黑" panose="020B0503020204020204" pitchFamily="34" charset="-122"/>
                </a:rPr>
                <a:t>质量</a:t>
              </a:r>
            </a:p>
          </p:txBody>
        </p:sp>
        <p:sp>
          <p:nvSpPr>
            <p:cNvPr id="34" name="圆角矩形标注 33"/>
            <p:cNvSpPr/>
            <p:nvPr/>
          </p:nvSpPr>
          <p:spPr bwMode="auto">
            <a:xfrm>
              <a:off x="3088487" y="4454311"/>
              <a:ext cx="3262477" cy="421024"/>
            </a:xfrm>
            <a:prstGeom prst="wedgeRoundRectCallout">
              <a:avLst>
                <a:gd name="adj1" fmla="val -15032"/>
                <a:gd name="adj2" fmla="val -247538"/>
                <a:gd name="adj3" fmla="val 16667"/>
              </a:avLst>
            </a:prstGeom>
            <a:noFill/>
            <a:ln w="254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dirty="0">
                <a:ln>
                  <a:noFill/>
                </a:ln>
                <a:solidFill>
                  <a:schemeClr val="hlink"/>
                </a:solidFill>
                <a:effectLst/>
                <a:latin typeface="Times New Roman" panose="02020603050405020304" pitchFamily="18" charset="0"/>
                <a:ea typeface="MS PGothic" pitchFamily="34" charset="-128"/>
                <a:sym typeface="Symbol" pitchFamily="18" charset="2"/>
              </a:endParaRPr>
            </a:p>
          </p:txBody>
        </p:sp>
      </p:grpSp>
      <p:grpSp>
        <p:nvGrpSpPr>
          <p:cNvPr id="36" name="组合 35"/>
          <p:cNvGrpSpPr/>
          <p:nvPr/>
        </p:nvGrpSpPr>
        <p:grpSpPr>
          <a:xfrm>
            <a:off x="9064" y="5071408"/>
            <a:ext cx="5074378" cy="1569660"/>
            <a:chOff x="258030" y="5262120"/>
            <a:chExt cx="5074378" cy="1569660"/>
          </a:xfrm>
        </p:grpSpPr>
        <p:sp>
          <p:nvSpPr>
            <p:cNvPr id="23" name="文本框 22"/>
            <p:cNvSpPr txBox="1"/>
            <p:nvPr/>
          </p:nvSpPr>
          <p:spPr>
            <a:xfrm>
              <a:off x="258030" y="5262120"/>
              <a:ext cx="5074378" cy="1569660"/>
            </a:xfrm>
            <a:prstGeom prst="rect">
              <a:avLst/>
            </a:prstGeom>
            <a:noFill/>
          </p:spPr>
          <p:txBody>
            <a:bodyPr wrap="square" rtlCol="0">
              <a:spAutoFit/>
            </a:bodyPr>
            <a:lstStyle/>
            <a:p>
              <a:pPr marL="342900" indent="-342900" algn="l">
                <a:buClrTx/>
                <a:buFont typeface="Wingdings" panose="05000000000000000000" pitchFamily="2" charset="2"/>
                <a:buChar char="p"/>
              </a:pPr>
              <a:r>
                <a:rPr lang="en-US" altLang="zh-CN" sz="2400" dirty="0">
                  <a:solidFill>
                    <a:srgbClr val="0000FF"/>
                  </a:solidFill>
                  <a:latin typeface="微软雅黑" panose="020B0503020204020204" pitchFamily="34" charset="-122"/>
                  <a:ea typeface="微软雅黑" panose="020B0503020204020204" pitchFamily="34" charset="-122"/>
                </a:rPr>
                <a:t>SM</a:t>
              </a:r>
              <a:r>
                <a:rPr lang="zh-CN" altLang="en-US" sz="2400" dirty="0">
                  <a:solidFill>
                    <a:srgbClr val="0000FF"/>
                  </a:solidFill>
                  <a:latin typeface="微软雅黑" panose="020B0503020204020204" pitchFamily="34" charset="-122"/>
                  <a:ea typeface="微软雅黑" panose="020B0503020204020204" pitchFamily="34" charset="-122"/>
                </a:rPr>
                <a:t>无法解释的科学问题：</a:t>
              </a:r>
              <a:endParaRPr lang="en-US" altLang="zh-CN" sz="2400" dirty="0">
                <a:solidFill>
                  <a:srgbClr val="0000FF"/>
                </a:solidFill>
                <a:latin typeface="微软雅黑" panose="020B0503020204020204" pitchFamily="34" charset="-122"/>
                <a:ea typeface="微软雅黑" panose="020B0503020204020204" pitchFamily="34" charset="-122"/>
              </a:endParaRPr>
            </a:p>
            <a:p>
              <a:pPr marL="540000" indent="-342900" algn="l">
                <a:buClr>
                  <a:schemeClr val="tx1"/>
                </a:buClr>
                <a:buSzPct val="80000"/>
                <a:buFont typeface="Wingdings" panose="05000000000000000000" pitchFamily="2" charset="2"/>
                <a:buChar char="l"/>
              </a:pPr>
              <a:r>
                <a:rPr lang="zh-CN" altLang="en-US" sz="2000" dirty="0">
                  <a:solidFill>
                    <a:schemeClr val="tx1"/>
                  </a:solidFill>
                  <a:latin typeface="微软雅黑" panose="020B0503020204020204" pitchFamily="34" charset="-122"/>
                  <a:ea typeface="微软雅黑" panose="020B0503020204020204" pitchFamily="34" charset="-122"/>
                </a:rPr>
                <a:t>正反物质不对称       </a:t>
              </a:r>
              <a:r>
                <a:rPr lang="en-US" altLang="zh-CN" sz="2000" dirty="0">
                  <a:solidFill>
                    <a:srgbClr val="C00000"/>
                  </a:solidFill>
                  <a:latin typeface="微软雅黑" panose="020B0503020204020204" pitchFamily="34" charset="-122"/>
                  <a:ea typeface="微软雅黑" panose="020B0503020204020204" pitchFamily="34" charset="-122"/>
                </a:rPr>
                <a:t>CP</a:t>
              </a:r>
              <a:r>
                <a:rPr lang="zh-CN" altLang="en-US" sz="2000" dirty="0">
                  <a:solidFill>
                    <a:srgbClr val="C00000"/>
                  </a:solidFill>
                  <a:latin typeface="微软雅黑" panose="020B0503020204020204" pitchFamily="34" charset="-122"/>
                  <a:ea typeface="微软雅黑" panose="020B0503020204020204" pitchFamily="34" charset="-122"/>
                </a:rPr>
                <a:t>破坏</a:t>
              </a:r>
              <a:endParaRPr lang="en-US" altLang="zh-CN" sz="2000" dirty="0">
                <a:solidFill>
                  <a:srgbClr val="C00000"/>
                </a:solidFill>
                <a:latin typeface="微软雅黑" panose="020B0503020204020204" pitchFamily="34" charset="-122"/>
                <a:ea typeface="微软雅黑" panose="020B0503020204020204" pitchFamily="34" charset="-122"/>
              </a:endParaRPr>
            </a:p>
            <a:p>
              <a:pPr marL="540000" indent="-342900" algn="l">
                <a:buClr>
                  <a:schemeClr val="tx1"/>
                </a:buClr>
                <a:buSzPct val="80000"/>
                <a:buFont typeface="Wingdings" panose="05000000000000000000" pitchFamily="2" charset="2"/>
                <a:buChar char="l"/>
              </a:pPr>
              <a:r>
                <a:rPr lang="zh-CN" altLang="en-US" sz="2000" dirty="0">
                  <a:solidFill>
                    <a:srgbClr val="C00000"/>
                  </a:solidFill>
                  <a:latin typeface="微软雅黑" panose="020B0503020204020204" pitchFamily="34" charset="-122"/>
                  <a:ea typeface="微软雅黑" panose="020B0503020204020204" pitchFamily="34" charset="-122"/>
                </a:rPr>
                <a:t>暗物质、暗能量、中微子质量</a:t>
              </a:r>
              <a:endParaRPr lang="en-US" altLang="zh-CN" sz="2000" dirty="0">
                <a:solidFill>
                  <a:srgbClr val="C00000"/>
                </a:solidFill>
                <a:latin typeface="微软雅黑" panose="020B0503020204020204" pitchFamily="34" charset="-122"/>
                <a:ea typeface="微软雅黑" panose="020B0503020204020204" pitchFamily="34" charset="-122"/>
              </a:endParaRPr>
            </a:p>
            <a:p>
              <a:pPr marL="540000" indent="-342900" algn="l">
                <a:buClr>
                  <a:schemeClr val="tx1"/>
                </a:buClr>
                <a:buSzPct val="80000"/>
                <a:buFont typeface="Wingdings" panose="05000000000000000000" pitchFamily="2" charset="2"/>
                <a:buChar char="l"/>
              </a:pPr>
              <a:r>
                <a:rPr lang="zh-CN" altLang="en-US" sz="2000" dirty="0">
                  <a:solidFill>
                    <a:schemeClr val="tx1"/>
                  </a:solidFill>
                  <a:latin typeface="微软雅黑" panose="020B0503020204020204" pitchFamily="34" charset="-122"/>
                  <a:ea typeface="微软雅黑" panose="020B0503020204020204" pitchFamily="34" charset="-122"/>
                </a:rPr>
                <a:t>色禁闭       低能</a:t>
              </a:r>
              <a:r>
                <a:rPr lang="zh-CN" altLang="en-US" sz="2000" dirty="0">
                  <a:solidFill>
                    <a:srgbClr val="C00000"/>
                  </a:solidFill>
                  <a:latin typeface="微软雅黑" panose="020B0503020204020204" pitchFamily="34" charset="-122"/>
                  <a:ea typeface="微软雅黑" panose="020B0503020204020204" pitchFamily="34" charset="-122"/>
                </a:rPr>
                <a:t>非微扰</a:t>
              </a:r>
              <a:r>
                <a:rPr lang="en-US" altLang="zh-CN" sz="2000" dirty="0">
                  <a:solidFill>
                    <a:srgbClr val="C00000"/>
                  </a:solidFill>
                  <a:latin typeface="微软雅黑" panose="020B0503020204020204" pitchFamily="34" charset="-122"/>
                  <a:ea typeface="微软雅黑" panose="020B0503020204020204" pitchFamily="34" charset="-122"/>
                </a:rPr>
                <a:t>QCD</a:t>
              </a:r>
              <a:r>
                <a:rPr lang="zh-CN" altLang="en-US" sz="2000" dirty="0">
                  <a:solidFill>
                    <a:schemeClr val="tx1"/>
                  </a:solidFill>
                  <a:latin typeface="微软雅黑" panose="020B0503020204020204" pitchFamily="34" charset="-122"/>
                  <a:ea typeface="微软雅黑" panose="020B0503020204020204" pitchFamily="34" charset="-122"/>
                </a:rPr>
                <a:t>的本质</a:t>
              </a:r>
            </a:p>
          </p:txBody>
        </p:sp>
        <p:sp>
          <p:nvSpPr>
            <p:cNvPr id="24" name="左右箭头 23"/>
            <p:cNvSpPr/>
            <p:nvPr/>
          </p:nvSpPr>
          <p:spPr bwMode="auto">
            <a:xfrm>
              <a:off x="2687366" y="5802665"/>
              <a:ext cx="457200" cy="188259"/>
            </a:xfrm>
            <a:prstGeom prst="leftRightArrow">
              <a:avLst/>
            </a:prstGeom>
            <a:noFill/>
            <a:ln w="254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dirty="0">
                <a:ln>
                  <a:noFill/>
                </a:ln>
                <a:solidFill>
                  <a:schemeClr val="hlink"/>
                </a:solidFill>
                <a:effectLst/>
                <a:latin typeface="Times New Roman" panose="02020603050405020304" pitchFamily="18" charset="0"/>
                <a:ea typeface="MS PGothic" pitchFamily="34" charset="-128"/>
                <a:sym typeface="Symbol" pitchFamily="18" charset="2"/>
              </a:endParaRPr>
            </a:p>
          </p:txBody>
        </p:sp>
        <p:sp>
          <p:nvSpPr>
            <p:cNvPr id="35" name="左右箭头 34"/>
            <p:cNvSpPr/>
            <p:nvPr/>
          </p:nvSpPr>
          <p:spPr bwMode="auto">
            <a:xfrm>
              <a:off x="1696766" y="6525723"/>
              <a:ext cx="457200" cy="188259"/>
            </a:xfrm>
            <a:prstGeom prst="leftRightArrow">
              <a:avLst/>
            </a:prstGeom>
            <a:noFill/>
            <a:ln w="254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dirty="0">
                <a:ln>
                  <a:noFill/>
                </a:ln>
                <a:solidFill>
                  <a:schemeClr val="hlink"/>
                </a:solidFill>
                <a:effectLst/>
                <a:latin typeface="Times New Roman" panose="02020603050405020304" pitchFamily="18" charset="0"/>
                <a:ea typeface="MS PGothic" pitchFamily="34" charset="-128"/>
                <a:sym typeface="Symbol" pitchFamily="18" charset="2"/>
              </a:endParaRPr>
            </a:p>
          </p:txBody>
        </p:sp>
      </p:grpSp>
      <p:pic>
        <p:nvPicPr>
          <p:cNvPr id="26" name="Picture 4" descr="D:\particle-picture\confinement.jpg">
            <a:extLst>
              <a:ext uri="{FF2B5EF4-FFF2-40B4-BE49-F238E27FC236}">
                <a16:creationId xmlns:a16="http://schemas.microsoft.com/office/drawing/2014/main" id="{F106D585-E0CB-5B4B-88A8-F5B4F13BB54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88658" y="5520684"/>
            <a:ext cx="602964" cy="64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21" descr="Screen Shot 2016-01-03 at 9.17.51 PM.png">
            <a:extLst>
              <a:ext uri="{FF2B5EF4-FFF2-40B4-BE49-F238E27FC236}">
                <a16:creationId xmlns:a16="http://schemas.microsoft.com/office/drawing/2014/main" id="{DD228409-3366-FE45-949A-415EE81DC41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98753" y="5514636"/>
            <a:ext cx="596521" cy="669582"/>
          </a:xfrm>
          <a:prstGeom prst="rect">
            <a:avLst/>
          </a:prstGeom>
        </p:spPr>
      </p:pic>
    </p:spTree>
    <p:extLst>
      <p:ext uri="{BB962C8B-B14F-4D97-AF65-F5344CB8AC3E}">
        <p14:creationId xmlns:p14="http://schemas.microsoft.com/office/powerpoint/2010/main" val="319152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chemeClr val="tx1"/>
                </a:solidFill>
              </a:rPr>
              <a:t>工作基础与条件</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17FE17-BB62-45E8-80D8-8DA0DEEF5B92}" type="slidenum">
              <a:rPr kumimoji="0" lang="zh-CN" altLang="en-US" sz="1600" b="1"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zh-CN" altLang="en-US" sz="1600" b="1"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endParaRPr>
          </a:p>
        </p:txBody>
      </p:sp>
      <mc:AlternateContent xmlns:mc="http://schemas.openxmlformats.org/markup-compatibility/2006" xmlns:a14="http://schemas.microsoft.com/office/drawing/2010/main">
        <mc:Choice Requires="a14">
          <p:sp>
            <p:nvSpPr>
              <p:cNvPr id="3" name="文本框 2"/>
              <p:cNvSpPr txBox="1"/>
              <p:nvPr/>
            </p:nvSpPr>
            <p:spPr>
              <a:xfrm>
                <a:off x="296517" y="850010"/>
                <a:ext cx="8153400" cy="1822037"/>
              </a:xfrm>
              <a:prstGeom prst="rect">
                <a:avLst/>
              </a:prstGeom>
              <a:noFill/>
            </p:spPr>
            <p:txBody>
              <a:bodyPr wrap="square" rtlCol="0">
                <a:spAutoFit/>
              </a:bodyPr>
              <a:lstStyle/>
              <a:p>
                <a:pPr marL="457200" indent="-457200" algn="l">
                  <a:lnSpc>
                    <a:spcPct val="120000"/>
                  </a:lnSpc>
                  <a:buClrTx/>
                  <a:buFont typeface="Wingdings" panose="05000000000000000000" pitchFamily="2" charset="2"/>
                  <a:buChar char="p"/>
                </a:pPr>
                <a:r>
                  <a:rPr lang="zh-CN" altLang="en-US" sz="2400" dirty="0">
                    <a:solidFill>
                      <a:srgbClr val="0000FF"/>
                    </a:solidFill>
                    <a:latin typeface="+mj-ea"/>
                    <a:ea typeface="+mj-ea"/>
                  </a:rPr>
                  <a:t>数据</a:t>
                </a:r>
                <a:endParaRPr lang="en-US" altLang="zh-CN" sz="2400" dirty="0">
                  <a:solidFill>
                    <a:srgbClr val="0000FF"/>
                  </a:solidFill>
                  <a:latin typeface="+mj-ea"/>
                  <a:ea typeface="+mj-ea"/>
                </a:endParaRPr>
              </a:p>
              <a:p>
                <a:pPr marL="702000" indent="-342900" algn="l">
                  <a:lnSpc>
                    <a:spcPct val="120000"/>
                  </a:lnSpc>
                  <a:buClrTx/>
                  <a:buSzPct val="80000"/>
                  <a:buFont typeface="Wingdings" panose="05000000000000000000" pitchFamily="2" charset="2"/>
                  <a:buChar char="l"/>
                </a:pPr>
                <a:r>
                  <a:rPr lang="en-US" altLang="zh-CN" sz="2200" dirty="0">
                    <a:solidFill>
                      <a:schemeClr val="tx1"/>
                    </a:solidFill>
                    <a:latin typeface="+mj-ea"/>
                    <a:ea typeface="+mj-ea"/>
                  </a:rPr>
                  <a:t>BESIII</a:t>
                </a:r>
                <a:r>
                  <a:rPr lang="zh-CN" altLang="en-US" sz="2200" dirty="0">
                    <a:solidFill>
                      <a:schemeClr val="tx1"/>
                    </a:solidFill>
                    <a:latin typeface="+mj-ea"/>
                    <a:ea typeface="+mj-ea"/>
                  </a:rPr>
                  <a:t>已采集本项目所需的</a:t>
                </a:r>
                <a14:m>
                  <m:oMath xmlns:m="http://schemas.openxmlformats.org/officeDocument/2006/math">
                    <m:sSub>
                      <m:sSubPr>
                        <m:ctrlPr>
                          <a:rPr lang="en-US" altLang="zh-CN" sz="2200" i="1" smtClean="0">
                            <a:solidFill>
                              <a:schemeClr val="tx1"/>
                            </a:solidFill>
                            <a:latin typeface="Cambria Math" panose="02040503050406030204" pitchFamily="18" charset="0"/>
                            <a:ea typeface="+mj-ea"/>
                          </a:rPr>
                        </m:ctrlPr>
                      </m:sSubPr>
                      <m:e>
                        <m:r>
                          <a:rPr lang="en-US" altLang="zh-CN" sz="2200" b="1" i="1" smtClean="0">
                            <a:solidFill>
                              <a:schemeClr val="tx1"/>
                            </a:solidFill>
                            <a:latin typeface="Cambria Math" panose="02040503050406030204" pitchFamily="18" charset="0"/>
                            <a:ea typeface="+mj-ea"/>
                          </a:rPr>
                          <m:t>𝑫</m:t>
                        </m:r>
                      </m:e>
                      <m:sub>
                        <m:r>
                          <a:rPr lang="en-US" altLang="zh-CN" sz="2200" b="1" i="1" smtClean="0">
                            <a:solidFill>
                              <a:schemeClr val="tx1"/>
                            </a:solidFill>
                            <a:latin typeface="Cambria Math" panose="02040503050406030204" pitchFamily="18" charset="0"/>
                            <a:ea typeface="+mj-ea"/>
                          </a:rPr>
                          <m:t>𝒔</m:t>
                        </m:r>
                      </m:sub>
                    </m:sSub>
                  </m:oMath>
                </a14:m>
                <a:r>
                  <a:rPr lang="zh-CN" altLang="en-US" sz="2200" dirty="0">
                    <a:solidFill>
                      <a:schemeClr val="tx1"/>
                    </a:solidFill>
                    <a:latin typeface="+mj-ea"/>
                    <a:ea typeface="+mj-ea"/>
                  </a:rPr>
                  <a:t>和</a:t>
                </a:r>
                <a14:m>
                  <m:oMath xmlns:m="http://schemas.openxmlformats.org/officeDocument/2006/math">
                    <m:sSub>
                      <m:sSubPr>
                        <m:ctrlPr>
                          <a:rPr lang="en-US" altLang="zh-CN" sz="2200" i="1">
                            <a:solidFill>
                              <a:schemeClr val="tx1"/>
                            </a:solidFill>
                            <a:latin typeface="Cambria Math" panose="02040503050406030204" pitchFamily="18" charset="0"/>
                            <a:ea typeface="+mj-ea"/>
                          </a:rPr>
                        </m:ctrlPr>
                      </m:sSubPr>
                      <m:e>
                        <m:r>
                          <a:rPr lang="el-GR" altLang="zh-CN" sz="2200" b="1" i="1" smtClean="0">
                            <a:solidFill>
                              <a:schemeClr val="tx1"/>
                            </a:solidFill>
                            <a:latin typeface="Cambria Math" panose="02040503050406030204" pitchFamily="18" charset="0"/>
                            <a:ea typeface="+mj-ea"/>
                          </a:rPr>
                          <m:t>𝜦</m:t>
                        </m:r>
                      </m:e>
                      <m:sub>
                        <m:r>
                          <a:rPr lang="en-US" altLang="zh-CN" sz="2200" b="1" i="1" smtClean="0">
                            <a:solidFill>
                              <a:schemeClr val="tx1"/>
                            </a:solidFill>
                            <a:latin typeface="Cambria Math" panose="02040503050406030204" pitchFamily="18" charset="0"/>
                            <a:ea typeface="+mj-ea"/>
                          </a:rPr>
                          <m:t>𝒄</m:t>
                        </m:r>
                      </m:sub>
                    </m:sSub>
                  </m:oMath>
                </a14:m>
                <a:r>
                  <a:rPr lang="zh-CN" altLang="en-US" sz="2200" dirty="0">
                    <a:solidFill>
                      <a:schemeClr val="tx1"/>
                    </a:solidFill>
                    <a:latin typeface="+mj-ea"/>
                    <a:ea typeface="+mj-ea"/>
                  </a:rPr>
                  <a:t>数据以及部分</a:t>
                </a:r>
                <a14:m>
                  <m:oMath xmlns:m="http://schemas.openxmlformats.org/officeDocument/2006/math">
                    <m:r>
                      <a:rPr kumimoji="0" lang="zh-CN" altLang="en-US" sz="2200" b="1" i="1" kern="0">
                        <a:solidFill>
                          <a:schemeClr val="tx1"/>
                        </a:solidFill>
                        <a:latin typeface="Cambria Math" panose="02040503050406030204" pitchFamily="18" charset="0"/>
                        <a:ea typeface="+mj-ea"/>
                      </a:rPr>
                      <m:t>𝝍</m:t>
                    </m:r>
                    <m:r>
                      <a:rPr kumimoji="0" lang="en-US" altLang="zh-CN" sz="2200" b="1" i="1" kern="0">
                        <a:solidFill>
                          <a:schemeClr val="tx1"/>
                        </a:solidFill>
                        <a:latin typeface="Cambria Math" panose="02040503050406030204" pitchFamily="18" charset="0"/>
                        <a:ea typeface="+mj-ea"/>
                      </a:rPr>
                      <m:t>(</m:t>
                    </m:r>
                    <m:r>
                      <a:rPr kumimoji="0" lang="en-US" altLang="zh-CN" sz="2200" b="1" i="1" kern="0">
                        <a:solidFill>
                          <a:schemeClr val="tx1"/>
                        </a:solidFill>
                        <a:latin typeface="Cambria Math" panose="02040503050406030204" pitchFamily="18" charset="0"/>
                        <a:ea typeface="+mj-ea"/>
                      </a:rPr>
                      <m:t>𝟑𝟕𝟕𝟎</m:t>
                    </m:r>
                    <m:r>
                      <a:rPr kumimoji="0" lang="en-US" altLang="zh-CN" sz="2200" b="1" i="1" kern="0">
                        <a:solidFill>
                          <a:schemeClr val="tx1"/>
                        </a:solidFill>
                        <a:latin typeface="Cambria Math" panose="02040503050406030204" pitchFamily="18" charset="0"/>
                        <a:ea typeface="+mj-ea"/>
                      </a:rPr>
                      <m:t>)</m:t>
                    </m:r>
                  </m:oMath>
                </a14:m>
                <a:r>
                  <a:rPr kumimoji="0" lang="en-US" altLang="zh-CN" sz="2200" kern="0" dirty="0">
                    <a:solidFill>
                      <a:schemeClr val="tx1"/>
                    </a:solidFill>
                    <a:latin typeface="+mj-ea"/>
                    <a:ea typeface="+mj-ea"/>
                  </a:rPr>
                  <a:t> </a:t>
                </a:r>
                <a:r>
                  <a:rPr kumimoji="0" lang="zh-CN" altLang="en-US" sz="2200" kern="0" dirty="0">
                    <a:solidFill>
                      <a:schemeClr val="tx1"/>
                    </a:solidFill>
                    <a:latin typeface="+mj-ea"/>
                    <a:ea typeface="+mj-ea"/>
                  </a:rPr>
                  <a:t>，</a:t>
                </a:r>
                <a:r>
                  <a:rPr lang="zh-CN" altLang="en-US" sz="2200" dirty="0">
                    <a:solidFill>
                      <a:schemeClr val="tx1"/>
                    </a:solidFill>
                    <a:latin typeface="+mj-ea"/>
                    <a:ea typeface="+mj-ea"/>
                  </a:rPr>
                  <a:t>同时</a:t>
                </a:r>
                <a:r>
                  <a:rPr lang="en-US" altLang="zh-CN" sz="2200" dirty="0">
                    <a:solidFill>
                      <a:schemeClr val="tx1"/>
                    </a:solidFill>
                    <a:latin typeface="+mj-ea"/>
                    <a:ea typeface="+mj-ea"/>
                  </a:rPr>
                  <a:t>BESIII</a:t>
                </a:r>
                <a:r>
                  <a:rPr lang="zh-CN" altLang="en-US" sz="2200" dirty="0">
                    <a:solidFill>
                      <a:schemeClr val="tx1"/>
                    </a:solidFill>
                    <a:latin typeface="+mj-ea"/>
                    <a:ea typeface="+mj-ea"/>
                  </a:rPr>
                  <a:t>合作组已批准未来两年</a:t>
                </a:r>
                <a14:m>
                  <m:oMath xmlns:m="http://schemas.openxmlformats.org/officeDocument/2006/math">
                    <m:r>
                      <a:rPr kumimoji="0" lang="zh-CN" altLang="en-US" sz="2200" b="1" i="1" kern="0">
                        <a:solidFill>
                          <a:schemeClr val="tx1"/>
                        </a:solidFill>
                        <a:latin typeface="Cambria Math" panose="02040503050406030204" pitchFamily="18" charset="0"/>
                        <a:ea typeface="+mj-ea"/>
                      </a:rPr>
                      <m:t>𝝍</m:t>
                    </m:r>
                    <m:r>
                      <a:rPr kumimoji="0" lang="en-US" altLang="zh-CN" sz="2200" b="1" i="1" kern="0">
                        <a:solidFill>
                          <a:schemeClr val="tx1"/>
                        </a:solidFill>
                        <a:latin typeface="Cambria Math" panose="02040503050406030204" pitchFamily="18" charset="0"/>
                        <a:ea typeface="+mj-ea"/>
                      </a:rPr>
                      <m:t>(</m:t>
                    </m:r>
                    <m:r>
                      <a:rPr kumimoji="0" lang="en-US" altLang="zh-CN" sz="2200" b="1" i="1" kern="0">
                        <a:solidFill>
                          <a:schemeClr val="tx1"/>
                        </a:solidFill>
                        <a:latin typeface="Cambria Math" panose="02040503050406030204" pitchFamily="18" charset="0"/>
                        <a:ea typeface="+mj-ea"/>
                      </a:rPr>
                      <m:t>𝟑𝟕𝟕𝟎</m:t>
                    </m:r>
                    <m:r>
                      <a:rPr kumimoji="0" lang="en-US" altLang="zh-CN" sz="2200" b="1" i="1" kern="0">
                        <a:solidFill>
                          <a:schemeClr val="tx1"/>
                        </a:solidFill>
                        <a:latin typeface="Cambria Math" panose="02040503050406030204" pitchFamily="18" charset="0"/>
                        <a:ea typeface="+mj-ea"/>
                      </a:rPr>
                      <m:t>)</m:t>
                    </m:r>
                  </m:oMath>
                </a14:m>
                <a:r>
                  <a:rPr lang="zh-CN" altLang="en-US" sz="2200" dirty="0">
                    <a:solidFill>
                      <a:schemeClr val="tx1"/>
                    </a:solidFill>
                    <a:latin typeface="+mj-ea"/>
                    <a:ea typeface="+mj-ea"/>
                  </a:rPr>
                  <a:t>的数据采集计划，</a:t>
                </a:r>
                <a:r>
                  <a:rPr lang="zh-CN" altLang="en-US" sz="2200" dirty="0">
                    <a:solidFill>
                      <a:srgbClr val="C00000"/>
                    </a:solidFill>
                    <a:latin typeface="+mj-ea"/>
                    <a:ea typeface="+mj-ea"/>
                  </a:rPr>
                  <a:t>确保本项目所需要的数据</a:t>
                </a:r>
                <a:endParaRPr lang="en-US" altLang="zh-CN" sz="2200" dirty="0">
                  <a:solidFill>
                    <a:schemeClr val="tx1"/>
                  </a:solidFill>
                  <a:latin typeface="+mj-ea"/>
                  <a:ea typeface="+mj-ea"/>
                </a:endParaRPr>
              </a:p>
            </p:txBody>
          </p:sp>
        </mc:Choice>
        <mc:Fallback xmlns="">
          <p:sp>
            <p:nvSpPr>
              <p:cNvPr id="3" name="文本框 2"/>
              <p:cNvSpPr txBox="1">
                <a:spLocks noRot="1" noChangeAspect="1" noMove="1" noResize="1" noEditPoints="1" noAdjustHandles="1" noChangeArrowheads="1" noChangeShapeType="1" noTextEdit="1"/>
              </p:cNvSpPr>
              <p:nvPr/>
            </p:nvSpPr>
            <p:spPr>
              <a:xfrm>
                <a:off x="296517" y="850010"/>
                <a:ext cx="8153400" cy="1822037"/>
              </a:xfrm>
              <a:prstGeom prst="rect">
                <a:avLst/>
              </a:prstGeom>
              <a:blipFill>
                <a:blip r:embed="rId3"/>
                <a:stretch>
                  <a:fillRect l="-1047" t="-669" r="-4413" b="-4348"/>
                </a:stretch>
              </a:blipFill>
            </p:spPr>
            <p:txBody>
              <a:bodyPr/>
              <a:lstStyle/>
              <a:p>
                <a:r>
                  <a:rPr lang="zh-CN" altLang="en-US">
                    <a:noFill/>
                  </a:rPr>
                  <a:t> </a:t>
                </a:r>
              </a:p>
            </p:txBody>
          </p:sp>
        </mc:Fallback>
      </mc:AlternateContent>
      <p:sp>
        <p:nvSpPr>
          <p:cNvPr id="5" name="文本框 4"/>
          <p:cNvSpPr txBox="1"/>
          <p:nvPr/>
        </p:nvSpPr>
        <p:spPr>
          <a:xfrm>
            <a:off x="296517" y="2614609"/>
            <a:ext cx="7934739" cy="972574"/>
          </a:xfrm>
          <a:prstGeom prst="rect">
            <a:avLst/>
          </a:prstGeom>
          <a:noFill/>
        </p:spPr>
        <p:txBody>
          <a:bodyPr wrap="square" rtlCol="0">
            <a:spAutoFit/>
          </a:bodyPr>
          <a:lstStyle/>
          <a:p>
            <a:pPr marL="457200" indent="-457200" algn="l">
              <a:lnSpc>
                <a:spcPct val="120000"/>
              </a:lnSpc>
              <a:buClrTx/>
              <a:buFont typeface="Wingdings" panose="05000000000000000000" pitchFamily="2" charset="2"/>
              <a:buChar char="p"/>
            </a:pPr>
            <a:r>
              <a:rPr lang="zh-CN" altLang="en-US" sz="2200" dirty="0">
                <a:solidFill>
                  <a:srgbClr val="0000FF"/>
                </a:solidFill>
                <a:latin typeface="+mj-ea"/>
                <a:ea typeface="+mj-ea"/>
              </a:rPr>
              <a:t>离线数据处理与分析软件</a:t>
            </a:r>
            <a:endParaRPr lang="en-US" altLang="zh-CN" sz="2200" dirty="0">
              <a:solidFill>
                <a:srgbClr val="0000FF"/>
              </a:solidFill>
              <a:latin typeface="+mj-ea"/>
              <a:ea typeface="+mj-ea"/>
            </a:endParaRPr>
          </a:p>
          <a:p>
            <a:pPr marL="709200" indent="-349200" algn="l">
              <a:lnSpc>
                <a:spcPct val="120000"/>
              </a:lnSpc>
              <a:buClrTx/>
              <a:buSzPct val="80000"/>
              <a:buFont typeface="Wingdings" panose="05000000000000000000" pitchFamily="2" charset="2"/>
              <a:buChar char="l"/>
            </a:pPr>
            <a:r>
              <a:rPr lang="zh-CN" altLang="en-US" sz="2200" dirty="0">
                <a:solidFill>
                  <a:schemeClr val="tx1"/>
                </a:solidFill>
                <a:latin typeface="+mj-ea"/>
                <a:ea typeface="+mj-ea"/>
              </a:rPr>
              <a:t>软件</a:t>
            </a:r>
            <a:r>
              <a:rPr lang="zh-CN" altLang="en-US" sz="2200" dirty="0">
                <a:solidFill>
                  <a:srgbClr val="C00000"/>
                </a:solidFill>
                <a:latin typeface="+mj-ea"/>
                <a:ea typeface="+mj-ea"/>
              </a:rPr>
              <a:t>趋于完善</a:t>
            </a:r>
            <a:r>
              <a:rPr lang="zh-CN" altLang="en-US" sz="2200" dirty="0">
                <a:solidFill>
                  <a:schemeClr val="tx1"/>
                </a:solidFill>
                <a:latin typeface="+mj-ea"/>
                <a:ea typeface="+mj-ea"/>
              </a:rPr>
              <a:t>，并且得到大量</a:t>
            </a:r>
            <a:r>
              <a:rPr lang="zh-CN" altLang="en-US" sz="2200" dirty="0">
                <a:solidFill>
                  <a:srgbClr val="C00000"/>
                </a:solidFill>
                <a:latin typeface="+mj-ea"/>
                <a:ea typeface="+mj-ea"/>
              </a:rPr>
              <a:t>数据分析验证</a:t>
            </a:r>
            <a:endParaRPr lang="en-US" altLang="zh-CN" sz="2200" dirty="0">
              <a:solidFill>
                <a:schemeClr val="tx1"/>
              </a:solidFill>
              <a:latin typeface="+mj-ea"/>
              <a:ea typeface="+mj-ea"/>
            </a:endParaRPr>
          </a:p>
        </p:txBody>
      </p:sp>
      <p:sp>
        <p:nvSpPr>
          <p:cNvPr id="6" name="内容占位符 2"/>
          <p:cNvSpPr>
            <a:spLocks noGrp="1"/>
          </p:cNvSpPr>
          <p:nvPr>
            <p:ph idx="1"/>
          </p:nvPr>
        </p:nvSpPr>
        <p:spPr>
          <a:xfrm>
            <a:off x="273326" y="3813615"/>
            <a:ext cx="6241774" cy="2701707"/>
          </a:xfrm>
        </p:spPr>
        <p:txBody>
          <a:bodyPr/>
          <a:lstStyle/>
          <a:p>
            <a:pPr>
              <a:buClrTx/>
              <a:buFont typeface="Wingdings" panose="05000000000000000000" pitchFamily="2" charset="2"/>
              <a:buChar char="p"/>
            </a:pPr>
            <a:r>
              <a:rPr lang="zh-CN" altLang="en-US" sz="2400" dirty="0">
                <a:solidFill>
                  <a:srgbClr val="0000FF"/>
                </a:solidFill>
              </a:rPr>
              <a:t>研究方案与分析方法</a:t>
            </a:r>
            <a:endParaRPr lang="en-US" altLang="zh-CN" sz="2400" dirty="0">
              <a:solidFill>
                <a:srgbClr val="0000FF"/>
              </a:solidFill>
            </a:endParaRPr>
          </a:p>
          <a:p>
            <a:pPr marL="702000">
              <a:buClrTx/>
              <a:buSzPct val="80000"/>
              <a:buFont typeface="Wingdings" panose="05000000000000000000" pitchFamily="2" charset="2"/>
              <a:buChar char="l"/>
            </a:pPr>
            <a:r>
              <a:rPr kumimoji="1" lang="zh-CN" altLang="en-US" sz="2200" kern="1200" dirty="0">
                <a:solidFill>
                  <a:schemeClr val="tx1"/>
                </a:solidFill>
                <a:sym typeface="Symbol" pitchFamily="18" charset="2"/>
              </a:rPr>
              <a:t>研究</a:t>
            </a:r>
            <a:r>
              <a:rPr kumimoji="1" lang="zh-CN" altLang="en-US" sz="2200" kern="1200" dirty="0">
                <a:solidFill>
                  <a:srgbClr val="C00000"/>
                </a:solidFill>
                <a:sym typeface="Symbol" pitchFamily="18" charset="2"/>
              </a:rPr>
              <a:t>方案</a:t>
            </a:r>
            <a:r>
              <a:rPr kumimoji="1" lang="zh-CN" altLang="en-US" sz="2200" kern="1200" dirty="0">
                <a:solidFill>
                  <a:schemeClr val="tx1"/>
                </a:solidFill>
                <a:sym typeface="Symbol" pitchFamily="18" charset="2"/>
              </a:rPr>
              <a:t>和分析</a:t>
            </a:r>
            <a:r>
              <a:rPr kumimoji="1" lang="zh-CN" altLang="en-US" sz="2200" kern="1200" dirty="0">
                <a:solidFill>
                  <a:srgbClr val="C00000"/>
                </a:solidFill>
                <a:sym typeface="Symbol" pitchFamily="18" charset="2"/>
              </a:rPr>
              <a:t>技术趋于成熟</a:t>
            </a:r>
            <a:r>
              <a:rPr kumimoji="1" lang="zh-CN" altLang="en-US" sz="2200" kern="1200" dirty="0">
                <a:solidFill>
                  <a:schemeClr val="tx1"/>
                </a:solidFill>
                <a:sym typeface="Symbol" pitchFamily="18" charset="2"/>
              </a:rPr>
              <a:t>，部分待研发的技术</a:t>
            </a:r>
            <a:r>
              <a:rPr kumimoji="1" lang="zh-CN" altLang="en-US" sz="2200" kern="1200" dirty="0">
                <a:solidFill>
                  <a:srgbClr val="C00000"/>
                </a:solidFill>
                <a:sym typeface="Symbol" pitchFamily="18" charset="2"/>
              </a:rPr>
              <a:t>有据可依</a:t>
            </a:r>
            <a:r>
              <a:rPr kumimoji="1" lang="zh-CN" altLang="en-US" sz="2200" kern="1200" dirty="0">
                <a:solidFill>
                  <a:schemeClr val="tx1"/>
                </a:solidFill>
                <a:sym typeface="Symbol" pitchFamily="18" charset="2"/>
              </a:rPr>
              <a:t>或</a:t>
            </a:r>
            <a:r>
              <a:rPr kumimoji="1" lang="zh-CN" altLang="en-US" sz="2200" kern="1200" dirty="0">
                <a:solidFill>
                  <a:srgbClr val="C00000"/>
                </a:solidFill>
                <a:sym typeface="Symbol" pitchFamily="18" charset="2"/>
              </a:rPr>
              <a:t>得到模拟验证</a:t>
            </a:r>
            <a:endParaRPr kumimoji="1" lang="en-US" altLang="zh-CN" sz="2200" kern="1200" dirty="0">
              <a:solidFill>
                <a:schemeClr val="tx1"/>
              </a:solidFill>
              <a:sym typeface="Symbol" pitchFamily="18" charset="2"/>
            </a:endParaRPr>
          </a:p>
          <a:p>
            <a:pPr marL="702000" lvl="0">
              <a:buClrTx/>
              <a:buSzPct val="80000"/>
              <a:buFont typeface="Wingdings" panose="05000000000000000000" pitchFamily="2" charset="2"/>
              <a:buChar char="l"/>
            </a:pPr>
            <a:r>
              <a:rPr kumimoji="1" lang="en-US" altLang="zh-CN" sz="2200" kern="1200" dirty="0">
                <a:solidFill>
                  <a:srgbClr val="000000"/>
                </a:solidFill>
                <a:sym typeface="Symbol" pitchFamily="18" charset="2"/>
              </a:rPr>
              <a:t>BESIII</a:t>
            </a:r>
            <a:r>
              <a:rPr kumimoji="1" lang="zh-CN" altLang="en-US" sz="2200" kern="1200" dirty="0">
                <a:solidFill>
                  <a:srgbClr val="000000"/>
                </a:solidFill>
                <a:sym typeface="Symbol" pitchFamily="18" charset="2"/>
              </a:rPr>
              <a:t>合作组在粲物理课题取得</a:t>
            </a:r>
            <a:r>
              <a:rPr kumimoji="1" lang="zh-CN" altLang="en-US" sz="2200" kern="1200" dirty="0">
                <a:solidFill>
                  <a:srgbClr val="C00000"/>
                </a:solidFill>
                <a:sym typeface="Symbol" pitchFamily="18" charset="2"/>
              </a:rPr>
              <a:t>重大成果</a:t>
            </a:r>
            <a:r>
              <a:rPr kumimoji="1" lang="zh-CN" altLang="en-US" sz="2200" kern="1200" dirty="0">
                <a:solidFill>
                  <a:srgbClr val="000000"/>
                </a:solidFill>
                <a:sym typeface="Symbol" pitchFamily="18" charset="2"/>
              </a:rPr>
              <a:t>，发表</a:t>
            </a:r>
            <a:r>
              <a:rPr kumimoji="1" lang="en-US" altLang="zh-CN" sz="2200" kern="1200" dirty="0">
                <a:solidFill>
                  <a:srgbClr val="000000"/>
                </a:solidFill>
                <a:sym typeface="Symbol" pitchFamily="18" charset="2"/>
              </a:rPr>
              <a:t>94</a:t>
            </a:r>
            <a:r>
              <a:rPr kumimoji="1" lang="zh-CN" altLang="en-US" sz="2200" kern="1200" dirty="0">
                <a:solidFill>
                  <a:srgbClr val="000000"/>
                </a:solidFill>
                <a:sym typeface="Symbol" pitchFamily="18" charset="2"/>
              </a:rPr>
              <a:t>篇相关的文章，包含</a:t>
            </a:r>
            <a:r>
              <a:rPr kumimoji="1" lang="en-US" altLang="zh-CN" sz="2200" kern="1200" dirty="0">
                <a:solidFill>
                  <a:srgbClr val="000000"/>
                </a:solidFill>
                <a:sym typeface="Symbol" pitchFamily="18" charset="2"/>
              </a:rPr>
              <a:t>23</a:t>
            </a:r>
            <a:r>
              <a:rPr kumimoji="1" lang="zh-CN" altLang="en-US" sz="2200" kern="1200" dirty="0">
                <a:solidFill>
                  <a:srgbClr val="000000"/>
                </a:solidFill>
                <a:sym typeface="Symbol" pitchFamily="18" charset="2"/>
              </a:rPr>
              <a:t>篇</a:t>
            </a:r>
            <a:r>
              <a:rPr kumimoji="1" lang="en-US" altLang="zh-CN" sz="2200" kern="1200" dirty="0">
                <a:solidFill>
                  <a:srgbClr val="000000"/>
                </a:solidFill>
                <a:sym typeface="Symbol" pitchFamily="18" charset="2"/>
              </a:rPr>
              <a:t>PRL</a:t>
            </a:r>
            <a:r>
              <a:rPr kumimoji="1" lang="zh-CN" altLang="en-US" sz="2200" kern="1200" dirty="0">
                <a:solidFill>
                  <a:srgbClr val="000000"/>
                </a:solidFill>
                <a:sym typeface="Symbol" pitchFamily="18" charset="2"/>
              </a:rPr>
              <a:t>，为该项目</a:t>
            </a:r>
            <a:r>
              <a:rPr kumimoji="1" lang="zh-CN" altLang="en-US" sz="2200" kern="1200" dirty="0">
                <a:solidFill>
                  <a:srgbClr val="C00000"/>
                </a:solidFill>
                <a:sym typeface="Symbol" pitchFamily="18" charset="2"/>
              </a:rPr>
              <a:t>奠定基础。</a:t>
            </a:r>
            <a:r>
              <a:rPr kumimoji="1" lang="en-US" altLang="zh-CN" sz="2200" kern="1200" dirty="0">
                <a:solidFill>
                  <a:schemeClr val="tx1"/>
                </a:solidFill>
                <a:sym typeface="Symbol" pitchFamily="18" charset="2"/>
              </a:rPr>
              <a:t>BESIII</a:t>
            </a:r>
            <a:r>
              <a:rPr kumimoji="1" lang="zh-CN" altLang="en-US" sz="2200" kern="1200" dirty="0">
                <a:solidFill>
                  <a:schemeClr val="tx1"/>
                </a:solidFill>
                <a:sym typeface="Symbol" pitchFamily="18" charset="2"/>
              </a:rPr>
              <a:t>共发表</a:t>
            </a:r>
            <a:r>
              <a:rPr kumimoji="1" lang="en-US" altLang="zh-CN" sz="2200" kern="1200" dirty="0">
                <a:solidFill>
                  <a:schemeClr val="tx1"/>
                </a:solidFill>
                <a:sym typeface="Symbol" pitchFamily="18" charset="2"/>
              </a:rPr>
              <a:t>365</a:t>
            </a:r>
            <a:r>
              <a:rPr kumimoji="1" lang="zh-CN" altLang="en-US" sz="2200" kern="1200" dirty="0">
                <a:solidFill>
                  <a:schemeClr val="tx1"/>
                </a:solidFill>
                <a:sym typeface="Symbol" pitchFamily="18" charset="2"/>
              </a:rPr>
              <a:t>篇文章</a:t>
            </a:r>
            <a:endParaRPr kumimoji="1" lang="en-US" altLang="zh-CN" sz="2200" kern="1200" dirty="0">
              <a:solidFill>
                <a:schemeClr val="tx1"/>
              </a:solidFill>
              <a:sym typeface="Symbol" pitchFamily="18" charset="2"/>
            </a:endParaRPr>
          </a:p>
          <a:p>
            <a:pPr marL="0" indent="0">
              <a:buClrTx/>
              <a:buNone/>
            </a:pPr>
            <a:endParaRPr kumimoji="1" lang="en-US" altLang="zh-CN" sz="2000" b="0" kern="1200" dirty="0">
              <a:solidFill>
                <a:schemeClr val="tx1"/>
              </a:solidFill>
              <a:cs typeface="+mn-cs"/>
              <a:sym typeface="Symbol" pitchFamily="18" charset="2"/>
            </a:endParaRPr>
          </a:p>
        </p:txBody>
      </p:sp>
      <p:pic>
        <p:nvPicPr>
          <p:cNvPr id="7" name="图片 6"/>
          <p:cNvPicPr>
            <a:picLocks noChangeAspect="1"/>
          </p:cNvPicPr>
          <p:nvPr/>
        </p:nvPicPr>
        <p:blipFill>
          <a:blip r:embed="rId4"/>
          <a:stretch>
            <a:fillRect/>
          </a:stretch>
        </p:blipFill>
        <p:spPr>
          <a:xfrm>
            <a:off x="6523383" y="3418495"/>
            <a:ext cx="2386013" cy="1745974"/>
          </a:xfrm>
          <a:prstGeom prst="rect">
            <a:avLst/>
          </a:prstGeom>
        </p:spPr>
      </p:pic>
      <p:pic>
        <p:nvPicPr>
          <p:cNvPr id="8" name="图片 7"/>
          <p:cNvPicPr>
            <a:picLocks noChangeAspect="1"/>
          </p:cNvPicPr>
          <p:nvPr/>
        </p:nvPicPr>
        <p:blipFill>
          <a:blip r:embed="rId5"/>
          <a:stretch>
            <a:fillRect/>
          </a:stretch>
        </p:blipFill>
        <p:spPr>
          <a:xfrm>
            <a:off x="6534150" y="4895844"/>
            <a:ext cx="2476500" cy="1733556"/>
          </a:xfrm>
          <a:prstGeom prst="rect">
            <a:avLst/>
          </a:prstGeom>
        </p:spPr>
      </p:pic>
    </p:spTree>
    <p:extLst>
      <p:ext uri="{BB962C8B-B14F-4D97-AF65-F5344CB8AC3E}">
        <p14:creationId xmlns:p14="http://schemas.microsoft.com/office/powerpoint/2010/main" val="2983009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000000"/>
                </a:solidFill>
              </a:rPr>
              <a:t>工作基础与条件</a:t>
            </a:r>
            <a:endParaRPr lang="zh-CN" altLang="en-US" dirty="0"/>
          </a:p>
        </p:txBody>
      </p:sp>
      <p:sp>
        <p:nvSpPr>
          <p:cNvPr id="4" name="灯片编号占位符 3"/>
          <p:cNvSpPr>
            <a:spLocks noGrp="1"/>
          </p:cNvSpPr>
          <p:nvPr>
            <p:ph type="sldNum" sz="quarter" idx="10"/>
          </p:nvPr>
        </p:nvSpPr>
        <p:spPr/>
        <p:txBody>
          <a:bodyPr/>
          <a:lstStyle/>
          <a:p>
            <a:fld id="{3917FE17-BB62-45E8-80D8-8DA0DEEF5B92}" type="slidenum">
              <a:rPr lang="zh-CN" altLang="en-US" smtClean="0"/>
              <a:t>41</a:t>
            </a:fld>
            <a:endParaRPr lang="zh-CN" altLang="en-US"/>
          </a:p>
        </p:txBody>
      </p:sp>
      <p:sp>
        <p:nvSpPr>
          <p:cNvPr id="5" name="矩形 4"/>
          <p:cNvSpPr/>
          <p:nvPr/>
        </p:nvSpPr>
        <p:spPr>
          <a:xfrm>
            <a:off x="228599" y="823291"/>
            <a:ext cx="8753061" cy="867930"/>
          </a:xfrm>
          <a:prstGeom prst="rect">
            <a:avLst/>
          </a:prstGeom>
        </p:spPr>
        <p:txBody>
          <a:bodyPr wrap="square">
            <a:spAutoFit/>
          </a:bodyPr>
          <a:lstStyle/>
          <a:p>
            <a:pPr marL="342900" lvl="0" indent="-342900" algn="l">
              <a:buClrTx/>
              <a:buFont typeface="Wingdings" panose="05000000000000000000" pitchFamily="2" charset="2"/>
              <a:buChar char="p"/>
            </a:pPr>
            <a:r>
              <a:rPr kumimoji="0" lang="zh-CN" altLang="en-US" sz="2400" kern="0" dirty="0">
                <a:solidFill>
                  <a:srgbClr val="0000FF"/>
                </a:solidFill>
                <a:latin typeface="+mn-ea"/>
                <a:ea typeface="+mn-ea"/>
                <a:cs typeface="Times New Roman" panose="02020603050405020304" pitchFamily="18" charset="0"/>
              </a:rPr>
              <a:t>研究队伍</a:t>
            </a:r>
            <a:endParaRPr kumimoji="0" lang="en-US" altLang="zh-CN" sz="2400" kern="0" dirty="0">
              <a:solidFill>
                <a:srgbClr val="0000FF"/>
              </a:solidFill>
              <a:latin typeface="+mn-ea"/>
              <a:ea typeface="+mn-ea"/>
              <a:cs typeface="Times New Roman" panose="02020603050405020304" pitchFamily="18" charset="0"/>
            </a:endParaRPr>
          </a:p>
          <a:p>
            <a:pPr marL="702000" lvl="0" indent="-342900" algn="l">
              <a:buClrTx/>
              <a:buSzPct val="80000"/>
              <a:buFont typeface="Wingdings" panose="05000000000000000000" pitchFamily="2" charset="2"/>
              <a:buChar char="l"/>
            </a:pPr>
            <a:r>
              <a:rPr lang="en-US" altLang="zh-CN" sz="2200" dirty="0">
                <a:solidFill>
                  <a:schemeClr val="tx1"/>
                </a:solidFill>
                <a:latin typeface="+mn-ea"/>
                <a:ea typeface="+mn-ea"/>
                <a:cs typeface="Times New Roman" panose="02020603050405020304" pitchFamily="18" charset="0"/>
              </a:rPr>
              <a:t>BESIII</a:t>
            </a:r>
            <a:r>
              <a:rPr lang="zh-CN" altLang="en-US" sz="2200" dirty="0">
                <a:solidFill>
                  <a:schemeClr val="tx1"/>
                </a:solidFill>
                <a:latin typeface="+mn-ea"/>
                <a:ea typeface="+mn-ea"/>
                <a:cs typeface="Times New Roman" panose="02020603050405020304" pitchFamily="18" charset="0"/>
              </a:rPr>
              <a:t>实验粲物理研究中坚力量，</a:t>
            </a:r>
            <a:r>
              <a:rPr lang="zh-CN" altLang="en-US" sz="2200" dirty="0">
                <a:solidFill>
                  <a:srgbClr val="C00000"/>
                </a:solidFill>
                <a:latin typeface="+mn-ea"/>
                <a:ea typeface="+mn-ea"/>
                <a:cs typeface="Times New Roman" panose="02020603050405020304" pitchFamily="18" charset="0"/>
              </a:rPr>
              <a:t>研究实力雄厚</a:t>
            </a:r>
            <a:r>
              <a:rPr lang="zh-CN" altLang="en-US" sz="2200" dirty="0">
                <a:solidFill>
                  <a:schemeClr val="tx1"/>
                </a:solidFill>
                <a:latin typeface="+mn-ea"/>
                <a:ea typeface="+mn-ea"/>
                <a:cs typeface="Times New Roman" panose="02020603050405020304" pitchFamily="18" charset="0"/>
              </a:rPr>
              <a:t>，具有</a:t>
            </a:r>
            <a:r>
              <a:rPr lang="zh-CN" altLang="en-US" sz="2200" dirty="0">
                <a:solidFill>
                  <a:srgbClr val="C00000"/>
                </a:solidFill>
                <a:latin typeface="+mn-ea"/>
                <a:ea typeface="+mn-ea"/>
                <a:cs typeface="Times New Roman" panose="02020603050405020304" pitchFamily="18" charset="0"/>
              </a:rPr>
              <a:t>国际水平</a:t>
            </a:r>
            <a:endParaRPr lang="en-US" altLang="zh-CN" sz="2200" dirty="0">
              <a:solidFill>
                <a:schemeClr val="tx1"/>
              </a:solidFill>
              <a:latin typeface="+mn-ea"/>
              <a:ea typeface="+mn-ea"/>
              <a:cs typeface="Times New Roman" panose="02020603050405020304" pitchFamily="18" charset="0"/>
            </a:endParaRPr>
          </a:p>
        </p:txBody>
      </p:sp>
      <p:sp>
        <p:nvSpPr>
          <p:cNvPr id="9" name="文本框 8"/>
          <p:cNvSpPr txBox="1"/>
          <p:nvPr/>
        </p:nvSpPr>
        <p:spPr>
          <a:xfrm>
            <a:off x="256761" y="1718432"/>
            <a:ext cx="8724900" cy="1274195"/>
          </a:xfrm>
          <a:prstGeom prst="rect">
            <a:avLst/>
          </a:prstGeom>
          <a:noFill/>
        </p:spPr>
        <p:txBody>
          <a:bodyPr wrap="square" rtlCol="0">
            <a:spAutoFit/>
          </a:bodyPr>
          <a:lstStyle/>
          <a:p>
            <a:pPr marL="342900" indent="-342900" algn="l">
              <a:buClrTx/>
              <a:buFont typeface="Wingdings" panose="05000000000000000000" pitchFamily="2" charset="2"/>
              <a:buChar char="p"/>
            </a:pPr>
            <a:r>
              <a:rPr lang="zh-CN" altLang="en-US" sz="2400" dirty="0">
                <a:solidFill>
                  <a:srgbClr val="0000FF"/>
                </a:solidFill>
                <a:latin typeface="+mj-ea"/>
                <a:ea typeface="+mj-ea"/>
              </a:rPr>
              <a:t>硬件条件</a:t>
            </a:r>
            <a:endParaRPr lang="en-US" altLang="zh-CN" sz="2400" dirty="0">
              <a:solidFill>
                <a:srgbClr val="0000FF"/>
              </a:solidFill>
              <a:latin typeface="+mj-ea"/>
              <a:ea typeface="+mj-ea"/>
            </a:endParaRPr>
          </a:p>
          <a:p>
            <a:pPr marL="702000" indent="-342900" algn="l">
              <a:buClrTx/>
              <a:buSzPct val="80000"/>
              <a:buFont typeface="Wingdings" panose="05000000000000000000" pitchFamily="2" charset="2"/>
              <a:buChar char="l"/>
            </a:pPr>
            <a:r>
              <a:rPr lang="zh-CN" altLang="en-US" sz="2200" dirty="0">
                <a:solidFill>
                  <a:schemeClr val="tx1"/>
                </a:solidFill>
                <a:latin typeface="+mj-ea"/>
                <a:ea typeface="+mj-ea"/>
              </a:rPr>
              <a:t>高能所、中科大提供</a:t>
            </a:r>
            <a:r>
              <a:rPr lang="zh-CN" altLang="en-US" sz="2200" dirty="0">
                <a:solidFill>
                  <a:srgbClr val="C00000"/>
                </a:solidFill>
                <a:latin typeface="+mj-ea"/>
                <a:ea typeface="+mj-ea"/>
              </a:rPr>
              <a:t>稳定高效</a:t>
            </a:r>
            <a:r>
              <a:rPr lang="zh-CN" altLang="en-US" sz="2200" dirty="0">
                <a:solidFill>
                  <a:schemeClr val="tx1"/>
                </a:solidFill>
                <a:latin typeface="+mj-ea"/>
                <a:ea typeface="+mj-ea"/>
              </a:rPr>
              <a:t>的计算资源能够</a:t>
            </a:r>
            <a:r>
              <a:rPr lang="zh-CN" altLang="en-US" sz="2200" dirty="0">
                <a:solidFill>
                  <a:srgbClr val="C00000"/>
                </a:solidFill>
                <a:latin typeface="+mj-ea"/>
                <a:ea typeface="+mj-ea"/>
              </a:rPr>
              <a:t>满足</a:t>
            </a:r>
            <a:r>
              <a:rPr lang="zh-CN" altLang="en-US" sz="2200" dirty="0">
                <a:solidFill>
                  <a:schemeClr val="tx1"/>
                </a:solidFill>
                <a:latin typeface="+mj-ea"/>
                <a:ea typeface="+mj-ea"/>
              </a:rPr>
              <a:t>项目需求</a:t>
            </a:r>
            <a:endParaRPr lang="en-US" altLang="zh-CN" sz="2200" dirty="0">
              <a:solidFill>
                <a:schemeClr val="tx1"/>
              </a:solidFill>
              <a:latin typeface="+mj-ea"/>
              <a:ea typeface="+mj-ea"/>
            </a:endParaRPr>
          </a:p>
          <a:p>
            <a:pPr marL="702000" indent="-342900" algn="l">
              <a:buClrTx/>
              <a:buSzPct val="80000"/>
              <a:buFont typeface="Wingdings" panose="05000000000000000000" pitchFamily="2" charset="2"/>
              <a:buChar char="l"/>
            </a:pPr>
            <a:r>
              <a:rPr lang="zh-CN" altLang="en-US" sz="2200" dirty="0">
                <a:solidFill>
                  <a:schemeClr val="tx1"/>
                </a:solidFill>
                <a:latin typeface="+mj-ea"/>
                <a:ea typeface="+mj-ea"/>
              </a:rPr>
              <a:t>各参与单位具有的设备能够</a:t>
            </a:r>
            <a:r>
              <a:rPr lang="zh-CN" altLang="en-US" sz="2200" dirty="0">
                <a:solidFill>
                  <a:srgbClr val="C00000"/>
                </a:solidFill>
                <a:latin typeface="+mj-ea"/>
                <a:ea typeface="+mj-ea"/>
              </a:rPr>
              <a:t>满足</a:t>
            </a:r>
            <a:r>
              <a:rPr lang="zh-CN" altLang="en-US" sz="2200" dirty="0">
                <a:solidFill>
                  <a:schemeClr val="tx1"/>
                </a:solidFill>
                <a:latin typeface="+mj-ea"/>
                <a:ea typeface="+mj-ea"/>
              </a:rPr>
              <a:t>本单位</a:t>
            </a:r>
            <a:r>
              <a:rPr lang="zh-CN" altLang="en-US" sz="2200" dirty="0">
                <a:solidFill>
                  <a:srgbClr val="C00000"/>
                </a:solidFill>
                <a:latin typeface="+mj-ea"/>
                <a:ea typeface="+mj-ea"/>
              </a:rPr>
              <a:t>最基本需求</a:t>
            </a:r>
            <a:endParaRPr lang="en-US" altLang="zh-CN" sz="2200" dirty="0">
              <a:solidFill>
                <a:schemeClr val="tx1"/>
              </a:solidFill>
              <a:latin typeface="+mj-ea"/>
              <a:ea typeface="+mj-ea"/>
            </a:endParaRPr>
          </a:p>
        </p:txBody>
      </p:sp>
      <p:grpSp>
        <p:nvGrpSpPr>
          <p:cNvPr id="8" name="组合 7"/>
          <p:cNvGrpSpPr/>
          <p:nvPr/>
        </p:nvGrpSpPr>
        <p:grpSpPr>
          <a:xfrm>
            <a:off x="521688" y="3124200"/>
            <a:ext cx="8622312" cy="2108675"/>
            <a:chOff x="521688" y="2971800"/>
            <a:chExt cx="8622312" cy="2108675"/>
          </a:xfrm>
        </p:grpSpPr>
        <p:pic>
          <p:nvPicPr>
            <p:cNvPr id="10" name="图片 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4000500" y="2971800"/>
              <a:ext cx="2207672" cy="1620000"/>
            </a:xfrm>
            <a:prstGeom prst="rect">
              <a:avLst/>
            </a:prstGeom>
          </p:spPr>
        </p:pic>
        <p:sp>
          <p:nvSpPr>
            <p:cNvPr id="11" name="文本框 10"/>
            <p:cNvSpPr txBox="1"/>
            <p:nvPr/>
          </p:nvSpPr>
          <p:spPr>
            <a:xfrm>
              <a:off x="3978019" y="4646005"/>
              <a:ext cx="2252634" cy="400110"/>
            </a:xfrm>
            <a:prstGeom prst="rect">
              <a:avLst/>
            </a:prstGeom>
            <a:noFill/>
          </p:spPr>
          <p:txBody>
            <a:bodyPr wrap="square" rtlCol="0">
              <a:spAutoFit/>
            </a:bodyPr>
            <a:lstStyle/>
            <a:p>
              <a:pPr algn="l">
                <a:buNone/>
              </a:pPr>
              <a:r>
                <a:rPr lang="zh-CN" altLang="en-US" sz="2000" dirty="0">
                  <a:solidFill>
                    <a:srgbClr val="BA0023"/>
                  </a:solidFill>
                  <a:latin typeface="微软雅黑" panose="020B0503020204020204" pitchFamily="34" charset="-122"/>
                  <a:ea typeface="微软雅黑" panose="020B0503020204020204" pitchFamily="34" charset="-122"/>
                </a:rPr>
                <a:t>中科大服务器集群</a:t>
              </a:r>
            </a:p>
          </p:txBody>
        </p:sp>
        <p:pic>
          <p:nvPicPr>
            <p:cNvPr id="14" name="图片 13"/>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086600" y="2999851"/>
              <a:ext cx="1260000" cy="1620000"/>
            </a:xfrm>
            <a:prstGeom prst="rect">
              <a:avLst/>
            </a:prstGeom>
          </p:spPr>
        </p:pic>
        <p:sp>
          <p:nvSpPr>
            <p:cNvPr id="15" name="文本框 14"/>
            <p:cNvSpPr txBox="1"/>
            <p:nvPr/>
          </p:nvSpPr>
          <p:spPr>
            <a:xfrm>
              <a:off x="6590116" y="4646005"/>
              <a:ext cx="2553884" cy="400110"/>
            </a:xfrm>
            <a:prstGeom prst="rect">
              <a:avLst/>
            </a:prstGeom>
            <a:noFill/>
          </p:spPr>
          <p:txBody>
            <a:bodyPr wrap="square" rtlCol="0">
              <a:spAutoFit/>
            </a:bodyPr>
            <a:lstStyle/>
            <a:p>
              <a:pPr algn="l">
                <a:buNone/>
              </a:pPr>
              <a:r>
                <a:rPr lang="zh-CN" altLang="en-US" sz="2000" dirty="0">
                  <a:solidFill>
                    <a:srgbClr val="BA0023"/>
                  </a:solidFill>
                  <a:latin typeface="微软雅黑" panose="020B0503020204020204" pitchFamily="34" charset="-122"/>
                  <a:ea typeface="微软雅黑" panose="020B0503020204020204" pitchFamily="34" charset="-122"/>
                </a:rPr>
                <a:t>武汉大学服务器集群</a:t>
              </a:r>
            </a:p>
          </p:txBody>
        </p:sp>
        <p:pic>
          <p:nvPicPr>
            <p:cNvPr id="16" name="图片 15"/>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800476" y="3069361"/>
              <a:ext cx="1260000" cy="1620000"/>
            </a:xfrm>
            <a:prstGeom prst="rect">
              <a:avLst/>
            </a:prstGeom>
          </p:spPr>
        </p:pic>
        <p:pic>
          <p:nvPicPr>
            <p:cNvPr id="17" name="图片 1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2060476" y="3069361"/>
              <a:ext cx="1260000" cy="1620000"/>
            </a:xfrm>
            <a:prstGeom prst="rect">
              <a:avLst/>
            </a:prstGeom>
          </p:spPr>
        </p:pic>
        <p:sp>
          <p:nvSpPr>
            <p:cNvPr id="18" name="文本框 17"/>
            <p:cNvSpPr txBox="1"/>
            <p:nvPr/>
          </p:nvSpPr>
          <p:spPr>
            <a:xfrm>
              <a:off x="521688" y="4680365"/>
              <a:ext cx="3276599" cy="400110"/>
            </a:xfrm>
            <a:prstGeom prst="rect">
              <a:avLst/>
            </a:prstGeom>
            <a:noFill/>
          </p:spPr>
          <p:txBody>
            <a:bodyPr wrap="square" rtlCol="0">
              <a:spAutoFit/>
            </a:bodyPr>
            <a:lstStyle/>
            <a:p>
              <a:pPr algn="l">
                <a:buNone/>
              </a:pPr>
              <a:r>
                <a:rPr lang="zh-CN" altLang="en-US" sz="2000" dirty="0">
                  <a:solidFill>
                    <a:srgbClr val="BA0023"/>
                  </a:solidFill>
                  <a:latin typeface="微软雅黑" panose="020B0503020204020204" pitchFamily="34" charset="-122"/>
                  <a:ea typeface="微软雅黑" panose="020B0503020204020204" pitchFamily="34" charset="-122"/>
                </a:rPr>
                <a:t>中科院高能所服务器集群</a:t>
              </a:r>
            </a:p>
          </p:txBody>
        </p:sp>
      </p:grpSp>
      <p:sp>
        <p:nvSpPr>
          <p:cNvPr id="7" name="矩形 6"/>
          <p:cNvSpPr/>
          <p:nvPr/>
        </p:nvSpPr>
        <p:spPr>
          <a:xfrm>
            <a:off x="256761" y="5252720"/>
            <a:ext cx="8820978" cy="1243417"/>
          </a:xfrm>
          <a:prstGeom prst="rect">
            <a:avLst/>
          </a:prstGeom>
        </p:spPr>
        <p:txBody>
          <a:bodyPr wrap="square">
            <a:spAutoFit/>
          </a:bodyPr>
          <a:lstStyle/>
          <a:p>
            <a:pPr marL="342900" lvl="0" indent="-342900" algn="l">
              <a:buClrTx/>
              <a:buFont typeface="Wingdings" panose="05000000000000000000" pitchFamily="2" charset="2"/>
              <a:buChar char="p"/>
            </a:pPr>
            <a:r>
              <a:rPr kumimoji="0" lang="zh-CN" altLang="en-US" sz="2200" kern="0" dirty="0">
                <a:solidFill>
                  <a:srgbClr val="0000FF"/>
                </a:solidFill>
                <a:latin typeface="+mn-ea"/>
                <a:ea typeface="+mn-ea"/>
                <a:cs typeface="Times New Roman" panose="02020603050405020304" pitchFamily="18" charset="0"/>
              </a:rPr>
              <a:t>国内外环境</a:t>
            </a:r>
            <a:endParaRPr kumimoji="0" lang="en-US" altLang="zh-CN" sz="2200" kern="0" dirty="0">
              <a:solidFill>
                <a:srgbClr val="0000FF"/>
              </a:solidFill>
              <a:latin typeface="+mn-ea"/>
              <a:ea typeface="+mn-ea"/>
              <a:cs typeface="Times New Roman" panose="02020603050405020304" pitchFamily="18" charset="0"/>
            </a:endParaRPr>
          </a:p>
          <a:p>
            <a:pPr marL="702000" lvl="0" indent="-342900" algn="l">
              <a:buClrTx/>
              <a:buSzPct val="80000"/>
              <a:buFont typeface="Wingdings" panose="05000000000000000000" pitchFamily="2" charset="2"/>
              <a:buChar char="l"/>
            </a:pPr>
            <a:r>
              <a:rPr lang="en-US" altLang="zh-CN" sz="2200" dirty="0">
                <a:solidFill>
                  <a:schemeClr val="tx1"/>
                </a:solidFill>
                <a:latin typeface="+mn-ea"/>
                <a:ea typeface="+mn-ea"/>
              </a:rPr>
              <a:t>BESIII</a:t>
            </a:r>
            <a:r>
              <a:rPr lang="zh-CN" altLang="en-US" sz="2200" dirty="0">
                <a:solidFill>
                  <a:schemeClr val="tx1"/>
                </a:solidFill>
                <a:latin typeface="+mn-ea"/>
                <a:ea typeface="+mn-ea"/>
              </a:rPr>
              <a:t>合作组</a:t>
            </a:r>
            <a:r>
              <a:rPr lang="zh-CN" altLang="en-US" sz="2200" dirty="0">
                <a:solidFill>
                  <a:srgbClr val="C00000"/>
                </a:solidFill>
                <a:latin typeface="+mn-ea"/>
                <a:ea typeface="+mn-ea"/>
              </a:rPr>
              <a:t>全力支持</a:t>
            </a:r>
            <a:endParaRPr lang="en-US" altLang="zh-CN" sz="2200" dirty="0">
              <a:solidFill>
                <a:schemeClr val="tx1"/>
              </a:solidFill>
              <a:latin typeface="+mn-ea"/>
              <a:ea typeface="+mn-ea"/>
            </a:endParaRPr>
          </a:p>
          <a:p>
            <a:pPr marL="702000" lvl="0" indent="-342900" algn="l">
              <a:buClrTx/>
              <a:buSzPct val="80000"/>
              <a:buFont typeface="Wingdings" panose="05000000000000000000" pitchFamily="2" charset="2"/>
              <a:buChar char="l"/>
            </a:pPr>
            <a:r>
              <a:rPr lang="zh-CN" altLang="en-US" sz="2200" dirty="0">
                <a:solidFill>
                  <a:schemeClr val="tx1"/>
                </a:solidFill>
                <a:latin typeface="+mn-ea"/>
                <a:ea typeface="+mn-ea"/>
              </a:rPr>
              <a:t>国内外同行的</a:t>
            </a:r>
            <a:r>
              <a:rPr lang="zh-CN" altLang="en-US" sz="2200" dirty="0">
                <a:solidFill>
                  <a:srgbClr val="C00000"/>
                </a:solidFill>
                <a:latin typeface="+mn-ea"/>
                <a:ea typeface="+mn-ea"/>
              </a:rPr>
              <a:t>支持</a:t>
            </a:r>
            <a:r>
              <a:rPr lang="zh-CN" altLang="en-US" sz="2200" dirty="0">
                <a:solidFill>
                  <a:schemeClr val="tx1"/>
                </a:solidFill>
                <a:latin typeface="+mn-ea"/>
                <a:ea typeface="+mn-ea"/>
              </a:rPr>
              <a:t>与</a:t>
            </a:r>
            <a:r>
              <a:rPr lang="zh-CN" altLang="en-US" sz="2200" dirty="0">
                <a:solidFill>
                  <a:srgbClr val="C00000"/>
                </a:solidFill>
                <a:latin typeface="+mn-ea"/>
                <a:ea typeface="+mn-ea"/>
              </a:rPr>
              <a:t>紧密合作</a:t>
            </a:r>
            <a:endParaRPr lang="en-US" altLang="zh-CN" sz="2200" dirty="0">
              <a:solidFill>
                <a:srgbClr val="C00000"/>
              </a:solidFill>
              <a:latin typeface="+mn-ea"/>
              <a:ea typeface="+mn-ea"/>
            </a:endParaRPr>
          </a:p>
        </p:txBody>
      </p:sp>
    </p:spTree>
    <p:extLst>
      <p:ext uri="{BB962C8B-B14F-4D97-AF65-F5344CB8AC3E}">
        <p14:creationId xmlns:p14="http://schemas.microsoft.com/office/powerpoint/2010/main" val="20409113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r>
              <a:rPr lang="zh-CN" altLang="en-US" dirty="0"/>
              <a:t>内容提要</a:t>
            </a:r>
          </a:p>
        </p:txBody>
      </p:sp>
      <p:sp>
        <p:nvSpPr>
          <p:cNvPr id="8" name="内容占位符 7"/>
          <p:cNvSpPr>
            <a:spLocks noGrp="1"/>
          </p:cNvSpPr>
          <p:nvPr>
            <p:ph idx="1"/>
          </p:nvPr>
        </p:nvSpPr>
        <p:spPr/>
        <p:txBody>
          <a:bodyPr/>
          <a:lstStyle/>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cs typeface="+mn-cs"/>
              </a:rPr>
              <a:t>立项依据</a:t>
            </a:r>
            <a:endParaRPr lang="en-US" altLang="zh-CN" kern="1200" dirty="0">
              <a:solidFill>
                <a:schemeClr val="bg1">
                  <a:lumMod val="85000"/>
                </a:schemeClr>
              </a:solidFill>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cs typeface="+mn-cs"/>
              </a:rPr>
              <a:t>研究内容、研究目标以及拟解决的关键问题</a:t>
            </a:r>
            <a:endParaRPr lang="en-US" altLang="zh-CN" kern="1200" dirty="0">
              <a:solidFill>
                <a:schemeClr val="bg1">
                  <a:lumMod val="85000"/>
                </a:schemeClr>
              </a:solidFill>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cs typeface="+mn-cs"/>
              </a:rPr>
              <a:t>课题之间的分工与有机联系</a:t>
            </a:r>
            <a:endParaRPr lang="en-US" altLang="zh-CN" kern="1200" dirty="0">
              <a:solidFill>
                <a:schemeClr val="bg1">
                  <a:lumMod val="85000"/>
                </a:schemeClr>
              </a:solidFill>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cs typeface="+mn-cs"/>
              </a:rPr>
              <a:t>预期可取得的重大科学突破</a:t>
            </a:r>
            <a:endParaRPr lang="en-US" altLang="zh-CN" kern="1200" dirty="0">
              <a:solidFill>
                <a:schemeClr val="bg1">
                  <a:lumMod val="85000"/>
                </a:schemeClr>
              </a:solidFill>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cs typeface="+mn-cs"/>
              </a:rPr>
              <a:t>研究队伍构成、研究基础与条件</a:t>
            </a:r>
            <a:endParaRPr lang="en-US" altLang="zh-CN" kern="1200" dirty="0">
              <a:solidFill>
                <a:schemeClr val="bg1">
                  <a:lumMod val="85000"/>
                </a:schemeClr>
              </a:solidFill>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prstClr val="black"/>
                </a:solidFill>
                <a:cs typeface="+mn-cs"/>
              </a:rPr>
              <a:t>研究内容获得其他资助的情况</a:t>
            </a:r>
            <a:endParaRPr lang="en-US" altLang="zh-CN" kern="1200" dirty="0">
              <a:solidFill>
                <a:prstClr val="black"/>
              </a:solidFill>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cs typeface="+mn-cs"/>
              </a:rPr>
              <a:t>项目经费预算说明</a:t>
            </a:r>
            <a:endParaRPr lang="en-US" altLang="zh-CN" kern="1200" dirty="0">
              <a:solidFill>
                <a:schemeClr val="bg1">
                  <a:lumMod val="85000"/>
                </a:schemeClr>
              </a:solidFill>
              <a:cs typeface="+mn-cs"/>
            </a:endParaRPr>
          </a:p>
          <a:p>
            <a:endParaRPr lang="zh-CN" altLang="en-US" dirty="0"/>
          </a:p>
        </p:txBody>
      </p:sp>
      <p:sp>
        <p:nvSpPr>
          <p:cNvPr id="3" name="灯片编号占位符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73300C-797F-D148-A78D-320196FBAF04}" type="slidenum">
              <a:rPr kumimoji="0" lang="en-US" sz="1600" b="1"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endParaRPr>
          </a:p>
        </p:txBody>
      </p:sp>
      <p:pic>
        <p:nvPicPr>
          <p:cNvPr id="26" name="Picture 4" descr="http://bes3.ihep.ac.cn/images/BES3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0"/>
            <a:ext cx="1506071" cy="705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4345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kern="1200" dirty="0">
                <a:solidFill>
                  <a:prstClr val="black"/>
                </a:solidFill>
              </a:rPr>
              <a:t>获得其他资助的情况</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228600" y="838200"/>
                <a:ext cx="8610600" cy="5486400"/>
              </a:xfrm>
            </p:spPr>
            <p:txBody>
              <a:bodyPr/>
              <a:lstStyle/>
              <a:p>
                <a:pPr>
                  <a:lnSpc>
                    <a:spcPct val="160000"/>
                  </a:lnSpc>
                  <a:buClrTx/>
                  <a:buFont typeface="Wingdings" panose="05000000000000000000" pitchFamily="2" charset="2"/>
                  <a:buChar char="p"/>
                </a:pPr>
                <a:r>
                  <a:rPr lang="zh-CN" altLang="zh-CN" sz="2000" dirty="0">
                    <a:solidFill>
                      <a:schemeClr val="tx1"/>
                    </a:solidFill>
                    <a:latin typeface="+mn-ea"/>
                    <a:ea typeface="+mn-ea"/>
                  </a:rPr>
                  <a:t>科技部国家</a:t>
                </a:r>
                <a:r>
                  <a:rPr lang="zh-CN" altLang="zh-CN" sz="2000" dirty="0">
                    <a:solidFill>
                      <a:srgbClr val="C00000"/>
                    </a:solidFill>
                    <a:latin typeface="+mn-ea"/>
                    <a:ea typeface="+mn-ea"/>
                  </a:rPr>
                  <a:t>重点研发计划</a:t>
                </a:r>
                <a:r>
                  <a:rPr lang="zh-CN" altLang="en-US" sz="2000" dirty="0">
                    <a:solidFill>
                      <a:schemeClr val="tx1"/>
                    </a:solidFill>
                    <a:latin typeface="+mn-ea"/>
                    <a:ea typeface="+mn-ea"/>
                  </a:rPr>
                  <a:t>项目“</a:t>
                </a:r>
                <a:r>
                  <a:rPr lang="en-US" altLang="zh-CN" sz="2000" dirty="0">
                    <a:solidFill>
                      <a:schemeClr val="tx1"/>
                    </a:solidFill>
                    <a:latin typeface="+mn-ea"/>
                    <a:ea typeface="+mn-ea"/>
                  </a:rPr>
                  <a:t>BESIII </a:t>
                </a:r>
                <a:r>
                  <a:rPr lang="zh-CN" altLang="zh-CN" sz="2000" dirty="0">
                    <a:solidFill>
                      <a:schemeClr val="tx1"/>
                    </a:solidFill>
                    <a:latin typeface="+mn-ea"/>
                    <a:ea typeface="+mn-ea"/>
                  </a:rPr>
                  <a:t>上粲强子、</a:t>
                </a:r>
                <a:r>
                  <a:rPr lang="en-US" altLang="zh-CN" sz="2000" dirty="0">
                    <a:solidFill>
                      <a:schemeClr val="tx1"/>
                    </a:solidFill>
                    <a:latin typeface="+mn-ea"/>
                    <a:ea typeface="+mn-ea"/>
                  </a:rPr>
                  <a:t>QCD </a:t>
                </a:r>
                <a:r>
                  <a:rPr lang="zh-CN" altLang="zh-CN" sz="2000" dirty="0">
                    <a:solidFill>
                      <a:schemeClr val="tx1"/>
                    </a:solidFill>
                    <a:latin typeface="+mn-ea"/>
                    <a:ea typeface="+mn-ea"/>
                  </a:rPr>
                  <a:t>及新物理研究</a:t>
                </a:r>
                <a:r>
                  <a:rPr lang="zh-CN" altLang="en-US" sz="2000" dirty="0">
                    <a:solidFill>
                      <a:schemeClr val="tx1"/>
                    </a:solidFill>
                    <a:latin typeface="+mn-ea"/>
                    <a:ea typeface="+mn-ea"/>
                  </a:rPr>
                  <a:t>”的</a:t>
                </a:r>
                <a:r>
                  <a:rPr lang="zh-CN" altLang="en-US" sz="2000" dirty="0">
                    <a:solidFill>
                      <a:srgbClr val="C00000"/>
                    </a:solidFill>
                    <a:latin typeface="+mn-ea"/>
                    <a:ea typeface="+mn-ea"/>
                  </a:rPr>
                  <a:t>四个课题之一</a:t>
                </a:r>
                <a:r>
                  <a:rPr lang="en-US" altLang="zh-CN" sz="2000" dirty="0">
                    <a:solidFill>
                      <a:schemeClr val="tx1"/>
                    </a:solidFill>
                    <a:latin typeface="+mn-ea"/>
                    <a:ea typeface="+mn-ea"/>
                  </a:rPr>
                  <a:t>《</a:t>
                </a:r>
                <a:r>
                  <a:rPr lang="zh-CN" altLang="zh-CN" sz="2000" dirty="0">
                    <a:solidFill>
                      <a:schemeClr val="tx1"/>
                    </a:solidFill>
                    <a:latin typeface="+mn-ea"/>
                  </a:rPr>
                  <a:t>粲介子衰变研究</a:t>
                </a:r>
                <a:r>
                  <a:rPr lang="en-US" altLang="zh-CN" sz="2000" dirty="0">
                    <a:solidFill>
                      <a:schemeClr val="tx1"/>
                    </a:solidFill>
                    <a:latin typeface="+mn-ea"/>
                    <a:ea typeface="+mn-ea"/>
                  </a:rPr>
                  <a:t>》</a:t>
                </a:r>
                <a:r>
                  <a:rPr lang="zh-CN" altLang="en-US" sz="2000" dirty="0">
                    <a:solidFill>
                      <a:schemeClr val="tx1"/>
                    </a:solidFill>
                    <a:latin typeface="+mn-ea"/>
                    <a:ea typeface="+mn-ea"/>
                  </a:rPr>
                  <a:t>（马海龙主持）</a:t>
                </a:r>
                <a:r>
                  <a:rPr lang="zh-CN" altLang="zh-CN" sz="2000" dirty="0">
                    <a:solidFill>
                      <a:schemeClr val="tx1"/>
                    </a:solidFill>
                    <a:latin typeface="+mn-ea"/>
                    <a:ea typeface="+mn-ea"/>
                  </a:rPr>
                  <a:t>，</a:t>
                </a:r>
                <a:r>
                  <a:rPr lang="en-US" altLang="zh-CN" sz="2000" dirty="0">
                    <a:solidFill>
                      <a:srgbClr val="C00000"/>
                    </a:solidFill>
                    <a:latin typeface="+mn-ea"/>
                  </a:rPr>
                  <a:t> 2024-10</a:t>
                </a:r>
                <a:r>
                  <a:rPr lang="zh-CN" altLang="en-US" sz="2000" dirty="0">
                    <a:solidFill>
                      <a:srgbClr val="C00000"/>
                    </a:solidFill>
                    <a:latin typeface="+mn-ea"/>
                  </a:rPr>
                  <a:t>结题</a:t>
                </a:r>
                <a:endParaRPr lang="en-US" altLang="zh-CN" sz="2000" dirty="0">
                  <a:solidFill>
                    <a:schemeClr val="tx1"/>
                  </a:solidFill>
                  <a:latin typeface="+mn-ea"/>
                  <a:ea typeface="+mn-ea"/>
                </a:endParaRPr>
              </a:p>
              <a:p>
                <a:pPr>
                  <a:lnSpc>
                    <a:spcPct val="160000"/>
                  </a:lnSpc>
                  <a:buClrTx/>
                  <a:buFont typeface="Wingdings" panose="05000000000000000000" pitchFamily="2" charset="2"/>
                  <a:buChar char="p"/>
                </a:pPr>
                <a:r>
                  <a:rPr lang="zh-CN" altLang="zh-CN" sz="2000" dirty="0">
                    <a:solidFill>
                      <a:schemeClr val="tx1"/>
                    </a:solidFill>
                    <a:latin typeface="+mn-ea"/>
                    <a:ea typeface="+mn-ea"/>
                  </a:rPr>
                  <a:t>然科学基金委</a:t>
                </a:r>
                <a:r>
                  <a:rPr lang="zh-CN" altLang="zh-CN" sz="2000" dirty="0">
                    <a:solidFill>
                      <a:srgbClr val="C00000"/>
                    </a:solidFill>
                    <a:latin typeface="+mn-ea"/>
                    <a:ea typeface="+mn-ea"/>
                  </a:rPr>
                  <a:t>杰出青年</a:t>
                </a:r>
                <a:r>
                  <a:rPr lang="zh-CN" altLang="zh-CN" sz="2000" dirty="0">
                    <a:solidFill>
                      <a:schemeClr val="tx1"/>
                    </a:solidFill>
                    <a:latin typeface="+mn-ea"/>
                    <a:ea typeface="+mn-ea"/>
                  </a:rPr>
                  <a:t>项目</a:t>
                </a:r>
                <a:r>
                  <a:rPr lang="zh-CN" altLang="en-US" sz="2000" dirty="0">
                    <a:solidFill>
                      <a:schemeClr val="tx1"/>
                    </a:solidFill>
                    <a:latin typeface="+mn-ea"/>
                    <a:ea typeface="+mn-ea"/>
                  </a:rPr>
                  <a:t>“</a:t>
                </a:r>
                <a:r>
                  <a:rPr lang="zh-CN" altLang="zh-CN" sz="2000" dirty="0">
                    <a:solidFill>
                      <a:schemeClr val="tx1"/>
                    </a:solidFill>
                    <a:latin typeface="+mn-ea"/>
                    <a:ea typeface="+mn-ea"/>
                  </a:rPr>
                  <a:t>粒子物理实验</a:t>
                </a:r>
                <a:r>
                  <a:rPr lang="zh-CN" altLang="en-US" sz="2000" dirty="0">
                    <a:solidFill>
                      <a:schemeClr val="tx1"/>
                    </a:solidFill>
                    <a:latin typeface="+mn-ea"/>
                    <a:ea typeface="+mn-ea"/>
                  </a:rPr>
                  <a:t>”</a:t>
                </a:r>
                <a:r>
                  <a:rPr lang="en-US" altLang="zh-CN" sz="2000" dirty="0">
                    <a:solidFill>
                      <a:schemeClr val="tx1"/>
                    </a:solidFill>
                    <a:latin typeface="+mn-ea"/>
                    <a:ea typeface="+mn-ea"/>
                  </a:rPr>
                  <a:t>(</a:t>
                </a:r>
                <a:r>
                  <a:rPr lang="zh-CN" altLang="zh-CN" sz="2000" dirty="0">
                    <a:solidFill>
                      <a:schemeClr val="tx1"/>
                    </a:solidFill>
                    <a:latin typeface="+mn-ea"/>
                    <a:ea typeface="+mn-ea"/>
                  </a:rPr>
                  <a:t>彭海平主持</a:t>
                </a:r>
                <a:r>
                  <a:rPr lang="en-US" altLang="zh-CN" sz="2000" dirty="0">
                    <a:solidFill>
                      <a:schemeClr val="tx1"/>
                    </a:solidFill>
                    <a:latin typeface="+mn-ea"/>
                    <a:ea typeface="+mn-ea"/>
                  </a:rPr>
                  <a:t>)</a:t>
                </a:r>
                <a:r>
                  <a:rPr lang="zh-CN" altLang="en-US" sz="2000" dirty="0">
                    <a:solidFill>
                      <a:schemeClr val="tx1"/>
                    </a:solidFill>
                    <a:latin typeface="+mn-ea"/>
                    <a:ea typeface="+mn-ea"/>
                  </a:rPr>
                  <a:t>，</a:t>
                </a:r>
                <a:r>
                  <a:rPr lang="zh-CN" altLang="en-US" sz="2000" dirty="0">
                    <a:solidFill>
                      <a:srgbClr val="C00000"/>
                    </a:solidFill>
                    <a:latin typeface="+mn-ea"/>
                    <a:ea typeface="+mn-ea"/>
                  </a:rPr>
                  <a:t>本年度结题</a:t>
                </a:r>
                <a:endParaRPr lang="en-US" altLang="zh-CN" sz="2000" dirty="0">
                  <a:solidFill>
                    <a:schemeClr val="tx1"/>
                  </a:solidFill>
                  <a:latin typeface="+mn-ea"/>
                  <a:ea typeface="+mn-ea"/>
                </a:endParaRPr>
              </a:p>
              <a:p>
                <a:pPr>
                  <a:lnSpc>
                    <a:spcPct val="160000"/>
                  </a:lnSpc>
                  <a:buClrTx/>
                  <a:buFont typeface="Wingdings" panose="05000000000000000000" pitchFamily="2" charset="2"/>
                  <a:buChar char="p"/>
                </a:pPr>
                <a:r>
                  <a:rPr lang="zh-CN" altLang="zh-CN" sz="2000" dirty="0">
                    <a:solidFill>
                      <a:schemeClr val="tx1"/>
                    </a:solidFill>
                    <a:latin typeface="+mn-ea"/>
                    <a:ea typeface="+mn-ea"/>
                  </a:rPr>
                  <a:t>自然科学基金委</a:t>
                </a:r>
                <a:r>
                  <a:rPr lang="zh-CN" altLang="zh-CN" sz="2000" dirty="0">
                    <a:solidFill>
                      <a:srgbClr val="C00000"/>
                    </a:solidFill>
                    <a:latin typeface="+mn-ea"/>
                    <a:ea typeface="+mn-ea"/>
                  </a:rPr>
                  <a:t>重点</a:t>
                </a:r>
                <a:r>
                  <a:rPr lang="zh-CN" altLang="zh-CN" sz="2000" dirty="0">
                    <a:solidFill>
                      <a:schemeClr val="tx1"/>
                    </a:solidFill>
                    <a:latin typeface="+mn-ea"/>
                    <a:ea typeface="+mn-ea"/>
                  </a:rPr>
                  <a:t>项目</a:t>
                </a:r>
                <a:r>
                  <a:rPr lang="zh-CN" altLang="en-US" sz="2000" dirty="0">
                    <a:solidFill>
                      <a:schemeClr val="tx1"/>
                    </a:solidFill>
                    <a:latin typeface="+mn-ea"/>
                    <a:ea typeface="+mn-ea"/>
                  </a:rPr>
                  <a:t>“</a:t>
                </a:r>
                <a:r>
                  <a:rPr lang="zh-CN" altLang="zh-CN" sz="2000" dirty="0">
                    <a:solidFill>
                      <a:schemeClr val="tx1"/>
                    </a:solidFill>
                    <a:latin typeface="+mn-ea"/>
                    <a:ea typeface="+mn-ea"/>
                  </a:rPr>
                  <a:t>北京谱仪</a:t>
                </a:r>
                <a:r>
                  <a:rPr lang="en-US" altLang="zh-CN" sz="2000" dirty="0">
                    <a:solidFill>
                      <a:schemeClr val="tx1"/>
                    </a:solidFill>
                    <a:latin typeface="+mn-ea"/>
                    <a:ea typeface="+mn-ea"/>
                  </a:rPr>
                  <a:t>III</a:t>
                </a:r>
                <a:r>
                  <a:rPr lang="zh-CN" altLang="zh-CN" sz="2000" dirty="0">
                    <a:solidFill>
                      <a:schemeClr val="tx1"/>
                    </a:solidFill>
                    <a:latin typeface="+mn-ea"/>
                    <a:ea typeface="+mn-ea"/>
                  </a:rPr>
                  <a:t>上</a:t>
                </a:r>
                <a14:m>
                  <m:oMath xmlns:m="http://schemas.openxmlformats.org/officeDocument/2006/math">
                    <m:sSubSup>
                      <m:sSubSupPr>
                        <m:ctrlPr>
                          <a:rPr lang="zh-CN" altLang="zh-CN" sz="2000" i="1">
                            <a:solidFill>
                              <a:schemeClr val="tx1"/>
                            </a:solidFill>
                            <a:latin typeface="Cambria Math" panose="02040503050406030204" pitchFamily="18" charset="0"/>
                            <a:ea typeface="+mn-ea"/>
                          </a:rPr>
                        </m:ctrlPr>
                      </m:sSubSupPr>
                      <m:e>
                        <m:r>
                          <a:rPr lang="en-US" altLang="zh-CN" sz="2000">
                            <a:solidFill>
                              <a:schemeClr val="tx1"/>
                            </a:solidFill>
                            <a:latin typeface="Cambria Math" panose="02040503050406030204" pitchFamily="18" charset="0"/>
                            <a:ea typeface="+mn-ea"/>
                          </a:rPr>
                          <m:t>𝐷</m:t>
                        </m:r>
                      </m:e>
                      <m:sub>
                        <m:r>
                          <a:rPr lang="en-US" altLang="zh-CN" sz="2000">
                            <a:solidFill>
                              <a:schemeClr val="tx1"/>
                            </a:solidFill>
                            <a:latin typeface="Cambria Math" panose="02040503050406030204" pitchFamily="18" charset="0"/>
                            <a:ea typeface="+mn-ea"/>
                          </a:rPr>
                          <m:t>𝑠</m:t>
                        </m:r>
                      </m:sub>
                      <m:sup>
                        <m:r>
                          <a:rPr lang="en-US" altLang="zh-CN" sz="2000">
                            <a:solidFill>
                              <a:schemeClr val="tx1"/>
                            </a:solidFill>
                            <a:latin typeface="Cambria Math" panose="02040503050406030204" pitchFamily="18" charset="0"/>
                            <a:ea typeface="+mn-ea"/>
                          </a:rPr>
                          <m:t>+</m:t>
                        </m:r>
                      </m:sup>
                    </m:sSubSup>
                  </m:oMath>
                </a14:m>
                <a:r>
                  <a:rPr lang="zh-CN" altLang="zh-CN" sz="2000" dirty="0">
                    <a:solidFill>
                      <a:schemeClr val="tx1"/>
                    </a:solidFill>
                    <a:latin typeface="+mn-ea"/>
                    <a:ea typeface="+mn-ea"/>
                  </a:rPr>
                  <a:t>介子衰变的实验研究</a:t>
                </a:r>
                <a:r>
                  <a:rPr lang="zh-CN" altLang="en-US" sz="2000" dirty="0">
                    <a:solidFill>
                      <a:schemeClr val="tx1"/>
                    </a:solidFill>
                    <a:latin typeface="+mn-ea"/>
                    <a:ea typeface="+mn-ea"/>
                  </a:rPr>
                  <a:t>”（</a:t>
                </a:r>
                <a:r>
                  <a:rPr lang="zh-CN" altLang="zh-CN" sz="2000" dirty="0">
                    <a:solidFill>
                      <a:schemeClr val="tx1"/>
                    </a:solidFill>
                    <a:latin typeface="+mn-ea"/>
                    <a:ea typeface="+mn-ea"/>
                  </a:rPr>
                  <a:t>董燎原主持</a:t>
                </a:r>
                <a:r>
                  <a:rPr lang="en-US" altLang="zh-CN" sz="2000" dirty="0">
                    <a:solidFill>
                      <a:schemeClr val="tx1"/>
                    </a:solidFill>
                    <a:latin typeface="+mn-ea"/>
                    <a:ea typeface="+mn-ea"/>
                  </a:rPr>
                  <a:t>)</a:t>
                </a:r>
                <a:r>
                  <a:rPr lang="zh-CN" altLang="en-US" sz="2000" dirty="0">
                    <a:solidFill>
                      <a:schemeClr val="tx1"/>
                    </a:solidFill>
                    <a:latin typeface="+mn-ea"/>
                    <a:ea typeface="+mn-ea"/>
                  </a:rPr>
                  <a:t>，</a:t>
                </a:r>
                <a:r>
                  <a:rPr lang="zh-CN" altLang="en-US" sz="2000" dirty="0">
                    <a:solidFill>
                      <a:srgbClr val="C00000"/>
                    </a:solidFill>
                    <a:latin typeface="+mn-ea"/>
                    <a:ea typeface="+mn-ea"/>
                  </a:rPr>
                  <a:t>本年度结题</a:t>
                </a:r>
                <a:endParaRPr lang="en-US" altLang="zh-CN" sz="2000" dirty="0">
                  <a:solidFill>
                    <a:srgbClr val="C00000"/>
                  </a:solidFill>
                  <a:latin typeface="+mn-ea"/>
                  <a:ea typeface="+mn-ea"/>
                </a:endParaRPr>
              </a:p>
              <a:p>
                <a:pPr>
                  <a:lnSpc>
                    <a:spcPct val="160000"/>
                  </a:lnSpc>
                  <a:buClrTx/>
                  <a:buFont typeface="Wingdings" panose="05000000000000000000" pitchFamily="2" charset="2"/>
                  <a:buChar char="p"/>
                </a:pPr>
                <a:r>
                  <a:rPr lang="zh-CN" altLang="zh-CN" sz="2000" dirty="0">
                    <a:solidFill>
                      <a:schemeClr val="tx1"/>
                    </a:solidFill>
                    <a:latin typeface="+mn-ea"/>
                  </a:rPr>
                  <a:t>国家自然科学基金委</a:t>
                </a:r>
                <a:r>
                  <a:rPr lang="zh-CN" altLang="zh-CN" sz="2000" dirty="0">
                    <a:solidFill>
                      <a:srgbClr val="C00000"/>
                    </a:solidFill>
                    <a:latin typeface="+mn-ea"/>
                  </a:rPr>
                  <a:t>面上</a:t>
                </a:r>
                <a:r>
                  <a:rPr lang="zh-CN" altLang="zh-CN" sz="2000" dirty="0">
                    <a:solidFill>
                      <a:schemeClr val="tx1"/>
                    </a:solidFill>
                    <a:latin typeface="+mn-ea"/>
                  </a:rPr>
                  <a:t>项目</a:t>
                </a:r>
                <a:r>
                  <a:rPr lang="zh-CN" altLang="en-US" sz="2000" dirty="0">
                    <a:solidFill>
                      <a:schemeClr val="tx1"/>
                    </a:solidFill>
                    <a:latin typeface="+mn-ea"/>
                  </a:rPr>
                  <a:t>“</a:t>
                </a:r>
                <a:r>
                  <a:rPr lang="en-US" altLang="zh-CN" sz="2000" dirty="0">
                    <a:solidFill>
                      <a:schemeClr val="tx1"/>
                    </a:solidFill>
                    <a:latin typeface="+mn-ea"/>
                  </a:rPr>
                  <a:t>BESIII</a:t>
                </a:r>
                <a:r>
                  <a:rPr lang="zh-CN" altLang="zh-CN" sz="2000" dirty="0">
                    <a:solidFill>
                      <a:schemeClr val="tx1"/>
                    </a:solidFill>
                    <a:latin typeface="+mn-ea"/>
                  </a:rPr>
                  <a:t>上</a:t>
                </a:r>
                <a14:m>
                  <m:oMath xmlns:m="http://schemas.openxmlformats.org/officeDocument/2006/math">
                    <m:sSup>
                      <m:sSupPr>
                        <m:ctrlPr>
                          <a:rPr lang="zh-CN" altLang="zh-CN" sz="2000" i="1">
                            <a:solidFill>
                              <a:schemeClr val="tx1"/>
                            </a:solidFill>
                            <a:latin typeface="Cambria Math" panose="02040503050406030204" pitchFamily="18" charset="0"/>
                          </a:rPr>
                        </m:ctrlPr>
                      </m:sSupPr>
                      <m:e>
                        <m:r>
                          <a:rPr lang="en-US" altLang="zh-CN" sz="2000">
                            <a:solidFill>
                              <a:schemeClr val="tx1"/>
                            </a:solidFill>
                            <a:latin typeface="Cambria Math" panose="02040503050406030204" pitchFamily="18" charset="0"/>
                          </a:rPr>
                          <m:t>𝐷</m:t>
                        </m:r>
                      </m:e>
                      <m:sup>
                        <m:r>
                          <a:rPr lang="en-US" altLang="zh-CN" sz="2000">
                            <a:solidFill>
                              <a:schemeClr val="tx1"/>
                            </a:solidFill>
                            <a:latin typeface="Cambria Math" panose="02040503050406030204" pitchFamily="18" charset="0"/>
                          </a:rPr>
                          <m:t>0(+)</m:t>
                        </m:r>
                      </m:sup>
                    </m:sSup>
                  </m:oMath>
                </a14:m>
                <a:r>
                  <a:rPr lang="zh-CN" altLang="zh-CN" sz="2000" dirty="0">
                    <a:solidFill>
                      <a:schemeClr val="tx1"/>
                    </a:solidFill>
                    <a:latin typeface="+mn-ea"/>
                  </a:rPr>
                  <a:t>介子遍举η强子衰变的实验研究</a:t>
                </a:r>
                <a:r>
                  <a:rPr lang="zh-CN" altLang="en-US" sz="2000" dirty="0">
                    <a:solidFill>
                      <a:schemeClr val="tx1"/>
                    </a:solidFill>
                    <a:latin typeface="+mn-ea"/>
                  </a:rPr>
                  <a:t>”</a:t>
                </a:r>
                <a:r>
                  <a:rPr lang="en-US" altLang="zh-CN" sz="2000" dirty="0">
                    <a:solidFill>
                      <a:schemeClr val="tx1"/>
                    </a:solidFill>
                    <a:latin typeface="+mn-ea"/>
                  </a:rPr>
                  <a:t>(</a:t>
                </a:r>
                <a:r>
                  <a:rPr lang="zh-CN" altLang="zh-CN" sz="2000" dirty="0">
                    <a:solidFill>
                      <a:schemeClr val="tx1"/>
                    </a:solidFill>
                    <a:latin typeface="+mn-ea"/>
                  </a:rPr>
                  <a:t>马海龙主持</a:t>
                </a:r>
                <a:r>
                  <a:rPr lang="en-US" altLang="zh-CN" sz="2000" dirty="0">
                    <a:solidFill>
                      <a:schemeClr val="tx1"/>
                    </a:solidFill>
                    <a:latin typeface="+mn-ea"/>
                  </a:rPr>
                  <a:t>)</a:t>
                </a:r>
                <a:r>
                  <a:rPr lang="zh-CN" altLang="en-US" sz="2000" dirty="0">
                    <a:solidFill>
                      <a:schemeClr val="tx1"/>
                    </a:solidFill>
                    <a:latin typeface="+mn-ea"/>
                  </a:rPr>
                  <a:t>，</a:t>
                </a:r>
                <a:r>
                  <a:rPr lang="zh-CN" altLang="en-US" sz="2000" dirty="0">
                    <a:solidFill>
                      <a:srgbClr val="C00000"/>
                    </a:solidFill>
                    <a:latin typeface="+mn-ea"/>
                  </a:rPr>
                  <a:t>本年度结题</a:t>
                </a:r>
                <a:endParaRPr lang="en-US" altLang="zh-CN" sz="2000" dirty="0">
                  <a:solidFill>
                    <a:srgbClr val="C00000"/>
                  </a:solidFill>
                  <a:latin typeface="+mn-ea"/>
                </a:endParaRPr>
              </a:p>
              <a:p>
                <a:pPr>
                  <a:lnSpc>
                    <a:spcPct val="160000"/>
                  </a:lnSpc>
                  <a:buClrTx/>
                  <a:buFont typeface="Wingdings" panose="05000000000000000000" pitchFamily="2" charset="2"/>
                  <a:buChar char="p"/>
                </a:pPr>
                <a:r>
                  <a:rPr lang="zh-CN" altLang="zh-CN" sz="2000" dirty="0">
                    <a:solidFill>
                      <a:schemeClr val="tx1"/>
                    </a:solidFill>
                    <a:latin typeface="+mn-ea"/>
                  </a:rPr>
                  <a:t>国家自然科学基金委大科学装置</a:t>
                </a:r>
                <a:r>
                  <a:rPr lang="zh-CN" altLang="zh-CN" sz="2000" dirty="0">
                    <a:solidFill>
                      <a:srgbClr val="C00000"/>
                    </a:solidFill>
                    <a:latin typeface="+mn-ea"/>
                  </a:rPr>
                  <a:t>联合基金培育</a:t>
                </a:r>
                <a:r>
                  <a:rPr lang="zh-CN" altLang="zh-CN" sz="2000" dirty="0">
                    <a:solidFill>
                      <a:schemeClr val="tx1"/>
                    </a:solidFill>
                    <a:latin typeface="+mn-ea"/>
                  </a:rPr>
                  <a:t>项目</a:t>
                </a:r>
                <a:r>
                  <a:rPr lang="zh-CN" altLang="en-US" sz="2000" dirty="0">
                    <a:solidFill>
                      <a:schemeClr val="tx1"/>
                    </a:solidFill>
                    <a:latin typeface="+mn-ea"/>
                  </a:rPr>
                  <a:t>“</a:t>
                </a:r>
                <a:r>
                  <a:rPr lang="en-US" altLang="zh-CN" sz="2000" dirty="0">
                    <a:solidFill>
                      <a:schemeClr val="tx1"/>
                    </a:solidFill>
                    <a:latin typeface="+mn-ea"/>
                  </a:rPr>
                  <a:t>BESIII</a:t>
                </a:r>
                <a:r>
                  <a:rPr lang="zh-CN" altLang="zh-CN" sz="2000" dirty="0">
                    <a:solidFill>
                      <a:schemeClr val="tx1"/>
                    </a:solidFill>
                    <a:latin typeface="+mn-ea"/>
                  </a:rPr>
                  <a:t>上</a:t>
                </a:r>
                <a14:m>
                  <m:oMath xmlns:m="http://schemas.openxmlformats.org/officeDocument/2006/math">
                    <m:sSubSup>
                      <m:sSubSupPr>
                        <m:ctrlPr>
                          <a:rPr lang="zh-CN" altLang="zh-CN" sz="2000" i="1">
                            <a:solidFill>
                              <a:schemeClr val="tx1"/>
                            </a:solidFill>
                            <a:latin typeface="Cambria Math" panose="02040503050406030204" pitchFamily="18" charset="0"/>
                          </a:rPr>
                        </m:ctrlPr>
                      </m:sSubSupPr>
                      <m:e>
                        <m:r>
                          <a:rPr lang="en-US" altLang="zh-CN" sz="2000">
                            <a:solidFill>
                              <a:schemeClr val="tx1"/>
                            </a:solidFill>
                            <a:latin typeface="Cambria Math" panose="02040503050406030204" pitchFamily="18" charset="0"/>
                          </a:rPr>
                          <m:t>𝐷</m:t>
                        </m:r>
                      </m:e>
                      <m:sub>
                        <m:r>
                          <a:rPr lang="en-US" altLang="zh-CN" sz="2000">
                            <a:solidFill>
                              <a:schemeClr val="tx1"/>
                            </a:solidFill>
                            <a:latin typeface="Cambria Math" panose="02040503050406030204" pitchFamily="18" charset="0"/>
                          </a:rPr>
                          <m:t>𝑆</m:t>
                        </m:r>
                      </m:sub>
                      <m:sup>
                        <m:r>
                          <a:rPr lang="en-US" altLang="zh-CN" sz="2000">
                            <a:solidFill>
                              <a:schemeClr val="tx1"/>
                            </a:solidFill>
                            <a:latin typeface="Cambria Math" panose="02040503050406030204" pitchFamily="18" charset="0"/>
                          </a:rPr>
                          <m:t>+</m:t>
                        </m:r>
                      </m:sup>
                    </m:sSubSup>
                  </m:oMath>
                </a14:m>
                <a:r>
                  <a:rPr lang="zh-CN" altLang="zh-CN" sz="2000" dirty="0">
                    <a:solidFill>
                      <a:schemeClr val="tx1"/>
                    </a:solidFill>
                    <a:latin typeface="+mn-ea"/>
                  </a:rPr>
                  <a:t>介子到包含三个带电</a:t>
                </a:r>
                <a:r>
                  <a:rPr lang="en-US" altLang="zh-CN" sz="2000" dirty="0">
                    <a:solidFill>
                      <a:schemeClr val="tx1"/>
                    </a:solidFill>
                    <a:latin typeface="+mn-ea"/>
                    <a:sym typeface="Symbol" panose="05050102010706020507" pitchFamily="18" charset="2"/>
                  </a:rPr>
                  <a:t></a:t>
                </a:r>
                <a:r>
                  <a:rPr lang="zh-CN" altLang="zh-CN" sz="2000" dirty="0">
                    <a:solidFill>
                      <a:schemeClr val="tx1"/>
                    </a:solidFill>
                    <a:latin typeface="+mn-ea"/>
                  </a:rPr>
                  <a:t>介子的单举衰变过程研究</a:t>
                </a:r>
                <a:r>
                  <a:rPr lang="zh-CN" altLang="en-US" sz="2000" dirty="0">
                    <a:solidFill>
                      <a:schemeClr val="tx1"/>
                    </a:solidFill>
                    <a:latin typeface="+mn-ea"/>
                  </a:rPr>
                  <a:t>”</a:t>
                </a:r>
                <a:r>
                  <a:rPr lang="en-US" altLang="zh-CN" sz="2000" dirty="0">
                    <a:solidFill>
                      <a:schemeClr val="tx1"/>
                    </a:solidFill>
                    <a:latin typeface="+mn-ea"/>
                  </a:rPr>
                  <a:t>(</a:t>
                </a:r>
                <a:r>
                  <a:rPr lang="zh-CN" altLang="zh-CN" sz="2000" dirty="0">
                    <a:solidFill>
                      <a:schemeClr val="tx1"/>
                    </a:solidFill>
                    <a:latin typeface="+mn-ea"/>
                  </a:rPr>
                  <a:t>孙亮主持</a:t>
                </a:r>
                <a:r>
                  <a:rPr lang="en-US" altLang="zh-CN" sz="2000" dirty="0">
                    <a:solidFill>
                      <a:schemeClr val="tx1"/>
                    </a:solidFill>
                    <a:latin typeface="+mn-ea"/>
                  </a:rPr>
                  <a:t>)</a:t>
                </a:r>
                <a:r>
                  <a:rPr lang="zh-CN" altLang="en-US" sz="2000" dirty="0">
                    <a:solidFill>
                      <a:schemeClr val="tx1"/>
                    </a:solidFill>
                    <a:latin typeface="+mn-ea"/>
                  </a:rPr>
                  <a:t>，</a:t>
                </a:r>
                <a:r>
                  <a:rPr lang="zh-CN" altLang="zh-CN" sz="2000" dirty="0">
                    <a:solidFill>
                      <a:schemeClr val="tx1"/>
                    </a:solidFill>
                    <a:latin typeface="+mn-ea"/>
                  </a:rPr>
                  <a:t> </a:t>
                </a:r>
                <a:r>
                  <a:rPr lang="en-US" altLang="zh-CN" sz="2000" dirty="0">
                    <a:solidFill>
                      <a:srgbClr val="C00000"/>
                    </a:solidFill>
                    <a:latin typeface="+mn-ea"/>
                  </a:rPr>
                  <a:t>2022</a:t>
                </a:r>
                <a:r>
                  <a:rPr lang="zh-CN" altLang="en-US" sz="2000" dirty="0">
                    <a:solidFill>
                      <a:srgbClr val="C00000"/>
                    </a:solidFill>
                    <a:latin typeface="+mn-ea"/>
                  </a:rPr>
                  <a:t>年结题</a:t>
                </a:r>
                <a:endParaRPr lang="en-US" altLang="zh-CN" sz="2000" dirty="0">
                  <a:solidFill>
                    <a:srgbClr val="C00000"/>
                  </a:solidFill>
                  <a:latin typeface="+mn-ea"/>
                </a:endParaRPr>
              </a:p>
              <a:p>
                <a:pPr>
                  <a:lnSpc>
                    <a:spcPct val="160000"/>
                  </a:lnSpc>
                  <a:buClrTx/>
                  <a:buFont typeface="Wingdings" panose="05000000000000000000" pitchFamily="2" charset="2"/>
                  <a:buChar char="p"/>
                </a:pPr>
                <a:r>
                  <a:rPr lang="zh-CN" altLang="zh-CN" sz="2000" dirty="0">
                    <a:solidFill>
                      <a:schemeClr val="tx1"/>
                    </a:solidFill>
                    <a:latin typeface="+mn-ea"/>
                  </a:rPr>
                  <a:t>自然科学基金委大科学装置</a:t>
                </a:r>
                <a:r>
                  <a:rPr lang="zh-CN" altLang="zh-CN" sz="2000" dirty="0">
                    <a:solidFill>
                      <a:srgbClr val="C00000"/>
                    </a:solidFill>
                    <a:latin typeface="+mn-ea"/>
                  </a:rPr>
                  <a:t>联合基金培育</a:t>
                </a:r>
                <a:r>
                  <a:rPr lang="zh-CN" altLang="zh-CN" sz="2000" dirty="0">
                    <a:solidFill>
                      <a:schemeClr val="tx1"/>
                    </a:solidFill>
                    <a:latin typeface="+mn-ea"/>
                  </a:rPr>
                  <a:t>项目</a:t>
                </a:r>
                <a:r>
                  <a:rPr lang="zh-CN" altLang="en-US" sz="2000" dirty="0">
                    <a:solidFill>
                      <a:schemeClr val="tx1"/>
                    </a:solidFill>
                    <a:latin typeface="+mn-ea"/>
                  </a:rPr>
                  <a:t>“</a:t>
                </a:r>
                <a:r>
                  <a:rPr lang="zh-CN" altLang="zh-CN" sz="2000" dirty="0">
                    <a:solidFill>
                      <a:schemeClr val="tx1"/>
                    </a:solidFill>
                    <a:latin typeface="+mn-ea"/>
                  </a:rPr>
                  <a:t>北京谱仪</a:t>
                </a:r>
                <a:r>
                  <a:rPr lang="en-US" altLang="zh-CN" sz="2000" dirty="0">
                    <a:solidFill>
                      <a:schemeClr val="tx1"/>
                    </a:solidFill>
                    <a:latin typeface="+mn-ea"/>
                  </a:rPr>
                  <a:t>BESIII</a:t>
                </a:r>
                <a:r>
                  <a:rPr lang="zh-CN" altLang="zh-CN" sz="2000" dirty="0">
                    <a:solidFill>
                      <a:schemeClr val="tx1"/>
                    </a:solidFill>
                    <a:latin typeface="+mn-ea"/>
                  </a:rPr>
                  <a:t>上</a:t>
                </a:r>
                <a14:m>
                  <m:oMath xmlns:m="http://schemas.openxmlformats.org/officeDocument/2006/math">
                    <m:sSubSup>
                      <m:sSubSupPr>
                        <m:ctrlPr>
                          <a:rPr lang="zh-CN" altLang="zh-CN" sz="2000" i="1">
                            <a:solidFill>
                              <a:schemeClr val="tx1"/>
                            </a:solidFill>
                            <a:latin typeface="Cambria Math" panose="02040503050406030204" pitchFamily="18" charset="0"/>
                          </a:rPr>
                        </m:ctrlPr>
                      </m:sSubSupPr>
                      <m:e>
                        <m:r>
                          <a:rPr lang="en-US" altLang="zh-CN" sz="2000">
                            <a:solidFill>
                              <a:schemeClr val="tx1"/>
                            </a:solidFill>
                            <a:latin typeface="Cambria Math" panose="02040503050406030204" pitchFamily="18" charset="0"/>
                          </a:rPr>
                          <m:t>𝐷</m:t>
                        </m:r>
                      </m:e>
                      <m:sub>
                        <m:r>
                          <a:rPr lang="en-US" altLang="zh-CN" sz="2000">
                            <a:solidFill>
                              <a:schemeClr val="tx1"/>
                            </a:solidFill>
                            <a:latin typeface="Cambria Math" panose="02040503050406030204" pitchFamily="18" charset="0"/>
                          </a:rPr>
                          <m:t>𝑠</m:t>
                        </m:r>
                      </m:sub>
                      <m:sup>
                        <m:r>
                          <a:rPr lang="en-US" altLang="zh-CN" sz="2000">
                            <a:solidFill>
                              <a:schemeClr val="tx1"/>
                            </a:solidFill>
                            <a:latin typeface="Cambria Math" panose="02040503050406030204" pitchFamily="18" charset="0"/>
                          </a:rPr>
                          <m:t>+</m:t>
                        </m:r>
                      </m:sup>
                    </m:sSubSup>
                  </m:oMath>
                </a14:m>
                <a:r>
                  <a:rPr lang="zh-CN" altLang="zh-CN" sz="2000" dirty="0">
                    <a:solidFill>
                      <a:schemeClr val="tx1"/>
                    </a:solidFill>
                    <a:latin typeface="+mn-ea"/>
                  </a:rPr>
                  <a:t>强子衰变振幅分析与半轻衰变分支比之测量</a:t>
                </a:r>
                <a:r>
                  <a:rPr lang="zh-CN" altLang="en-US" sz="2000" dirty="0">
                    <a:solidFill>
                      <a:schemeClr val="tx1"/>
                    </a:solidFill>
                    <a:latin typeface="+mn-ea"/>
                  </a:rPr>
                  <a:t>”</a:t>
                </a:r>
                <a:r>
                  <a:rPr lang="en-US" altLang="zh-CN" sz="2000" dirty="0">
                    <a:solidFill>
                      <a:schemeClr val="tx1"/>
                    </a:solidFill>
                    <a:latin typeface="+mn-ea"/>
                  </a:rPr>
                  <a:t>(</a:t>
                </a:r>
                <a:r>
                  <a:rPr lang="zh-CN" altLang="zh-CN" sz="2000" dirty="0">
                    <a:solidFill>
                      <a:schemeClr val="tx1"/>
                    </a:solidFill>
                    <a:latin typeface="+mn-ea"/>
                  </a:rPr>
                  <a:t>柯百谦主持</a:t>
                </a:r>
                <a:r>
                  <a:rPr lang="en-US" altLang="zh-CN" sz="2000" dirty="0">
                    <a:solidFill>
                      <a:schemeClr val="tx1"/>
                    </a:solidFill>
                    <a:latin typeface="+mn-ea"/>
                  </a:rPr>
                  <a:t>)</a:t>
                </a:r>
                <a:r>
                  <a:rPr lang="zh-CN" altLang="en-US" sz="2000" dirty="0">
                    <a:solidFill>
                      <a:schemeClr val="tx1"/>
                    </a:solidFill>
                    <a:latin typeface="+mn-ea"/>
                  </a:rPr>
                  <a:t>，</a:t>
                </a:r>
                <a:r>
                  <a:rPr lang="en-US" altLang="zh-CN" sz="2000" dirty="0">
                    <a:solidFill>
                      <a:srgbClr val="C00000"/>
                    </a:solidFill>
                    <a:latin typeface="+mn-ea"/>
                  </a:rPr>
                  <a:t> 2023</a:t>
                </a:r>
                <a:r>
                  <a:rPr lang="zh-CN" altLang="en-US" sz="2000" dirty="0">
                    <a:solidFill>
                      <a:srgbClr val="C00000"/>
                    </a:solidFill>
                    <a:latin typeface="+mn-ea"/>
                  </a:rPr>
                  <a:t>年结题</a:t>
                </a:r>
                <a:endParaRPr lang="en-US" altLang="zh-CN" sz="2000" dirty="0">
                  <a:solidFill>
                    <a:schemeClr val="tx1"/>
                  </a:solidFill>
                  <a:latin typeface="+mn-ea"/>
                </a:endParaRPr>
              </a:p>
              <a:p>
                <a:pPr marL="0" indent="0">
                  <a:buNone/>
                </a:pPr>
                <a:endParaRPr lang="zh-CN" altLang="en-US" sz="2000" dirty="0">
                  <a:solidFill>
                    <a:schemeClr val="tx1"/>
                  </a:solidFill>
                </a:endParaRP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228600" y="838200"/>
                <a:ext cx="8610600" cy="5486400"/>
              </a:xfrm>
              <a:blipFill>
                <a:blip r:embed="rId3"/>
                <a:stretch>
                  <a:fillRect l="-637" r="-708" b="-6333"/>
                </a:stretch>
              </a:blipFill>
            </p:spPr>
            <p:txBody>
              <a:bodyPr/>
              <a:lstStyle/>
              <a:p>
                <a:r>
                  <a:rPr lang="zh-CN" altLang="en-US">
                    <a:noFill/>
                  </a:rPr>
                  <a:t> </a:t>
                </a:r>
              </a:p>
            </p:txBody>
          </p:sp>
        </mc:Fallback>
      </mc:AlternateContent>
      <p:sp>
        <p:nvSpPr>
          <p:cNvPr id="4" name="灯片编号占位符 3"/>
          <p:cNvSpPr>
            <a:spLocks noGrp="1"/>
          </p:cNvSpPr>
          <p:nvPr>
            <p:ph type="sldNum" sz="quarter" idx="10"/>
          </p:nvPr>
        </p:nvSpPr>
        <p:spPr/>
        <p:txBody>
          <a:bodyPr/>
          <a:lstStyle/>
          <a:p>
            <a:fld id="{3917FE17-BB62-45E8-80D8-8DA0DEEF5B92}" type="slidenum">
              <a:rPr lang="zh-CN" altLang="en-US" smtClean="0"/>
              <a:t>43</a:t>
            </a:fld>
            <a:endParaRPr lang="zh-CN" altLang="en-US"/>
          </a:p>
        </p:txBody>
      </p:sp>
    </p:spTree>
    <p:extLst>
      <p:ext uri="{BB962C8B-B14F-4D97-AF65-F5344CB8AC3E}">
        <p14:creationId xmlns:p14="http://schemas.microsoft.com/office/powerpoint/2010/main" val="18086478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r>
              <a:rPr lang="zh-CN" altLang="en-US" dirty="0">
                <a:solidFill>
                  <a:schemeClr val="tx1"/>
                </a:solidFill>
              </a:rPr>
              <a:t>内容提要</a:t>
            </a:r>
          </a:p>
        </p:txBody>
      </p:sp>
      <p:sp>
        <p:nvSpPr>
          <p:cNvPr id="8" name="内容占位符 7"/>
          <p:cNvSpPr>
            <a:spLocks noGrp="1"/>
          </p:cNvSpPr>
          <p:nvPr>
            <p:ph idx="1"/>
          </p:nvPr>
        </p:nvSpPr>
        <p:spPr/>
        <p:txBody>
          <a:bodyPr/>
          <a:lstStyle/>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cs typeface="+mn-cs"/>
              </a:rPr>
              <a:t>立项依据</a:t>
            </a:r>
            <a:endParaRPr lang="en-US" altLang="zh-CN" kern="1200" dirty="0">
              <a:solidFill>
                <a:schemeClr val="bg1">
                  <a:lumMod val="85000"/>
                </a:schemeClr>
              </a:solidFill>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cs typeface="+mn-cs"/>
              </a:rPr>
              <a:t>研究内容、研究目标以及拟解决的关键问题</a:t>
            </a:r>
            <a:endParaRPr lang="en-US" altLang="zh-CN" kern="1200" dirty="0">
              <a:solidFill>
                <a:schemeClr val="bg1">
                  <a:lumMod val="85000"/>
                </a:schemeClr>
              </a:solidFill>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cs typeface="+mn-cs"/>
              </a:rPr>
              <a:t>课题之间的分工与有机联系</a:t>
            </a:r>
            <a:endParaRPr lang="en-US" altLang="zh-CN" kern="1200" dirty="0">
              <a:solidFill>
                <a:schemeClr val="bg1">
                  <a:lumMod val="85000"/>
                </a:schemeClr>
              </a:solidFill>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cs typeface="+mn-cs"/>
              </a:rPr>
              <a:t>预期可取得的重大科学突破</a:t>
            </a:r>
            <a:endParaRPr lang="en-US" altLang="zh-CN" kern="1200" dirty="0">
              <a:solidFill>
                <a:schemeClr val="bg1">
                  <a:lumMod val="85000"/>
                </a:schemeClr>
              </a:solidFill>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cs typeface="+mn-cs"/>
              </a:rPr>
              <a:t>研究队伍构成、研究基础与条件</a:t>
            </a:r>
            <a:endParaRPr lang="en-US" altLang="zh-CN" kern="1200" dirty="0">
              <a:solidFill>
                <a:schemeClr val="bg1">
                  <a:lumMod val="85000"/>
                </a:schemeClr>
              </a:solidFill>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schemeClr val="bg1">
                    <a:lumMod val="85000"/>
                  </a:schemeClr>
                </a:solidFill>
                <a:cs typeface="+mn-cs"/>
              </a:rPr>
              <a:t>研究内容获得其他资助的情况</a:t>
            </a:r>
            <a:endParaRPr lang="en-US" altLang="zh-CN" kern="1200" dirty="0">
              <a:solidFill>
                <a:schemeClr val="bg1">
                  <a:lumMod val="85000"/>
                </a:schemeClr>
              </a:solidFill>
              <a:cs typeface="+mn-cs"/>
            </a:endParaRPr>
          </a:p>
          <a:p>
            <a:pPr lvl="0" fontAlgn="auto">
              <a:lnSpc>
                <a:spcPct val="150000"/>
              </a:lnSpc>
              <a:spcBef>
                <a:spcPts val="1000"/>
              </a:spcBef>
              <a:spcAft>
                <a:spcPts val="0"/>
              </a:spcAft>
              <a:buClrTx/>
              <a:buSzPct val="100000"/>
              <a:buFont typeface="Wingdings" panose="05000000000000000000" pitchFamily="2" charset="2"/>
              <a:buChar char="p"/>
            </a:pPr>
            <a:r>
              <a:rPr lang="zh-CN" altLang="en-US" kern="1200" dirty="0">
                <a:solidFill>
                  <a:prstClr val="black"/>
                </a:solidFill>
                <a:cs typeface="+mn-cs"/>
              </a:rPr>
              <a:t>项目经费预算说明</a:t>
            </a:r>
            <a:endParaRPr lang="en-US" altLang="zh-CN" kern="1200" dirty="0">
              <a:solidFill>
                <a:prstClr val="black"/>
              </a:solidFill>
              <a:cs typeface="+mn-cs"/>
            </a:endParaRPr>
          </a:p>
          <a:p>
            <a:endParaRPr lang="zh-CN" altLang="en-US" dirty="0"/>
          </a:p>
        </p:txBody>
      </p:sp>
      <p:sp>
        <p:nvSpPr>
          <p:cNvPr id="3" name="灯片编号占位符 2"/>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73300C-797F-D148-A78D-320196FBAF04}" type="slidenum">
              <a:rPr kumimoji="0" lang="en-US" sz="1600" b="1"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endParaRPr>
          </a:p>
        </p:txBody>
      </p:sp>
      <p:pic>
        <p:nvPicPr>
          <p:cNvPr id="26" name="Picture 4" descr="http://bes3.ihep.ac.cn/images/BES3_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0"/>
            <a:ext cx="1506071" cy="705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9756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kern="1200" dirty="0">
                <a:solidFill>
                  <a:prstClr val="black"/>
                </a:solidFill>
              </a:rPr>
              <a:t>项目经费预算说明</a:t>
            </a:r>
            <a:endParaRPr lang="zh-CN" altLang="en-US" dirty="0"/>
          </a:p>
        </p:txBody>
      </p:sp>
      <p:sp>
        <p:nvSpPr>
          <p:cNvPr id="4" name="灯片编号占位符 3"/>
          <p:cNvSpPr>
            <a:spLocks noGrp="1"/>
          </p:cNvSpPr>
          <p:nvPr>
            <p:ph type="sldNum" sz="quarter" idx="10"/>
          </p:nvPr>
        </p:nvSpPr>
        <p:spPr/>
        <p:txBody>
          <a:bodyPr/>
          <a:lstStyle/>
          <a:p>
            <a:fld id="{3917FE17-BB62-45E8-80D8-8DA0DEEF5B92}" type="slidenum">
              <a:rPr lang="zh-CN" altLang="en-US" smtClean="0"/>
              <a:t>45</a:t>
            </a:fld>
            <a:endParaRPr lang="zh-CN" altLang="en-US"/>
          </a:p>
        </p:txBody>
      </p:sp>
      <p:pic>
        <p:nvPicPr>
          <p:cNvPr id="7" name="图片 6"/>
          <p:cNvPicPr>
            <a:picLocks noChangeAspect="1"/>
          </p:cNvPicPr>
          <p:nvPr/>
        </p:nvPicPr>
        <p:blipFill>
          <a:blip r:embed="rId3"/>
          <a:stretch>
            <a:fillRect/>
          </a:stretch>
        </p:blipFill>
        <p:spPr>
          <a:xfrm>
            <a:off x="457200" y="1104705"/>
            <a:ext cx="4286376" cy="5219700"/>
          </a:xfrm>
          <a:prstGeom prst="rect">
            <a:avLst/>
          </a:prstGeom>
        </p:spPr>
      </p:pic>
      <p:sp>
        <p:nvSpPr>
          <p:cNvPr id="8" name="文本框 7"/>
          <p:cNvSpPr txBox="1"/>
          <p:nvPr/>
        </p:nvSpPr>
        <p:spPr>
          <a:xfrm>
            <a:off x="4876800" y="929308"/>
            <a:ext cx="4038600" cy="1615827"/>
          </a:xfrm>
          <a:prstGeom prst="rect">
            <a:avLst/>
          </a:prstGeom>
          <a:noFill/>
        </p:spPr>
        <p:txBody>
          <a:bodyPr wrap="square" rtlCol="0">
            <a:spAutoFit/>
          </a:bodyPr>
          <a:lstStyle/>
          <a:p>
            <a:pPr marL="342900" indent="-342900" algn="l">
              <a:lnSpc>
                <a:spcPct val="150000"/>
              </a:lnSpc>
              <a:buClrTx/>
              <a:buFont typeface="Wingdings" panose="05000000000000000000" pitchFamily="2" charset="2"/>
              <a:buChar char="p"/>
            </a:pPr>
            <a:r>
              <a:rPr lang="zh-CN" altLang="en-US" sz="2200" dirty="0">
                <a:solidFill>
                  <a:schemeClr val="tx1"/>
                </a:solidFill>
                <a:latin typeface="微软雅黑" panose="020B0503020204020204" pitchFamily="34" charset="-122"/>
                <a:ea typeface="微软雅黑" panose="020B0503020204020204" pitchFamily="34" charset="-122"/>
              </a:rPr>
              <a:t>项目总经费</a:t>
            </a:r>
            <a:r>
              <a:rPr lang="en-US" altLang="zh-CN" sz="2200" dirty="0">
                <a:solidFill>
                  <a:schemeClr val="tx1"/>
                </a:solidFill>
                <a:latin typeface="微软雅黑" panose="020B0503020204020204" pitchFamily="34" charset="-122"/>
                <a:ea typeface="微软雅黑" panose="020B0503020204020204" pitchFamily="34" charset="-122"/>
              </a:rPr>
              <a:t>1499</a:t>
            </a:r>
            <a:r>
              <a:rPr lang="zh-CN" altLang="en-US" sz="2200" dirty="0">
                <a:solidFill>
                  <a:schemeClr val="tx1"/>
                </a:solidFill>
                <a:latin typeface="微软雅黑" panose="020B0503020204020204" pitchFamily="34" charset="-122"/>
                <a:ea typeface="微软雅黑" panose="020B0503020204020204" pitchFamily="34" charset="-122"/>
              </a:rPr>
              <a:t>万元，五个课题分别承担</a:t>
            </a:r>
            <a:r>
              <a:rPr lang="en-US" altLang="zh-CN" sz="2200" dirty="0">
                <a:solidFill>
                  <a:schemeClr val="tx1"/>
                </a:solidFill>
                <a:latin typeface="微软雅黑" panose="020B0503020204020204" pitchFamily="34" charset="-122"/>
                <a:ea typeface="微软雅黑" panose="020B0503020204020204" pitchFamily="34" charset="-122"/>
              </a:rPr>
              <a:t>399</a:t>
            </a:r>
            <a:r>
              <a:rPr lang="zh-CN" altLang="en-US" sz="2200" dirty="0">
                <a:solidFill>
                  <a:schemeClr val="tx1"/>
                </a:solidFill>
                <a:latin typeface="微软雅黑" panose="020B0503020204020204" pitchFamily="34" charset="-122"/>
                <a:ea typeface="微软雅黑" panose="020B0503020204020204" pitchFamily="34" charset="-122"/>
              </a:rPr>
              <a:t>、</a:t>
            </a:r>
            <a:r>
              <a:rPr lang="en-US" altLang="zh-CN" sz="2200" dirty="0">
                <a:solidFill>
                  <a:schemeClr val="tx1"/>
                </a:solidFill>
                <a:latin typeface="微软雅黑" panose="020B0503020204020204" pitchFamily="34" charset="-122"/>
                <a:ea typeface="微软雅黑" panose="020B0503020204020204" pitchFamily="34" charset="-122"/>
              </a:rPr>
              <a:t>320</a:t>
            </a:r>
            <a:r>
              <a:rPr lang="zh-CN" altLang="en-US" sz="2200" dirty="0">
                <a:solidFill>
                  <a:schemeClr val="tx1"/>
                </a:solidFill>
                <a:latin typeface="微软雅黑" panose="020B0503020204020204" pitchFamily="34" charset="-122"/>
                <a:ea typeface="微软雅黑" panose="020B0503020204020204" pitchFamily="34" charset="-122"/>
              </a:rPr>
              <a:t>、</a:t>
            </a:r>
            <a:r>
              <a:rPr lang="en-US" altLang="zh-CN" sz="2200" dirty="0">
                <a:solidFill>
                  <a:schemeClr val="tx1"/>
                </a:solidFill>
                <a:latin typeface="微软雅黑" panose="020B0503020204020204" pitchFamily="34" charset="-122"/>
                <a:ea typeface="微软雅黑" panose="020B0503020204020204" pitchFamily="34" charset="-122"/>
              </a:rPr>
              <a:t>210</a:t>
            </a:r>
            <a:r>
              <a:rPr lang="zh-CN" altLang="en-US" sz="2200" dirty="0">
                <a:solidFill>
                  <a:schemeClr val="tx1"/>
                </a:solidFill>
                <a:latin typeface="微软雅黑" panose="020B0503020204020204" pitchFamily="34" charset="-122"/>
                <a:ea typeface="微软雅黑" panose="020B0503020204020204" pitchFamily="34" charset="-122"/>
              </a:rPr>
              <a:t>、</a:t>
            </a:r>
            <a:r>
              <a:rPr lang="en-US" altLang="zh-CN" sz="2200" dirty="0">
                <a:solidFill>
                  <a:schemeClr val="tx1"/>
                </a:solidFill>
                <a:latin typeface="微软雅黑" panose="020B0503020204020204" pitchFamily="34" charset="-122"/>
                <a:ea typeface="微软雅黑" panose="020B0503020204020204" pitchFamily="34" charset="-122"/>
              </a:rPr>
              <a:t>320</a:t>
            </a:r>
            <a:r>
              <a:rPr lang="zh-CN" altLang="en-US" sz="2200" dirty="0">
                <a:solidFill>
                  <a:schemeClr val="tx1"/>
                </a:solidFill>
                <a:latin typeface="微软雅黑" panose="020B0503020204020204" pitchFamily="34" charset="-122"/>
                <a:ea typeface="微软雅黑" panose="020B0503020204020204" pitchFamily="34" charset="-122"/>
              </a:rPr>
              <a:t>、</a:t>
            </a:r>
            <a:r>
              <a:rPr lang="en-US" altLang="zh-CN" sz="2200" dirty="0">
                <a:solidFill>
                  <a:schemeClr val="tx1"/>
                </a:solidFill>
                <a:latin typeface="微软雅黑" panose="020B0503020204020204" pitchFamily="34" charset="-122"/>
                <a:ea typeface="微软雅黑" panose="020B0503020204020204" pitchFamily="34" charset="-122"/>
              </a:rPr>
              <a:t>250</a:t>
            </a:r>
            <a:r>
              <a:rPr lang="zh-CN" altLang="en-US" sz="2200" dirty="0">
                <a:solidFill>
                  <a:schemeClr val="tx1"/>
                </a:solidFill>
                <a:latin typeface="微软雅黑" panose="020B0503020204020204" pitchFamily="34" charset="-122"/>
                <a:ea typeface="微软雅黑" panose="020B0503020204020204" pitchFamily="34" charset="-122"/>
              </a:rPr>
              <a:t>万元</a:t>
            </a:r>
          </a:p>
        </p:txBody>
      </p:sp>
      <p:graphicFrame>
        <p:nvGraphicFramePr>
          <p:cNvPr id="9" name="图表 8"/>
          <p:cNvGraphicFramePr/>
          <p:nvPr>
            <p:extLst>
              <p:ext uri="{D42A27DB-BD31-4B8C-83A1-F6EECF244321}">
                <p14:modId xmlns:p14="http://schemas.microsoft.com/office/powerpoint/2010/main" val="34062182"/>
              </p:ext>
            </p:extLst>
          </p:nvPr>
        </p:nvGraphicFramePr>
        <p:xfrm>
          <a:off x="4762500" y="2808521"/>
          <a:ext cx="4267200" cy="328965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65520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chemeClr val="tx1"/>
                </a:solidFill>
              </a:rPr>
              <a:t>预期实现以下科学目标</a:t>
            </a:r>
          </a:p>
        </p:txBody>
      </p:sp>
      <p:sp>
        <p:nvSpPr>
          <p:cNvPr id="4" name="灯片编号占位符 3"/>
          <p:cNvSpPr>
            <a:spLocks noGrp="1"/>
          </p:cNvSpPr>
          <p:nvPr>
            <p:ph type="sldNum" sz="quarter" idx="10"/>
          </p:nvPr>
        </p:nvSpPr>
        <p:spPr/>
        <p:txBody>
          <a:bodyPr/>
          <a:lstStyle/>
          <a:p>
            <a:fld id="{3917FE17-BB62-45E8-80D8-8DA0DEEF5B92}" type="slidenum">
              <a:rPr lang="zh-CN" altLang="en-US" smtClean="0"/>
              <a:t>46</a:t>
            </a:fld>
            <a:endParaRPr lang="zh-CN" altLang="en-US"/>
          </a:p>
        </p:txBody>
      </p:sp>
      <mc:AlternateContent xmlns:mc="http://schemas.openxmlformats.org/markup-compatibility/2006" xmlns:a14="http://schemas.microsoft.com/office/drawing/2010/main">
        <mc:Choice Requires="a14">
          <p:sp>
            <p:nvSpPr>
              <p:cNvPr id="6" name="内容占位符 2"/>
              <p:cNvSpPr>
                <a:spLocks noGrp="1"/>
              </p:cNvSpPr>
              <p:nvPr>
                <p:ph idx="1"/>
              </p:nvPr>
            </p:nvSpPr>
            <p:spPr>
              <a:xfrm>
                <a:off x="228600" y="838200"/>
                <a:ext cx="8801100" cy="5791200"/>
              </a:xfrm>
            </p:spPr>
            <p:txBody>
              <a:bodyPr/>
              <a:lstStyle/>
              <a:p>
                <a:pPr eaLnBrk="0" hangingPunct="0">
                  <a:lnSpc>
                    <a:spcPct val="130000"/>
                  </a:lnSpc>
                  <a:spcBef>
                    <a:spcPct val="0"/>
                  </a:spcBef>
                  <a:buClr>
                    <a:schemeClr val="tx1"/>
                  </a:buClr>
                  <a:buFont typeface="Wingdings" panose="05000000000000000000" pitchFamily="2" charset="2"/>
                  <a:buChar char="p"/>
                </a:pPr>
                <a:r>
                  <a:rPr lang="zh-CN" altLang="en-US" sz="2400" kern="100" dirty="0">
                    <a:solidFill>
                      <a:srgbClr val="000000"/>
                    </a:solidFill>
                    <a:latin typeface="+mn-ea"/>
                    <a:ea typeface="+mn-ea"/>
                  </a:rPr>
                  <a:t>以国际</a:t>
                </a:r>
                <a:r>
                  <a:rPr lang="zh-CN" altLang="en-US" sz="2400" kern="100" dirty="0">
                    <a:solidFill>
                      <a:srgbClr val="C00000"/>
                    </a:solidFill>
                    <a:latin typeface="+mn-ea"/>
                    <a:ea typeface="+mn-ea"/>
                  </a:rPr>
                  <a:t>最好精度</a:t>
                </a:r>
                <a:r>
                  <a:rPr lang="en-US" altLang="zh-CN" sz="2400" kern="100" dirty="0">
                    <a:solidFill>
                      <a:srgbClr val="000000"/>
                    </a:solidFill>
                    <a:latin typeface="+mn-ea"/>
                    <a:ea typeface="+mn-ea"/>
                  </a:rPr>
                  <a:t>(&lt;1%)</a:t>
                </a:r>
                <a:r>
                  <a:rPr lang="zh-CN" altLang="en-US" sz="2400" kern="100" dirty="0">
                    <a:solidFill>
                      <a:srgbClr val="000000"/>
                    </a:solidFill>
                    <a:latin typeface="+mn-ea"/>
                    <a:ea typeface="+mn-ea"/>
                  </a:rPr>
                  <a:t>，精密测量</a:t>
                </a:r>
                <a:r>
                  <a:rPr lang="en-US" altLang="zh-CN" sz="2400" kern="100" dirty="0">
                    <a:solidFill>
                      <a:srgbClr val="000000"/>
                    </a:solidFill>
                    <a:latin typeface="+mn-ea"/>
                    <a:ea typeface="+mn-ea"/>
                  </a:rPr>
                  <a:t>CKM</a:t>
                </a:r>
                <a:r>
                  <a:rPr lang="zh-CN" altLang="en-US" sz="2400" kern="100" dirty="0">
                    <a:solidFill>
                      <a:srgbClr val="000000"/>
                    </a:solidFill>
                    <a:latin typeface="+mn-ea"/>
                    <a:ea typeface="+mn-ea"/>
                  </a:rPr>
                  <a:t>矩阵元</a:t>
                </a:r>
                <a14:m>
                  <m:oMath xmlns:m="http://schemas.openxmlformats.org/officeDocument/2006/math">
                    <m:sSub>
                      <m:sSubPr>
                        <m:ctrlPr>
                          <a:rPr lang="en-CN" altLang="zh-CN" sz="2400" i="1" kern="100">
                            <a:solidFill>
                              <a:srgbClr val="C00000"/>
                            </a:solidFill>
                            <a:latin typeface="Cambria Math" panose="02040503050406030204" pitchFamily="18" charset="0"/>
                            <a:ea typeface="+mn-ea"/>
                          </a:rPr>
                        </m:ctrlPr>
                      </m:sSubPr>
                      <m:e>
                        <m:r>
                          <a:rPr lang="en-US" altLang="zh-CN" sz="2400" kern="100">
                            <a:solidFill>
                              <a:srgbClr val="C00000"/>
                            </a:solidFill>
                            <a:latin typeface="Cambria Math" panose="02040503050406030204" pitchFamily="18" charset="0"/>
                            <a:ea typeface="+mn-ea"/>
                          </a:rPr>
                          <m:t>|</m:t>
                        </m:r>
                        <m:r>
                          <a:rPr lang="en-US" altLang="zh-CN" sz="2400" kern="100">
                            <a:solidFill>
                              <a:srgbClr val="C00000"/>
                            </a:solidFill>
                            <a:latin typeface="Cambria Math" panose="02040503050406030204" pitchFamily="18" charset="0"/>
                            <a:ea typeface="+mn-ea"/>
                          </a:rPr>
                          <m:t>𝐕</m:t>
                        </m:r>
                      </m:e>
                      <m:sub>
                        <m:r>
                          <a:rPr lang="en-US" altLang="zh-CN" sz="2400" kern="100">
                            <a:solidFill>
                              <a:srgbClr val="C00000"/>
                            </a:solidFill>
                            <a:latin typeface="Cambria Math" panose="02040503050406030204" pitchFamily="18" charset="0"/>
                            <a:ea typeface="+mn-ea"/>
                          </a:rPr>
                          <m:t>𝐜𝐝</m:t>
                        </m:r>
                        <m:r>
                          <a:rPr lang="en-US" altLang="zh-CN" sz="2400" kern="100">
                            <a:solidFill>
                              <a:srgbClr val="C00000"/>
                            </a:solidFill>
                            <a:latin typeface="Cambria Math" panose="02040503050406030204" pitchFamily="18" charset="0"/>
                            <a:ea typeface="+mn-ea"/>
                          </a:rPr>
                          <m:t>(</m:t>
                        </m:r>
                        <m:r>
                          <a:rPr lang="en-US" altLang="zh-CN" sz="2400" kern="100">
                            <a:solidFill>
                              <a:srgbClr val="C00000"/>
                            </a:solidFill>
                            <a:latin typeface="Cambria Math" panose="02040503050406030204" pitchFamily="18" charset="0"/>
                            <a:ea typeface="+mn-ea"/>
                          </a:rPr>
                          <m:t>𝐬</m:t>
                        </m:r>
                        <m:r>
                          <a:rPr lang="en-US" altLang="zh-CN" sz="2400" kern="100">
                            <a:solidFill>
                              <a:srgbClr val="C00000"/>
                            </a:solidFill>
                            <a:latin typeface="Cambria Math" panose="02040503050406030204" pitchFamily="18" charset="0"/>
                            <a:ea typeface="+mn-ea"/>
                          </a:rPr>
                          <m:t>)</m:t>
                        </m:r>
                      </m:sub>
                    </m:sSub>
                    <m:r>
                      <a:rPr lang="en-US" altLang="zh-CN" sz="2400" kern="100">
                        <a:solidFill>
                          <a:srgbClr val="C00000"/>
                        </a:solidFill>
                        <a:latin typeface="Cambria Math" panose="02040503050406030204" pitchFamily="18" charset="0"/>
                        <a:ea typeface="+mn-ea"/>
                      </a:rPr>
                      <m:t>|</m:t>
                    </m:r>
                  </m:oMath>
                </a14:m>
                <a:r>
                  <a:rPr lang="zh-CN" altLang="en-US" sz="2400" kern="100" dirty="0">
                    <a:solidFill>
                      <a:srgbClr val="000000"/>
                    </a:solidFill>
                    <a:latin typeface="+mn-ea"/>
                    <a:ea typeface="+mn-ea"/>
                  </a:rPr>
                  <a:t>，高精度验证</a:t>
                </a:r>
                <a:r>
                  <a:rPr lang="en-US" altLang="zh-CN" sz="2400" kern="100" dirty="0">
                    <a:solidFill>
                      <a:srgbClr val="000000"/>
                    </a:solidFill>
                    <a:latin typeface="+mn-ea"/>
                    <a:ea typeface="+mn-ea"/>
                  </a:rPr>
                  <a:t>CKM</a:t>
                </a:r>
                <a:r>
                  <a:rPr lang="zh-CN" altLang="en-US" sz="2400" kern="100" dirty="0">
                    <a:solidFill>
                      <a:srgbClr val="000000"/>
                    </a:solidFill>
                    <a:latin typeface="+mn-ea"/>
                    <a:ea typeface="+mn-ea"/>
                  </a:rPr>
                  <a:t>矩阵</a:t>
                </a:r>
                <a:r>
                  <a:rPr lang="zh-CN" altLang="en-US" sz="2400" kern="100" dirty="0">
                    <a:solidFill>
                      <a:srgbClr val="C00000"/>
                    </a:solidFill>
                    <a:latin typeface="+mn-ea"/>
                    <a:ea typeface="+mn-ea"/>
                  </a:rPr>
                  <a:t>幺正性</a:t>
                </a:r>
                <a:endParaRPr lang="en-US" altLang="zh-CN" sz="2400" kern="100" dirty="0">
                  <a:solidFill>
                    <a:srgbClr val="000000"/>
                  </a:solidFill>
                  <a:latin typeface="+mn-ea"/>
                  <a:ea typeface="+mn-ea"/>
                </a:endParaRPr>
              </a:p>
              <a:p>
                <a:pPr eaLnBrk="0" hangingPunct="0">
                  <a:lnSpc>
                    <a:spcPct val="130000"/>
                  </a:lnSpc>
                  <a:spcBef>
                    <a:spcPct val="0"/>
                  </a:spcBef>
                  <a:buClr>
                    <a:schemeClr val="tx1"/>
                  </a:buClr>
                  <a:buFont typeface="Wingdings" panose="05000000000000000000" pitchFamily="2" charset="2"/>
                  <a:buChar char="p"/>
                </a:pPr>
                <a:r>
                  <a:rPr lang="zh-CN" altLang="en-US" sz="2400" kern="100" dirty="0">
                    <a:solidFill>
                      <a:srgbClr val="000000"/>
                    </a:solidFill>
                    <a:latin typeface="+mn-ea"/>
                    <a:ea typeface="+mn-ea"/>
                  </a:rPr>
                  <a:t>以国际</a:t>
                </a:r>
                <a:r>
                  <a:rPr lang="zh-CN" altLang="en-US" sz="2400" kern="100" dirty="0">
                    <a:solidFill>
                      <a:srgbClr val="C00000"/>
                    </a:solidFill>
                    <a:latin typeface="+mn-ea"/>
                    <a:ea typeface="+mn-ea"/>
                  </a:rPr>
                  <a:t>最好精度</a:t>
                </a:r>
                <a:r>
                  <a:rPr lang="en-US" altLang="zh-CN" sz="2400" kern="100" dirty="0">
                    <a:solidFill>
                      <a:srgbClr val="000000"/>
                    </a:solidFill>
                    <a:latin typeface="+mn-ea"/>
                    <a:ea typeface="+mn-ea"/>
                  </a:rPr>
                  <a:t>(&lt;1%)</a:t>
                </a:r>
                <a:r>
                  <a:rPr lang="zh-CN" altLang="en-US" sz="2400" kern="100" dirty="0">
                    <a:solidFill>
                      <a:srgbClr val="000000"/>
                    </a:solidFill>
                    <a:latin typeface="+mn-ea"/>
                    <a:ea typeface="+mn-ea"/>
                  </a:rPr>
                  <a:t>，精密测量粲介子的</a:t>
                </a:r>
                <a:r>
                  <a:rPr lang="zh-CN" altLang="en-US" sz="2400" kern="100" dirty="0">
                    <a:solidFill>
                      <a:srgbClr val="C00000"/>
                    </a:solidFill>
                    <a:latin typeface="+mn-ea"/>
                    <a:ea typeface="+mn-ea"/>
                  </a:rPr>
                  <a:t>衰变常数和形状因子</a:t>
                </a:r>
                <a:r>
                  <a:rPr lang="zh-CN" altLang="en-US" sz="2400" kern="100" dirty="0">
                    <a:solidFill>
                      <a:srgbClr val="000000"/>
                    </a:solidFill>
                    <a:latin typeface="+mn-ea"/>
                    <a:ea typeface="+mn-ea"/>
                  </a:rPr>
                  <a:t>，</a:t>
                </a:r>
                <a:r>
                  <a:rPr lang="zh-CN" altLang="en-US" sz="2400" kern="100" dirty="0">
                    <a:solidFill>
                      <a:srgbClr val="C00000"/>
                    </a:solidFill>
                    <a:latin typeface="+mn-ea"/>
                    <a:ea typeface="+mn-ea"/>
                  </a:rPr>
                  <a:t>定标并验证</a:t>
                </a:r>
                <a:r>
                  <a:rPr lang="zh-CN" altLang="en-US" sz="2400" kern="100" dirty="0">
                    <a:solidFill>
                      <a:srgbClr val="000000"/>
                    </a:solidFill>
                    <a:latin typeface="+mn-ea"/>
                    <a:ea typeface="+mn-ea"/>
                  </a:rPr>
                  <a:t>格点</a:t>
                </a:r>
                <a:r>
                  <a:rPr lang="en-US" altLang="zh-CN" sz="2400" kern="100" dirty="0">
                    <a:solidFill>
                      <a:srgbClr val="000000"/>
                    </a:solidFill>
                    <a:latin typeface="+mn-ea"/>
                    <a:ea typeface="+mn-ea"/>
                  </a:rPr>
                  <a:t>QCD</a:t>
                </a:r>
                <a:r>
                  <a:rPr lang="zh-CN" altLang="en-US" sz="2400" kern="100" dirty="0">
                    <a:solidFill>
                      <a:srgbClr val="000000"/>
                    </a:solidFill>
                    <a:latin typeface="+mn-ea"/>
                    <a:ea typeface="+mn-ea"/>
                  </a:rPr>
                  <a:t>计算</a:t>
                </a:r>
                <a:endParaRPr lang="en-US" altLang="zh-CN" sz="2400" kern="100" dirty="0">
                  <a:solidFill>
                    <a:srgbClr val="000000"/>
                  </a:solidFill>
                  <a:latin typeface="+mn-ea"/>
                  <a:ea typeface="+mn-ea"/>
                </a:endParaRPr>
              </a:p>
              <a:p>
                <a:pPr eaLnBrk="0" hangingPunct="0">
                  <a:lnSpc>
                    <a:spcPct val="130000"/>
                  </a:lnSpc>
                  <a:spcBef>
                    <a:spcPct val="0"/>
                  </a:spcBef>
                  <a:buClr>
                    <a:schemeClr val="tx1"/>
                  </a:buClr>
                  <a:buFont typeface="Wingdings" panose="05000000000000000000" pitchFamily="2" charset="2"/>
                  <a:buChar char="p"/>
                </a:pPr>
                <a:r>
                  <a:rPr lang="zh-CN" altLang="en-US" sz="2400" kern="100" dirty="0">
                    <a:solidFill>
                      <a:srgbClr val="000000"/>
                    </a:solidFill>
                    <a:latin typeface="+mn-ea"/>
                    <a:ea typeface="+mn-ea"/>
                  </a:rPr>
                  <a:t>以国际</a:t>
                </a:r>
                <a:r>
                  <a:rPr lang="zh-CN" altLang="en-US" sz="2400" kern="100" dirty="0">
                    <a:solidFill>
                      <a:srgbClr val="C00000"/>
                    </a:solidFill>
                    <a:latin typeface="+mn-ea"/>
                    <a:ea typeface="+mn-ea"/>
                  </a:rPr>
                  <a:t>最好精度</a:t>
                </a:r>
                <a:r>
                  <a:rPr lang="en-US" altLang="zh-CN" sz="2400" kern="100" dirty="0">
                    <a:solidFill>
                      <a:srgbClr val="000000"/>
                    </a:solidFill>
                    <a:latin typeface="+mn-ea"/>
                    <a:ea typeface="+mn-ea"/>
                  </a:rPr>
                  <a:t>,</a:t>
                </a:r>
                <a:r>
                  <a:rPr lang="zh-CN" altLang="en-US" sz="2400" kern="100" dirty="0">
                    <a:solidFill>
                      <a:srgbClr val="000000"/>
                    </a:solidFill>
                    <a:latin typeface="+mn-ea"/>
                    <a:ea typeface="+mn-ea"/>
                  </a:rPr>
                  <a:t>精密测量中性粲介子</a:t>
                </a:r>
                <a:r>
                  <a:rPr lang="zh-CN" altLang="en-US" sz="2400" kern="100" dirty="0">
                    <a:solidFill>
                      <a:srgbClr val="C00000"/>
                    </a:solidFill>
                    <a:latin typeface="+mn-ea"/>
                    <a:ea typeface="+mn-ea"/>
                  </a:rPr>
                  <a:t>衰变强相位差</a:t>
                </a:r>
                <a:r>
                  <a:rPr lang="zh-CN" altLang="en-US" sz="2400" kern="100" dirty="0">
                    <a:solidFill>
                      <a:srgbClr val="000000"/>
                    </a:solidFill>
                    <a:latin typeface="+mn-ea"/>
                    <a:ea typeface="+mn-ea"/>
                  </a:rPr>
                  <a:t>，对</a:t>
                </a:r>
                <a14:m>
                  <m:oMath xmlns:m="http://schemas.openxmlformats.org/officeDocument/2006/math">
                    <m:r>
                      <a:rPr lang="en-US" altLang="zh-CN" sz="2400" i="1" kern="100">
                        <a:solidFill>
                          <a:srgbClr val="000000"/>
                        </a:solidFill>
                        <a:latin typeface="Cambria Math" panose="02040503050406030204" pitchFamily="18" charset="0"/>
                        <a:ea typeface="+mn-ea"/>
                      </a:rPr>
                      <m:t>𝜸</m:t>
                    </m:r>
                  </m:oMath>
                </a14:m>
                <a:r>
                  <a:rPr lang="zh-CN" altLang="en-US" sz="2400" kern="100" dirty="0">
                    <a:solidFill>
                      <a:srgbClr val="000000"/>
                    </a:solidFill>
                    <a:latin typeface="+mn-ea"/>
                    <a:ea typeface="+mn-ea"/>
                  </a:rPr>
                  <a:t>相角的误差贡献</a:t>
                </a:r>
                <a:r>
                  <a:rPr lang="en-US" altLang="zh-CN" sz="2400" kern="100" dirty="0">
                    <a:solidFill>
                      <a:srgbClr val="C00000"/>
                    </a:solidFill>
                    <a:latin typeface="+mn-ea"/>
                    <a:ea typeface="+mn-ea"/>
                  </a:rPr>
                  <a:t>&lt;0.5</a:t>
                </a:r>
                <a:r>
                  <a:rPr lang="en-US" altLang="zh-CN" sz="2400" kern="100" dirty="0">
                    <a:solidFill>
                      <a:srgbClr val="C00000"/>
                    </a:solidFill>
                    <a:latin typeface="+mn-ea"/>
                    <a:ea typeface="+mn-ea"/>
                    <a:sym typeface="Symbol" panose="05050102010706020507" pitchFamily="18" charset="2"/>
                  </a:rPr>
                  <a:t></a:t>
                </a:r>
                <a:r>
                  <a:rPr lang="zh-CN" altLang="en-US" sz="2400" kern="100" dirty="0">
                    <a:solidFill>
                      <a:srgbClr val="000000"/>
                    </a:solidFill>
                    <a:latin typeface="+mn-ea"/>
                    <a:ea typeface="+mn-ea"/>
                    <a:sym typeface="Symbol" panose="05050102010706020507" pitchFamily="18" charset="2"/>
                  </a:rPr>
                  <a:t>，</a:t>
                </a:r>
                <a:r>
                  <a:rPr lang="zh-CN" altLang="en-US" sz="2400" kern="100" dirty="0">
                    <a:solidFill>
                      <a:srgbClr val="C00000"/>
                    </a:solidFill>
                    <a:latin typeface="+mn-ea"/>
                    <a:ea typeface="+mn-ea"/>
                  </a:rPr>
                  <a:t>保障</a:t>
                </a:r>
                <a:r>
                  <a:rPr lang="zh-CN" altLang="en-US" sz="2400" kern="100" dirty="0">
                    <a:solidFill>
                      <a:srgbClr val="000000"/>
                    </a:solidFill>
                    <a:latin typeface="+mn-ea"/>
                    <a:ea typeface="+mn-ea"/>
                  </a:rPr>
                  <a:t>未来十年以上</a:t>
                </a:r>
                <a:r>
                  <a:rPr lang="zh-CN" altLang="en-US" sz="2400" kern="100" dirty="0">
                    <a:solidFill>
                      <a:srgbClr val="C00000"/>
                    </a:solidFill>
                    <a:latin typeface="+mn-ea"/>
                    <a:ea typeface="+mn-ea"/>
                  </a:rPr>
                  <a:t>相角</a:t>
                </a:r>
                <a14:m>
                  <m:oMath xmlns:m="http://schemas.openxmlformats.org/officeDocument/2006/math">
                    <m:r>
                      <a:rPr lang="en-US" altLang="zh-CN" sz="2400" i="1" kern="100">
                        <a:solidFill>
                          <a:srgbClr val="C00000"/>
                        </a:solidFill>
                        <a:latin typeface="Cambria Math" panose="02040503050406030204" pitchFamily="18" charset="0"/>
                      </a:rPr>
                      <m:t>𝜸</m:t>
                    </m:r>
                  </m:oMath>
                </a14:m>
                <a:r>
                  <a:rPr lang="zh-CN" altLang="en-US" sz="2400" kern="100" dirty="0">
                    <a:solidFill>
                      <a:schemeClr val="tx1"/>
                    </a:solidFill>
                    <a:latin typeface="+mn-ea"/>
                    <a:ea typeface="+mn-ea"/>
                  </a:rPr>
                  <a:t>的精密测量</a:t>
                </a:r>
                <a:endParaRPr lang="en-US" altLang="zh-CN" sz="2400" kern="100" dirty="0">
                  <a:solidFill>
                    <a:srgbClr val="000000"/>
                  </a:solidFill>
                  <a:latin typeface="+mn-ea"/>
                  <a:ea typeface="+mn-ea"/>
                  <a:sym typeface="Symbol" panose="05050102010706020507" pitchFamily="18" charset="2"/>
                </a:endParaRPr>
              </a:p>
              <a:p>
                <a:pPr eaLnBrk="0" hangingPunct="0">
                  <a:lnSpc>
                    <a:spcPct val="130000"/>
                  </a:lnSpc>
                  <a:spcBef>
                    <a:spcPct val="0"/>
                  </a:spcBef>
                  <a:buClr>
                    <a:schemeClr val="tx1"/>
                  </a:buClr>
                  <a:buFont typeface="Wingdings" panose="05000000000000000000" pitchFamily="2" charset="2"/>
                  <a:buChar char="p"/>
                </a:pPr>
                <a:r>
                  <a:rPr lang="zh-CN" altLang="en-US" sz="2400" kern="100" dirty="0">
                    <a:solidFill>
                      <a:srgbClr val="000000"/>
                    </a:solidFill>
                    <a:latin typeface="+mn-ea"/>
                    <a:ea typeface="+mn-ea"/>
                    <a:sym typeface="Symbol" panose="05050102010706020507" pitchFamily="18" charset="2"/>
                  </a:rPr>
                  <a:t>系统性研究粲强子到强子末态的</a:t>
                </a:r>
                <a:r>
                  <a:rPr lang="zh-CN" altLang="en-US" sz="2400" kern="100" dirty="0">
                    <a:solidFill>
                      <a:srgbClr val="C00000"/>
                    </a:solidFill>
                    <a:latin typeface="+mn-ea"/>
                    <a:ea typeface="+mn-ea"/>
                    <a:sym typeface="Symbol" panose="05050102010706020507" pitchFamily="18" charset="2"/>
                  </a:rPr>
                  <a:t>衰变机制</a:t>
                </a:r>
                <a:r>
                  <a:rPr lang="zh-CN" altLang="en-US" sz="2400" kern="100" dirty="0">
                    <a:solidFill>
                      <a:srgbClr val="000000"/>
                    </a:solidFill>
                    <a:latin typeface="+mn-ea"/>
                    <a:ea typeface="+mn-ea"/>
                    <a:sym typeface="Symbol" panose="05050102010706020507" pitchFamily="18" charset="2"/>
                  </a:rPr>
                  <a:t>，建立完整的</a:t>
                </a:r>
                <a:r>
                  <a:rPr lang="zh-CN" altLang="en-US" sz="2400" kern="100" dirty="0">
                    <a:solidFill>
                      <a:srgbClr val="C00000"/>
                    </a:solidFill>
                    <a:latin typeface="+mn-ea"/>
                    <a:ea typeface="+mn-ea"/>
                    <a:sym typeface="Symbol" panose="05050102010706020507" pitchFamily="18" charset="2"/>
                  </a:rPr>
                  <a:t>衰变图像</a:t>
                </a:r>
                <a:r>
                  <a:rPr lang="zh-CN" altLang="en-US" sz="2400" kern="100" dirty="0">
                    <a:solidFill>
                      <a:srgbClr val="000000"/>
                    </a:solidFill>
                    <a:latin typeface="+mn-ea"/>
                    <a:ea typeface="+mn-ea"/>
                    <a:sym typeface="Symbol" panose="05050102010706020507" pitchFamily="18" charset="2"/>
                  </a:rPr>
                  <a:t>，探索</a:t>
                </a:r>
                <a:r>
                  <a:rPr lang="zh-CN" altLang="en-US" sz="2400" kern="100" dirty="0">
                    <a:solidFill>
                      <a:srgbClr val="C00000"/>
                    </a:solidFill>
                    <a:latin typeface="+mn-ea"/>
                    <a:ea typeface="+mn-ea"/>
                    <a:sym typeface="Symbol" panose="05050102010706020507" pitchFamily="18" charset="2"/>
                  </a:rPr>
                  <a:t>非微扰</a:t>
                </a:r>
                <a:r>
                  <a:rPr lang="en-US" altLang="zh-CN" sz="2400" kern="100" dirty="0">
                    <a:solidFill>
                      <a:srgbClr val="C00000"/>
                    </a:solidFill>
                    <a:latin typeface="+mn-ea"/>
                    <a:ea typeface="+mn-ea"/>
                    <a:sym typeface="Symbol" panose="05050102010706020507" pitchFamily="18" charset="2"/>
                  </a:rPr>
                  <a:t>QCD</a:t>
                </a:r>
                <a:r>
                  <a:rPr lang="zh-CN" altLang="en-US" sz="2400" kern="100" dirty="0">
                    <a:solidFill>
                      <a:srgbClr val="000000"/>
                    </a:solidFill>
                    <a:latin typeface="+mn-ea"/>
                    <a:ea typeface="+mn-ea"/>
                    <a:sym typeface="Symbol" panose="05050102010706020507" pitchFamily="18" charset="2"/>
                  </a:rPr>
                  <a:t>本质，为相关研究提供</a:t>
                </a:r>
                <a:r>
                  <a:rPr lang="zh-CN" altLang="en-US" sz="2400" kern="100" dirty="0">
                    <a:solidFill>
                      <a:srgbClr val="C00000"/>
                    </a:solidFill>
                    <a:latin typeface="+mn-ea"/>
                    <a:ea typeface="+mn-ea"/>
                    <a:sym typeface="Symbol" panose="05050102010706020507" pitchFamily="18" charset="2"/>
                  </a:rPr>
                  <a:t>输入和定标</a:t>
                </a:r>
                <a:endParaRPr lang="en-US" altLang="zh-CN" sz="2400" kern="100" dirty="0">
                  <a:solidFill>
                    <a:srgbClr val="C00000"/>
                  </a:solidFill>
                  <a:latin typeface="+mn-ea"/>
                  <a:ea typeface="+mn-ea"/>
                </a:endParaRPr>
              </a:p>
              <a:p>
                <a:pPr eaLnBrk="0" hangingPunct="0">
                  <a:lnSpc>
                    <a:spcPct val="130000"/>
                  </a:lnSpc>
                  <a:spcBef>
                    <a:spcPct val="0"/>
                  </a:spcBef>
                  <a:buClr>
                    <a:schemeClr val="tx1"/>
                  </a:buClr>
                  <a:buFont typeface="Wingdings" panose="05000000000000000000" pitchFamily="2" charset="2"/>
                  <a:buChar char="p"/>
                </a:pPr>
                <a:r>
                  <a:rPr lang="zh-CN" altLang="en-US" sz="2400" kern="100" dirty="0">
                    <a:solidFill>
                      <a:srgbClr val="000000"/>
                    </a:solidFill>
                    <a:latin typeface="+mn-ea"/>
                    <a:ea typeface="+mn-ea"/>
                  </a:rPr>
                  <a:t>系统性精密检验轻子</a:t>
                </a:r>
                <a:r>
                  <a:rPr lang="zh-CN" altLang="en-US" sz="2400" kern="100" dirty="0">
                    <a:solidFill>
                      <a:srgbClr val="C00000"/>
                    </a:solidFill>
                    <a:latin typeface="+mn-ea"/>
                    <a:ea typeface="+mn-ea"/>
                  </a:rPr>
                  <a:t>普适性</a:t>
                </a:r>
                <a:r>
                  <a:rPr lang="en-US" altLang="zh-CN" sz="2400" kern="100" dirty="0">
                    <a:solidFill>
                      <a:srgbClr val="000000"/>
                    </a:solidFill>
                    <a:latin typeface="+mn-ea"/>
                    <a:ea typeface="+mn-ea"/>
                  </a:rPr>
                  <a:t>(</a:t>
                </a:r>
                <a:r>
                  <a:rPr lang="zh-CN" altLang="en-US" sz="2400" kern="100" dirty="0">
                    <a:solidFill>
                      <a:srgbClr val="000000"/>
                    </a:solidFill>
                    <a:latin typeface="+mn-ea"/>
                    <a:ea typeface="+mn-ea"/>
                  </a:rPr>
                  <a:t>最好精度达到</a:t>
                </a:r>
                <a:r>
                  <a:rPr lang="en-US" altLang="zh-CN" sz="2400" kern="100" dirty="0">
                    <a:solidFill>
                      <a:srgbClr val="000000"/>
                    </a:solidFill>
                    <a:latin typeface="+mn-ea"/>
                    <a:ea typeface="+mn-ea"/>
                  </a:rPr>
                  <a:t>0.8%)</a:t>
                </a:r>
                <a:r>
                  <a:rPr lang="zh-CN" altLang="en-US" sz="2400" kern="100" dirty="0">
                    <a:solidFill>
                      <a:srgbClr val="000000"/>
                    </a:solidFill>
                    <a:latin typeface="+mn-ea"/>
                    <a:ea typeface="+mn-ea"/>
                  </a:rPr>
                  <a:t>，寻找</a:t>
                </a:r>
                <a:r>
                  <a:rPr lang="zh-CN" altLang="en-US" sz="2400" kern="100" dirty="0">
                    <a:solidFill>
                      <a:srgbClr val="C00000"/>
                    </a:solidFill>
                    <a:latin typeface="+mn-ea"/>
                    <a:ea typeface="+mn-ea"/>
                  </a:rPr>
                  <a:t>对称性破坏</a:t>
                </a:r>
                <a:r>
                  <a:rPr lang="zh-CN" altLang="en-US" sz="2400" kern="100" dirty="0">
                    <a:solidFill>
                      <a:srgbClr val="000000"/>
                    </a:solidFill>
                    <a:latin typeface="+mn-ea"/>
                    <a:ea typeface="+mn-ea"/>
                  </a:rPr>
                  <a:t>现象，探寻新物理</a:t>
                </a:r>
                <a:endParaRPr lang="en-US" altLang="zh-CN" sz="2400" kern="100" dirty="0">
                  <a:solidFill>
                    <a:srgbClr val="000000"/>
                  </a:solidFill>
                  <a:latin typeface="+mn-ea"/>
                  <a:ea typeface="+mn-ea"/>
                </a:endParaRPr>
              </a:p>
              <a:p>
                <a:pPr eaLnBrk="0" hangingPunct="0">
                  <a:lnSpc>
                    <a:spcPct val="130000"/>
                  </a:lnSpc>
                  <a:spcBef>
                    <a:spcPct val="0"/>
                  </a:spcBef>
                  <a:buClr>
                    <a:schemeClr val="tx1"/>
                  </a:buClr>
                  <a:buFont typeface="Wingdings" panose="05000000000000000000" pitchFamily="2" charset="2"/>
                  <a:buChar char="p"/>
                </a:pPr>
                <a:r>
                  <a:rPr lang="zh-CN" altLang="en-US" sz="2400" kern="100" dirty="0">
                    <a:solidFill>
                      <a:srgbClr val="C00000"/>
                    </a:solidFill>
                    <a:latin typeface="+mn-ea"/>
                    <a:ea typeface="+mn-ea"/>
                  </a:rPr>
                  <a:t>理论与实验</a:t>
                </a:r>
                <a:r>
                  <a:rPr lang="zh-CN" altLang="en-US" sz="2400" kern="100" dirty="0">
                    <a:solidFill>
                      <a:srgbClr val="000000"/>
                    </a:solidFill>
                    <a:latin typeface="+mn-ea"/>
                    <a:ea typeface="+mn-ea"/>
                  </a:rPr>
                  <a:t>紧密结合，提升实验</a:t>
                </a:r>
                <a:r>
                  <a:rPr lang="zh-CN" altLang="en-US" sz="2400" kern="100" dirty="0">
                    <a:solidFill>
                      <a:srgbClr val="C00000"/>
                    </a:solidFill>
                    <a:latin typeface="+mn-ea"/>
                    <a:ea typeface="+mn-ea"/>
                  </a:rPr>
                  <a:t>测量精度</a:t>
                </a:r>
                <a:r>
                  <a:rPr lang="zh-CN" altLang="en-US" sz="2400" kern="100" dirty="0">
                    <a:solidFill>
                      <a:srgbClr val="000000"/>
                    </a:solidFill>
                    <a:latin typeface="+mn-ea"/>
                    <a:ea typeface="+mn-ea"/>
                  </a:rPr>
                  <a:t>，推动格点</a:t>
                </a:r>
                <a:r>
                  <a:rPr lang="en-US" altLang="zh-CN" sz="2400" kern="100" dirty="0">
                    <a:solidFill>
                      <a:srgbClr val="000000"/>
                    </a:solidFill>
                    <a:latin typeface="+mn-ea"/>
                    <a:ea typeface="+mn-ea"/>
                  </a:rPr>
                  <a:t>QCD</a:t>
                </a:r>
                <a:r>
                  <a:rPr lang="zh-CN" altLang="en-US" sz="2400" kern="100" dirty="0">
                    <a:solidFill>
                      <a:srgbClr val="000000"/>
                    </a:solidFill>
                    <a:latin typeface="+mn-ea"/>
                    <a:ea typeface="+mn-ea"/>
                  </a:rPr>
                  <a:t>理论和相关模型</a:t>
                </a:r>
                <a:r>
                  <a:rPr lang="zh-CN" altLang="en-US" sz="2400" kern="100" dirty="0">
                    <a:solidFill>
                      <a:srgbClr val="C00000"/>
                    </a:solidFill>
                    <a:latin typeface="+mn-ea"/>
                    <a:ea typeface="+mn-ea"/>
                  </a:rPr>
                  <a:t>计算精度</a:t>
                </a:r>
                <a:r>
                  <a:rPr lang="zh-CN" altLang="en-US" sz="2400" kern="100" dirty="0">
                    <a:solidFill>
                      <a:srgbClr val="000000"/>
                    </a:solidFill>
                    <a:latin typeface="+mn-ea"/>
                    <a:ea typeface="+mn-ea"/>
                  </a:rPr>
                  <a:t>，提高标准模型对</a:t>
                </a:r>
                <a:r>
                  <a:rPr lang="en-US" altLang="zh-CN" sz="2400" kern="100" dirty="0">
                    <a:solidFill>
                      <a:srgbClr val="000000"/>
                    </a:solidFill>
                    <a:latin typeface="+mn-ea"/>
                    <a:ea typeface="+mn-ea"/>
                  </a:rPr>
                  <a:t>CP</a:t>
                </a:r>
                <a:r>
                  <a:rPr lang="zh-CN" altLang="en-US" sz="2400" kern="100" dirty="0">
                    <a:solidFill>
                      <a:srgbClr val="000000"/>
                    </a:solidFill>
                    <a:latin typeface="+mn-ea"/>
                    <a:ea typeface="+mn-ea"/>
                  </a:rPr>
                  <a:t>破坏的</a:t>
                </a:r>
                <a:r>
                  <a:rPr lang="zh-CN" altLang="en-US" sz="2400" kern="100" dirty="0">
                    <a:solidFill>
                      <a:srgbClr val="C00000"/>
                    </a:solidFill>
                    <a:latin typeface="+mn-ea"/>
                    <a:ea typeface="+mn-ea"/>
                  </a:rPr>
                  <a:t>预言精度</a:t>
                </a:r>
                <a:endParaRPr lang="zh-CN" altLang="en-US" sz="2400" b="0" dirty="0">
                  <a:latin typeface="+mn-ea"/>
                  <a:ea typeface="+mn-ea"/>
                </a:endParaRPr>
              </a:p>
              <a:p>
                <a:endParaRPr lang="zh-CN" altLang="en-US" dirty="0"/>
              </a:p>
            </p:txBody>
          </p:sp>
        </mc:Choice>
        <mc:Fallback xmlns="">
          <p:sp>
            <p:nvSpPr>
              <p:cNvPr id="6" name="内容占位符 2"/>
              <p:cNvSpPr>
                <a:spLocks noGrp="1" noRot="1" noChangeAspect="1" noMove="1" noResize="1" noEditPoints="1" noAdjustHandles="1" noChangeArrowheads="1" noChangeShapeType="1" noTextEdit="1"/>
              </p:cNvSpPr>
              <p:nvPr>
                <p:ph idx="1"/>
              </p:nvPr>
            </p:nvSpPr>
            <p:spPr>
              <a:xfrm>
                <a:off x="228600" y="838200"/>
                <a:ext cx="8801100" cy="5791200"/>
              </a:xfrm>
              <a:blipFill>
                <a:blip r:embed="rId3"/>
                <a:stretch>
                  <a:fillRect l="-970" r="-832" b="-252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8347903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419100" y="1371600"/>
            <a:ext cx="8610600" cy="3581400"/>
          </a:xfrm>
        </p:spPr>
        <p:txBody>
          <a:bodyPr/>
          <a:lstStyle/>
          <a:p>
            <a:pPr marL="0" indent="0" algn="ctr">
              <a:buNone/>
            </a:pPr>
            <a:r>
              <a:rPr lang="zh-CN" altLang="en-US" sz="5400" dirty="0">
                <a:solidFill>
                  <a:srgbClr val="C00000"/>
                </a:solidFill>
              </a:rPr>
              <a:t>感谢基金委的长期支持，</a:t>
            </a:r>
            <a:endParaRPr lang="en-US" altLang="zh-CN" sz="5400" dirty="0">
              <a:solidFill>
                <a:srgbClr val="C00000"/>
              </a:solidFill>
            </a:endParaRPr>
          </a:p>
          <a:p>
            <a:pPr marL="0" indent="0" algn="ctr">
              <a:buNone/>
            </a:pPr>
            <a:r>
              <a:rPr lang="zh-CN" altLang="en-US" sz="5400" dirty="0">
                <a:solidFill>
                  <a:srgbClr val="C00000"/>
                </a:solidFill>
              </a:rPr>
              <a:t>请各位专家评委批评指正，</a:t>
            </a:r>
            <a:endParaRPr lang="en-US" altLang="zh-CN" sz="5400" dirty="0">
              <a:solidFill>
                <a:srgbClr val="C00000"/>
              </a:solidFill>
            </a:endParaRPr>
          </a:p>
          <a:p>
            <a:pPr marL="0" indent="0" algn="ctr">
              <a:buNone/>
            </a:pPr>
            <a:r>
              <a:rPr lang="zh-CN" altLang="en-US" sz="5400" dirty="0">
                <a:solidFill>
                  <a:srgbClr val="C00000"/>
                </a:solidFill>
              </a:rPr>
              <a:t>谢谢！</a:t>
            </a:r>
          </a:p>
        </p:txBody>
      </p:sp>
      <p:sp>
        <p:nvSpPr>
          <p:cNvPr id="4" name="灯片编号占位符 3"/>
          <p:cNvSpPr>
            <a:spLocks noGrp="1"/>
          </p:cNvSpPr>
          <p:nvPr>
            <p:ph type="sldNum" sz="quarter" idx="10"/>
          </p:nvPr>
        </p:nvSpPr>
        <p:spPr/>
        <p:txBody>
          <a:bodyPr/>
          <a:lstStyle/>
          <a:p>
            <a:fld id="{3917FE17-BB62-45E8-80D8-8DA0DEEF5B92}" type="slidenum">
              <a:rPr lang="zh-CN" altLang="en-US" smtClean="0"/>
              <a:t>47</a:t>
            </a:fld>
            <a:endParaRPr lang="zh-CN" altLang="en-US"/>
          </a:p>
        </p:txBody>
      </p:sp>
    </p:spTree>
    <p:extLst>
      <p:ext uri="{BB962C8B-B14F-4D97-AF65-F5344CB8AC3E}">
        <p14:creationId xmlns:p14="http://schemas.microsoft.com/office/powerpoint/2010/main" val="21297007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p:cNvSpPr>
                <a:spLocks noGrp="1"/>
              </p:cNvSpPr>
              <p:nvPr>
                <p:ph type="title"/>
              </p:nvPr>
            </p:nvSpPr>
            <p:spPr/>
            <p:txBody>
              <a:bodyPr/>
              <a:lstStyle/>
              <a:p>
                <a:r>
                  <a:rPr lang="zh-CN" altLang="en-US" dirty="0">
                    <a:solidFill>
                      <a:schemeClr val="tx1"/>
                    </a:solidFill>
                  </a:rPr>
                  <a:t>中性粲介子</a:t>
                </a:r>
                <a14:m>
                  <m:oMath xmlns:m="http://schemas.openxmlformats.org/officeDocument/2006/math">
                    <m:sSup>
                      <m:sSupPr>
                        <m:ctrlPr>
                          <a:rPr lang="en-US" altLang="zh-CN" i="1" smtClean="0">
                            <a:solidFill>
                              <a:schemeClr val="tx1"/>
                            </a:solidFill>
                            <a:latin typeface="Cambria Math" panose="02040503050406030204" pitchFamily="18" charset="0"/>
                          </a:rPr>
                        </m:ctrlPr>
                      </m:sSupPr>
                      <m:e>
                        <m:r>
                          <a:rPr lang="en-US" altLang="zh-CN" b="1" i="1" smtClean="0">
                            <a:solidFill>
                              <a:schemeClr val="tx1"/>
                            </a:solidFill>
                            <a:latin typeface="Cambria Math" panose="02040503050406030204" pitchFamily="18" charset="0"/>
                          </a:rPr>
                          <m:t>𝑫</m:t>
                        </m:r>
                      </m:e>
                      <m:sup>
                        <m:r>
                          <a:rPr lang="en-US" altLang="zh-CN" b="1" i="1" smtClean="0">
                            <a:solidFill>
                              <a:schemeClr val="tx1"/>
                            </a:solidFill>
                            <a:latin typeface="Cambria Math" panose="02040503050406030204" pitchFamily="18" charset="0"/>
                          </a:rPr>
                          <m:t>𝟎</m:t>
                        </m:r>
                      </m:sup>
                    </m:sSup>
                  </m:oMath>
                </a14:m>
                <a:r>
                  <a:rPr lang="zh-CN" altLang="en-US" dirty="0">
                    <a:solidFill>
                      <a:schemeClr val="tx1"/>
                    </a:solidFill>
                  </a:rPr>
                  <a:t>衰变强相角差</a:t>
                </a:r>
              </a:p>
            </p:txBody>
          </p:sp>
        </mc:Choice>
        <mc:Fallback xmlns="">
          <p:sp>
            <p:nvSpPr>
              <p:cNvPr id="2" name="标题 1"/>
              <p:cNvSpPr>
                <a:spLocks noGrp="1" noRot="1" noChangeAspect="1" noMove="1" noResize="1" noEditPoints="1" noAdjustHandles="1" noChangeArrowheads="1" noChangeShapeType="1" noTextEdit="1"/>
              </p:cNvSpPr>
              <p:nvPr>
                <p:ph type="title"/>
              </p:nvPr>
            </p:nvSpPr>
            <p:spPr>
              <a:blipFill>
                <a:blip r:embed="rId2"/>
                <a:stretch>
                  <a:fillRect l="-3395" t="-26549" b="-52212"/>
                </a:stretch>
              </a:blipFill>
            </p:spPr>
            <p:txBody>
              <a:bodyPr/>
              <a:lstStyle/>
              <a:p>
                <a:r>
                  <a:rPr lang="zh-CN" altLang="en-US">
                    <a:noFill/>
                  </a:rPr>
                  <a:t> </a:t>
                </a:r>
              </a:p>
            </p:txBody>
          </p:sp>
        </mc:Fallback>
      </mc:AlternateContent>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17FE17-BB62-45E8-80D8-8DA0DEEF5B92}" type="slidenum">
              <a:rPr kumimoji="0" lang="zh-CN" altLang="en-US" sz="1600" b="1" i="0" u="none" strike="noStrike" kern="1200" cap="none" spc="0" normalizeH="0" baseline="0" noProof="0" smtClean="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zh-CN" altLang="en-US" sz="1600" b="1"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endParaRPr>
          </a:p>
        </p:txBody>
      </p:sp>
      <p:pic>
        <p:nvPicPr>
          <p:cNvPr id="11" name="图片 10">
            <a:extLst>
              <a:ext uri="{FF2B5EF4-FFF2-40B4-BE49-F238E27FC236}">
                <a16:creationId xmlns:a16="http://schemas.microsoft.com/office/drawing/2014/main" id="{03FBD0AB-89DD-4EA0-815F-36FA63121C71}"/>
              </a:ext>
            </a:extLst>
          </p:cNvPr>
          <p:cNvPicPr>
            <a:picLocks noChangeAspect="1"/>
          </p:cNvPicPr>
          <p:nvPr/>
        </p:nvPicPr>
        <p:blipFill>
          <a:blip r:embed="rId3"/>
          <a:stretch>
            <a:fillRect/>
          </a:stretch>
        </p:blipFill>
        <p:spPr>
          <a:xfrm>
            <a:off x="422118" y="4152301"/>
            <a:ext cx="3578382" cy="2203469"/>
          </a:xfrm>
          <a:prstGeom prst="rect">
            <a:avLst/>
          </a:prstGeom>
        </p:spPr>
      </p:pic>
      <mc:AlternateContent xmlns:mc="http://schemas.openxmlformats.org/markup-compatibility/2006" xmlns:a14="http://schemas.microsoft.com/office/drawing/2010/main">
        <mc:Choice Requires="a14">
          <p:sp>
            <p:nvSpPr>
              <p:cNvPr id="13" name="文本框 12"/>
              <p:cNvSpPr txBox="1"/>
              <p:nvPr/>
            </p:nvSpPr>
            <p:spPr>
              <a:xfrm>
                <a:off x="178006" y="3650878"/>
                <a:ext cx="4066606"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B</a:t>
                </a:r>
                <a:r>
                  <a:rPr kumimoji="1"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介子衰变</a:t>
                </a:r>
                <a:r>
                  <a:rPr kumimoji="1"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CKM</a:t>
                </a:r>
                <a:r>
                  <a:rPr kumimoji="1"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矩阵相角 </a:t>
                </a:r>
                <a14:m>
                  <m:oMath xmlns:m="http://schemas.openxmlformats.org/officeDocument/2006/math">
                    <m:r>
                      <a:rPr kumimoji="1" lang="en-US" altLang="zh-CN"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𝛼</m:t>
                    </m:r>
                    <m:r>
                      <a:rPr kumimoji="1" lang="en-US" altLang="zh-CN" sz="2000" b="1"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  </m:t>
                    </m:r>
                    <m:r>
                      <a:rPr kumimoji="1"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sym typeface="Symbol" pitchFamily="18" charset="2"/>
                      </a:rPr>
                      <m:t>𝛽</m:t>
                    </m:r>
                    <m:r>
                      <m:rPr>
                        <m:nor/>
                      </m:rPr>
                      <a:rPr kumimoji="1" lang="en-US" altLang="zh-CN" sz="20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r>
                      <m:rPr>
                        <m:nor/>
                      </m:rPr>
                      <a:rPr kumimoji="1" lang="zh-CN" altLang="en-US" sz="2000" b="1" i="0" u="none" strike="noStrike" kern="1200" cap="none" spc="0" normalizeH="0" baseline="0" noProof="0" dirty="0">
                        <a:ln>
                          <a:noFill/>
                        </a:ln>
                        <a:solidFill>
                          <a:prstClr val="black"/>
                        </a:solidFill>
                        <a:effectLst/>
                        <a:uLnTx/>
                        <a:uFillTx/>
                        <a:latin typeface="Cambria Math" panose="02040503050406030204" pitchFamily="18" charset="0"/>
                        <a:ea typeface="微软雅黑" panose="020B0503020204020204" pitchFamily="34" charset="-122"/>
                        <a:cs typeface="+mn-cs"/>
                        <a:sym typeface="Symbol" pitchFamily="18" charset="2"/>
                      </a:rPr>
                      <m:t>  </m:t>
                    </m:r>
                    <m:r>
                      <a:rPr kumimoji="1" lang="en-US" altLang="zh-CN" sz="20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𝛾</m:t>
                    </m:r>
                  </m:oMath>
                </a14:m>
                <a:endParaRPr kumimoji="1"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endParaRPr>
              </a:p>
            </p:txBody>
          </p:sp>
        </mc:Choice>
        <mc:Fallback xmlns="">
          <p:sp>
            <p:nvSpPr>
              <p:cNvPr id="13" name="文本框 12"/>
              <p:cNvSpPr txBox="1">
                <a:spLocks noRot="1" noChangeAspect="1" noMove="1" noResize="1" noEditPoints="1" noAdjustHandles="1" noChangeArrowheads="1" noChangeShapeType="1" noTextEdit="1"/>
              </p:cNvSpPr>
              <p:nvPr/>
            </p:nvSpPr>
            <p:spPr>
              <a:xfrm>
                <a:off x="178006" y="3650878"/>
                <a:ext cx="4066606" cy="400110"/>
              </a:xfrm>
              <a:prstGeom prst="rect">
                <a:avLst/>
              </a:prstGeom>
              <a:blipFill>
                <a:blip r:embed="rId4"/>
                <a:stretch>
                  <a:fillRect t="-9091" b="-257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p:cNvSpPr txBox="1"/>
              <p:nvPr/>
            </p:nvSpPr>
            <p:spPr>
              <a:xfrm>
                <a:off x="4283634" y="3562553"/>
                <a:ext cx="4550930" cy="3295774"/>
              </a:xfrm>
              <a:prstGeom prst="rect">
                <a:avLst/>
              </a:prstGeom>
              <a:noFill/>
            </p:spPr>
            <p:txBody>
              <a:bodyPr wrap="square" rtlCol="0">
                <a:spAutoFit/>
              </a:bodyPr>
              <a:lstStyle/>
              <a:p>
                <a:pPr marL="342900" marR="0" lvl="0" indent="-342900" algn="l" defTabSz="914400" rtl="0" eaLnBrk="1" fontAlgn="base" latinLnBrk="0" hangingPunct="1">
                  <a:lnSpc>
                    <a:spcPts val="3500"/>
                  </a:lnSpc>
                  <a:spcBef>
                    <a:spcPct val="20000"/>
                  </a:spcBef>
                  <a:spcAft>
                    <a:spcPct val="0"/>
                  </a:spcAft>
                  <a:buClrTx/>
                  <a:buSzTx/>
                  <a:buFont typeface="Wingdings" panose="05000000000000000000" pitchFamily="2" charset="2"/>
                  <a:buChar char="p"/>
                  <a:tabLst/>
                  <a:defRPr/>
                </a:pPr>
                <a:r>
                  <a:rPr kumimoji="1"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实验上</a:t>
                </a:r>
                <a:r>
                  <a:rPr kumimoji="1"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独立测量</a:t>
                </a:r>
                <a:r>
                  <a:rPr kumimoji="1"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三个相角</a:t>
                </a:r>
                <a:r>
                  <a:rPr kumimoji="1"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a:t>
                </a:r>
                <a14:m>
                  <m:oMath xmlns:m="http://schemas.openxmlformats.org/officeDocument/2006/math">
                    <m:r>
                      <a:rPr kumimoji="1" lang="en-US" altLang="zh-CN"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𝛼</m:t>
                    </m:r>
                    <m:r>
                      <a:rPr kumimoji="1" lang="en-US" altLang="zh-CN" sz="2000" b="1"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  </m:t>
                    </m:r>
                    <m:r>
                      <a:rPr kumimoji="1"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sym typeface="Symbol" pitchFamily="18" charset="2"/>
                      </a:rPr>
                      <m:t>𝛽</m:t>
                    </m:r>
                  </m:oMath>
                </a14:m>
                <a:r>
                  <a:rPr kumimoji="1" lang="en-US" altLang="zh-CN" sz="20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a:t>,</a:t>
                </a:r>
                <a:r>
                  <a:rPr kumimoji="1" lang="zh-CN" altLang="en-US" sz="2000" b="1" i="0" u="none" strike="noStrike" kern="1200" cap="none" spc="0" normalizeH="0" baseline="0" noProof="0" dirty="0">
                    <a:ln>
                      <a:noFill/>
                    </a:ln>
                    <a:solidFill>
                      <a:prstClr val="black"/>
                    </a:solidFill>
                    <a:effectLst/>
                    <a:uLnTx/>
                    <a:uFillTx/>
                    <a:latin typeface="Cambria Math" panose="02040503050406030204" pitchFamily="18" charset="0"/>
                    <a:ea typeface="微软雅黑" panose="020B0503020204020204" pitchFamily="34" charset="-122"/>
                    <a:cs typeface="+mn-cs"/>
                    <a:sym typeface="Symbol" pitchFamily="18" charset="2"/>
                  </a:rPr>
                  <a:t>  </a:t>
                </a:r>
                <a14:m>
                  <m:oMath xmlns:m="http://schemas.openxmlformats.org/officeDocument/2006/math">
                    <m:r>
                      <a:rPr kumimoji="1" lang="en-US" altLang="zh-CN" sz="20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𝛾</m:t>
                    </m:r>
                  </m:oMath>
                </a14:m>
                <a:r>
                  <a:rPr kumimoji="1"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a:t>
                </a:r>
                <a:r>
                  <a:rPr kumimoji="1"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a:t>
                </a:r>
                <a:r>
                  <a:rPr kumimoji="1"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检验</a:t>
                </a:r>
                <a:r>
                  <a:rPr kumimoji="1"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三角形的</a:t>
                </a:r>
                <a:r>
                  <a:rPr kumimoji="1"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闭合性</a:t>
                </a:r>
                <a:r>
                  <a:rPr kumimoji="1"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，是</a:t>
                </a:r>
                <a:r>
                  <a:rPr kumimoji="1"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SM</a:t>
                </a:r>
                <a:r>
                  <a:rPr kumimoji="1"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的</a:t>
                </a:r>
                <a:r>
                  <a:rPr kumimoji="1"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电弱统一理论</a:t>
                </a:r>
                <a:r>
                  <a:rPr kumimoji="1"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的强有力检验</a:t>
                </a:r>
                <a:endParaRPr kumimoji="1"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endParaRPr>
              </a:p>
              <a:p>
                <a:pPr marL="342900" marR="0" lvl="0" indent="-342900" algn="l" defTabSz="914400" rtl="0" eaLnBrk="1" fontAlgn="base" latinLnBrk="0" hangingPunct="1">
                  <a:lnSpc>
                    <a:spcPts val="3500"/>
                  </a:lnSpc>
                  <a:spcBef>
                    <a:spcPct val="20000"/>
                  </a:spcBef>
                  <a:spcAft>
                    <a:spcPct val="0"/>
                  </a:spcAft>
                  <a:buClrTx/>
                  <a:buSzTx/>
                  <a:buFont typeface="Wingdings" panose="05000000000000000000" pitchFamily="2" charset="2"/>
                  <a:buChar char="p"/>
                  <a:tabLst/>
                  <a:defRPr/>
                </a:pPr>
                <a14:m>
                  <m:oMath xmlns:m="http://schemas.openxmlformats.org/officeDocument/2006/math">
                    <m:r>
                      <a:rPr kumimoji="1" lang="en-US" altLang="zh-CN" sz="2000" b="0" i="1" u="none" strike="noStrike" kern="1200" cap="none" spc="0" normalizeH="0" baseline="0" noProof="0" dirty="0">
                        <a:ln>
                          <a:noFill/>
                        </a:ln>
                        <a:solidFill>
                          <a:prstClr val="black"/>
                        </a:solidFill>
                        <a:effectLst/>
                        <a:uLnTx/>
                        <a:uFillTx/>
                        <a:latin typeface="Cambria Math" panose="02040503050406030204" pitchFamily="18" charset="0"/>
                        <a:cs typeface="+mn-cs"/>
                        <a:sym typeface="Symbol" pitchFamily="18" charset="2"/>
                      </a:rPr>
                      <m:t>𝛾</m:t>
                    </m:r>
                  </m:oMath>
                </a14:m>
                <a:r>
                  <a:rPr kumimoji="1"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角是</a:t>
                </a:r>
                <a:r>
                  <a:rPr kumimoji="1"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CP</a:t>
                </a:r>
                <a:r>
                  <a:rPr kumimoji="1"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破坏</a:t>
                </a:r>
                <a:r>
                  <a:rPr kumimoji="1"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相角，</a:t>
                </a:r>
                <a:r>
                  <a:rPr kumimoji="1"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SM</a:t>
                </a:r>
                <a:r>
                  <a:rPr kumimoji="1"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计算的理论</a:t>
                </a:r>
                <a:r>
                  <a:rPr kumimoji="1"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误差</a:t>
                </a:r>
                <a:r>
                  <a:rPr kumimoji="1"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几乎可</a:t>
                </a:r>
                <a:r>
                  <a:rPr kumimoji="1"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忽略不计</a:t>
                </a:r>
                <a:r>
                  <a:rPr kumimoji="1"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a:t>
                </a:r>
                <a:r>
                  <a:rPr kumimoji="1"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S PGothic" pitchFamily="34" charset="-128"/>
                    <a:cs typeface="+mn-cs"/>
                    <a:sym typeface="Symbol" pitchFamily="18" charset="2"/>
                  </a:rPr>
                  <a:t> </a:t>
                </a:r>
                <a14:m>
                  <m:oMath xmlns:m="http://schemas.openxmlformats.org/officeDocument/2006/math">
                    <m:r>
                      <a:rPr kumimoji="1" lang="en-US" altLang="zh-CN" sz="2000" b="0" i="1" u="none" strike="noStrike" kern="1200" cap="none" spc="0" normalizeH="0" baseline="0" noProof="0" dirty="0">
                        <a:ln>
                          <a:noFill/>
                        </a:ln>
                        <a:solidFill>
                          <a:prstClr val="black"/>
                        </a:solidFill>
                        <a:effectLst/>
                        <a:uLnTx/>
                        <a:uFillTx/>
                        <a:latin typeface="Cambria Math" panose="02040503050406030204" pitchFamily="18" charset="0"/>
                        <a:cs typeface="+mn-cs"/>
                        <a:sym typeface="Symbol" pitchFamily="18" charset="2"/>
                      </a:rPr>
                      <m:t>𝛾</m:t>
                    </m:r>
                  </m:oMath>
                </a14:m>
                <a:r>
                  <a:rPr kumimoji="1"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角是精确</a:t>
                </a:r>
                <a:r>
                  <a:rPr kumimoji="1"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检验</a:t>
                </a:r>
                <a:r>
                  <a:rPr kumimoji="1"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CP</a:t>
                </a:r>
                <a:r>
                  <a:rPr kumimoji="1"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破坏</a:t>
                </a:r>
                <a:r>
                  <a:rPr kumimoji="1"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和</a:t>
                </a:r>
                <a:r>
                  <a:rPr kumimoji="1"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检验标准模型</a:t>
                </a:r>
                <a:r>
                  <a:rPr kumimoji="1"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的重要物理参数</a:t>
                </a:r>
                <a:endParaRPr kumimoji="1"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endParaRPr>
              </a:p>
            </p:txBody>
          </p:sp>
        </mc:Choice>
        <mc:Fallback xmlns="">
          <p:sp>
            <p:nvSpPr>
              <p:cNvPr id="15" name="文本框 14"/>
              <p:cNvSpPr txBox="1">
                <a:spLocks noRot="1" noChangeAspect="1" noMove="1" noResize="1" noEditPoints="1" noAdjustHandles="1" noChangeArrowheads="1" noChangeShapeType="1" noTextEdit="1"/>
              </p:cNvSpPr>
              <p:nvPr/>
            </p:nvSpPr>
            <p:spPr>
              <a:xfrm>
                <a:off x="4283634" y="3562553"/>
                <a:ext cx="4550930" cy="3295774"/>
              </a:xfrm>
              <a:prstGeom prst="rect">
                <a:avLst/>
              </a:prstGeom>
              <a:blipFill>
                <a:blip r:embed="rId5"/>
                <a:stretch>
                  <a:fillRect l="-1206" r="-6971" b="-739"/>
                </a:stretch>
              </a:blipFill>
            </p:spPr>
            <p:txBody>
              <a:bodyPr/>
              <a:lstStyle/>
              <a:p>
                <a:r>
                  <a:rPr lang="zh-CN" altLang="en-US">
                    <a:noFill/>
                  </a:rPr>
                  <a:t> </a:t>
                </a:r>
              </a:p>
            </p:txBody>
          </p:sp>
        </mc:Fallback>
      </mc:AlternateContent>
      <p:grpSp>
        <p:nvGrpSpPr>
          <p:cNvPr id="18" name="组合 17"/>
          <p:cNvGrpSpPr/>
          <p:nvPr/>
        </p:nvGrpSpPr>
        <p:grpSpPr>
          <a:xfrm>
            <a:off x="360452" y="2448747"/>
            <a:ext cx="7770064" cy="874274"/>
            <a:chOff x="476444" y="2565321"/>
            <a:chExt cx="7770064" cy="874274"/>
          </a:xfrm>
        </p:grpSpPr>
        <p:sp>
          <p:nvSpPr>
            <p:cNvPr id="10" name="文本框 9"/>
            <p:cNvSpPr txBox="1"/>
            <p:nvPr/>
          </p:nvSpPr>
          <p:spPr>
            <a:xfrm>
              <a:off x="476444" y="2565321"/>
              <a:ext cx="5824591" cy="4308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en-US" altLang="zh-CN" sz="22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sym typeface="Symbol" pitchFamily="18" charset="2"/>
                </a:rPr>
                <a:t>CKM</a:t>
              </a:r>
              <a:r>
                <a:rPr kumimoji="1" lang="zh-CN" altLang="en-US" sz="22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sym typeface="Symbol" pitchFamily="18" charset="2"/>
                </a:rPr>
                <a:t>矩阵在复平面上的几何描述：</a:t>
              </a:r>
              <a:endParaRPr kumimoji="1" lang="zh-CN" altLang="en-US" sz="2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Symbol" pitchFamily="18" charset="2"/>
              </a:endParaRPr>
            </a:p>
          </p:txBody>
        </p:sp>
        <p:sp>
          <p:nvSpPr>
            <p:cNvPr id="17" name="文本框 16"/>
            <p:cNvSpPr txBox="1"/>
            <p:nvPr/>
          </p:nvSpPr>
          <p:spPr>
            <a:xfrm>
              <a:off x="5480809" y="3039485"/>
              <a:ext cx="2765699"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CKM</a:t>
              </a:r>
              <a:r>
                <a:rPr kumimoji="1"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幺正三角形</a:t>
              </a:r>
            </a:p>
          </p:txBody>
        </p:sp>
      </p:grpSp>
      <p:grpSp>
        <p:nvGrpSpPr>
          <p:cNvPr id="22" name="组合 21"/>
          <p:cNvGrpSpPr/>
          <p:nvPr/>
        </p:nvGrpSpPr>
        <p:grpSpPr>
          <a:xfrm>
            <a:off x="360452" y="745424"/>
            <a:ext cx="8669248" cy="1900833"/>
            <a:chOff x="360452" y="745424"/>
            <a:chExt cx="8669248" cy="1900833"/>
          </a:xfrm>
        </p:grpSpPr>
        <p:grpSp>
          <p:nvGrpSpPr>
            <p:cNvPr id="9" name="组合 8"/>
            <p:cNvGrpSpPr/>
            <p:nvPr/>
          </p:nvGrpSpPr>
          <p:grpSpPr>
            <a:xfrm>
              <a:off x="360452" y="745424"/>
              <a:ext cx="8669248" cy="1900833"/>
              <a:chOff x="241443" y="806656"/>
              <a:chExt cx="8669248" cy="1900833"/>
            </a:xfrm>
          </p:grpSpPr>
          <mc:AlternateContent xmlns:mc="http://schemas.openxmlformats.org/markup-compatibility/2006" xmlns:a14="http://schemas.microsoft.com/office/drawing/2010/main">
            <mc:Choice Requires="a14">
              <p:sp>
                <p:nvSpPr>
                  <p:cNvPr id="6" name="文本框 5"/>
                  <p:cNvSpPr txBox="1"/>
                  <p:nvPr/>
                </p:nvSpPr>
                <p:spPr>
                  <a:xfrm>
                    <a:off x="2776591" y="1387128"/>
                    <a:ext cx="6134100" cy="1320361"/>
                  </a:xfrm>
                  <a:prstGeom prst="rect">
                    <a:avLst/>
                  </a:prstGeom>
                  <a:noFill/>
                </p:spPr>
                <p:txBody>
                  <a:bodyPr wrap="square" rtlCol="0">
                    <a:spAutoFit/>
                  </a:bodyPr>
                  <a:lstStyle/>
                  <a:p>
                    <a:pPr marL="0" marR="0" lvl="0" indent="0" algn="ctr" defTabSz="914400" rtl="0" eaLnBrk="1" fontAlgn="base" latinLnBrk="0" hangingPunct="1">
                      <a:lnSpc>
                        <a:spcPct val="120000"/>
                      </a:lnSpc>
                      <a:spcBef>
                        <a:spcPct val="20000"/>
                      </a:spcBef>
                      <a:spcAft>
                        <a:spcPct val="0"/>
                      </a:spcAft>
                      <a:buClr>
                        <a:srgbClr val="FF3399"/>
                      </a:buClr>
                      <a:buSzTx/>
                      <a:buFont typeface="Wingdings 2" pitchFamily="18" charset="2"/>
                      <a:buNone/>
                      <a:tabLst/>
                      <a:defRPr/>
                    </a:pPr>
                    <a:r>
                      <a:rPr kumimoji="1"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在理解</a:t>
                    </a:r>
                    <a14:m>
                      <m:oMath xmlns:m="http://schemas.openxmlformats.org/officeDocument/2006/math">
                        <m:sSup>
                          <m:sSupPr>
                            <m:ctrlPr>
                              <a:rPr kumimoji="1" lang="en-US" altLang="zh-CN" sz="2200" b="1" i="1" u="none" strike="noStrike" kern="1200" cap="none" spc="0" normalizeH="0" baseline="0" noProof="0">
                                <a:ln>
                                  <a:noFill/>
                                </a:ln>
                                <a:solidFill>
                                  <a:prstClr val="black"/>
                                </a:solidFill>
                                <a:effectLst/>
                                <a:uLnTx/>
                                <a:uFillTx/>
                                <a:latin typeface="Cambria Math" panose="02040503050406030204" pitchFamily="18" charset="0"/>
                                <a:cs typeface="+mn-cs"/>
                                <a:sym typeface="Symbol" pitchFamily="18" charset="2"/>
                              </a:rPr>
                            </m:ctrlPr>
                          </m:sSupPr>
                          <m:e>
                            <m:r>
                              <a:rPr kumimoji="1" lang="en-US" altLang="zh-CN" sz="2200" b="1" i="1" u="none" strike="noStrike" kern="1200" cap="none" spc="0" normalizeH="0" baseline="0" noProof="0">
                                <a:ln>
                                  <a:noFill/>
                                </a:ln>
                                <a:solidFill>
                                  <a:prstClr val="black"/>
                                </a:solidFill>
                                <a:effectLst/>
                                <a:uLnTx/>
                                <a:uFillTx/>
                                <a:latin typeface="Cambria Math" panose="02040503050406030204" pitchFamily="18" charset="0"/>
                                <a:cs typeface="+mn-cs"/>
                                <a:sym typeface="Symbol" pitchFamily="18" charset="2"/>
                              </a:rPr>
                              <m:t>𝑫</m:t>
                            </m:r>
                          </m:e>
                          <m:sup>
                            <m:r>
                              <a:rPr kumimoji="1" lang="en-US" altLang="zh-CN" sz="2200" b="1" i="1" u="none" strike="noStrike" kern="1200" cap="none" spc="0" normalizeH="0" baseline="0" noProof="0">
                                <a:ln>
                                  <a:noFill/>
                                </a:ln>
                                <a:solidFill>
                                  <a:prstClr val="black"/>
                                </a:solidFill>
                                <a:effectLst/>
                                <a:uLnTx/>
                                <a:uFillTx/>
                                <a:latin typeface="Cambria Math" panose="02040503050406030204" pitchFamily="18" charset="0"/>
                                <a:cs typeface="+mn-cs"/>
                                <a:sym typeface="Symbol" pitchFamily="18" charset="2"/>
                              </a:rPr>
                              <m:t>𝟎</m:t>
                            </m:r>
                          </m:sup>
                        </m:sSup>
                      </m:oMath>
                    </a14:m>
                    <a:r>
                      <a:rPr kumimoji="1"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衰变中的</a:t>
                    </a:r>
                    <a:r>
                      <a:rPr kumimoji="1"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非微扰</a:t>
                    </a:r>
                    <a:r>
                      <a:rPr kumimoji="1" lang="en-US" altLang="zh-CN"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QCD</a:t>
                    </a:r>
                    <a:r>
                      <a:rPr kumimoji="1"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效应</a:t>
                    </a:r>
                    <a:r>
                      <a:rPr kumimoji="1"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、精确测量</a:t>
                    </a:r>
                    <a:r>
                      <a:rPr kumimoji="1"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混合参数</a:t>
                    </a:r>
                    <a:r>
                      <a:rPr kumimoji="1"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以及</a:t>
                    </a:r>
                    <a:r>
                      <a:rPr kumimoji="1"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非直接</a:t>
                    </a:r>
                    <a:r>
                      <a:rPr kumimoji="1" lang="en-US" altLang="zh-CN"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CP</a:t>
                    </a:r>
                    <a:r>
                      <a:rPr kumimoji="1"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等的研究中具有</a:t>
                    </a:r>
                    <a:r>
                      <a:rPr kumimoji="1"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独特地位</a:t>
                    </a:r>
                  </a:p>
                </p:txBody>
              </p:sp>
            </mc:Choice>
            <mc:Fallback xmlns="">
              <p:sp>
                <p:nvSpPr>
                  <p:cNvPr id="6" name="文本框 5"/>
                  <p:cNvSpPr txBox="1">
                    <a:spLocks noRot="1" noChangeAspect="1" noMove="1" noResize="1" noEditPoints="1" noAdjustHandles="1" noChangeArrowheads="1" noChangeShapeType="1" noTextEdit="1"/>
                  </p:cNvSpPr>
                  <p:nvPr/>
                </p:nvSpPr>
                <p:spPr>
                  <a:xfrm>
                    <a:off x="2776591" y="1387128"/>
                    <a:ext cx="6134100" cy="1320361"/>
                  </a:xfrm>
                  <a:prstGeom prst="rect">
                    <a:avLst/>
                  </a:prstGeom>
                  <a:blipFill>
                    <a:blip r:embed="rId6"/>
                    <a:stretch>
                      <a:fillRect b="-601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p:cNvSpPr txBox="1"/>
                  <p:nvPr/>
                </p:nvSpPr>
                <p:spPr>
                  <a:xfrm>
                    <a:off x="241443" y="806656"/>
                    <a:ext cx="8527122" cy="589520"/>
                  </a:xfrm>
                  <a:prstGeom prst="rect">
                    <a:avLst/>
                  </a:prstGeom>
                  <a:solidFill>
                    <a:srgbClr val="FFFF00"/>
                  </a:solidFill>
                </p:spPr>
                <p:txBody>
                  <a:bodyPr wrap="square" rtlCol="0">
                    <a:spAutoFit/>
                  </a:bodyPr>
                  <a:lstStyle/>
                  <a:p>
                    <a:pPr marL="0" marR="0" lvl="0" indent="0" algn="ctr" defTabSz="914400" rtl="0" eaLnBrk="1" fontAlgn="base" latinLnBrk="0" hangingPunct="1">
                      <a:lnSpc>
                        <a:spcPct val="150000"/>
                      </a:lnSpc>
                      <a:spcBef>
                        <a:spcPct val="20000"/>
                      </a:spcBef>
                      <a:spcAft>
                        <a:spcPct val="0"/>
                      </a:spcAft>
                      <a:buClr>
                        <a:srgbClr val="FF3399"/>
                      </a:buClr>
                      <a:buSzTx/>
                      <a:buFont typeface="Wingdings 2" pitchFamily="18" charset="2"/>
                      <a:buNone/>
                      <a:tabLst/>
                      <a:defRPr/>
                    </a:pPr>
                    <a:r>
                      <a:rPr kumimoji="1"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强相角差：</a:t>
                    </a:r>
                    <a14:m>
                      <m:oMath xmlns:m="http://schemas.openxmlformats.org/officeDocument/2006/math">
                        <m:sSup>
                          <m:sSupPr>
                            <m:ctrlPr>
                              <a:rPr kumimoji="1" lang="en-US" altLang="zh-CN" sz="2400" b="1"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sSupPr>
                          <m:e>
                            <m:r>
                              <a:rPr kumimoji="1" lang="en-US" altLang="zh-CN" sz="2400" b="1"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𝑫</m:t>
                            </m:r>
                          </m:e>
                          <m:sup>
                            <m:r>
                              <a:rPr kumimoji="1" lang="en-US" altLang="zh-CN" sz="2400" b="1"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𝟎</m:t>
                            </m:r>
                          </m:sup>
                        </m:sSup>
                      </m:oMath>
                    </a14:m>
                    <a:r>
                      <a:rPr kumimoji="1"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和</a:t>
                    </a:r>
                    <a14:m>
                      <m:oMath xmlns:m="http://schemas.openxmlformats.org/officeDocument/2006/math">
                        <m:sSup>
                          <m:sSupPr>
                            <m:ctrlPr>
                              <a:rPr kumimoji="1" lang="en-US" altLang="zh-CN" sz="2400" b="1" i="1" u="none" strike="noStrike" kern="1200" cap="none" spc="0" normalizeH="0" baseline="0" noProof="0" dirty="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sSupPr>
                          <m:e>
                            <m:acc>
                              <m:accPr>
                                <m:chr m:val="̅"/>
                                <m:ctrlPr>
                                  <a:rPr kumimoji="1" lang="en-US" altLang="zh-CN" sz="2400" b="1" i="1" u="none" strike="noStrike" kern="1200" cap="none" spc="0" normalizeH="0" baseline="0" noProof="0" dirty="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accPr>
                              <m:e>
                                <m:r>
                                  <a:rPr kumimoji="1" lang="en-US" altLang="zh-CN" sz="2400" b="1" i="1" u="none" strike="noStrike" kern="1200" cap="none" spc="0" normalizeH="0" baseline="0" noProof="0" dirty="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𝑫</m:t>
                                </m:r>
                              </m:e>
                            </m:acc>
                          </m:e>
                          <m:sup>
                            <m:r>
                              <a:rPr kumimoji="1" lang="en-US" altLang="zh-CN" sz="2400" b="1" i="1" u="none" strike="noStrike" kern="1200" cap="none" spc="0" normalizeH="0" baseline="0" noProof="0" dirty="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𝟎</m:t>
                            </m:r>
                          </m:sup>
                        </m:sSup>
                      </m:oMath>
                    </a14:m>
                    <a:r>
                      <a:rPr kumimoji="1"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衰变到相同强子末态的相位差</a:t>
                    </a:r>
                  </a:p>
                </p:txBody>
              </p:sp>
            </mc:Choice>
            <mc:Fallback xmlns="">
              <p:sp>
                <p:nvSpPr>
                  <p:cNvPr id="5" name="文本框 4"/>
                  <p:cNvSpPr txBox="1">
                    <a:spLocks noRot="1" noChangeAspect="1" noMove="1" noResize="1" noEditPoints="1" noAdjustHandles="1" noChangeArrowheads="1" noChangeShapeType="1" noTextEdit="1"/>
                  </p:cNvSpPr>
                  <p:nvPr/>
                </p:nvSpPr>
                <p:spPr>
                  <a:xfrm>
                    <a:off x="241443" y="806656"/>
                    <a:ext cx="8527122" cy="589520"/>
                  </a:xfrm>
                  <a:prstGeom prst="rect">
                    <a:avLst/>
                  </a:prstGeom>
                  <a:blipFill>
                    <a:blip r:embed="rId7"/>
                    <a:stretch>
                      <a:fillRect b="-22680"/>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21" name="文本框 20"/>
                <p:cNvSpPr txBox="1"/>
                <p:nvPr/>
              </p:nvSpPr>
              <p:spPr>
                <a:xfrm>
                  <a:off x="685800" y="1310384"/>
                  <a:ext cx="2357043" cy="77861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14:m>
                    <m:oMathPara xmlns:m="http://schemas.openxmlformats.org/officeDocument/2006/math">
                      <m:oMathParaPr>
                        <m:jc m:val="centerGroup"/>
                      </m:oMathParaPr>
                      <m:oMath xmlns:m="http://schemas.openxmlformats.org/officeDocument/2006/math">
                        <m:f>
                          <m:fPr>
                            <m:ctrlPr>
                              <a:rPr kumimoji="1"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ctrlPr>
                          </m:fPr>
                          <m:num>
                            <m:d>
                              <m:dPr>
                                <m:begChr m:val="⟨"/>
                                <m:endChr m:val="⟩"/>
                                <m:ctrlPr>
                                  <a:rPr kumimoji="1"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ctrlPr>
                              </m:dPr>
                              <m:e>
                                <m:r>
                                  <a:rPr kumimoji="1"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𝑫</m:t>
                                </m:r>
                                <m:r>
                                  <a:rPr kumimoji="1"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acc>
                                  <m:accPr>
                                    <m:chr m:val="̅"/>
                                    <m:ctrlPr>
                                      <a:rPr kumimoji="1"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ctrlPr>
                                  </m:accPr>
                                  <m:e>
                                    <m:r>
                                      <a:rPr kumimoji="1"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𝒇</m:t>
                                    </m:r>
                                  </m:e>
                                </m:acc>
                              </m:e>
                            </m:d>
                          </m:num>
                          <m:den>
                            <m:d>
                              <m:dPr>
                                <m:begChr m:val="⟨"/>
                                <m:endChr m:val="⟩"/>
                                <m:ctrlPr>
                                  <a:rPr kumimoji="1"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ctrlPr>
                              </m:dPr>
                              <m:e>
                                <m:r>
                                  <a:rPr kumimoji="1"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𝑫</m:t>
                                </m:r>
                                <m:r>
                                  <a:rPr kumimoji="1"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r>
                                  <a:rPr kumimoji="1"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𝒇</m:t>
                                </m:r>
                              </m:e>
                            </m:d>
                          </m:den>
                        </m:f>
                        <m:r>
                          <a:rPr kumimoji="1"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sSub>
                          <m:sSubPr>
                            <m:ctrlPr>
                              <a:rPr kumimoji="1"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ctrlPr>
                          </m:sSubPr>
                          <m:e>
                            <m:r>
                              <a:rPr kumimoji="1"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𝒓</m:t>
                            </m:r>
                          </m:e>
                          <m:sub>
                            <m:r>
                              <a:rPr kumimoji="1"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𝑫</m:t>
                            </m:r>
                          </m:sub>
                        </m:sSub>
                        <m:sSup>
                          <m:sSupPr>
                            <m:ctrlPr>
                              <a:rPr kumimoji="1"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ctrlPr>
                          </m:sSupPr>
                          <m:e>
                            <m:r>
                              <a:rPr kumimoji="1"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𝒆</m:t>
                            </m:r>
                          </m:e>
                          <m:sup>
                            <m:r>
                              <a:rPr kumimoji="1"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𝒊</m:t>
                            </m:r>
                            <m:sSub>
                              <m:sSubPr>
                                <m:ctrlPr>
                                  <a:rPr kumimoji="1"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ctrlPr>
                              </m:sSubPr>
                              <m:e>
                                <m:r>
                                  <a:rPr kumimoji="1" lang="zh-CN" altLang="en-US"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𝜹</m:t>
                                </m:r>
                              </m:e>
                              <m:sub>
                                <m:r>
                                  <a:rPr kumimoji="1"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𝑫</m:t>
                                </m:r>
                              </m:sub>
                            </m:sSub>
                          </m:sup>
                        </m:sSup>
                      </m:oMath>
                    </m:oMathPara>
                  </a14:m>
                  <a:endParaRPr kumimoji="1"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endParaRPr>
                </a:p>
              </p:txBody>
            </p:sp>
          </mc:Choice>
          <mc:Fallback xmlns="">
            <p:sp>
              <p:nvSpPr>
                <p:cNvPr id="21" name="文本框 20"/>
                <p:cNvSpPr txBox="1">
                  <a:spLocks noRot="1" noChangeAspect="1" noMove="1" noResize="1" noEditPoints="1" noAdjustHandles="1" noChangeArrowheads="1" noChangeShapeType="1" noTextEdit="1"/>
                </p:cNvSpPr>
                <p:nvPr/>
              </p:nvSpPr>
              <p:spPr>
                <a:xfrm>
                  <a:off x="685800" y="1310384"/>
                  <a:ext cx="2357043" cy="778611"/>
                </a:xfrm>
                <a:prstGeom prst="rect">
                  <a:avLst/>
                </a:prstGeom>
                <a:blipFill>
                  <a:blip r:embed="rId8"/>
                  <a:stretch>
                    <a:fillRect/>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3" name="文本框 2"/>
              <p:cNvSpPr txBox="1"/>
              <p:nvPr/>
            </p:nvSpPr>
            <p:spPr>
              <a:xfrm>
                <a:off x="409855" y="2971800"/>
                <a:ext cx="4971489" cy="323743"/>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14:m>
                  <m:oMathPara xmlns:m="http://schemas.openxmlformats.org/officeDocument/2006/math">
                    <m:oMathParaPr>
                      <m:jc m:val="centerGroup"/>
                    </m:oMathParaPr>
                    <m:oMath xmlns:m="http://schemas.openxmlformats.org/officeDocument/2006/math">
                      <m:sSup>
                        <m:sSupPr>
                          <m:ctrlPr>
                            <a:rPr kumimoji="1"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sSupPr>
                        <m:e>
                          <m:r>
                            <a:rPr kumimoji="1"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𝑽</m:t>
                          </m:r>
                        </m:e>
                        <m:sup>
                          <m:r>
                            <a:rPr kumimoji="1"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sup>
                      </m:sSup>
                      <m:r>
                        <a:rPr kumimoji="1"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𝑽</m:t>
                      </m:r>
                      <m:r>
                        <a:rPr kumimoji="1"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m:t>
                      </m:r>
                      <m:r>
                        <a:rPr kumimoji="1"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𝟏</m:t>
                      </m:r>
                      <m:r>
                        <a:rPr kumimoji="1"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sSub>
                        <m:sSubPr>
                          <m:ctrlPr>
                            <a:rPr kumimoji="1"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ctrlPr>
                        </m:sSubPr>
                        <m:e>
                          <m:r>
                            <a:rPr kumimoji="1"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𝑽</m:t>
                          </m:r>
                        </m:e>
                        <m:sub>
                          <m:r>
                            <a:rPr kumimoji="1"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𝒖𝒅</m:t>
                          </m:r>
                        </m:sub>
                      </m:sSub>
                      <m:sSubSup>
                        <m:sSubSupPr>
                          <m:ctrlPr>
                            <a:rPr kumimoji="1"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ctrlPr>
                        </m:sSubSupPr>
                        <m:e>
                          <m:r>
                            <a:rPr kumimoji="1"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𝑽</m:t>
                          </m:r>
                        </m:e>
                        <m:sub>
                          <m:r>
                            <a:rPr kumimoji="1"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𝒖𝒃</m:t>
                          </m:r>
                        </m:sub>
                        <m:sup>
                          <m:r>
                            <a:rPr kumimoji="1"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sup>
                      </m:sSubSup>
                      <m:r>
                        <a:rPr kumimoji="1"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sSub>
                        <m:sSubPr>
                          <m:ctrlPr>
                            <a:rPr kumimoji="1"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ctrlPr>
                        </m:sSubPr>
                        <m:e>
                          <m:r>
                            <a:rPr kumimoji="1"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𝑽</m:t>
                          </m:r>
                        </m:e>
                        <m:sub>
                          <m:r>
                            <a:rPr kumimoji="1"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𝒄</m:t>
                          </m:r>
                          <m:r>
                            <a:rPr kumimoji="1"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𝒅</m:t>
                          </m:r>
                        </m:sub>
                      </m:sSub>
                      <m:sSubSup>
                        <m:sSubSupPr>
                          <m:ctrlPr>
                            <a:rPr kumimoji="1"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ctrlPr>
                        </m:sSubSupPr>
                        <m:e>
                          <m:r>
                            <a:rPr kumimoji="1"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𝑽</m:t>
                          </m:r>
                        </m:e>
                        <m:sub>
                          <m:r>
                            <a:rPr kumimoji="1"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𝒄</m:t>
                          </m:r>
                          <m:r>
                            <a:rPr kumimoji="1"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𝒃</m:t>
                          </m:r>
                        </m:sub>
                        <m:sup>
                          <m:r>
                            <a:rPr kumimoji="1"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sup>
                      </m:sSubSup>
                      <m:r>
                        <a:rPr kumimoji="1"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sSub>
                        <m:sSubPr>
                          <m:ctrlPr>
                            <a:rPr kumimoji="1"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ctrlPr>
                        </m:sSubPr>
                        <m:e>
                          <m:r>
                            <a:rPr kumimoji="1"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𝑽</m:t>
                          </m:r>
                        </m:e>
                        <m:sub>
                          <m:r>
                            <a:rPr kumimoji="1"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𝒕</m:t>
                          </m:r>
                          <m:r>
                            <a:rPr kumimoji="1"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𝒅</m:t>
                          </m:r>
                        </m:sub>
                      </m:sSub>
                      <m:sSubSup>
                        <m:sSubSupPr>
                          <m:ctrlPr>
                            <a:rPr kumimoji="1"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ctrlPr>
                        </m:sSubSupPr>
                        <m:e>
                          <m:r>
                            <a:rPr kumimoji="1"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𝑽</m:t>
                          </m:r>
                        </m:e>
                        <m:sub>
                          <m:r>
                            <a:rPr kumimoji="1"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𝒕</m:t>
                          </m:r>
                          <m:r>
                            <a:rPr kumimoji="1"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𝒃</m:t>
                          </m:r>
                        </m:sub>
                        <m:sup>
                          <m:r>
                            <a:rPr kumimoji="1"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sup>
                      </m:sSubSup>
                      <m:r>
                        <a:rPr kumimoji="1"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r>
                        <a:rPr kumimoji="1"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𝟎</m:t>
                      </m:r>
                    </m:oMath>
                  </m:oMathPara>
                </a14:m>
                <a:endParaRPr kumimoji="1"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endParaRPr>
              </a:p>
            </p:txBody>
          </p:sp>
        </mc:Choice>
        <mc:Fallback xmlns="">
          <p:sp>
            <p:nvSpPr>
              <p:cNvPr id="3" name="文本框 2"/>
              <p:cNvSpPr txBox="1">
                <a:spLocks noRot="1" noChangeAspect="1" noMove="1" noResize="1" noEditPoints="1" noAdjustHandles="1" noChangeArrowheads="1" noChangeShapeType="1" noTextEdit="1"/>
              </p:cNvSpPr>
              <p:nvPr/>
            </p:nvSpPr>
            <p:spPr>
              <a:xfrm>
                <a:off x="409855" y="2971800"/>
                <a:ext cx="4971489" cy="323743"/>
              </a:xfrm>
              <a:prstGeom prst="rect">
                <a:avLst/>
              </a:prstGeom>
              <a:blipFill>
                <a:blip r:embed="rId9"/>
                <a:stretch>
                  <a:fillRect t="-1887" b="-20755"/>
                </a:stretch>
              </a:blipFill>
            </p:spPr>
            <p:txBody>
              <a:bodyPr/>
              <a:lstStyle/>
              <a:p>
                <a:r>
                  <a:rPr lang="zh-CN" altLang="en-US">
                    <a:noFill/>
                  </a:rPr>
                  <a:t> </a:t>
                </a:r>
              </a:p>
            </p:txBody>
          </p:sp>
        </mc:Fallback>
      </mc:AlternateContent>
      <p:sp>
        <p:nvSpPr>
          <p:cNvPr id="7" name="矩形 6"/>
          <p:cNvSpPr/>
          <p:nvPr/>
        </p:nvSpPr>
        <p:spPr>
          <a:xfrm>
            <a:off x="422118" y="2932249"/>
            <a:ext cx="568482" cy="464166"/>
          </a:xfrm>
          <a:prstGeom prst="rect">
            <a:avLst/>
          </a:prstGeom>
          <a:noFill/>
          <a:ln w="38100">
            <a:solidFill>
              <a:srgbClr val="C00000"/>
            </a:solidFill>
          </a:ln>
        </p:spPr>
        <p:txBody>
          <a:bodyPr rtlCol="0" anchor="ctr">
            <a:spAutoFit/>
          </a:bodyPr>
          <a:lstStyle/>
          <a:p>
            <a:pPr marL="0" marR="0" lvl="0" indent="0" algn="l" defTabSz="914400" rtl="0" eaLnBrk="1" fontAlgn="base" latinLnBrk="0" hangingPunct="1">
              <a:lnSpc>
                <a:spcPct val="120000"/>
              </a:lnSpc>
              <a:spcBef>
                <a:spcPct val="20000"/>
              </a:spcBef>
              <a:spcAft>
                <a:spcPct val="0"/>
              </a:spcAft>
              <a:buClr>
                <a:srgbClr val="FF3399"/>
              </a:buClr>
              <a:buSzTx/>
              <a:buFont typeface="Wingdings 2" pitchFamily="18" charset="2"/>
              <a:buNone/>
              <a:tabLst/>
              <a:defRPr/>
            </a:pPr>
            <a:endParaRPr kumimoji="1" lang="zh-CN" altLang="en-US" sz="2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Symbol" pitchFamily="18" charset="2"/>
            </a:endParaRPr>
          </a:p>
        </p:txBody>
      </p:sp>
      <p:sp>
        <p:nvSpPr>
          <p:cNvPr id="19" name="矩形 18"/>
          <p:cNvSpPr/>
          <p:nvPr/>
        </p:nvSpPr>
        <p:spPr>
          <a:xfrm>
            <a:off x="1864320" y="2932249"/>
            <a:ext cx="3012479" cy="464166"/>
          </a:xfrm>
          <a:prstGeom prst="rect">
            <a:avLst/>
          </a:prstGeom>
          <a:noFill/>
          <a:ln w="38100">
            <a:solidFill>
              <a:srgbClr val="C00000"/>
            </a:solidFill>
          </a:ln>
        </p:spPr>
        <p:txBody>
          <a:bodyPr rtlCol="0" anchor="ctr">
            <a:spAutoFit/>
          </a:bodyPr>
          <a:lstStyle/>
          <a:p>
            <a:pPr marL="0" marR="0" lvl="0" indent="0" algn="l" defTabSz="914400" rtl="0" eaLnBrk="1" fontAlgn="base" latinLnBrk="0" hangingPunct="1">
              <a:lnSpc>
                <a:spcPct val="120000"/>
              </a:lnSpc>
              <a:spcBef>
                <a:spcPct val="20000"/>
              </a:spcBef>
              <a:spcAft>
                <a:spcPct val="0"/>
              </a:spcAft>
              <a:buClr>
                <a:srgbClr val="FF3399"/>
              </a:buClr>
              <a:buSzTx/>
              <a:buFont typeface="Wingdings 2" pitchFamily="18" charset="2"/>
              <a:buNone/>
              <a:tabLst/>
              <a:defRPr/>
            </a:pPr>
            <a:endParaRPr kumimoji="1" lang="zh-CN" altLang="en-US" sz="2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Symbol" pitchFamily="18" charset="2"/>
            </a:endParaRPr>
          </a:p>
        </p:txBody>
      </p:sp>
    </p:spTree>
    <p:extLst>
      <p:ext uri="{BB962C8B-B14F-4D97-AF65-F5344CB8AC3E}">
        <p14:creationId xmlns:p14="http://schemas.microsoft.com/office/powerpoint/2010/main" val="201947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3" grpId="0"/>
      <p:bldP spid="7" grpId="0" animBg="1"/>
      <p:bldP spid="1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p:cNvSpPr>
                <a:spLocks noGrp="1"/>
              </p:cNvSpPr>
              <p:nvPr>
                <p:ph type="title"/>
              </p:nvPr>
            </p:nvSpPr>
            <p:spPr/>
            <p:txBody>
              <a:bodyPr/>
              <a:lstStyle/>
              <a:p>
                <a:r>
                  <a:rPr lang="zh-CN" altLang="en-US" dirty="0">
                    <a:solidFill>
                      <a:schemeClr val="tx1"/>
                    </a:solidFill>
                  </a:rPr>
                  <a:t>中性粲介子</a:t>
                </a:r>
                <a14:m>
                  <m:oMath xmlns:m="http://schemas.openxmlformats.org/officeDocument/2006/math">
                    <m:sSup>
                      <m:sSupPr>
                        <m:ctrlPr>
                          <a:rPr lang="en-US" altLang="zh-CN" i="1">
                            <a:solidFill>
                              <a:schemeClr val="tx1"/>
                            </a:solidFill>
                            <a:latin typeface="Cambria Math" panose="02040503050406030204" pitchFamily="18" charset="0"/>
                          </a:rPr>
                        </m:ctrlPr>
                      </m:sSupPr>
                      <m:e>
                        <m:r>
                          <a:rPr lang="en-US" altLang="zh-CN" i="1">
                            <a:solidFill>
                              <a:schemeClr val="tx1"/>
                            </a:solidFill>
                            <a:latin typeface="Cambria Math" panose="02040503050406030204" pitchFamily="18" charset="0"/>
                          </a:rPr>
                          <m:t>𝑫</m:t>
                        </m:r>
                      </m:e>
                      <m:sup>
                        <m:r>
                          <a:rPr lang="en-US" altLang="zh-CN" i="1">
                            <a:solidFill>
                              <a:schemeClr val="tx1"/>
                            </a:solidFill>
                            <a:latin typeface="Cambria Math" panose="02040503050406030204" pitchFamily="18" charset="0"/>
                          </a:rPr>
                          <m:t>𝟎</m:t>
                        </m:r>
                      </m:sup>
                    </m:sSup>
                  </m:oMath>
                </a14:m>
                <a:r>
                  <a:rPr lang="zh-CN" altLang="en-US" dirty="0">
                    <a:solidFill>
                      <a:schemeClr val="tx1"/>
                    </a:solidFill>
                  </a:rPr>
                  <a:t>衰变强相角差</a:t>
                </a:r>
              </a:p>
            </p:txBody>
          </p:sp>
        </mc:Choice>
        <mc:Fallback xmlns="">
          <p:sp>
            <p:nvSpPr>
              <p:cNvPr id="2" name="标题 1"/>
              <p:cNvSpPr>
                <a:spLocks noGrp="1" noRot="1" noChangeAspect="1" noMove="1" noResize="1" noEditPoints="1" noAdjustHandles="1" noChangeArrowheads="1" noChangeShapeType="1" noTextEdit="1"/>
              </p:cNvSpPr>
              <p:nvPr>
                <p:ph type="title"/>
              </p:nvPr>
            </p:nvSpPr>
            <p:spPr>
              <a:blipFill>
                <a:blip r:embed="rId3"/>
                <a:stretch>
                  <a:fillRect l="-3395" t="-26549" b="-52212"/>
                </a:stretch>
              </a:blipFill>
            </p:spPr>
            <p:txBody>
              <a:bodyPr/>
              <a:lstStyle/>
              <a:p>
                <a:r>
                  <a:rPr lang="zh-CN" altLang="en-US">
                    <a:noFill/>
                  </a:rPr>
                  <a:t> </a:t>
                </a:r>
              </a:p>
            </p:txBody>
          </p:sp>
        </mc:Fallback>
      </mc:AlternateContent>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17FE17-BB62-45E8-80D8-8DA0DEEF5B92}" type="slidenum">
              <a:rPr kumimoji="0" lang="zh-CN" altLang="en-US" sz="1600" b="1"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zh-CN" altLang="en-US" sz="1600" b="1"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endParaRPr>
          </a:p>
        </p:txBody>
      </p:sp>
      <p:pic>
        <p:nvPicPr>
          <p:cNvPr id="20" name="图片 19"/>
          <p:cNvPicPr>
            <a:picLocks noChangeAspect="1"/>
          </p:cNvPicPr>
          <p:nvPr/>
        </p:nvPicPr>
        <p:blipFill>
          <a:blip r:embed="rId4"/>
          <a:stretch>
            <a:fillRect/>
          </a:stretch>
        </p:blipFill>
        <p:spPr>
          <a:xfrm>
            <a:off x="609600" y="1592759"/>
            <a:ext cx="7834046" cy="2847640"/>
          </a:xfrm>
          <a:prstGeom prst="rect">
            <a:avLst/>
          </a:prstGeom>
        </p:spPr>
      </p:pic>
      <mc:AlternateContent xmlns:mc="http://schemas.openxmlformats.org/markup-compatibility/2006" xmlns:a14="http://schemas.microsoft.com/office/drawing/2010/main">
        <mc:Choice Requires="a14">
          <p:sp>
            <p:nvSpPr>
              <p:cNvPr id="19" name="文本框 18"/>
              <p:cNvSpPr txBox="1"/>
              <p:nvPr/>
            </p:nvSpPr>
            <p:spPr>
              <a:xfrm>
                <a:off x="562083" y="4577917"/>
                <a:ext cx="7591318" cy="972574"/>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30000"/>
                  </a:lnSpc>
                  <a:spcBef>
                    <a:spcPct val="20000"/>
                  </a:spcBef>
                  <a:spcAft>
                    <a:spcPct val="0"/>
                  </a:spcAft>
                  <a:buClr>
                    <a:srgbClr val="FF3399"/>
                  </a:buClr>
                  <a:buSzTx/>
                  <a:buFont typeface="Wingdings 2" pitchFamily="18" charset="2"/>
                  <a:buNone/>
                  <a:tabLst/>
                  <a:defRPr/>
                </a:pPr>
                <a:r>
                  <a:rPr kumimoji="1"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相角</a:t>
                </a:r>
                <a14:m>
                  <m:oMath xmlns:m="http://schemas.openxmlformats.org/officeDocument/2006/math">
                    <m:r>
                      <a:rPr kumimoji="1" lang="zh-CN" altLang="en-US" sz="2200" b="1" i="1" u="none" strike="noStrike" kern="1200" cap="none" spc="0" normalizeH="0" baseline="0" noProof="0" dirty="0" smtClean="0">
                        <a:ln>
                          <a:noFill/>
                        </a:ln>
                        <a:solidFill>
                          <a:srgbClr val="C00000"/>
                        </a:solidFill>
                        <a:effectLst/>
                        <a:uLnTx/>
                        <a:uFillTx/>
                        <a:latin typeface="Cambria Math" panose="02040503050406030204" pitchFamily="18" charset="0"/>
                        <a:ea typeface="黑体" panose="02010609060101010101" pitchFamily="49" charset="-122"/>
                        <a:cs typeface="+mn-cs"/>
                        <a:sym typeface="Symbol" pitchFamily="18" charset="2"/>
                      </a:rPr>
                      <m:t></m:t>
                    </m:r>
                  </m:oMath>
                </a14:m>
                <a:r>
                  <a:rPr kumimoji="1" lang="zh-CN" altLang="en-US" sz="22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sym typeface="Symbol" pitchFamily="18" charset="2"/>
                  </a:rPr>
                  <a:t>的测量精度对</a:t>
                </a:r>
                <a:r>
                  <a:rPr kumimoji="1" lang="en-US" altLang="zh-CN"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CKM</a:t>
                </a:r>
                <a:r>
                  <a:rPr kumimoji="1"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幺正性</a:t>
                </a:r>
                <a:r>
                  <a:rPr kumimoji="1" lang="zh-CN" altLang="en-US" sz="22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sym typeface="Symbol" pitchFamily="18" charset="2"/>
                  </a:rPr>
                  <a:t>检验形成</a:t>
                </a:r>
                <a:r>
                  <a:rPr kumimoji="1"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挑战</a:t>
                </a:r>
                <a:r>
                  <a:rPr kumimoji="1" lang="zh-CN" altLang="en-US" sz="22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sym typeface="Symbol" pitchFamily="18" charset="2"/>
                  </a:rPr>
                  <a:t>，是</a:t>
                </a:r>
                <a:r>
                  <a:rPr kumimoji="1" lang="en-US" altLang="zh-CN" sz="22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sym typeface="Symbol" pitchFamily="18" charset="2"/>
                  </a:rPr>
                  <a:t>LHCb</a:t>
                </a:r>
                <a:r>
                  <a:rPr kumimoji="1" lang="zh-CN" altLang="en-US" sz="22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sym typeface="Symbol" pitchFamily="18" charset="2"/>
                  </a:rPr>
                  <a:t>和</a:t>
                </a:r>
                <a:r>
                  <a:rPr kumimoji="1" lang="en-US" altLang="zh-CN" sz="22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sym typeface="Symbol" pitchFamily="18" charset="2"/>
                  </a:rPr>
                  <a:t>Belle II</a:t>
                </a:r>
                <a:r>
                  <a:rPr kumimoji="1" lang="zh-CN" altLang="en-US" sz="22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sym typeface="Symbol" pitchFamily="18" charset="2"/>
                  </a:rPr>
                  <a:t>实验的</a:t>
                </a:r>
                <a:r>
                  <a:rPr kumimoji="1"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最高优先级</a:t>
                </a:r>
                <a:r>
                  <a:rPr kumimoji="1" lang="zh-CN" altLang="en-US" sz="22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sym typeface="Symbol" pitchFamily="18" charset="2"/>
                  </a:rPr>
                  <a:t>的研究课题</a:t>
                </a:r>
              </a:p>
            </p:txBody>
          </p:sp>
        </mc:Choice>
        <mc:Fallback xmlns="">
          <p:sp>
            <p:nvSpPr>
              <p:cNvPr id="19" name="文本框 18"/>
              <p:cNvSpPr txBox="1">
                <a:spLocks noRot="1" noChangeAspect="1" noMove="1" noResize="1" noEditPoints="1" noAdjustHandles="1" noChangeArrowheads="1" noChangeShapeType="1" noTextEdit="1"/>
              </p:cNvSpPr>
              <p:nvPr/>
            </p:nvSpPr>
            <p:spPr>
              <a:xfrm>
                <a:off x="562083" y="4577917"/>
                <a:ext cx="7591318" cy="972574"/>
              </a:xfrm>
              <a:prstGeom prst="rect">
                <a:avLst/>
              </a:prstGeom>
              <a:blipFill>
                <a:blip r:embed="rId5"/>
                <a:stretch>
                  <a:fillRect b="-6875"/>
                </a:stretch>
              </a:blipFill>
            </p:spPr>
            <p:txBody>
              <a:bodyPr/>
              <a:lstStyle/>
              <a:p>
                <a:r>
                  <a:rPr lang="zh-CN" altLang="en-US">
                    <a:noFill/>
                  </a:rPr>
                  <a:t> </a:t>
                </a:r>
              </a:p>
            </p:txBody>
          </p:sp>
        </mc:Fallback>
      </mc:AlternateContent>
      <p:grpSp>
        <p:nvGrpSpPr>
          <p:cNvPr id="6" name="组合 5"/>
          <p:cNvGrpSpPr/>
          <p:nvPr/>
        </p:nvGrpSpPr>
        <p:grpSpPr>
          <a:xfrm>
            <a:off x="228600" y="3664229"/>
            <a:ext cx="8915400" cy="1067833"/>
            <a:chOff x="175209" y="5444733"/>
            <a:chExt cx="8915400" cy="1067833"/>
          </a:xfrm>
          <a:solidFill>
            <a:schemeClr val="bg1"/>
          </a:solidFill>
        </p:grpSpPr>
        <mc:AlternateContent xmlns:mc="http://schemas.openxmlformats.org/markup-compatibility/2006" xmlns:a14="http://schemas.microsoft.com/office/drawing/2010/main">
          <mc:Choice Requires="a14">
            <p:sp>
              <p:nvSpPr>
                <p:cNvPr id="7" name="文本框 6"/>
                <p:cNvSpPr txBox="1"/>
                <p:nvPr/>
              </p:nvSpPr>
              <p:spPr>
                <a:xfrm>
                  <a:off x="175209" y="5849050"/>
                  <a:ext cx="4800600" cy="404983"/>
                </a:xfrm>
                <a:prstGeom prst="rect">
                  <a:avLst/>
                </a:prstGeom>
                <a:grp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直接测量值：</a:t>
                  </a:r>
                  <a14:m>
                    <m:oMath xmlns:m="http://schemas.openxmlformats.org/officeDocument/2006/math">
                      <m:r>
                        <a:rPr kumimoji="1" lang="zh-CN" altLang="en-US" sz="18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𝛾</m:t>
                      </m:r>
                      <m:r>
                        <a:rPr kumimoji="1"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m:t>
                      </m:r>
                      <m:d>
                        <m:dPr>
                          <m:ctrlPr>
                            <a:rPr kumimoji="1"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dPr>
                        <m:e>
                          <m:sSubSup>
                            <m:sSubSupPr>
                              <m:ctrlPr>
                                <a:rPr kumimoji="1"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sSubSupPr>
                            <m:e>
                              <m:r>
                                <a:rPr kumimoji="1"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72.1</m:t>
                              </m:r>
                            </m:e>
                            <m:sub>
                              <m:r>
                                <a:rPr kumimoji="1"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−5.7</m:t>
                              </m:r>
                            </m:sub>
                            <m:sup>
                              <m:r>
                                <a:rPr kumimoji="1"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+5.4</m:t>
                              </m:r>
                            </m:sup>
                          </m:sSubSup>
                        </m:e>
                      </m:d>
                      <m:r>
                        <a:rPr kumimoji="1"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oMath>
                  </a14:m>
                  <a:endParaRPr kumimoji="1"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endParaRPr>
                </a:p>
              </p:txBody>
            </p:sp>
          </mc:Choice>
          <mc:Fallback xmlns="">
            <p:sp>
              <p:nvSpPr>
                <p:cNvPr id="7" name="文本框 6"/>
                <p:cNvSpPr txBox="1">
                  <a:spLocks noRot="1" noChangeAspect="1" noMove="1" noResize="1" noEditPoints="1" noAdjustHandles="1" noChangeArrowheads="1" noChangeShapeType="1" noTextEdit="1"/>
                </p:cNvSpPr>
                <p:nvPr/>
              </p:nvSpPr>
              <p:spPr>
                <a:xfrm>
                  <a:off x="175209" y="5849050"/>
                  <a:ext cx="4800600" cy="404983"/>
                </a:xfrm>
                <a:prstGeom prst="rect">
                  <a:avLst/>
                </a:prstGeom>
                <a:blipFill>
                  <a:blip r:embed="rId6"/>
                  <a:stretch>
                    <a:fillRect l="-1144" t="-2985" b="-1791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p:cNvSpPr txBox="1"/>
                <p:nvPr/>
              </p:nvSpPr>
              <p:spPr>
                <a:xfrm>
                  <a:off x="4466378" y="5822604"/>
                  <a:ext cx="4624231" cy="407740"/>
                </a:xfrm>
                <a:prstGeom prst="rect">
                  <a:avLst/>
                </a:prstGeom>
                <a:grp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间接测量值</a:t>
                  </a:r>
                  <a:r>
                    <a:rPr kumimoji="1"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a:t>
                  </a:r>
                  <a:r>
                    <a:rPr kumimoji="1" lang="en-US" altLang="zh-CN" sz="1800" b="1" i="0" u="none" strike="noStrike" kern="1200" cap="none" spc="0" normalizeH="0" baseline="0" noProof="0" dirty="0" err="1">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CKMFitter</a:t>
                  </a:r>
                  <a:r>
                    <a:rPr kumimoji="1"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a:t>
                  </a:r>
                  <a:r>
                    <a:rPr kumimoji="1"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a:t>
                  </a:r>
                  <a14:m>
                    <m:oMath xmlns:m="http://schemas.openxmlformats.org/officeDocument/2006/math">
                      <m:r>
                        <a:rPr kumimoji="1" lang="zh-CN"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𝛾</m:t>
                      </m:r>
                      <m:r>
                        <a:rPr kumimoji="1"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m:t>
                      </m:r>
                      <m:d>
                        <m:dPr>
                          <m:ctrlPr>
                            <a:rPr kumimoji="1"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dPr>
                        <m:e>
                          <m:sSubSup>
                            <m:sSubSupPr>
                              <m:ctrlPr>
                                <a:rPr kumimoji="1"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sSubSupPr>
                            <m:e>
                              <m:r>
                                <a:rPr kumimoji="1"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65.8</m:t>
                              </m:r>
                            </m:e>
                            <m:sub>
                              <m:r>
                                <a:rPr kumimoji="1"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−1.3</m:t>
                              </m:r>
                            </m:sub>
                            <m:sup>
                              <m:r>
                                <a:rPr kumimoji="1"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+0.9</m:t>
                              </m:r>
                            </m:sup>
                          </m:sSubSup>
                        </m:e>
                      </m:d>
                      <m:r>
                        <a:rPr kumimoji="1"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oMath>
                  </a14:m>
                  <a:endParaRPr kumimoji="1"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endParaRPr>
                </a:p>
              </p:txBody>
            </p:sp>
          </mc:Choice>
          <mc:Fallback xmlns="">
            <p:sp>
              <p:nvSpPr>
                <p:cNvPr id="8" name="文本框 7"/>
                <p:cNvSpPr txBox="1">
                  <a:spLocks noRot="1" noChangeAspect="1" noMove="1" noResize="1" noEditPoints="1" noAdjustHandles="1" noChangeArrowheads="1" noChangeShapeType="1" noTextEdit="1"/>
                </p:cNvSpPr>
                <p:nvPr/>
              </p:nvSpPr>
              <p:spPr>
                <a:xfrm>
                  <a:off x="4466378" y="5822604"/>
                  <a:ext cx="4624231" cy="407740"/>
                </a:xfrm>
                <a:prstGeom prst="rect">
                  <a:avLst/>
                </a:prstGeom>
                <a:blipFill>
                  <a:blip r:embed="rId7"/>
                  <a:stretch>
                    <a:fillRect l="-1054" t="-5970" b="-25373"/>
                  </a:stretch>
                </a:blipFill>
              </p:spPr>
              <p:txBody>
                <a:bodyPr/>
                <a:lstStyle/>
                <a:p>
                  <a:r>
                    <a:rPr lang="zh-CN" altLang="en-US">
                      <a:noFill/>
                    </a:rPr>
                    <a:t> </a:t>
                  </a:r>
                </a:p>
              </p:txBody>
            </p:sp>
          </mc:Fallback>
        </mc:AlternateContent>
        <p:sp>
          <p:nvSpPr>
            <p:cNvPr id="9" name="左右箭头 8"/>
            <p:cNvSpPr/>
            <p:nvPr/>
          </p:nvSpPr>
          <p:spPr>
            <a:xfrm>
              <a:off x="3196378" y="5590519"/>
              <a:ext cx="1295400" cy="922047"/>
            </a:xfrm>
            <a:prstGeom prst="leftRightArrow">
              <a:avLst/>
            </a:prstGeom>
            <a:solidFill>
              <a:srgbClr val="FFC000"/>
            </a:solidFill>
            <a:ln>
              <a:noFill/>
            </a:ln>
          </p:spPr>
          <p:txBody>
            <a:bodyPr rtlCol="0" anchor="ctr">
              <a:spAutoFit/>
            </a:bodyPr>
            <a:lstStyle/>
            <a:p>
              <a:pPr marL="0" marR="0" lvl="0" indent="0" algn="l" defTabSz="914400" rtl="0" eaLnBrk="1" fontAlgn="base" latinLnBrk="0" hangingPunct="1">
                <a:lnSpc>
                  <a:spcPct val="120000"/>
                </a:lnSpc>
                <a:spcBef>
                  <a:spcPct val="20000"/>
                </a:spcBef>
                <a:spcAft>
                  <a:spcPct val="0"/>
                </a:spcAft>
                <a:buClr>
                  <a:srgbClr val="FF3399"/>
                </a:buClr>
                <a:buSzTx/>
                <a:buFont typeface="Wingdings 2" pitchFamily="18" charset="2"/>
                <a:buNone/>
                <a:tabLst/>
                <a:defRPr/>
              </a:pPr>
              <a:endParaRPr kumimoji="1" lang="zh-CN" altLang="en-US" sz="2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Symbol" pitchFamily="18" charset="2"/>
              </a:endParaRPr>
            </a:p>
          </p:txBody>
        </p:sp>
        <mc:AlternateContent xmlns:mc="http://schemas.openxmlformats.org/markup-compatibility/2006" xmlns:a14="http://schemas.microsoft.com/office/drawing/2010/main">
          <mc:Choice Requires="a14">
            <p:sp>
              <p:nvSpPr>
                <p:cNvPr id="10" name="文本框 9"/>
                <p:cNvSpPr txBox="1"/>
                <p:nvPr/>
              </p:nvSpPr>
              <p:spPr>
                <a:xfrm>
                  <a:off x="3048000" y="5444733"/>
                  <a:ext cx="1752600" cy="439736"/>
                </a:xfrm>
                <a:prstGeom prst="rect">
                  <a:avLst/>
                </a:prstGeom>
                <a:grp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sym typeface="Symbol" pitchFamily="18" charset="2"/>
                    </a:rPr>
                    <a:t>偏离</a:t>
                  </a:r>
                  <a14:m>
                    <m:oMath xmlns:m="http://schemas.openxmlformats.org/officeDocument/2006/math">
                      <m:d>
                        <m:dPr>
                          <m:ctrlPr>
                            <a:rPr kumimoji="1"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dPr>
                        <m:e>
                          <m:sSubSup>
                            <m:sSubSupPr>
                              <m:ctrlPr>
                                <a:rPr kumimoji="1"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sSubSupPr>
                            <m:e>
                              <m:r>
                                <a:rPr kumimoji="1"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6.3</m:t>
                              </m:r>
                            </m:e>
                            <m:sub>
                              <m:r>
                                <a:rPr kumimoji="1"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−5.8</m:t>
                              </m:r>
                            </m:sub>
                            <m:sup>
                              <m:r>
                                <a:rPr kumimoji="1"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+5.5</m:t>
                              </m:r>
                            </m:sup>
                          </m:sSubSup>
                        </m:e>
                      </m:d>
                      <m:r>
                        <a:rPr kumimoji="1"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oMath>
                  </a14:m>
                  <a:endParaRPr kumimoji="1"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endParaRPr>
                </a:p>
              </p:txBody>
            </p:sp>
          </mc:Choice>
          <mc:Fallback xmlns="">
            <p:sp>
              <p:nvSpPr>
                <p:cNvPr id="10" name="文本框 9"/>
                <p:cNvSpPr txBox="1">
                  <a:spLocks noRot="1" noChangeAspect="1" noMove="1" noResize="1" noEditPoints="1" noAdjustHandles="1" noChangeArrowheads="1" noChangeShapeType="1" noTextEdit="1"/>
                </p:cNvSpPr>
                <p:nvPr/>
              </p:nvSpPr>
              <p:spPr>
                <a:xfrm>
                  <a:off x="3048000" y="5444733"/>
                  <a:ext cx="1752600" cy="439736"/>
                </a:xfrm>
                <a:prstGeom prst="rect">
                  <a:avLst/>
                </a:prstGeom>
                <a:blipFill>
                  <a:blip r:embed="rId8"/>
                  <a:stretch>
                    <a:fillRect l="-3136" b="-15278"/>
                  </a:stretch>
                </a:blipFill>
              </p:spPr>
              <p:txBody>
                <a:bodyPr/>
                <a:lstStyle/>
                <a:p>
                  <a:r>
                    <a:rPr lang="zh-CN" altLang="en-US">
                      <a:noFill/>
                    </a:rPr>
                    <a:t> </a:t>
                  </a:r>
                </a:p>
              </p:txBody>
            </p:sp>
          </mc:Fallback>
        </mc:AlternateContent>
      </p:grpSp>
    </p:spTree>
    <p:extLst>
      <p:ext uri="{BB962C8B-B14F-4D97-AF65-F5344CB8AC3E}">
        <p14:creationId xmlns:p14="http://schemas.microsoft.com/office/powerpoint/2010/main" val="2314688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chemeClr val="tx1"/>
                </a:solidFill>
              </a:rPr>
              <a:t>粲强子衰变独特性</a:t>
            </a:r>
          </a:p>
        </p:txBody>
      </p:sp>
      <p:sp>
        <p:nvSpPr>
          <p:cNvPr id="4" name="灯片编号占位符 3"/>
          <p:cNvSpPr>
            <a:spLocks noGrp="1"/>
          </p:cNvSpPr>
          <p:nvPr>
            <p:ph type="sldNum" sz="quarter" idx="10"/>
          </p:nvPr>
        </p:nvSpPr>
        <p:spPr/>
        <p:txBody>
          <a:bodyPr/>
          <a:lstStyle/>
          <a:p>
            <a:fld id="{3917FE17-BB62-45E8-80D8-8DA0DEEF5B92}" type="slidenum">
              <a:rPr lang="zh-CN" altLang="en-US" smtClean="0"/>
              <a:t>5</a:t>
            </a:fld>
            <a:endParaRPr lang="zh-CN" altLang="en-US"/>
          </a:p>
        </p:txBody>
      </p:sp>
      <p:grpSp>
        <p:nvGrpSpPr>
          <p:cNvPr id="48" name="组合 47"/>
          <p:cNvGrpSpPr/>
          <p:nvPr/>
        </p:nvGrpSpPr>
        <p:grpSpPr>
          <a:xfrm>
            <a:off x="2932991" y="838454"/>
            <a:ext cx="5783625" cy="1606572"/>
            <a:chOff x="1710660" y="951144"/>
            <a:chExt cx="6161847" cy="1673232"/>
          </a:xfrm>
        </p:grpSpPr>
        <p:grpSp>
          <p:nvGrpSpPr>
            <p:cNvPr id="5" name="Group 68"/>
            <p:cNvGrpSpPr/>
            <p:nvPr/>
          </p:nvGrpSpPr>
          <p:grpSpPr>
            <a:xfrm>
              <a:off x="3256645" y="952312"/>
              <a:ext cx="1620000" cy="1620000"/>
              <a:chOff x="787883" y="1002449"/>
              <a:chExt cx="2998298" cy="2873618"/>
            </a:xfrm>
          </p:grpSpPr>
          <p:grpSp>
            <p:nvGrpSpPr>
              <p:cNvPr id="6" name="グループ化 88"/>
              <p:cNvGrpSpPr/>
              <p:nvPr/>
            </p:nvGrpSpPr>
            <p:grpSpPr>
              <a:xfrm rot="1019466">
                <a:off x="787883" y="1124744"/>
                <a:ext cx="2998298" cy="2751323"/>
                <a:chOff x="1115616" y="3717032"/>
                <a:chExt cx="2376298" cy="2203794"/>
              </a:xfrm>
            </p:grpSpPr>
            <p:sp>
              <p:nvSpPr>
                <p:cNvPr id="12" name="円/楕円 42"/>
                <p:cNvSpPr>
                  <a:spLocks noChangeAspect="1"/>
                </p:cNvSpPr>
                <p:nvPr/>
              </p:nvSpPr>
              <p:spPr bwMode="auto">
                <a:xfrm>
                  <a:off x="1115616" y="3717032"/>
                  <a:ext cx="2376298" cy="2203794"/>
                </a:xfrm>
                <a:prstGeom prst="ellipse">
                  <a:avLst/>
                </a:prstGeom>
                <a:solidFill>
                  <a:srgbClr val="ED7D31">
                    <a:lumMod val="40000"/>
                    <a:lumOff val="60000"/>
                  </a:srgbClr>
                </a:solidFill>
                <a:ln w="12700" cap="flat" cmpd="sng" algn="ctr">
                  <a:solidFill>
                    <a:srgbClr val="385D8A"/>
                  </a:solidFill>
                  <a:prstDash val="solid"/>
                  <a:miter lim="800000"/>
                </a:ln>
                <a:effectLst>
                  <a:softEdge rad="317500"/>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3" name="円/楕円 45"/>
                <p:cNvSpPr>
                  <a:spLocks noChangeAspect="1"/>
                </p:cNvSpPr>
                <p:nvPr/>
              </p:nvSpPr>
              <p:spPr bwMode="auto">
                <a:xfrm>
                  <a:off x="1937013" y="4874529"/>
                  <a:ext cx="571505" cy="579952"/>
                </a:xfrm>
                <a:prstGeom prst="ellipse">
                  <a:avLst/>
                </a:prstGeom>
                <a:solidFill>
                  <a:srgbClr val="0000FF"/>
                </a:solidFill>
                <a:ln w="12700" cap="flat" cmpd="sng" algn="ctr">
                  <a:noFill/>
                  <a:prstDash val="solid"/>
                  <a:miter lim="800000"/>
                </a:ln>
                <a:effectLst/>
                <a:scene3d>
                  <a:camera prst="orthographicFront"/>
                  <a:lightRig rig="threePt" dir="t">
                    <a:rot lat="0" lon="0" rev="0"/>
                  </a:lightRig>
                </a:scene3d>
                <a:sp3d prstMaterial="matte"/>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ja-JP" altLang="en-US"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4" name="円/楕円 56"/>
                <p:cNvSpPr/>
                <p:nvPr/>
              </p:nvSpPr>
              <p:spPr bwMode="auto">
                <a:xfrm>
                  <a:off x="2316630" y="4380941"/>
                  <a:ext cx="281940" cy="252256"/>
                </a:xfrm>
                <a:prstGeom prst="ellipse">
                  <a:avLst/>
                </a:prstGeom>
                <a:solidFill>
                  <a:srgbClr val="FF0000"/>
                </a:solidFill>
                <a:ln w="12700" cap="flat" cmpd="sng" algn="ctr">
                  <a:noFill/>
                  <a:prstDash val="solid"/>
                  <a:miter lim="800000"/>
                </a:ln>
                <a:effectLst/>
                <a:scene3d>
                  <a:camera prst="orthographicFront"/>
                  <a:lightRig rig="threePt" dir="t">
                    <a:rot lat="0" lon="0" rev="0"/>
                  </a:lightRig>
                </a:scene3d>
                <a:sp3d prstMaterial="matte"/>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ja-JP" altLang="en-US"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cxnSp>
              <p:nvCxnSpPr>
                <p:cNvPr id="15" name="直線コネクタ 47"/>
                <p:cNvCxnSpPr/>
                <p:nvPr/>
              </p:nvCxnSpPr>
              <p:spPr>
                <a:xfrm rot="20580534" flipH="1">
                  <a:off x="2183682" y="4570074"/>
                  <a:ext cx="319265" cy="455380"/>
                </a:xfrm>
                <a:prstGeom prst="line">
                  <a:avLst/>
                </a:prstGeom>
                <a:noFill/>
                <a:ln w="6350" cap="flat" cmpd="sng" algn="ctr">
                  <a:solidFill>
                    <a:srgbClr val="FF0000"/>
                  </a:solidFill>
                  <a:prstDash val="solid"/>
                  <a:miter lim="800000"/>
                </a:ln>
                <a:effectLst>
                  <a:glow rad="139700">
                    <a:srgbClr val="A5A5A5">
                      <a:satMod val="175000"/>
                      <a:alpha val="40000"/>
                    </a:srgbClr>
                  </a:glow>
                </a:effectLst>
              </p:spPr>
            </p:cxnSp>
          </p:grpSp>
          <p:grpSp>
            <p:nvGrpSpPr>
              <p:cNvPr id="7" name="Group 67"/>
              <p:cNvGrpSpPr/>
              <p:nvPr/>
            </p:nvGrpSpPr>
            <p:grpSpPr>
              <a:xfrm>
                <a:off x="1060390" y="1002449"/>
                <a:ext cx="2178805" cy="2827702"/>
                <a:chOff x="1060390" y="1002449"/>
                <a:chExt cx="2178805" cy="2827702"/>
              </a:xfrm>
            </p:grpSpPr>
            <p:grpSp>
              <p:nvGrpSpPr>
                <p:cNvPr id="8" name="グループ化 93"/>
                <p:cNvGrpSpPr/>
                <p:nvPr/>
              </p:nvGrpSpPr>
              <p:grpSpPr>
                <a:xfrm>
                  <a:off x="1520843" y="1375505"/>
                  <a:ext cx="1718352" cy="2454646"/>
                  <a:chOff x="1696523" y="3917891"/>
                  <a:chExt cx="1361878" cy="1966158"/>
                </a:xfrm>
              </p:grpSpPr>
              <mc:AlternateContent xmlns:mc="http://schemas.openxmlformats.org/markup-compatibility/2006" xmlns:a14="http://schemas.microsoft.com/office/drawing/2010/main">
                <mc:Choice Requires="a14">
                  <p:sp>
                    <p:nvSpPr>
                      <p:cNvPr id="10" name="テキスト ボックス 28"/>
                      <p:cNvSpPr txBox="1"/>
                      <p:nvPr/>
                    </p:nvSpPr>
                    <p:spPr>
                      <a:xfrm>
                        <a:off x="1696523" y="5217878"/>
                        <a:ext cx="540833" cy="666171"/>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0" i="1" u="none" strike="noStrike" kern="0" cap="none" spc="0" normalizeH="0" baseline="0" noProof="0" smtClean="0">
                                  <a:ln>
                                    <a:noFill/>
                                  </a:ln>
                                  <a:solidFill>
                                    <a:prstClr val="black"/>
                                  </a:solidFill>
                                  <a:effectLst/>
                                  <a:uLnTx/>
                                  <a:uFillTx/>
                                  <a:latin typeface="Cambria Math" charset="0"/>
                                </a:rPr>
                                <m:t>𝑐</m:t>
                              </m:r>
                            </m:oMath>
                          </m:oMathPara>
                        </a14:m>
                        <a:endParaRPr kumimoji="0" lang="ja-JP" altLang="en-US" sz="1800" b="0" i="1" u="none" strike="noStrike" kern="0" cap="none" spc="0" normalizeH="0" baseline="0" noProof="0" dirty="0">
                          <a:ln>
                            <a:noFill/>
                          </a:ln>
                          <a:solidFill>
                            <a:prstClr val="black"/>
                          </a:solidFill>
                          <a:effectLst/>
                          <a:uLnTx/>
                          <a:uFillTx/>
                          <a:latin typeface="Calibri" panose="020F0502020204030204"/>
                          <a:ea typeface="游ゴシック" panose="020B0400000000000000" pitchFamily="34" charset="-128"/>
                        </a:endParaRPr>
                      </a:p>
                    </p:txBody>
                  </p:sp>
                </mc:Choice>
                <mc:Fallback xmlns="">
                  <p:sp>
                    <p:nvSpPr>
                      <p:cNvPr id="21" name="テキスト ボックス 28"/>
                      <p:cNvSpPr txBox="1">
                        <a:spLocks noRot="1" noChangeAspect="1" noMove="1" noResize="1" noEditPoints="1" noAdjustHandles="1" noChangeArrowheads="1" noChangeShapeType="1" noTextEdit="1"/>
                      </p:cNvSpPr>
                      <p:nvPr/>
                    </p:nvSpPr>
                    <p:spPr>
                      <a:xfrm>
                        <a:off x="1696523" y="5217878"/>
                        <a:ext cx="540833" cy="666171"/>
                      </a:xfrm>
                      <a:prstGeom prst="rect">
                        <a:avLst/>
                      </a:prstGeom>
                      <a:blipFill>
                        <a:blip r:embed="rId3"/>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1" name="テキスト ボックス 40"/>
                      <p:cNvSpPr txBox="1"/>
                      <p:nvPr/>
                    </p:nvSpPr>
                    <p:spPr>
                      <a:xfrm rot="1061392">
                        <a:off x="2463361" y="3917891"/>
                        <a:ext cx="595040" cy="678664"/>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ctrlPr>
                                </m:accPr>
                                <m:e>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t>𝑑</m:t>
                                  </m:r>
                                </m:e>
                              </m:acc>
                            </m:oMath>
                          </m:oMathPara>
                        </a14:m>
                        <a:endParaRPr kumimoji="0" lang="ja-JP" altLang="en-US" sz="1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34" charset="-128"/>
                        </a:endParaRPr>
                      </a:p>
                    </p:txBody>
                  </p:sp>
                </mc:Choice>
                <mc:Fallback xmlns="">
                  <p:sp>
                    <p:nvSpPr>
                      <p:cNvPr id="22" name="テキスト ボックス 40"/>
                      <p:cNvSpPr txBox="1">
                        <a:spLocks noRot="1" noChangeAspect="1" noMove="1" noResize="1" noEditPoints="1" noAdjustHandles="1" noChangeArrowheads="1" noChangeShapeType="1" noTextEdit="1"/>
                      </p:cNvSpPr>
                      <p:nvPr/>
                    </p:nvSpPr>
                    <p:spPr>
                      <a:xfrm rot="1061392">
                        <a:off x="2463361" y="3917891"/>
                        <a:ext cx="595040" cy="678664"/>
                      </a:xfrm>
                      <a:prstGeom prst="rect">
                        <a:avLst/>
                      </a:prstGeom>
                      <a:blipFill>
                        <a:blip r:embed="rId4"/>
                        <a:stretch>
                          <a:fillRect/>
                        </a:stretch>
                      </a:blipFill>
                    </p:spPr>
                    <p:txBody>
                      <a:bodyPr/>
                      <a:lstStyle/>
                      <a:p>
                        <a:r>
                          <a:rPr lang="en-CN">
                            <a:noFill/>
                          </a:rPr>
                          <a:t> </a:t>
                        </a:r>
                      </a:p>
                    </p:txBody>
                  </p:sp>
                </mc:Fallback>
              </mc:AlternateContent>
            </p:grpSp>
            <mc:AlternateContent xmlns:mc="http://schemas.openxmlformats.org/markup-compatibility/2006" xmlns:a14="http://schemas.microsoft.com/office/drawing/2010/main">
              <mc:Choice Requires="a14">
                <p:sp>
                  <p:nvSpPr>
                    <p:cNvPr id="9" name="Rectangle 60"/>
                    <p:cNvSpPr/>
                    <p:nvPr/>
                  </p:nvSpPr>
                  <p:spPr>
                    <a:xfrm>
                      <a:off x="1060390" y="1002449"/>
                      <a:ext cx="1054376" cy="744136"/>
                    </a:xfrm>
                    <a:prstGeom prst="rect">
                      <a:avLst/>
                    </a:prstGeom>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zh-CN" sz="2800" b="0" i="1" u="none" strike="noStrike" kern="0" cap="none" spc="0" normalizeH="0" baseline="0" noProof="0" smtClean="0">
                                    <a:ln>
                                      <a:noFill/>
                                    </a:ln>
                                    <a:solidFill>
                                      <a:prstClr val="black"/>
                                    </a:solidFill>
                                    <a:effectLst/>
                                    <a:uLnTx/>
                                    <a:uFillTx/>
                                    <a:latin typeface="Cambria Math" panose="02040503050406030204" pitchFamily="18" charset="0"/>
                                  </a:rPr>
                                </m:ctrlPr>
                              </m:sSupPr>
                              <m:e>
                                <m:r>
                                  <a:rPr kumimoji="0" lang="en-US" altLang="zh-CN" sz="2800" b="0" i="1" u="none" strike="noStrike" kern="0" cap="none" spc="0" normalizeH="0" baseline="0" noProof="0" smtClean="0">
                                    <a:ln>
                                      <a:noFill/>
                                    </a:ln>
                                    <a:solidFill>
                                      <a:prstClr val="black"/>
                                    </a:solidFill>
                                    <a:effectLst/>
                                    <a:uLnTx/>
                                    <a:uFillTx/>
                                    <a:latin typeface="Cambria Math" charset="0"/>
                                  </a:rPr>
                                  <m:t>𝑫</m:t>
                                </m:r>
                              </m:e>
                              <m:sup>
                                <m:r>
                                  <a:rPr kumimoji="0" lang="en-US" altLang="zh-CN" sz="2800" b="0" i="1" u="none" strike="noStrike" kern="0" cap="none" spc="0" normalizeH="0" baseline="0" noProof="0" smtClean="0">
                                    <a:ln>
                                      <a:noFill/>
                                    </a:ln>
                                    <a:solidFill>
                                      <a:prstClr val="black"/>
                                    </a:solidFill>
                                    <a:effectLst/>
                                    <a:uLnTx/>
                                    <a:uFillTx/>
                                    <a:latin typeface="Cambria Math" charset="0"/>
                                  </a:rPr>
                                  <m:t>+</m:t>
                                </m:r>
                              </m:sup>
                            </m:sSup>
                          </m:oMath>
                        </m:oMathPara>
                      </a14:m>
                      <a:endParaRPr kumimoji="0" lang="ja-JP" altLang="en-US" sz="2800" b="0" i="1" u="none" strike="noStrike" kern="0" cap="none" spc="0" normalizeH="0" baseline="0" noProof="0" dirty="0">
                        <a:ln>
                          <a:noFill/>
                        </a:ln>
                        <a:solidFill>
                          <a:prstClr val="black"/>
                        </a:solidFill>
                        <a:effectLst/>
                        <a:uLnTx/>
                        <a:uFillTx/>
                        <a:latin typeface="Calibri" panose="020F0502020204030204"/>
                        <a:ea typeface="游ゴシック" panose="020B0400000000000000" pitchFamily="34" charset="-128"/>
                      </a:endParaRPr>
                    </a:p>
                  </p:txBody>
                </p:sp>
              </mc:Choice>
              <mc:Fallback xmlns="">
                <p:sp>
                  <p:nvSpPr>
                    <p:cNvPr id="61" name="Rectangle 60"/>
                    <p:cNvSpPr>
                      <a:spLocks noRot="1" noChangeAspect="1" noMove="1" noResize="1" noEditPoints="1" noAdjustHandles="1" noChangeArrowheads="1" noChangeShapeType="1" noTextEdit="1"/>
                    </p:cNvSpPr>
                    <p:nvPr/>
                  </p:nvSpPr>
                  <p:spPr>
                    <a:xfrm>
                      <a:off x="1060390" y="1002449"/>
                      <a:ext cx="1054376" cy="744136"/>
                    </a:xfrm>
                    <a:prstGeom prst="rect">
                      <a:avLst/>
                    </a:prstGeom>
                    <a:blipFill>
                      <a:blip r:embed="rId5"/>
                      <a:stretch>
                        <a:fillRect/>
                      </a:stretch>
                    </a:blipFill>
                  </p:spPr>
                  <p:txBody>
                    <a:bodyPr/>
                    <a:lstStyle/>
                    <a:p>
                      <a:r>
                        <a:rPr lang="en-CN">
                          <a:noFill/>
                        </a:rPr>
                        <a:t> </a:t>
                      </a:r>
                    </a:p>
                  </p:txBody>
                </p:sp>
              </mc:Fallback>
            </mc:AlternateContent>
          </p:grpSp>
        </p:grpSp>
        <p:grpSp>
          <p:nvGrpSpPr>
            <p:cNvPr id="16" name="Group 66"/>
            <p:cNvGrpSpPr/>
            <p:nvPr/>
          </p:nvGrpSpPr>
          <p:grpSpPr>
            <a:xfrm>
              <a:off x="1710660" y="951144"/>
              <a:ext cx="1620000" cy="1620000"/>
              <a:chOff x="780185" y="4580638"/>
              <a:chExt cx="2998299" cy="2820880"/>
            </a:xfrm>
          </p:grpSpPr>
          <p:sp>
            <p:nvSpPr>
              <p:cNvPr id="17" name="円/楕円 42"/>
              <p:cNvSpPr>
                <a:spLocks noChangeAspect="1"/>
              </p:cNvSpPr>
              <p:nvPr/>
            </p:nvSpPr>
            <p:spPr bwMode="auto">
              <a:xfrm rot="1019466">
                <a:off x="780185" y="4650194"/>
                <a:ext cx="2998299" cy="2751324"/>
              </a:xfrm>
              <a:prstGeom prst="ellipse">
                <a:avLst/>
              </a:prstGeom>
              <a:solidFill>
                <a:srgbClr val="ED7D31">
                  <a:lumMod val="40000"/>
                  <a:lumOff val="60000"/>
                </a:srgbClr>
              </a:solidFill>
              <a:ln w="12700" cap="flat" cmpd="sng" algn="ctr">
                <a:solidFill>
                  <a:srgbClr val="385D8A"/>
                </a:solidFill>
                <a:prstDash val="solid"/>
                <a:miter lim="800000"/>
              </a:ln>
              <a:effectLst>
                <a:softEdge rad="317500"/>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8" name="円/楕円 45"/>
              <p:cNvSpPr>
                <a:spLocks noChangeAspect="1"/>
              </p:cNvSpPr>
              <p:nvPr/>
            </p:nvSpPr>
            <p:spPr bwMode="auto">
              <a:xfrm rot="1019466">
                <a:off x="1694970" y="6046573"/>
                <a:ext cx="721098" cy="724040"/>
              </a:xfrm>
              <a:prstGeom prst="ellipse">
                <a:avLst/>
              </a:prstGeom>
              <a:solidFill>
                <a:srgbClr val="0000FF"/>
              </a:solidFill>
              <a:ln w="12700" cap="flat" cmpd="sng" algn="ctr">
                <a:noFill/>
                <a:prstDash val="solid"/>
                <a:miter lim="800000"/>
              </a:ln>
              <a:effectLst/>
              <a:scene3d>
                <a:camera prst="orthographicFront"/>
                <a:lightRig rig="threePt" dir="t">
                  <a:rot lat="0" lon="0" rev="0"/>
                </a:lightRig>
              </a:scene3d>
              <a:sp3d prstMaterial="matte"/>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ja-JP" altLang="en-US"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cxnSp>
            <p:nvCxnSpPr>
              <p:cNvPr id="19" name="直線コネクタ 47"/>
              <p:cNvCxnSpPr/>
              <p:nvPr/>
            </p:nvCxnSpPr>
            <p:spPr>
              <a:xfrm flipH="1">
                <a:off x="2133363" y="5730910"/>
                <a:ext cx="402833" cy="568518"/>
              </a:xfrm>
              <a:prstGeom prst="line">
                <a:avLst/>
              </a:prstGeom>
              <a:noFill/>
              <a:ln w="6350" cap="flat" cmpd="sng" algn="ctr">
                <a:solidFill>
                  <a:srgbClr val="FF0000"/>
                </a:solidFill>
                <a:prstDash val="solid"/>
                <a:miter lim="800000"/>
              </a:ln>
              <a:effectLst>
                <a:glow rad="139700">
                  <a:srgbClr val="A5A5A5">
                    <a:satMod val="175000"/>
                    <a:alpha val="40000"/>
                  </a:srgbClr>
                </a:glow>
              </a:effectLst>
            </p:spPr>
          </p:cxnSp>
          <mc:AlternateContent xmlns:mc="http://schemas.openxmlformats.org/markup-compatibility/2006" xmlns:a14="http://schemas.microsoft.com/office/drawing/2010/main">
            <mc:Choice Requires="a14">
              <p:sp>
                <p:nvSpPr>
                  <p:cNvPr id="20" name="テキスト ボックス 40"/>
                  <p:cNvSpPr txBox="1"/>
                  <p:nvPr/>
                </p:nvSpPr>
                <p:spPr>
                  <a:xfrm rot="1061392">
                    <a:off x="2501955" y="4853889"/>
                    <a:ext cx="744865" cy="831680"/>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ctrlPr>
                            </m:accPr>
                            <m:e>
                              <m:r>
                                <a:rPr kumimoji="0" lang="en-US" altLang="zh-CN" sz="1800" b="0" i="1" u="none" strike="noStrike" kern="0" cap="none" spc="0" normalizeH="0" baseline="0" noProof="0" smtClean="0">
                                  <a:ln>
                                    <a:noFill/>
                                  </a:ln>
                                  <a:solidFill>
                                    <a:prstClr val="black"/>
                                  </a:solidFill>
                                  <a:effectLst/>
                                  <a:uLnTx/>
                                  <a:uFillTx/>
                                  <a:latin typeface="Cambria Math" charset="0"/>
                                </a:rPr>
                                <m:t>𝑢</m:t>
                              </m:r>
                            </m:e>
                          </m:acc>
                        </m:oMath>
                      </m:oMathPara>
                    </a14:m>
                    <a:endParaRPr kumimoji="0" lang="ja-JP" altLang="en-US" sz="1800" b="0" i="1" u="none" strike="noStrike" kern="0" cap="none" spc="0" normalizeH="0" baseline="0" noProof="0" dirty="0">
                      <a:ln>
                        <a:noFill/>
                      </a:ln>
                      <a:solidFill>
                        <a:prstClr val="black"/>
                      </a:solidFill>
                      <a:effectLst/>
                      <a:uLnTx/>
                      <a:uFillTx/>
                      <a:latin typeface="Calibri" panose="020F0502020204030204"/>
                      <a:ea typeface="游ゴシック" panose="020B0400000000000000" pitchFamily="34" charset="-128"/>
                    </a:endParaRPr>
                  </a:p>
                </p:txBody>
              </p:sp>
            </mc:Choice>
            <mc:Fallback xmlns="">
              <p:sp>
                <p:nvSpPr>
                  <p:cNvPr id="44" name="テキスト ボックス 40"/>
                  <p:cNvSpPr txBox="1">
                    <a:spLocks noRot="1" noChangeAspect="1" noMove="1" noResize="1" noEditPoints="1" noAdjustHandles="1" noChangeArrowheads="1" noChangeShapeType="1" noTextEdit="1"/>
                  </p:cNvSpPr>
                  <p:nvPr/>
                </p:nvSpPr>
                <p:spPr>
                  <a:xfrm rot="1061392">
                    <a:off x="2501955" y="4853889"/>
                    <a:ext cx="744865" cy="831680"/>
                  </a:xfrm>
                  <a:prstGeom prst="rect">
                    <a:avLst/>
                  </a:prstGeom>
                  <a:blipFill>
                    <a:blip r:embed="rId6"/>
                    <a:stretch>
                      <a:fillRect/>
                    </a:stretch>
                  </a:blipFill>
                </p:spPr>
                <p:txBody>
                  <a:bodyPr/>
                  <a:lstStyle/>
                  <a:p>
                    <a:r>
                      <a:rPr lang="en-CN">
                        <a:noFill/>
                      </a:rPr>
                      <a:t> </a:t>
                    </a:r>
                  </a:p>
                </p:txBody>
              </p:sp>
            </mc:Fallback>
          </mc:AlternateContent>
          <p:sp>
            <p:nvSpPr>
              <p:cNvPr id="21" name="円/楕円 44"/>
              <p:cNvSpPr/>
              <p:nvPr/>
            </p:nvSpPr>
            <p:spPr bwMode="auto">
              <a:xfrm rot="1019466">
                <a:off x="2453813" y="5458906"/>
                <a:ext cx="360544" cy="346998"/>
              </a:xfrm>
              <a:prstGeom prst="ellipse">
                <a:avLst/>
              </a:prstGeom>
              <a:solidFill>
                <a:srgbClr val="00B050"/>
              </a:solidFill>
              <a:ln w="12700" cap="flat" cmpd="sng" algn="ctr">
                <a:noFill/>
                <a:prstDash val="solid"/>
                <a:miter lim="800000"/>
              </a:ln>
              <a:effectLst/>
              <a:scene3d>
                <a:camera prst="orthographicFront"/>
                <a:lightRig rig="threePt" dir="t">
                  <a:rot lat="0" lon="0" rev="0"/>
                </a:lightRig>
              </a:scene3d>
              <a:sp3d prstMaterial="matte"/>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ja-JP" altLang="en-US"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mc:AlternateContent xmlns:mc="http://schemas.openxmlformats.org/markup-compatibility/2006" xmlns:a14="http://schemas.microsoft.com/office/drawing/2010/main">
            <mc:Choice Requires="a14">
              <p:sp>
                <p:nvSpPr>
                  <p:cNvPr id="22" name="テキスト ボックス 40"/>
                  <p:cNvSpPr txBox="1"/>
                  <p:nvPr/>
                </p:nvSpPr>
                <p:spPr>
                  <a:xfrm rot="1061392">
                    <a:off x="1570020" y="6488416"/>
                    <a:ext cx="682397" cy="831680"/>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0" i="1" u="none" strike="noStrike" kern="0" cap="none" spc="0" normalizeH="0" baseline="0" noProof="0" smtClean="0">
                              <a:ln>
                                <a:noFill/>
                              </a:ln>
                              <a:solidFill>
                                <a:prstClr val="black"/>
                              </a:solidFill>
                              <a:effectLst/>
                              <a:uLnTx/>
                              <a:uFillTx/>
                              <a:latin typeface="Cambria Math" charset="0"/>
                            </a:rPr>
                            <m:t>𝑐</m:t>
                          </m:r>
                        </m:oMath>
                      </m:oMathPara>
                    </a14:m>
                    <a:endParaRPr kumimoji="0" lang="ja-JP" altLang="en-US" sz="1800" b="0" i="1" u="none" strike="noStrike" kern="0" cap="none" spc="0" normalizeH="0" baseline="0" noProof="0" dirty="0">
                      <a:ln>
                        <a:noFill/>
                      </a:ln>
                      <a:solidFill>
                        <a:prstClr val="black"/>
                      </a:solidFill>
                      <a:effectLst/>
                      <a:uLnTx/>
                      <a:uFillTx/>
                      <a:latin typeface="Calibri" panose="020F0502020204030204"/>
                      <a:ea typeface="游ゴシック" panose="020B0400000000000000" pitchFamily="34" charset="-128"/>
                    </a:endParaRPr>
                  </a:p>
                </p:txBody>
              </p:sp>
            </mc:Choice>
            <mc:Fallback xmlns="">
              <p:sp>
                <p:nvSpPr>
                  <p:cNvPr id="60" name="テキスト ボックス 40"/>
                  <p:cNvSpPr txBox="1">
                    <a:spLocks noRot="1" noChangeAspect="1" noMove="1" noResize="1" noEditPoints="1" noAdjustHandles="1" noChangeArrowheads="1" noChangeShapeType="1" noTextEdit="1"/>
                  </p:cNvSpPr>
                  <p:nvPr/>
                </p:nvSpPr>
                <p:spPr>
                  <a:xfrm rot="1061392">
                    <a:off x="1570020" y="6488416"/>
                    <a:ext cx="682397" cy="831680"/>
                  </a:xfrm>
                  <a:prstGeom prst="rect">
                    <a:avLst/>
                  </a:prstGeom>
                  <a:blipFill>
                    <a:blip r:embed="rId7"/>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23" name="Rectangle 61"/>
                  <p:cNvSpPr/>
                  <p:nvPr/>
                </p:nvSpPr>
                <p:spPr>
                  <a:xfrm>
                    <a:off x="907611" y="4580638"/>
                    <a:ext cx="1006498" cy="757996"/>
                  </a:xfrm>
                  <a:prstGeom prst="rect">
                    <a:avLst/>
                  </a:prstGeom>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zh-CN" sz="2800" b="0" i="1" u="none" strike="noStrike" kern="0" cap="none" spc="0" normalizeH="0" baseline="0" noProof="0" smtClean="0">
                                  <a:ln>
                                    <a:noFill/>
                                  </a:ln>
                                  <a:solidFill>
                                    <a:prstClr val="black"/>
                                  </a:solidFill>
                                  <a:effectLst/>
                                  <a:uLnTx/>
                                  <a:uFillTx/>
                                  <a:latin typeface="Cambria Math" panose="02040503050406030204" pitchFamily="18" charset="0"/>
                                </a:rPr>
                              </m:ctrlPr>
                            </m:sSupPr>
                            <m:e>
                              <m:r>
                                <a:rPr kumimoji="0" lang="en-US" altLang="zh-CN" sz="2800" b="0" i="1" u="none" strike="noStrike" kern="0" cap="none" spc="0" normalizeH="0" baseline="0" noProof="0" smtClean="0">
                                  <a:ln>
                                    <a:noFill/>
                                  </a:ln>
                                  <a:solidFill>
                                    <a:prstClr val="black"/>
                                  </a:solidFill>
                                  <a:effectLst/>
                                  <a:uLnTx/>
                                  <a:uFillTx/>
                                  <a:latin typeface="Cambria Math" charset="0"/>
                                </a:rPr>
                                <m:t>𝑫</m:t>
                              </m:r>
                            </m:e>
                            <m:sup>
                              <m:r>
                                <a:rPr kumimoji="0" lang="en-US" altLang="zh-CN" sz="2800" b="0" i="1" u="none" strike="noStrike" kern="0" cap="none" spc="0" normalizeH="0" baseline="0" noProof="0" smtClean="0">
                                  <a:ln>
                                    <a:noFill/>
                                  </a:ln>
                                  <a:solidFill>
                                    <a:prstClr val="black"/>
                                  </a:solidFill>
                                  <a:effectLst/>
                                  <a:uLnTx/>
                                  <a:uFillTx/>
                                  <a:latin typeface="Cambria Math" charset="0"/>
                                </a:rPr>
                                <m:t>𝟎</m:t>
                              </m:r>
                            </m:sup>
                          </m:sSup>
                        </m:oMath>
                      </m:oMathPara>
                    </a14:m>
                    <a:endParaRPr kumimoji="0" lang="ja-JP" altLang="en-US" sz="2800" b="0" i="1" u="none" strike="noStrike" kern="0" cap="none" spc="0" normalizeH="0" baseline="0" noProof="0" dirty="0">
                      <a:ln>
                        <a:noFill/>
                      </a:ln>
                      <a:solidFill>
                        <a:prstClr val="black"/>
                      </a:solidFill>
                      <a:effectLst/>
                      <a:uLnTx/>
                      <a:uFillTx/>
                      <a:latin typeface="Calibri" panose="020F0502020204030204"/>
                      <a:ea typeface="游ゴシック" panose="020B0400000000000000" pitchFamily="34" charset="-128"/>
                    </a:endParaRPr>
                  </a:p>
                </p:txBody>
              </p:sp>
            </mc:Choice>
            <mc:Fallback xmlns="">
              <p:sp>
                <p:nvSpPr>
                  <p:cNvPr id="62" name="Rectangle 61"/>
                  <p:cNvSpPr>
                    <a:spLocks noRot="1" noChangeAspect="1" noMove="1" noResize="1" noEditPoints="1" noAdjustHandles="1" noChangeArrowheads="1" noChangeShapeType="1" noTextEdit="1"/>
                  </p:cNvSpPr>
                  <p:nvPr/>
                </p:nvSpPr>
                <p:spPr>
                  <a:xfrm>
                    <a:off x="907611" y="4580638"/>
                    <a:ext cx="1006498" cy="757996"/>
                  </a:xfrm>
                  <a:prstGeom prst="rect">
                    <a:avLst/>
                  </a:prstGeom>
                  <a:blipFill>
                    <a:blip r:embed="rId8"/>
                    <a:stretch>
                      <a:fillRect/>
                    </a:stretch>
                  </a:blipFill>
                </p:spPr>
                <p:txBody>
                  <a:bodyPr/>
                  <a:lstStyle/>
                  <a:p>
                    <a:r>
                      <a:rPr lang="en-CN">
                        <a:noFill/>
                      </a:rPr>
                      <a:t> </a:t>
                    </a:r>
                  </a:p>
                </p:txBody>
              </p:sp>
            </mc:Fallback>
          </mc:AlternateContent>
        </p:grpSp>
        <p:grpSp>
          <p:nvGrpSpPr>
            <p:cNvPr id="24" name="Group 70"/>
            <p:cNvGrpSpPr/>
            <p:nvPr/>
          </p:nvGrpSpPr>
          <p:grpSpPr>
            <a:xfrm>
              <a:off x="4738508" y="986784"/>
              <a:ext cx="1620000" cy="1620000"/>
              <a:chOff x="5276342" y="4827045"/>
              <a:chExt cx="2998298" cy="2835871"/>
            </a:xfrm>
          </p:grpSpPr>
          <p:grpSp>
            <p:nvGrpSpPr>
              <p:cNvPr id="25" name="グループ化 88"/>
              <p:cNvGrpSpPr/>
              <p:nvPr/>
            </p:nvGrpSpPr>
            <p:grpSpPr>
              <a:xfrm rot="1019466">
                <a:off x="5276342" y="4911593"/>
                <a:ext cx="2998298" cy="2751323"/>
                <a:chOff x="1115616" y="3717032"/>
                <a:chExt cx="2376298" cy="2203794"/>
              </a:xfrm>
            </p:grpSpPr>
            <p:sp>
              <p:nvSpPr>
                <p:cNvPr id="32" name="円/楕円 42"/>
                <p:cNvSpPr>
                  <a:spLocks noChangeAspect="1"/>
                </p:cNvSpPr>
                <p:nvPr/>
              </p:nvSpPr>
              <p:spPr bwMode="auto">
                <a:xfrm>
                  <a:off x="1115616" y="3717032"/>
                  <a:ext cx="2376298" cy="2203794"/>
                </a:xfrm>
                <a:prstGeom prst="ellipse">
                  <a:avLst/>
                </a:prstGeom>
                <a:solidFill>
                  <a:srgbClr val="ED7D31">
                    <a:lumMod val="40000"/>
                    <a:lumOff val="60000"/>
                  </a:srgbClr>
                </a:solidFill>
                <a:ln w="12700" cap="flat" cmpd="sng" algn="ctr">
                  <a:solidFill>
                    <a:srgbClr val="385D8A"/>
                  </a:solidFill>
                  <a:prstDash val="solid"/>
                  <a:miter lim="800000"/>
                </a:ln>
                <a:effectLst>
                  <a:softEdge rad="317500"/>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33" name="円/楕円 45"/>
                <p:cNvSpPr>
                  <a:spLocks noChangeAspect="1"/>
                </p:cNvSpPr>
                <p:nvPr/>
              </p:nvSpPr>
              <p:spPr bwMode="auto">
                <a:xfrm>
                  <a:off x="1937013" y="4874529"/>
                  <a:ext cx="571505" cy="579952"/>
                </a:xfrm>
                <a:prstGeom prst="ellipse">
                  <a:avLst/>
                </a:prstGeom>
                <a:solidFill>
                  <a:srgbClr val="0000FF"/>
                </a:solidFill>
                <a:ln w="12700" cap="flat" cmpd="sng" algn="ctr">
                  <a:noFill/>
                  <a:prstDash val="solid"/>
                  <a:miter lim="800000"/>
                </a:ln>
                <a:effectLst/>
                <a:scene3d>
                  <a:camera prst="orthographicFront"/>
                  <a:lightRig rig="threePt" dir="t">
                    <a:rot lat="0" lon="0" rev="0"/>
                  </a:lightRig>
                </a:scene3d>
                <a:sp3d prstMaterial="matte"/>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ja-JP" altLang="en-US"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cxnSp>
              <p:nvCxnSpPr>
                <p:cNvPr id="34" name="直線コネクタ 47"/>
                <p:cNvCxnSpPr/>
                <p:nvPr/>
              </p:nvCxnSpPr>
              <p:spPr>
                <a:xfrm rot="20580534" flipH="1">
                  <a:off x="2183682" y="4570074"/>
                  <a:ext cx="319265" cy="455380"/>
                </a:xfrm>
                <a:prstGeom prst="line">
                  <a:avLst/>
                </a:prstGeom>
                <a:noFill/>
                <a:ln w="6350" cap="flat" cmpd="sng" algn="ctr">
                  <a:solidFill>
                    <a:srgbClr val="FF0000"/>
                  </a:solidFill>
                  <a:prstDash val="solid"/>
                  <a:miter lim="800000"/>
                </a:ln>
                <a:effectLst>
                  <a:glow rad="139700">
                    <a:srgbClr val="A5A5A5">
                      <a:satMod val="175000"/>
                      <a:alpha val="40000"/>
                    </a:srgbClr>
                  </a:glow>
                </a:effectLst>
              </p:spPr>
            </p:cxnSp>
          </p:grpSp>
          <p:grpSp>
            <p:nvGrpSpPr>
              <p:cNvPr id="26" name="Group 65"/>
              <p:cNvGrpSpPr/>
              <p:nvPr/>
            </p:nvGrpSpPr>
            <p:grpSpPr>
              <a:xfrm>
                <a:off x="5530247" y="4827045"/>
                <a:ext cx="2141643" cy="2789957"/>
                <a:chOff x="5530247" y="4827045"/>
                <a:chExt cx="2141643" cy="2789957"/>
              </a:xfrm>
            </p:grpSpPr>
            <p:grpSp>
              <p:nvGrpSpPr>
                <p:cNvPr id="27" name="グループ化 93"/>
                <p:cNvGrpSpPr/>
                <p:nvPr/>
              </p:nvGrpSpPr>
              <p:grpSpPr>
                <a:xfrm>
                  <a:off x="6009308" y="5042135"/>
                  <a:ext cx="1662582" cy="2574867"/>
                  <a:chOff x="1696524" y="3821594"/>
                  <a:chExt cx="1317676" cy="2062453"/>
                </a:xfrm>
              </p:grpSpPr>
              <mc:AlternateContent xmlns:mc="http://schemas.openxmlformats.org/markup-compatibility/2006" xmlns:a14="http://schemas.microsoft.com/office/drawing/2010/main">
                <mc:Choice Requires="a14">
                  <p:sp>
                    <p:nvSpPr>
                      <p:cNvPr id="30" name="テキスト ボックス 28"/>
                      <p:cNvSpPr txBox="1"/>
                      <p:nvPr/>
                    </p:nvSpPr>
                    <p:spPr>
                      <a:xfrm>
                        <a:off x="1696524" y="5217877"/>
                        <a:ext cx="540832" cy="666170"/>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0" i="1" u="none" strike="noStrike" kern="0" cap="none" spc="0" normalizeH="0" baseline="0" noProof="0" smtClean="0">
                                  <a:ln>
                                    <a:noFill/>
                                  </a:ln>
                                  <a:solidFill>
                                    <a:prstClr val="black"/>
                                  </a:solidFill>
                                  <a:effectLst/>
                                  <a:uLnTx/>
                                  <a:uFillTx/>
                                  <a:latin typeface="Cambria Math" charset="0"/>
                                </a:rPr>
                                <m:t>𝑐</m:t>
                              </m:r>
                            </m:oMath>
                          </m:oMathPara>
                        </a14:m>
                        <a:endParaRPr kumimoji="0" lang="ja-JP" altLang="en-US" sz="1800" b="0" i="1" u="none" strike="noStrike" kern="0" cap="none" spc="0" normalizeH="0" baseline="0" noProof="0" dirty="0">
                          <a:ln>
                            <a:noFill/>
                          </a:ln>
                          <a:solidFill>
                            <a:prstClr val="black"/>
                          </a:solidFill>
                          <a:effectLst/>
                          <a:uLnTx/>
                          <a:uFillTx/>
                          <a:latin typeface="Calibri" panose="020F0502020204030204"/>
                          <a:ea typeface="游ゴシック" panose="020B0400000000000000" pitchFamily="34" charset="-128"/>
                        </a:endParaRPr>
                      </a:p>
                    </p:txBody>
                  </p:sp>
                </mc:Choice>
                <mc:Fallback xmlns="">
                  <p:sp>
                    <p:nvSpPr>
                      <p:cNvPr id="54" name="テキスト ボックス 28"/>
                      <p:cNvSpPr txBox="1">
                        <a:spLocks noRot="1" noChangeAspect="1" noMove="1" noResize="1" noEditPoints="1" noAdjustHandles="1" noChangeArrowheads="1" noChangeShapeType="1" noTextEdit="1"/>
                      </p:cNvSpPr>
                      <p:nvPr/>
                    </p:nvSpPr>
                    <p:spPr>
                      <a:xfrm>
                        <a:off x="1696524" y="5217877"/>
                        <a:ext cx="540832" cy="666170"/>
                      </a:xfrm>
                      <a:prstGeom prst="rect">
                        <a:avLst/>
                      </a:prstGeom>
                      <a:blipFill>
                        <a:blip r:embed="rId9"/>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31" name="テキスト ボックス 40"/>
                      <p:cNvSpPr txBox="1"/>
                      <p:nvPr/>
                    </p:nvSpPr>
                    <p:spPr>
                      <a:xfrm rot="1061392">
                        <a:off x="2478570" y="3821594"/>
                        <a:ext cx="535630" cy="666171"/>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rPr>
                                  </m:ctrlPr>
                                </m:accPr>
                                <m:e>
                                  <m:r>
                                    <a:rPr kumimoji="0" lang="en-US" altLang="zh-CN" sz="1800" b="0" i="1" u="none" strike="noStrike" kern="0" cap="none" spc="0" normalizeH="0" baseline="0" noProof="0" smtClean="0">
                                      <a:ln>
                                        <a:noFill/>
                                      </a:ln>
                                      <a:solidFill>
                                        <a:prstClr val="black"/>
                                      </a:solidFill>
                                      <a:effectLst/>
                                      <a:uLnTx/>
                                      <a:uFillTx/>
                                      <a:latin typeface="Cambria Math" charset="0"/>
                                    </a:rPr>
                                    <m:t>𝑠</m:t>
                                  </m:r>
                                </m:e>
                              </m:acc>
                            </m:oMath>
                          </m:oMathPara>
                        </a14:m>
                        <a:endParaRPr kumimoji="0" lang="ja-JP" altLang="en-US" sz="1800" b="0" i="1" u="none" strike="noStrike" kern="0" cap="none" spc="0" normalizeH="0" baseline="0" noProof="0" dirty="0">
                          <a:ln>
                            <a:noFill/>
                          </a:ln>
                          <a:solidFill>
                            <a:prstClr val="black"/>
                          </a:solidFill>
                          <a:effectLst/>
                          <a:uLnTx/>
                          <a:uFillTx/>
                          <a:latin typeface="Calibri" panose="020F0502020204030204"/>
                          <a:ea typeface="游ゴシック" panose="020B0400000000000000" pitchFamily="34" charset="-128"/>
                        </a:endParaRPr>
                      </a:p>
                    </p:txBody>
                  </p:sp>
                </mc:Choice>
                <mc:Fallback xmlns="">
                  <p:sp>
                    <p:nvSpPr>
                      <p:cNvPr id="55" name="テキスト ボックス 40"/>
                      <p:cNvSpPr txBox="1">
                        <a:spLocks noRot="1" noChangeAspect="1" noMove="1" noResize="1" noEditPoints="1" noAdjustHandles="1" noChangeArrowheads="1" noChangeShapeType="1" noTextEdit="1"/>
                      </p:cNvSpPr>
                      <p:nvPr/>
                    </p:nvSpPr>
                    <p:spPr>
                      <a:xfrm rot="1061392">
                        <a:off x="2478570" y="3821594"/>
                        <a:ext cx="535630" cy="666171"/>
                      </a:xfrm>
                      <a:prstGeom prst="rect">
                        <a:avLst/>
                      </a:prstGeom>
                      <a:blipFill>
                        <a:blip r:embed="rId10"/>
                        <a:stretch>
                          <a:fillRect/>
                        </a:stretch>
                      </a:blipFill>
                    </p:spPr>
                    <p:txBody>
                      <a:bodyPr/>
                      <a:lstStyle/>
                      <a:p>
                        <a:r>
                          <a:rPr lang="en-CN">
                            <a:noFill/>
                          </a:rPr>
                          <a:t> </a:t>
                        </a:r>
                      </a:p>
                    </p:txBody>
                  </p:sp>
                </mc:Fallback>
              </mc:AlternateContent>
            </p:grpSp>
            <p:sp>
              <p:nvSpPr>
                <p:cNvPr id="28" name="円/楕円 44"/>
                <p:cNvSpPr/>
                <p:nvPr/>
              </p:nvSpPr>
              <p:spPr bwMode="auto">
                <a:xfrm rot="1019466">
                  <a:off x="6929942" y="5641922"/>
                  <a:ext cx="468000" cy="468000"/>
                </a:xfrm>
                <a:prstGeom prst="ellipse">
                  <a:avLst/>
                </a:prstGeom>
                <a:solidFill>
                  <a:srgbClr val="C00000"/>
                </a:solidFill>
                <a:ln w="12700" cap="flat" cmpd="sng" algn="ctr">
                  <a:noFill/>
                  <a:prstDash val="solid"/>
                  <a:miter lim="800000"/>
                </a:ln>
                <a:effectLst/>
                <a:scene3d>
                  <a:camera prst="orthographicFront"/>
                  <a:lightRig rig="threePt" dir="t">
                    <a:rot lat="0" lon="0" rev="0"/>
                  </a:lightRig>
                </a:scene3d>
                <a:sp3d prstMaterial="matte"/>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ja-JP" altLang="en-US"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mc:AlternateContent xmlns:mc="http://schemas.openxmlformats.org/markup-compatibility/2006" xmlns:a14="http://schemas.microsoft.com/office/drawing/2010/main">
              <mc:Choice Requires="a14">
                <p:sp>
                  <p:nvSpPr>
                    <p:cNvPr id="29" name="Rectangle 62"/>
                    <p:cNvSpPr/>
                    <p:nvPr/>
                  </p:nvSpPr>
                  <p:spPr>
                    <a:xfrm>
                      <a:off x="5530247" y="4827045"/>
                      <a:ext cx="1054376" cy="744136"/>
                    </a:xfrm>
                    <a:prstGeom prst="rect">
                      <a:avLst/>
                    </a:prstGeom>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altLang="zh-CN" sz="28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altLang="zh-CN" sz="2800" b="0" i="1" u="none" strike="noStrike" kern="0" cap="none" spc="0" normalizeH="0" baseline="0" noProof="0" smtClean="0">
                                    <a:ln>
                                      <a:noFill/>
                                    </a:ln>
                                    <a:solidFill>
                                      <a:prstClr val="black"/>
                                    </a:solidFill>
                                    <a:effectLst/>
                                    <a:uLnTx/>
                                    <a:uFillTx/>
                                    <a:latin typeface="Cambria Math" charset="0"/>
                                  </a:rPr>
                                  <m:t>𝑫</m:t>
                                </m:r>
                              </m:e>
                              <m:sub>
                                <m:r>
                                  <a:rPr kumimoji="0" lang="en-US" altLang="zh-CN" sz="2800" b="0" i="1" u="none" strike="noStrike" kern="0" cap="none" spc="0" normalizeH="0" baseline="0" noProof="0" smtClean="0">
                                    <a:ln>
                                      <a:noFill/>
                                    </a:ln>
                                    <a:solidFill>
                                      <a:prstClr val="black"/>
                                    </a:solidFill>
                                    <a:effectLst/>
                                    <a:uLnTx/>
                                    <a:uFillTx/>
                                    <a:latin typeface="Cambria Math" charset="0"/>
                                  </a:rPr>
                                  <m:t>𝒔</m:t>
                                </m:r>
                              </m:sub>
                              <m:sup>
                                <m:r>
                                  <a:rPr kumimoji="0" lang="en-US" altLang="zh-CN" sz="2800" b="0" i="1" u="none" strike="noStrike" kern="0" cap="none" spc="0" normalizeH="0" baseline="0" noProof="0" smtClean="0">
                                    <a:ln>
                                      <a:noFill/>
                                    </a:ln>
                                    <a:solidFill>
                                      <a:prstClr val="black"/>
                                    </a:solidFill>
                                    <a:effectLst/>
                                    <a:uLnTx/>
                                    <a:uFillTx/>
                                    <a:latin typeface="Cambria Math" charset="0"/>
                                  </a:rPr>
                                  <m:t>+</m:t>
                                </m:r>
                              </m:sup>
                            </m:sSubSup>
                          </m:oMath>
                        </m:oMathPara>
                      </a14:m>
                      <a:endParaRPr kumimoji="0" lang="ja-JP" altLang="en-US" sz="2800" b="0" i="1" u="none" strike="noStrike" kern="0" cap="none" spc="0" normalizeH="0" baseline="0" noProof="0" dirty="0">
                        <a:ln>
                          <a:noFill/>
                        </a:ln>
                        <a:solidFill>
                          <a:prstClr val="black"/>
                        </a:solidFill>
                        <a:effectLst/>
                        <a:uLnTx/>
                        <a:uFillTx/>
                        <a:latin typeface="Calibri" panose="020F0502020204030204"/>
                        <a:ea typeface="游ゴシック" panose="020B0400000000000000" pitchFamily="34" charset="-128"/>
                      </a:endParaRPr>
                    </a:p>
                  </p:txBody>
                </p:sp>
              </mc:Choice>
              <mc:Fallback xmlns="">
                <p:sp>
                  <p:nvSpPr>
                    <p:cNvPr id="63" name="Rectangle 62"/>
                    <p:cNvSpPr>
                      <a:spLocks noRot="1" noChangeAspect="1" noMove="1" noResize="1" noEditPoints="1" noAdjustHandles="1" noChangeArrowheads="1" noChangeShapeType="1" noTextEdit="1"/>
                    </p:cNvSpPr>
                    <p:nvPr/>
                  </p:nvSpPr>
                  <p:spPr>
                    <a:xfrm>
                      <a:off x="5530247" y="4827045"/>
                      <a:ext cx="1054376" cy="744136"/>
                    </a:xfrm>
                    <a:prstGeom prst="rect">
                      <a:avLst/>
                    </a:prstGeom>
                    <a:blipFill>
                      <a:blip r:embed="rId11"/>
                      <a:stretch>
                        <a:fillRect/>
                      </a:stretch>
                    </a:blipFill>
                  </p:spPr>
                  <p:txBody>
                    <a:bodyPr/>
                    <a:lstStyle/>
                    <a:p>
                      <a:r>
                        <a:rPr lang="en-CN">
                          <a:noFill/>
                        </a:rPr>
                        <a:t> </a:t>
                      </a:r>
                    </a:p>
                  </p:txBody>
                </p:sp>
              </mc:Fallback>
            </mc:AlternateContent>
          </p:grpSp>
        </p:grpSp>
        <p:grpSp>
          <p:nvGrpSpPr>
            <p:cNvPr id="35" name="Group 69"/>
            <p:cNvGrpSpPr/>
            <p:nvPr/>
          </p:nvGrpSpPr>
          <p:grpSpPr>
            <a:xfrm>
              <a:off x="6252507" y="1004376"/>
              <a:ext cx="1620000" cy="1620000"/>
              <a:chOff x="5257490" y="977665"/>
              <a:chExt cx="2998298" cy="2898402"/>
            </a:xfrm>
          </p:grpSpPr>
          <p:grpSp>
            <p:nvGrpSpPr>
              <p:cNvPr id="36" name="グループ化 88"/>
              <p:cNvGrpSpPr/>
              <p:nvPr/>
            </p:nvGrpSpPr>
            <p:grpSpPr>
              <a:xfrm rot="1019466">
                <a:off x="5257490" y="1124744"/>
                <a:ext cx="2998298" cy="2751323"/>
                <a:chOff x="1115616" y="3717032"/>
                <a:chExt cx="2376298" cy="2203794"/>
              </a:xfrm>
            </p:grpSpPr>
            <p:sp>
              <p:nvSpPr>
                <p:cNvPr id="41" name="円/楕円 42"/>
                <p:cNvSpPr>
                  <a:spLocks noChangeAspect="1"/>
                </p:cNvSpPr>
                <p:nvPr/>
              </p:nvSpPr>
              <p:spPr bwMode="auto">
                <a:xfrm>
                  <a:off x="1115616" y="3717032"/>
                  <a:ext cx="2376298" cy="2203794"/>
                </a:xfrm>
                <a:prstGeom prst="ellipse">
                  <a:avLst/>
                </a:prstGeom>
                <a:solidFill>
                  <a:srgbClr val="ED7D31">
                    <a:lumMod val="40000"/>
                    <a:lumOff val="60000"/>
                  </a:srgbClr>
                </a:solidFill>
                <a:ln w="12700" cap="flat" cmpd="sng" algn="ctr">
                  <a:solidFill>
                    <a:srgbClr val="385D8A"/>
                  </a:solidFill>
                  <a:prstDash val="solid"/>
                  <a:miter lim="800000"/>
                </a:ln>
                <a:effectLst>
                  <a:softEdge rad="317500"/>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42" name="円/楕円 43"/>
                <p:cNvSpPr>
                  <a:spLocks noChangeAspect="1"/>
                </p:cNvSpPr>
                <p:nvPr/>
              </p:nvSpPr>
              <p:spPr bwMode="auto">
                <a:xfrm>
                  <a:off x="1799311" y="3902060"/>
                  <a:ext cx="1116505" cy="776590"/>
                </a:xfrm>
                <a:prstGeom prst="ellipse">
                  <a:avLst/>
                </a:prstGeom>
                <a:solidFill>
                  <a:srgbClr val="FFFF00"/>
                </a:solidFill>
                <a:ln w="12700" cap="flat" cmpd="sng" algn="ctr">
                  <a:solidFill>
                    <a:srgbClr val="385D8A"/>
                  </a:solidFill>
                  <a:prstDash val="solid"/>
                  <a:miter lim="800000"/>
                </a:ln>
                <a:effectLst>
                  <a:softEdge rad="127000"/>
                </a:effectLst>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43" name="円/楕円 44"/>
                <p:cNvSpPr/>
                <p:nvPr/>
              </p:nvSpPr>
              <p:spPr bwMode="auto">
                <a:xfrm>
                  <a:off x="1938823" y="4164081"/>
                  <a:ext cx="285749" cy="277943"/>
                </a:xfrm>
                <a:prstGeom prst="ellipse">
                  <a:avLst/>
                </a:prstGeom>
                <a:solidFill>
                  <a:srgbClr val="00B050"/>
                </a:solidFill>
                <a:ln w="12700" cap="flat" cmpd="sng" algn="ctr">
                  <a:noFill/>
                  <a:prstDash val="solid"/>
                  <a:miter lim="800000"/>
                </a:ln>
                <a:effectLst/>
                <a:scene3d>
                  <a:camera prst="orthographicFront"/>
                  <a:lightRig rig="threePt" dir="t">
                    <a:rot lat="0" lon="0" rev="0"/>
                  </a:lightRig>
                </a:scene3d>
                <a:sp3d prstMaterial="matte"/>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ja-JP" altLang="en-US"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44" name="円/楕円 45"/>
                <p:cNvSpPr>
                  <a:spLocks noChangeAspect="1"/>
                </p:cNvSpPr>
                <p:nvPr/>
              </p:nvSpPr>
              <p:spPr bwMode="auto">
                <a:xfrm>
                  <a:off x="2056313" y="4807666"/>
                  <a:ext cx="571505" cy="579952"/>
                </a:xfrm>
                <a:prstGeom prst="ellipse">
                  <a:avLst/>
                </a:prstGeom>
                <a:solidFill>
                  <a:srgbClr val="0000FF"/>
                </a:solidFill>
                <a:ln w="12700" cap="flat" cmpd="sng" algn="ctr">
                  <a:noFill/>
                  <a:prstDash val="solid"/>
                  <a:miter lim="800000"/>
                </a:ln>
                <a:effectLst/>
                <a:scene3d>
                  <a:camera prst="orthographicFront"/>
                  <a:lightRig rig="threePt" dir="t">
                    <a:rot lat="0" lon="0" rev="0"/>
                  </a:lightRig>
                </a:scene3d>
                <a:sp3d prstMaterial="matte"/>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ja-JP" altLang="en-US"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45" name="円/楕円 56"/>
                <p:cNvSpPr/>
                <p:nvPr/>
              </p:nvSpPr>
              <p:spPr bwMode="auto">
                <a:xfrm>
                  <a:off x="2461090" y="4166591"/>
                  <a:ext cx="281940" cy="285522"/>
                </a:xfrm>
                <a:prstGeom prst="ellipse">
                  <a:avLst/>
                </a:prstGeom>
                <a:solidFill>
                  <a:srgbClr val="FF0000"/>
                </a:solidFill>
                <a:ln w="12700" cap="flat" cmpd="sng" algn="ctr">
                  <a:noFill/>
                  <a:prstDash val="solid"/>
                  <a:miter lim="800000"/>
                </a:ln>
                <a:effectLst/>
                <a:scene3d>
                  <a:camera prst="orthographicFront"/>
                  <a:lightRig rig="threePt" dir="t">
                    <a:rot lat="0" lon="0" rev="0"/>
                  </a:lightRig>
                </a:scene3d>
                <a:sp3d prstMaterial="matte"/>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ja-JP" altLang="en-US" sz="2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cxnSp>
              <p:nvCxnSpPr>
                <p:cNvPr id="46" name="直線コネクタ 47"/>
                <p:cNvCxnSpPr/>
                <p:nvPr/>
              </p:nvCxnSpPr>
              <p:spPr>
                <a:xfrm>
                  <a:off x="2339786" y="4325495"/>
                  <a:ext cx="0" cy="633671"/>
                </a:xfrm>
                <a:prstGeom prst="line">
                  <a:avLst/>
                </a:prstGeom>
                <a:noFill/>
                <a:ln w="6350" cap="flat" cmpd="sng" algn="ctr">
                  <a:solidFill>
                    <a:srgbClr val="FF0000"/>
                  </a:solidFill>
                  <a:prstDash val="solid"/>
                  <a:miter lim="800000"/>
                </a:ln>
                <a:effectLst>
                  <a:glow rad="139700">
                    <a:srgbClr val="A5A5A5">
                      <a:satMod val="175000"/>
                      <a:alpha val="40000"/>
                    </a:srgbClr>
                  </a:glow>
                </a:effectLst>
              </p:spPr>
            </p:cxnSp>
            <p:cxnSp>
              <p:nvCxnSpPr>
                <p:cNvPr id="47" name="直線コネクタ 48"/>
                <p:cNvCxnSpPr/>
                <p:nvPr/>
              </p:nvCxnSpPr>
              <p:spPr>
                <a:xfrm flipH="1">
                  <a:off x="2102653" y="4293096"/>
                  <a:ext cx="467558" cy="0"/>
                </a:xfrm>
                <a:prstGeom prst="line">
                  <a:avLst/>
                </a:prstGeom>
                <a:noFill/>
                <a:ln w="38100" cap="flat" cmpd="sng" algn="ctr">
                  <a:solidFill>
                    <a:srgbClr val="0000CC"/>
                  </a:solidFill>
                  <a:prstDash val="solid"/>
                  <a:miter lim="800000"/>
                </a:ln>
                <a:effectLst>
                  <a:glow rad="228600">
                    <a:srgbClr val="5B9BD5">
                      <a:satMod val="175000"/>
                      <a:alpha val="40000"/>
                    </a:srgbClr>
                  </a:glow>
                </a:effectLst>
              </p:spPr>
            </p:cxnSp>
          </p:grpSp>
          <p:grpSp>
            <p:nvGrpSpPr>
              <p:cNvPr id="37" name="Group 64"/>
              <p:cNvGrpSpPr/>
              <p:nvPr/>
            </p:nvGrpSpPr>
            <p:grpSpPr>
              <a:xfrm>
                <a:off x="5274220" y="977665"/>
                <a:ext cx="2819875" cy="2820713"/>
                <a:chOff x="5274220" y="977665"/>
                <a:chExt cx="2819875" cy="2820713"/>
              </a:xfrm>
            </p:grpSpPr>
            <mc:AlternateContent xmlns:mc="http://schemas.openxmlformats.org/markup-compatibility/2006" xmlns:a14="http://schemas.microsoft.com/office/drawing/2010/main">
              <mc:Choice Requires="a14">
                <p:sp>
                  <p:nvSpPr>
                    <p:cNvPr id="38" name="テキスト ボックス 28"/>
                    <p:cNvSpPr txBox="1"/>
                    <p:nvPr/>
                  </p:nvSpPr>
                  <p:spPr>
                    <a:xfrm>
                      <a:off x="6144848" y="2966698"/>
                      <a:ext cx="682397" cy="831680"/>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0" i="1" u="none" strike="noStrike" kern="0" cap="none" spc="0" normalizeH="0" baseline="0" noProof="0" smtClean="0">
                                <a:ln>
                                  <a:noFill/>
                                </a:ln>
                                <a:solidFill>
                                  <a:prstClr val="black"/>
                                </a:solidFill>
                                <a:effectLst/>
                                <a:uLnTx/>
                                <a:uFillTx/>
                                <a:latin typeface="Cambria Math" charset="0"/>
                              </a:rPr>
                              <m:t>𝑐</m:t>
                            </m:r>
                          </m:oMath>
                        </m:oMathPara>
                      </a14:m>
                      <a:endParaRPr kumimoji="0" lang="ja-JP" altLang="en-US" sz="1800" b="0" i="1" u="none" strike="noStrike" kern="0" cap="none" spc="0" normalizeH="0" baseline="0" noProof="0" dirty="0">
                        <a:ln>
                          <a:noFill/>
                        </a:ln>
                        <a:solidFill>
                          <a:prstClr val="black"/>
                        </a:solidFill>
                        <a:effectLst/>
                        <a:uLnTx/>
                        <a:uFillTx/>
                        <a:latin typeface="Calibri" panose="020F0502020204030204"/>
                        <a:ea typeface="游ゴシック" panose="020B0400000000000000" pitchFamily="34" charset="-128"/>
                      </a:endParaRPr>
                    </a:p>
                  </p:txBody>
                </p:sp>
              </mc:Choice>
              <mc:Fallback xmlns="">
                <p:sp>
                  <p:nvSpPr>
                    <p:cNvPr id="7" name="テキスト ボックス 28"/>
                    <p:cNvSpPr txBox="1">
                      <a:spLocks noRot="1" noChangeAspect="1" noMove="1" noResize="1" noEditPoints="1" noAdjustHandles="1" noChangeArrowheads="1" noChangeShapeType="1" noTextEdit="1"/>
                    </p:cNvSpPr>
                    <p:nvPr/>
                  </p:nvSpPr>
                  <p:spPr>
                    <a:xfrm>
                      <a:off x="6144848" y="2966698"/>
                      <a:ext cx="682397" cy="831680"/>
                    </a:xfrm>
                    <a:prstGeom prst="rect">
                      <a:avLst/>
                    </a:prstGeom>
                    <a:blipFill>
                      <a:blip r:embed="rId12"/>
                      <a:stretch>
                        <a:fillRect/>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39" name="テキスト ボックス 40"/>
                    <p:cNvSpPr txBox="1"/>
                    <p:nvPr/>
                  </p:nvSpPr>
                  <p:spPr>
                    <a:xfrm rot="1061392">
                      <a:off x="6354952" y="1113944"/>
                      <a:ext cx="1739143" cy="831680"/>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0" i="1" u="none" strike="noStrike" kern="0" cap="none" spc="0" normalizeH="0" baseline="0" noProof="0" smtClean="0">
                                <a:ln>
                                  <a:noFill/>
                                </a:ln>
                                <a:solidFill>
                                  <a:prstClr val="black"/>
                                </a:solidFill>
                                <a:effectLst/>
                                <a:uLnTx/>
                                <a:uFillTx/>
                                <a:latin typeface="Cambria Math" charset="0"/>
                              </a:rPr>
                              <m:t>𝑢</m:t>
                            </m:r>
                            <m:r>
                              <a:rPr kumimoji="0" lang="zh-CN" altLang="en-US" sz="1800" b="0" i="1" u="none" strike="noStrike" kern="0" cap="none" spc="0" normalizeH="0" baseline="0" noProof="0" smtClean="0">
                                <a:ln>
                                  <a:noFill/>
                                </a:ln>
                                <a:solidFill>
                                  <a:prstClr val="black"/>
                                </a:solidFill>
                                <a:effectLst/>
                                <a:uLnTx/>
                                <a:uFillTx/>
                                <a:latin typeface="Cambria Math" charset="0"/>
                              </a:rPr>
                              <m:t>     </m:t>
                            </m:r>
                            <m:r>
                              <a:rPr kumimoji="0" lang="en-US" altLang="zh-CN" sz="1800" b="0" i="1" u="none" strike="noStrike" kern="0" cap="none" spc="0" normalizeH="0" baseline="0" noProof="0" smtClean="0">
                                <a:ln>
                                  <a:noFill/>
                                </a:ln>
                                <a:solidFill>
                                  <a:prstClr val="black"/>
                                </a:solidFill>
                                <a:effectLst/>
                                <a:uLnTx/>
                                <a:uFillTx/>
                                <a:latin typeface="Cambria Math" charset="0"/>
                              </a:rPr>
                              <m:t>𝑑</m:t>
                            </m:r>
                          </m:oMath>
                        </m:oMathPara>
                      </a14:m>
                      <a:endParaRPr kumimoji="0" lang="ja-JP" altLang="en-US" sz="1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34" charset="-128"/>
                      </a:endParaRPr>
                    </a:p>
                  </p:txBody>
                </p:sp>
              </mc:Choice>
              <mc:Fallback xmlns="">
                <p:sp>
                  <p:nvSpPr>
                    <p:cNvPr id="50" name="テキスト ボックス 40"/>
                    <p:cNvSpPr txBox="1">
                      <a:spLocks noRot="1" noChangeAspect="1" noMove="1" noResize="1" noEditPoints="1" noAdjustHandles="1" noChangeArrowheads="1" noChangeShapeType="1" noTextEdit="1"/>
                    </p:cNvSpPr>
                    <p:nvPr/>
                  </p:nvSpPr>
                  <p:spPr>
                    <a:xfrm rot="1061392">
                      <a:off x="6354952" y="1113944"/>
                      <a:ext cx="1739143" cy="831680"/>
                    </a:xfrm>
                    <a:prstGeom prst="rect">
                      <a:avLst/>
                    </a:prstGeom>
                    <a:blipFill>
                      <a:blip r:embed="rId13"/>
                      <a:stretch>
                        <a:fillRect b="-8000"/>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40" name="Rectangle 63"/>
                    <p:cNvSpPr/>
                    <p:nvPr/>
                  </p:nvSpPr>
                  <p:spPr>
                    <a:xfrm>
                      <a:off x="5274220" y="977665"/>
                      <a:ext cx="991360" cy="744136"/>
                    </a:xfrm>
                    <a:prstGeom prst="rect">
                      <a:avLst/>
                    </a:prstGeom>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altLang="zh-CN" sz="28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altLang="zh-CN" sz="2800" b="0" i="0" u="none" strike="noStrike" kern="0" cap="none" spc="0" normalizeH="0" baseline="0" noProof="0" smtClean="0">
                                    <a:ln>
                                      <a:noFill/>
                                    </a:ln>
                                    <a:solidFill>
                                      <a:prstClr val="black"/>
                                    </a:solidFill>
                                    <a:effectLst/>
                                    <a:uLnTx/>
                                    <a:uFillTx/>
                                    <a:latin typeface="Cambria Math" charset="0"/>
                                  </a:rPr>
                                  <m:t>𝚲</m:t>
                                </m:r>
                              </m:e>
                              <m:sub>
                                <m:r>
                                  <a:rPr kumimoji="0" lang="en-US" altLang="zh-CN" sz="2800" b="0" i="1" u="none" strike="noStrike" kern="0" cap="none" spc="0" normalizeH="0" baseline="0" noProof="0" smtClean="0">
                                    <a:ln>
                                      <a:noFill/>
                                    </a:ln>
                                    <a:solidFill>
                                      <a:prstClr val="black"/>
                                    </a:solidFill>
                                    <a:effectLst/>
                                    <a:uLnTx/>
                                    <a:uFillTx/>
                                    <a:latin typeface="Cambria Math" charset="0"/>
                                  </a:rPr>
                                  <m:t>𝒄</m:t>
                                </m:r>
                              </m:sub>
                              <m:sup>
                                <m:r>
                                  <a:rPr kumimoji="0" lang="en-US" altLang="zh-CN" sz="2800" b="0" i="1" u="none" strike="noStrike" kern="0" cap="none" spc="0" normalizeH="0" baseline="0" noProof="0" smtClean="0">
                                    <a:ln>
                                      <a:noFill/>
                                    </a:ln>
                                    <a:solidFill>
                                      <a:prstClr val="black"/>
                                    </a:solidFill>
                                    <a:effectLst/>
                                    <a:uLnTx/>
                                    <a:uFillTx/>
                                    <a:latin typeface="Cambria Math" charset="0"/>
                                  </a:rPr>
                                  <m:t>+</m:t>
                                </m:r>
                              </m:sup>
                            </m:sSubSup>
                          </m:oMath>
                        </m:oMathPara>
                      </a14:m>
                      <a:endParaRPr kumimoji="0" lang="ja-JP" altLang="en-US" sz="2800" b="0" i="1" u="none" strike="noStrike" kern="0" cap="none" spc="0" normalizeH="0" baseline="0" noProof="0" dirty="0">
                        <a:ln>
                          <a:noFill/>
                        </a:ln>
                        <a:solidFill>
                          <a:prstClr val="black"/>
                        </a:solidFill>
                        <a:effectLst/>
                        <a:uLnTx/>
                        <a:uFillTx/>
                        <a:latin typeface="Calibri" panose="020F0502020204030204"/>
                        <a:ea typeface="游ゴシック" panose="020B0400000000000000" pitchFamily="34" charset="-128"/>
                      </a:endParaRPr>
                    </a:p>
                  </p:txBody>
                </p:sp>
              </mc:Choice>
              <mc:Fallback xmlns="">
                <p:sp>
                  <p:nvSpPr>
                    <p:cNvPr id="64" name="Rectangle 63"/>
                    <p:cNvSpPr>
                      <a:spLocks noRot="1" noChangeAspect="1" noMove="1" noResize="1" noEditPoints="1" noAdjustHandles="1" noChangeArrowheads="1" noChangeShapeType="1" noTextEdit="1"/>
                    </p:cNvSpPr>
                    <p:nvPr/>
                  </p:nvSpPr>
                  <p:spPr>
                    <a:xfrm>
                      <a:off x="5274220" y="977665"/>
                      <a:ext cx="991360" cy="744136"/>
                    </a:xfrm>
                    <a:prstGeom prst="rect">
                      <a:avLst/>
                    </a:prstGeom>
                    <a:blipFill>
                      <a:blip r:embed="rId14"/>
                      <a:stretch>
                        <a:fillRect/>
                      </a:stretch>
                    </a:blipFill>
                  </p:spPr>
                  <p:txBody>
                    <a:bodyPr/>
                    <a:lstStyle/>
                    <a:p>
                      <a:r>
                        <a:rPr lang="en-CN">
                          <a:noFill/>
                        </a:rPr>
                        <a:t> </a:t>
                      </a:r>
                    </a:p>
                  </p:txBody>
                </p:sp>
              </mc:Fallback>
            </mc:AlternateContent>
          </p:grpSp>
        </p:grpSp>
      </p:grpSp>
      <p:pic>
        <p:nvPicPr>
          <p:cNvPr id="49" name="图片 48"/>
          <p:cNvPicPr>
            <a:picLocks noChangeAspect="1"/>
          </p:cNvPicPr>
          <p:nvPr/>
        </p:nvPicPr>
        <p:blipFill>
          <a:blip r:embed="rId15"/>
          <a:stretch>
            <a:fillRect/>
          </a:stretch>
        </p:blipFill>
        <p:spPr>
          <a:xfrm>
            <a:off x="7306779" y="5150321"/>
            <a:ext cx="1831122" cy="1479079"/>
          </a:xfrm>
          <a:prstGeom prst="rect">
            <a:avLst/>
          </a:prstGeom>
        </p:spPr>
      </p:pic>
      <p:sp>
        <p:nvSpPr>
          <p:cNvPr id="50" name="文本框 49"/>
          <p:cNvSpPr txBox="1"/>
          <p:nvPr/>
        </p:nvSpPr>
        <p:spPr>
          <a:xfrm>
            <a:off x="-12451" y="5398792"/>
            <a:ext cx="7706013" cy="1135054"/>
          </a:xfrm>
          <a:prstGeom prst="rect">
            <a:avLst/>
          </a:prstGeom>
          <a:noFill/>
        </p:spPr>
        <p:txBody>
          <a:bodyPr wrap="square" rtlCol="0">
            <a:spAutoFit/>
          </a:bodyPr>
          <a:lstStyle/>
          <a:p>
            <a:pPr algn="ctr">
              <a:lnSpc>
                <a:spcPct val="150000"/>
              </a:lnSpc>
              <a:buNone/>
            </a:pPr>
            <a:r>
              <a:rPr lang="zh-CN" altLang="en-US" sz="2400" dirty="0">
                <a:solidFill>
                  <a:srgbClr val="0000FF"/>
                </a:solidFill>
                <a:latin typeface="微软雅黑" panose="020B0503020204020204" pitchFamily="34" charset="-122"/>
                <a:ea typeface="微软雅黑" panose="020B0503020204020204" pitchFamily="34" charset="-122"/>
              </a:rPr>
              <a:t>精确测量</a:t>
            </a:r>
            <a:r>
              <a:rPr lang="zh-CN" altLang="en-US" sz="2400" dirty="0">
                <a:solidFill>
                  <a:srgbClr val="C00000"/>
                </a:solidFill>
                <a:latin typeface="微软雅黑" panose="020B0503020204020204" pitchFamily="34" charset="-122"/>
                <a:ea typeface="微软雅黑" panose="020B0503020204020204" pitchFamily="34" charset="-122"/>
              </a:rPr>
              <a:t>粲强子</a:t>
            </a:r>
            <a:r>
              <a:rPr lang="zh-CN" altLang="en-US" sz="2400" dirty="0">
                <a:solidFill>
                  <a:srgbClr val="0000FF"/>
                </a:solidFill>
                <a:latin typeface="微软雅黑" panose="020B0503020204020204" pitchFamily="34" charset="-122"/>
                <a:ea typeface="微软雅黑" panose="020B0503020204020204" pitchFamily="34" charset="-122"/>
              </a:rPr>
              <a:t>衰变，与</a:t>
            </a:r>
            <a:r>
              <a:rPr lang="zh-CN" altLang="en-US" sz="2400" dirty="0">
                <a:solidFill>
                  <a:srgbClr val="C00000"/>
                </a:solidFill>
                <a:latin typeface="微软雅黑" panose="020B0503020204020204" pitchFamily="34" charset="-122"/>
                <a:ea typeface="微软雅黑" panose="020B0503020204020204" pitchFamily="34" charset="-122"/>
              </a:rPr>
              <a:t>奇异夸克</a:t>
            </a:r>
            <a:r>
              <a:rPr lang="zh-CN" altLang="en-US" sz="2400" dirty="0">
                <a:solidFill>
                  <a:srgbClr val="0000FF"/>
                </a:solidFill>
                <a:latin typeface="微软雅黑" panose="020B0503020204020204" pitchFamily="34" charset="-122"/>
                <a:ea typeface="微软雅黑" panose="020B0503020204020204" pitchFamily="34" charset="-122"/>
              </a:rPr>
              <a:t>和</a:t>
            </a:r>
            <a:r>
              <a:rPr lang="zh-CN" altLang="en-US" sz="2400" dirty="0">
                <a:solidFill>
                  <a:srgbClr val="C00000"/>
                </a:solidFill>
                <a:latin typeface="微软雅黑" panose="020B0503020204020204" pitchFamily="34" charset="-122"/>
                <a:ea typeface="微软雅黑" panose="020B0503020204020204" pitchFamily="34" charset="-122"/>
              </a:rPr>
              <a:t>底夸克强子</a:t>
            </a:r>
            <a:r>
              <a:rPr lang="zh-CN" altLang="en-US" sz="2400" dirty="0">
                <a:solidFill>
                  <a:srgbClr val="0000FF"/>
                </a:solidFill>
                <a:latin typeface="微软雅黑" panose="020B0503020204020204" pitchFamily="34" charset="-122"/>
                <a:ea typeface="微软雅黑" panose="020B0503020204020204" pitchFamily="34" charset="-122"/>
              </a:rPr>
              <a:t>的研究</a:t>
            </a:r>
            <a:r>
              <a:rPr lang="zh-CN" altLang="en-US" sz="2400" dirty="0">
                <a:solidFill>
                  <a:srgbClr val="C00000"/>
                </a:solidFill>
                <a:latin typeface="微软雅黑" panose="020B0503020204020204" pitchFamily="34" charset="-122"/>
                <a:ea typeface="微软雅黑" panose="020B0503020204020204" pitchFamily="34" charset="-122"/>
              </a:rPr>
              <a:t>高度互补</a:t>
            </a:r>
            <a:r>
              <a:rPr lang="zh-CN" altLang="en-US" sz="2400" dirty="0">
                <a:solidFill>
                  <a:srgbClr val="3030FF"/>
                </a:solidFill>
                <a:latin typeface="微软雅黑" panose="020B0503020204020204" pitchFamily="34" charset="-122"/>
                <a:ea typeface="微软雅黑" panose="020B0503020204020204" pitchFamily="34" charset="-122"/>
              </a:rPr>
              <a:t>与</a:t>
            </a:r>
            <a:r>
              <a:rPr lang="zh-CN" altLang="en-US" sz="2400" dirty="0">
                <a:solidFill>
                  <a:srgbClr val="C00000"/>
                </a:solidFill>
                <a:latin typeface="微软雅黑" panose="020B0503020204020204" pitchFamily="34" charset="-122"/>
                <a:ea typeface="微软雅黑" panose="020B0503020204020204" pitchFamily="34" charset="-122"/>
              </a:rPr>
              <a:t>协同</a:t>
            </a:r>
            <a:r>
              <a:rPr lang="zh-CN" altLang="en-US" sz="2400" dirty="0">
                <a:solidFill>
                  <a:schemeClr val="tx1"/>
                </a:solidFill>
                <a:latin typeface="微软雅黑" panose="020B0503020204020204" pitchFamily="34" charset="-122"/>
                <a:ea typeface="微软雅黑" panose="020B0503020204020204" pitchFamily="34" charset="-122"/>
              </a:rPr>
              <a:t>，</a:t>
            </a:r>
            <a:r>
              <a:rPr lang="zh-CN" altLang="en-US" sz="2400" dirty="0">
                <a:solidFill>
                  <a:srgbClr val="0000FF"/>
                </a:solidFill>
                <a:latin typeface="微软雅黑" panose="020B0503020204020204" pitchFamily="34" charset="-122"/>
                <a:ea typeface="微软雅黑" panose="020B0503020204020204" pitchFamily="34" charset="-122"/>
              </a:rPr>
              <a:t>在高亮度前沿研究中</a:t>
            </a:r>
            <a:r>
              <a:rPr lang="zh-CN" altLang="en-US" sz="2400" dirty="0">
                <a:solidFill>
                  <a:srgbClr val="C00000"/>
                </a:solidFill>
                <a:latin typeface="微软雅黑" panose="020B0503020204020204" pitchFamily="34" charset="-122"/>
                <a:ea typeface="微软雅黑" panose="020B0503020204020204" pitchFamily="34" charset="-122"/>
              </a:rPr>
              <a:t>不可或缺</a:t>
            </a:r>
            <a:endParaRPr lang="zh-CN" altLang="en-US" sz="2400" dirty="0">
              <a:solidFill>
                <a:schemeClr val="tx1"/>
              </a:solidFill>
              <a:latin typeface="微软雅黑" panose="020B0503020204020204" pitchFamily="34" charset="-122"/>
              <a:ea typeface="微软雅黑" panose="020B0503020204020204" pitchFamily="34" charset="-122"/>
            </a:endParaRPr>
          </a:p>
        </p:txBody>
      </p:sp>
      <p:sp>
        <p:nvSpPr>
          <p:cNvPr id="51" name="文本框 50"/>
          <p:cNvSpPr txBox="1"/>
          <p:nvPr/>
        </p:nvSpPr>
        <p:spPr>
          <a:xfrm>
            <a:off x="3012882" y="2421535"/>
            <a:ext cx="5587973" cy="2899255"/>
          </a:xfrm>
          <a:prstGeom prst="rect">
            <a:avLst/>
          </a:prstGeom>
          <a:noFill/>
        </p:spPr>
        <p:txBody>
          <a:bodyPr wrap="square" rtlCol="0">
            <a:spAutoFit/>
          </a:bodyPr>
          <a:lstStyle/>
          <a:p>
            <a:pPr marL="342900" indent="-342900" algn="l">
              <a:lnSpc>
                <a:spcPct val="120000"/>
              </a:lnSpc>
              <a:buClrTx/>
              <a:buFont typeface="Wingdings" panose="05000000000000000000" pitchFamily="2" charset="2"/>
              <a:buChar char="p"/>
            </a:pPr>
            <a:r>
              <a:rPr lang="zh-CN" altLang="en-US" sz="2400" dirty="0">
                <a:solidFill>
                  <a:schemeClr val="tx1"/>
                </a:solidFill>
                <a:latin typeface="微软雅黑" panose="020B0503020204020204" pitchFamily="34" charset="-122"/>
                <a:ea typeface="微软雅黑" panose="020B0503020204020204" pitchFamily="34" charset="-122"/>
              </a:rPr>
              <a:t>质量处</a:t>
            </a:r>
            <a:r>
              <a:rPr lang="zh-CN" altLang="en-US" sz="2400" dirty="0">
                <a:solidFill>
                  <a:srgbClr val="C00000"/>
                </a:solidFill>
                <a:latin typeface="微软雅黑" panose="020B0503020204020204" pitchFamily="34" charset="-122"/>
                <a:ea typeface="微软雅黑" panose="020B0503020204020204" pitchFamily="34" charset="-122"/>
              </a:rPr>
              <a:t>微扰</a:t>
            </a:r>
            <a:r>
              <a:rPr lang="zh-CN" altLang="en-US" sz="2400" dirty="0">
                <a:solidFill>
                  <a:schemeClr val="tx1"/>
                </a:solidFill>
                <a:latin typeface="微软雅黑" panose="020B0503020204020204" pitchFamily="34" charset="-122"/>
                <a:ea typeface="微软雅黑" panose="020B0503020204020204" pitchFamily="34" charset="-122"/>
              </a:rPr>
              <a:t>和</a:t>
            </a:r>
            <a:r>
              <a:rPr lang="zh-CN" altLang="en-US" sz="2400" dirty="0">
                <a:solidFill>
                  <a:srgbClr val="C00000"/>
                </a:solidFill>
                <a:latin typeface="微软雅黑" panose="020B0503020204020204" pitchFamily="34" charset="-122"/>
                <a:ea typeface="微软雅黑" panose="020B0503020204020204" pitchFamily="34" charset="-122"/>
              </a:rPr>
              <a:t>非微扰</a:t>
            </a:r>
            <a:r>
              <a:rPr lang="en-US" altLang="zh-CN" sz="2400" dirty="0">
                <a:solidFill>
                  <a:srgbClr val="C00000"/>
                </a:solidFill>
                <a:latin typeface="微软雅黑" panose="020B0503020204020204" pitchFamily="34" charset="-122"/>
                <a:ea typeface="微软雅黑" panose="020B0503020204020204" pitchFamily="34" charset="-122"/>
              </a:rPr>
              <a:t>QCD</a:t>
            </a:r>
            <a:r>
              <a:rPr lang="zh-CN" altLang="en-US" sz="2400" dirty="0">
                <a:solidFill>
                  <a:schemeClr val="tx1"/>
                </a:solidFill>
                <a:latin typeface="微软雅黑" panose="020B0503020204020204" pitchFamily="34" charset="-122"/>
                <a:ea typeface="微软雅黑" panose="020B0503020204020204" pitchFamily="34" charset="-122"/>
              </a:rPr>
              <a:t>的过渡区域：探索</a:t>
            </a:r>
            <a:r>
              <a:rPr lang="zh-CN" altLang="en-US" sz="2400" dirty="0">
                <a:solidFill>
                  <a:srgbClr val="C00000"/>
                </a:solidFill>
                <a:latin typeface="微软雅黑" panose="020B0503020204020204" pitchFamily="34" charset="-122"/>
                <a:ea typeface="微软雅黑" panose="020B0503020204020204" pitchFamily="34" charset="-122"/>
              </a:rPr>
              <a:t>非微扰</a:t>
            </a:r>
            <a:r>
              <a:rPr lang="en-US" altLang="zh-CN" sz="2400" dirty="0">
                <a:solidFill>
                  <a:srgbClr val="C00000"/>
                </a:solidFill>
                <a:latin typeface="微软雅黑" panose="020B0503020204020204" pitchFamily="34" charset="-122"/>
                <a:ea typeface="微软雅黑" panose="020B0503020204020204" pitchFamily="34" charset="-122"/>
              </a:rPr>
              <a:t>QCD</a:t>
            </a:r>
            <a:r>
              <a:rPr lang="zh-CN" altLang="en-US" sz="2400" dirty="0">
                <a:solidFill>
                  <a:schemeClr val="tx1"/>
                </a:solidFill>
                <a:latin typeface="微软雅黑" panose="020B0503020204020204" pitchFamily="34" charset="-122"/>
                <a:ea typeface="微软雅黑" panose="020B0503020204020204" pitchFamily="34" charset="-122"/>
              </a:rPr>
              <a:t>本质</a:t>
            </a:r>
            <a:endParaRPr lang="en-US" altLang="zh-CN" sz="2400" dirty="0">
              <a:solidFill>
                <a:schemeClr val="tx1"/>
              </a:solidFill>
              <a:latin typeface="微软雅黑" panose="020B0503020204020204" pitchFamily="34" charset="-122"/>
              <a:ea typeface="微软雅黑" panose="020B0503020204020204" pitchFamily="34" charset="-122"/>
            </a:endParaRPr>
          </a:p>
          <a:p>
            <a:pPr marL="342900" indent="-342900" algn="l">
              <a:lnSpc>
                <a:spcPct val="120000"/>
              </a:lnSpc>
              <a:buClrTx/>
              <a:buFont typeface="Wingdings" panose="05000000000000000000" pitchFamily="2" charset="2"/>
              <a:buChar char="p"/>
            </a:pPr>
            <a:r>
              <a:rPr lang="zh-CN" altLang="en-US" sz="2400" dirty="0">
                <a:solidFill>
                  <a:schemeClr val="tx1"/>
                </a:solidFill>
                <a:latin typeface="微软雅黑" panose="020B0503020204020204" pitchFamily="34" charset="-122"/>
                <a:ea typeface="微软雅黑" panose="020B0503020204020204" pitchFamily="34" charset="-122"/>
              </a:rPr>
              <a:t>粲夸克</a:t>
            </a:r>
            <a:r>
              <a:rPr lang="zh-CN" altLang="en-US" sz="2400" dirty="0">
                <a:solidFill>
                  <a:srgbClr val="C00000"/>
                </a:solidFill>
                <a:latin typeface="微软雅黑" panose="020B0503020204020204" pitchFamily="34" charset="-122"/>
                <a:ea typeface="微软雅黑" panose="020B0503020204020204" pitchFamily="34" charset="-122"/>
              </a:rPr>
              <a:t>弱衰变</a:t>
            </a:r>
            <a:r>
              <a:rPr lang="zh-CN" altLang="en-US" sz="2400" dirty="0">
                <a:solidFill>
                  <a:schemeClr val="tx1"/>
                </a:solidFill>
                <a:latin typeface="微软雅黑" panose="020B0503020204020204" pitchFamily="34" charset="-122"/>
                <a:ea typeface="微软雅黑" panose="020B0503020204020204" pitchFamily="34" charset="-122"/>
              </a:rPr>
              <a:t>：检验</a:t>
            </a:r>
            <a:r>
              <a:rPr lang="zh-CN" altLang="en-US" sz="2400" dirty="0">
                <a:solidFill>
                  <a:srgbClr val="C00000"/>
                </a:solidFill>
                <a:latin typeface="微软雅黑" panose="020B0503020204020204" pitchFamily="34" charset="-122"/>
                <a:ea typeface="微软雅黑" panose="020B0503020204020204" pitchFamily="34" charset="-122"/>
              </a:rPr>
              <a:t>电弱理论</a:t>
            </a:r>
            <a:endParaRPr lang="en-US" altLang="zh-CN" sz="2400" dirty="0">
              <a:solidFill>
                <a:srgbClr val="C00000"/>
              </a:solidFill>
              <a:latin typeface="微软雅黑" panose="020B0503020204020204" pitchFamily="34" charset="-122"/>
              <a:ea typeface="微软雅黑" panose="020B0503020204020204" pitchFamily="34" charset="-122"/>
            </a:endParaRPr>
          </a:p>
          <a:p>
            <a:pPr marL="342900" indent="-342900" algn="l">
              <a:lnSpc>
                <a:spcPct val="120000"/>
              </a:lnSpc>
              <a:buClrTx/>
              <a:buFont typeface="Wingdings" panose="05000000000000000000" pitchFamily="2" charset="2"/>
              <a:buChar char="p"/>
            </a:pPr>
            <a:r>
              <a:rPr lang="zh-CN" altLang="en-US" sz="2400" dirty="0">
                <a:solidFill>
                  <a:schemeClr val="tx1"/>
                </a:solidFill>
                <a:latin typeface="微软雅黑" panose="020B0503020204020204" pitchFamily="34" charset="-122"/>
                <a:ea typeface="微软雅黑" panose="020B0503020204020204" pitchFamily="34" charset="-122"/>
              </a:rPr>
              <a:t>为验证和完善理论模型提供重要“</a:t>
            </a:r>
            <a:r>
              <a:rPr lang="zh-CN" altLang="en-US" sz="2400" dirty="0">
                <a:solidFill>
                  <a:srgbClr val="C00000"/>
                </a:solidFill>
                <a:latin typeface="微软雅黑" panose="020B0503020204020204" pitchFamily="34" charset="-122"/>
                <a:ea typeface="微软雅黑" panose="020B0503020204020204" pitchFamily="34" charset="-122"/>
              </a:rPr>
              <a:t>定标</a:t>
            </a:r>
            <a:r>
              <a:rPr lang="zh-CN" altLang="en-US" sz="2400" dirty="0">
                <a:solidFill>
                  <a:schemeClr val="tx1"/>
                </a:solidFill>
                <a:latin typeface="微软雅黑" panose="020B0503020204020204" pitchFamily="34" charset="-122"/>
                <a:ea typeface="微软雅黑" panose="020B0503020204020204" pitchFamily="34" charset="-122"/>
              </a:rPr>
              <a:t>”，为</a:t>
            </a:r>
            <a:r>
              <a:rPr lang="en-US" altLang="zh-CN" sz="2400" dirty="0">
                <a:solidFill>
                  <a:schemeClr val="tx1"/>
                </a:solidFill>
                <a:latin typeface="微软雅黑" panose="020B0503020204020204" pitchFamily="34" charset="-122"/>
                <a:ea typeface="微软雅黑" panose="020B0503020204020204" pitchFamily="34" charset="-122"/>
              </a:rPr>
              <a:t>B</a:t>
            </a:r>
            <a:r>
              <a:rPr lang="zh-CN" altLang="en-US" sz="2400" dirty="0">
                <a:solidFill>
                  <a:schemeClr val="tx1"/>
                </a:solidFill>
                <a:latin typeface="微软雅黑" panose="020B0503020204020204" pitchFamily="34" charset="-122"/>
                <a:ea typeface="微软雅黑" panose="020B0503020204020204" pitchFamily="34" charset="-122"/>
              </a:rPr>
              <a:t>强子、陶轻子等研究提供</a:t>
            </a:r>
            <a:r>
              <a:rPr lang="zh-CN" altLang="en-US" sz="2400" dirty="0">
                <a:solidFill>
                  <a:srgbClr val="C00000"/>
                </a:solidFill>
                <a:latin typeface="微软雅黑" panose="020B0503020204020204" pitchFamily="34" charset="-122"/>
                <a:ea typeface="微软雅黑" panose="020B0503020204020204" pitchFamily="34" charset="-122"/>
              </a:rPr>
              <a:t>关键输入</a:t>
            </a:r>
            <a:endParaRPr lang="en-US" altLang="zh-CN" sz="2400" dirty="0">
              <a:solidFill>
                <a:srgbClr val="C00000"/>
              </a:solidFill>
              <a:latin typeface="微软雅黑" panose="020B0503020204020204" pitchFamily="34" charset="-122"/>
              <a:ea typeface="微软雅黑" panose="020B0503020204020204" pitchFamily="34" charset="-122"/>
            </a:endParaRPr>
          </a:p>
        </p:txBody>
      </p:sp>
      <p:grpSp>
        <p:nvGrpSpPr>
          <p:cNvPr id="57" name="组合 56"/>
          <p:cNvGrpSpPr/>
          <p:nvPr/>
        </p:nvGrpSpPr>
        <p:grpSpPr>
          <a:xfrm>
            <a:off x="364068" y="861571"/>
            <a:ext cx="2306707" cy="4394623"/>
            <a:chOff x="465192" y="883036"/>
            <a:chExt cx="2463424" cy="4430025"/>
          </a:xfrm>
        </p:grpSpPr>
        <p:pic>
          <p:nvPicPr>
            <p:cNvPr id="3" name="图片 2"/>
            <p:cNvPicPr>
              <a:picLocks noChangeAspect="1"/>
            </p:cNvPicPr>
            <p:nvPr/>
          </p:nvPicPr>
          <p:blipFill>
            <a:blip r:embed="rId16"/>
            <a:stretch>
              <a:fillRect/>
            </a:stretch>
          </p:blipFill>
          <p:spPr>
            <a:xfrm>
              <a:off x="465192" y="883036"/>
              <a:ext cx="2463424" cy="4430025"/>
            </a:xfrm>
            <a:prstGeom prst="rect">
              <a:avLst/>
            </a:prstGeom>
            <a:solidFill>
              <a:srgbClr val="FFC000">
                <a:alpha val="24000"/>
              </a:srgbClr>
            </a:solidFill>
          </p:spPr>
        </p:pic>
        <p:sp>
          <p:nvSpPr>
            <p:cNvPr id="52" name="矩形 51"/>
            <p:cNvSpPr/>
            <p:nvPr/>
          </p:nvSpPr>
          <p:spPr bwMode="auto">
            <a:xfrm>
              <a:off x="745223" y="3111930"/>
              <a:ext cx="2161103" cy="2125936"/>
            </a:xfrm>
            <a:prstGeom prst="rect">
              <a:avLst/>
            </a:prstGeom>
            <a:solidFill>
              <a:srgbClr val="FFFF00">
                <a:alpha val="48000"/>
              </a:srgbClr>
            </a:solidFill>
            <a:ln w="952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dirty="0">
                <a:ln>
                  <a:noFill/>
                </a:ln>
                <a:solidFill>
                  <a:schemeClr val="hlink"/>
                </a:solidFill>
                <a:effectLst/>
                <a:latin typeface="Times New Roman" panose="02020603050405020304" pitchFamily="18" charset="0"/>
                <a:ea typeface="MS PGothic" pitchFamily="34" charset="-128"/>
                <a:sym typeface="Symbol" pitchFamily="18" charset="2"/>
              </a:endParaRPr>
            </a:p>
          </p:txBody>
        </p:sp>
        <p:sp>
          <p:nvSpPr>
            <p:cNvPr id="53" name="文本框 52"/>
            <p:cNvSpPr txBox="1"/>
            <p:nvPr/>
          </p:nvSpPr>
          <p:spPr>
            <a:xfrm>
              <a:off x="2147491" y="3876079"/>
              <a:ext cx="577786" cy="1200329"/>
            </a:xfrm>
            <a:prstGeom prst="rect">
              <a:avLst/>
            </a:prstGeom>
            <a:noFill/>
          </p:spPr>
          <p:txBody>
            <a:bodyPr wrap="square" rtlCol="0">
              <a:spAutoFit/>
            </a:bodyPr>
            <a:lstStyle/>
            <a:p>
              <a:pPr algn="l">
                <a:buNone/>
              </a:pPr>
              <a:r>
                <a:rPr lang="zh-CN" altLang="en-US" sz="2400" dirty="0">
                  <a:solidFill>
                    <a:srgbClr val="0000FF"/>
                  </a:solidFill>
                  <a:latin typeface="微软雅黑" panose="020B0503020204020204" pitchFamily="34" charset="-122"/>
                  <a:ea typeface="微软雅黑" panose="020B0503020204020204" pitchFamily="34" charset="-122"/>
                </a:rPr>
                <a:t>非微扰</a:t>
              </a:r>
            </a:p>
          </p:txBody>
        </p:sp>
        <p:sp>
          <p:nvSpPr>
            <p:cNvPr id="54" name="矩形 53"/>
            <p:cNvSpPr/>
            <p:nvPr/>
          </p:nvSpPr>
          <p:spPr bwMode="auto">
            <a:xfrm>
              <a:off x="705942" y="1427554"/>
              <a:ext cx="2204720" cy="1099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dirty="0">
                <a:ln>
                  <a:noFill/>
                </a:ln>
                <a:solidFill>
                  <a:schemeClr val="hlink"/>
                </a:solidFill>
                <a:effectLst/>
                <a:latin typeface="Times New Roman" panose="02020603050405020304" pitchFamily="18" charset="0"/>
                <a:ea typeface="MS PGothic" pitchFamily="34" charset="-128"/>
                <a:sym typeface="Symbol" pitchFamily="18" charset="2"/>
              </a:endParaRPr>
            </a:p>
          </p:txBody>
        </p:sp>
        <p:sp>
          <p:nvSpPr>
            <p:cNvPr id="55" name="矩形 54"/>
            <p:cNvSpPr/>
            <p:nvPr/>
          </p:nvSpPr>
          <p:spPr bwMode="auto">
            <a:xfrm>
              <a:off x="737202" y="1473988"/>
              <a:ext cx="2158399" cy="1047986"/>
            </a:xfrm>
            <a:prstGeom prst="rect">
              <a:avLst/>
            </a:prstGeom>
            <a:solidFill>
              <a:schemeClr val="accent2">
                <a:lumMod val="20000"/>
                <a:lumOff val="80000"/>
                <a:alpha val="23000"/>
              </a:schemeClr>
            </a:solidFill>
            <a:ln w="952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dirty="0">
                <a:ln>
                  <a:noFill/>
                </a:ln>
                <a:solidFill>
                  <a:schemeClr val="hlink"/>
                </a:solidFill>
                <a:effectLst/>
                <a:latin typeface="Times New Roman" panose="02020603050405020304" pitchFamily="18" charset="0"/>
                <a:ea typeface="MS PGothic" pitchFamily="34" charset="-128"/>
                <a:sym typeface="Symbol" pitchFamily="18" charset="2"/>
              </a:endParaRPr>
            </a:p>
          </p:txBody>
        </p:sp>
        <p:sp>
          <p:nvSpPr>
            <p:cNvPr id="56" name="文本框 55"/>
            <p:cNvSpPr txBox="1"/>
            <p:nvPr/>
          </p:nvSpPr>
          <p:spPr>
            <a:xfrm>
              <a:off x="791626" y="1602258"/>
              <a:ext cx="577786" cy="830997"/>
            </a:xfrm>
            <a:prstGeom prst="rect">
              <a:avLst/>
            </a:prstGeom>
            <a:noFill/>
          </p:spPr>
          <p:txBody>
            <a:bodyPr wrap="square" rtlCol="0">
              <a:spAutoFit/>
            </a:bodyPr>
            <a:lstStyle/>
            <a:p>
              <a:pPr algn="l">
                <a:buNone/>
              </a:pPr>
              <a:r>
                <a:rPr lang="zh-CN" altLang="en-US" sz="2400" dirty="0">
                  <a:solidFill>
                    <a:srgbClr val="0000FF"/>
                  </a:solidFill>
                  <a:latin typeface="微软雅黑" panose="020B0503020204020204" pitchFamily="34" charset="-122"/>
                  <a:ea typeface="微软雅黑" panose="020B0503020204020204" pitchFamily="34" charset="-122"/>
                </a:rPr>
                <a:t>微扰</a:t>
              </a:r>
            </a:p>
          </p:txBody>
        </p:sp>
      </p:grpSp>
    </p:spTree>
    <p:extLst>
      <p:ext uri="{BB962C8B-B14F-4D97-AF65-F5344CB8AC3E}">
        <p14:creationId xmlns:p14="http://schemas.microsoft.com/office/powerpoint/2010/main" val="427189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168" y="1595248"/>
            <a:ext cx="7568525" cy="1396914"/>
          </a:xfrm>
          <a:prstGeom prst="rect">
            <a:avLst/>
          </a:prstGeom>
        </p:spPr>
      </p:pic>
      <mc:AlternateContent xmlns:mc="http://schemas.openxmlformats.org/markup-compatibility/2006" xmlns:a14="http://schemas.microsoft.com/office/drawing/2010/main">
        <mc:Choice Requires="a14">
          <p:sp>
            <p:nvSpPr>
              <p:cNvPr id="2" name="标题 1"/>
              <p:cNvSpPr>
                <a:spLocks noGrp="1"/>
              </p:cNvSpPr>
              <p:nvPr>
                <p:ph type="title"/>
              </p:nvPr>
            </p:nvSpPr>
            <p:spPr/>
            <p:txBody>
              <a:bodyPr/>
              <a:lstStyle/>
              <a:p>
                <a:r>
                  <a:rPr lang="zh-CN" altLang="en-US" dirty="0">
                    <a:solidFill>
                      <a:schemeClr val="tx1"/>
                    </a:solidFill>
                  </a:rPr>
                  <a:t>中性粲介子</a:t>
                </a:r>
                <a14:m>
                  <m:oMath xmlns:m="http://schemas.openxmlformats.org/officeDocument/2006/math">
                    <m:sSup>
                      <m:sSupPr>
                        <m:ctrlPr>
                          <a:rPr lang="en-US" altLang="zh-CN" i="1">
                            <a:solidFill>
                              <a:schemeClr val="tx1"/>
                            </a:solidFill>
                            <a:latin typeface="Cambria Math" panose="02040503050406030204" pitchFamily="18" charset="0"/>
                          </a:rPr>
                        </m:ctrlPr>
                      </m:sSupPr>
                      <m:e>
                        <m:r>
                          <a:rPr lang="en-US" altLang="zh-CN" i="1">
                            <a:solidFill>
                              <a:schemeClr val="tx1"/>
                            </a:solidFill>
                            <a:latin typeface="Cambria Math" panose="02040503050406030204" pitchFamily="18" charset="0"/>
                          </a:rPr>
                          <m:t>𝑫</m:t>
                        </m:r>
                      </m:e>
                      <m:sup>
                        <m:r>
                          <a:rPr lang="en-US" altLang="zh-CN" i="1">
                            <a:solidFill>
                              <a:schemeClr val="tx1"/>
                            </a:solidFill>
                            <a:latin typeface="Cambria Math" panose="02040503050406030204" pitchFamily="18" charset="0"/>
                          </a:rPr>
                          <m:t>𝟎</m:t>
                        </m:r>
                      </m:sup>
                    </m:sSup>
                  </m:oMath>
                </a14:m>
                <a:r>
                  <a:rPr lang="zh-CN" altLang="en-US" dirty="0">
                    <a:solidFill>
                      <a:schemeClr val="tx1"/>
                    </a:solidFill>
                  </a:rPr>
                  <a:t>衰变强相角差</a:t>
                </a:r>
              </a:p>
            </p:txBody>
          </p:sp>
        </mc:Choice>
        <mc:Fallback xmlns="">
          <p:sp>
            <p:nvSpPr>
              <p:cNvPr id="2" name="标题 1"/>
              <p:cNvSpPr>
                <a:spLocks noGrp="1" noRot="1" noChangeAspect="1" noMove="1" noResize="1" noEditPoints="1" noAdjustHandles="1" noChangeArrowheads="1" noChangeShapeType="1" noTextEdit="1"/>
              </p:cNvSpPr>
              <p:nvPr>
                <p:ph type="title"/>
              </p:nvPr>
            </p:nvSpPr>
            <p:spPr>
              <a:blipFill>
                <a:blip r:embed="rId4"/>
                <a:stretch>
                  <a:fillRect l="-3395" t="-26549" b="-52212"/>
                </a:stretch>
              </a:blipFill>
            </p:spPr>
            <p:txBody>
              <a:bodyPr/>
              <a:lstStyle/>
              <a:p>
                <a:r>
                  <a:rPr lang="zh-CN" altLang="en-US">
                    <a:noFill/>
                  </a:rPr>
                  <a:t> </a:t>
                </a:r>
              </a:p>
            </p:txBody>
          </p:sp>
        </mc:Fallback>
      </mc:AlternateContent>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17FE17-BB62-45E8-80D8-8DA0DEEF5B92}" type="slidenum">
              <a:rPr kumimoji="0" lang="zh-CN" altLang="en-US" sz="1600" b="1"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zh-CN" altLang="en-US" sz="1600" b="1"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endParaRPr>
          </a:p>
        </p:txBody>
      </p:sp>
      <mc:AlternateContent xmlns:mc="http://schemas.openxmlformats.org/markup-compatibility/2006" xmlns:a14="http://schemas.microsoft.com/office/drawing/2010/main">
        <mc:Choice Requires="a14">
          <p:sp>
            <p:nvSpPr>
              <p:cNvPr id="6" name="文本框 5"/>
              <p:cNvSpPr txBox="1"/>
              <p:nvPr/>
            </p:nvSpPr>
            <p:spPr>
              <a:xfrm>
                <a:off x="195692" y="734826"/>
                <a:ext cx="72390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相角</a:t>
                </a:r>
                <a14:m>
                  <m:oMath xmlns:m="http://schemas.openxmlformats.org/officeDocument/2006/math">
                    <m:r>
                      <a:rPr kumimoji="1" lang="zh-CN" altLang="en-US" sz="2400" b="1" i="1" u="none" strike="noStrike" kern="1200" cap="none" spc="0" normalizeH="0" baseline="0" noProof="0" dirty="0" smtClean="0">
                        <a:ln>
                          <a:noFill/>
                        </a:ln>
                        <a:solidFill>
                          <a:srgbClr val="C00000"/>
                        </a:solidFill>
                        <a:effectLst/>
                        <a:uLnTx/>
                        <a:uFillTx/>
                        <a:latin typeface="Cambria Math" panose="02040503050406030204" pitchFamily="18" charset="0"/>
                        <a:ea typeface="黑体" panose="02010609060101010101" pitchFamily="49" charset="-122"/>
                        <a:cs typeface="+mn-cs"/>
                        <a:sym typeface="Symbol" pitchFamily="18" charset="2"/>
                      </a:rPr>
                      <m:t></m:t>
                    </m:r>
                  </m:oMath>
                </a14:m>
                <a:r>
                  <a:rPr kumimoji="1"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是</a:t>
                </a:r>
                <a:r>
                  <a:rPr kumimoji="1"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唯一</a:t>
                </a:r>
                <a:r>
                  <a:rPr kumimoji="1"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可以在</a:t>
                </a:r>
                <a:r>
                  <a:rPr kumimoji="1"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树阶</a:t>
                </a:r>
                <a:r>
                  <a:rPr kumimoji="1"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进行测量的相角</a:t>
                </a:r>
              </a:p>
            </p:txBody>
          </p:sp>
        </mc:Choice>
        <mc:Fallback xmlns="">
          <p:sp>
            <p:nvSpPr>
              <p:cNvPr id="6" name="文本框 5"/>
              <p:cNvSpPr txBox="1">
                <a:spLocks noRot="1" noChangeAspect="1" noMove="1" noResize="1" noEditPoints="1" noAdjustHandles="1" noChangeArrowheads="1" noChangeShapeType="1" noTextEdit="1"/>
              </p:cNvSpPr>
              <p:nvPr/>
            </p:nvSpPr>
            <p:spPr>
              <a:xfrm>
                <a:off x="195692" y="734826"/>
                <a:ext cx="7239000" cy="461665"/>
              </a:xfrm>
              <a:prstGeom prst="rect">
                <a:avLst/>
              </a:prstGeom>
              <a:blipFill>
                <a:blip r:embed="rId5"/>
                <a:stretch>
                  <a:fillRect l="-1263" t="-10667" b="-30667"/>
                </a:stretch>
              </a:blipFill>
            </p:spPr>
            <p:txBody>
              <a:bodyPr/>
              <a:lstStyle/>
              <a:p>
                <a:r>
                  <a:rPr lang="zh-CN" altLang="en-US">
                    <a:noFill/>
                  </a:rPr>
                  <a:t> </a:t>
                </a:r>
              </a:p>
            </p:txBody>
          </p:sp>
        </mc:Fallback>
      </mc:AlternateContent>
      <p:grpSp>
        <p:nvGrpSpPr>
          <p:cNvPr id="14" name="组合 13"/>
          <p:cNvGrpSpPr/>
          <p:nvPr/>
        </p:nvGrpSpPr>
        <p:grpSpPr>
          <a:xfrm>
            <a:off x="2694969" y="1228952"/>
            <a:ext cx="4746349" cy="825816"/>
            <a:chOff x="2653729" y="1396709"/>
            <a:chExt cx="4746349" cy="825816"/>
          </a:xfrm>
        </p:grpSpPr>
        <p:sp>
          <p:nvSpPr>
            <p:cNvPr id="9" name="椭圆 8"/>
            <p:cNvSpPr/>
            <p:nvPr/>
          </p:nvSpPr>
          <p:spPr bwMode="auto">
            <a:xfrm>
              <a:off x="2653729" y="1796819"/>
              <a:ext cx="838200" cy="425706"/>
            </a:xfrm>
            <a:prstGeom prst="ellipse">
              <a:avLst/>
            </a:prstGeom>
            <a:noFill/>
            <a:ln w="254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marR="0" lvl="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defRPr/>
              </a:pPr>
              <a:endParaRPr kumimoji="1" lang="zh-CN" altLang="en-US" sz="3200" b="1" i="0" u="none" strike="noStrike" kern="1200" cap="none" spc="0" normalizeH="0" baseline="0" noProof="0" dirty="0">
                <a:ln>
                  <a:noFill/>
                </a:ln>
                <a:solidFill>
                  <a:srgbClr val="0563C1"/>
                </a:solidFill>
                <a:effectLst/>
                <a:uLnTx/>
                <a:uFillTx/>
                <a:latin typeface="Times New Roman" panose="02020603050405020304" pitchFamily="18" charset="0"/>
                <a:ea typeface="MS PGothic" pitchFamily="34" charset="-128"/>
                <a:cs typeface="+mn-cs"/>
                <a:sym typeface="Symbol" pitchFamily="18" charset="2"/>
              </a:endParaRPr>
            </a:p>
          </p:txBody>
        </p:sp>
        <p:sp>
          <p:nvSpPr>
            <p:cNvPr id="10" name="文本框 9"/>
            <p:cNvSpPr txBox="1"/>
            <p:nvPr/>
          </p:nvSpPr>
          <p:spPr>
            <a:xfrm>
              <a:off x="4220648" y="1396709"/>
              <a:ext cx="3179430" cy="400110"/>
            </a:xfrm>
            <a:prstGeom prst="rect">
              <a:avLst/>
            </a:prstGeom>
            <a:noFill/>
            <a:ln w="25400">
              <a:solidFill>
                <a:srgbClr val="C00000"/>
              </a:solidFill>
            </a:ln>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中性</a:t>
              </a:r>
              <a:r>
                <a:rPr kumimoji="1"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D</a:t>
              </a:r>
              <a:r>
                <a:rPr kumimoji="1"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介子衰变的强相位差</a:t>
              </a:r>
            </a:p>
          </p:txBody>
        </p:sp>
        <p:cxnSp>
          <p:nvCxnSpPr>
            <p:cNvPr id="12" name="直接箭头连接符 11"/>
            <p:cNvCxnSpPr>
              <a:stCxn id="9" idx="7"/>
              <a:endCxn id="10" idx="1"/>
            </p:cNvCxnSpPr>
            <p:nvPr/>
          </p:nvCxnSpPr>
          <p:spPr bwMode="auto">
            <a:xfrm flipV="1">
              <a:off x="3369177" y="1596764"/>
              <a:ext cx="851471" cy="262398"/>
            </a:xfrm>
            <a:prstGeom prst="straightConnector1">
              <a:avLst/>
            </a:prstGeom>
            <a:noFill/>
            <a:ln w="25400" cap="flat" cmpd="sng" algn="ctr">
              <a:solidFill>
                <a:srgbClr val="C00000"/>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mc:AlternateContent xmlns:mc="http://schemas.openxmlformats.org/markup-compatibility/2006" xmlns:a14="http://schemas.microsoft.com/office/drawing/2010/main">
        <mc:Choice Requires="a14">
          <p:sp>
            <p:nvSpPr>
              <p:cNvPr id="15" name="文本框 14"/>
              <p:cNvSpPr txBox="1"/>
              <p:nvPr/>
            </p:nvSpPr>
            <p:spPr>
              <a:xfrm>
                <a:off x="159249" y="3124200"/>
                <a:ext cx="8801100" cy="8463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随着研究推进，</a:t>
                </a:r>
                <a:r>
                  <a:rPr kumimoji="1" lang="en-US" altLang="zh-CN"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D</a:t>
                </a:r>
                <a:r>
                  <a:rPr kumimoji="1"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介子</a:t>
                </a:r>
                <a:r>
                  <a:rPr kumimoji="1"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强相角差</a:t>
                </a:r>
                <a:r>
                  <a:rPr kumimoji="1"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对相角</a:t>
                </a:r>
                <a:r>
                  <a:rPr kumimoji="1"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测量的误差</a:t>
                </a:r>
                <a:r>
                  <a:rPr kumimoji="1"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贡献越显</a:t>
                </a:r>
                <a:r>
                  <a:rPr kumimoji="1"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突出</a:t>
                </a:r>
                <a:endParaRPr kumimoji="1" lang="en-US" altLang="zh-CN"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endParaRPr>
              </a:p>
              <a:p>
                <a:pPr marL="0" marR="0" lvl="0" indent="0" algn="ctr"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0"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由</a:t>
                </a:r>
                <a14:m>
                  <m:oMath xmlns:m="http://schemas.openxmlformats.org/officeDocument/2006/math">
                    <m:r>
                      <a:rPr kumimoji="0" lang="en-US" altLang="zh-CN" sz="2200" b="1" i="0" u="none" strike="noStrike" kern="0" cap="none" spc="0" normalizeH="0" baseline="0" noProof="0" smtClean="0">
                        <a:ln>
                          <a:noFill/>
                        </a:ln>
                        <a:solidFill>
                          <a:prstClr val="black"/>
                        </a:solidFill>
                        <a:effectLst/>
                        <a:uLnTx/>
                        <a:uFillTx/>
                        <a:latin typeface="Cambria Math" panose="02040503050406030204" pitchFamily="18" charset="0"/>
                        <a:cs typeface="+mn-cs"/>
                        <a:sym typeface="Symbol" pitchFamily="18" charset="2"/>
                      </a:rPr>
                      <m:t> </m:t>
                    </m:r>
                    <m:r>
                      <a:rPr kumimoji="0" lang="zh-CN" altLang="en-US" sz="2200" b="1" i="1" u="none" strike="noStrike" kern="0" cap="none" spc="0" normalizeH="0" baseline="0" noProof="0" smtClean="0">
                        <a:ln>
                          <a:noFill/>
                        </a:ln>
                        <a:solidFill>
                          <a:prstClr val="black"/>
                        </a:solidFill>
                        <a:effectLst/>
                        <a:uLnTx/>
                        <a:uFillTx/>
                        <a:latin typeface="Cambria Math" panose="02040503050406030204" pitchFamily="18" charset="0"/>
                        <a:cs typeface="+mn-cs"/>
                        <a:sym typeface="Symbol" pitchFamily="18" charset="2"/>
                      </a:rPr>
                      <m:t>𝝍</m:t>
                    </m:r>
                    <m:r>
                      <a:rPr kumimoji="0" lang="en-US" altLang="zh-CN" sz="2200" b="1" i="1" u="none" strike="noStrike" kern="0" cap="none" spc="0" normalizeH="0" baseline="0" noProof="0">
                        <a:ln>
                          <a:noFill/>
                        </a:ln>
                        <a:solidFill>
                          <a:prstClr val="black"/>
                        </a:solidFill>
                        <a:effectLst/>
                        <a:uLnTx/>
                        <a:uFillTx/>
                        <a:latin typeface="Cambria Math" panose="02040503050406030204" pitchFamily="18" charset="0"/>
                        <a:cs typeface="+mn-cs"/>
                        <a:sym typeface="Symbol" pitchFamily="18" charset="2"/>
                      </a:rPr>
                      <m:t>(</m:t>
                    </m:r>
                    <m:r>
                      <a:rPr kumimoji="0" lang="en-US" altLang="zh-CN" sz="2200" b="1" i="1" u="none" strike="noStrike" kern="0" cap="none" spc="0" normalizeH="0" baseline="0" noProof="0">
                        <a:ln>
                          <a:noFill/>
                        </a:ln>
                        <a:solidFill>
                          <a:prstClr val="black"/>
                        </a:solidFill>
                        <a:effectLst/>
                        <a:uLnTx/>
                        <a:uFillTx/>
                        <a:latin typeface="Cambria Math" panose="02040503050406030204" pitchFamily="18" charset="0"/>
                        <a:cs typeface="+mn-cs"/>
                        <a:sym typeface="Symbol" pitchFamily="18" charset="2"/>
                      </a:rPr>
                      <m:t>𝟑𝟕𝟕𝟎</m:t>
                    </m:r>
                    <m:r>
                      <a:rPr kumimoji="0" lang="en-US" altLang="zh-CN" sz="2200" b="1" i="1" u="none" strike="noStrike" kern="0" cap="none" spc="0" normalizeH="0" baseline="0" noProof="0">
                        <a:ln>
                          <a:noFill/>
                        </a:ln>
                        <a:solidFill>
                          <a:prstClr val="black"/>
                        </a:solidFill>
                        <a:effectLst/>
                        <a:uLnTx/>
                        <a:uFillTx/>
                        <a:latin typeface="Cambria Math" panose="02040503050406030204" pitchFamily="18" charset="0"/>
                        <a:cs typeface="+mn-cs"/>
                        <a:sym typeface="Symbol" pitchFamily="18" charset="2"/>
                      </a:rPr>
                      <m:t>)</m:t>
                    </m:r>
                  </m:oMath>
                </a14:m>
                <a:r>
                  <a:rPr kumimoji="0" lang="en-US" altLang="zh-CN" sz="2200" b="1"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sym typeface="Symbol" pitchFamily="18" charset="2"/>
                  </a:rPr>
                  <a:t> </a:t>
                </a:r>
                <a:r>
                  <a:rPr kumimoji="0"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Wingdings" panose="05000000000000000000" pitchFamily="2" charset="2"/>
                  </a:rPr>
                  <a:t>产生的</a:t>
                </a:r>
                <a:r>
                  <a:rPr kumimoji="0"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Wingdings" panose="05000000000000000000" pitchFamily="2" charset="2"/>
                  </a:rPr>
                  <a:t>量子关联</a:t>
                </a:r>
                <a:r>
                  <a:rPr kumimoji="0"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Wingdings" panose="05000000000000000000" pitchFamily="2" charset="2"/>
                  </a:rPr>
                  <a:t>的</a:t>
                </a:r>
                <a14:m>
                  <m:oMath xmlns:m="http://schemas.openxmlformats.org/officeDocument/2006/math">
                    <m:sSup>
                      <m:sSupPr>
                        <m:ctrlPr>
                          <a:rPr kumimoji="0" lang="en-US" altLang="zh-CN" sz="2200" b="1" i="1" u="none" strike="noStrike" kern="1200" cap="none" spc="0" normalizeH="0" baseline="0" noProof="0" smtClean="0">
                            <a:ln>
                              <a:noFill/>
                            </a:ln>
                            <a:solidFill>
                              <a:prstClr val="black"/>
                            </a:solidFill>
                            <a:effectLst/>
                            <a:uLnTx/>
                            <a:uFillTx/>
                            <a:latin typeface="Cambria Math" panose="02040503050406030204" pitchFamily="18" charset="0"/>
                            <a:cs typeface="+mn-cs"/>
                            <a:sym typeface="Wingdings" panose="05000000000000000000" pitchFamily="2" charset="2"/>
                          </a:rPr>
                        </m:ctrlPr>
                      </m:sSupPr>
                      <m:e>
                        <m:r>
                          <a:rPr kumimoji="0" lang="en-US" altLang="zh-CN" sz="2200" b="1" i="1" u="none" strike="noStrike" kern="1200" cap="none" spc="0" normalizeH="0" baseline="0" noProof="0" smtClean="0">
                            <a:ln>
                              <a:noFill/>
                            </a:ln>
                            <a:solidFill>
                              <a:prstClr val="black"/>
                            </a:solidFill>
                            <a:effectLst/>
                            <a:uLnTx/>
                            <a:uFillTx/>
                            <a:latin typeface="Cambria Math" panose="02040503050406030204" pitchFamily="18" charset="0"/>
                            <a:cs typeface="+mn-cs"/>
                            <a:sym typeface="Wingdings" panose="05000000000000000000" pitchFamily="2" charset="2"/>
                          </a:rPr>
                          <m:t>𝑫</m:t>
                        </m:r>
                      </m:e>
                      <m:sup>
                        <m:r>
                          <a:rPr kumimoji="0" lang="en-US" altLang="zh-CN" sz="2200" b="1" i="1" u="none" strike="noStrike" kern="1200" cap="none" spc="0" normalizeH="0" baseline="0" noProof="0" smtClean="0">
                            <a:ln>
                              <a:noFill/>
                            </a:ln>
                            <a:solidFill>
                              <a:prstClr val="black"/>
                            </a:solidFill>
                            <a:effectLst/>
                            <a:uLnTx/>
                            <a:uFillTx/>
                            <a:latin typeface="Cambria Math" panose="02040503050406030204" pitchFamily="18" charset="0"/>
                            <a:cs typeface="+mn-cs"/>
                            <a:sym typeface="Wingdings" panose="05000000000000000000" pitchFamily="2" charset="2"/>
                          </a:rPr>
                          <m:t>𝟎</m:t>
                        </m:r>
                      </m:sup>
                    </m:sSup>
                    <m:sSup>
                      <m:sSupPr>
                        <m:ctrlPr>
                          <a:rPr kumimoji="0" lang="en-US" altLang="zh-CN" sz="2200" b="1" i="1" u="none" strike="noStrike" kern="1200" cap="none" spc="0" normalizeH="0" baseline="0" noProof="0" smtClean="0">
                            <a:ln>
                              <a:noFill/>
                            </a:ln>
                            <a:solidFill>
                              <a:prstClr val="black"/>
                            </a:solidFill>
                            <a:effectLst/>
                            <a:uLnTx/>
                            <a:uFillTx/>
                            <a:latin typeface="Cambria Math" panose="02040503050406030204" pitchFamily="18" charset="0"/>
                            <a:cs typeface="+mn-cs"/>
                            <a:sym typeface="Wingdings" panose="05000000000000000000" pitchFamily="2" charset="2"/>
                          </a:rPr>
                        </m:ctrlPr>
                      </m:sSupPr>
                      <m:e>
                        <m:acc>
                          <m:accPr>
                            <m:chr m:val="̅"/>
                            <m:ctrlPr>
                              <a:rPr kumimoji="0" lang="en-US" altLang="zh-CN" sz="2200" b="1" i="1" u="none" strike="noStrike" kern="1200" cap="none" spc="0" normalizeH="0" baseline="0" noProof="0" smtClean="0">
                                <a:ln>
                                  <a:noFill/>
                                </a:ln>
                                <a:solidFill>
                                  <a:prstClr val="black"/>
                                </a:solidFill>
                                <a:effectLst/>
                                <a:uLnTx/>
                                <a:uFillTx/>
                                <a:latin typeface="Cambria Math" panose="02040503050406030204" pitchFamily="18" charset="0"/>
                                <a:cs typeface="+mn-cs"/>
                                <a:sym typeface="Wingdings" panose="05000000000000000000" pitchFamily="2" charset="2"/>
                              </a:rPr>
                            </m:ctrlPr>
                          </m:accPr>
                          <m:e>
                            <m:r>
                              <a:rPr kumimoji="0" lang="en-US" altLang="zh-CN" sz="2200" b="1" i="1" u="none" strike="noStrike" kern="1200" cap="none" spc="0" normalizeH="0" baseline="0" noProof="0" smtClean="0">
                                <a:ln>
                                  <a:noFill/>
                                </a:ln>
                                <a:solidFill>
                                  <a:prstClr val="black"/>
                                </a:solidFill>
                                <a:effectLst/>
                                <a:uLnTx/>
                                <a:uFillTx/>
                                <a:latin typeface="Cambria Math" panose="02040503050406030204" pitchFamily="18" charset="0"/>
                                <a:cs typeface="+mn-cs"/>
                                <a:sym typeface="Wingdings" panose="05000000000000000000" pitchFamily="2" charset="2"/>
                              </a:rPr>
                              <m:t>𝑫</m:t>
                            </m:r>
                          </m:e>
                        </m:acc>
                      </m:e>
                      <m:sup>
                        <m:r>
                          <a:rPr kumimoji="0" lang="en-US" altLang="zh-CN" sz="2200" b="1" i="1" u="none" strike="noStrike" kern="1200" cap="none" spc="0" normalizeH="0" baseline="0" noProof="0" smtClean="0">
                            <a:ln>
                              <a:noFill/>
                            </a:ln>
                            <a:solidFill>
                              <a:prstClr val="black"/>
                            </a:solidFill>
                            <a:effectLst/>
                            <a:uLnTx/>
                            <a:uFillTx/>
                            <a:latin typeface="Cambria Math" panose="02040503050406030204" pitchFamily="18" charset="0"/>
                            <a:cs typeface="+mn-cs"/>
                            <a:sym typeface="Wingdings" panose="05000000000000000000" pitchFamily="2" charset="2"/>
                          </a:rPr>
                          <m:t>𝟎</m:t>
                        </m:r>
                      </m:sup>
                    </m:sSup>
                  </m:oMath>
                </a14:m>
                <a:r>
                  <a:rPr kumimoji="0"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样本是测量强相角差的</a:t>
                </a:r>
                <a:r>
                  <a:rPr kumimoji="0"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最佳途径</a:t>
                </a:r>
                <a:endParaRPr kumimoji="1"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endParaRPr>
              </a:p>
            </p:txBody>
          </p:sp>
        </mc:Choice>
        <mc:Fallback xmlns="">
          <p:sp>
            <p:nvSpPr>
              <p:cNvPr id="15" name="文本框 14"/>
              <p:cNvSpPr txBox="1">
                <a:spLocks noRot="1" noChangeAspect="1" noMove="1" noResize="1" noEditPoints="1" noAdjustHandles="1" noChangeArrowheads="1" noChangeShapeType="1" noTextEdit="1"/>
              </p:cNvSpPr>
              <p:nvPr/>
            </p:nvSpPr>
            <p:spPr>
              <a:xfrm>
                <a:off x="159249" y="3124200"/>
                <a:ext cx="8801100" cy="846386"/>
              </a:xfrm>
              <a:prstGeom prst="rect">
                <a:avLst/>
              </a:prstGeom>
              <a:blipFill>
                <a:blip r:embed="rId6"/>
                <a:stretch>
                  <a:fillRect t="-5797" b="-13768"/>
                </a:stretch>
              </a:blipFill>
            </p:spPr>
            <p:txBody>
              <a:bodyPr/>
              <a:lstStyle/>
              <a:p>
                <a:r>
                  <a:rPr lang="zh-CN" altLang="en-US">
                    <a:noFill/>
                  </a:rPr>
                  <a:t> </a:t>
                </a:r>
              </a:p>
            </p:txBody>
          </p:sp>
        </mc:Fallback>
      </mc:AlternateContent>
      <p:pic>
        <p:nvPicPr>
          <p:cNvPr id="16" name="图片 3"/>
          <p:cNvPicPr>
            <a:picLocks noChangeAspect="1"/>
          </p:cNvPicPr>
          <p:nvPr/>
        </p:nvPicPr>
        <p:blipFill>
          <a:blip r:embed="rId7"/>
          <a:stretch>
            <a:fillRect/>
          </a:stretch>
        </p:blipFill>
        <p:spPr>
          <a:xfrm>
            <a:off x="287337" y="4114800"/>
            <a:ext cx="6362313" cy="2016289"/>
          </a:xfrm>
          <a:prstGeom prst="rect">
            <a:avLst/>
          </a:prstGeom>
        </p:spPr>
      </p:pic>
      <mc:AlternateContent xmlns:mc="http://schemas.openxmlformats.org/markup-compatibility/2006" xmlns:a14="http://schemas.microsoft.com/office/drawing/2010/main">
        <mc:Choice Requires="a14">
          <p:sp>
            <p:nvSpPr>
              <p:cNvPr id="17" name="文本框 16"/>
              <p:cNvSpPr txBox="1"/>
              <p:nvPr/>
            </p:nvSpPr>
            <p:spPr>
              <a:xfrm>
                <a:off x="6398017" y="4319368"/>
                <a:ext cx="2753474" cy="777457"/>
              </a:xfrm>
              <a:prstGeom prst="rect">
                <a:avLst/>
              </a:prstGeom>
              <a:noFill/>
              <a:ln w="25400">
                <a:solidFill>
                  <a:srgbClr val="0000FF"/>
                </a:solidFill>
              </a:ln>
            </p:spPr>
            <p:txBody>
              <a:bodyPr wrap="square" rtlCol="0">
                <a:spAutoFit/>
              </a:bodyPr>
              <a:lstStyle/>
              <a:p>
                <a:pPr marL="0" marR="0" lvl="0" indent="0" algn="ctr" defTabSz="914400" rtl="0" eaLnBrk="1" fontAlgn="base" latinLnBrk="0" hangingPunct="1">
                  <a:lnSpc>
                    <a:spcPct val="130000"/>
                  </a:lnSpc>
                  <a:spcBef>
                    <a:spcPct val="20000"/>
                  </a:spcBef>
                  <a:spcAft>
                    <a:spcPct val="0"/>
                  </a:spcAft>
                  <a:buClr>
                    <a:srgbClr val="FF3399"/>
                  </a:buClr>
                  <a:buSzTx/>
                  <a:buFont typeface="Wingdings 2" pitchFamily="18" charset="2"/>
                  <a:buNone/>
                  <a:tabLst/>
                  <a:defRPr/>
                </a:pPr>
                <a:r>
                  <a:rPr kumimoji="1" lang="zh-CN" altLang="en-US" sz="18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sym typeface="Symbol" pitchFamily="18" charset="2"/>
                  </a:rPr>
                  <a:t>当前</a:t>
                </a:r>
                <a:r>
                  <a:rPr kumimoji="1" lang="en-US" altLang="zh-CN" sz="18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sym typeface="Symbol" pitchFamily="18" charset="2"/>
                  </a:rPr>
                  <a:t>BESIII</a:t>
                </a:r>
                <a:r>
                  <a:rPr kumimoji="1" lang="zh-CN" altLang="en-US" sz="18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sym typeface="Symbol" pitchFamily="18" charset="2"/>
                  </a:rPr>
                  <a:t>强相角结果对</a:t>
                </a:r>
                <a14:m>
                  <m:oMath xmlns:m="http://schemas.openxmlformats.org/officeDocument/2006/math">
                    <m:r>
                      <a:rPr kumimoji="1" lang="zh-CN" altLang="en-US" sz="1800" b="1" i="1" u="none" strike="noStrike" kern="1200" cap="none" spc="0" normalizeH="0" baseline="0" noProof="0" dirty="0" smtClean="0">
                        <a:ln>
                          <a:noFill/>
                        </a:ln>
                        <a:solidFill>
                          <a:srgbClr val="0000FF"/>
                        </a:solidFill>
                        <a:effectLst/>
                        <a:uLnTx/>
                        <a:uFillTx/>
                        <a:latin typeface="Cambria Math" panose="02040503050406030204" pitchFamily="18" charset="0"/>
                        <a:ea typeface="黑体" panose="02010609060101010101" pitchFamily="49" charset="-122"/>
                        <a:cs typeface="+mn-cs"/>
                        <a:sym typeface="Symbol" pitchFamily="18" charset="2"/>
                      </a:rPr>
                      <m:t></m:t>
                    </m:r>
                  </m:oMath>
                </a14:m>
                <a:r>
                  <a:rPr kumimoji="1" lang="zh-CN" altLang="en-US" sz="18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sym typeface="Symbol" pitchFamily="18" charset="2"/>
                  </a:rPr>
                  <a:t>测量约束为</a:t>
                </a:r>
                <a14:m>
                  <m:oMath xmlns:m="http://schemas.openxmlformats.org/officeDocument/2006/math">
                    <m:r>
                      <a:rPr kumimoji="1" lang="en-US" altLang="zh-CN" sz="1800" b="1" i="1" u="none" strike="noStrike" kern="1200" cap="none" spc="0" normalizeH="0" baseline="0" noProof="0" smtClean="0">
                        <a:ln>
                          <a:noFill/>
                        </a:ln>
                        <a:solidFill>
                          <a:srgbClr val="0000FF"/>
                        </a:solidFill>
                        <a:effectLst/>
                        <a:uLnTx/>
                        <a:uFillTx/>
                        <a:latin typeface="Cambria Math" panose="02040503050406030204" pitchFamily="18" charset="0"/>
                        <a:ea typeface="黑体" panose="02010609060101010101" pitchFamily="49" charset="-122"/>
                        <a:cs typeface="+mn-cs"/>
                        <a:sym typeface="Symbol" pitchFamily="18" charset="2"/>
                      </a:rPr>
                      <m:t>𝟎</m:t>
                    </m:r>
                    <m:r>
                      <a:rPr kumimoji="1" lang="en-US" altLang="zh-CN" sz="1800" b="1" i="1" u="none" strike="noStrike" kern="1200" cap="none" spc="0" normalizeH="0" baseline="0" noProof="0" smtClean="0">
                        <a:ln>
                          <a:noFill/>
                        </a:ln>
                        <a:solidFill>
                          <a:srgbClr val="0000FF"/>
                        </a:solidFill>
                        <a:effectLst/>
                        <a:uLnTx/>
                        <a:uFillTx/>
                        <a:latin typeface="Cambria Math" panose="02040503050406030204" pitchFamily="18" charset="0"/>
                        <a:ea typeface="黑体" panose="02010609060101010101" pitchFamily="49" charset="-122"/>
                        <a:cs typeface="+mn-cs"/>
                        <a:sym typeface="Symbol" pitchFamily="18" charset="2"/>
                      </a:rPr>
                      <m:t>.</m:t>
                    </m:r>
                    <m:r>
                      <a:rPr kumimoji="1" lang="en-US" altLang="zh-CN" sz="1800" b="1" i="1" u="none" strike="noStrike" kern="1200" cap="none" spc="0" normalizeH="0" baseline="0" noProof="0" smtClean="0">
                        <a:ln>
                          <a:noFill/>
                        </a:ln>
                        <a:solidFill>
                          <a:srgbClr val="0000FF"/>
                        </a:solidFill>
                        <a:effectLst/>
                        <a:uLnTx/>
                        <a:uFillTx/>
                        <a:latin typeface="Cambria Math" panose="02040503050406030204" pitchFamily="18" charset="0"/>
                        <a:ea typeface="黑体" panose="02010609060101010101" pitchFamily="49" charset="-122"/>
                        <a:cs typeface="+mn-cs"/>
                        <a:sym typeface="Symbol" pitchFamily="18" charset="2"/>
                      </a:rPr>
                      <m:t>𝟗</m:t>
                    </m:r>
                    <m:r>
                      <a:rPr kumimoji="1" lang="en-US" altLang="zh-CN" sz="1800" b="1" i="1" u="none" strike="noStrike" kern="1200" cap="none" spc="0" normalizeH="0" baseline="0" noProof="0" smtClean="0">
                        <a:ln>
                          <a:noFill/>
                        </a:ln>
                        <a:solidFill>
                          <a:srgbClr val="0000FF"/>
                        </a:solidFill>
                        <a:effectLst/>
                        <a:uLnTx/>
                        <a:uFillTx/>
                        <a:latin typeface="Cambria Math" panose="02040503050406030204" pitchFamily="18" charset="0"/>
                        <a:ea typeface="黑体" panose="02010609060101010101" pitchFamily="49" charset="-122"/>
                        <a:cs typeface="+mn-cs"/>
                        <a:sym typeface="Symbol" pitchFamily="18" charset="2"/>
                      </a:rPr>
                      <m:t>−</m:t>
                    </m:r>
                    <m:r>
                      <a:rPr kumimoji="1" lang="en-US" altLang="zh-CN" sz="1800" b="1" i="1" u="none" strike="noStrike" kern="1200" cap="none" spc="0" normalizeH="0" baseline="0" noProof="0" smtClean="0">
                        <a:ln>
                          <a:noFill/>
                        </a:ln>
                        <a:solidFill>
                          <a:srgbClr val="0000FF"/>
                        </a:solidFill>
                        <a:effectLst/>
                        <a:uLnTx/>
                        <a:uFillTx/>
                        <a:latin typeface="Cambria Math" panose="02040503050406030204" pitchFamily="18" charset="0"/>
                        <a:ea typeface="黑体" panose="02010609060101010101" pitchFamily="49" charset="-122"/>
                        <a:cs typeface="+mn-cs"/>
                        <a:sym typeface="Symbol" pitchFamily="18" charset="2"/>
                      </a:rPr>
                      <m:t>𝟏</m:t>
                    </m:r>
                    <m:r>
                      <a:rPr kumimoji="1" lang="en-US" altLang="zh-CN" sz="1800" b="1" i="1" u="none" strike="noStrike" kern="1200" cap="none" spc="0" normalizeH="0" baseline="0" noProof="0" smtClean="0">
                        <a:ln>
                          <a:noFill/>
                        </a:ln>
                        <a:solidFill>
                          <a:srgbClr val="0000FF"/>
                        </a:solidFill>
                        <a:effectLst/>
                        <a:uLnTx/>
                        <a:uFillTx/>
                        <a:latin typeface="Cambria Math" panose="02040503050406030204" pitchFamily="18" charset="0"/>
                        <a:ea typeface="黑体" panose="02010609060101010101" pitchFamily="49" charset="-122"/>
                        <a:cs typeface="+mn-cs"/>
                        <a:sym typeface="Symbol" pitchFamily="18" charset="2"/>
                      </a:rPr>
                      <m:t>.</m:t>
                    </m:r>
                    <m:r>
                      <a:rPr kumimoji="1" lang="en-US" altLang="zh-CN" sz="1800" b="1" i="1" u="none" strike="noStrike" kern="1200" cap="none" spc="0" normalizeH="0" baseline="0" noProof="0" smtClean="0">
                        <a:ln>
                          <a:noFill/>
                        </a:ln>
                        <a:solidFill>
                          <a:srgbClr val="0000FF"/>
                        </a:solidFill>
                        <a:effectLst/>
                        <a:uLnTx/>
                        <a:uFillTx/>
                        <a:latin typeface="Cambria Math" panose="02040503050406030204" pitchFamily="18" charset="0"/>
                        <a:ea typeface="黑体" panose="02010609060101010101" pitchFamily="49" charset="-122"/>
                        <a:cs typeface="+mn-cs"/>
                        <a:sym typeface="Symbol" pitchFamily="18" charset="2"/>
                      </a:rPr>
                      <m:t>𝟑</m:t>
                    </m:r>
                    <m:r>
                      <a:rPr kumimoji="1" lang="en-US" altLang="zh-CN" sz="1800" b="1" i="1" u="none" strike="noStrike" kern="1200" cap="none" spc="0" normalizeH="0" baseline="0" noProof="0" smtClean="0">
                        <a:ln>
                          <a:noFill/>
                        </a:ln>
                        <a:solidFill>
                          <a:srgbClr val="0000FF"/>
                        </a:solidFill>
                        <a:effectLst/>
                        <a:uLnTx/>
                        <a:uFillTx/>
                        <a:latin typeface="Cambria Math" panose="02040503050406030204" pitchFamily="18" charset="0"/>
                        <a:ea typeface="黑体" panose="02010609060101010101" pitchFamily="49" charset="-122"/>
                        <a:cs typeface="+mn-cs"/>
                        <a:sym typeface="Symbol" pitchFamily="18" charset="2"/>
                      </a:rPr>
                      <m:t></m:t>
                    </m:r>
                  </m:oMath>
                </a14:m>
                <a:endParaRPr kumimoji="1"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Symbol" pitchFamily="18" charset="2"/>
                </a:endParaRPr>
              </a:p>
            </p:txBody>
          </p:sp>
        </mc:Choice>
        <mc:Fallback xmlns="">
          <p:sp>
            <p:nvSpPr>
              <p:cNvPr id="17" name="文本框 16"/>
              <p:cNvSpPr txBox="1">
                <a:spLocks noRot="1" noChangeAspect="1" noMove="1" noResize="1" noEditPoints="1" noAdjustHandles="1" noChangeArrowheads="1" noChangeShapeType="1" noTextEdit="1"/>
              </p:cNvSpPr>
              <p:nvPr/>
            </p:nvSpPr>
            <p:spPr>
              <a:xfrm>
                <a:off x="6398017" y="4319368"/>
                <a:ext cx="2753474" cy="777457"/>
              </a:xfrm>
              <a:prstGeom prst="rect">
                <a:avLst/>
              </a:prstGeom>
              <a:blipFill>
                <a:blip r:embed="rId8"/>
                <a:stretch>
                  <a:fillRect l="-220" r="-220" b="-9924"/>
                </a:stretch>
              </a:blipFill>
              <a:ln w="25400">
                <a:solidFill>
                  <a:srgbClr val="0000FF"/>
                </a:solidFill>
              </a:ln>
            </p:spPr>
            <p:txBody>
              <a:bodyPr/>
              <a:lstStyle/>
              <a:p>
                <a:r>
                  <a:rPr lang="zh-CN" altLang="en-US">
                    <a:noFill/>
                  </a:rPr>
                  <a:t> </a:t>
                </a:r>
              </a:p>
            </p:txBody>
          </p:sp>
        </mc:Fallback>
      </mc:AlternateContent>
      <p:sp>
        <p:nvSpPr>
          <p:cNvPr id="18" name="矩形 17"/>
          <p:cNvSpPr/>
          <p:nvPr/>
        </p:nvSpPr>
        <p:spPr bwMode="auto">
          <a:xfrm>
            <a:off x="457200" y="4988451"/>
            <a:ext cx="5562600" cy="286894"/>
          </a:xfrm>
          <a:prstGeom prst="rect">
            <a:avLst/>
          </a:prstGeom>
          <a:noFill/>
          <a:ln w="254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marR="0" lvl="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defRPr/>
            </a:pPr>
            <a:endParaRPr kumimoji="1" lang="zh-CN" altLang="en-US" sz="3200" b="1" i="0" u="none" strike="noStrike" kern="1200" cap="none" spc="0" normalizeH="0" baseline="0" noProof="0" dirty="0">
              <a:ln>
                <a:noFill/>
              </a:ln>
              <a:solidFill>
                <a:srgbClr val="0563C1"/>
              </a:solidFill>
              <a:effectLst/>
              <a:uLnTx/>
              <a:uFillTx/>
              <a:latin typeface="Times New Roman" panose="02020603050405020304" pitchFamily="18" charset="0"/>
              <a:ea typeface="MS PGothic" pitchFamily="34" charset="-128"/>
              <a:cs typeface="+mn-cs"/>
              <a:sym typeface="Symbol" pitchFamily="18" charset="2"/>
            </a:endParaRPr>
          </a:p>
        </p:txBody>
      </p:sp>
      <p:cxnSp>
        <p:nvCxnSpPr>
          <p:cNvPr id="20" name="直接箭头连接符 19"/>
          <p:cNvCxnSpPr/>
          <p:nvPr/>
        </p:nvCxnSpPr>
        <p:spPr bwMode="auto">
          <a:xfrm flipH="1">
            <a:off x="6019802" y="4919871"/>
            <a:ext cx="408032" cy="203073"/>
          </a:xfrm>
          <a:prstGeom prst="straightConnector1">
            <a:avLst/>
          </a:prstGeom>
          <a:noFill/>
          <a:ln w="25400" cap="flat" cmpd="sng" algn="ctr">
            <a:solidFill>
              <a:srgbClr val="0000FF"/>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3" name="矩形 22"/>
          <p:cNvSpPr/>
          <p:nvPr/>
        </p:nvSpPr>
        <p:spPr bwMode="auto">
          <a:xfrm>
            <a:off x="457200" y="5307806"/>
            <a:ext cx="5562600" cy="442645"/>
          </a:xfrm>
          <a:prstGeom prst="rect">
            <a:avLst/>
          </a:prstGeom>
          <a:noFill/>
          <a:ln w="254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marR="0" lvl="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defRPr/>
            </a:pPr>
            <a:endParaRPr kumimoji="1" lang="zh-CN" altLang="en-US" sz="3200" b="1" i="0" u="none" strike="noStrike" kern="1200" cap="none" spc="0" normalizeH="0" baseline="0" noProof="0" dirty="0">
              <a:ln>
                <a:noFill/>
              </a:ln>
              <a:solidFill>
                <a:srgbClr val="0563C1"/>
              </a:solidFill>
              <a:effectLst/>
              <a:uLnTx/>
              <a:uFillTx/>
              <a:latin typeface="Times New Roman" panose="02020603050405020304" pitchFamily="18" charset="0"/>
              <a:ea typeface="MS PGothic" pitchFamily="34" charset="-128"/>
              <a:cs typeface="+mn-cs"/>
              <a:sym typeface="Symbol" pitchFamily="18" charset="2"/>
            </a:endParaRPr>
          </a:p>
        </p:txBody>
      </p:sp>
      <mc:AlternateContent xmlns:mc="http://schemas.openxmlformats.org/markup-compatibility/2006" xmlns:a14="http://schemas.microsoft.com/office/drawing/2010/main">
        <mc:Choice Requires="a14">
          <p:sp>
            <p:nvSpPr>
              <p:cNvPr id="24" name="文本框 23"/>
              <p:cNvSpPr txBox="1"/>
              <p:nvPr/>
            </p:nvSpPr>
            <p:spPr>
              <a:xfrm>
                <a:off x="6433763" y="5610863"/>
                <a:ext cx="2710237" cy="452432"/>
              </a:xfrm>
              <a:prstGeom prst="rect">
                <a:avLst/>
              </a:prstGeom>
              <a:noFill/>
              <a:ln w="25400">
                <a:solidFill>
                  <a:srgbClr val="C00000"/>
                </a:solidFill>
              </a:ln>
            </p:spPr>
            <p:txBody>
              <a:bodyPr wrap="square" rtlCol="0">
                <a:spAutoFit/>
              </a:bodyPr>
              <a:lstStyle/>
              <a:p>
                <a:pPr marL="0" marR="0" lvl="0" indent="0" algn="ctr" defTabSz="914400" rtl="0" eaLnBrk="1" fontAlgn="base" latinLnBrk="0" hangingPunct="1">
                  <a:lnSpc>
                    <a:spcPct val="130000"/>
                  </a:lnSpc>
                  <a:spcBef>
                    <a:spcPct val="20000"/>
                  </a:spcBef>
                  <a:spcAft>
                    <a:spcPct val="0"/>
                  </a:spcAft>
                  <a:buClr>
                    <a:srgbClr val="FF3399"/>
                  </a:buClr>
                  <a:buSzTx/>
                  <a:buFont typeface="Wingdings 2" pitchFamily="18" charset="2"/>
                  <a:buNone/>
                  <a:tabLst/>
                  <a:defRPr/>
                </a:pPr>
                <a:r>
                  <a:rPr kumimoji="1"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强相角对测量约束</a:t>
                </a:r>
                <a:r>
                  <a:rPr kumimoji="1"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mn-cs"/>
                    <a:sym typeface="Symbol" pitchFamily="18" charset="2"/>
                  </a:rPr>
                  <a:t>&lt;</a:t>
                </a:r>
                <a14:m>
                  <m:oMath xmlns:m="http://schemas.openxmlformats.org/officeDocument/2006/math">
                    <m:r>
                      <a:rPr kumimoji="1" lang="en-US" altLang="zh-CN" sz="1800" b="1" i="0"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sym typeface="Symbol" pitchFamily="18" charset="2"/>
                      </a:rPr>
                      <m:t>𝟎</m:t>
                    </m:r>
                    <m:r>
                      <a:rPr kumimoji="1" lang="en-US" altLang="zh-CN" sz="1800" b="1" i="0"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sym typeface="Symbol" pitchFamily="18" charset="2"/>
                      </a:rPr>
                      <m:t>.</m:t>
                    </m:r>
                    <m:r>
                      <a:rPr kumimoji="1" lang="en-US" altLang="zh-CN" sz="1800" b="1" i="0"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sym typeface="Symbol" pitchFamily="18" charset="2"/>
                      </a:rPr>
                      <m:t>𝟓</m:t>
                    </m:r>
                    <m:r>
                      <a:rPr kumimoji="1" lang="en-US" altLang="zh-CN" sz="1800" b="1" i="1" u="none" strike="noStrike" kern="1200" cap="none" spc="0" normalizeH="0" baseline="0" noProof="0">
                        <a:ln>
                          <a:noFill/>
                        </a:ln>
                        <a:solidFill>
                          <a:srgbClr val="C00000"/>
                        </a:solidFill>
                        <a:effectLst/>
                        <a:uLnTx/>
                        <a:uFillTx/>
                        <a:latin typeface="Cambria Math" panose="02040503050406030204" pitchFamily="18" charset="0"/>
                        <a:ea typeface="Cambria Math" panose="02040503050406030204" pitchFamily="18" charset="0"/>
                        <a:cs typeface="+mn-cs"/>
                        <a:sym typeface="Symbol" pitchFamily="18" charset="2"/>
                      </a:rPr>
                      <m:t>°</m:t>
                    </m:r>
                  </m:oMath>
                </a14:m>
                <a:endParaRPr kumimoji="1"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endParaRPr>
              </a:p>
            </p:txBody>
          </p:sp>
        </mc:Choice>
        <mc:Fallback xmlns="">
          <p:sp>
            <p:nvSpPr>
              <p:cNvPr id="24" name="文本框 23"/>
              <p:cNvSpPr txBox="1">
                <a:spLocks noRot="1" noChangeAspect="1" noMove="1" noResize="1" noEditPoints="1" noAdjustHandles="1" noChangeArrowheads="1" noChangeShapeType="1" noTextEdit="1"/>
              </p:cNvSpPr>
              <p:nvPr/>
            </p:nvSpPr>
            <p:spPr>
              <a:xfrm>
                <a:off x="6433763" y="5610863"/>
                <a:ext cx="2710237" cy="452432"/>
              </a:xfrm>
              <a:prstGeom prst="rect">
                <a:avLst/>
              </a:prstGeom>
              <a:blipFill>
                <a:blip r:embed="rId9"/>
                <a:stretch>
                  <a:fillRect l="-1114" b="-8861"/>
                </a:stretch>
              </a:blipFill>
              <a:ln w="25400">
                <a:solidFill>
                  <a:srgbClr val="C00000"/>
                </a:solidFill>
              </a:ln>
            </p:spPr>
            <p:txBody>
              <a:bodyPr/>
              <a:lstStyle/>
              <a:p>
                <a:r>
                  <a:rPr lang="zh-CN" altLang="en-US">
                    <a:noFill/>
                  </a:rPr>
                  <a:t> </a:t>
                </a:r>
              </a:p>
            </p:txBody>
          </p:sp>
        </mc:Fallback>
      </mc:AlternateContent>
      <p:cxnSp>
        <p:nvCxnSpPr>
          <p:cNvPr id="26" name="直接箭头连接符 25"/>
          <p:cNvCxnSpPr/>
          <p:nvPr/>
        </p:nvCxnSpPr>
        <p:spPr bwMode="auto">
          <a:xfrm>
            <a:off x="6013871" y="5450146"/>
            <a:ext cx="413963" cy="307950"/>
          </a:xfrm>
          <a:prstGeom prst="straightConnector1">
            <a:avLst/>
          </a:prstGeom>
          <a:noFill/>
          <a:ln w="25400" cap="flat" cmpd="sng" algn="ctr">
            <a:solidFill>
              <a:srgbClr val="C00000"/>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mc:AlternateContent xmlns:mc="http://schemas.openxmlformats.org/markup-compatibility/2006" xmlns:a14="http://schemas.microsoft.com/office/drawing/2010/main">
        <mc:Choice Requires="a14">
          <p:sp>
            <p:nvSpPr>
              <p:cNvPr id="27" name="文本框 26"/>
              <p:cNvSpPr txBox="1"/>
              <p:nvPr/>
            </p:nvSpPr>
            <p:spPr>
              <a:xfrm>
                <a:off x="393020" y="6259757"/>
                <a:ext cx="8714537" cy="532453"/>
              </a:xfrm>
              <a:prstGeom prst="rect">
                <a:avLst/>
              </a:prstGeom>
              <a:noFill/>
              <a:ln w="25400">
                <a:noFill/>
              </a:ln>
            </p:spPr>
            <p:txBody>
              <a:bodyPr wrap="square" rtlCol="0">
                <a:spAutoFit/>
              </a:bodyPr>
              <a:lstStyle/>
              <a:p>
                <a:pPr marL="0" marR="0" lvl="0" indent="0" algn="ctr" defTabSz="914400" rtl="0" eaLnBrk="1" fontAlgn="base" latinLnBrk="0" hangingPunct="1">
                  <a:lnSpc>
                    <a:spcPct val="130000"/>
                  </a:lnSpc>
                  <a:spcBef>
                    <a:spcPct val="20000"/>
                  </a:spcBef>
                  <a:spcAft>
                    <a:spcPct val="0"/>
                  </a:spcAft>
                  <a:buClr>
                    <a:srgbClr val="FF3399"/>
                  </a:buClr>
                  <a:buSzTx/>
                  <a:buFont typeface="Wingdings 2" pitchFamily="18" charset="2"/>
                  <a:buNone/>
                  <a:tabLst/>
                  <a:defRPr/>
                </a:pPr>
                <a:r>
                  <a:rPr kumimoji="1" lang="en-US" altLang="zh-CN" sz="22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sym typeface="Symbol" pitchFamily="18" charset="2"/>
                  </a:rPr>
                  <a:t>BESIII</a:t>
                </a:r>
                <a:r>
                  <a:rPr kumimoji="1" lang="zh-CN" altLang="en-US" sz="22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sym typeface="Symbol" pitchFamily="18" charset="2"/>
                  </a:rPr>
                  <a:t>实验 </a:t>
                </a:r>
                <a14:m>
                  <m:oMath xmlns:m="http://schemas.openxmlformats.org/officeDocument/2006/math">
                    <m:r>
                      <a:rPr kumimoji="0" lang="en-US" altLang="zh-CN" sz="2000" b="1" i="1" u="none" strike="noStrike" kern="0" cap="none" spc="0" normalizeH="0" baseline="0" noProof="0" smtClean="0">
                        <a:ln>
                          <a:noFill/>
                        </a:ln>
                        <a:solidFill>
                          <a:srgbClr val="C00000"/>
                        </a:solidFill>
                        <a:effectLst/>
                        <a:uLnTx/>
                        <a:uFillTx/>
                        <a:latin typeface="Cambria Math" panose="02040503050406030204" pitchFamily="18" charset="0"/>
                        <a:ea typeface="宋体" panose="02010600030101010101" pitchFamily="2" charset="-122"/>
                        <a:cs typeface="+mn-cs"/>
                        <a:sym typeface="Symbol" pitchFamily="18" charset="2"/>
                      </a:rPr>
                      <m:t>𝟐𝟎</m:t>
                    </m:r>
                    <m:sSup>
                      <m:sSupPr>
                        <m:ctrlPr>
                          <a:rPr kumimoji="0" lang="en-US" altLang="zh-CN" sz="2000" b="1" i="1" u="none" strike="noStrike" kern="0" cap="none" spc="0" normalizeH="0" baseline="0" noProof="0">
                            <a:ln>
                              <a:noFill/>
                            </a:ln>
                            <a:solidFill>
                              <a:srgbClr val="C00000"/>
                            </a:solidFill>
                            <a:effectLst/>
                            <a:uLnTx/>
                            <a:uFillTx/>
                            <a:latin typeface="Cambria Math" panose="02040503050406030204" pitchFamily="18" charset="0"/>
                            <a:ea typeface="宋体" panose="02010600030101010101" pitchFamily="2" charset="-122"/>
                            <a:cs typeface="+mn-cs"/>
                            <a:sym typeface="Symbol" pitchFamily="18" charset="2"/>
                          </a:rPr>
                        </m:ctrlPr>
                      </m:sSupPr>
                      <m:e>
                        <m:r>
                          <a:rPr kumimoji="0" lang="en-US" altLang="zh-CN" sz="2000" b="1" i="0" u="none" strike="noStrike" kern="0" cap="none" spc="0" normalizeH="0" baseline="0" noProof="0">
                            <a:ln>
                              <a:noFill/>
                            </a:ln>
                            <a:solidFill>
                              <a:srgbClr val="C00000"/>
                            </a:solidFill>
                            <a:effectLst/>
                            <a:uLnTx/>
                            <a:uFillTx/>
                            <a:latin typeface="Cambria Math" panose="02040503050406030204" pitchFamily="18" charset="0"/>
                            <a:ea typeface="宋体" panose="02010600030101010101" pitchFamily="2" charset="-122"/>
                            <a:cs typeface="+mn-cs"/>
                            <a:sym typeface="Symbol" pitchFamily="18" charset="2"/>
                          </a:rPr>
                          <m:t>𝐟𝐛</m:t>
                        </m:r>
                      </m:e>
                      <m:sup>
                        <m:r>
                          <a:rPr kumimoji="0" lang="en-US" altLang="zh-CN" sz="2000" b="1" i="1" u="none" strike="noStrike" kern="0" cap="none" spc="0" normalizeH="0" baseline="0" noProof="0">
                            <a:ln>
                              <a:noFill/>
                            </a:ln>
                            <a:solidFill>
                              <a:srgbClr val="C00000"/>
                            </a:solidFill>
                            <a:effectLst/>
                            <a:uLnTx/>
                            <a:uFillTx/>
                            <a:latin typeface="Cambria Math" panose="02040503050406030204" pitchFamily="18" charset="0"/>
                            <a:ea typeface="宋体" panose="02010600030101010101" pitchFamily="2" charset="-122"/>
                            <a:cs typeface="+mn-cs"/>
                            <a:sym typeface="Symbol" pitchFamily="18" charset="2"/>
                          </a:rPr>
                          <m:t>−</m:t>
                        </m:r>
                        <m:r>
                          <a:rPr kumimoji="0" lang="en-US" altLang="zh-CN" sz="2000" b="1" i="1" u="none" strike="noStrike" kern="0" cap="none" spc="0" normalizeH="0" baseline="0" noProof="0">
                            <a:ln>
                              <a:noFill/>
                            </a:ln>
                            <a:solidFill>
                              <a:srgbClr val="C00000"/>
                            </a:solidFill>
                            <a:effectLst/>
                            <a:uLnTx/>
                            <a:uFillTx/>
                            <a:latin typeface="Cambria Math" panose="02040503050406030204" pitchFamily="18" charset="0"/>
                            <a:ea typeface="宋体" panose="02010600030101010101" pitchFamily="2" charset="-122"/>
                            <a:cs typeface="+mn-cs"/>
                            <a:sym typeface="Symbol" pitchFamily="18" charset="2"/>
                          </a:rPr>
                          <m:t>𝟏</m:t>
                        </m:r>
                      </m:sup>
                    </m:sSup>
                    <m: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cs typeface="+mn-cs"/>
                        <a:sym typeface="Symbol" pitchFamily="18" charset="2"/>
                      </a:rPr>
                      <m:t> </m:t>
                    </m:r>
                    <m:r>
                      <a:rPr kumimoji="0" lang="zh-CN" altLang="en-US" sz="2000" b="1" i="1" u="none" strike="noStrike" kern="0" cap="none" spc="0" normalizeH="0" baseline="0" noProof="0">
                        <a:ln>
                          <a:noFill/>
                        </a:ln>
                        <a:solidFill>
                          <a:srgbClr val="3030FF"/>
                        </a:solidFill>
                        <a:effectLst/>
                        <a:uLnTx/>
                        <a:uFillTx/>
                        <a:latin typeface="Cambria Math" panose="02040503050406030204" pitchFamily="18" charset="0"/>
                        <a:cs typeface="+mn-cs"/>
                        <a:sym typeface="Symbol" pitchFamily="18" charset="2"/>
                      </a:rPr>
                      <m:t>𝝍</m:t>
                    </m:r>
                    <m:r>
                      <a:rPr kumimoji="0" lang="en-US" altLang="zh-CN" sz="2000" b="1" i="1" u="none" strike="noStrike" kern="0" cap="none" spc="0" normalizeH="0" baseline="0" noProof="0">
                        <a:ln>
                          <a:noFill/>
                        </a:ln>
                        <a:solidFill>
                          <a:srgbClr val="3030FF"/>
                        </a:solidFill>
                        <a:effectLst/>
                        <a:uLnTx/>
                        <a:uFillTx/>
                        <a:latin typeface="Cambria Math" panose="02040503050406030204" pitchFamily="18" charset="0"/>
                        <a:cs typeface="+mn-cs"/>
                        <a:sym typeface="Symbol" pitchFamily="18" charset="2"/>
                      </a:rPr>
                      <m:t>(</m:t>
                    </m:r>
                    <m:r>
                      <a:rPr kumimoji="0" lang="en-US" altLang="zh-CN" sz="2000" b="1" i="1" u="none" strike="noStrike" kern="0" cap="none" spc="0" normalizeH="0" baseline="0" noProof="0">
                        <a:ln>
                          <a:noFill/>
                        </a:ln>
                        <a:solidFill>
                          <a:srgbClr val="3030FF"/>
                        </a:solidFill>
                        <a:effectLst/>
                        <a:uLnTx/>
                        <a:uFillTx/>
                        <a:latin typeface="Cambria Math" panose="02040503050406030204" pitchFamily="18" charset="0"/>
                        <a:cs typeface="+mn-cs"/>
                        <a:sym typeface="Symbol" pitchFamily="18" charset="2"/>
                      </a:rPr>
                      <m:t>𝟑𝟕𝟕𝟎</m:t>
                    </m:r>
                    <m:r>
                      <a:rPr kumimoji="0" lang="en-US" altLang="zh-CN" sz="2000" b="1" i="1" u="none" strike="noStrike" kern="0" cap="none" spc="0" normalizeH="0" baseline="0" noProof="0">
                        <a:ln>
                          <a:noFill/>
                        </a:ln>
                        <a:solidFill>
                          <a:srgbClr val="3030FF"/>
                        </a:solidFill>
                        <a:effectLst/>
                        <a:uLnTx/>
                        <a:uFillTx/>
                        <a:latin typeface="Cambria Math" panose="02040503050406030204" pitchFamily="18" charset="0"/>
                        <a:cs typeface="+mn-cs"/>
                        <a:sym typeface="Symbol" pitchFamily="18" charset="2"/>
                      </a:rPr>
                      <m:t>)</m:t>
                    </m:r>
                  </m:oMath>
                </a14:m>
                <a:r>
                  <a:rPr kumimoji="0" lang="zh-CN" altLang="en-US" sz="22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sym typeface="Symbol" pitchFamily="18" charset="2"/>
                  </a:rPr>
                  <a:t>能够</a:t>
                </a:r>
                <a:r>
                  <a:rPr kumimoji="0"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满足</a:t>
                </a:r>
                <a:r>
                  <a:rPr kumimoji="0" lang="zh-CN" altLang="en-US" sz="22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sym typeface="Symbol" pitchFamily="18" charset="2"/>
                  </a:rPr>
                  <a:t>未来</a:t>
                </a:r>
                <a:r>
                  <a:rPr kumimoji="0" lang="en-US" altLang="zh-CN" sz="22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sym typeface="Symbol" pitchFamily="18" charset="2"/>
                  </a:rPr>
                  <a:t>LHCb</a:t>
                </a:r>
                <a:r>
                  <a:rPr kumimoji="0" lang="zh-CN" altLang="en-US" sz="22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sym typeface="Symbol" pitchFamily="18" charset="2"/>
                  </a:rPr>
                  <a:t>和</a:t>
                </a:r>
                <a:r>
                  <a:rPr kumimoji="0" lang="en-US" altLang="zh-CN" sz="22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sym typeface="Symbol" pitchFamily="18" charset="2"/>
                  </a:rPr>
                  <a:t>Belle II</a:t>
                </a:r>
                <a:r>
                  <a:rPr kumimoji="0" lang="zh-CN" altLang="en-US" sz="22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sym typeface="Symbol" pitchFamily="18" charset="2"/>
                  </a:rPr>
                  <a:t>实验</a:t>
                </a:r>
                <a:r>
                  <a:rPr kumimoji="0"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需求</a:t>
                </a:r>
                <a:r>
                  <a:rPr kumimoji="1" lang="en-US" altLang="zh-CN" sz="22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sym typeface="Symbol" pitchFamily="18" charset="2"/>
                  </a:rPr>
                  <a:t> </a:t>
                </a:r>
                <a:endParaRPr kumimoji="1" lang="zh-CN" altLang="en-US" sz="220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mn-cs"/>
                  <a:sym typeface="Symbol" pitchFamily="18" charset="2"/>
                </a:endParaRPr>
              </a:p>
            </p:txBody>
          </p:sp>
        </mc:Choice>
        <mc:Fallback xmlns="">
          <p:sp>
            <p:nvSpPr>
              <p:cNvPr id="27" name="文本框 26"/>
              <p:cNvSpPr txBox="1">
                <a:spLocks noRot="1" noChangeAspect="1" noMove="1" noResize="1" noEditPoints="1" noAdjustHandles="1" noChangeArrowheads="1" noChangeShapeType="1" noTextEdit="1"/>
              </p:cNvSpPr>
              <p:nvPr/>
            </p:nvSpPr>
            <p:spPr>
              <a:xfrm>
                <a:off x="393020" y="6259757"/>
                <a:ext cx="8714537" cy="532453"/>
              </a:xfrm>
              <a:prstGeom prst="rect">
                <a:avLst/>
              </a:prstGeom>
              <a:blipFill>
                <a:blip r:embed="rId10"/>
                <a:stretch>
                  <a:fillRect b="-14943"/>
                </a:stretch>
              </a:blipFill>
              <a:ln w="25400">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文本框 29"/>
              <p:cNvSpPr txBox="1"/>
              <p:nvPr/>
            </p:nvSpPr>
            <p:spPr>
              <a:xfrm>
                <a:off x="5410200" y="2842285"/>
                <a:ext cx="2520905" cy="34426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14:m>
                  <m:oMath xmlns:m="http://schemas.openxmlformats.org/officeDocument/2006/math">
                    <m:acc>
                      <m:accPr>
                        <m:chr m:val="̅"/>
                        <m:ctrlPr>
                          <a:rPr kumimoji="1" lang="zh-CN" altLang="en-US" sz="1600" b="1"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accPr>
                      <m:e>
                        <m:r>
                          <a:rPr kumimoji="1" lang="en-US" altLang="zh-CN" sz="1600" b="1"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𝒃</m:t>
                        </m:r>
                      </m:e>
                    </m:acc>
                    <m:r>
                      <a:rPr kumimoji="1" lang="zh-CN" altLang="en-US" sz="1600" b="1"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m:t>
                    </m:r>
                  </m:oMath>
                </a14:m>
                <a:r>
                  <a:rPr kumimoji="1"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sym typeface="Symbol" pitchFamily="18" charset="2"/>
                  </a:rPr>
                  <a:t> </a:t>
                </a:r>
                <a14:m>
                  <m:oMath xmlns:m="http://schemas.openxmlformats.org/officeDocument/2006/math">
                    <m:acc>
                      <m:accPr>
                        <m:chr m:val="̅"/>
                        <m:ctrlPr>
                          <a:rPr kumimoji="1" lang="zh-CN" altLang="en-US" sz="1600" b="1"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accPr>
                      <m:e>
                        <m:r>
                          <a:rPr kumimoji="1" lang="en-US" altLang="zh-CN" sz="1600" b="1"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𝒄</m:t>
                        </m:r>
                      </m:e>
                    </m:acc>
                    <m:r>
                      <a:rPr kumimoji="1" lang="en-US" altLang="zh-CN" sz="1600" b="1"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𝒖</m:t>
                    </m:r>
                    <m:acc>
                      <m:accPr>
                        <m:chr m:val="̅"/>
                        <m:ctrlPr>
                          <a:rPr kumimoji="1" lang="zh-CN" altLang="en-US" sz="1600" b="1"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accPr>
                      <m:e>
                        <m:r>
                          <a:rPr kumimoji="1" lang="en-US" altLang="zh-CN" sz="1600" b="1"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𝒔</m:t>
                        </m:r>
                      </m:e>
                    </m:acc>
                  </m:oMath>
                </a14:m>
                <a:r>
                  <a:rPr kumimoji="1"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和</a:t>
                </a:r>
                <a14:m>
                  <m:oMath xmlns:m="http://schemas.openxmlformats.org/officeDocument/2006/math">
                    <m:acc>
                      <m:accPr>
                        <m:chr m:val="̅"/>
                        <m:ctrlPr>
                          <a:rPr kumimoji="1" lang="zh-CN" altLang="en-US" sz="1600" b="1"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accPr>
                      <m:e>
                        <m:r>
                          <a:rPr kumimoji="1" lang="en-US" altLang="zh-CN" sz="1600" b="1"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𝒃</m:t>
                        </m:r>
                      </m:e>
                    </m:acc>
                    <m:r>
                      <a:rPr kumimoji="1" lang="zh-CN" altLang="en-US" sz="1600" b="1"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m:t>
                    </m:r>
                  </m:oMath>
                </a14:m>
                <a:r>
                  <a:rPr kumimoji="1"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sym typeface="Symbol" pitchFamily="18" charset="2"/>
                  </a:rPr>
                  <a:t> </a:t>
                </a:r>
                <a14:m>
                  <m:oMath xmlns:m="http://schemas.openxmlformats.org/officeDocument/2006/math">
                    <m:acc>
                      <m:accPr>
                        <m:chr m:val="̅"/>
                        <m:ctrlPr>
                          <a:rPr kumimoji="1" lang="zh-CN" altLang="en-US" sz="1600" b="1"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accPr>
                      <m:e>
                        <m:r>
                          <a:rPr kumimoji="1" lang="en-US" altLang="zh-CN" sz="1600" b="1"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𝒖</m:t>
                        </m:r>
                      </m:e>
                    </m:acc>
                    <m:r>
                      <a:rPr kumimoji="1" lang="en-US" altLang="zh-CN" sz="1600" b="1"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𝒄</m:t>
                    </m:r>
                    <m:acc>
                      <m:accPr>
                        <m:chr m:val="̅"/>
                        <m:ctrlPr>
                          <a:rPr kumimoji="1" lang="zh-CN" altLang="en-US" sz="1600" b="1"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accPr>
                      <m:e>
                        <m:r>
                          <a:rPr kumimoji="1" lang="en-US" altLang="zh-CN" sz="1600" b="1"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𝒔</m:t>
                        </m:r>
                      </m:e>
                    </m:acc>
                  </m:oMath>
                </a14:m>
                <a:r>
                  <a:rPr kumimoji="1"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相干</a:t>
                </a:r>
              </a:p>
            </p:txBody>
          </p:sp>
        </mc:Choice>
        <mc:Fallback xmlns="">
          <p:sp>
            <p:nvSpPr>
              <p:cNvPr id="30" name="文本框 29"/>
              <p:cNvSpPr txBox="1">
                <a:spLocks noRot="1" noChangeAspect="1" noMove="1" noResize="1" noEditPoints="1" noAdjustHandles="1" noChangeArrowheads="1" noChangeShapeType="1" noTextEdit="1"/>
              </p:cNvSpPr>
              <p:nvPr/>
            </p:nvSpPr>
            <p:spPr>
              <a:xfrm>
                <a:off x="5410200" y="2842285"/>
                <a:ext cx="2520905" cy="344261"/>
              </a:xfrm>
              <a:prstGeom prst="rect">
                <a:avLst/>
              </a:prstGeom>
              <a:blipFill>
                <a:blip r:embed="rId11"/>
                <a:stretch>
                  <a:fillRect t="-3509" b="-2105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0025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up)">
                                      <p:cBhvr>
                                        <p:cTn id="21" dur="500"/>
                                        <p:tgtEl>
                                          <p:spTgt spid="20"/>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par>
                          <p:cTn id="29" fill="hold">
                            <p:stCondLst>
                              <p:cond delay="0"/>
                            </p:stCondLst>
                            <p:childTnLst>
                              <p:par>
                                <p:cTn id="30" presetID="22" presetClass="entr" presetSubtype="1"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up)">
                                      <p:cBhvr>
                                        <p:cTn id="32" dur="500"/>
                                        <p:tgtEl>
                                          <p:spTgt spid="26"/>
                                        </p:tgtEl>
                                      </p:cBhvr>
                                    </p:animEffec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8" grpId="0" animBg="1"/>
      <p:bldP spid="23" grpId="0" animBg="1"/>
      <p:bldP spid="24" grpId="0" animBg="1"/>
      <p:bldP spid="2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kern="1200" dirty="0">
                <a:solidFill>
                  <a:prstClr val="black"/>
                </a:solidFill>
              </a:rPr>
              <a:t>获得其他资助的情况</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381000" y="838200"/>
                <a:ext cx="8458200" cy="5486400"/>
              </a:xfrm>
            </p:spPr>
            <p:txBody>
              <a:bodyPr/>
              <a:lstStyle/>
              <a:p>
                <a:pPr>
                  <a:lnSpc>
                    <a:spcPct val="120000"/>
                  </a:lnSpc>
                  <a:buClrTx/>
                  <a:buFont typeface="Wingdings" panose="05000000000000000000" pitchFamily="2" charset="2"/>
                  <a:buChar char="p"/>
                </a:pPr>
                <a:r>
                  <a:rPr lang="zh-CN" altLang="zh-CN" sz="2000" dirty="0">
                    <a:solidFill>
                      <a:schemeClr val="tx1"/>
                    </a:solidFill>
                    <a:latin typeface="+mn-ea"/>
                    <a:ea typeface="+mn-ea"/>
                  </a:rPr>
                  <a:t>科技部国家</a:t>
                </a:r>
                <a:r>
                  <a:rPr lang="zh-CN" altLang="zh-CN" sz="2000" dirty="0">
                    <a:solidFill>
                      <a:srgbClr val="C00000"/>
                    </a:solidFill>
                    <a:latin typeface="+mn-ea"/>
                    <a:ea typeface="+mn-ea"/>
                  </a:rPr>
                  <a:t>重点研发计划</a:t>
                </a:r>
                <a:r>
                  <a:rPr lang="zh-CN" altLang="en-US" sz="2000" dirty="0">
                    <a:solidFill>
                      <a:schemeClr val="tx1"/>
                    </a:solidFill>
                    <a:latin typeface="+mn-ea"/>
                    <a:ea typeface="+mn-ea"/>
                  </a:rPr>
                  <a:t>项目“</a:t>
                </a:r>
                <a:r>
                  <a:rPr lang="en-US" altLang="zh-CN" sz="2000" dirty="0">
                    <a:solidFill>
                      <a:schemeClr val="tx1"/>
                    </a:solidFill>
                    <a:latin typeface="+mn-ea"/>
                    <a:ea typeface="+mn-ea"/>
                  </a:rPr>
                  <a:t>BESIII </a:t>
                </a:r>
                <a:r>
                  <a:rPr lang="zh-CN" altLang="zh-CN" sz="2000" dirty="0">
                    <a:solidFill>
                      <a:schemeClr val="tx1"/>
                    </a:solidFill>
                    <a:latin typeface="+mn-ea"/>
                    <a:ea typeface="+mn-ea"/>
                  </a:rPr>
                  <a:t>上粲强子、</a:t>
                </a:r>
                <a:r>
                  <a:rPr lang="en-US" altLang="zh-CN" sz="2000" dirty="0">
                    <a:solidFill>
                      <a:schemeClr val="tx1"/>
                    </a:solidFill>
                    <a:latin typeface="+mn-ea"/>
                    <a:ea typeface="+mn-ea"/>
                  </a:rPr>
                  <a:t>QCD </a:t>
                </a:r>
                <a:r>
                  <a:rPr lang="zh-CN" altLang="zh-CN" sz="2000" dirty="0">
                    <a:solidFill>
                      <a:schemeClr val="tx1"/>
                    </a:solidFill>
                    <a:latin typeface="+mn-ea"/>
                    <a:ea typeface="+mn-ea"/>
                  </a:rPr>
                  <a:t>及新物理研究</a:t>
                </a:r>
                <a:r>
                  <a:rPr lang="zh-CN" altLang="en-US" sz="2000" dirty="0">
                    <a:solidFill>
                      <a:schemeClr val="tx1"/>
                    </a:solidFill>
                    <a:latin typeface="+mn-ea"/>
                    <a:ea typeface="+mn-ea"/>
                  </a:rPr>
                  <a:t>”</a:t>
                </a:r>
                <a:r>
                  <a:rPr lang="en-US" altLang="zh-CN" sz="2000" dirty="0">
                    <a:solidFill>
                      <a:schemeClr val="tx1"/>
                    </a:solidFill>
                    <a:latin typeface="+mn-ea"/>
                    <a:ea typeface="+mn-ea"/>
                  </a:rPr>
                  <a:t>(2020YFA0406402)</a:t>
                </a:r>
                <a:r>
                  <a:rPr lang="zh-CN" altLang="en-US" sz="2000" dirty="0">
                    <a:solidFill>
                      <a:schemeClr val="tx1"/>
                    </a:solidFill>
                    <a:latin typeface="+mn-ea"/>
                    <a:ea typeface="+mn-ea"/>
                  </a:rPr>
                  <a:t>的</a:t>
                </a:r>
                <a:r>
                  <a:rPr lang="zh-CN" altLang="en-US" sz="2000" dirty="0">
                    <a:solidFill>
                      <a:srgbClr val="C00000"/>
                    </a:solidFill>
                    <a:latin typeface="+mn-ea"/>
                    <a:ea typeface="+mn-ea"/>
                  </a:rPr>
                  <a:t>四个课题之一</a:t>
                </a:r>
                <a:r>
                  <a:rPr lang="zh-CN" altLang="en-US" sz="2000" dirty="0">
                    <a:solidFill>
                      <a:schemeClr val="tx1"/>
                    </a:solidFill>
                    <a:latin typeface="+mn-ea"/>
                    <a:ea typeface="+mn-ea"/>
                  </a:rPr>
                  <a:t>（马海龙主持）</a:t>
                </a:r>
                <a:r>
                  <a:rPr lang="zh-CN" altLang="zh-CN" sz="2000" dirty="0">
                    <a:solidFill>
                      <a:schemeClr val="tx1"/>
                    </a:solidFill>
                    <a:latin typeface="+mn-ea"/>
                    <a:ea typeface="+mn-ea"/>
                  </a:rPr>
                  <a:t>，粲介子衰变研究课题，</a:t>
                </a:r>
                <a:r>
                  <a:rPr lang="en-US" altLang="zh-CN" sz="2000" dirty="0">
                    <a:solidFill>
                      <a:srgbClr val="C00000"/>
                    </a:solidFill>
                    <a:latin typeface="+mn-ea"/>
                    <a:ea typeface="+mn-ea"/>
                  </a:rPr>
                  <a:t>2020-11</a:t>
                </a:r>
                <a:r>
                  <a:rPr lang="zh-CN" altLang="zh-CN" sz="2000" dirty="0">
                    <a:solidFill>
                      <a:srgbClr val="C00000"/>
                    </a:solidFill>
                    <a:latin typeface="+mn-ea"/>
                    <a:ea typeface="+mn-ea"/>
                  </a:rPr>
                  <a:t>至</a:t>
                </a:r>
                <a:r>
                  <a:rPr lang="en-US" altLang="zh-CN" sz="2000" dirty="0">
                    <a:solidFill>
                      <a:srgbClr val="C00000"/>
                    </a:solidFill>
                    <a:latin typeface="+mn-ea"/>
                    <a:ea typeface="+mn-ea"/>
                  </a:rPr>
                  <a:t>2024-10</a:t>
                </a:r>
                <a:r>
                  <a:rPr lang="zh-CN" altLang="zh-CN" sz="2000" dirty="0">
                    <a:solidFill>
                      <a:schemeClr val="tx1"/>
                    </a:solidFill>
                    <a:latin typeface="+mn-ea"/>
                    <a:ea typeface="+mn-ea"/>
                  </a:rPr>
                  <a:t>，</a:t>
                </a:r>
                <a:r>
                  <a:rPr lang="en-US" altLang="zh-CN" sz="2000" dirty="0">
                    <a:solidFill>
                      <a:schemeClr val="tx1"/>
                    </a:solidFill>
                    <a:latin typeface="+mn-ea"/>
                    <a:ea typeface="+mn-ea"/>
                  </a:rPr>
                  <a:t>727</a:t>
                </a:r>
                <a:r>
                  <a:rPr lang="zh-CN" altLang="zh-CN" sz="2000" dirty="0">
                    <a:solidFill>
                      <a:schemeClr val="tx1"/>
                    </a:solidFill>
                    <a:latin typeface="+mn-ea"/>
                    <a:ea typeface="+mn-ea"/>
                  </a:rPr>
                  <a:t>万</a:t>
                </a:r>
                <a:r>
                  <a:rPr lang="en-US" altLang="zh-CN" sz="2000" dirty="0">
                    <a:solidFill>
                      <a:schemeClr val="tx1"/>
                    </a:solidFill>
                    <a:latin typeface="+mn-ea"/>
                    <a:ea typeface="+mn-ea"/>
                  </a:rPr>
                  <a:t>(</a:t>
                </a:r>
                <a:r>
                  <a:rPr lang="zh-CN" altLang="zh-CN" sz="2000" dirty="0">
                    <a:solidFill>
                      <a:schemeClr val="tx1"/>
                    </a:solidFill>
                    <a:latin typeface="+mn-ea"/>
                    <a:ea typeface="+mn-ea"/>
                  </a:rPr>
                  <a:t>包括</a:t>
                </a:r>
                <a:r>
                  <a:rPr lang="en-US" altLang="zh-CN" sz="2000" dirty="0">
                    <a:solidFill>
                      <a:schemeClr val="tx1"/>
                    </a:solidFill>
                    <a:latin typeface="+mn-ea"/>
                    <a:ea typeface="+mn-ea"/>
                  </a:rPr>
                  <a:t>263</a:t>
                </a:r>
                <a:r>
                  <a:rPr lang="zh-CN" altLang="zh-CN" sz="2000" dirty="0">
                    <a:solidFill>
                      <a:schemeClr val="tx1"/>
                    </a:solidFill>
                    <a:latin typeface="+mn-ea"/>
                    <a:ea typeface="+mn-ea"/>
                  </a:rPr>
                  <a:t>万</a:t>
                </a:r>
                <a:r>
                  <a:rPr lang="en-US" altLang="zh-CN" sz="2000" dirty="0">
                    <a:solidFill>
                      <a:schemeClr val="tx1"/>
                    </a:solidFill>
                    <a:latin typeface="+mn-ea"/>
                    <a:ea typeface="+mn-ea"/>
                  </a:rPr>
                  <a:t>GPU</a:t>
                </a:r>
                <a:r>
                  <a:rPr lang="zh-CN" altLang="zh-CN" sz="2000" dirty="0">
                    <a:solidFill>
                      <a:schemeClr val="tx1"/>
                    </a:solidFill>
                    <a:latin typeface="+mn-ea"/>
                    <a:ea typeface="+mn-ea"/>
                  </a:rPr>
                  <a:t>设备经费</a:t>
                </a:r>
                <a:r>
                  <a:rPr lang="en-US" altLang="zh-CN" sz="2000" dirty="0">
                    <a:solidFill>
                      <a:schemeClr val="tx1"/>
                    </a:solidFill>
                    <a:latin typeface="+mn-ea"/>
                    <a:ea typeface="+mn-ea"/>
                  </a:rPr>
                  <a:t>)</a:t>
                </a:r>
                <a:r>
                  <a:rPr lang="zh-CN" altLang="zh-CN" sz="2000" dirty="0">
                    <a:solidFill>
                      <a:schemeClr val="tx1"/>
                    </a:solidFill>
                    <a:latin typeface="+mn-ea"/>
                    <a:ea typeface="+mn-ea"/>
                  </a:rPr>
                  <a:t>研究的内容只</a:t>
                </a:r>
                <a:r>
                  <a:rPr lang="zh-CN" altLang="zh-CN" sz="2000" dirty="0">
                    <a:solidFill>
                      <a:srgbClr val="C00000"/>
                    </a:solidFill>
                    <a:latin typeface="+mn-ea"/>
                    <a:ea typeface="+mn-ea"/>
                  </a:rPr>
                  <a:t>局限于少</a:t>
                </a:r>
                <a:r>
                  <a:rPr lang="zh-CN" altLang="en-US" sz="2000" dirty="0">
                    <a:solidFill>
                      <a:srgbClr val="C00000"/>
                    </a:solidFill>
                    <a:latin typeface="+mn-ea"/>
                    <a:ea typeface="+mn-ea"/>
                  </a:rPr>
                  <a:t>部分的</a:t>
                </a:r>
                <a:r>
                  <a:rPr lang="zh-CN" altLang="zh-CN" sz="2000" dirty="0">
                    <a:solidFill>
                      <a:srgbClr val="C00000"/>
                    </a:solidFill>
                    <a:latin typeface="+mn-ea"/>
                    <a:ea typeface="+mn-ea"/>
                  </a:rPr>
                  <a:t>数据</a:t>
                </a:r>
                <a:r>
                  <a:rPr lang="zh-CN" altLang="en-US" sz="2000" dirty="0">
                    <a:solidFill>
                      <a:srgbClr val="C00000"/>
                    </a:solidFill>
                    <a:latin typeface="+mn-ea"/>
                    <a:ea typeface="+mn-ea"/>
                  </a:rPr>
                  <a:t>和</a:t>
                </a:r>
                <a:r>
                  <a:rPr lang="zh-CN" altLang="zh-CN" sz="2000" dirty="0">
                    <a:solidFill>
                      <a:srgbClr val="C00000"/>
                    </a:solidFill>
                    <a:latin typeface="+mn-ea"/>
                    <a:ea typeface="+mn-ea"/>
                  </a:rPr>
                  <a:t>课题</a:t>
                </a:r>
                <a:r>
                  <a:rPr lang="zh-CN" altLang="zh-CN" sz="2000" dirty="0">
                    <a:solidFill>
                      <a:schemeClr val="tx1"/>
                    </a:solidFill>
                    <a:latin typeface="+mn-ea"/>
                    <a:ea typeface="+mn-ea"/>
                  </a:rPr>
                  <a:t>，与本项目全面开展</a:t>
                </a:r>
                <a:r>
                  <a:rPr lang="zh-CN" altLang="zh-CN" sz="2000" dirty="0">
                    <a:solidFill>
                      <a:srgbClr val="C00000"/>
                    </a:solidFill>
                    <a:latin typeface="+mn-ea"/>
                    <a:ea typeface="+mn-ea"/>
                  </a:rPr>
                  <a:t>系统性</a:t>
                </a:r>
                <a:r>
                  <a:rPr lang="zh-CN" altLang="zh-CN" sz="2000" dirty="0">
                    <a:solidFill>
                      <a:schemeClr val="tx1"/>
                    </a:solidFill>
                    <a:latin typeface="+mn-ea"/>
                    <a:ea typeface="+mn-ea"/>
                  </a:rPr>
                  <a:t>研究</a:t>
                </a:r>
                <a:r>
                  <a:rPr lang="zh-CN" altLang="en-US" sz="2000" dirty="0">
                    <a:solidFill>
                      <a:srgbClr val="C00000"/>
                    </a:solidFill>
                    <a:latin typeface="+mn-ea"/>
                    <a:ea typeface="+mn-ea"/>
                  </a:rPr>
                  <a:t>差异较大</a:t>
                </a:r>
                <a:r>
                  <a:rPr lang="zh-CN" altLang="en-US" sz="2000" dirty="0">
                    <a:solidFill>
                      <a:schemeClr val="tx1"/>
                    </a:solidFill>
                    <a:latin typeface="+mn-ea"/>
                    <a:ea typeface="+mn-ea"/>
                  </a:rPr>
                  <a:t>，是</a:t>
                </a:r>
                <a:r>
                  <a:rPr lang="zh-CN" altLang="zh-CN" sz="2000" dirty="0">
                    <a:solidFill>
                      <a:schemeClr val="tx1"/>
                    </a:solidFill>
                    <a:latin typeface="+mn-ea"/>
                    <a:ea typeface="+mn-ea"/>
                  </a:rPr>
                  <a:t>本项目</a:t>
                </a:r>
                <a:r>
                  <a:rPr lang="zh-CN" altLang="en-US" sz="2000" dirty="0">
                    <a:solidFill>
                      <a:schemeClr val="tx1"/>
                    </a:solidFill>
                    <a:latin typeface="+mn-ea"/>
                    <a:ea typeface="+mn-ea"/>
                  </a:rPr>
                  <a:t>研究</a:t>
                </a:r>
                <a:r>
                  <a:rPr lang="zh-CN" altLang="zh-CN" sz="2000" dirty="0">
                    <a:solidFill>
                      <a:schemeClr val="tx1"/>
                    </a:solidFill>
                    <a:latin typeface="+mn-ea"/>
                    <a:ea typeface="+mn-ea"/>
                  </a:rPr>
                  <a:t>的</a:t>
                </a:r>
                <a:r>
                  <a:rPr lang="zh-CN" altLang="zh-CN" sz="2000" dirty="0">
                    <a:solidFill>
                      <a:srgbClr val="C00000"/>
                    </a:solidFill>
                    <a:latin typeface="+mn-ea"/>
                    <a:ea typeface="+mn-ea"/>
                  </a:rPr>
                  <a:t>基础</a:t>
                </a:r>
                <a:endParaRPr lang="en-US" altLang="zh-CN" sz="2000" dirty="0">
                  <a:solidFill>
                    <a:schemeClr val="tx1"/>
                  </a:solidFill>
                  <a:latin typeface="+mn-ea"/>
                  <a:ea typeface="+mn-ea"/>
                </a:endParaRPr>
              </a:p>
              <a:p>
                <a:pPr>
                  <a:lnSpc>
                    <a:spcPct val="120000"/>
                  </a:lnSpc>
                  <a:buClrTx/>
                  <a:buFont typeface="Wingdings" panose="05000000000000000000" pitchFamily="2" charset="2"/>
                  <a:buChar char="p"/>
                </a:pPr>
                <a:endParaRPr lang="zh-CN" altLang="zh-CN" sz="2000" dirty="0">
                  <a:solidFill>
                    <a:schemeClr val="tx1"/>
                  </a:solidFill>
                  <a:latin typeface="+mn-ea"/>
                  <a:ea typeface="+mn-ea"/>
                </a:endParaRPr>
              </a:p>
              <a:p>
                <a:pPr>
                  <a:lnSpc>
                    <a:spcPct val="120000"/>
                  </a:lnSpc>
                  <a:buClrTx/>
                  <a:buFont typeface="Wingdings" panose="05000000000000000000" pitchFamily="2" charset="2"/>
                  <a:buChar char="p"/>
                </a:pPr>
                <a:r>
                  <a:rPr lang="zh-CN" altLang="zh-CN" sz="2000" dirty="0">
                    <a:solidFill>
                      <a:schemeClr val="tx1"/>
                    </a:solidFill>
                    <a:latin typeface="+mn-ea"/>
                    <a:ea typeface="+mn-ea"/>
                  </a:rPr>
                  <a:t>自然科学基金委</a:t>
                </a:r>
                <a:r>
                  <a:rPr lang="zh-CN" altLang="zh-CN" sz="2000" dirty="0">
                    <a:solidFill>
                      <a:srgbClr val="C00000"/>
                    </a:solidFill>
                    <a:latin typeface="+mn-ea"/>
                    <a:ea typeface="+mn-ea"/>
                  </a:rPr>
                  <a:t>杰出青年</a:t>
                </a:r>
                <a:r>
                  <a:rPr lang="zh-CN" altLang="zh-CN" sz="2000" dirty="0">
                    <a:solidFill>
                      <a:schemeClr val="tx1"/>
                    </a:solidFill>
                    <a:latin typeface="+mn-ea"/>
                    <a:ea typeface="+mn-ea"/>
                  </a:rPr>
                  <a:t>项目</a:t>
                </a:r>
                <a:r>
                  <a:rPr lang="zh-CN" altLang="en-US" sz="2000" dirty="0">
                    <a:solidFill>
                      <a:schemeClr val="tx1"/>
                    </a:solidFill>
                    <a:latin typeface="+mn-ea"/>
                    <a:ea typeface="+mn-ea"/>
                  </a:rPr>
                  <a:t>“</a:t>
                </a:r>
                <a:r>
                  <a:rPr lang="zh-CN" altLang="zh-CN" sz="2000" dirty="0">
                    <a:solidFill>
                      <a:schemeClr val="tx1"/>
                    </a:solidFill>
                    <a:latin typeface="+mn-ea"/>
                    <a:ea typeface="+mn-ea"/>
                  </a:rPr>
                  <a:t>粒子物理实验</a:t>
                </a:r>
                <a:r>
                  <a:rPr lang="zh-CN" altLang="en-US" sz="2000" dirty="0">
                    <a:solidFill>
                      <a:schemeClr val="tx1"/>
                    </a:solidFill>
                    <a:latin typeface="+mn-ea"/>
                    <a:ea typeface="+mn-ea"/>
                  </a:rPr>
                  <a:t>”</a:t>
                </a:r>
                <a:r>
                  <a:rPr lang="en-US" altLang="zh-CN" sz="2000" dirty="0">
                    <a:solidFill>
                      <a:schemeClr val="tx1"/>
                    </a:solidFill>
                    <a:latin typeface="+mn-ea"/>
                    <a:ea typeface="+mn-ea"/>
                  </a:rPr>
                  <a:t>(11625523</a:t>
                </a:r>
                <a:r>
                  <a:rPr lang="zh-CN" altLang="zh-CN" sz="2000" dirty="0">
                    <a:solidFill>
                      <a:schemeClr val="tx1"/>
                    </a:solidFill>
                    <a:latin typeface="+mn-ea"/>
                    <a:ea typeface="+mn-ea"/>
                  </a:rPr>
                  <a:t>，</a:t>
                </a:r>
                <a:r>
                  <a:rPr lang="en-US" altLang="zh-CN" sz="2000" dirty="0">
                    <a:solidFill>
                      <a:schemeClr val="tx1"/>
                    </a:solidFill>
                    <a:latin typeface="+mn-ea"/>
                    <a:ea typeface="+mn-ea"/>
                  </a:rPr>
                  <a:t>350</a:t>
                </a:r>
                <a:r>
                  <a:rPr lang="zh-CN" altLang="en-US" sz="2000" dirty="0">
                    <a:solidFill>
                      <a:schemeClr val="tx1"/>
                    </a:solidFill>
                    <a:latin typeface="+mn-ea"/>
                    <a:ea typeface="+mn-ea"/>
                  </a:rPr>
                  <a:t>万元，</a:t>
                </a:r>
                <a:r>
                  <a:rPr lang="zh-CN" altLang="zh-CN" sz="2000" dirty="0">
                    <a:solidFill>
                      <a:schemeClr val="tx1"/>
                    </a:solidFill>
                    <a:latin typeface="+mn-ea"/>
                    <a:ea typeface="+mn-ea"/>
                  </a:rPr>
                  <a:t>彭海平主持</a:t>
                </a:r>
                <a:r>
                  <a:rPr lang="en-US" altLang="zh-CN" sz="2000" dirty="0">
                    <a:solidFill>
                      <a:schemeClr val="tx1"/>
                    </a:solidFill>
                    <a:latin typeface="+mn-ea"/>
                    <a:ea typeface="+mn-ea"/>
                  </a:rPr>
                  <a:t>)</a:t>
                </a:r>
                <a:r>
                  <a:rPr lang="zh-CN" altLang="zh-CN" sz="2000" dirty="0">
                    <a:solidFill>
                      <a:schemeClr val="tx1"/>
                    </a:solidFill>
                    <a:latin typeface="+mn-ea"/>
                    <a:ea typeface="+mn-ea"/>
                  </a:rPr>
                  <a:t>。</a:t>
                </a:r>
                <a:r>
                  <a:rPr lang="zh-CN" altLang="en-US" sz="2000" dirty="0">
                    <a:solidFill>
                      <a:schemeClr val="tx1"/>
                    </a:solidFill>
                    <a:latin typeface="+mn-ea"/>
                    <a:ea typeface="+mn-ea"/>
                  </a:rPr>
                  <a:t>支持</a:t>
                </a:r>
                <a:r>
                  <a:rPr lang="zh-CN" altLang="zh-CN" sz="2000" dirty="0">
                    <a:solidFill>
                      <a:schemeClr val="tx1"/>
                    </a:solidFill>
                    <a:latin typeface="+mn-ea"/>
                    <a:ea typeface="+mn-ea"/>
                  </a:rPr>
                  <a:t>在</a:t>
                </a:r>
                <a:r>
                  <a:rPr lang="en-US" altLang="zh-CN" sz="2000" dirty="0">
                    <a:solidFill>
                      <a:schemeClr val="tx1"/>
                    </a:solidFill>
                    <a:latin typeface="+mn-ea"/>
                    <a:ea typeface="+mn-ea"/>
                  </a:rPr>
                  <a:t>BESIII</a:t>
                </a:r>
                <a:r>
                  <a:rPr lang="zh-CN" altLang="zh-CN" sz="2000" dirty="0">
                    <a:solidFill>
                      <a:schemeClr val="tx1"/>
                    </a:solidFill>
                    <a:latin typeface="+mn-ea"/>
                    <a:ea typeface="+mn-ea"/>
                  </a:rPr>
                  <a:t>实验上开展</a:t>
                </a:r>
                <a:r>
                  <a:rPr lang="zh-CN" altLang="zh-CN" sz="2000" dirty="0">
                    <a:solidFill>
                      <a:srgbClr val="C00000"/>
                    </a:solidFill>
                    <a:latin typeface="+mn-ea"/>
                    <a:ea typeface="+mn-ea"/>
                  </a:rPr>
                  <a:t>新物理的研究和强子物理研究</a:t>
                </a:r>
                <a:r>
                  <a:rPr lang="zh-CN" altLang="zh-CN" sz="2000" dirty="0">
                    <a:solidFill>
                      <a:schemeClr val="tx1"/>
                    </a:solidFill>
                    <a:latin typeface="+mn-ea"/>
                    <a:ea typeface="+mn-ea"/>
                  </a:rPr>
                  <a:t>以及开展在低温环境下基于晶体的光热双相读出的测辐射热仪的预研究工作</a:t>
                </a:r>
                <a:r>
                  <a:rPr lang="zh-CN" altLang="en-US" sz="2000" dirty="0">
                    <a:solidFill>
                      <a:schemeClr val="tx1"/>
                    </a:solidFill>
                    <a:latin typeface="+mn-ea"/>
                    <a:ea typeface="+mn-ea"/>
                  </a:rPr>
                  <a:t>，是本项目研究的</a:t>
                </a:r>
                <a:r>
                  <a:rPr lang="zh-CN" altLang="en-US" sz="2000" dirty="0">
                    <a:solidFill>
                      <a:srgbClr val="C00000"/>
                    </a:solidFill>
                    <a:latin typeface="+mn-ea"/>
                    <a:ea typeface="+mn-ea"/>
                  </a:rPr>
                  <a:t>早期积累</a:t>
                </a:r>
                <a:r>
                  <a:rPr lang="zh-CN" altLang="zh-CN" sz="2000" dirty="0">
                    <a:solidFill>
                      <a:schemeClr val="tx1"/>
                    </a:solidFill>
                    <a:latin typeface="+mn-ea"/>
                    <a:ea typeface="+mn-ea"/>
                  </a:rPr>
                  <a:t>。</a:t>
                </a:r>
                <a:r>
                  <a:rPr lang="zh-CN" altLang="en-US" sz="2000" dirty="0">
                    <a:solidFill>
                      <a:srgbClr val="C00000"/>
                    </a:solidFill>
                    <a:latin typeface="+mn-ea"/>
                    <a:ea typeface="+mn-ea"/>
                  </a:rPr>
                  <a:t>本年度结题</a:t>
                </a:r>
                <a:endParaRPr lang="en-US" altLang="zh-CN" sz="2000" dirty="0">
                  <a:solidFill>
                    <a:srgbClr val="C00000"/>
                  </a:solidFill>
                  <a:latin typeface="+mn-ea"/>
                  <a:ea typeface="+mn-ea"/>
                </a:endParaRPr>
              </a:p>
              <a:p>
                <a:pPr>
                  <a:lnSpc>
                    <a:spcPct val="120000"/>
                  </a:lnSpc>
                  <a:buClrTx/>
                  <a:buFont typeface="Wingdings" panose="05000000000000000000" pitchFamily="2" charset="2"/>
                  <a:buChar char="p"/>
                </a:pPr>
                <a:endParaRPr lang="en-US" altLang="zh-CN" sz="2000" dirty="0">
                  <a:solidFill>
                    <a:schemeClr val="tx1"/>
                  </a:solidFill>
                  <a:latin typeface="+mn-ea"/>
                  <a:ea typeface="+mn-ea"/>
                </a:endParaRPr>
              </a:p>
              <a:p>
                <a:pPr>
                  <a:lnSpc>
                    <a:spcPct val="120000"/>
                  </a:lnSpc>
                  <a:buClrTx/>
                  <a:buFont typeface="Wingdings" panose="05000000000000000000" pitchFamily="2" charset="2"/>
                  <a:buChar char="p"/>
                </a:pPr>
                <a:r>
                  <a:rPr lang="zh-CN" altLang="zh-CN" sz="2000" dirty="0">
                    <a:solidFill>
                      <a:schemeClr val="tx1"/>
                    </a:solidFill>
                    <a:latin typeface="+mn-ea"/>
                    <a:ea typeface="+mn-ea"/>
                  </a:rPr>
                  <a:t>自然科学基金委</a:t>
                </a:r>
                <a:r>
                  <a:rPr lang="zh-CN" altLang="zh-CN" sz="2000" dirty="0">
                    <a:solidFill>
                      <a:srgbClr val="C00000"/>
                    </a:solidFill>
                    <a:latin typeface="+mn-ea"/>
                    <a:ea typeface="+mn-ea"/>
                  </a:rPr>
                  <a:t>重点项目</a:t>
                </a:r>
                <a:r>
                  <a:rPr lang="zh-CN" altLang="en-US" sz="2000" dirty="0">
                    <a:solidFill>
                      <a:schemeClr val="tx1"/>
                    </a:solidFill>
                    <a:latin typeface="+mn-ea"/>
                    <a:ea typeface="+mn-ea"/>
                  </a:rPr>
                  <a:t>“</a:t>
                </a:r>
                <a:r>
                  <a:rPr lang="zh-CN" altLang="zh-CN" sz="2000" dirty="0">
                    <a:solidFill>
                      <a:schemeClr val="tx1"/>
                    </a:solidFill>
                    <a:latin typeface="+mn-ea"/>
                    <a:ea typeface="+mn-ea"/>
                  </a:rPr>
                  <a:t>北京谱仪</a:t>
                </a:r>
                <a:r>
                  <a:rPr lang="en-US" altLang="zh-CN" sz="2000" dirty="0">
                    <a:solidFill>
                      <a:schemeClr val="tx1"/>
                    </a:solidFill>
                    <a:latin typeface="+mn-ea"/>
                    <a:ea typeface="+mn-ea"/>
                  </a:rPr>
                  <a:t>III</a:t>
                </a:r>
                <a:r>
                  <a:rPr lang="zh-CN" altLang="zh-CN" sz="2000" dirty="0">
                    <a:solidFill>
                      <a:schemeClr val="tx1"/>
                    </a:solidFill>
                    <a:latin typeface="+mn-ea"/>
                    <a:ea typeface="+mn-ea"/>
                  </a:rPr>
                  <a:t>上</a:t>
                </a:r>
                <a14:m>
                  <m:oMath xmlns:m="http://schemas.openxmlformats.org/officeDocument/2006/math">
                    <m:sSubSup>
                      <m:sSubSupPr>
                        <m:ctrlPr>
                          <a:rPr lang="zh-CN" altLang="zh-CN" sz="2000" i="1">
                            <a:solidFill>
                              <a:schemeClr val="tx1"/>
                            </a:solidFill>
                            <a:latin typeface="Cambria Math" panose="02040503050406030204" pitchFamily="18" charset="0"/>
                            <a:ea typeface="+mn-ea"/>
                          </a:rPr>
                        </m:ctrlPr>
                      </m:sSubSupPr>
                      <m:e>
                        <m:r>
                          <a:rPr lang="en-US" altLang="zh-CN" sz="2000">
                            <a:solidFill>
                              <a:schemeClr val="tx1"/>
                            </a:solidFill>
                            <a:latin typeface="Cambria Math" panose="02040503050406030204" pitchFamily="18" charset="0"/>
                            <a:ea typeface="+mn-ea"/>
                          </a:rPr>
                          <m:t>𝐷</m:t>
                        </m:r>
                      </m:e>
                      <m:sub>
                        <m:r>
                          <a:rPr lang="en-US" altLang="zh-CN" sz="2000">
                            <a:solidFill>
                              <a:schemeClr val="tx1"/>
                            </a:solidFill>
                            <a:latin typeface="Cambria Math" panose="02040503050406030204" pitchFamily="18" charset="0"/>
                            <a:ea typeface="+mn-ea"/>
                          </a:rPr>
                          <m:t>𝑠</m:t>
                        </m:r>
                      </m:sub>
                      <m:sup>
                        <m:r>
                          <a:rPr lang="en-US" altLang="zh-CN" sz="2000">
                            <a:solidFill>
                              <a:schemeClr val="tx1"/>
                            </a:solidFill>
                            <a:latin typeface="Cambria Math" panose="02040503050406030204" pitchFamily="18" charset="0"/>
                            <a:ea typeface="+mn-ea"/>
                          </a:rPr>
                          <m:t>+</m:t>
                        </m:r>
                      </m:sup>
                    </m:sSubSup>
                  </m:oMath>
                </a14:m>
                <a:r>
                  <a:rPr lang="zh-CN" altLang="zh-CN" sz="2000" dirty="0">
                    <a:solidFill>
                      <a:schemeClr val="tx1"/>
                    </a:solidFill>
                    <a:latin typeface="+mn-ea"/>
                    <a:ea typeface="+mn-ea"/>
                  </a:rPr>
                  <a:t>介子衰变的实验研究</a:t>
                </a:r>
                <a:r>
                  <a:rPr lang="zh-CN" altLang="en-US" sz="2000" dirty="0">
                    <a:solidFill>
                      <a:schemeClr val="tx1"/>
                    </a:solidFill>
                    <a:latin typeface="+mn-ea"/>
                    <a:ea typeface="+mn-ea"/>
                  </a:rPr>
                  <a:t>”</a:t>
                </a:r>
                <a:r>
                  <a:rPr lang="zh-CN" altLang="zh-CN" sz="2000" dirty="0">
                    <a:solidFill>
                      <a:schemeClr val="tx1"/>
                    </a:solidFill>
                    <a:latin typeface="+mn-ea"/>
                    <a:ea typeface="+mn-ea"/>
                  </a:rPr>
                  <a:t>，</a:t>
                </a:r>
                <a:r>
                  <a:rPr lang="en-US" altLang="zh-CN" sz="2000" dirty="0">
                    <a:solidFill>
                      <a:schemeClr val="tx1"/>
                    </a:solidFill>
                    <a:latin typeface="+mn-ea"/>
                    <a:ea typeface="+mn-ea"/>
                  </a:rPr>
                  <a:t>11635010</a:t>
                </a:r>
                <a:r>
                  <a:rPr lang="zh-CN" altLang="zh-CN" sz="2000" dirty="0">
                    <a:solidFill>
                      <a:schemeClr val="tx1"/>
                    </a:solidFill>
                    <a:latin typeface="+mn-ea"/>
                    <a:ea typeface="+mn-ea"/>
                  </a:rPr>
                  <a:t>，</a:t>
                </a:r>
                <a:r>
                  <a:rPr lang="en-US" altLang="zh-CN" sz="2000" dirty="0">
                    <a:solidFill>
                      <a:schemeClr val="tx1"/>
                    </a:solidFill>
                    <a:latin typeface="+mn-ea"/>
                    <a:ea typeface="+mn-ea"/>
                  </a:rPr>
                  <a:t>320</a:t>
                </a:r>
                <a:r>
                  <a:rPr lang="zh-CN" altLang="en-US" sz="2000" dirty="0">
                    <a:solidFill>
                      <a:schemeClr val="tx1"/>
                    </a:solidFill>
                    <a:latin typeface="+mn-ea"/>
                    <a:ea typeface="+mn-ea"/>
                  </a:rPr>
                  <a:t>万元，</a:t>
                </a:r>
                <a:r>
                  <a:rPr lang="zh-CN" altLang="zh-CN" sz="2000" dirty="0">
                    <a:solidFill>
                      <a:schemeClr val="tx1"/>
                    </a:solidFill>
                    <a:latin typeface="+mn-ea"/>
                    <a:ea typeface="+mn-ea"/>
                  </a:rPr>
                  <a:t>董燎原主持</a:t>
                </a:r>
                <a:r>
                  <a:rPr lang="en-US" altLang="zh-CN" sz="2000" dirty="0">
                    <a:solidFill>
                      <a:schemeClr val="tx1"/>
                    </a:solidFill>
                    <a:latin typeface="+mn-ea"/>
                    <a:ea typeface="+mn-ea"/>
                  </a:rPr>
                  <a:t>),</a:t>
                </a:r>
                <a:r>
                  <a:rPr lang="zh-CN" altLang="en-US" sz="2000" dirty="0">
                    <a:solidFill>
                      <a:schemeClr val="tx1"/>
                    </a:solidFill>
                    <a:latin typeface="+mn-ea"/>
                    <a:ea typeface="+mn-ea"/>
                  </a:rPr>
                  <a:t>支持在利用</a:t>
                </a:r>
                <a:r>
                  <a:rPr lang="zh-CN" altLang="en-US" sz="2000" dirty="0">
                    <a:solidFill>
                      <a:srgbClr val="C00000"/>
                    </a:solidFill>
                    <a:latin typeface="+mn-ea"/>
                    <a:ea typeface="+mn-ea"/>
                  </a:rPr>
                  <a:t>部分</a:t>
                </a:r>
                <a:r>
                  <a:rPr lang="en-US" altLang="zh-CN" sz="2000" dirty="0">
                    <a:solidFill>
                      <a:srgbClr val="C00000"/>
                    </a:solidFill>
                    <a:latin typeface="+mn-ea"/>
                    <a:ea typeface="+mn-ea"/>
                  </a:rPr>
                  <a:t>BESIII</a:t>
                </a:r>
                <a:r>
                  <a:rPr lang="zh-CN" altLang="en-US" sz="2000" dirty="0">
                    <a:solidFill>
                      <a:srgbClr val="C00000"/>
                    </a:solidFill>
                    <a:latin typeface="+mn-ea"/>
                    <a:ea typeface="+mn-ea"/>
                  </a:rPr>
                  <a:t>数据</a:t>
                </a:r>
                <a:r>
                  <a:rPr lang="zh-CN" altLang="en-US" sz="2000" dirty="0">
                    <a:solidFill>
                      <a:schemeClr val="tx1"/>
                    </a:solidFill>
                    <a:latin typeface="+mn-ea"/>
                    <a:ea typeface="+mn-ea"/>
                  </a:rPr>
                  <a:t>开展</a:t>
                </a:r>
                <a14:m>
                  <m:oMath xmlns:m="http://schemas.openxmlformats.org/officeDocument/2006/math">
                    <m:sSubSup>
                      <m:sSubSupPr>
                        <m:ctrlPr>
                          <a:rPr lang="zh-CN" altLang="zh-CN" sz="2000" i="1" smtClean="0">
                            <a:solidFill>
                              <a:srgbClr val="C00000"/>
                            </a:solidFill>
                            <a:latin typeface="Cambria Math" panose="02040503050406030204" pitchFamily="18" charset="0"/>
                            <a:ea typeface="+mn-ea"/>
                          </a:rPr>
                        </m:ctrlPr>
                      </m:sSubSupPr>
                      <m:e>
                        <m:r>
                          <a:rPr lang="en-US" altLang="zh-CN" sz="2000">
                            <a:solidFill>
                              <a:srgbClr val="C00000"/>
                            </a:solidFill>
                            <a:latin typeface="Cambria Math" panose="02040503050406030204" pitchFamily="18" charset="0"/>
                            <a:ea typeface="+mn-ea"/>
                          </a:rPr>
                          <m:t>𝐷</m:t>
                        </m:r>
                      </m:e>
                      <m:sub>
                        <m:r>
                          <a:rPr lang="en-US" altLang="zh-CN" sz="2000">
                            <a:solidFill>
                              <a:srgbClr val="C00000"/>
                            </a:solidFill>
                            <a:latin typeface="Cambria Math" panose="02040503050406030204" pitchFamily="18" charset="0"/>
                            <a:ea typeface="+mn-ea"/>
                          </a:rPr>
                          <m:t>𝑠</m:t>
                        </m:r>
                      </m:sub>
                      <m:sup>
                        <m:r>
                          <a:rPr lang="en-US" altLang="zh-CN" sz="2000">
                            <a:solidFill>
                              <a:srgbClr val="C00000"/>
                            </a:solidFill>
                            <a:latin typeface="Cambria Math" panose="02040503050406030204" pitchFamily="18" charset="0"/>
                            <a:ea typeface="+mn-ea"/>
                          </a:rPr>
                          <m:t>+</m:t>
                        </m:r>
                      </m:sup>
                    </m:sSubSup>
                  </m:oMath>
                </a14:m>
                <a:r>
                  <a:rPr lang="zh-CN" altLang="zh-CN" sz="2000" dirty="0">
                    <a:solidFill>
                      <a:srgbClr val="C00000"/>
                    </a:solidFill>
                    <a:latin typeface="+mn-ea"/>
                    <a:ea typeface="+mn-ea"/>
                  </a:rPr>
                  <a:t>介子的强子末态衰变</a:t>
                </a:r>
                <a:r>
                  <a:rPr lang="zh-CN" altLang="zh-CN" sz="2000" dirty="0">
                    <a:solidFill>
                      <a:schemeClr val="tx1"/>
                    </a:solidFill>
                    <a:latin typeface="+mn-ea"/>
                    <a:ea typeface="+mn-ea"/>
                  </a:rPr>
                  <a:t>，是本申请项目开展研究的</a:t>
                </a:r>
                <a:r>
                  <a:rPr lang="zh-CN" altLang="zh-CN" sz="2000" dirty="0">
                    <a:solidFill>
                      <a:srgbClr val="C00000"/>
                    </a:solidFill>
                    <a:latin typeface="+mn-ea"/>
                    <a:ea typeface="+mn-ea"/>
                  </a:rPr>
                  <a:t>基础</a:t>
                </a:r>
                <a:r>
                  <a:rPr lang="zh-CN" altLang="zh-CN" sz="2000" dirty="0">
                    <a:solidFill>
                      <a:schemeClr val="tx1"/>
                    </a:solidFill>
                    <a:latin typeface="+mn-ea"/>
                    <a:ea typeface="+mn-ea"/>
                  </a:rPr>
                  <a:t>。</a:t>
                </a:r>
                <a:r>
                  <a:rPr lang="en-US" altLang="zh-CN" sz="2000" dirty="0">
                    <a:solidFill>
                      <a:schemeClr val="tx1"/>
                    </a:solidFill>
                    <a:latin typeface="+mn-ea"/>
                    <a:ea typeface="+mn-ea"/>
                  </a:rPr>
                  <a:t> </a:t>
                </a:r>
                <a:r>
                  <a:rPr lang="zh-CN" altLang="en-US" sz="2000" dirty="0">
                    <a:solidFill>
                      <a:srgbClr val="C00000"/>
                    </a:solidFill>
                    <a:latin typeface="+mn-ea"/>
                    <a:ea typeface="+mn-ea"/>
                  </a:rPr>
                  <a:t>本年度结题</a:t>
                </a:r>
                <a:endParaRPr lang="zh-CN" altLang="zh-CN" sz="2000" dirty="0">
                  <a:solidFill>
                    <a:srgbClr val="C00000"/>
                  </a:solidFill>
                  <a:latin typeface="+mn-ea"/>
                  <a:ea typeface="+mn-ea"/>
                </a:endParaRPr>
              </a:p>
              <a:p>
                <a:pPr marL="0" indent="0">
                  <a:buNone/>
                </a:pPr>
                <a:endParaRPr lang="zh-CN" altLang="zh-CN" sz="2000" dirty="0">
                  <a:solidFill>
                    <a:schemeClr val="tx1"/>
                  </a:solidFill>
                  <a:latin typeface="+mn-ea"/>
                  <a:ea typeface="+mn-ea"/>
                </a:endParaRPr>
              </a:p>
              <a:p>
                <a:pPr marL="0" indent="0">
                  <a:buNone/>
                </a:pPr>
                <a:endParaRPr lang="zh-CN" altLang="en-US" sz="2000" dirty="0">
                  <a:solidFill>
                    <a:schemeClr val="tx1"/>
                  </a:solidFill>
                </a:endParaRP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381000" y="838200"/>
                <a:ext cx="8458200" cy="5486400"/>
              </a:xfrm>
              <a:blipFill>
                <a:blip r:embed="rId3"/>
                <a:stretch>
                  <a:fillRect l="-649" t="-111" r="-3605" b="-889"/>
                </a:stretch>
              </a:blipFill>
            </p:spPr>
            <p:txBody>
              <a:bodyPr/>
              <a:lstStyle/>
              <a:p>
                <a:r>
                  <a:rPr lang="zh-CN" altLang="en-US">
                    <a:noFill/>
                  </a:rPr>
                  <a:t> </a:t>
                </a:r>
              </a:p>
            </p:txBody>
          </p:sp>
        </mc:Fallback>
      </mc:AlternateContent>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17FE17-BB62-45E8-80D8-8DA0DEEF5B92}" type="slidenum">
              <a:rPr kumimoji="0" lang="zh-CN" altLang="en-US" sz="1600" b="1" i="0" u="none" strike="noStrike" kern="1200" cap="none" spc="0" normalizeH="0" baseline="0" noProof="0" smtClean="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zh-CN" altLang="en-US" sz="1600" b="1" i="0" u="none" strike="noStrike" kern="1200" cap="none" spc="0" normalizeH="0" baseline="0" noProof="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endParaRPr>
          </a:p>
        </p:txBody>
      </p:sp>
    </p:spTree>
    <p:extLst>
      <p:ext uri="{BB962C8B-B14F-4D97-AF65-F5344CB8AC3E}">
        <p14:creationId xmlns:p14="http://schemas.microsoft.com/office/powerpoint/2010/main" val="3859911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kern="1200" dirty="0">
                <a:solidFill>
                  <a:prstClr val="black"/>
                </a:solidFill>
              </a:rPr>
              <a:t>获得其他资助的情况</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228600" y="838200"/>
                <a:ext cx="8610600" cy="5791200"/>
              </a:xfrm>
            </p:spPr>
            <p:txBody>
              <a:bodyPr/>
              <a:lstStyle/>
              <a:p>
                <a:pPr>
                  <a:lnSpc>
                    <a:spcPct val="120000"/>
                  </a:lnSpc>
                  <a:buClrTx/>
                  <a:buFont typeface="Wingdings" panose="05000000000000000000" pitchFamily="2" charset="2"/>
                  <a:buChar char="p"/>
                </a:pPr>
                <a:r>
                  <a:rPr lang="zh-CN" altLang="zh-CN" sz="2000" dirty="0">
                    <a:solidFill>
                      <a:schemeClr val="tx1"/>
                    </a:solidFill>
                    <a:latin typeface="+mn-ea"/>
                    <a:ea typeface="+mn-ea"/>
                  </a:rPr>
                  <a:t>国家自然科学基金委</a:t>
                </a:r>
                <a:r>
                  <a:rPr lang="zh-CN" altLang="zh-CN" sz="2000" dirty="0">
                    <a:solidFill>
                      <a:srgbClr val="C00000"/>
                    </a:solidFill>
                    <a:latin typeface="+mn-ea"/>
                    <a:ea typeface="+mn-ea"/>
                  </a:rPr>
                  <a:t>面上项目</a:t>
                </a:r>
                <a:r>
                  <a:rPr lang="zh-CN" altLang="en-US" sz="2000" dirty="0">
                    <a:solidFill>
                      <a:schemeClr val="tx1"/>
                    </a:solidFill>
                    <a:latin typeface="+mn-ea"/>
                    <a:ea typeface="+mn-ea"/>
                  </a:rPr>
                  <a:t>“</a:t>
                </a:r>
                <a:r>
                  <a:rPr lang="en-US" altLang="zh-CN" sz="2000" dirty="0">
                    <a:solidFill>
                      <a:schemeClr val="tx1"/>
                    </a:solidFill>
                    <a:latin typeface="+mn-ea"/>
                    <a:ea typeface="+mn-ea"/>
                  </a:rPr>
                  <a:t>BESIII</a:t>
                </a:r>
                <a:r>
                  <a:rPr lang="zh-CN" altLang="zh-CN" sz="2000" dirty="0">
                    <a:solidFill>
                      <a:schemeClr val="tx1"/>
                    </a:solidFill>
                    <a:latin typeface="+mn-ea"/>
                    <a:ea typeface="+mn-ea"/>
                  </a:rPr>
                  <a:t>上</a:t>
                </a:r>
                <a14:m>
                  <m:oMath xmlns:m="http://schemas.openxmlformats.org/officeDocument/2006/math">
                    <m:sSup>
                      <m:sSupPr>
                        <m:ctrlPr>
                          <a:rPr lang="zh-CN" altLang="zh-CN" sz="2000" i="1">
                            <a:solidFill>
                              <a:schemeClr val="tx1"/>
                            </a:solidFill>
                            <a:latin typeface="Cambria Math" panose="02040503050406030204" pitchFamily="18" charset="0"/>
                            <a:ea typeface="+mn-ea"/>
                          </a:rPr>
                        </m:ctrlPr>
                      </m:sSupPr>
                      <m:e>
                        <m:r>
                          <a:rPr lang="en-US" altLang="zh-CN" sz="2000">
                            <a:solidFill>
                              <a:schemeClr val="tx1"/>
                            </a:solidFill>
                            <a:latin typeface="Cambria Math" panose="02040503050406030204" pitchFamily="18" charset="0"/>
                            <a:ea typeface="+mn-ea"/>
                          </a:rPr>
                          <m:t>𝐷</m:t>
                        </m:r>
                      </m:e>
                      <m:sup>
                        <m:r>
                          <a:rPr lang="en-US" altLang="zh-CN" sz="2000">
                            <a:solidFill>
                              <a:schemeClr val="tx1"/>
                            </a:solidFill>
                            <a:latin typeface="Cambria Math" panose="02040503050406030204" pitchFamily="18" charset="0"/>
                            <a:ea typeface="+mn-ea"/>
                          </a:rPr>
                          <m:t>0(+)</m:t>
                        </m:r>
                      </m:sup>
                    </m:sSup>
                  </m:oMath>
                </a14:m>
                <a:r>
                  <a:rPr lang="zh-CN" altLang="zh-CN" sz="2000" dirty="0">
                    <a:solidFill>
                      <a:schemeClr val="tx1"/>
                    </a:solidFill>
                    <a:latin typeface="+mn-ea"/>
                    <a:ea typeface="+mn-ea"/>
                  </a:rPr>
                  <a:t>介子遍举η强子衰变的实验研究</a:t>
                </a:r>
                <a:r>
                  <a:rPr lang="en-US" altLang="zh-CN" sz="2000" dirty="0">
                    <a:solidFill>
                      <a:schemeClr val="tx1"/>
                    </a:solidFill>
                    <a:latin typeface="+mn-ea"/>
                    <a:ea typeface="+mn-ea"/>
                  </a:rPr>
                  <a:t>”(11775230</a:t>
                </a:r>
                <a:r>
                  <a:rPr lang="zh-CN" altLang="zh-CN" sz="2000" dirty="0">
                    <a:solidFill>
                      <a:schemeClr val="tx1"/>
                    </a:solidFill>
                    <a:latin typeface="+mn-ea"/>
                    <a:ea typeface="+mn-ea"/>
                  </a:rPr>
                  <a:t>，</a:t>
                </a:r>
                <a:r>
                  <a:rPr lang="en-US" altLang="zh-CN" sz="2000" dirty="0">
                    <a:solidFill>
                      <a:schemeClr val="tx1"/>
                    </a:solidFill>
                    <a:latin typeface="+mn-ea"/>
                    <a:ea typeface="+mn-ea"/>
                  </a:rPr>
                  <a:t>78</a:t>
                </a:r>
                <a:r>
                  <a:rPr lang="zh-CN" altLang="zh-CN" sz="2000" dirty="0">
                    <a:solidFill>
                      <a:schemeClr val="tx1"/>
                    </a:solidFill>
                    <a:latin typeface="+mn-ea"/>
                    <a:ea typeface="+mn-ea"/>
                  </a:rPr>
                  <a:t>万元，马海龙主持</a:t>
                </a:r>
                <a:r>
                  <a:rPr lang="en-US" altLang="zh-CN" sz="2000" dirty="0">
                    <a:solidFill>
                      <a:schemeClr val="tx1"/>
                    </a:solidFill>
                    <a:latin typeface="+mn-ea"/>
                    <a:ea typeface="+mn-ea"/>
                  </a:rPr>
                  <a:t>)</a:t>
                </a:r>
                <a:r>
                  <a:rPr lang="zh-CN" altLang="en-US" sz="2000" dirty="0">
                    <a:solidFill>
                      <a:schemeClr val="tx1"/>
                    </a:solidFill>
                    <a:latin typeface="+mn-ea"/>
                    <a:ea typeface="+mn-ea"/>
                  </a:rPr>
                  <a:t>。支持</a:t>
                </a:r>
                <a:r>
                  <a:rPr lang="zh-CN" altLang="zh-CN" sz="2000" dirty="0">
                    <a:solidFill>
                      <a:schemeClr val="tx1"/>
                    </a:solidFill>
                    <a:latin typeface="+mn-ea"/>
                    <a:ea typeface="+mn-ea"/>
                  </a:rPr>
                  <a:t>利用</a:t>
                </a:r>
                <a:r>
                  <a:rPr lang="en-US" altLang="zh-CN" sz="2000" dirty="0">
                    <a:solidFill>
                      <a:schemeClr val="tx1"/>
                    </a:solidFill>
                    <a:latin typeface="+mn-ea"/>
                    <a:ea typeface="+mn-ea"/>
                  </a:rPr>
                  <a:t>BESIII</a:t>
                </a:r>
                <a:r>
                  <a:rPr lang="zh-CN" altLang="en-US" sz="2000" dirty="0">
                    <a:solidFill>
                      <a:srgbClr val="C00000"/>
                    </a:solidFill>
                    <a:latin typeface="+mn-ea"/>
                    <a:ea typeface="+mn-ea"/>
                  </a:rPr>
                  <a:t>早期</a:t>
                </a:r>
                <a:r>
                  <a:rPr lang="zh-CN" altLang="zh-CN" sz="2000" dirty="0">
                    <a:solidFill>
                      <a:srgbClr val="C00000"/>
                    </a:solidFill>
                    <a:latin typeface="+mn-ea"/>
                    <a:ea typeface="+mn-ea"/>
                  </a:rPr>
                  <a:t>的</a:t>
                </a:r>
                <a14:m>
                  <m:oMath xmlns:m="http://schemas.openxmlformats.org/officeDocument/2006/math">
                    <m:r>
                      <a:rPr lang="en-US" altLang="zh-CN" sz="2000">
                        <a:solidFill>
                          <a:srgbClr val="C00000"/>
                        </a:solidFill>
                        <a:latin typeface="Cambria Math" panose="02040503050406030204" pitchFamily="18" charset="0"/>
                        <a:ea typeface="+mn-ea"/>
                      </a:rPr>
                      <m:t>𝐷</m:t>
                    </m:r>
                    <m:acc>
                      <m:accPr>
                        <m:chr m:val="̅"/>
                        <m:ctrlPr>
                          <a:rPr lang="zh-CN" altLang="zh-CN" sz="2000" i="1">
                            <a:solidFill>
                              <a:srgbClr val="C00000"/>
                            </a:solidFill>
                            <a:latin typeface="Cambria Math" panose="02040503050406030204" pitchFamily="18" charset="0"/>
                            <a:ea typeface="+mn-ea"/>
                          </a:rPr>
                        </m:ctrlPr>
                      </m:accPr>
                      <m:e>
                        <m:r>
                          <a:rPr lang="en-US" altLang="zh-CN" sz="2000">
                            <a:solidFill>
                              <a:srgbClr val="C00000"/>
                            </a:solidFill>
                            <a:latin typeface="Cambria Math" panose="02040503050406030204" pitchFamily="18" charset="0"/>
                            <a:ea typeface="+mn-ea"/>
                          </a:rPr>
                          <m:t>𝐷</m:t>
                        </m:r>
                      </m:e>
                    </m:acc>
                  </m:oMath>
                </a14:m>
                <a:r>
                  <a:rPr lang="zh-CN" altLang="zh-CN" sz="2000" dirty="0">
                    <a:solidFill>
                      <a:srgbClr val="C00000"/>
                    </a:solidFill>
                    <a:latin typeface="+mn-ea"/>
                    <a:ea typeface="+mn-ea"/>
                  </a:rPr>
                  <a:t>数据</a:t>
                </a:r>
                <a:r>
                  <a:rPr lang="zh-CN" altLang="zh-CN" sz="2000" dirty="0">
                    <a:solidFill>
                      <a:schemeClr val="tx1"/>
                    </a:solidFill>
                    <a:latin typeface="+mn-ea"/>
                    <a:ea typeface="+mn-ea"/>
                  </a:rPr>
                  <a:t>，开展</a:t>
                </a:r>
                <a14:m>
                  <m:oMath xmlns:m="http://schemas.openxmlformats.org/officeDocument/2006/math">
                    <m:sSup>
                      <m:sSupPr>
                        <m:ctrlPr>
                          <a:rPr lang="zh-CN" altLang="zh-CN" sz="2000" i="1">
                            <a:solidFill>
                              <a:schemeClr val="tx1"/>
                            </a:solidFill>
                            <a:latin typeface="Cambria Math" panose="02040503050406030204" pitchFamily="18" charset="0"/>
                            <a:ea typeface="+mn-ea"/>
                          </a:rPr>
                        </m:ctrlPr>
                      </m:sSupPr>
                      <m:e>
                        <m:r>
                          <a:rPr lang="en-US" altLang="zh-CN" sz="2000">
                            <a:solidFill>
                              <a:schemeClr val="tx1"/>
                            </a:solidFill>
                            <a:latin typeface="Cambria Math" panose="02040503050406030204" pitchFamily="18" charset="0"/>
                            <a:ea typeface="+mn-ea"/>
                          </a:rPr>
                          <m:t>𝐷</m:t>
                        </m:r>
                      </m:e>
                      <m:sup>
                        <m:r>
                          <a:rPr lang="en-US" altLang="zh-CN" sz="2000">
                            <a:solidFill>
                              <a:schemeClr val="tx1"/>
                            </a:solidFill>
                            <a:latin typeface="Cambria Math" panose="02040503050406030204" pitchFamily="18" charset="0"/>
                            <a:ea typeface="+mn-ea"/>
                          </a:rPr>
                          <m:t>0(+)</m:t>
                        </m:r>
                      </m:sup>
                    </m:sSup>
                  </m:oMath>
                </a14:m>
                <a:r>
                  <a:rPr lang="zh-CN" altLang="zh-CN" sz="2000" dirty="0">
                    <a:solidFill>
                      <a:schemeClr val="tx1"/>
                    </a:solidFill>
                    <a:latin typeface="+mn-ea"/>
                    <a:ea typeface="+mn-ea"/>
                  </a:rPr>
                  <a:t>介子遍举η强子的实验研究，是本项目的</a:t>
                </a:r>
                <a:r>
                  <a:rPr lang="zh-CN" altLang="zh-CN" sz="2000" dirty="0">
                    <a:solidFill>
                      <a:srgbClr val="C00000"/>
                    </a:solidFill>
                    <a:latin typeface="+mn-ea"/>
                    <a:ea typeface="+mn-ea"/>
                  </a:rPr>
                  <a:t>基础</a:t>
                </a:r>
                <a:r>
                  <a:rPr lang="zh-CN" altLang="zh-CN" sz="2000" dirty="0">
                    <a:solidFill>
                      <a:schemeClr val="tx1"/>
                    </a:solidFill>
                    <a:latin typeface="+mn-ea"/>
                    <a:ea typeface="+mn-ea"/>
                  </a:rPr>
                  <a:t>。</a:t>
                </a:r>
                <a:r>
                  <a:rPr lang="zh-CN" altLang="en-US" sz="2000" dirty="0">
                    <a:solidFill>
                      <a:srgbClr val="C00000"/>
                    </a:solidFill>
                    <a:latin typeface="+mn-ea"/>
                    <a:ea typeface="+mn-ea"/>
                  </a:rPr>
                  <a:t>本年度结题</a:t>
                </a:r>
                <a:endParaRPr lang="en-US" altLang="zh-CN" sz="2000" dirty="0">
                  <a:solidFill>
                    <a:srgbClr val="C00000"/>
                  </a:solidFill>
                  <a:latin typeface="+mn-ea"/>
                  <a:ea typeface="+mn-ea"/>
                </a:endParaRPr>
              </a:p>
              <a:p>
                <a:pPr>
                  <a:lnSpc>
                    <a:spcPct val="120000"/>
                  </a:lnSpc>
                  <a:buClrTx/>
                  <a:buFont typeface="Wingdings" panose="05000000000000000000" pitchFamily="2" charset="2"/>
                  <a:buChar char="p"/>
                </a:pPr>
                <a:endParaRPr lang="zh-CN" altLang="zh-CN" sz="2000" dirty="0">
                  <a:solidFill>
                    <a:schemeClr val="tx1"/>
                  </a:solidFill>
                  <a:latin typeface="+mn-ea"/>
                  <a:ea typeface="+mn-ea"/>
                </a:endParaRPr>
              </a:p>
              <a:p>
                <a:pPr>
                  <a:lnSpc>
                    <a:spcPct val="120000"/>
                  </a:lnSpc>
                  <a:buClrTx/>
                  <a:buFont typeface="Wingdings" panose="05000000000000000000" pitchFamily="2" charset="2"/>
                  <a:buChar char="p"/>
                </a:pPr>
                <a:r>
                  <a:rPr lang="zh-CN" altLang="zh-CN" sz="2000" dirty="0">
                    <a:solidFill>
                      <a:schemeClr val="tx1"/>
                    </a:solidFill>
                    <a:latin typeface="+mn-ea"/>
                    <a:ea typeface="+mn-ea"/>
                  </a:rPr>
                  <a:t>国家自然科学基金委大科学装置</a:t>
                </a:r>
                <a:r>
                  <a:rPr lang="zh-CN" altLang="zh-CN" sz="2000" dirty="0">
                    <a:solidFill>
                      <a:srgbClr val="C00000"/>
                    </a:solidFill>
                    <a:latin typeface="+mn-ea"/>
                  </a:rPr>
                  <a:t>联合基金培育项目</a:t>
                </a:r>
                <a:r>
                  <a:rPr lang="zh-CN" altLang="en-US" sz="2000" dirty="0">
                    <a:solidFill>
                      <a:schemeClr val="tx1"/>
                    </a:solidFill>
                    <a:latin typeface="+mn-ea"/>
                    <a:ea typeface="+mn-ea"/>
                  </a:rPr>
                  <a:t>“</a:t>
                </a:r>
                <a:r>
                  <a:rPr lang="en-US" altLang="zh-CN" sz="2000" dirty="0">
                    <a:solidFill>
                      <a:schemeClr val="tx1"/>
                    </a:solidFill>
                    <a:latin typeface="+mn-ea"/>
                    <a:ea typeface="+mn-ea"/>
                  </a:rPr>
                  <a:t>BESIII</a:t>
                </a:r>
                <a:r>
                  <a:rPr lang="zh-CN" altLang="zh-CN" sz="2000" dirty="0">
                    <a:solidFill>
                      <a:schemeClr val="tx1"/>
                    </a:solidFill>
                    <a:latin typeface="+mn-ea"/>
                    <a:ea typeface="+mn-ea"/>
                  </a:rPr>
                  <a:t>上</a:t>
                </a:r>
                <a14:m>
                  <m:oMath xmlns:m="http://schemas.openxmlformats.org/officeDocument/2006/math">
                    <m:sSubSup>
                      <m:sSubSupPr>
                        <m:ctrlPr>
                          <a:rPr lang="zh-CN" altLang="zh-CN" sz="2000" i="1">
                            <a:solidFill>
                              <a:schemeClr val="tx1"/>
                            </a:solidFill>
                            <a:latin typeface="Cambria Math" panose="02040503050406030204" pitchFamily="18" charset="0"/>
                            <a:ea typeface="+mn-ea"/>
                          </a:rPr>
                        </m:ctrlPr>
                      </m:sSubSupPr>
                      <m:e>
                        <m:r>
                          <a:rPr lang="en-US" altLang="zh-CN" sz="2000">
                            <a:solidFill>
                              <a:schemeClr val="tx1"/>
                            </a:solidFill>
                            <a:latin typeface="Cambria Math" panose="02040503050406030204" pitchFamily="18" charset="0"/>
                            <a:ea typeface="+mn-ea"/>
                          </a:rPr>
                          <m:t>𝐷</m:t>
                        </m:r>
                      </m:e>
                      <m:sub>
                        <m:r>
                          <a:rPr lang="en-US" altLang="zh-CN" sz="2000">
                            <a:solidFill>
                              <a:schemeClr val="tx1"/>
                            </a:solidFill>
                            <a:latin typeface="Cambria Math" panose="02040503050406030204" pitchFamily="18" charset="0"/>
                            <a:ea typeface="+mn-ea"/>
                          </a:rPr>
                          <m:t>𝑆</m:t>
                        </m:r>
                      </m:sub>
                      <m:sup>
                        <m:r>
                          <a:rPr lang="en-US" altLang="zh-CN" sz="2000">
                            <a:solidFill>
                              <a:schemeClr val="tx1"/>
                            </a:solidFill>
                            <a:latin typeface="Cambria Math" panose="02040503050406030204" pitchFamily="18" charset="0"/>
                            <a:ea typeface="+mn-ea"/>
                          </a:rPr>
                          <m:t>+</m:t>
                        </m:r>
                      </m:sup>
                    </m:sSubSup>
                  </m:oMath>
                </a14:m>
                <a:r>
                  <a:rPr lang="zh-CN" altLang="zh-CN" sz="2000" dirty="0">
                    <a:solidFill>
                      <a:schemeClr val="tx1"/>
                    </a:solidFill>
                    <a:latin typeface="+mn-ea"/>
                    <a:ea typeface="+mn-ea"/>
                  </a:rPr>
                  <a:t>介子到包含三个带电</a:t>
                </a:r>
                <a:r>
                  <a:rPr lang="en-US" altLang="zh-CN" sz="2000" dirty="0">
                    <a:solidFill>
                      <a:schemeClr val="tx1"/>
                    </a:solidFill>
                    <a:latin typeface="+mn-ea"/>
                    <a:ea typeface="+mn-ea"/>
                    <a:sym typeface="Symbol" panose="05050102010706020507" pitchFamily="18" charset="2"/>
                  </a:rPr>
                  <a:t></a:t>
                </a:r>
                <a:r>
                  <a:rPr lang="zh-CN" altLang="zh-CN" sz="2000" dirty="0">
                    <a:solidFill>
                      <a:schemeClr val="tx1"/>
                    </a:solidFill>
                    <a:latin typeface="+mn-ea"/>
                    <a:ea typeface="+mn-ea"/>
                  </a:rPr>
                  <a:t>介子的单举衰变过程研究</a:t>
                </a:r>
                <a:r>
                  <a:rPr lang="zh-CN" altLang="en-US" sz="2000" dirty="0">
                    <a:solidFill>
                      <a:schemeClr val="tx1"/>
                    </a:solidFill>
                    <a:latin typeface="+mn-ea"/>
                    <a:ea typeface="+mn-ea"/>
                  </a:rPr>
                  <a:t>”</a:t>
                </a:r>
                <a:r>
                  <a:rPr lang="en-US" altLang="zh-CN" sz="2000" dirty="0">
                    <a:solidFill>
                      <a:schemeClr val="tx1"/>
                    </a:solidFill>
                    <a:latin typeface="+mn-ea"/>
                    <a:ea typeface="+mn-ea"/>
                  </a:rPr>
                  <a:t>(U1932108</a:t>
                </a:r>
                <a:r>
                  <a:rPr lang="zh-CN" altLang="zh-CN" sz="2000" dirty="0">
                    <a:solidFill>
                      <a:schemeClr val="tx1"/>
                    </a:solidFill>
                    <a:latin typeface="+mn-ea"/>
                    <a:ea typeface="+mn-ea"/>
                  </a:rPr>
                  <a:t>，</a:t>
                </a:r>
                <a:r>
                  <a:rPr lang="en-US" altLang="zh-CN" sz="2000" dirty="0">
                    <a:solidFill>
                      <a:schemeClr val="tx1"/>
                    </a:solidFill>
                    <a:latin typeface="+mn-ea"/>
                    <a:ea typeface="+mn-ea"/>
                  </a:rPr>
                  <a:t>55</a:t>
                </a:r>
                <a:r>
                  <a:rPr lang="zh-CN" altLang="zh-CN" sz="2000" dirty="0">
                    <a:solidFill>
                      <a:schemeClr val="tx1"/>
                    </a:solidFill>
                    <a:latin typeface="+mn-ea"/>
                    <a:ea typeface="+mn-ea"/>
                  </a:rPr>
                  <a:t>万元，孙亮主持</a:t>
                </a:r>
                <a:r>
                  <a:rPr lang="en-US" altLang="zh-CN" sz="2000" dirty="0">
                    <a:solidFill>
                      <a:schemeClr val="tx1"/>
                    </a:solidFill>
                    <a:latin typeface="+mn-ea"/>
                    <a:ea typeface="+mn-ea"/>
                  </a:rPr>
                  <a:t>)</a:t>
                </a:r>
                <a:r>
                  <a:rPr lang="zh-CN" altLang="zh-CN" sz="2000" dirty="0">
                    <a:solidFill>
                      <a:schemeClr val="tx1"/>
                    </a:solidFill>
                    <a:latin typeface="+mn-ea"/>
                    <a:ea typeface="+mn-ea"/>
                  </a:rPr>
                  <a:t>。</a:t>
                </a:r>
                <a:r>
                  <a:rPr lang="zh-CN" altLang="en-US" sz="2000" dirty="0">
                    <a:solidFill>
                      <a:schemeClr val="tx1"/>
                    </a:solidFill>
                    <a:latin typeface="+mn-ea"/>
                    <a:ea typeface="+mn-ea"/>
                  </a:rPr>
                  <a:t>支持</a:t>
                </a:r>
                <a:r>
                  <a:rPr lang="zh-CN" altLang="zh-CN" sz="2000" dirty="0">
                    <a:solidFill>
                      <a:schemeClr val="tx1"/>
                    </a:solidFill>
                    <a:latin typeface="+mn-ea"/>
                    <a:ea typeface="+mn-ea"/>
                  </a:rPr>
                  <a:t>开展</a:t>
                </a:r>
                <a14:m>
                  <m:oMath xmlns:m="http://schemas.openxmlformats.org/officeDocument/2006/math">
                    <m:sSubSup>
                      <m:sSubSupPr>
                        <m:ctrlPr>
                          <a:rPr lang="zh-CN" altLang="zh-CN" sz="2000" i="1">
                            <a:solidFill>
                              <a:schemeClr val="tx1"/>
                            </a:solidFill>
                            <a:latin typeface="Cambria Math" panose="02040503050406030204" pitchFamily="18" charset="0"/>
                            <a:ea typeface="+mn-ea"/>
                          </a:rPr>
                        </m:ctrlPr>
                      </m:sSubSupPr>
                      <m:e>
                        <m:r>
                          <a:rPr lang="en-US" altLang="zh-CN" sz="2000">
                            <a:solidFill>
                              <a:schemeClr val="tx1"/>
                            </a:solidFill>
                            <a:latin typeface="Cambria Math" panose="02040503050406030204" pitchFamily="18" charset="0"/>
                            <a:ea typeface="+mn-ea"/>
                          </a:rPr>
                          <m:t>𝐷</m:t>
                        </m:r>
                      </m:e>
                      <m:sub>
                        <m:r>
                          <a:rPr lang="en-US" altLang="zh-CN" sz="2000">
                            <a:solidFill>
                              <a:schemeClr val="tx1"/>
                            </a:solidFill>
                            <a:latin typeface="Cambria Math" panose="02040503050406030204" pitchFamily="18" charset="0"/>
                            <a:ea typeface="+mn-ea"/>
                          </a:rPr>
                          <m:t>𝑆</m:t>
                        </m:r>
                      </m:sub>
                      <m:sup>
                        <m:r>
                          <a:rPr lang="en-US" altLang="zh-CN" sz="2000">
                            <a:solidFill>
                              <a:schemeClr val="tx1"/>
                            </a:solidFill>
                            <a:latin typeface="Cambria Math" panose="02040503050406030204" pitchFamily="18" charset="0"/>
                            <a:ea typeface="+mn-ea"/>
                          </a:rPr>
                          <m:t>+</m:t>
                        </m:r>
                      </m:sup>
                    </m:sSubSup>
                  </m:oMath>
                </a14:m>
                <a:r>
                  <a:rPr lang="zh-CN" altLang="zh-CN" sz="2000" dirty="0">
                    <a:solidFill>
                      <a:schemeClr val="tx1"/>
                    </a:solidFill>
                    <a:latin typeface="+mn-ea"/>
                    <a:ea typeface="+mn-ea"/>
                  </a:rPr>
                  <a:t>衰变到三带电</a:t>
                </a:r>
                <a:r>
                  <a:rPr lang="en-US" altLang="zh-CN" sz="2000" dirty="0">
                    <a:solidFill>
                      <a:schemeClr val="tx1"/>
                    </a:solidFill>
                    <a:latin typeface="+mn-ea"/>
                    <a:ea typeface="+mn-ea"/>
                    <a:sym typeface="Symbol" panose="05050102010706020507" pitchFamily="18" charset="2"/>
                  </a:rPr>
                  <a:t></a:t>
                </a:r>
                <a:r>
                  <a:rPr lang="zh-CN" altLang="zh-CN" sz="2000" dirty="0">
                    <a:solidFill>
                      <a:schemeClr val="tx1"/>
                    </a:solidFill>
                    <a:latin typeface="+mn-ea"/>
                    <a:ea typeface="+mn-ea"/>
                  </a:rPr>
                  <a:t>介子的单举衰变过程研究，是本项目研究的</a:t>
                </a:r>
                <a:r>
                  <a:rPr lang="zh-CN" altLang="zh-CN" sz="2000" dirty="0">
                    <a:solidFill>
                      <a:srgbClr val="C00000"/>
                    </a:solidFill>
                    <a:latin typeface="+mn-ea"/>
                    <a:ea typeface="+mn-ea"/>
                  </a:rPr>
                  <a:t>基础</a:t>
                </a:r>
                <a:r>
                  <a:rPr lang="zh-CN" altLang="zh-CN" sz="2000" dirty="0">
                    <a:solidFill>
                      <a:schemeClr val="tx1"/>
                    </a:solidFill>
                    <a:latin typeface="+mn-ea"/>
                    <a:ea typeface="+mn-ea"/>
                  </a:rPr>
                  <a:t>，</a:t>
                </a:r>
                <a:r>
                  <a:rPr lang="zh-CN" altLang="en-US" sz="2000" dirty="0">
                    <a:solidFill>
                      <a:schemeClr val="tx1"/>
                    </a:solidFill>
                    <a:latin typeface="+mn-ea"/>
                    <a:ea typeface="+mn-ea"/>
                  </a:rPr>
                  <a:t>在研，</a:t>
                </a:r>
                <a:r>
                  <a:rPr lang="zh-CN" altLang="zh-CN" sz="2000" dirty="0">
                    <a:solidFill>
                      <a:schemeClr val="tx1"/>
                    </a:solidFill>
                    <a:latin typeface="+mn-ea"/>
                    <a:ea typeface="+mn-ea"/>
                  </a:rPr>
                  <a:t>所以</a:t>
                </a:r>
                <a:r>
                  <a:rPr lang="zh-CN" altLang="zh-CN" sz="2000" dirty="0">
                    <a:solidFill>
                      <a:srgbClr val="C00000"/>
                    </a:solidFill>
                    <a:latin typeface="+mn-ea"/>
                    <a:ea typeface="+mn-ea"/>
                  </a:rPr>
                  <a:t>被排除</a:t>
                </a:r>
                <a:r>
                  <a:rPr lang="zh-CN" altLang="zh-CN" sz="2000" dirty="0">
                    <a:solidFill>
                      <a:schemeClr val="tx1"/>
                    </a:solidFill>
                    <a:latin typeface="+mn-ea"/>
                    <a:ea typeface="+mn-ea"/>
                  </a:rPr>
                  <a:t>在本</a:t>
                </a:r>
                <a:r>
                  <a:rPr lang="zh-CN" altLang="en-US" sz="2000" dirty="0">
                    <a:solidFill>
                      <a:schemeClr val="tx1"/>
                    </a:solidFill>
                    <a:latin typeface="+mn-ea"/>
                    <a:ea typeface="+mn-ea"/>
                  </a:rPr>
                  <a:t>项目</a:t>
                </a:r>
                <a:r>
                  <a:rPr lang="zh-CN" altLang="zh-CN" sz="2000" dirty="0">
                    <a:solidFill>
                      <a:schemeClr val="tx1"/>
                    </a:solidFill>
                    <a:latin typeface="+mn-ea"/>
                    <a:ea typeface="+mn-ea"/>
                  </a:rPr>
                  <a:t>研究范围。</a:t>
                </a:r>
                <a:r>
                  <a:rPr lang="en-US" altLang="zh-CN" sz="2000" dirty="0">
                    <a:solidFill>
                      <a:srgbClr val="C00000"/>
                    </a:solidFill>
                    <a:latin typeface="+mn-ea"/>
                    <a:ea typeface="+mn-ea"/>
                  </a:rPr>
                  <a:t>2022</a:t>
                </a:r>
                <a:r>
                  <a:rPr lang="zh-CN" altLang="en-US" sz="2000" dirty="0">
                    <a:solidFill>
                      <a:srgbClr val="C00000"/>
                    </a:solidFill>
                    <a:latin typeface="+mn-ea"/>
                    <a:ea typeface="+mn-ea"/>
                  </a:rPr>
                  <a:t>年结题</a:t>
                </a:r>
                <a:endParaRPr lang="en-US" altLang="zh-CN" sz="2000" dirty="0">
                  <a:solidFill>
                    <a:srgbClr val="C00000"/>
                  </a:solidFill>
                  <a:latin typeface="+mn-ea"/>
                  <a:ea typeface="+mn-ea"/>
                </a:endParaRPr>
              </a:p>
              <a:p>
                <a:pPr marL="0" indent="0">
                  <a:lnSpc>
                    <a:spcPct val="120000"/>
                  </a:lnSpc>
                  <a:buClrTx/>
                  <a:buNone/>
                </a:pPr>
                <a:endParaRPr lang="en-US" altLang="zh-CN" sz="2000" dirty="0">
                  <a:solidFill>
                    <a:srgbClr val="C00000"/>
                  </a:solidFill>
                  <a:latin typeface="+mn-ea"/>
                  <a:ea typeface="+mn-ea"/>
                </a:endParaRPr>
              </a:p>
              <a:p>
                <a:pPr>
                  <a:lnSpc>
                    <a:spcPct val="120000"/>
                  </a:lnSpc>
                  <a:buClrTx/>
                  <a:buFont typeface="Wingdings" panose="05000000000000000000" pitchFamily="2" charset="2"/>
                  <a:buChar char="p"/>
                </a:pPr>
                <a:r>
                  <a:rPr lang="zh-CN" altLang="zh-CN" sz="2000" dirty="0">
                    <a:solidFill>
                      <a:schemeClr val="tx1"/>
                    </a:solidFill>
                    <a:latin typeface="+mn-ea"/>
                    <a:ea typeface="+mn-ea"/>
                  </a:rPr>
                  <a:t>自然科学基金委大科学装置</a:t>
                </a:r>
                <a:r>
                  <a:rPr lang="zh-CN" altLang="zh-CN" sz="2000" dirty="0">
                    <a:solidFill>
                      <a:srgbClr val="C00000"/>
                    </a:solidFill>
                    <a:latin typeface="+mn-ea"/>
                    <a:ea typeface="+mn-ea"/>
                  </a:rPr>
                  <a:t>联合基金培育项目</a:t>
                </a:r>
                <a:r>
                  <a:rPr lang="zh-CN" altLang="en-US" sz="2000" dirty="0">
                    <a:solidFill>
                      <a:schemeClr val="tx1"/>
                    </a:solidFill>
                    <a:latin typeface="+mn-ea"/>
                    <a:ea typeface="+mn-ea"/>
                  </a:rPr>
                  <a:t>“</a:t>
                </a:r>
                <a:r>
                  <a:rPr lang="zh-CN" altLang="zh-CN" sz="2000" dirty="0">
                    <a:solidFill>
                      <a:schemeClr val="tx1"/>
                    </a:solidFill>
                    <a:latin typeface="+mn-ea"/>
                    <a:ea typeface="+mn-ea"/>
                  </a:rPr>
                  <a:t>北京谱仪</a:t>
                </a:r>
                <a:r>
                  <a:rPr lang="en-US" altLang="zh-CN" sz="2000" dirty="0">
                    <a:solidFill>
                      <a:schemeClr val="tx1"/>
                    </a:solidFill>
                    <a:latin typeface="+mn-ea"/>
                    <a:ea typeface="+mn-ea"/>
                  </a:rPr>
                  <a:t>BESIII</a:t>
                </a:r>
                <a:r>
                  <a:rPr lang="zh-CN" altLang="zh-CN" sz="2000" dirty="0">
                    <a:solidFill>
                      <a:schemeClr val="tx1"/>
                    </a:solidFill>
                    <a:latin typeface="+mn-ea"/>
                    <a:ea typeface="+mn-ea"/>
                  </a:rPr>
                  <a:t>上</a:t>
                </a:r>
                <a14:m>
                  <m:oMath xmlns:m="http://schemas.openxmlformats.org/officeDocument/2006/math">
                    <m:sSubSup>
                      <m:sSubSupPr>
                        <m:ctrlPr>
                          <a:rPr lang="zh-CN" altLang="zh-CN" sz="2000" i="1">
                            <a:solidFill>
                              <a:schemeClr val="tx1"/>
                            </a:solidFill>
                            <a:latin typeface="Cambria Math" panose="02040503050406030204" pitchFamily="18" charset="0"/>
                            <a:ea typeface="+mn-ea"/>
                          </a:rPr>
                        </m:ctrlPr>
                      </m:sSubSupPr>
                      <m:e>
                        <m:r>
                          <a:rPr lang="en-US" altLang="zh-CN" sz="2000">
                            <a:solidFill>
                              <a:schemeClr val="tx1"/>
                            </a:solidFill>
                            <a:latin typeface="Cambria Math" panose="02040503050406030204" pitchFamily="18" charset="0"/>
                            <a:ea typeface="+mn-ea"/>
                          </a:rPr>
                          <m:t>𝐷</m:t>
                        </m:r>
                      </m:e>
                      <m:sub>
                        <m:r>
                          <a:rPr lang="en-US" altLang="zh-CN" sz="2000">
                            <a:solidFill>
                              <a:schemeClr val="tx1"/>
                            </a:solidFill>
                            <a:latin typeface="Cambria Math" panose="02040503050406030204" pitchFamily="18" charset="0"/>
                            <a:ea typeface="+mn-ea"/>
                          </a:rPr>
                          <m:t>𝑠</m:t>
                        </m:r>
                      </m:sub>
                      <m:sup>
                        <m:r>
                          <a:rPr lang="en-US" altLang="zh-CN" sz="2000">
                            <a:solidFill>
                              <a:schemeClr val="tx1"/>
                            </a:solidFill>
                            <a:latin typeface="Cambria Math" panose="02040503050406030204" pitchFamily="18" charset="0"/>
                            <a:ea typeface="+mn-ea"/>
                          </a:rPr>
                          <m:t>+</m:t>
                        </m:r>
                      </m:sup>
                    </m:sSubSup>
                  </m:oMath>
                </a14:m>
                <a:r>
                  <a:rPr lang="zh-CN" altLang="zh-CN" sz="2000" dirty="0">
                    <a:solidFill>
                      <a:schemeClr val="tx1"/>
                    </a:solidFill>
                    <a:latin typeface="+mn-ea"/>
                    <a:ea typeface="+mn-ea"/>
                  </a:rPr>
                  <a:t>强子衰变振幅分析与半轻衰变分支比之测量</a:t>
                </a:r>
                <a:r>
                  <a:rPr lang="zh-CN" altLang="en-US" sz="2000" dirty="0">
                    <a:solidFill>
                      <a:schemeClr val="tx1"/>
                    </a:solidFill>
                    <a:latin typeface="+mn-ea"/>
                    <a:ea typeface="+mn-ea"/>
                  </a:rPr>
                  <a:t>”</a:t>
                </a:r>
                <a:r>
                  <a:rPr lang="en-US" altLang="zh-CN" sz="2000" dirty="0">
                    <a:solidFill>
                      <a:schemeClr val="tx1"/>
                    </a:solidFill>
                    <a:latin typeface="+mn-ea"/>
                    <a:ea typeface="+mn-ea"/>
                  </a:rPr>
                  <a:t>(U2032104</a:t>
                </a:r>
                <a:r>
                  <a:rPr lang="zh-CN" altLang="zh-CN" sz="2000" dirty="0">
                    <a:solidFill>
                      <a:schemeClr val="tx1"/>
                    </a:solidFill>
                    <a:latin typeface="+mn-ea"/>
                    <a:ea typeface="+mn-ea"/>
                  </a:rPr>
                  <a:t>，</a:t>
                </a:r>
                <a:r>
                  <a:rPr lang="en-US" altLang="zh-CN" sz="2000" dirty="0">
                    <a:solidFill>
                      <a:schemeClr val="tx1"/>
                    </a:solidFill>
                    <a:latin typeface="+mn-ea"/>
                    <a:ea typeface="+mn-ea"/>
                  </a:rPr>
                  <a:t>65</a:t>
                </a:r>
                <a:r>
                  <a:rPr lang="zh-CN" altLang="zh-CN" sz="2000" dirty="0">
                    <a:solidFill>
                      <a:schemeClr val="tx1"/>
                    </a:solidFill>
                    <a:latin typeface="+mn-ea"/>
                    <a:ea typeface="+mn-ea"/>
                  </a:rPr>
                  <a:t>万元，柯百谦主持</a:t>
                </a:r>
                <a:r>
                  <a:rPr lang="en-US" altLang="zh-CN" sz="2000" dirty="0">
                    <a:solidFill>
                      <a:schemeClr val="tx1"/>
                    </a:solidFill>
                    <a:latin typeface="+mn-ea"/>
                    <a:ea typeface="+mn-ea"/>
                  </a:rPr>
                  <a:t>)</a:t>
                </a:r>
                <a:r>
                  <a:rPr lang="zh-CN" altLang="en-US" sz="2000" dirty="0">
                    <a:solidFill>
                      <a:schemeClr val="tx1"/>
                    </a:solidFill>
                    <a:latin typeface="+mn-ea"/>
                    <a:ea typeface="+mn-ea"/>
                  </a:rPr>
                  <a:t>。支持</a:t>
                </a:r>
                <a:r>
                  <a:rPr lang="zh-CN" altLang="zh-CN" sz="2000" dirty="0">
                    <a:solidFill>
                      <a:schemeClr val="tx1"/>
                    </a:solidFill>
                    <a:latin typeface="+mn-ea"/>
                    <a:ea typeface="+mn-ea"/>
                  </a:rPr>
                  <a:t>开展</a:t>
                </a:r>
                <a14:m>
                  <m:oMath xmlns:m="http://schemas.openxmlformats.org/officeDocument/2006/math">
                    <m:sSubSup>
                      <m:sSubSupPr>
                        <m:ctrlPr>
                          <a:rPr lang="zh-CN" altLang="zh-CN" sz="2000" i="1">
                            <a:solidFill>
                              <a:schemeClr val="tx1"/>
                            </a:solidFill>
                            <a:latin typeface="Cambria Math" panose="02040503050406030204" pitchFamily="18" charset="0"/>
                            <a:ea typeface="+mn-ea"/>
                          </a:rPr>
                        </m:ctrlPr>
                      </m:sSubSupPr>
                      <m:e>
                        <m:r>
                          <a:rPr lang="en-US" altLang="zh-CN" sz="2000">
                            <a:solidFill>
                              <a:schemeClr val="tx1"/>
                            </a:solidFill>
                            <a:latin typeface="Cambria Math" panose="02040503050406030204" pitchFamily="18" charset="0"/>
                            <a:ea typeface="+mn-ea"/>
                          </a:rPr>
                          <m:t>𝐷</m:t>
                        </m:r>
                      </m:e>
                      <m:sub>
                        <m:r>
                          <a:rPr lang="en-US" altLang="zh-CN" sz="2000">
                            <a:solidFill>
                              <a:schemeClr val="tx1"/>
                            </a:solidFill>
                            <a:latin typeface="Cambria Math" panose="02040503050406030204" pitchFamily="18" charset="0"/>
                            <a:ea typeface="+mn-ea"/>
                          </a:rPr>
                          <m:t>𝑠</m:t>
                        </m:r>
                      </m:sub>
                      <m:sup>
                        <m:r>
                          <a:rPr lang="en-US" altLang="zh-CN" sz="2000">
                            <a:solidFill>
                              <a:schemeClr val="tx1"/>
                            </a:solidFill>
                            <a:latin typeface="Cambria Math" panose="02040503050406030204" pitchFamily="18" charset="0"/>
                            <a:ea typeface="+mn-ea"/>
                          </a:rPr>
                          <m:t>+</m:t>
                        </m:r>
                      </m:sup>
                    </m:sSubSup>
                    <m:sSubSup>
                      <m:sSubSupPr>
                        <m:ctrlPr>
                          <a:rPr lang="zh-CN" altLang="zh-CN" sz="2000" i="1">
                            <a:solidFill>
                              <a:schemeClr val="tx1"/>
                            </a:solidFill>
                            <a:latin typeface="Cambria Math" panose="02040503050406030204" pitchFamily="18" charset="0"/>
                            <a:ea typeface="+mn-ea"/>
                          </a:rPr>
                        </m:ctrlPr>
                      </m:sSubSupPr>
                      <m:e>
                        <m:r>
                          <a:rPr lang="en-US" altLang="zh-CN" sz="2000">
                            <a:solidFill>
                              <a:schemeClr val="tx1"/>
                            </a:solidFill>
                            <a:latin typeface="Cambria Math" panose="02040503050406030204" pitchFamily="18" charset="0"/>
                            <a:ea typeface="+mn-ea"/>
                          </a:rPr>
                          <m:t>→</m:t>
                        </m:r>
                        <m:r>
                          <a:rPr lang="en-US" altLang="zh-CN" sz="2000">
                            <a:solidFill>
                              <a:schemeClr val="tx1"/>
                            </a:solidFill>
                            <a:latin typeface="Cambria Math" panose="02040503050406030204" pitchFamily="18" charset="0"/>
                            <a:ea typeface="+mn-ea"/>
                          </a:rPr>
                          <m:t>𝐾</m:t>
                        </m:r>
                      </m:e>
                      <m:sub>
                        <m:r>
                          <a:rPr lang="en-US" altLang="zh-CN" sz="2000">
                            <a:solidFill>
                              <a:schemeClr val="tx1"/>
                            </a:solidFill>
                            <a:latin typeface="Cambria Math" panose="02040503050406030204" pitchFamily="18" charset="0"/>
                            <a:ea typeface="+mn-ea"/>
                          </a:rPr>
                          <m:t>𝑠</m:t>
                        </m:r>
                      </m:sub>
                      <m:sup>
                        <m:r>
                          <a:rPr lang="en-US" altLang="zh-CN" sz="2000">
                            <a:solidFill>
                              <a:schemeClr val="tx1"/>
                            </a:solidFill>
                            <a:latin typeface="Cambria Math" panose="02040503050406030204" pitchFamily="18" charset="0"/>
                            <a:ea typeface="+mn-ea"/>
                          </a:rPr>
                          <m:t>0</m:t>
                        </m:r>
                      </m:sup>
                    </m:sSubSup>
                    <m:sSup>
                      <m:sSupPr>
                        <m:ctrlPr>
                          <a:rPr lang="zh-CN" altLang="zh-CN" sz="2000" i="1">
                            <a:solidFill>
                              <a:schemeClr val="tx1"/>
                            </a:solidFill>
                            <a:latin typeface="Cambria Math" panose="02040503050406030204" pitchFamily="18" charset="0"/>
                            <a:ea typeface="+mn-ea"/>
                          </a:rPr>
                        </m:ctrlPr>
                      </m:sSupPr>
                      <m:e>
                        <m:r>
                          <a:rPr lang="en-US" altLang="zh-CN" sz="2000">
                            <a:solidFill>
                              <a:schemeClr val="tx1"/>
                            </a:solidFill>
                            <a:latin typeface="Cambria Math" panose="02040503050406030204" pitchFamily="18" charset="0"/>
                            <a:ea typeface="+mn-ea"/>
                          </a:rPr>
                          <m:t>𝐾</m:t>
                        </m:r>
                      </m:e>
                      <m:sup>
                        <m:r>
                          <a:rPr lang="en-US" altLang="zh-CN" sz="2000">
                            <a:solidFill>
                              <a:schemeClr val="tx1"/>
                            </a:solidFill>
                            <a:latin typeface="Cambria Math" panose="02040503050406030204" pitchFamily="18" charset="0"/>
                            <a:ea typeface="+mn-ea"/>
                          </a:rPr>
                          <m:t>+</m:t>
                        </m:r>
                      </m:sup>
                    </m:sSup>
                    <m:sSup>
                      <m:sSupPr>
                        <m:ctrlPr>
                          <a:rPr lang="zh-CN" altLang="zh-CN" sz="2000" i="1">
                            <a:solidFill>
                              <a:schemeClr val="tx1"/>
                            </a:solidFill>
                            <a:latin typeface="Cambria Math" panose="02040503050406030204" pitchFamily="18" charset="0"/>
                            <a:ea typeface="+mn-ea"/>
                          </a:rPr>
                        </m:ctrlPr>
                      </m:sSupPr>
                      <m:e>
                        <m:r>
                          <a:rPr lang="en-US" altLang="zh-CN" sz="2000">
                            <a:solidFill>
                              <a:schemeClr val="tx1"/>
                            </a:solidFill>
                            <a:latin typeface="Cambria Math" panose="02040503050406030204" pitchFamily="18" charset="0"/>
                            <a:ea typeface="+mn-ea"/>
                          </a:rPr>
                          <m:t>𝜋</m:t>
                        </m:r>
                      </m:e>
                      <m:sup>
                        <m:r>
                          <a:rPr lang="en-US" altLang="zh-CN" sz="2000">
                            <a:solidFill>
                              <a:schemeClr val="tx1"/>
                            </a:solidFill>
                            <a:latin typeface="Cambria Math" panose="02040503050406030204" pitchFamily="18" charset="0"/>
                            <a:ea typeface="+mn-ea"/>
                          </a:rPr>
                          <m:t>0</m:t>
                        </m:r>
                      </m:sup>
                    </m:sSup>
                    <m:r>
                      <a:rPr lang="en-US" altLang="zh-CN" sz="2000">
                        <a:solidFill>
                          <a:schemeClr val="tx1"/>
                        </a:solidFill>
                        <a:latin typeface="Cambria Math" panose="02040503050406030204" pitchFamily="18" charset="0"/>
                        <a:ea typeface="+mn-ea"/>
                      </a:rPr>
                      <m:t>,</m:t>
                    </m:r>
                    <m:sSubSup>
                      <m:sSubSupPr>
                        <m:ctrlPr>
                          <a:rPr lang="zh-CN" altLang="zh-CN" sz="2000" i="1">
                            <a:solidFill>
                              <a:schemeClr val="tx1"/>
                            </a:solidFill>
                            <a:latin typeface="Cambria Math" panose="02040503050406030204" pitchFamily="18" charset="0"/>
                            <a:ea typeface="+mn-ea"/>
                          </a:rPr>
                        </m:ctrlPr>
                      </m:sSubSupPr>
                      <m:e>
                        <m:r>
                          <a:rPr lang="en-US" altLang="zh-CN" sz="2000">
                            <a:solidFill>
                              <a:schemeClr val="tx1"/>
                            </a:solidFill>
                            <a:latin typeface="Cambria Math" panose="02040503050406030204" pitchFamily="18" charset="0"/>
                            <a:ea typeface="+mn-ea"/>
                          </a:rPr>
                          <m:t>𝐾</m:t>
                        </m:r>
                      </m:e>
                      <m:sub>
                        <m:r>
                          <a:rPr lang="en-US" altLang="zh-CN" sz="2000">
                            <a:solidFill>
                              <a:schemeClr val="tx1"/>
                            </a:solidFill>
                            <a:latin typeface="Cambria Math" panose="02040503050406030204" pitchFamily="18" charset="0"/>
                            <a:ea typeface="+mn-ea"/>
                          </a:rPr>
                          <m:t>𝑠</m:t>
                        </m:r>
                      </m:sub>
                      <m:sup>
                        <m:r>
                          <a:rPr lang="en-US" altLang="zh-CN" sz="2000">
                            <a:solidFill>
                              <a:schemeClr val="tx1"/>
                            </a:solidFill>
                            <a:latin typeface="Cambria Math" panose="02040503050406030204" pitchFamily="18" charset="0"/>
                            <a:ea typeface="+mn-ea"/>
                          </a:rPr>
                          <m:t>0</m:t>
                        </m:r>
                      </m:sup>
                    </m:sSubSup>
                    <m:sSubSup>
                      <m:sSubSupPr>
                        <m:ctrlPr>
                          <a:rPr lang="zh-CN" altLang="zh-CN" sz="2000" i="1">
                            <a:solidFill>
                              <a:schemeClr val="tx1"/>
                            </a:solidFill>
                            <a:latin typeface="Cambria Math" panose="02040503050406030204" pitchFamily="18" charset="0"/>
                            <a:ea typeface="+mn-ea"/>
                          </a:rPr>
                        </m:ctrlPr>
                      </m:sSubSupPr>
                      <m:e>
                        <m:r>
                          <a:rPr lang="en-US" altLang="zh-CN" sz="2000">
                            <a:solidFill>
                              <a:schemeClr val="tx1"/>
                            </a:solidFill>
                            <a:latin typeface="Cambria Math" panose="02040503050406030204" pitchFamily="18" charset="0"/>
                            <a:ea typeface="+mn-ea"/>
                          </a:rPr>
                          <m:t>𝐾</m:t>
                        </m:r>
                      </m:e>
                      <m:sub>
                        <m:r>
                          <a:rPr lang="en-US" altLang="zh-CN" sz="2000">
                            <a:solidFill>
                              <a:schemeClr val="tx1"/>
                            </a:solidFill>
                            <a:latin typeface="Cambria Math" panose="02040503050406030204" pitchFamily="18" charset="0"/>
                            <a:ea typeface="+mn-ea"/>
                          </a:rPr>
                          <m:t>𝑠</m:t>
                        </m:r>
                      </m:sub>
                      <m:sup>
                        <m:r>
                          <a:rPr lang="en-US" altLang="zh-CN" sz="2000">
                            <a:solidFill>
                              <a:schemeClr val="tx1"/>
                            </a:solidFill>
                            <a:latin typeface="Cambria Math" panose="02040503050406030204" pitchFamily="18" charset="0"/>
                            <a:ea typeface="+mn-ea"/>
                          </a:rPr>
                          <m:t>0</m:t>
                        </m:r>
                      </m:sup>
                    </m:sSubSup>
                    <m:sSup>
                      <m:sSupPr>
                        <m:ctrlPr>
                          <a:rPr lang="zh-CN" altLang="zh-CN" sz="2000" i="1">
                            <a:solidFill>
                              <a:schemeClr val="tx1"/>
                            </a:solidFill>
                            <a:latin typeface="Cambria Math" panose="02040503050406030204" pitchFamily="18" charset="0"/>
                            <a:ea typeface="+mn-ea"/>
                          </a:rPr>
                        </m:ctrlPr>
                      </m:sSupPr>
                      <m:e>
                        <m:r>
                          <a:rPr lang="en-US" altLang="zh-CN" sz="2000">
                            <a:solidFill>
                              <a:schemeClr val="tx1"/>
                            </a:solidFill>
                            <a:latin typeface="Cambria Math" panose="02040503050406030204" pitchFamily="18" charset="0"/>
                            <a:ea typeface="+mn-ea"/>
                          </a:rPr>
                          <m:t>𝜋</m:t>
                        </m:r>
                      </m:e>
                      <m:sup>
                        <m:r>
                          <a:rPr lang="en-US" altLang="zh-CN" sz="2000">
                            <a:solidFill>
                              <a:schemeClr val="tx1"/>
                            </a:solidFill>
                            <a:latin typeface="Cambria Math" panose="02040503050406030204" pitchFamily="18" charset="0"/>
                            <a:ea typeface="+mn-ea"/>
                          </a:rPr>
                          <m:t>+</m:t>
                        </m:r>
                      </m:sup>
                    </m:sSup>
                    <m:r>
                      <a:rPr lang="en-US" altLang="zh-CN" sz="2000">
                        <a:solidFill>
                          <a:schemeClr val="tx1"/>
                        </a:solidFill>
                        <a:latin typeface="Cambria Math" panose="02040503050406030204" pitchFamily="18" charset="0"/>
                        <a:ea typeface="+mn-ea"/>
                      </a:rPr>
                      <m:t>,</m:t>
                    </m:r>
                    <m:sSubSup>
                      <m:sSubSupPr>
                        <m:ctrlPr>
                          <a:rPr lang="zh-CN" altLang="zh-CN" sz="2000" i="1">
                            <a:solidFill>
                              <a:schemeClr val="tx1"/>
                            </a:solidFill>
                            <a:latin typeface="Cambria Math" panose="02040503050406030204" pitchFamily="18" charset="0"/>
                            <a:ea typeface="+mn-ea"/>
                          </a:rPr>
                        </m:ctrlPr>
                      </m:sSubSupPr>
                      <m:e>
                        <m:r>
                          <a:rPr lang="en-US" altLang="zh-CN" sz="2000">
                            <a:solidFill>
                              <a:schemeClr val="tx1"/>
                            </a:solidFill>
                            <a:latin typeface="Cambria Math" panose="02040503050406030204" pitchFamily="18" charset="0"/>
                            <a:ea typeface="+mn-ea"/>
                          </a:rPr>
                          <m:t>𝐾</m:t>
                        </m:r>
                      </m:e>
                      <m:sub>
                        <m:r>
                          <a:rPr lang="en-US" altLang="zh-CN" sz="2000">
                            <a:solidFill>
                              <a:schemeClr val="tx1"/>
                            </a:solidFill>
                            <a:latin typeface="Cambria Math" panose="02040503050406030204" pitchFamily="18" charset="0"/>
                            <a:ea typeface="+mn-ea"/>
                          </a:rPr>
                          <m:t>𝑠</m:t>
                        </m:r>
                      </m:sub>
                      <m:sup>
                        <m:r>
                          <a:rPr lang="en-US" altLang="zh-CN" sz="2000">
                            <a:solidFill>
                              <a:schemeClr val="tx1"/>
                            </a:solidFill>
                            <a:latin typeface="Cambria Math" panose="02040503050406030204" pitchFamily="18" charset="0"/>
                            <a:ea typeface="+mn-ea"/>
                          </a:rPr>
                          <m:t>0</m:t>
                        </m:r>
                      </m:sup>
                    </m:sSubSup>
                    <m:sSup>
                      <m:sSupPr>
                        <m:ctrlPr>
                          <a:rPr lang="zh-CN" altLang="zh-CN" sz="2000" i="1">
                            <a:solidFill>
                              <a:schemeClr val="tx1"/>
                            </a:solidFill>
                            <a:latin typeface="Cambria Math" panose="02040503050406030204" pitchFamily="18" charset="0"/>
                            <a:ea typeface="+mn-ea"/>
                          </a:rPr>
                        </m:ctrlPr>
                      </m:sSupPr>
                      <m:e>
                        <m:r>
                          <a:rPr lang="en-US" altLang="zh-CN" sz="2000">
                            <a:solidFill>
                              <a:schemeClr val="tx1"/>
                            </a:solidFill>
                            <a:latin typeface="Cambria Math" panose="02040503050406030204" pitchFamily="18" charset="0"/>
                            <a:ea typeface="+mn-ea"/>
                          </a:rPr>
                          <m:t>𝜋</m:t>
                        </m:r>
                      </m:e>
                      <m:sup>
                        <m:r>
                          <a:rPr lang="en-US" altLang="zh-CN" sz="2000">
                            <a:solidFill>
                              <a:schemeClr val="tx1"/>
                            </a:solidFill>
                            <a:latin typeface="Cambria Math" panose="02040503050406030204" pitchFamily="18" charset="0"/>
                            <a:ea typeface="+mn-ea"/>
                          </a:rPr>
                          <m:t>+</m:t>
                        </m:r>
                      </m:sup>
                    </m:sSup>
                    <m:sSup>
                      <m:sSupPr>
                        <m:ctrlPr>
                          <a:rPr lang="zh-CN" altLang="zh-CN" sz="2000" i="1">
                            <a:solidFill>
                              <a:schemeClr val="tx1"/>
                            </a:solidFill>
                            <a:latin typeface="Cambria Math" panose="02040503050406030204" pitchFamily="18" charset="0"/>
                            <a:ea typeface="+mn-ea"/>
                          </a:rPr>
                        </m:ctrlPr>
                      </m:sSupPr>
                      <m:e>
                        <m:r>
                          <a:rPr lang="en-US" altLang="zh-CN" sz="2000">
                            <a:solidFill>
                              <a:schemeClr val="tx1"/>
                            </a:solidFill>
                            <a:latin typeface="Cambria Math" panose="02040503050406030204" pitchFamily="18" charset="0"/>
                            <a:ea typeface="+mn-ea"/>
                          </a:rPr>
                          <m:t>𝜋</m:t>
                        </m:r>
                      </m:e>
                      <m:sup>
                        <m:r>
                          <a:rPr lang="en-US" altLang="zh-CN" sz="2000">
                            <a:solidFill>
                              <a:schemeClr val="tx1"/>
                            </a:solidFill>
                            <a:latin typeface="Cambria Math" panose="02040503050406030204" pitchFamily="18" charset="0"/>
                            <a:ea typeface="+mn-ea"/>
                          </a:rPr>
                          <m:t>0</m:t>
                        </m:r>
                      </m:sup>
                    </m:sSup>
                  </m:oMath>
                </a14:m>
                <a:r>
                  <a:rPr lang="zh-CN" altLang="zh-CN" sz="2000" dirty="0">
                    <a:solidFill>
                      <a:schemeClr val="tx1"/>
                    </a:solidFill>
                    <a:latin typeface="+mn-ea"/>
                    <a:ea typeface="+mn-ea"/>
                  </a:rPr>
                  <a:t>振幅分析以及</a:t>
                </a:r>
                <a14:m>
                  <m:oMath xmlns:m="http://schemas.openxmlformats.org/officeDocument/2006/math">
                    <m:sSubSup>
                      <m:sSubSupPr>
                        <m:ctrlPr>
                          <a:rPr lang="zh-CN" altLang="zh-CN" sz="2000" i="1">
                            <a:solidFill>
                              <a:schemeClr val="tx1"/>
                            </a:solidFill>
                            <a:latin typeface="Cambria Math" panose="02040503050406030204" pitchFamily="18" charset="0"/>
                            <a:ea typeface="+mn-ea"/>
                          </a:rPr>
                        </m:ctrlPr>
                      </m:sSubSupPr>
                      <m:e>
                        <m:r>
                          <a:rPr lang="en-US" altLang="zh-CN" sz="2000">
                            <a:solidFill>
                              <a:schemeClr val="tx1"/>
                            </a:solidFill>
                            <a:latin typeface="Cambria Math" panose="02040503050406030204" pitchFamily="18" charset="0"/>
                            <a:ea typeface="+mn-ea"/>
                          </a:rPr>
                          <m:t>𝐷</m:t>
                        </m:r>
                      </m:e>
                      <m:sub>
                        <m:r>
                          <a:rPr lang="en-US" altLang="zh-CN" sz="2000">
                            <a:solidFill>
                              <a:schemeClr val="tx1"/>
                            </a:solidFill>
                            <a:latin typeface="Cambria Math" panose="02040503050406030204" pitchFamily="18" charset="0"/>
                            <a:ea typeface="+mn-ea"/>
                          </a:rPr>
                          <m:t>𝑠</m:t>
                        </m:r>
                      </m:sub>
                      <m:sup>
                        <m:r>
                          <a:rPr lang="en-US" altLang="zh-CN" sz="2000">
                            <a:solidFill>
                              <a:schemeClr val="tx1"/>
                            </a:solidFill>
                            <a:latin typeface="Cambria Math" panose="02040503050406030204" pitchFamily="18" charset="0"/>
                            <a:ea typeface="+mn-ea"/>
                          </a:rPr>
                          <m:t>+</m:t>
                        </m:r>
                      </m:sup>
                    </m:sSubSup>
                    <m:sSup>
                      <m:sSupPr>
                        <m:ctrlPr>
                          <a:rPr lang="zh-CN" altLang="zh-CN" sz="2000" i="1">
                            <a:solidFill>
                              <a:schemeClr val="tx1"/>
                            </a:solidFill>
                            <a:latin typeface="Cambria Math" panose="02040503050406030204" pitchFamily="18" charset="0"/>
                            <a:ea typeface="+mn-ea"/>
                          </a:rPr>
                        </m:ctrlPr>
                      </m:sSupPr>
                      <m:e>
                        <m:r>
                          <a:rPr lang="en-US" altLang="zh-CN" sz="2000">
                            <a:solidFill>
                              <a:schemeClr val="tx1"/>
                            </a:solidFill>
                            <a:latin typeface="Cambria Math" panose="02040503050406030204" pitchFamily="18" charset="0"/>
                            <a:ea typeface="+mn-ea"/>
                          </a:rPr>
                          <m:t>→</m:t>
                        </m:r>
                        <m:r>
                          <a:rPr lang="en-US" altLang="zh-CN" sz="2000">
                            <a:solidFill>
                              <a:schemeClr val="tx1"/>
                            </a:solidFill>
                            <a:latin typeface="Cambria Math" panose="02040503050406030204" pitchFamily="18" charset="0"/>
                            <a:ea typeface="+mn-ea"/>
                          </a:rPr>
                          <m:t>𝑎</m:t>
                        </m:r>
                      </m:e>
                      <m:sup>
                        <m:r>
                          <a:rPr lang="en-US" altLang="zh-CN" sz="2000">
                            <a:solidFill>
                              <a:schemeClr val="tx1"/>
                            </a:solidFill>
                            <a:latin typeface="Cambria Math" panose="02040503050406030204" pitchFamily="18" charset="0"/>
                            <a:ea typeface="+mn-ea"/>
                          </a:rPr>
                          <m:t>0</m:t>
                        </m:r>
                      </m:sup>
                    </m:sSup>
                    <m:r>
                      <a:rPr lang="en-US" altLang="zh-CN" sz="2000">
                        <a:solidFill>
                          <a:schemeClr val="tx1"/>
                        </a:solidFill>
                        <a:latin typeface="Cambria Math" panose="02040503050406030204" pitchFamily="18" charset="0"/>
                        <a:ea typeface="+mn-ea"/>
                      </a:rPr>
                      <m:t>(980)</m:t>
                    </m:r>
                    <m:r>
                      <a:rPr lang="en-US" altLang="zh-CN" sz="2000">
                        <a:solidFill>
                          <a:schemeClr val="tx1"/>
                        </a:solidFill>
                        <a:latin typeface="Cambria Math" panose="02040503050406030204" pitchFamily="18" charset="0"/>
                        <a:ea typeface="+mn-ea"/>
                      </a:rPr>
                      <m:t>𝑒</m:t>
                    </m:r>
                    <m:sSub>
                      <m:sSubPr>
                        <m:ctrlPr>
                          <a:rPr lang="zh-CN" altLang="zh-CN" sz="2000" i="1">
                            <a:solidFill>
                              <a:schemeClr val="tx1"/>
                            </a:solidFill>
                            <a:latin typeface="Cambria Math" panose="02040503050406030204" pitchFamily="18" charset="0"/>
                            <a:ea typeface="+mn-ea"/>
                          </a:rPr>
                        </m:ctrlPr>
                      </m:sSubPr>
                      <m:e>
                        <m:r>
                          <a:rPr lang="en-US" altLang="zh-CN" sz="2000">
                            <a:solidFill>
                              <a:schemeClr val="tx1"/>
                            </a:solidFill>
                            <a:latin typeface="Cambria Math" panose="02040503050406030204" pitchFamily="18" charset="0"/>
                            <a:ea typeface="+mn-ea"/>
                          </a:rPr>
                          <m:t>𝜈</m:t>
                        </m:r>
                      </m:e>
                      <m:sub>
                        <m:r>
                          <a:rPr lang="en-US" altLang="zh-CN" sz="2000">
                            <a:solidFill>
                              <a:schemeClr val="tx1"/>
                            </a:solidFill>
                            <a:latin typeface="Cambria Math" panose="02040503050406030204" pitchFamily="18" charset="0"/>
                            <a:ea typeface="+mn-ea"/>
                          </a:rPr>
                          <m:t>𝑒</m:t>
                        </m:r>
                      </m:sub>
                    </m:sSub>
                  </m:oMath>
                </a14:m>
                <a:r>
                  <a:rPr lang="zh-CN" altLang="zh-CN" sz="2000" dirty="0">
                    <a:solidFill>
                      <a:schemeClr val="tx1"/>
                    </a:solidFill>
                    <a:latin typeface="+mn-ea"/>
                    <a:ea typeface="+mn-ea"/>
                  </a:rPr>
                  <a:t>，属于本项目课题二和四非常</a:t>
                </a:r>
                <a:r>
                  <a:rPr lang="zh-CN" altLang="zh-CN" sz="2000" dirty="0">
                    <a:solidFill>
                      <a:srgbClr val="C00000"/>
                    </a:solidFill>
                    <a:latin typeface="+mn-ea"/>
                    <a:ea typeface="+mn-ea"/>
                  </a:rPr>
                  <a:t>小部分研究内容</a:t>
                </a:r>
                <a:r>
                  <a:rPr lang="zh-CN" altLang="zh-CN" sz="2000" dirty="0">
                    <a:solidFill>
                      <a:schemeClr val="tx1"/>
                    </a:solidFill>
                    <a:latin typeface="+mn-ea"/>
                    <a:ea typeface="+mn-ea"/>
                  </a:rPr>
                  <a:t>，是本项目研究的</a:t>
                </a:r>
                <a:r>
                  <a:rPr lang="zh-CN" altLang="zh-CN" sz="2000" dirty="0">
                    <a:solidFill>
                      <a:srgbClr val="C00000"/>
                    </a:solidFill>
                    <a:latin typeface="+mn-ea"/>
                    <a:ea typeface="+mn-ea"/>
                  </a:rPr>
                  <a:t>基础</a:t>
                </a:r>
                <a:r>
                  <a:rPr lang="zh-CN" altLang="zh-CN" sz="2000" dirty="0">
                    <a:solidFill>
                      <a:schemeClr val="tx1"/>
                    </a:solidFill>
                    <a:latin typeface="+mn-ea"/>
                    <a:ea typeface="+mn-ea"/>
                  </a:rPr>
                  <a:t>，在研，</a:t>
                </a:r>
                <a:r>
                  <a:rPr lang="zh-CN" altLang="zh-CN" sz="2000" dirty="0">
                    <a:solidFill>
                      <a:srgbClr val="C00000"/>
                    </a:solidFill>
                    <a:latin typeface="+mn-ea"/>
                    <a:ea typeface="+mn-ea"/>
                  </a:rPr>
                  <a:t>被排除</a:t>
                </a:r>
                <a:r>
                  <a:rPr lang="zh-CN" altLang="zh-CN" sz="2000" dirty="0">
                    <a:solidFill>
                      <a:schemeClr val="tx1"/>
                    </a:solidFill>
                    <a:latin typeface="+mn-ea"/>
                    <a:ea typeface="+mn-ea"/>
                  </a:rPr>
                  <a:t>在本</a:t>
                </a:r>
                <a:r>
                  <a:rPr lang="zh-CN" altLang="en-US" sz="2000" dirty="0">
                    <a:solidFill>
                      <a:schemeClr val="tx1"/>
                    </a:solidFill>
                    <a:latin typeface="+mn-ea"/>
                    <a:ea typeface="+mn-ea"/>
                  </a:rPr>
                  <a:t>项目</a:t>
                </a:r>
                <a:r>
                  <a:rPr lang="zh-CN" altLang="zh-CN" sz="2000" dirty="0">
                    <a:solidFill>
                      <a:schemeClr val="tx1"/>
                    </a:solidFill>
                    <a:latin typeface="+mn-ea"/>
                    <a:ea typeface="+mn-ea"/>
                  </a:rPr>
                  <a:t>研究范围。</a:t>
                </a:r>
                <a:r>
                  <a:rPr lang="en-US" altLang="zh-CN" sz="2000" dirty="0">
                    <a:solidFill>
                      <a:srgbClr val="C00000"/>
                    </a:solidFill>
                    <a:latin typeface="+mn-ea"/>
                    <a:ea typeface="+mn-ea"/>
                  </a:rPr>
                  <a:t> 2023</a:t>
                </a:r>
                <a:r>
                  <a:rPr lang="zh-CN" altLang="en-US" sz="2000" dirty="0">
                    <a:solidFill>
                      <a:srgbClr val="C00000"/>
                    </a:solidFill>
                    <a:latin typeface="+mn-ea"/>
                    <a:ea typeface="+mn-ea"/>
                  </a:rPr>
                  <a:t>年结题</a:t>
                </a:r>
                <a:endParaRPr lang="en-US" altLang="zh-CN" sz="2000" dirty="0">
                  <a:solidFill>
                    <a:schemeClr val="tx1"/>
                  </a:solidFill>
                  <a:latin typeface="+mn-ea"/>
                  <a:ea typeface="+mn-ea"/>
                </a:endParaRP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228600" y="838200"/>
                <a:ext cx="8610600" cy="5791200"/>
              </a:xfrm>
              <a:blipFill>
                <a:blip r:embed="rId3"/>
                <a:stretch>
                  <a:fillRect l="-637" r="-637" b="-2421"/>
                </a:stretch>
              </a:blipFill>
            </p:spPr>
            <p:txBody>
              <a:bodyPr/>
              <a:lstStyle/>
              <a:p>
                <a:r>
                  <a:rPr lang="zh-CN" altLang="en-US">
                    <a:noFill/>
                  </a:rPr>
                  <a:t> </a:t>
                </a:r>
              </a:p>
            </p:txBody>
          </p:sp>
        </mc:Fallback>
      </mc:AlternateContent>
      <p:sp>
        <p:nvSpPr>
          <p:cNvPr id="4" name="灯片编号占位符 3"/>
          <p:cNvSpPr>
            <a:spLocks noGrp="1"/>
          </p:cNvSpPr>
          <p:nvPr>
            <p:ph type="sldNum" sz="quarter" idx="10"/>
          </p:nvPr>
        </p:nvSpPr>
        <p:spPr/>
        <p:txBody>
          <a:bodyPr/>
          <a:lstStyle/>
          <a:p>
            <a:fld id="{3917FE17-BB62-45E8-80D8-8DA0DEEF5B92}" type="slidenum">
              <a:rPr lang="zh-CN" altLang="en-US" smtClean="0"/>
              <a:t>52</a:t>
            </a:fld>
            <a:endParaRPr lang="zh-CN" altLang="en-US"/>
          </a:p>
        </p:txBody>
      </p:sp>
    </p:spTree>
    <p:extLst>
      <p:ext uri="{BB962C8B-B14F-4D97-AF65-F5344CB8AC3E}">
        <p14:creationId xmlns:p14="http://schemas.microsoft.com/office/powerpoint/2010/main" val="23476858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9214" y="-5110"/>
            <a:ext cx="7543800" cy="685800"/>
          </a:xfrm>
        </p:spPr>
        <p:txBody>
          <a:bodyPr/>
          <a:lstStyle/>
          <a:p>
            <a:r>
              <a:rPr lang="zh-CN" altLang="en-US" dirty="0">
                <a:solidFill>
                  <a:schemeClr val="tx1"/>
                </a:solidFill>
              </a:rPr>
              <a:t>研究课题设置与有机联系</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17FE17-BB62-45E8-80D8-8DA0DEEF5B92}" type="slidenum">
              <a:rPr kumimoji="0" lang="zh-CN" altLang="en-US" sz="1600" b="1"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zh-CN" altLang="en-US" sz="1600" b="1"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endParaRPr>
          </a:p>
        </p:txBody>
      </p:sp>
      <p:sp>
        <p:nvSpPr>
          <p:cNvPr id="30" name="文本框 29"/>
          <p:cNvSpPr txBox="1"/>
          <p:nvPr/>
        </p:nvSpPr>
        <p:spPr>
          <a:xfrm>
            <a:off x="240365" y="715987"/>
            <a:ext cx="8845096"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围绕</a:t>
            </a:r>
            <a:r>
              <a:rPr kumimoji="1"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三个关键科学问题</a:t>
            </a:r>
            <a:r>
              <a:rPr kumimoji="1"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，根据粲强子的</a:t>
            </a:r>
            <a:r>
              <a:rPr kumimoji="1"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衰变末态</a:t>
            </a:r>
            <a:r>
              <a:rPr kumimoji="1"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，分成</a:t>
            </a:r>
            <a:r>
              <a:rPr kumimoji="1"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五个课题</a:t>
            </a:r>
          </a:p>
        </p:txBody>
      </p:sp>
      <p:graphicFrame>
        <p:nvGraphicFramePr>
          <p:cNvPr id="5" name="图示 4"/>
          <p:cNvGraphicFramePr/>
          <p:nvPr>
            <p:extLst/>
          </p:nvPr>
        </p:nvGraphicFramePr>
        <p:xfrm>
          <a:off x="1619947" y="474416"/>
          <a:ext cx="6096000"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0" name="组合 49"/>
          <p:cNvGrpSpPr/>
          <p:nvPr/>
        </p:nvGrpSpPr>
        <p:grpSpPr>
          <a:xfrm>
            <a:off x="50788" y="4072818"/>
            <a:ext cx="9093212" cy="1066431"/>
            <a:chOff x="17448" y="4320000"/>
            <a:chExt cx="9093212" cy="1066431"/>
          </a:xfrm>
        </p:grpSpPr>
        <p:grpSp>
          <p:nvGrpSpPr>
            <p:cNvPr id="39" name="组合 38"/>
            <p:cNvGrpSpPr/>
            <p:nvPr/>
          </p:nvGrpSpPr>
          <p:grpSpPr>
            <a:xfrm>
              <a:off x="5376860" y="4407702"/>
              <a:ext cx="1850940" cy="978729"/>
              <a:chOff x="5159067" y="3964521"/>
              <a:chExt cx="1850940" cy="978729"/>
            </a:xfrm>
          </p:grpSpPr>
          <p:sp>
            <p:nvSpPr>
              <p:cNvPr id="46" name="矩形 45"/>
              <p:cNvSpPr/>
              <p:nvPr/>
            </p:nvSpPr>
            <p:spPr bwMode="auto">
              <a:xfrm>
                <a:off x="5238845" y="3968608"/>
                <a:ext cx="1699147" cy="952223"/>
              </a:xfrm>
              <a:prstGeom prst="rect">
                <a:avLst/>
              </a:prstGeom>
              <a:solidFill>
                <a:srgbClr val="FFFF00"/>
              </a:solidFill>
              <a:ln>
                <a:noFill/>
              </a:ln>
              <a:effectLst/>
            </p:spPr>
            <p:txBody>
              <a:bodyPr vert="horz" wrap="square" lIns="92075" tIns="46038" rIns="92075" bIns="46038" numCol="1" rtlCol="0" anchor="t" anchorCtr="0" compatLnSpc="1">
                <a:prstTxWarp prst="textNoShape">
                  <a:avLst/>
                </a:prstTxWarp>
              </a:bodyPr>
              <a:lstStyle/>
              <a:p>
                <a:pPr marL="342900" marR="0" lvl="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defRPr/>
                </a:pPr>
                <a:endParaRPr kumimoji="1" lang="zh-CN" altLang="en-US" sz="3200" b="1" i="0" u="none" strike="noStrike" kern="1200" cap="none" spc="0" normalizeH="0" baseline="0" noProof="0" dirty="0">
                  <a:ln>
                    <a:noFill/>
                  </a:ln>
                  <a:solidFill>
                    <a:srgbClr val="0563C1"/>
                  </a:solidFill>
                  <a:effectLst/>
                  <a:uLnTx/>
                  <a:uFillTx/>
                  <a:latin typeface="Times New Roman" panose="02020603050405020304" pitchFamily="18" charset="0"/>
                  <a:ea typeface="MS PGothic" pitchFamily="34" charset="-128"/>
                  <a:cs typeface="+mn-cs"/>
                  <a:sym typeface="Symbol" pitchFamily="18" charset="2"/>
                </a:endParaRPr>
              </a:p>
            </p:txBody>
          </p:sp>
          <p:sp>
            <p:nvSpPr>
              <p:cNvPr id="41" name="文本框 40"/>
              <p:cNvSpPr txBox="1"/>
              <p:nvPr/>
            </p:nvSpPr>
            <p:spPr>
              <a:xfrm>
                <a:off x="5159067" y="3964521"/>
                <a:ext cx="1850940" cy="9787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课题四</a:t>
                </a:r>
                <a:endParaRPr kumimoji="1"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endParaRPr>
              </a:p>
              <a:p>
                <a:pPr marL="0" marR="0" lvl="0" indent="0" algn="ctr"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zh-CN" altLang="en-US" sz="1800" b="1" i="0" u="none" strike="noStrike" kern="1200" cap="none" spc="0" normalizeH="0" baseline="0" noProof="0" dirty="0">
                    <a:ln>
                      <a:noFill/>
                    </a:ln>
                    <a:solidFill>
                      <a:srgbClr val="3030FF"/>
                    </a:solidFill>
                    <a:effectLst/>
                    <a:uLnTx/>
                    <a:uFillTx/>
                    <a:latin typeface="微软雅黑" panose="020B0503020204020204" pitchFamily="34" charset="-122"/>
                    <a:ea typeface="微软雅黑" panose="020B0503020204020204" pitchFamily="34" charset="-122"/>
                    <a:cs typeface="+mn-cs"/>
                    <a:sym typeface="Symbol" pitchFamily="18" charset="2"/>
                  </a:rPr>
                  <a:t>半轻衰变形状因子和轻子普适性</a:t>
                </a:r>
              </a:p>
            </p:txBody>
          </p:sp>
        </p:grpSp>
        <p:grpSp>
          <p:nvGrpSpPr>
            <p:cNvPr id="38" name="组合 37"/>
            <p:cNvGrpSpPr/>
            <p:nvPr/>
          </p:nvGrpSpPr>
          <p:grpSpPr>
            <a:xfrm>
              <a:off x="7411513" y="4373853"/>
              <a:ext cx="1699147" cy="978729"/>
              <a:chOff x="7237839" y="4313100"/>
              <a:chExt cx="1699147" cy="978729"/>
            </a:xfrm>
          </p:grpSpPr>
          <p:sp>
            <p:nvSpPr>
              <p:cNvPr id="31" name="矩形 30"/>
              <p:cNvSpPr/>
              <p:nvPr/>
            </p:nvSpPr>
            <p:spPr bwMode="auto">
              <a:xfrm>
                <a:off x="7237839" y="4339606"/>
                <a:ext cx="1699147" cy="952223"/>
              </a:xfrm>
              <a:prstGeom prst="rect">
                <a:avLst/>
              </a:prstGeom>
              <a:solidFill>
                <a:srgbClr val="FFFF00"/>
              </a:solidFill>
              <a:ln>
                <a:noFill/>
              </a:ln>
              <a:effectLst/>
            </p:spPr>
            <p:txBody>
              <a:bodyPr vert="horz" wrap="square" lIns="92075" tIns="46038" rIns="92075" bIns="46038" numCol="1" rtlCol="0" anchor="t" anchorCtr="0" compatLnSpc="1">
                <a:prstTxWarp prst="textNoShape">
                  <a:avLst/>
                </a:prstTxWarp>
              </a:bodyPr>
              <a:lstStyle/>
              <a:p>
                <a:pPr marL="342900" marR="0" lvl="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defRPr/>
                </a:pPr>
                <a:endParaRPr kumimoji="1" lang="zh-CN" altLang="en-US" sz="3200" b="1" i="0" u="none" strike="noStrike" kern="1200" cap="none" spc="0" normalizeH="0" baseline="0" noProof="0" dirty="0">
                  <a:ln>
                    <a:noFill/>
                  </a:ln>
                  <a:solidFill>
                    <a:srgbClr val="0563C1"/>
                  </a:solidFill>
                  <a:effectLst/>
                  <a:uLnTx/>
                  <a:uFillTx/>
                  <a:latin typeface="Times New Roman" panose="02020603050405020304" pitchFamily="18" charset="0"/>
                  <a:ea typeface="MS PGothic" pitchFamily="34" charset="-128"/>
                  <a:cs typeface="+mn-cs"/>
                  <a:sym typeface="Symbol" pitchFamily="18" charset="2"/>
                </a:endParaRPr>
              </a:p>
            </p:txBody>
          </p:sp>
          <p:sp>
            <p:nvSpPr>
              <p:cNvPr id="42" name="文本框 41"/>
              <p:cNvSpPr txBox="1"/>
              <p:nvPr/>
            </p:nvSpPr>
            <p:spPr>
              <a:xfrm>
                <a:off x="7343401" y="4313100"/>
                <a:ext cx="1391397" cy="9787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课题五</a:t>
                </a:r>
                <a:endParaRPr kumimoji="1"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endParaRPr>
              </a:p>
              <a:p>
                <a:pPr marL="0" marR="0" lvl="0" indent="0" algn="ctr"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zh-CN" altLang="en-US" sz="1800" b="1" i="0" u="none" strike="noStrike" kern="1200" cap="none" spc="0" normalizeH="0" baseline="0" noProof="0" dirty="0">
                    <a:ln>
                      <a:noFill/>
                    </a:ln>
                    <a:solidFill>
                      <a:srgbClr val="3030FF"/>
                    </a:solidFill>
                    <a:effectLst/>
                    <a:uLnTx/>
                    <a:uFillTx/>
                    <a:latin typeface="微软雅黑" panose="020B0503020204020204" pitchFamily="34" charset="-122"/>
                    <a:ea typeface="微软雅黑" panose="020B0503020204020204" pitchFamily="34" charset="-122"/>
                    <a:cs typeface="+mn-cs"/>
                    <a:sym typeface="Symbol" pitchFamily="18" charset="2"/>
                  </a:rPr>
                  <a:t>新粒子与新相互作用</a:t>
                </a:r>
              </a:p>
            </p:txBody>
          </p:sp>
        </p:grpSp>
        <p:grpSp>
          <p:nvGrpSpPr>
            <p:cNvPr id="43" name="组合 42"/>
            <p:cNvGrpSpPr/>
            <p:nvPr/>
          </p:nvGrpSpPr>
          <p:grpSpPr>
            <a:xfrm>
              <a:off x="3559490" y="4328133"/>
              <a:ext cx="1722807" cy="1024449"/>
              <a:chOff x="3395453" y="3884951"/>
              <a:chExt cx="1722807" cy="1024449"/>
            </a:xfrm>
          </p:grpSpPr>
          <p:pic>
            <p:nvPicPr>
              <p:cNvPr id="34" name="图片 33"/>
              <p:cNvPicPr>
                <a:picLocks noChangeAspect="1"/>
              </p:cNvPicPr>
              <p:nvPr/>
            </p:nvPicPr>
            <p:blipFill>
              <a:blip r:embed="rId8"/>
              <a:stretch>
                <a:fillRect/>
              </a:stretch>
            </p:blipFill>
            <p:spPr>
              <a:xfrm>
                <a:off x="3423425" y="3958342"/>
                <a:ext cx="1694835" cy="951058"/>
              </a:xfrm>
              <a:prstGeom prst="rect">
                <a:avLst/>
              </a:prstGeom>
            </p:spPr>
          </p:pic>
          <p:sp>
            <p:nvSpPr>
              <p:cNvPr id="27" name="矩形 26"/>
              <p:cNvSpPr/>
              <p:nvPr/>
            </p:nvSpPr>
            <p:spPr>
              <a:xfrm>
                <a:off x="3395453" y="3884951"/>
                <a:ext cx="1681446" cy="97872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课题三</a:t>
                </a:r>
                <a:endParaRPr kumimoji="1"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endParaRPr>
              </a:p>
              <a:p>
                <a:pPr marL="0" marR="0" lvl="0" indent="0" algn="ctr"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en-US" altLang="zh-CN" sz="1800" b="1" i="0" u="none" strike="noStrike" kern="1200" cap="none" spc="0" normalizeH="0" baseline="0" noProof="0" dirty="0">
                    <a:ln>
                      <a:noFill/>
                    </a:ln>
                    <a:solidFill>
                      <a:srgbClr val="3030FF"/>
                    </a:solidFill>
                    <a:effectLst/>
                    <a:uLnTx/>
                    <a:uFillTx/>
                    <a:latin typeface="微软雅黑" panose="020B0503020204020204" pitchFamily="34" charset="-122"/>
                    <a:ea typeface="微软雅黑" panose="020B0503020204020204" pitchFamily="34" charset="-122"/>
                    <a:cs typeface="+mn-cs"/>
                    <a:sym typeface="Symbol" pitchFamily="18" charset="2"/>
                  </a:rPr>
                  <a:t>CKM</a:t>
                </a:r>
                <a:r>
                  <a:rPr kumimoji="1" lang="zh-CN" altLang="en-US" sz="1800" b="1" i="0" u="none" strike="noStrike" kern="1200" cap="none" spc="0" normalizeH="0" baseline="0" noProof="0" dirty="0">
                    <a:ln>
                      <a:noFill/>
                    </a:ln>
                    <a:solidFill>
                      <a:srgbClr val="3030FF"/>
                    </a:solidFill>
                    <a:effectLst/>
                    <a:uLnTx/>
                    <a:uFillTx/>
                    <a:latin typeface="微软雅黑" panose="020B0503020204020204" pitchFamily="34" charset="-122"/>
                    <a:ea typeface="微软雅黑" panose="020B0503020204020204" pitchFamily="34" charset="-122"/>
                    <a:cs typeface="+mn-cs"/>
                    <a:sym typeface="Symbol" pitchFamily="18" charset="2"/>
                  </a:rPr>
                  <a:t>矩阵元和衰变参数测量</a:t>
                </a:r>
              </a:p>
            </p:txBody>
          </p:sp>
        </p:grpSp>
        <p:grpSp>
          <p:nvGrpSpPr>
            <p:cNvPr id="45" name="组合 44"/>
            <p:cNvGrpSpPr/>
            <p:nvPr/>
          </p:nvGrpSpPr>
          <p:grpSpPr>
            <a:xfrm>
              <a:off x="1799868" y="4320000"/>
              <a:ext cx="1694835" cy="1025685"/>
              <a:chOff x="1583179" y="3859694"/>
              <a:chExt cx="1694835" cy="1025685"/>
            </a:xfrm>
          </p:grpSpPr>
          <p:pic>
            <p:nvPicPr>
              <p:cNvPr id="35" name="图片 34"/>
              <p:cNvPicPr>
                <a:picLocks noChangeAspect="1"/>
              </p:cNvPicPr>
              <p:nvPr/>
            </p:nvPicPr>
            <p:blipFill>
              <a:blip r:embed="rId8"/>
              <a:stretch>
                <a:fillRect/>
              </a:stretch>
            </p:blipFill>
            <p:spPr>
              <a:xfrm>
                <a:off x="1583179" y="3934321"/>
                <a:ext cx="1694835" cy="951058"/>
              </a:xfrm>
              <a:prstGeom prst="rect">
                <a:avLst/>
              </a:prstGeom>
            </p:spPr>
          </p:pic>
          <p:sp>
            <p:nvSpPr>
              <p:cNvPr id="28" name="矩形 27"/>
              <p:cNvSpPr/>
              <p:nvPr/>
            </p:nvSpPr>
            <p:spPr>
              <a:xfrm>
                <a:off x="1723154" y="3859694"/>
                <a:ext cx="1271846" cy="97872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课题二</a:t>
                </a:r>
                <a:endParaRPr kumimoji="1"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endParaRPr>
              </a:p>
              <a:p>
                <a:pPr marL="0" marR="0" lvl="0" indent="0" algn="ctr"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zh-CN" altLang="en-US" sz="1800" b="1" i="0" u="none" strike="noStrike" kern="1200" cap="none" spc="0" normalizeH="0" baseline="0" noProof="0" dirty="0">
                    <a:ln>
                      <a:noFill/>
                    </a:ln>
                    <a:solidFill>
                      <a:srgbClr val="3030FF"/>
                    </a:solidFill>
                    <a:effectLst/>
                    <a:uLnTx/>
                    <a:uFillTx/>
                    <a:latin typeface="微软雅黑" panose="020B0503020204020204" pitchFamily="34" charset="-122"/>
                    <a:ea typeface="微软雅黑" panose="020B0503020204020204" pitchFamily="34" charset="-122"/>
                    <a:cs typeface="+mn-cs"/>
                    <a:sym typeface="Symbol" pitchFamily="18" charset="2"/>
                  </a:rPr>
                  <a:t>强子末态衰变机制</a:t>
                </a:r>
              </a:p>
            </p:txBody>
          </p:sp>
        </p:grpSp>
        <p:grpSp>
          <p:nvGrpSpPr>
            <p:cNvPr id="48" name="组合 47"/>
            <p:cNvGrpSpPr/>
            <p:nvPr/>
          </p:nvGrpSpPr>
          <p:grpSpPr>
            <a:xfrm>
              <a:off x="17448" y="4373853"/>
              <a:ext cx="1694835" cy="978729"/>
              <a:chOff x="27428" y="3925251"/>
              <a:chExt cx="1694835" cy="978729"/>
            </a:xfrm>
          </p:grpSpPr>
          <p:pic>
            <p:nvPicPr>
              <p:cNvPr id="36" name="图片 35"/>
              <p:cNvPicPr>
                <a:picLocks noChangeAspect="1"/>
              </p:cNvPicPr>
              <p:nvPr/>
            </p:nvPicPr>
            <p:blipFill>
              <a:blip r:embed="rId8"/>
              <a:stretch>
                <a:fillRect/>
              </a:stretch>
            </p:blipFill>
            <p:spPr>
              <a:xfrm>
                <a:off x="27428" y="3952922"/>
                <a:ext cx="1694835" cy="951058"/>
              </a:xfrm>
              <a:prstGeom prst="rect">
                <a:avLst/>
              </a:prstGeom>
            </p:spPr>
          </p:pic>
          <p:sp>
            <p:nvSpPr>
              <p:cNvPr id="29" name="矩形 28"/>
              <p:cNvSpPr/>
              <p:nvPr/>
            </p:nvSpPr>
            <p:spPr>
              <a:xfrm>
                <a:off x="262820" y="3925251"/>
                <a:ext cx="1323217" cy="97872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课题一</a:t>
                </a:r>
                <a:endParaRPr kumimoji="1"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endParaRPr>
              </a:p>
              <a:p>
                <a:pPr marL="0" marR="0" lvl="0" indent="0" algn="ctr"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zh-CN" altLang="en-US" sz="1800" b="1" i="0" u="none" strike="noStrike" kern="1200" cap="none" spc="0" normalizeH="0" baseline="0" noProof="0" dirty="0">
                    <a:ln>
                      <a:noFill/>
                    </a:ln>
                    <a:solidFill>
                      <a:srgbClr val="3030FF"/>
                    </a:solidFill>
                    <a:effectLst/>
                    <a:uLnTx/>
                    <a:uFillTx/>
                    <a:latin typeface="微软雅黑" panose="020B0503020204020204" pitchFamily="34" charset="-122"/>
                    <a:ea typeface="微软雅黑" panose="020B0503020204020204" pitchFamily="34" charset="-122"/>
                    <a:cs typeface="+mn-cs"/>
                    <a:sym typeface="Symbol" pitchFamily="18" charset="2"/>
                  </a:rPr>
                  <a:t>阈值处量子关联性</a:t>
                </a:r>
              </a:p>
            </p:txBody>
          </p:sp>
        </p:grpSp>
      </p:grpSp>
      <p:cxnSp>
        <p:nvCxnSpPr>
          <p:cNvPr id="52" name="直接箭头连接符 51"/>
          <p:cNvCxnSpPr/>
          <p:nvPr/>
        </p:nvCxnSpPr>
        <p:spPr bwMode="auto">
          <a:xfrm flipV="1">
            <a:off x="911858" y="3461549"/>
            <a:ext cx="1602742" cy="634386"/>
          </a:xfrm>
          <a:prstGeom prst="straightConnector1">
            <a:avLst/>
          </a:prstGeom>
          <a:noFill/>
          <a:ln w="63500" cap="flat" cmpd="sng" algn="ctr">
            <a:solidFill>
              <a:srgbClr val="3030FF"/>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2" name="直接箭头连接符 61"/>
          <p:cNvCxnSpPr/>
          <p:nvPr/>
        </p:nvCxnSpPr>
        <p:spPr bwMode="auto">
          <a:xfrm flipV="1">
            <a:off x="2545288" y="3453843"/>
            <a:ext cx="23430" cy="724738"/>
          </a:xfrm>
          <a:prstGeom prst="straightConnector1">
            <a:avLst/>
          </a:prstGeom>
          <a:noFill/>
          <a:ln w="63500" cap="flat" cmpd="sng" algn="ctr">
            <a:solidFill>
              <a:srgbClr val="3030FF"/>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0" name="文本框 59"/>
          <p:cNvSpPr txBox="1"/>
          <p:nvPr/>
        </p:nvSpPr>
        <p:spPr>
          <a:xfrm>
            <a:off x="241712" y="1526327"/>
            <a:ext cx="1061312"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zh-CN" altLang="en-US" sz="2400" b="1" i="0" u="none" strike="noStrike" kern="1200" cap="none" spc="0" normalizeH="0" baseline="0" noProof="0" dirty="0">
                <a:ln>
                  <a:noFill/>
                </a:ln>
                <a:solidFill>
                  <a:srgbClr val="3030FF"/>
                </a:solidFill>
                <a:effectLst/>
                <a:uLnTx/>
                <a:uFillTx/>
                <a:latin typeface="微软雅黑" panose="020B0503020204020204" pitchFamily="34" charset="-122"/>
                <a:ea typeface="微软雅黑" panose="020B0503020204020204" pitchFamily="34" charset="-122"/>
                <a:cs typeface="+mn-cs"/>
                <a:sym typeface="Symbol" pitchFamily="18" charset="2"/>
              </a:rPr>
              <a:t>项目</a:t>
            </a:r>
          </a:p>
        </p:txBody>
      </p:sp>
      <p:sp>
        <p:nvSpPr>
          <p:cNvPr id="65" name="文本框 64"/>
          <p:cNvSpPr txBox="1"/>
          <p:nvPr/>
        </p:nvSpPr>
        <p:spPr>
          <a:xfrm>
            <a:off x="240365" y="2403249"/>
            <a:ext cx="1061312"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zh-CN" altLang="en-US" sz="2400" b="1" i="0" u="none" strike="noStrike" kern="1200" cap="none" spc="0" normalizeH="0" baseline="0" noProof="0" dirty="0">
                <a:ln>
                  <a:noFill/>
                </a:ln>
                <a:solidFill>
                  <a:srgbClr val="3030FF"/>
                </a:solidFill>
                <a:effectLst/>
                <a:uLnTx/>
                <a:uFillTx/>
                <a:latin typeface="微软雅黑" panose="020B0503020204020204" pitchFamily="34" charset="-122"/>
                <a:ea typeface="微软雅黑" panose="020B0503020204020204" pitchFamily="34" charset="-122"/>
                <a:cs typeface="+mn-cs"/>
                <a:sym typeface="Symbol" pitchFamily="18" charset="2"/>
              </a:rPr>
              <a:t>关键科学问题</a:t>
            </a:r>
          </a:p>
        </p:txBody>
      </p:sp>
      <p:cxnSp>
        <p:nvCxnSpPr>
          <p:cNvPr id="67" name="直接箭头连接符 66"/>
          <p:cNvCxnSpPr/>
          <p:nvPr/>
        </p:nvCxnSpPr>
        <p:spPr bwMode="auto">
          <a:xfrm flipH="1" flipV="1">
            <a:off x="2661477" y="3461549"/>
            <a:ext cx="1791802" cy="686907"/>
          </a:xfrm>
          <a:prstGeom prst="straightConnector1">
            <a:avLst/>
          </a:prstGeom>
          <a:noFill/>
          <a:ln w="63500" cap="flat" cmpd="sng" algn="ctr">
            <a:solidFill>
              <a:srgbClr val="3030FF"/>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8" name="直接箭头连接符 67"/>
          <p:cNvCxnSpPr/>
          <p:nvPr/>
        </p:nvCxnSpPr>
        <p:spPr bwMode="auto">
          <a:xfrm flipV="1">
            <a:off x="4454805" y="3404815"/>
            <a:ext cx="23430" cy="724738"/>
          </a:xfrm>
          <a:prstGeom prst="straightConnector1">
            <a:avLst/>
          </a:prstGeom>
          <a:noFill/>
          <a:ln w="63500" cap="flat" cmpd="sng" algn="ctr">
            <a:solidFill>
              <a:srgbClr val="3030FF"/>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1" name="直接箭头连接符 70"/>
          <p:cNvCxnSpPr/>
          <p:nvPr/>
        </p:nvCxnSpPr>
        <p:spPr bwMode="auto">
          <a:xfrm flipH="1" flipV="1">
            <a:off x="4537565" y="3469736"/>
            <a:ext cx="1791802" cy="686907"/>
          </a:xfrm>
          <a:prstGeom prst="straightConnector1">
            <a:avLst/>
          </a:prstGeom>
          <a:noFill/>
          <a:ln w="63500" cap="flat" cmpd="sng" algn="ctr">
            <a:solidFill>
              <a:srgbClr val="3030FF"/>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2" name="直接箭头连接符 71"/>
          <p:cNvCxnSpPr/>
          <p:nvPr/>
        </p:nvCxnSpPr>
        <p:spPr bwMode="auto">
          <a:xfrm flipV="1">
            <a:off x="6374508" y="3473988"/>
            <a:ext cx="23430" cy="724738"/>
          </a:xfrm>
          <a:prstGeom prst="straightConnector1">
            <a:avLst/>
          </a:prstGeom>
          <a:noFill/>
          <a:ln w="63500" cap="flat" cmpd="sng" algn="ctr">
            <a:solidFill>
              <a:srgbClr val="3030FF"/>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3" name="直接箭头连接符 72"/>
          <p:cNvCxnSpPr/>
          <p:nvPr/>
        </p:nvCxnSpPr>
        <p:spPr bwMode="auto">
          <a:xfrm flipH="1" flipV="1">
            <a:off x="6490260" y="3513474"/>
            <a:ext cx="1811259" cy="668108"/>
          </a:xfrm>
          <a:prstGeom prst="straightConnector1">
            <a:avLst/>
          </a:prstGeom>
          <a:noFill/>
          <a:ln w="63500" cap="flat" cmpd="sng" algn="ctr">
            <a:solidFill>
              <a:srgbClr val="3030FF"/>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78" name="组合 77"/>
          <p:cNvGrpSpPr/>
          <p:nvPr/>
        </p:nvGrpSpPr>
        <p:grpSpPr>
          <a:xfrm>
            <a:off x="1965399" y="5834650"/>
            <a:ext cx="2736923" cy="794750"/>
            <a:chOff x="1293015" y="5591807"/>
            <a:chExt cx="2736923" cy="794750"/>
          </a:xfrm>
        </p:grpSpPr>
        <p:sp>
          <p:nvSpPr>
            <p:cNvPr id="76" name="椭圆 75"/>
            <p:cNvSpPr/>
            <p:nvPr/>
          </p:nvSpPr>
          <p:spPr bwMode="auto">
            <a:xfrm>
              <a:off x="1293015" y="5591807"/>
              <a:ext cx="2736923" cy="794750"/>
            </a:xfrm>
            <a:prstGeom prst="ellipse">
              <a:avLst/>
            </a:prstGeom>
            <a:solidFill>
              <a:srgbClr val="7030A0"/>
            </a:solidFill>
            <a:ln>
              <a:noFill/>
            </a:ln>
            <a:effectLst/>
          </p:spPr>
          <p:txBody>
            <a:bodyPr vert="horz" wrap="square" lIns="92075" tIns="46038" rIns="92075" bIns="46038" numCol="1" rtlCol="0" anchor="t" anchorCtr="0" compatLnSpc="1">
              <a:prstTxWarp prst="textNoShape">
                <a:avLst/>
              </a:prstTxWarp>
            </a:bodyPr>
            <a:lstStyle/>
            <a:p>
              <a:pPr marL="342900" marR="0" lvl="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defRPr/>
              </a:pPr>
              <a:endParaRPr kumimoji="1" lang="zh-CN" altLang="en-US" sz="3200" b="1" i="0" u="none" strike="noStrike" kern="1200" cap="none" spc="0" normalizeH="0" baseline="0" noProof="0" dirty="0">
                <a:ln>
                  <a:noFill/>
                </a:ln>
                <a:solidFill>
                  <a:srgbClr val="0563C1"/>
                </a:solidFill>
                <a:effectLst/>
                <a:uLnTx/>
                <a:uFillTx/>
                <a:latin typeface="Times New Roman" panose="02020603050405020304" pitchFamily="18" charset="0"/>
                <a:ea typeface="MS PGothic" pitchFamily="34" charset="-128"/>
                <a:cs typeface="+mn-cs"/>
                <a:sym typeface="Symbol" pitchFamily="18" charset="2"/>
              </a:endParaRPr>
            </a:p>
          </p:txBody>
        </p:sp>
        <p:sp>
          <p:nvSpPr>
            <p:cNvPr id="75" name="矩形 74"/>
            <p:cNvSpPr/>
            <p:nvPr/>
          </p:nvSpPr>
          <p:spPr>
            <a:xfrm>
              <a:off x="1543762" y="5603937"/>
              <a:ext cx="2244021" cy="707886"/>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en-US" altLang="zh-CN" sz="2000" b="1" i="0" u="none" strike="noStrike" kern="1200" cap="none" spc="0" normalizeH="0" baseline="0" noProof="0" dirty="0">
                  <a:ln>
                    <a:noFill/>
                  </a:ln>
                  <a:solidFill>
                    <a:srgbClr val="FFFF00"/>
                  </a:solidFill>
                  <a:effectLst/>
                  <a:uLnTx/>
                  <a:uFillTx/>
                  <a:latin typeface="微软雅黑"/>
                  <a:ea typeface="微软雅黑"/>
                  <a:cs typeface="+mn-cs"/>
                  <a:sym typeface="Symbol" pitchFamily="18" charset="2"/>
                </a:rPr>
                <a:t>CKM</a:t>
              </a:r>
              <a:r>
                <a:rPr kumimoji="1" lang="zh-CN" altLang="en-US" sz="2000" b="1" i="0" u="none" strike="noStrike" kern="1200" cap="none" spc="0" normalizeH="0" baseline="0" noProof="0" dirty="0">
                  <a:ln>
                    <a:noFill/>
                  </a:ln>
                  <a:solidFill>
                    <a:srgbClr val="FFFF00"/>
                  </a:solidFill>
                  <a:effectLst/>
                  <a:uLnTx/>
                  <a:uFillTx/>
                  <a:latin typeface="微软雅黑"/>
                  <a:ea typeface="微软雅黑"/>
                  <a:cs typeface="+mn-cs"/>
                  <a:sym typeface="Symbol" pitchFamily="18" charset="2"/>
                </a:rPr>
                <a:t>矩阵元幺正性检验和全局拟合</a:t>
              </a:r>
            </a:p>
          </p:txBody>
        </p:sp>
      </p:grpSp>
      <p:grpSp>
        <p:nvGrpSpPr>
          <p:cNvPr id="81" name="组合 80"/>
          <p:cNvGrpSpPr/>
          <p:nvPr/>
        </p:nvGrpSpPr>
        <p:grpSpPr>
          <a:xfrm>
            <a:off x="4876800" y="5795954"/>
            <a:ext cx="2673615" cy="798645"/>
            <a:chOff x="4411093" y="5602081"/>
            <a:chExt cx="2737341" cy="798645"/>
          </a:xfrm>
        </p:grpSpPr>
        <p:pic>
          <p:nvPicPr>
            <p:cNvPr id="77" name="图片 76"/>
            <p:cNvPicPr>
              <a:picLocks noChangeAspect="1"/>
            </p:cNvPicPr>
            <p:nvPr/>
          </p:nvPicPr>
          <p:blipFill>
            <a:blip r:embed="rId9"/>
            <a:stretch>
              <a:fillRect/>
            </a:stretch>
          </p:blipFill>
          <p:spPr>
            <a:xfrm>
              <a:off x="4411093" y="5602081"/>
              <a:ext cx="2737341" cy="798645"/>
            </a:xfrm>
            <a:prstGeom prst="rect">
              <a:avLst/>
            </a:prstGeom>
          </p:spPr>
        </p:pic>
        <p:sp>
          <p:nvSpPr>
            <p:cNvPr id="80" name="矩形 79"/>
            <p:cNvSpPr/>
            <p:nvPr/>
          </p:nvSpPr>
          <p:spPr>
            <a:xfrm>
              <a:off x="4797335" y="5667344"/>
              <a:ext cx="1769709" cy="707886"/>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zh-CN" altLang="en-US" sz="2000" b="1" i="0" u="none" strike="noStrike" kern="1200" cap="none" spc="0" normalizeH="0" baseline="0" noProof="0" dirty="0">
                  <a:ln>
                    <a:noFill/>
                  </a:ln>
                  <a:solidFill>
                    <a:srgbClr val="FFFF00"/>
                  </a:solidFill>
                  <a:effectLst/>
                  <a:uLnTx/>
                  <a:uFillTx/>
                  <a:latin typeface="微软雅黑"/>
                  <a:ea typeface="微软雅黑"/>
                  <a:cs typeface="+mn-cs"/>
                  <a:sym typeface="Symbol" pitchFamily="18" charset="2"/>
                </a:rPr>
                <a:t>全方位轻子数</a:t>
              </a:r>
              <a:r>
                <a:rPr kumimoji="1" lang="en-US" altLang="zh-CN" sz="2000" b="1" i="0" u="none" strike="noStrike" kern="1200" cap="none" spc="0" normalizeH="0" baseline="0" noProof="0" dirty="0">
                  <a:ln>
                    <a:noFill/>
                  </a:ln>
                  <a:solidFill>
                    <a:srgbClr val="FFFF00"/>
                  </a:solidFill>
                  <a:effectLst/>
                  <a:uLnTx/>
                  <a:uFillTx/>
                  <a:latin typeface="微软雅黑"/>
                  <a:ea typeface="微软雅黑"/>
                  <a:cs typeface="+mn-cs"/>
                  <a:sym typeface="Symbol" pitchFamily="18" charset="2"/>
                </a:rPr>
                <a:t>/</a:t>
              </a:r>
              <a:r>
                <a:rPr kumimoji="1" lang="zh-CN" altLang="en-US" sz="2000" b="1" i="0" u="none" strike="noStrike" kern="1200" cap="none" spc="0" normalizeH="0" baseline="0" noProof="0" dirty="0">
                  <a:ln>
                    <a:noFill/>
                  </a:ln>
                  <a:solidFill>
                    <a:srgbClr val="FFFF00"/>
                  </a:solidFill>
                  <a:effectLst/>
                  <a:uLnTx/>
                  <a:uFillTx/>
                  <a:latin typeface="微软雅黑"/>
                  <a:ea typeface="微软雅黑"/>
                  <a:cs typeface="+mn-cs"/>
                  <a:sym typeface="Symbol" pitchFamily="18" charset="2"/>
                </a:rPr>
                <a:t>味破坏验证</a:t>
              </a:r>
            </a:p>
          </p:txBody>
        </p:sp>
      </p:grpSp>
      <p:sp>
        <p:nvSpPr>
          <p:cNvPr id="82" name="文本框 81"/>
          <p:cNvSpPr txBox="1"/>
          <p:nvPr/>
        </p:nvSpPr>
        <p:spPr>
          <a:xfrm>
            <a:off x="7359810" y="5544390"/>
            <a:ext cx="1742253" cy="110799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各课题彼此相互</a:t>
            </a:r>
            <a:r>
              <a:rPr kumimoji="1"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独立，</a:t>
            </a:r>
            <a:r>
              <a:rPr kumimoji="1"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又相互</a:t>
            </a:r>
            <a:r>
              <a:rPr kumimoji="1"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交叉</a:t>
            </a:r>
          </a:p>
        </p:txBody>
      </p:sp>
      <p:cxnSp>
        <p:nvCxnSpPr>
          <p:cNvPr id="83" name="直接箭头连接符 82"/>
          <p:cNvCxnSpPr/>
          <p:nvPr/>
        </p:nvCxnSpPr>
        <p:spPr bwMode="auto">
          <a:xfrm>
            <a:off x="936073" y="5105400"/>
            <a:ext cx="2105804" cy="690554"/>
          </a:xfrm>
          <a:prstGeom prst="straightConnector1">
            <a:avLst/>
          </a:prstGeom>
          <a:noFill/>
          <a:ln w="63500" cap="flat" cmpd="sng" algn="ctr">
            <a:solidFill>
              <a:srgbClr val="3030FF"/>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5" name="直接箭头连接符 84"/>
          <p:cNvCxnSpPr/>
          <p:nvPr/>
        </p:nvCxnSpPr>
        <p:spPr bwMode="auto">
          <a:xfrm flipH="1">
            <a:off x="3528043" y="5045256"/>
            <a:ext cx="670583" cy="737884"/>
          </a:xfrm>
          <a:prstGeom prst="straightConnector1">
            <a:avLst/>
          </a:prstGeom>
          <a:noFill/>
          <a:ln w="63500" cap="flat" cmpd="sng" algn="ctr">
            <a:solidFill>
              <a:srgbClr val="3030FF"/>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8" name="直接箭头连接符 87"/>
          <p:cNvCxnSpPr/>
          <p:nvPr/>
        </p:nvCxnSpPr>
        <p:spPr bwMode="auto">
          <a:xfrm flipH="1">
            <a:off x="4114800" y="5082543"/>
            <a:ext cx="2202853" cy="789090"/>
          </a:xfrm>
          <a:prstGeom prst="straightConnector1">
            <a:avLst/>
          </a:prstGeom>
          <a:noFill/>
          <a:ln w="63500" cap="flat" cmpd="sng" algn="ctr">
            <a:solidFill>
              <a:srgbClr val="3030FF"/>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2" name="直接箭头连接符 91"/>
          <p:cNvCxnSpPr/>
          <p:nvPr/>
        </p:nvCxnSpPr>
        <p:spPr bwMode="auto">
          <a:xfrm>
            <a:off x="4203083" y="5061934"/>
            <a:ext cx="1581653" cy="734020"/>
          </a:xfrm>
          <a:prstGeom prst="straightConnector1">
            <a:avLst/>
          </a:prstGeom>
          <a:noFill/>
          <a:ln w="63500" cap="flat" cmpd="sng" algn="ctr">
            <a:solidFill>
              <a:srgbClr val="3030FF"/>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5" name="直接箭头连接符 94"/>
          <p:cNvCxnSpPr/>
          <p:nvPr/>
        </p:nvCxnSpPr>
        <p:spPr bwMode="auto">
          <a:xfrm>
            <a:off x="6285811" y="5065752"/>
            <a:ext cx="21040" cy="718647"/>
          </a:xfrm>
          <a:prstGeom prst="straightConnector1">
            <a:avLst/>
          </a:prstGeom>
          <a:noFill/>
          <a:ln w="63500" cap="flat" cmpd="sng" algn="ctr">
            <a:solidFill>
              <a:srgbClr val="3030FF"/>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8" name="直接箭头连接符 97"/>
          <p:cNvCxnSpPr/>
          <p:nvPr/>
        </p:nvCxnSpPr>
        <p:spPr bwMode="auto">
          <a:xfrm flipH="1">
            <a:off x="6857893" y="5147806"/>
            <a:ext cx="1269243" cy="734244"/>
          </a:xfrm>
          <a:prstGeom prst="straightConnector1">
            <a:avLst/>
          </a:prstGeom>
          <a:noFill/>
          <a:ln w="63500" cap="flat" cmpd="sng" algn="ctr">
            <a:solidFill>
              <a:srgbClr val="3030FF"/>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02" name="下弧形箭头 101"/>
          <p:cNvSpPr/>
          <p:nvPr/>
        </p:nvSpPr>
        <p:spPr bwMode="auto">
          <a:xfrm flipH="1">
            <a:off x="359352" y="5084567"/>
            <a:ext cx="1891214" cy="776650"/>
          </a:xfrm>
          <a:prstGeom prst="curvedUpArrow">
            <a:avLst/>
          </a:prstGeom>
          <a:solidFill>
            <a:srgbClr val="0000FF"/>
          </a:solidFill>
          <a:ln w="34925" cap="flat" cmpd="sng" algn="ctr">
            <a:solidFill>
              <a:srgbClr val="0000FF"/>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marR="0" lvl="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defRPr/>
            </a:pPr>
            <a:endParaRPr kumimoji="1" lang="zh-CN" altLang="en-US" sz="3200" b="1" i="0" u="none" strike="noStrike" kern="1200" cap="none" spc="0" normalizeH="0" baseline="0" noProof="0" dirty="0">
              <a:ln>
                <a:noFill/>
              </a:ln>
              <a:solidFill>
                <a:srgbClr val="0563C1"/>
              </a:solidFill>
              <a:effectLst/>
              <a:uLnTx/>
              <a:uFillTx/>
              <a:latin typeface="Times New Roman" panose="02020603050405020304" pitchFamily="18" charset="0"/>
              <a:ea typeface="MS PGothic" pitchFamily="34" charset="-128"/>
              <a:cs typeface="+mn-cs"/>
              <a:sym typeface="Symbol" pitchFamily="18" charset="2"/>
            </a:endParaRPr>
          </a:p>
        </p:txBody>
      </p:sp>
      <p:grpSp>
        <p:nvGrpSpPr>
          <p:cNvPr id="105" name="组合 104"/>
          <p:cNvGrpSpPr/>
          <p:nvPr/>
        </p:nvGrpSpPr>
        <p:grpSpPr>
          <a:xfrm>
            <a:off x="286180" y="5915935"/>
            <a:ext cx="1649827" cy="558682"/>
            <a:chOff x="303022" y="5784399"/>
            <a:chExt cx="1668709" cy="756055"/>
          </a:xfrm>
        </p:grpSpPr>
        <p:sp>
          <p:nvSpPr>
            <p:cNvPr id="104" name="矩形 103"/>
            <p:cNvSpPr/>
            <p:nvPr/>
          </p:nvSpPr>
          <p:spPr bwMode="auto">
            <a:xfrm>
              <a:off x="303022" y="5784399"/>
              <a:ext cx="1668709" cy="756055"/>
            </a:xfrm>
            <a:prstGeom prst="rect">
              <a:avLst/>
            </a:prstGeom>
            <a:solidFill>
              <a:srgbClr val="7030A0"/>
            </a:solidFill>
            <a:ln>
              <a:noFill/>
            </a:ln>
            <a:effectLst/>
          </p:spPr>
          <p:txBody>
            <a:bodyPr vert="horz" wrap="square" lIns="92075" tIns="46038" rIns="92075" bIns="46038" numCol="1" rtlCol="0" anchor="t" anchorCtr="0" compatLnSpc="1">
              <a:prstTxWarp prst="textNoShape">
                <a:avLst/>
              </a:prstTxWarp>
            </a:bodyPr>
            <a:lstStyle/>
            <a:p>
              <a:pPr marL="342900" marR="0" lvl="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defRPr/>
              </a:pPr>
              <a:endParaRPr kumimoji="1" lang="zh-CN" altLang="en-US" sz="3200" b="1" i="0" u="none" strike="noStrike" kern="1200" cap="none" spc="0" normalizeH="0" baseline="0" noProof="0" dirty="0">
                <a:ln>
                  <a:noFill/>
                </a:ln>
                <a:solidFill>
                  <a:srgbClr val="0563C1"/>
                </a:solidFill>
                <a:effectLst/>
                <a:uLnTx/>
                <a:uFillTx/>
                <a:latin typeface="Times New Roman" panose="02020603050405020304" pitchFamily="18" charset="0"/>
                <a:ea typeface="MS PGothic" pitchFamily="34" charset="-128"/>
                <a:cs typeface="+mn-cs"/>
                <a:sym typeface="Symbol" pitchFamily="18" charset="2"/>
              </a:endParaRPr>
            </a:p>
          </p:txBody>
        </p:sp>
        <p:sp>
          <p:nvSpPr>
            <p:cNvPr id="103" name="文本框 102"/>
            <p:cNvSpPr txBox="1"/>
            <p:nvPr/>
          </p:nvSpPr>
          <p:spPr>
            <a:xfrm>
              <a:off x="553769" y="5869097"/>
              <a:ext cx="1247196" cy="541462"/>
            </a:xfrm>
            <a:prstGeom prst="rect">
              <a:avLst/>
            </a:prstGeom>
            <a:solidFill>
              <a:srgbClr val="7030A0"/>
            </a:solid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zh-CN" altLang="en-US" sz="20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sym typeface="Symbol" pitchFamily="18" charset="2"/>
                </a:rPr>
                <a:t>提供基础</a:t>
              </a:r>
            </a:p>
          </p:txBody>
        </p:sp>
      </p:grpSp>
      <p:cxnSp>
        <p:nvCxnSpPr>
          <p:cNvPr id="49" name="直接箭头连接符 48"/>
          <p:cNvCxnSpPr/>
          <p:nvPr/>
        </p:nvCxnSpPr>
        <p:spPr bwMode="auto">
          <a:xfrm flipV="1">
            <a:off x="4487507" y="3513474"/>
            <a:ext cx="1760858" cy="642817"/>
          </a:xfrm>
          <a:prstGeom prst="straightConnector1">
            <a:avLst/>
          </a:prstGeom>
          <a:noFill/>
          <a:ln w="63500" cap="flat" cmpd="sng" algn="ctr">
            <a:solidFill>
              <a:srgbClr val="3030FF"/>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84147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down)">
                                      <p:cBhvr>
                                        <p:cTn id="11" dur="500"/>
                                        <p:tgtEl>
                                          <p:spTgt spid="52"/>
                                        </p:tgtEl>
                                      </p:cBhvr>
                                    </p:animEffect>
                                  </p:childTnLst>
                                </p:cTn>
                              </p:par>
                              <p:par>
                                <p:cTn id="12" presetID="22" presetClass="entr" presetSubtype="4" fill="hold" nodeType="withEffect">
                                  <p:stCondLst>
                                    <p:cond delay="0"/>
                                  </p:stCondLst>
                                  <p:childTnLst>
                                    <p:set>
                                      <p:cBhvr>
                                        <p:cTn id="13" dur="1" fill="hold">
                                          <p:stCondLst>
                                            <p:cond delay="0"/>
                                          </p:stCondLst>
                                        </p:cTn>
                                        <p:tgtEl>
                                          <p:spTgt spid="62"/>
                                        </p:tgtEl>
                                        <p:attrNameLst>
                                          <p:attrName>style.visibility</p:attrName>
                                        </p:attrNameLst>
                                      </p:cBhvr>
                                      <p:to>
                                        <p:strVal val="visible"/>
                                      </p:to>
                                    </p:set>
                                    <p:animEffect transition="in" filter="wipe(down)">
                                      <p:cBhvr>
                                        <p:cTn id="14" dur="500"/>
                                        <p:tgtEl>
                                          <p:spTgt spid="6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down)">
                                      <p:cBhvr>
                                        <p:cTn id="19" dur="500"/>
                                        <p:tgtEl>
                                          <p:spTgt spid="67"/>
                                        </p:tgtEl>
                                      </p:cBhvr>
                                    </p:animEffect>
                                  </p:childTnLst>
                                </p:cTn>
                              </p:par>
                              <p:par>
                                <p:cTn id="20" presetID="22" presetClass="entr" presetSubtype="4"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par>
                                <p:cTn id="23" presetID="22" presetClass="entr" presetSubtype="4"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down)">
                                      <p:cBhvr>
                                        <p:cTn id="25" dur="500"/>
                                        <p:tgtEl>
                                          <p:spTgt spid="6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wipe(down)">
                                      <p:cBhvr>
                                        <p:cTn id="30" dur="500"/>
                                        <p:tgtEl>
                                          <p:spTgt spid="71"/>
                                        </p:tgtEl>
                                      </p:cBhvr>
                                    </p:animEffect>
                                  </p:childTnLst>
                                </p:cTn>
                              </p:par>
                              <p:par>
                                <p:cTn id="31" presetID="22" presetClass="entr" presetSubtype="4" fill="hold"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73"/>
                                        </p:tgtEl>
                                        <p:attrNameLst>
                                          <p:attrName>style.visibility</p:attrName>
                                        </p:attrNameLst>
                                      </p:cBhvr>
                                      <p:to>
                                        <p:strVal val="visible"/>
                                      </p:to>
                                    </p:set>
                                    <p:animEffect transition="in" filter="wipe(down)">
                                      <p:cBhvr>
                                        <p:cTn id="38" dur="500"/>
                                        <p:tgtEl>
                                          <p:spTgt spid="7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par>
                                <p:cTn id="43" presetID="22" presetClass="entr" presetSubtype="1" fill="hold" nodeType="withEffect">
                                  <p:stCondLst>
                                    <p:cond delay="0"/>
                                  </p:stCondLst>
                                  <p:childTnLst>
                                    <p:set>
                                      <p:cBhvr>
                                        <p:cTn id="44" dur="1" fill="hold">
                                          <p:stCondLst>
                                            <p:cond delay="0"/>
                                          </p:stCondLst>
                                        </p:cTn>
                                        <p:tgtEl>
                                          <p:spTgt spid="83"/>
                                        </p:tgtEl>
                                        <p:attrNameLst>
                                          <p:attrName>style.visibility</p:attrName>
                                        </p:attrNameLst>
                                      </p:cBhvr>
                                      <p:to>
                                        <p:strVal val="visible"/>
                                      </p:to>
                                    </p:set>
                                    <p:animEffect transition="in" filter="wipe(up)">
                                      <p:cBhvr>
                                        <p:cTn id="45" dur="500"/>
                                        <p:tgtEl>
                                          <p:spTgt spid="83"/>
                                        </p:tgtEl>
                                      </p:cBhvr>
                                    </p:animEffect>
                                  </p:childTnLst>
                                </p:cTn>
                              </p:par>
                              <p:par>
                                <p:cTn id="46" presetID="22" presetClass="entr" presetSubtype="1" fill="hold" nodeType="withEffect">
                                  <p:stCondLst>
                                    <p:cond delay="0"/>
                                  </p:stCondLst>
                                  <p:childTnLst>
                                    <p:set>
                                      <p:cBhvr>
                                        <p:cTn id="47" dur="1" fill="hold">
                                          <p:stCondLst>
                                            <p:cond delay="0"/>
                                          </p:stCondLst>
                                        </p:cTn>
                                        <p:tgtEl>
                                          <p:spTgt spid="85"/>
                                        </p:tgtEl>
                                        <p:attrNameLst>
                                          <p:attrName>style.visibility</p:attrName>
                                        </p:attrNameLst>
                                      </p:cBhvr>
                                      <p:to>
                                        <p:strVal val="visible"/>
                                      </p:to>
                                    </p:set>
                                    <p:animEffect transition="in" filter="wipe(up)">
                                      <p:cBhvr>
                                        <p:cTn id="48" dur="500"/>
                                        <p:tgtEl>
                                          <p:spTgt spid="85"/>
                                        </p:tgtEl>
                                      </p:cBhvr>
                                    </p:animEffect>
                                  </p:childTnLst>
                                </p:cTn>
                              </p:par>
                              <p:par>
                                <p:cTn id="49" presetID="22" presetClass="entr" presetSubtype="1" fill="hold" nodeType="withEffect">
                                  <p:stCondLst>
                                    <p:cond delay="0"/>
                                  </p:stCondLst>
                                  <p:childTnLst>
                                    <p:set>
                                      <p:cBhvr>
                                        <p:cTn id="50" dur="1" fill="hold">
                                          <p:stCondLst>
                                            <p:cond delay="0"/>
                                          </p:stCondLst>
                                        </p:cTn>
                                        <p:tgtEl>
                                          <p:spTgt spid="88"/>
                                        </p:tgtEl>
                                        <p:attrNameLst>
                                          <p:attrName>style.visibility</p:attrName>
                                        </p:attrNameLst>
                                      </p:cBhvr>
                                      <p:to>
                                        <p:strVal val="visible"/>
                                      </p:to>
                                    </p:set>
                                    <p:animEffect transition="in" filter="wipe(up)">
                                      <p:cBhvr>
                                        <p:cTn id="51" dur="500"/>
                                        <p:tgtEl>
                                          <p:spTgt spid="88"/>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7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92"/>
                                        </p:tgtEl>
                                        <p:attrNameLst>
                                          <p:attrName>style.visibility</p:attrName>
                                        </p:attrNameLst>
                                      </p:cBhvr>
                                      <p:to>
                                        <p:strVal val="visible"/>
                                      </p:to>
                                    </p:set>
                                    <p:animEffect transition="in" filter="wipe(up)">
                                      <p:cBhvr>
                                        <p:cTn id="59" dur="500"/>
                                        <p:tgtEl>
                                          <p:spTgt spid="92"/>
                                        </p:tgtEl>
                                      </p:cBhvr>
                                    </p:animEffect>
                                  </p:childTnLst>
                                </p:cTn>
                              </p:par>
                              <p:par>
                                <p:cTn id="60" presetID="22" presetClass="entr" presetSubtype="1" fill="hold" nodeType="withEffect">
                                  <p:stCondLst>
                                    <p:cond delay="0"/>
                                  </p:stCondLst>
                                  <p:childTnLst>
                                    <p:set>
                                      <p:cBhvr>
                                        <p:cTn id="61" dur="1" fill="hold">
                                          <p:stCondLst>
                                            <p:cond delay="0"/>
                                          </p:stCondLst>
                                        </p:cTn>
                                        <p:tgtEl>
                                          <p:spTgt spid="95"/>
                                        </p:tgtEl>
                                        <p:attrNameLst>
                                          <p:attrName>style.visibility</p:attrName>
                                        </p:attrNameLst>
                                      </p:cBhvr>
                                      <p:to>
                                        <p:strVal val="visible"/>
                                      </p:to>
                                    </p:set>
                                    <p:animEffect transition="in" filter="wipe(up)">
                                      <p:cBhvr>
                                        <p:cTn id="62" dur="500"/>
                                        <p:tgtEl>
                                          <p:spTgt spid="95"/>
                                        </p:tgtEl>
                                      </p:cBhvr>
                                    </p:animEffect>
                                  </p:childTnLst>
                                </p:cTn>
                              </p:par>
                              <p:par>
                                <p:cTn id="63" presetID="22" presetClass="entr" presetSubtype="1" fill="hold" nodeType="withEffect">
                                  <p:stCondLst>
                                    <p:cond delay="0"/>
                                  </p:stCondLst>
                                  <p:childTnLst>
                                    <p:set>
                                      <p:cBhvr>
                                        <p:cTn id="64" dur="1" fill="hold">
                                          <p:stCondLst>
                                            <p:cond delay="0"/>
                                          </p:stCondLst>
                                        </p:cTn>
                                        <p:tgtEl>
                                          <p:spTgt spid="98"/>
                                        </p:tgtEl>
                                        <p:attrNameLst>
                                          <p:attrName>style.visibility</p:attrName>
                                        </p:attrNameLst>
                                      </p:cBhvr>
                                      <p:to>
                                        <p:strVal val="visible"/>
                                      </p:to>
                                    </p:set>
                                    <p:animEffect transition="in" filter="wipe(up)">
                                      <p:cBhvr>
                                        <p:cTn id="65" dur="500"/>
                                        <p:tgtEl>
                                          <p:spTgt spid="98"/>
                                        </p:tgtEl>
                                      </p:cBhvr>
                                    </p:animEffec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8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2" fill="hold" grpId="0" nodeType="clickEffect">
                                  <p:stCondLst>
                                    <p:cond delay="0"/>
                                  </p:stCondLst>
                                  <p:childTnLst>
                                    <p:set>
                                      <p:cBhvr>
                                        <p:cTn id="72" dur="1" fill="hold">
                                          <p:stCondLst>
                                            <p:cond delay="0"/>
                                          </p:stCondLst>
                                        </p:cTn>
                                        <p:tgtEl>
                                          <p:spTgt spid="102"/>
                                        </p:tgtEl>
                                        <p:attrNameLst>
                                          <p:attrName>style.visibility</p:attrName>
                                        </p:attrNameLst>
                                      </p:cBhvr>
                                      <p:to>
                                        <p:strVal val="visible"/>
                                      </p:to>
                                    </p:set>
                                    <p:animEffect transition="in" filter="wipe(right)">
                                      <p:cBhvr>
                                        <p:cTn id="73" dur="500"/>
                                        <p:tgtEl>
                                          <p:spTgt spid="102"/>
                                        </p:tgtEl>
                                      </p:cBhvr>
                                    </p:animEffect>
                                  </p:childTnLst>
                                </p:cTn>
                              </p:par>
                            </p:childTnLst>
                          </p:cTn>
                        </p:par>
                        <p:par>
                          <p:cTn id="74" fill="hold">
                            <p:stCondLst>
                              <p:cond delay="500"/>
                            </p:stCondLst>
                            <p:childTnLst>
                              <p:par>
                                <p:cTn id="75" presetID="1" presetClass="entr" presetSubtype="0" fill="hold" nodeType="afterEffect">
                                  <p:stCondLst>
                                    <p:cond delay="0"/>
                                  </p:stCondLst>
                                  <p:childTnLst>
                                    <p:set>
                                      <p:cBhvr>
                                        <p:cTn id="76"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10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chemeClr val="tx1"/>
                </a:solidFill>
              </a:rPr>
              <a:t>轻子普适性的精确验证</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17FE17-BB62-45E8-80D8-8DA0DEEF5B92}" type="slidenum">
              <a:rPr kumimoji="0" lang="zh-CN" altLang="en-US" sz="1600" b="1" i="0" u="none" strike="noStrike" kern="1200" cap="none" spc="0" normalizeH="0" baseline="0" noProof="0" smtClean="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Symbol" pitchFamily="18" charset="2"/>
            </a:endParaRPr>
          </a:p>
        </p:txBody>
      </p:sp>
      <p:sp>
        <p:nvSpPr>
          <p:cNvPr id="6" name="文本框 5"/>
          <p:cNvSpPr txBox="1"/>
          <p:nvPr/>
        </p:nvSpPr>
        <p:spPr>
          <a:xfrm>
            <a:off x="330886" y="876371"/>
            <a:ext cx="8355914" cy="1785104"/>
          </a:xfrm>
          <a:prstGeom prst="rect">
            <a:avLst/>
          </a:prstGeom>
          <a:noFill/>
        </p:spPr>
        <p:txBody>
          <a:bodyPr wrap="square" rtlCol="0">
            <a:spAutoFit/>
          </a:bodyPr>
          <a:lstStyle/>
          <a:p>
            <a:pPr marL="342900" marR="0" lvl="0" indent="-342900" algn="l" defTabSz="914400" rtl="0" eaLnBrk="1" fontAlgn="base" latinLnBrk="0" hangingPunct="1">
              <a:lnSpc>
                <a:spcPct val="120000"/>
              </a:lnSpc>
              <a:spcBef>
                <a:spcPct val="20000"/>
              </a:spcBef>
              <a:spcAft>
                <a:spcPct val="0"/>
              </a:spcAft>
              <a:buClr>
                <a:prstClr val="black"/>
              </a:buClr>
              <a:buSzTx/>
              <a:buFont typeface="Wingdings" panose="05000000000000000000" pitchFamily="2" charset="2"/>
              <a:buChar char="p"/>
              <a:tabLst/>
              <a:defRPr/>
            </a:pPr>
            <a:r>
              <a:rPr kumimoji="1"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味物理</a:t>
            </a:r>
            <a:r>
              <a:rPr kumimoji="1"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探测</a:t>
            </a:r>
            <a:r>
              <a:rPr kumimoji="1"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新物理</a:t>
            </a:r>
            <a:r>
              <a:rPr kumimoji="1"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能标</a:t>
            </a:r>
            <a:r>
              <a:rPr kumimoji="1"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能够</a:t>
            </a:r>
            <a:r>
              <a:rPr kumimoji="1"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远超过</a:t>
            </a:r>
            <a:r>
              <a:rPr kumimoji="1"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当今对撞机的</a:t>
            </a:r>
            <a:r>
              <a:rPr kumimoji="1"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质心能量</a:t>
            </a:r>
            <a:r>
              <a:rPr kumimoji="1"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，与高能量前沿研究高度</a:t>
            </a:r>
            <a:r>
              <a:rPr kumimoji="1"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互补</a:t>
            </a:r>
            <a:endParaRPr kumimoji="1" lang="en-US" altLang="zh-CN"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endParaRPr>
          </a:p>
          <a:p>
            <a:pPr marL="342900" marR="0" lvl="0" indent="-342900" algn="l" defTabSz="914400" rtl="0" eaLnBrk="1" fontAlgn="base" latinLnBrk="0" hangingPunct="1">
              <a:lnSpc>
                <a:spcPct val="120000"/>
              </a:lnSpc>
              <a:spcBef>
                <a:spcPct val="20000"/>
              </a:spcBef>
              <a:spcAft>
                <a:spcPct val="0"/>
              </a:spcAft>
              <a:buClr>
                <a:prstClr val="black"/>
              </a:buClr>
              <a:buSzTx/>
              <a:buFont typeface="Wingdings" panose="05000000000000000000" pitchFamily="2" charset="2"/>
              <a:buChar char="p"/>
              <a:tabLst/>
              <a:defRPr/>
            </a:pPr>
            <a:r>
              <a:rPr kumimoji="1"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近年来，在</a:t>
            </a:r>
            <a:r>
              <a:rPr kumimoji="1" lang="en-US" altLang="zh-CN"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B</a:t>
            </a:r>
            <a:r>
              <a:rPr kumimoji="1"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物理领域</a:t>
            </a:r>
            <a:r>
              <a:rPr kumimoji="1"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发现一系列的</a:t>
            </a:r>
            <a:r>
              <a:rPr kumimoji="1"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轻子普适性</a:t>
            </a:r>
            <a:r>
              <a:rPr kumimoji="1"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实验测量结果与理论计算存在超过</a:t>
            </a:r>
            <a:r>
              <a:rPr kumimoji="1" lang="en-US" altLang="zh-CN"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3.5</a:t>
            </a:r>
            <a:r>
              <a:rPr kumimoji="1"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偏离</a:t>
            </a:r>
            <a:r>
              <a:rPr kumimoji="1"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，预示存在新物理</a:t>
            </a:r>
            <a:endParaRPr kumimoji="1" lang="en-US" altLang="zh-CN"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endParaRPr>
          </a:p>
        </p:txBody>
      </p:sp>
      <p:grpSp>
        <p:nvGrpSpPr>
          <p:cNvPr id="25" name="组合 24"/>
          <p:cNvGrpSpPr/>
          <p:nvPr/>
        </p:nvGrpSpPr>
        <p:grpSpPr>
          <a:xfrm>
            <a:off x="699488" y="2642031"/>
            <a:ext cx="8635012" cy="1941650"/>
            <a:chOff x="699488" y="2418504"/>
            <a:chExt cx="8635012" cy="1941650"/>
          </a:xfrm>
        </p:grpSpPr>
        <p:sp>
          <p:nvSpPr>
            <p:cNvPr id="13" name="文本框 12"/>
            <p:cNvSpPr txBox="1"/>
            <p:nvPr/>
          </p:nvSpPr>
          <p:spPr>
            <a:xfrm>
              <a:off x="699488" y="2418504"/>
              <a:ext cx="4185007" cy="460511"/>
            </a:xfrm>
            <a:prstGeom prst="rect">
              <a:avLst/>
            </a:prstGeom>
            <a:noFill/>
          </p:spPr>
          <p:txBody>
            <a:bodyPr wrap="square" rtlCol="0">
              <a:spAutoFit/>
            </a:bodyPr>
            <a:lstStyle/>
            <a:p>
              <a:pPr marL="0" marR="0" lvl="0" indent="0" algn="l" defTabSz="914400" rtl="0" eaLnBrk="1" fontAlgn="base" latinLnBrk="0" hangingPunct="1">
                <a:lnSpc>
                  <a:spcPct val="120000"/>
                </a:lnSpc>
                <a:spcBef>
                  <a:spcPct val="20000"/>
                </a:spcBef>
                <a:spcAft>
                  <a:spcPct val="0"/>
                </a:spcAft>
                <a:buClr>
                  <a:srgbClr val="FF3399"/>
                </a:buClr>
                <a:buSzTx/>
                <a:buFont typeface="Wingdings 2" pitchFamily="18" charset="2"/>
                <a:buNone/>
                <a:tabLst/>
                <a:defRPr/>
              </a:pPr>
              <a:r>
                <a:rPr kumimoji="1" lang="zh-CN" altLang="en-US" sz="2200" b="1" i="0" u="none" strike="noStrike" kern="1200" cap="none" spc="0" normalizeH="0" baseline="0" noProof="0" dirty="0">
                  <a:ln>
                    <a:noFill/>
                  </a:ln>
                  <a:solidFill>
                    <a:srgbClr val="3030FF"/>
                  </a:solidFill>
                  <a:effectLst/>
                  <a:uLnTx/>
                  <a:uFillTx/>
                  <a:latin typeface="微软雅黑" panose="020B0503020204020204" pitchFamily="34" charset="-122"/>
                  <a:ea typeface="微软雅黑" panose="020B0503020204020204" pitchFamily="34" charset="-122"/>
                  <a:cs typeface="+mn-cs"/>
                  <a:sym typeface="Symbol" pitchFamily="18" charset="2"/>
                </a:rPr>
                <a:t>粲物理领域？</a:t>
              </a:r>
            </a:p>
          </p:txBody>
        </p:sp>
        <p:sp>
          <p:nvSpPr>
            <p:cNvPr id="16" name="文本框 15"/>
            <p:cNvSpPr txBox="1"/>
            <p:nvPr/>
          </p:nvSpPr>
          <p:spPr>
            <a:xfrm>
              <a:off x="1981200" y="2440469"/>
              <a:ext cx="7353300"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粲介子</a:t>
              </a:r>
              <a:r>
                <a:rPr kumimoji="1"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纯轻子</a:t>
              </a:r>
              <a:r>
                <a:rPr kumimoji="1"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或</a:t>
              </a:r>
              <a:r>
                <a:rPr kumimoji="1"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半轻子</a:t>
              </a:r>
              <a:r>
                <a:rPr kumimoji="1" lang="zh-CN" altLang="en-US" sz="2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rPr>
                <a:t>衰变验证轻子</a:t>
              </a:r>
              <a:r>
                <a:rPr kumimoji="1"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Symbol" pitchFamily="18" charset="2"/>
                </a:rPr>
                <a:t>普适性</a:t>
              </a:r>
            </a:p>
          </p:txBody>
        </p:sp>
        <mc:AlternateContent xmlns:mc="http://schemas.openxmlformats.org/markup-compatibility/2006" xmlns:a14="http://schemas.microsoft.com/office/drawing/2010/main">
          <mc:Choice Requires="a14">
            <p:sp>
              <p:nvSpPr>
                <p:cNvPr id="18" name="文本框 17"/>
                <p:cNvSpPr txBox="1"/>
                <p:nvPr/>
              </p:nvSpPr>
              <p:spPr>
                <a:xfrm>
                  <a:off x="1066800" y="3210286"/>
                  <a:ext cx="2704523" cy="62831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sym typeface="Symbol" pitchFamily="18" charset="2"/>
                              </a:rPr>
                            </m:ctrlPr>
                          </m:sSubPr>
                          <m:e>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sym typeface="Symbol" pitchFamily="18" charset="2"/>
                              </a:rPr>
                              <m:t>𝑅</m:t>
                            </m:r>
                          </m:e>
                          <m:sub>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cs typeface="+mn-cs"/>
                                <a:sym typeface="Symbol" pitchFamily="18" charset="2"/>
                              </a:rPr>
                              <m:t>h</m:t>
                            </m:r>
                          </m:sub>
                        </m:s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sym typeface="Symbol" pitchFamily="18" charset="2"/>
                          </a:rPr>
                          <m:t>=</m:t>
                        </m:r>
                        <m:f>
                          <m:f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sym typeface="Symbol" pitchFamily="18" charset="2"/>
                              </a:rPr>
                            </m:ctrlPr>
                          </m:fPr>
                          <m:num>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sym typeface="Symbol" pitchFamily="18" charset="2"/>
                              </a:rPr>
                              <m:t></m:t>
                            </m:r>
                            <m:d>
                              <m:d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sym typeface="Symbol" pitchFamily="18" charset="2"/>
                                  </a:rPr>
                                </m:ctrlPr>
                              </m:dPr>
                              <m:e>
                                <m:sSup>
                                  <m:sSupPr>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ctrlPr>
                                  </m:sSupPr>
                                  <m:e>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𝐷</m:t>
                                    </m:r>
                                  </m:e>
                                  <m:sup>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0</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sup>
                                </m:sSup>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sSup>
                                  <m:sSupPr>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ctrlPr>
                                  </m:sSupPr>
                                  <m:e>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h</m:t>
                                    </m:r>
                                  </m:e>
                                  <m:sup>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/0</m:t>
                                    </m:r>
                                  </m:sup>
                                </m:sSup>
                                <m:sSup>
                                  <m:sSupPr>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ctrlPr>
                                  </m:sSupPr>
                                  <m:e>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𝜇</m:t>
                                    </m:r>
                                  </m:e>
                                  <m:sup>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sup>
                                </m:sSup>
                                <m:sSub>
                                  <m:sSubPr>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ctrlPr>
                                  </m:sSubPr>
                                  <m:e>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𝜈</m:t>
                                    </m:r>
                                  </m:e>
                                  <m:sub>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𝜇</m:t>
                                    </m:r>
                                  </m:sub>
                                </m:sSub>
                              </m:e>
                            </m:d>
                          </m:num>
                          <m:den>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sym typeface="Symbol" pitchFamily="18" charset="2"/>
                              </a:rPr>
                              <m:t></m:t>
                            </m:r>
                            <m:d>
                              <m:d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sym typeface="Symbol" pitchFamily="18" charset="2"/>
                                  </a:rPr>
                                </m:ctrlPr>
                              </m:dPr>
                              <m:e>
                                <m:sSup>
                                  <m:sSupPr>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ctrlPr>
                                  </m:sSupPr>
                                  <m:e>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𝐷</m:t>
                                    </m:r>
                                  </m:e>
                                  <m:sup>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0</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sup>
                                </m:sSup>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sSup>
                                  <m:sSupPr>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ctrlPr>
                                  </m:sSupPr>
                                  <m:e>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h</m:t>
                                    </m:r>
                                  </m:e>
                                  <m:sup>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/0</m:t>
                                    </m:r>
                                  </m:sup>
                                </m:sSup>
                                <m:sSup>
                                  <m:sSupPr>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ctrlPr>
                                  </m:sSupPr>
                                  <m:e>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𝑒</m:t>
                                    </m:r>
                                  </m:e>
                                  <m:sup>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sup>
                                </m:sSup>
                                <m:sSub>
                                  <m:sSubPr>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ctrlPr>
                                  </m:sSubPr>
                                  <m:e>
                                    <m:r>
                                      <a:rPr kumimoji="0" lang="zh-CN" alt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𝜈</m:t>
                                    </m:r>
                                  </m:e>
                                  <m:sub>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𝑒</m:t>
                                    </m:r>
                                  </m:sub>
                                </m:sSub>
                              </m:e>
                            </m:d>
                          </m:den>
                        </m:f>
                      </m:oMath>
                    </m:oMathPara>
                  </a14:m>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Cambria Math" panose="02040503050406030204" pitchFamily="18" charset="0"/>
                    <a:cs typeface="+mn-cs"/>
                    <a:sym typeface="Symbol" pitchFamily="18" charset="2"/>
                  </a:endParaRPr>
                </a:p>
              </p:txBody>
            </p:sp>
          </mc:Choice>
          <mc:Fallback xmlns="">
            <p:sp>
              <p:nvSpPr>
                <p:cNvPr id="18" name="文本框 17"/>
                <p:cNvSpPr txBox="1">
                  <a:spLocks noRot="1" noChangeAspect="1" noMove="1" noResize="1" noEditPoints="1" noAdjustHandles="1" noChangeArrowheads="1" noChangeShapeType="1" noTextEdit="1"/>
                </p:cNvSpPr>
                <p:nvPr/>
              </p:nvSpPr>
              <p:spPr>
                <a:xfrm>
                  <a:off x="1066800" y="3210286"/>
                  <a:ext cx="2704523" cy="628314"/>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p:cNvSpPr txBox="1"/>
                <p:nvPr/>
              </p:nvSpPr>
              <p:spPr>
                <a:xfrm>
                  <a:off x="4558595" y="2857050"/>
                  <a:ext cx="3480505" cy="1503104"/>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14:m>
                    <m:oMathPara xmlns:m="http://schemas.openxmlformats.org/officeDocument/2006/math">
                      <m:oMathParaPr>
                        <m:jc m:val="centerGroup"/>
                      </m:oMathParaPr>
                      <m:oMath xmlns:m="http://schemas.openxmlformats.org/officeDocument/2006/math">
                        <m:sSub>
                          <m:sSubPr>
                            <m:ctrlPr>
                              <a:rPr kumimoji="1"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sSubPr>
                          <m:e>
                            <m:r>
                              <a:rPr kumimoji="1"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𝑅</m:t>
                            </m:r>
                          </m:e>
                          <m:sub>
                            <m:sSubSup>
                              <m:sSubSupPr>
                                <m:ctrlPr>
                                  <a:rPr kumimoji="1"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sSubSupPr>
                              <m:e>
                                <m:r>
                                  <a:rPr kumimoji="1"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𝐷</m:t>
                                </m:r>
                              </m:e>
                              <m:sub>
                                <m:r>
                                  <a:rPr kumimoji="1"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m:t>
                                </m:r>
                                <m:r>
                                  <a:rPr kumimoji="1"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𝑠</m:t>
                                </m:r>
                                <m:r>
                                  <a:rPr kumimoji="1"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m:t>
                                </m:r>
                              </m:sub>
                              <m:sup>
                                <m:r>
                                  <a:rPr kumimoji="1"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m:t>
                                </m:r>
                              </m:sup>
                            </m:sSubSup>
                          </m:sub>
                        </m:sSub>
                        <m:r>
                          <a:rPr kumimoji="1"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m:t>
                        </m:r>
                        <m:f>
                          <m:fPr>
                            <m:ctrlPr>
                              <a:rPr kumimoji="1"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fPr>
                          <m:num>
                            <m:r>
                              <m:rPr>
                                <m:sty m:val="p"/>
                              </m:rPr>
                              <a:rPr kumimoji="1" lang="el-GR"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Γ</m:t>
                            </m:r>
                            <m:r>
                              <a:rPr kumimoji="1"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sSubSup>
                              <m:sSubSupPr>
                                <m:ctrlPr>
                                  <a:rPr kumimoji="1"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ctrlPr>
                              </m:sSubSupPr>
                              <m:e>
                                <m:r>
                                  <a:rPr kumimoji="1"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𝐷</m:t>
                                </m:r>
                              </m:e>
                              <m:sub>
                                <m:r>
                                  <a:rPr kumimoji="1"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r>
                                  <a:rPr kumimoji="1"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𝑠</m:t>
                                </m:r>
                                <m:r>
                                  <a:rPr kumimoji="1"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sub>
                              <m:sup>
                                <m:r>
                                  <a:rPr kumimoji="1"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sup>
                            </m:sSubSup>
                            <m:r>
                              <a:rPr kumimoji="1"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sSup>
                              <m:sSupPr>
                                <m:ctrlPr>
                                  <a:rPr kumimoji="1"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ctrlPr>
                              </m:sSupPr>
                              <m:e>
                                <m:r>
                                  <a:rPr kumimoji="1" lang="zh-CN" alt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𝜏</m:t>
                                </m:r>
                              </m:e>
                              <m:sup>
                                <m:r>
                                  <a:rPr kumimoji="1"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sup>
                            </m:sSup>
                            <m:sSub>
                              <m:sSubPr>
                                <m:ctrlPr>
                                  <a:rPr kumimoji="1"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ctrlPr>
                              </m:sSubPr>
                              <m:e>
                                <m:r>
                                  <a:rPr kumimoji="1" lang="zh-CN" alt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𝜈</m:t>
                                </m:r>
                              </m:e>
                              <m:sub>
                                <m:r>
                                  <a:rPr kumimoji="1" lang="zh-CN" alt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𝜏</m:t>
                                </m:r>
                              </m:sub>
                            </m:sSub>
                            <m:r>
                              <a:rPr kumimoji="1"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num>
                          <m:den>
                            <m:r>
                              <m:rPr>
                                <m:sty m:val="p"/>
                              </m:rPr>
                              <a:rPr kumimoji="1" lang="el-GR" altLang="zh-CN"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Γ</m:t>
                            </m:r>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sSubSup>
                              <m:sSubSupPr>
                                <m:ctrlP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ctrlPr>
                              </m:sSubSupPr>
                              <m:e>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𝐷</m:t>
                                </m:r>
                              </m:e>
                              <m:sub>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𝑠</m:t>
                                </m:r>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sub>
                              <m:sup>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sup>
                            </m:sSubSup>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sSup>
                              <m:sSupPr>
                                <m:ctrlP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ctrlPr>
                              </m:sSupPr>
                              <m:e>
                                <m:r>
                                  <a:rPr kumimoji="1" lang="zh-CN" alt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𝜇</m:t>
                                </m:r>
                              </m:e>
                              <m:sup>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sup>
                            </m:sSup>
                            <m:sSub>
                              <m:sSubPr>
                                <m:ctrlP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ctrlPr>
                              </m:sSubPr>
                              <m:e>
                                <m:r>
                                  <a:rPr kumimoji="1" lang="zh-CN" alt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𝜈</m:t>
                                </m:r>
                              </m:e>
                              <m:sub>
                                <m:r>
                                  <a:rPr kumimoji="1" lang="zh-CN" alt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𝜇</m:t>
                                </m:r>
                              </m:sub>
                            </m:sSub>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den>
                        </m:f>
                        <m:r>
                          <a:rPr kumimoji="1"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m:t>
                        </m:r>
                        <m:f>
                          <m:fPr>
                            <m:ctrlPr>
                              <a:rPr kumimoji="1"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fPr>
                          <m:num>
                            <m:sSubSup>
                              <m:sSubSupPr>
                                <m:ctrlPr>
                                  <a:rPr kumimoji="1"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sSubSupPr>
                              <m:e>
                                <m:r>
                                  <a:rPr kumimoji="1"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𝑚</m:t>
                                </m:r>
                              </m:e>
                              <m:sub>
                                <m:sSup>
                                  <m:sSupPr>
                                    <m:ctrlPr>
                                      <a:rPr kumimoji="1"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sSupPr>
                                  <m:e>
                                    <m:r>
                                      <a:rPr kumimoji="1" lang="zh-CN" altLang="en-US" sz="14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𝜏</m:t>
                                    </m:r>
                                  </m:e>
                                  <m:sup>
                                    <m:r>
                                      <a:rPr kumimoji="1"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m:t>
                                    </m:r>
                                  </m:sup>
                                </m:sSup>
                              </m:sub>
                              <m:sup>
                                <m:r>
                                  <a:rPr kumimoji="1"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2</m:t>
                                </m:r>
                              </m:sup>
                            </m:sSubSup>
                            <m:sSup>
                              <m:sSupPr>
                                <m:ctrlPr>
                                  <a:rPr kumimoji="1"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sSupPr>
                              <m:e>
                                <m:d>
                                  <m:dPr>
                                    <m:ctrlPr>
                                      <a:rPr kumimoji="1"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dPr>
                                  <m:e>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1−</m:t>
                                    </m:r>
                                    <m:f>
                                      <m:fPr>
                                        <m:ctrlP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fPr>
                                      <m:num>
                                        <m:sSubSup>
                                          <m:sSubSupPr>
                                            <m:ctrlP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sSubSupPr>
                                          <m:e>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𝑚</m:t>
                                            </m:r>
                                          </m:e>
                                          <m:sub>
                                            <m:sSup>
                                              <m:sSupPr>
                                                <m:ctrlP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sSupPr>
                                              <m:e>
                                                <m:r>
                                                  <a:rPr kumimoji="1" lang="zh-CN" altLang="en-US" sz="1400" b="0"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𝜏</m:t>
                                                </m:r>
                                              </m:e>
                                              <m:sup>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m:t>
                                                </m:r>
                                              </m:sup>
                                            </m:sSup>
                                          </m:sub>
                                          <m:sup>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2</m:t>
                                            </m:r>
                                          </m:sup>
                                        </m:sSubSup>
                                      </m:num>
                                      <m:den>
                                        <m:sSubSup>
                                          <m:sSubSupPr>
                                            <m:ctrlP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sSubSupPr>
                                          <m:e>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𝑚</m:t>
                                            </m:r>
                                          </m:e>
                                          <m:sub>
                                            <m:sSubSup>
                                              <m:sSubSupPr>
                                                <m:ctrlP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ctrlPr>
                                              </m:sSubSupPr>
                                              <m:e>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𝐷</m:t>
                                                </m:r>
                                              </m:e>
                                              <m:sub>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𝑠</m:t>
                                                </m:r>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sub>
                                              <m:sup>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sup>
                                            </m:sSubSup>
                                          </m:sub>
                                          <m:sup>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2</m:t>
                                            </m:r>
                                          </m:sup>
                                        </m:sSubSup>
                                      </m:den>
                                    </m:f>
                                  </m:e>
                                </m:d>
                              </m:e>
                              <m:sup>
                                <m:r>
                                  <a:rPr kumimoji="1" lang="en-US" altLang="zh-CN" sz="14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2</m:t>
                                </m:r>
                              </m:sup>
                            </m:sSup>
                          </m:num>
                          <m:den>
                            <m:sSubSup>
                              <m:sSubSupPr>
                                <m:ctrlP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sSubSupPr>
                              <m:e>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𝑚</m:t>
                                </m:r>
                              </m:e>
                              <m:sub>
                                <m:sSup>
                                  <m:sSupPr>
                                    <m:ctrlP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sSupPr>
                                  <m:e>
                                    <m:r>
                                      <a:rPr kumimoji="1" lang="zh-CN" altLang="en-US" sz="14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𝜇</m:t>
                                    </m:r>
                                  </m:e>
                                  <m:sup>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m:t>
                                    </m:r>
                                  </m:sup>
                                </m:sSup>
                              </m:sub>
                              <m:sup>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2</m:t>
                                </m:r>
                              </m:sup>
                            </m:sSubSup>
                            <m:sSup>
                              <m:sSupPr>
                                <m:ctrlP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sSupPr>
                              <m:e>
                                <m:d>
                                  <m:dPr>
                                    <m:ctrlP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dPr>
                                  <m:e>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1−</m:t>
                                    </m:r>
                                    <m:f>
                                      <m:fPr>
                                        <m:ctrlP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fPr>
                                      <m:num>
                                        <m:sSubSup>
                                          <m:sSubSupPr>
                                            <m:ctrlP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sSubSupPr>
                                          <m:e>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𝑚</m:t>
                                            </m:r>
                                          </m:e>
                                          <m:sub>
                                            <m:sSup>
                                              <m:sSupPr>
                                                <m:ctrlP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sSupPr>
                                              <m:e>
                                                <m:r>
                                                  <a:rPr kumimoji="1" lang="zh-CN" altLang="en-US" sz="1400" b="0" i="1" u="none" strike="noStrike" kern="1200" cap="none" spc="0" normalizeH="0" baseline="0" noProof="0" smtClean="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𝜇</m:t>
                                                </m:r>
                                              </m:e>
                                              <m:sup>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m:t>
                                                </m:r>
                                              </m:sup>
                                            </m:sSup>
                                          </m:sub>
                                          <m:sup>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2</m:t>
                                            </m:r>
                                          </m:sup>
                                        </m:sSubSup>
                                      </m:num>
                                      <m:den>
                                        <m:sSubSup>
                                          <m:sSubSupPr>
                                            <m:ctrlP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ctrlPr>
                                          </m:sSubSupPr>
                                          <m:e>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𝑚</m:t>
                                            </m:r>
                                          </m:e>
                                          <m:sub>
                                            <m:sSubSup>
                                              <m:sSubSupPr>
                                                <m:ctrlP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ctrlPr>
                                              </m:sSubSupPr>
                                              <m:e>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𝐷</m:t>
                                                </m:r>
                                              </m:e>
                                              <m:sub>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𝑠</m:t>
                                                </m:r>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sub>
                                              <m:sup>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Symbol" pitchFamily="18" charset="2"/>
                                                  </a:rPr>
                                                  <m:t>+</m:t>
                                                </m:r>
                                              </m:sup>
                                            </m:sSubSup>
                                          </m:sub>
                                          <m:sup>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2</m:t>
                                            </m:r>
                                          </m:sup>
                                        </m:sSubSup>
                                      </m:den>
                                    </m:f>
                                  </m:e>
                                </m:d>
                              </m:e>
                              <m:sup>
                                <m:r>
                                  <a:rPr kumimoji="1" lang="en-US" altLang="zh-CN" sz="1400" b="0" i="1" u="none" strike="noStrike" kern="1200" cap="none" spc="0" normalizeH="0" baseline="0" noProof="0">
                                    <a:ln>
                                      <a:noFill/>
                                    </a:ln>
                                    <a:solidFill>
                                      <a:prstClr val="black"/>
                                    </a:solidFill>
                                    <a:effectLst/>
                                    <a:uLnTx/>
                                    <a:uFillTx/>
                                    <a:latin typeface="Cambria Math" panose="02040503050406030204" pitchFamily="18" charset="0"/>
                                    <a:ea typeface="黑体" panose="02010609060101010101" pitchFamily="49" charset="-122"/>
                                    <a:cs typeface="+mn-cs"/>
                                    <a:sym typeface="Symbol" pitchFamily="18" charset="2"/>
                                  </a:rPr>
                                  <m:t>2</m:t>
                                </m:r>
                              </m:sup>
                            </m:sSup>
                          </m:den>
                        </m:f>
                      </m:oMath>
                    </m:oMathPara>
                  </a14:m>
                  <a:endParaRPr kumimoji="1"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Symbol" pitchFamily="18" charset="2"/>
                  </a:endParaRPr>
                </a:p>
              </p:txBody>
            </p:sp>
          </mc:Choice>
          <mc:Fallback xmlns="">
            <p:sp>
              <p:nvSpPr>
                <p:cNvPr id="8" name="文本框 7"/>
                <p:cNvSpPr txBox="1">
                  <a:spLocks noRot="1" noChangeAspect="1" noMove="1" noResize="1" noEditPoints="1" noAdjustHandles="1" noChangeArrowheads="1" noChangeShapeType="1" noTextEdit="1"/>
                </p:cNvSpPr>
                <p:nvPr/>
              </p:nvSpPr>
              <p:spPr>
                <a:xfrm>
                  <a:off x="4558595" y="2857050"/>
                  <a:ext cx="3480505" cy="1503104"/>
                </a:xfrm>
                <a:prstGeom prst="rect">
                  <a:avLst/>
                </a:prstGeom>
                <a:blipFill>
                  <a:blip r:embed="rId4"/>
                  <a:stretch>
                    <a:fillRect/>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23" name="矩形 22"/>
              <p:cNvSpPr/>
              <p:nvPr/>
            </p:nvSpPr>
            <p:spPr>
              <a:xfrm>
                <a:off x="205409" y="6106600"/>
                <a:ext cx="8906933" cy="4385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Wingdings 2" pitchFamily="18" charset="2"/>
                  <a:buNone/>
                  <a:tabLst/>
                  <a:defRPr/>
                </a:pPr>
                <a:r>
                  <a:rPr kumimoji="1" lang="zh-CN" altLang="en-US" sz="2200" b="1" i="0" u="none" strike="noStrike" kern="1200" cap="none" spc="0" normalizeH="0" baseline="0" noProof="0" dirty="0">
                    <a:ln>
                      <a:noFill/>
                    </a:ln>
                    <a:solidFill>
                      <a:srgbClr val="0000FF"/>
                    </a:solidFill>
                    <a:effectLst/>
                    <a:uLnTx/>
                    <a:uFillTx/>
                    <a:latin typeface="微软雅黑"/>
                    <a:ea typeface="微软雅黑"/>
                    <a:cs typeface="+mn-cs"/>
                    <a:sym typeface="Symbol" pitchFamily="18" charset="2"/>
                  </a:rPr>
                  <a:t>没有明显偏离，但</a:t>
                </a:r>
                <a:r>
                  <a:rPr kumimoji="1" lang="zh-CN" altLang="en-US" sz="2200" b="1" i="0" u="none" strike="noStrike" kern="1200" cap="none" spc="0" normalizeH="0" baseline="0" noProof="0" dirty="0">
                    <a:ln>
                      <a:noFill/>
                    </a:ln>
                    <a:solidFill>
                      <a:srgbClr val="C00000"/>
                    </a:solidFill>
                    <a:effectLst/>
                    <a:uLnTx/>
                    <a:uFillTx/>
                    <a:latin typeface="微软雅黑"/>
                    <a:ea typeface="微软雅黑"/>
                    <a:cs typeface="+mn-cs"/>
                    <a:sym typeface="Symbol" pitchFamily="18" charset="2"/>
                  </a:rPr>
                  <a:t>实验误差大</a:t>
                </a:r>
                <a:r>
                  <a:rPr kumimoji="1" lang="zh-CN" altLang="en-US" sz="2200" b="1" i="0" u="none" strike="noStrike" kern="1200" cap="none" spc="0" normalizeH="0" baseline="0" noProof="0" dirty="0">
                    <a:ln>
                      <a:noFill/>
                    </a:ln>
                    <a:solidFill>
                      <a:srgbClr val="0000FF"/>
                    </a:solidFill>
                    <a:effectLst/>
                    <a:uLnTx/>
                    <a:uFillTx/>
                    <a:latin typeface="微软雅黑"/>
                    <a:ea typeface="微软雅黑"/>
                    <a:cs typeface="+mn-cs"/>
                    <a:sym typeface="Symbol" pitchFamily="18" charset="2"/>
                  </a:rPr>
                  <a:t>，未来</a:t>
                </a:r>
                <a14:m>
                  <m:oMath xmlns:m="http://schemas.openxmlformats.org/officeDocument/2006/math">
                    <m:r>
                      <a:rPr kumimoji="0" lang="en-US" altLang="zh-CN" sz="2200" b="1" i="1" u="none" strike="noStrike" kern="0" cap="none" spc="0" normalizeH="0" baseline="0" noProof="0" smtClean="0">
                        <a:ln>
                          <a:noFill/>
                        </a:ln>
                        <a:solidFill>
                          <a:srgbClr val="3030FF"/>
                        </a:solidFill>
                        <a:effectLst/>
                        <a:uLnTx/>
                        <a:uFillTx/>
                        <a:latin typeface="Cambria Math" panose="02040503050406030204" pitchFamily="18" charset="0"/>
                        <a:ea typeface="+mn-ea"/>
                        <a:cs typeface="+mn-cs"/>
                        <a:sym typeface="Symbol" pitchFamily="18" charset="2"/>
                      </a:rPr>
                      <m:t>𝟐𝟎</m:t>
                    </m:r>
                    <m:sSup>
                      <m:sSupPr>
                        <m:ctrlPr>
                          <a:rPr kumimoji="0" lang="en-US" altLang="zh-CN" sz="2200" b="1" i="1" u="none" strike="noStrike" kern="0" cap="none" spc="0" normalizeH="0" baseline="0" noProof="0">
                            <a:ln>
                              <a:noFill/>
                            </a:ln>
                            <a:solidFill>
                              <a:srgbClr val="3030FF"/>
                            </a:solidFill>
                            <a:effectLst/>
                            <a:uLnTx/>
                            <a:uFillTx/>
                            <a:latin typeface="Cambria Math" panose="02040503050406030204" pitchFamily="18" charset="0"/>
                            <a:ea typeface="+mn-ea"/>
                            <a:cs typeface="+mn-cs"/>
                            <a:sym typeface="Symbol" pitchFamily="18" charset="2"/>
                          </a:rPr>
                        </m:ctrlPr>
                      </m:sSupPr>
                      <m:e>
                        <m:r>
                          <a:rPr kumimoji="0" lang="en-US" altLang="zh-CN" sz="2200" b="1" i="0" u="none" strike="noStrike" kern="0" cap="none" spc="0" normalizeH="0" baseline="0" noProof="0">
                            <a:ln>
                              <a:noFill/>
                            </a:ln>
                            <a:solidFill>
                              <a:srgbClr val="3030FF"/>
                            </a:solidFill>
                            <a:effectLst/>
                            <a:uLnTx/>
                            <a:uFillTx/>
                            <a:latin typeface="Cambria Math" panose="02040503050406030204" pitchFamily="18" charset="0"/>
                            <a:ea typeface="+mn-ea"/>
                            <a:cs typeface="+mn-cs"/>
                            <a:sym typeface="Symbol" pitchFamily="18" charset="2"/>
                          </a:rPr>
                          <m:t>𝐟𝐛</m:t>
                        </m:r>
                      </m:e>
                      <m:sup>
                        <m:r>
                          <a:rPr kumimoji="0" lang="en-US" altLang="zh-CN" sz="2200" b="1" i="1" u="none" strike="noStrike" kern="0" cap="none" spc="0" normalizeH="0" baseline="0" noProof="0">
                            <a:ln>
                              <a:noFill/>
                            </a:ln>
                            <a:solidFill>
                              <a:srgbClr val="3030FF"/>
                            </a:solidFill>
                            <a:effectLst/>
                            <a:uLnTx/>
                            <a:uFillTx/>
                            <a:latin typeface="Cambria Math" panose="02040503050406030204" pitchFamily="18" charset="0"/>
                            <a:ea typeface="+mn-ea"/>
                            <a:cs typeface="+mn-cs"/>
                            <a:sym typeface="Symbol" pitchFamily="18" charset="2"/>
                          </a:rPr>
                          <m:t>−</m:t>
                        </m:r>
                        <m:r>
                          <a:rPr kumimoji="0" lang="en-US" altLang="zh-CN" sz="2200" b="1" i="1" u="none" strike="noStrike" kern="0" cap="none" spc="0" normalizeH="0" baseline="0" noProof="0">
                            <a:ln>
                              <a:noFill/>
                            </a:ln>
                            <a:solidFill>
                              <a:srgbClr val="3030FF"/>
                            </a:solidFill>
                            <a:effectLst/>
                            <a:uLnTx/>
                            <a:uFillTx/>
                            <a:latin typeface="Cambria Math" panose="02040503050406030204" pitchFamily="18" charset="0"/>
                            <a:ea typeface="+mn-ea"/>
                            <a:cs typeface="+mn-cs"/>
                            <a:sym typeface="Symbol" pitchFamily="18" charset="2"/>
                          </a:rPr>
                          <m:t>𝟏</m:t>
                        </m:r>
                      </m:sup>
                    </m:sSup>
                  </m:oMath>
                </a14:m>
                <a:r>
                  <a:rPr kumimoji="1" lang="zh-CN" altLang="en-CN" sz="2200" b="1" i="0" u="none" strike="noStrike" kern="1200" cap="none" spc="0" normalizeH="0" baseline="0" noProof="0" dirty="0">
                    <a:ln>
                      <a:noFill/>
                    </a:ln>
                    <a:solidFill>
                      <a:srgbClr val="0000FF"/>
                    </a:solidFill>
                    <a:effectLst/>
                    <a:uLnTx/>
                    <a:uFillTx/>
                    <a:latin typeface="微软雅黑"/>
                    <a:ea typeface="微软雅黑"/>
                    <a:cs typeface="+mn-cs"/>
                    <a:sym typeface="Symbol" pitchFamily="18" charset="2"/>
                  </a:rPr>
                  <a:t>数据</a:t>
                </a:r>
                <a:r>
                  <a:rPr kumimoji="1" lang="zh-CN" altLang="en-US" sz="2200" b="1" i="0" u="none" strike="noStrike" kern="1200" cap="none" spc="0" normalizeH="0" baseline="0" noProof="0" dirty="0">
                    <a:ln>
                      <a:noFill/>
                    </a:ln>
                    <a:solidFill>
                      <a:srgbClr val="0000FF"/>
                    </a:solidFill>
                    <a:effectLst/>
                    <a:uLnTx/>
                    <a:uFillTx/>
                    <a:latin typeface="微软雅黑"/>
                    <a:ea typeface="微软雅黑"/>
                    <a:cs typeface="+mn-cs"/>
                    <a:sym typeface="Symbol" pitchFamily="18" charset="2"/>
                  </a:rPr>
                  <a:t>将大幅度</a:t>
                </a:r>
                <a:r>
                  <a:rPr kumimoji="1" lang="zh-CN" altLang="en-US" sz="2200" b="1" i="0" u="none" strike="noStrike" kern="1200" cap="none" spc="0" normalizeH="0" baseline="0" noProof="0" dirty="0">
                    <a:ln>
                      <a:noFill/>
                    </a:ln>
                    <a:solidFill>
                      <a:srgbClr val="C00000"/>
                    </a:solidFill>
                    <a:effectLst/>
                    <a:uLnTx/>
                    <a:uFillTx/>
                    <a:latin typeface="微软雅黑"/>
                    <a:ea typeface="微软雅黑"/>
                    <a:cs typeface="+mn-cs"/>
                    <a:sym typeface="Symbol" pitchFamily="18" charset="2"/>
                  </a:rPr>
                  <a:t>提升灵敏度</a:t>
                </a:r>
                <a:endParaRPr kumimoji="1" lang="en-US" altLang="zh-CN" sz="2200" b="1" i="0" u="none" strike="noStrike" kern="1200" cap="none" spc="0" normalizeH="0" baseline="0" noProof="0" dirty="0">
                  <a:ln>
                    <a:noFill/>
                  </a:ln>
                  <a:solidFill>
                    <a:srgbClr val="C00000"/>
                  </a:solidFill>
                  <a:effectLst/>
                  <a:uLnTx/>
                  <a:uFillTx/>
                  <a:latin typeface="微软雅黑"/>
                  <a:ea typeface="微软雅黑"/>
                  <a:cs typeface="+mn-cs"/>
                  <a:sym typeface="Symbol" pitchFamily="18" charset="2"/>
                </a:endParaRPr>
              </a:p>
            </p:txBody>
          </p:sp>
        </mc:Choice>
        <mc:Fallback xmlns="">
          <p:sp>
            <p:nvSpPr>
              <p:cNvPr id="23" name="矩形 22"/>
              <p:cNvSpPr>
                <a:spLocks noRot="1" noChangeAspect="1" noMove="1" noResize="1" noEditPoints="1" noAdjustHandles="1" noChangeArrowheads="1" noChangeShapeType="1" noTextEdit="1"/>
              </p:cNvSpPr>
              <p:nvPr/>
            </p:nvSpPr>
            <p:spPr>
              <a:xfrm>
                <a:off x="205409" y="6106600"/>
                <a:ext cx="8906933" cy="438582"/>
              </a:xfrm>
              <a:prstGeom prst="rect">
                <a:avLst/>
              </a:prstGeom>
              <a:blipFill>
                <a:blip r:embed="rId5"/>
                <a:stretch>
                  <a:fillRect t="-8333" b="-26389"/>
                </a:stretch>
              </a:blipFill>
            </p:spPr>
            <p:txBody>
              <a:bodyPr/>
              <a:lstStyle/>
              <a:p>
                <a:r>
                  <a:rPr lang="zh-CN" altLang="en-US">
                    <a:noFill/>
                  </a:rPr>
                  <a:t> </a:t>
                </a:r>
              </a:p>
            </p:txBody>
          </p:sp>
        </mc:Fallback>
      </mc:AlternateContent>
      <p:grpSp>
        <p:nvGrpSpPr>
          <p:cNvPr id="21" name="组合 20"/>
          <p:cNvGrpSpPr/>
          <p:nvPr/>
        </p:nvGrpSpPr>
        <p:grpSpPr>
          <a:xfrm>
            <a:off x="949187" y="4315642"/>
            <a:ext cx="7086600" cy="1706740"/>
            <a:chOff x="990600" y="4093302"/>
            <a:chExt cx="7086600" cy="1706740"/>
          </a:xfrm>
        </p:grpSpPr>
        <p:pic>
          <p:nvPicPr>
            <p:cNvPr id="20" name="Picture 13">
              <a:extLst>
                <a:ext uri="{FF2B5EF4-FFF2-40B4-BE49-F238E27FC236}">
                  <a16:creationId xmlns:a16="http://schemas.microsoft.com/office/drawing/2014/main" id="{1B9B40C4-743B-DA47-B323-4CD1E6AD4A52}"/>
                </a:ext>
              </a:extLst>
            </p:cNvPr>
            <p:cNvPicPr>
              <a:picLocks noChangeAspect="1"/>
            </p:cNvPicPr>
            <p:nvPr/>
          </p:nvPicPr>
          <p:blipFill rotWithShape="1">
            <a:blip r:embed="rId6"/>
            <a:srcRect t="6696"/>
            <a:stretch/>
          </p:blipFill>
          <p:spPr>
            <a:xfrm>
              <a:off x="990600" y="4507958"/>
              <a:ext cx="7086600" cy="1292084"/>
            </a:xfrm>
            <a:prstGeom prst="rect">
              <a:avLst/>
            </a:prstGeom>
          </p:spPr>
        </p:pic>
        <p:sp>
          <p:nvSpPr>
            <p:cNvPr id="7" name="文本框 6"/>
            <p:cNvSpPr txBox="1"/>
            <p:nvPr/>
          </p:nvSpPr>
          <p:spPr>
            <a:xfrm>
              <a:off x="1066800" y="4093302"/>
              <a:ext cx="54864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FF3399"/>
                </a:buClr>
                <a:buSzTx/>
                <a:buFont typeface="Wingdings 2" pitchFamily="18" charset="2"/>
                <a:buNone/>
                <a:tabLst/>
                <a:defRPr/>
              </a:pPr>
              <a:r>
                <a:rPr kumimoji="1" lang="en-US" altLang="zh-CN" sz="2400" b="1" i="0" u="none" strike="noStrike" kern="1200" cap="none" spc="0" normalizeH="0" baseline="0" noProof="0" dirty="0">
                  <a:ln>
                    <a:noFill/>
                  </a:ln>
                  <a:solidFill>
                    <a:prstClr val="black"/>
                  </a:solidFill>
                  <a:effectLst/>
                  <a:uLnTx/>
                  <a:uFillTx/>
                  <a:latin typeface="微软雅黑"/>
                  <a:ea typeface="微软雅黑"/>
                  <a:cs typeface="+mn-cs"/>
                  <a:sym typeface="Symbol" pitchFamily="18" charset="2"/>
                </a:rPr>
                <a:t>BESIII</a:t>
              </a:r>
              <a:r>
                <a:rPr kumimoji="1" lang="zh-CN" altLang="en-US" sz="2400" b="1" i="0" u="none" strike="noStrike" kern="1200" cap="none" spc="0" normalizeH="0" baseline="0" noProof="0" dirty="0">
                  <a:ln>
                    <a:noFill/>
                  </a:ln>
                  <a:solidFill>
                    <a:prstClr val="black"/>
                  </a:solidFill>
                  <a:effectLst/>
                  <a:uLnTx/>
                  <a:uFillTx/>
                  <a:latin typeface="微软雅黑"/>
                  <a:ea typeface="微软雅黑"/>
                  <a:cs typeface="+mn-cs"/>
                  <a:sym typeface="Symbol" pitchFamily="18" charset="2"/>
                </a:rPr>
                <a:t>实验与理论计算比较</a:t>
              </a:r>
            </a:p>
          </p:txBody>
        </p:sp>
      </p:grpSp>
    </p:spTree>
    <p:extLst>
      <p:ext uri="{BB962C8B-B14F-4D97-AF65-F5344CB8AC3E}">
        <p14:creationId xmlns:p14="http://schemas.microsoft.com/office/powerpoint/2010/main" val="324558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chemeClr val="tx1"/>
                </a:solidFill>
              </a:rPr>
              <a:t>BEPCII/BESIII</a:t>
            </a:r>
            <a:r>
              <a:rPr lang="zh-CN" altLang="en-US" dirty="0">
                <a:solidFill>
                  <a:schemeClr val="tx1"/>
                </a:solidFill>
              </a:rPr>
              <a:t>实验</a:t>
            </a:r>
          </a:p>
        </p:txBody>
      </p:sp>
      <p:grpSp>
        <p:nvGrpSpPr>
          <p:cNvPr id="23" name="组合 22"/>
          <p:cNvGrpSpPr/>
          <p:nvPr/>
        </p:nvGrpSpPr>
        <p:grpSpPr>
          <a:xfrm>
            <a:off x="12829" y="1523999"/>
            <a:ext cx="9131171" cy="5320133"/>
            <a:chOff x="1423" y="1694114"/>
            <a:chExt cx="9098608" cy="5138201"/>
          </a:xfrm>
        </p:grpSpPr>
        <p:sp>
          <p:nvSpPr>
            <p:cNvPr id="7" name="灯片编号占位符 5"/>
            <p:cNvSpPr txBox="1">
              <a:spLocks/>
            </p:cNvSpPr>
            <p:nvPr/>
          </p:nvSpPr>
          <p:spPr>
            <a:xfrm>
              <a:off x="7162800" y="6483554"/>
              <a:ext cx="1749629" cy="348761"/>
            </a:xfrm>
            <a:prstGeom prst="rect">
              <a:avLst/>
            </a:prstGeom>
          </p:spPr>
          <p:txBody>
            <a:bodyPr vert="horz" lIns="91440" tIns="45720" rIns="91440" bIns="45720" rtlCol="0" anchor="ctr"/>
            <a:lstStyle>
              <a:defPPr>
                <a:defRPr lang="en-US"/>
              </a:defPPr>
              <a:lvl1pPr marL="0" algn="r" defTabSz="457200" rtl="0" eaLnBrk="1" latinLnBrk="0" hangingPunct="1">
                <a:defRPr sz="14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buClrTx/>
                <a:buFontTx/>
                <a:buNone/>
              </a:pPr>
              <a:fld id="{C973300C-797F-D148-A78D-320196FBAF04}" type="slidenum">
                <a:rPr kumimoji="0" lang="en-US" smtClean="0">
                  <a:solidFill>
                    <a:prstClr val="black"/>
                  </a:solidFill>
                  <a:latin typeface="Calibri"/>
                </a:rPr>
                <a:pPr fontAlgn="auto">
                  <a:spcBef>
                    <a:spcPts val="0"/>
                  </a:spcBef>
                  <a:spcAft>
                    <a:spcPts val="0"/>
                  </a:spcAft>
                  <a:buClrTx/>
                  <a:buFontTx/>
                  <a:buNone/>
                </a:pPr>
                <a:t>6</a:t>
              </a:fld>
              <a:endParaRPr kumimoji="0" lang="en-US" dirty="0">
                <a:solidFill>
                  <a:prstClr val="black"/>
                </a:solidFill>
                <a:latin typeface="Calibri"/>
              </a:endParaRP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3" y="1694114"/>
              <a:ext cx="9098608" cy="4862698"/>
            </a:xfrm>
            <a:prstGeom prst="rect">
              <a:avLst/>
            </a:prstGeom>
          </p:spPr>
        </p:pic>
        <p:sp>
          <p:nvSpPr>
            <p:cNvPr id="10" name="左箭头 9"/>
            <p:cNvSpPr/>
            <p:nvPr/>
          </p:nvSpPr>
          <p:spPr>
            <a:xfrm rot="20220000">
              <a:off x="5344022" y="2710631"/>
              <a:ext cx="2651740" cy="45719"/>
            </a:xfrm>
            <a:prstGeom prst="leftArrow">
              <a:avLst/>
            </a:prstGeom>
            <a:solidFill>
              <a:srgbClr val="FF0000"/>
            </a:solidFill>
            <a:ln w="1905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 name="文本框 10"/>
            <p:cNvSpPr txBox="1"/>
            <p:nvPr/>
          </p:nvSpPr>
          <p:spPr>
            <a:xfrm rot="20160000">
              <a:off x="5822416" y="2868580"/>
              <a:ext cx="2368510" cy="400110"/>
            </a:xfrm>
            <a:prstGeom prst="rect">
              <a:avLst/>
            </a:prstGeom>
            <a:solidFill>
              <a:srgbClr val="FFFF00"/>
            </a:solidFill>
            <a:ln w="12700">
              <a:solidFill>
                <a:sysClr val="windowText" lastClr="000000"/>
              </a:solidFill>
            </a:ln>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zh-CN" altLang="en-US" sz="2000" kern="0" dirty="0">
                  <a:solidFill>
                    <a:srgbClr val="C00000"/>
                  </a:solidFill>
                  <a:latin typeface="微软雅黑" panose="020B0503020204020204" pitchFamily="34" charset="-122"/>
                  <a:ea typeface="微软雅黑" panose="020B0503020204020204" pitchFamily="34" charset="-122"/>
                </a:rPr>
                <a:t>注入器：</a:t>
              </a:r>
              <a:r>
                <a:rPr kumimoji="0" lang="en-US" altLang="zh-CN" sz="2000"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202m</a:t>
              </a:r>
              <a:endParaRPr kumimoji="0" lang="zh-CN" altLang="en-US" sz="2000"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endParaRPr>
            </a:p>
          </p:txBody>
        </p:sp>
        <p:sp>
          <p:nvSpPr>
            <p:cNvPr id="12" name="左箭头 11"/>
            <p:cNvSpPr/>
            <p:nvPr/>
          </p:nvSpPr>
          <p:spPr>
            <a:xfrm rot="20220000" flipV="1">
              <a:off x="5421701" y="2775274"/>
              <a:ext cx="2633792" cy="81520"/>
            </a:xfrm>
            <a:prstGeom prst="leftArrow">
              <a:avLst/>
            </a:prstGeom>
            <a:solidFill>
              <a:srgbClr val="FFC000"/>
            </a:solidFill>
            <a:ln w="19050" cap="flat" cmpd="sng" algn="ctr">
              <a:solidFill>
                <a:srgbClr val="FFC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环形箭头 12"/>
            <p:cNvSpPr/>
            <p:nvPr/>
          </p:nvSpPr>
          <p:spPr>
            <a:xfrm rot="20213250" flipH="1">
              <a:off x="2094619" y="2587579"/>
              <a:ext cx="3732466" cy="2710268"/>
            </a:xfrm>
            <a:prstGeom prst="circularArrow">
              <a:avLst>
                <a:gd name="adj1" fmla="val 2146"/>
                <a:gd name="adj2" fmla="val 796166"/>
                <a:gd name="adj3" fmla="val 20653270"/>
                <a:gd name="adj4" fmla="val 10819105"/>
                <a:gd name="adj5" fmla="val 7269"/>
              </a:avLst>
            </a:prstGeom>
            <a:solidFill>
              <a:srgbClr val="FF0000"/>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4" name="环形箭头 13"/>
            <p:cNvSpPr/>
            <p:nvPr/>
          </p:nvSpPr>
          <p:spPr>
            <a:xfrm rot="20700000" flipH="1" flipV="1">
              <a:off x="2349629" y="2930184"/>
              <a:ext cx="3592316" cy="2300523"/>
            </a:xfrm>
            <a:prstGeom prst="circularArrow">
              <a:avLst>
                <a:gd name="adj1" fmla="val 1915"/>
                <a:gd name="adj2" fmla="val 993471"/>
                <a:gd name="adj3" fmla="val 20544827"/>
                <a:gd name="adj4" fmla="val 10117076"/>
                <a:gd name="adj5" fmla="val 5572"/>
              </a:avLst>
            </a:prstGeom>
            <a:solidFill>
              <a:srgbClr val="FFC000"/>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5" name="文本框 14"/>
            <p:cNvSpPr txBox="1"/>
            <p:nvPr/>
          </p:nvSpPr>
          <p:spPr>
            <a:xfrm rot="20100000">
              <a:off x="2954990" y="3871849"/>
              <a:ext cx="2194670" cy="400110"/>
            </a:xfrm>
            <a:prstGeom prst="rect">
              <a:avLst/>
            </a:prstGeom>
            <a:solidFill>
              <a:srgbClr val="FFFF00"/>
            </a:solidFill>
            <a:ln w="12700">
              <a:solidFill>
                <a:sysClr val="windowText" lastClr="000000"/>
              </a:solidFill>
            </a:ln>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zh-CN" altLang="en-US" sz="2000" kern="0" dirty="0">
                  <a:solidFill>
                    <a:srgbClr val="C00000"/>
                  </a:solidFill>
                  <a:latin typeface="微软雅黑" panose="020B0503020204020204" pitchFamily="34" charset="-122"/>
                  <a:ea typeface="微软雅黑" panose="020B0503020204020204" pitchFamily="34" charset="-122"/>
                </a:rPr>
                <a:t>存储环</a:t>
              </a:r>
              <a:r>
                <a:rPr kumimoji="0" lang="zh-CN" altLang="en-US" sz="2000"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a:t>
              </a:r>
              <a:r>
                <a:rPr kumimoji="0" lang="en-US" altLang="zh-CN" sz="2000"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240m</a:t>
              </a:r>
            </a:p>
          </p:txBody>
        </p:sp>
        <p:sp>
          <p:nvSpPr>
            <p:cNvPr id="17" name="爆炸形 1 16"/>
            <p:cNvSpPr/>
            <p:nvPr/>
          </p:nvSpPr>
          <p:spPr>
            <a:xfrm>
              <a:off x="1970479" y="4194415"/>
              <a:ext cx="934767" cy="621945"/>
            </a:xfrm>
            <a:prstGeom prst="irregularSeal1">
              <a:avLst/>
            </a:prstGeom>
            <a:solidFill>
              <a:srgbClr val="FF00FF"/>
            </a:solidFill>
            <a:ln w="25400" cap="flat" cmpd="sng" algn="ctr">
              <a:solidFill>
                <a:srgbClr val="4F81BD">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grpSp>
      <mc:AlternateContent xmlns:mc="http://schemas.openxmlformats.org/markup-compatibility/2006" xmlns:a14="http://schemas.microsoft.com/office/drawing/2010/main">
        <mc:Choice Requires="a14">
          <p:sp>
            <p:nvSpPr>
              <p:cNvPr id="26" name="矩形 1"/>
              <p:cNvSpPr>
                <a:spLocks noChangeArrowheads="1"/>
              </p:cNvSpPr>
              <p:nvPr/>
            </p:nvSpPr>
            <p:spPr bwMode="auto">
              <a:xfrm>
                <a:off x="8467" y="5808729"/>
                <a:ext cx="3886200" cy="777136"/>
              </a:xfrm>
              <a:prstGeom prst="rect">
                <a:avLst/>
              </a:prstGeom>
              <a:solidFill>
                <a:schemeClr val="bg1"/>
              </a:solidFill>
              <a:ln>
                <a:noFill/>
              </a:ln>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defRPr>
                </a:lvl9pPr>
              </a:lstStyle>
              <a:p>
                <a:pPr algn="l" eaLnBrk="1" fontAlgn="auto" hangingPunct="1">
                  <a:spcBef>
                    <a:spcPct val="0"/>
                  </a:spcBef>
                  <a:spcAft>
                    <a:spcPts val="0"/>
                  </a:spcAft>
                  <a:buClrTx/>
                  <a:buFontTx/>
                  <a:buNone/>
                  <a:defRPr/>
                </a:pPr>
                <a:r>
                  <a:rPr kumimoji="0" lang="zh-CN" altLang="en-US" sz="2200" kern="0" dirty="0">
                    <a:solidFill>
                      <a:srgbClr val="000000"/>
                    </a:solidFill>
                    <a:latin typeface="+mn-ea"/>
                    <a:ea typeface="+mn-ea"/>
                  </a:rPr>
                  <a:t>质心能量：</a:t>
                </a:r>
                <a14:m>
                  <m:oMath xmlns:m="http://schemas.openxmlformats.org/officeDocument/2006/math">
                    <m:r>
                      <a:rPr kumimoji="0" lang="en-US" altLang="zh-CN" sz="2200" i="1" kern="0" smtClean="0">
                        <a:solidFill>
                          <a:srgbClr val="C00000"/>
                        </a:solidFill>
                        <a:latin typeface="Cambria Math" panose="02040503050406030204" pitchFamily="18" charset="0"/>
                        <a:ea typeface="+mn-ea"/>
                      </a:rPr>
                      <m:t>𝟐</m:t>
                    </m:r>
                    <m:r>
                      <a:rPr kumimoji="0" lang="en-US" altLang="zh-CN" sz="2200" i="1" kern="0" smtClean="0">
                        <a:solidFill>
                          <a:srgbClr val="C00000"/>
                        </a:solidFill>
                        <a:latin typeface="Cambria Math" panose="02040503050406030204" pitchFamily="18" charset="0"/>
                        <a:ea typeface="+mn-ea"/>
                      </a:rPr>
                      <m:t>.</m:t>
                    </m:r>
                    <m:r>
                      <a:rPr kumimoji="0" lang="en-US" altLang="zh-CN" sz="2200" i="1" kern="0" smtClean="0">
                        <a:solidFill>
                          <a:srgbClr val="C00000"/>
                        </a:solidFill>
                        <a:latin typeface="Cambria Math" panose="02040503050406030204" pitchFamily="18" charset="0"/>
                        <a:ea typeface="+mn-ea"/>
                      </a:rPr>
                      <m:t>𝟎</m:t>
                    </m:r>
                    <m:r>
                      <a:rPr kumimoji="0" lang="en-US" altLang="zh-CN" sz="2200" i="1" kern="0" smtClean="0">
                        <a:solidFill>
                          <a:srgbClr val="C00000"/>
                        </a:solidFill>
                        <a:latin typeface="Cambria Math" panose="02040503050406030204" pitchFamily="18" charset="0"/>
                        <a:ea typeface="+mn-ea"/>
                      </a:rPr>
                      <m:t>–</m:t>
                    </m:r>
                    <m:r>
                      <a:rPr kumimoji="0" lang="en-US" altLang="zh-CN" sz="2200" i="1" kern="0" smtClean="0">
                        <a:solidFill>
                          <a:srgbClr val="C00000"/>
                        </a:solidFill>
                        <a:latin typeface="Cambria Math" panose="02040503050406030204" pitchFamily="18" charset="0"/>
                        <a:ea typeface="+mn-ea"/>
                      </a:rPr>
                      <m:t>𝟒</m:t>
                    </m:r>
                    <m:r>
                      <a:rPr kumimoji="0" lang="en-US" altLang="zh-CN" sz="2200" i="1" kern="0" smtClean="0">
                        <a:solidFill>
                          <a:srgbClr val="C00000"/>
                        </a:solidFill>
                        <a:latin typeface="Cambria Math" panose="02040503050406030204" pitchFamily="18" charset="0"/>
                        <a:ea typeface="+mn-ea"/>
                      </a:rPr>
                      <m:t>.</m:t>
                    </m:r>
                    <m:r>
                      <a:rPr kumimoji="0" lang="en-US" altLang="zh-CN" sz="2200" i="1" kern="0" smtClean="0">
                        <a:solidFill>
                          <a:srgbClr val="C00000"/>
                        </a:solidFill>
                        <a:latin typeface="Cambria Math" panose="02040503050406030204" pitchFamily="18" charset="0"/>
                        <a:ea typeface="+mn-ea"/>
                      </a:rPr>
                      <m:t>𝟔</m:t>
                    </m:r>
                    <m:r>
                      <a:rPr kumimoji="0" lang="en-US" altLang="zh-CN" sz="2200" i="1" kern="0" smtClean="0">
                        <a:solidFill>
                          <a:srgbClr val="C00000"/>
                        </a:solidFill>
                        <a:latin typeface="Cambria Math" panose="02040503050406030204" pitchFamily="18" charset="0"/>
                        <a:ea typeface="+mn-ea"/>
                      </a:rPr>
                      <m:t>(</m:t>
                    </m:r>
                    <m:r>
                      <a:rPr kumimoji="0" lang="en-US" altLang="zh-CN" sz="2200" i="1" kern="0" smtClean="0">
                        <a:solidFill>
                          <a:srgbClr val="C00000"/>
                        </a:solidFill>
                        <a:latin typeface="Cambria Math" panose="02040503050406030204" pitchFamily="18" charset="0"/>
                        <a:ea typeface="+mn-ea"/>
                      </a:rPr>
                      <m:t>𝟒</m:t>
                    </m:r>
                    <m:r>
                      <a:rPr kumimoji="0" lang="en-US" altLang="zh-CN" sz="2200" i="1" kern="0" smtClean="0">
                        <a:solidFill>
                          <a:srgbClr val="C00000"/>
                        </a:solidFill>
                        <a:latin typeface="Cambria Math" panose="02040503050406030204" pitchFamily="18" charset="0"/>
                        <a:ea typeface="+mn-ea"/>
                      </a:rPr>
                      <m:t>.</m:t>
                    </m:r>
                    <m:r>
                      <a:rPr kumimoji="0" lang="en-US" altLang="zh-CN" sz="2200" i="1" kern="0" smtClean="0">
                        <a:solidFill>
                          <a:srgbClr val="C00000"/>
                        </a:solidFill>
                        <a:latin typeface="Cambria Math" panose="02040503050406030204" pitchFamily="18" charset="0"/>
                        <a:ea typeface="+mn-ea"/>
                      </a:rPr>
                      <m:t>𝟗</m:t>
                    </m:r>
                    <m:r>
                      <a:rPr kumimoji="0" lang="en-US" altLang="zh-CN" sz="2200" i="1" kern="0" smtClean="0">
                        <a:solidFill>
                          <a:srgbClr val="C00000"/>
                        </a:solidFill>
                        <a:latin typeface="Cambria Math" panose="02040503050406030204" pitchFamily="18" charset="0"/>
                        <a:ea typeface="+mn-ea"/>
                      </a:rPr>
                      <m:t>)</m:t>
                    </m:r>
                    <m:r>
                      <m:rPr>
                        <m:sty m:val="p"/>
                      </m:rPr>
                      <a:rPr kumimoji="0" lang="en-US" altLang="zh-CN" sz="2200" i="0" kern="0" smtClean="0">
                        <a:solidFill>
                          <a:srgbClr val="C00000"/>
                        </a:solidFill>
                        <a:latin typeface="Cambria Math" panose="02040503050406030204" pitchFamily="18" charset="0"/>
                        <a:ea typeface="+mn-ea"/>
                      </a:rPr>
                      <m:t>GeV</m:t>
                    </m:r>
                  </m:oMath>
                </a14:m>
                <a:endParaRPr kumimoji="0" lang="zh-CN" altLang="en-US" sz="2200" kern="0" dirty="0">
                  <a:solidFill>
                    <a:srgbClr val="C00000"/>
                  </a:solidFill>
                  <a:latin typeface="+mn-ea"/>
                  <a:ea typeface="+mn-ea"/>
                </a:endParaRPr>
              </a:p>
              <a:p>
                <a:pPr algn="l" eaLnBrk="1" fontAlgn="auto" hangingPunct="1">
                  <a:spcBef>
                    <a:spcPct val="0"/>
                  </a:spcBef>
                  <a:spcAft>
                    <a:spcPts val="0"/>
                  </a:spcAft>
                  <a:buClrTx/>
                  <a:buFontTx/>
                  <a:buNone/>
                  <a:defRPr/>
                </a:pPr>
                <a:r>
                  <a:rPr kumimoji="0" lang="zh-CN" altLang="en-US" sz="2200" kern="0" dirty="0">
                    <a:solidFill>
                      <a:srgbClr val="000000"/>
                    </a:solidFill>
                    <a:latin typeface="+mn-ea"/>
                    <a:ea typeface="+mn-ea"/>
                  </a:rPr>
                  <a:t>峰值亮度：</a:t>
                </a:r>
                <a14:m>
                  <m:oMath xmlns:m="http://schemas.openxmlformats.org/officeDocument/2006/math">
                    <m:r>
                      <a:rPr kumimoji="0" lang="en-US" altLang="zh-CN" sz="2200" b="1" i="1" kern="0" smtClean="0">
                        <a:solidFill>
                          <a:srgbClr val="C00000"/>
                        </a:solidFill>
                        <a:latin typeface="Cambria Math" panose="02040503050406030204" pitchFamily="18" charset="0"/>
                        <a:ea typeface="+mn-ea"/>
                      </a:rPr>
                      <m:t>𝟏</m:t>
                    </m:r>
                    <m:r>
                      <a:rPr kumimoji="0" lang="en-US" altLang="zh-CN" sz="2200" b="1" i="1" kern="0" smtClean="0">
                        <a:solidFill>
                          <a:srgbClr val="C00000"/>
                        </a:solidFill>
                        <a:latin typeface="Cambria Math" panose="02040503050406030204" pitchFamily="18" charset="0"/>
                        <a:ea typeface="+mn-ea"/>
                      </a:rPr>
                      <m:t>×</m:t>
                    </m:r>
                    <m:sSup>
                      <m:sSupPr>
                        <m:ctrlPr>
                          <a:rPr kumimoji="0" lang="en-US" altLang="zh-CN" sz="2200" b="1" i="1" kern="0" smtClean="0">
                            <a:solidFill>
                              <a:srgbClr val="C00000"/>
                            </a:solidFill>
                            <a:latin typeface="Cambria Math" panose="02040503050406030204" pitchFamily="18" charset="0"/>
                            <a:ea typeface="+mn-ea"/>
                          </a:rPr>
                        </m:ctrlPr>
                      </m:sSupPr>
                      <m:e>
                        <m:r>
                          <a:rPr kumimoji="0" lang="en-US" altLang="zh-CN" sz="2200" b="1" i="1" kern="0" smtClean="0">
                            <a:solidFill>
                              <a:srgbClr val="C00000"/>
                            </a:solidFill>
                            <a:latin typeface="Cambria Math" panose="02040503050406030204" pitchFamily="18" charset="0"/>
                            <a:ea typeface="+mn-ea"/>
                          </a:rPr>
                          <m:t>𝟏𝟎</m:t>
                        </m:r>
                      </m:e>
                      <m:sup>
                        <m:r>
                          <a:rPr kumimoji="0" lang="en-US" altLang="zh-CN" sz="2200" b="1" i="1" kern="0" smtClean="0">
                            <a:solidFill>
                              <a:srgbClr val="C00000"/>
                            </a:solidFill>
                            <a:latin typeface="Cambria Math" panose="02040503050406030204" pitchFamily="18" charset="0"/>
                            <a:ea typeface="+mn-ea"/>
                          </a:rPr>
                          <m:t>𝟑𝟑</m:t>
                        </m:r>
                      </m:sup>
                    </m:sSup>
                    <m:sSup>
                      <m:sSupPr>
                        <m:ctrlPr>
                          <a:rPr kumimoji="0" lang="en-US" altLang="zh-CN" sz="2200" b="1" i="1" kern="0" smtClean="0">
                            <a:solidFill>
                              <a:srgbClr val="C00000"/>
                            </a:solidFill>
                            <a:latin typeface="Cambria Math" panose="02040503050406030204" pitchFamily="18" charset="0"/>
                            <a:ea typeface="+mn-ea"/>
                          </a:rPr>
                        </m:ctrlPr>
                      </m:sSupPr>
                      <m:e>
                        <m:r>
                          <a:rPr kumimoji="0" lang="en-US" altLang="zh-CN" sz="2200" b="1" i="0" kern="0" smtClean="0">
                            <a:solidFill>
                              <a:srgbClr val="C00000"/>
                            </a:solidFill>
                            <a:latin typeface="Cambria Math" panose="02040503050406030204" pitchFamily="18" charset="0"/>
                            <a:ea typeface="+mn-ea"/>
                          </a:rPr>
                          <m:t>𝐜𝐦</m:t>
                        </m:r>
                      </m:e>
                      <m:sup>
                        <m:r>
                          <a:rPr kumimoji="0" lang="en-US" altLang="zh-CN" sz="2200" b="1" i="1" kern="0" smtClean="0">
                            <a:solidFill>
                              <a:srgbClr val="C00000"/>
                            </a:solidFill>
                            <a:latin typeface="Cambria Math" panose="02040503050406030204" pitchFamily="18" charset="0"/>
                            <a:ea typeface="+mn-ea"/>
                          </a:rPr>
                          <m:t>−</m:t>
                        </m:r>
                        <m:r>
                          <a:rPr kumimoji="0" lang="en-US" altLang="zh-CN" sz="2200" b="1" i="1" kern="0" smtClean="0">
                            <a:solidFill>
                              <a:srgbClr val="C00000"/>
                            </a:solidFill>
                            <a:latin typeface="Cambria Math" panose="02040503050406030204" pitchFamily="18" charset="0"/>
                            <a:ea typeface="+mn-ea"/>
                          </a:rPr>
                          <m:t>𝟐</m:t>
                        </m:r>
                      </m:sup>
                    </m:sSup>
                    <m:sSup>
                      <m:sSupPr>
                        <m:ctrlPr>
                          <a:rPr kumimoji="0" lang="en-US" altLang="zh-CN" sz="2200" b="1" i="1" kern="0" smtClean="0">
                            <a:solidFill>
                              <a:srgbClr val="C00000"/>
                            </a:solidFill>
                            <a:latin typeface="Cambria Math" panose="02040503050406030204" pitchFamily="18" charset="0"/>
                            <a:ea typeface="+mn-ea"/>
                          </a:rPr>
                        </m:ctrlPr>
                      </m:sSupPr>
                      <m:e>
                        <m:r>
                          <a:rPr kumimoji="0" lang="en-US" altLang="zh-CN" sz="2200" b="1" i="0" kern="0" smtClean="0">
                            <a:solidFill>
                              <a:srgbClr val="C00000"/>
                            </a:solidFill>
                            <a:latin typeface="Cambria Math" panose="02040503050406030204" pitchFamily="18" charset="0"/>
                            <a:ea typeface="+mn-ea"/>
                          </a:rPr>
                          <m:t>𝐬</m:t>
                        </m:r>
                      </m:e>
                      <m:sup>
                        <m:r>
                          <a:rPr kumimoji="0" lang="en-US" altLang="zh-CN" sz="2200" b="1" i="1" kern="0" smtClean="0">
                            <a:solidFill>
                              <a:srgbClr val="C00000"/>
                            </a:solidFill>
                            <a:latin typeface="Cambria Math" panose="02040503050406030204" pitchFamily="18" charset="0"/>
                            <a:ea typeface="+mn-ea"/>
                          </a:rPr>
                          <m:t>−</m:t>
                        </m:r>
                        <m:r>
                          <a:rPr kumimoji="0" lang="en-US" altLang="zh-CN" sz="2200" b="1" i="1" kern="0" smtClean="0">
                            <a:solidFill>
                              <a:srgbClr val="C00000"/>
                            </a:solidFill>
                            <a:latin typeface="Cambria Math" panose="02040503050406030204" pitchFamily="18" charset="0"/>
                            <a:ea typeface="+mn-ea"/>
                          </a:rPr>
                          <m:t>𝟏</m:t>
                        </m:r>
                      </m:sup>
                    </m:sSup>
                  </m:oMath>
                </a14:m>
                <a:endParaRPr kumimoji="0" lang="en-US" altLang="zh-CN" sz="2400" kern="0" baseline="30000" dirty="0">
                  <a:solidFill>
                    <a:srgbClr val="000000"/>
                  </a:solidFill>
                  <a:latin typeface="+mn-ea"/>
                  <a:ea typeface="+mn-ea"/>
                </a:endParaRPr>
              </a:p>
            </p:txBody>
          </p:sp>
        </mc:Choice>
        <mc:Fallback xmlns="">
          <p:sp>
            <p:nvSpPr>
              <p:cNvPr id="26" name="矩形 1"/>
              <p:cNvSpPr>
                <a:spLocks noRot="1" noChangeAspect="1" noMove="1" noResize="1" noEditPoints="1" noAdjustHandles="1" noChangeArrowheads="1" noChangeShapeType="1" noTextEdit="1"/>
              </p:cNvSpPr>
              <p:nvPr/>
            </p:nvSpPr>
            <p:spPr bwMode="auto">
              <a:xfrm>
                <a:off x="8467" y="5808729"/>
                <a:ext cx="3886200" cy="777136"/>
              </a:xfrm>
              <a:prstGeom prst="rect">
                <a:avLst/>
              </a:prstGeom>
              <a:blipFill>
                <a:blip r:embed="rId4"/>
                <a:stretch>
                  <a:fillRect l="-2038" t="-5512" b="-14961"/>
                </a:stretch>
              </a:blipFill>
              <a:ln>
                <a:noFill/>
              </a:ln>
            </p:spPr>
            <p:txBody>
              <a:bodyPr/>
              <a:lstStyle/>
              <a:p>
                <a:r>
                  <a:rPr lang="zh-CN" altLang="en-US">
                    <a:noFill/>
                  </a:rPr>
                  <a:t> </a:t>
                </a:r>
              </a:p>
            </p:txBody>
          </p:sp>
        </mc:Fallback>
      </mc:AlternateContent>
      <p:sp>
        <p:nvSpPr>
          <p:cNvPr id="27" name="Text Box 13"/>
          <p:cNvSpPr txBox="1">
            <a:spLocks noChangeArrowheads="1"/>
          </p:cNvSpPr>
          <p:nvPr/>
        </p:nvSpPr>
        <p:spPr bwMode="auto">
          <a:xfrm>
            <a:off x="6014487" y="3452270"/>
            <a:ext cx="3131576" cy="769441"/>
          </a:xfrm>
          <a:prstGeom prst="rect">
            <a:avLst/>
          </a:prstGeom>
          <a:solidFill>
            <a:schemeClr val="bg1"/>
          </a:solidFill>
          <a:ln>
            <a:noFill/>
          </a:ln>
          <a:effectLst/>
        </p:spPr>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l" eaLnBrk="1" hangingPunct="1">
              <a:spcBef>
                <a:spcPct val="0"/>
              </a:spcBef>
              <a:buClrTx/>
              <a:buFontTx/>
              <a:buNone/>
            </a:pPr>
            <a:r>
              <a:rPr kumimoji="0" lang="en-US" altLang="zh-CN" sz="2200" dirty="0">
                <a:solidFill>
                  <a:srgbClr val="C00000"/>
                </a:solidFill>
                <a:latin typeface="微软雅黑" panose="020B0503020204020204" pitchFamily="34" charset="-122"/>
                <a:ea typeface="微软雅黑" panose="020B0503020204020204" pitchFamily="34" charset="-122"/>
                <a:sym typeface="SymbolPS"/>
              </a:rPr>
              <a:t>2004</a:t>
            </a:r>
            <a:r>
              <a:rPr kumimoji="0" lang="zh-CN" altLang="en-US" sz="2200" dirty="0">
                <a:solidFill>
                  <a:srgbClr val="C00000"/>
                </a:solidFill>
                <a:latin typeface="微软雅黑" panose="020B0503020204020204" pitchFamily="34" charset="-122"/>
                <a:ea typeface="微软雅黑" panose="020B0503020204020204" pitchFamily="34" charset="-122"/>
                <a:sym typeface="SymbolPS"/>
              </a:rPr>
              <a:t>：开始升级改造</a:t>
            </a:r>
            <a:r>
              <a:rPr kumimoji="0" lang="en-US" altLang="zh-CN" sz="2200" dirty="0">
                <a:solidFill>
                  <a:srgbClr val="C00000"/>
                </a:solidFill>
                <a:latin typeface="微软雅黑" panose="020B0503020204020204" pitchFamily="34" charset="-122"/>
                <a:ea typeface="微软雅黑" panose="020B0503020204020204" pitchFamily="34" charset="-122"/>
                <a:sym typeface="SymbolPS"/>
              </a:rPr>
              <a:t>,</a:t>
            </a:r>
          </a:p>
          <a:p>
            <a:pPr algn="l" eaLnBrk="1" hangingPunct="1">
              <a:spcBef>
                <a:spcPct val="0"/>
              </a:spcBef>
              <a:buClrTx/>
              <a:buFontTx/>
              <a:buNone/>
            </a:pPr>
            <a:r>
              <a:rPr kumimoji="0" lang="en-US" altLang="zh-CN" sz="2200" dirty="0">
                <a:solidFill>
                  <a:srgbClr val="C00000"/>
                </a:solidFill>
                <a:latin typeface="微软雅黑" panose="020B0503020204020204" pitchFamily="34" charset="-122"/>
                <a:ea typeface="微软雅黑" panose="020B0503020204020204" pitchFamily="34" charset="-122"/>
                <a:sym typeface="SymbolPS"/>
              </a:rPr>
              <a:t>2009</a:t>
            </a:r>
            <a:r>
              <a:rPr kumimoji="0" lang="zh-CN" altLang="en-US" sz="2200" dirty="0">
                <a:solidFill>
                  <a:srgbClr val="C00000"/>
                </a:solidFill>
                <a:latin typeface="微软雅黑" panose="020B0503020204020204" pitchFamily="34" charset="-122"/>
                <a:ea typeface="微软雅黑" panose="020B0503020204020204" pitchFamily="34" charset="-122"/>
                <a:sym typeface="SymbolPS"/>
              </a:rPr>
              <a:t>：</a:t>
            </a:r>
            <a:r>
              <a:rPr kumimoji="0" lang="en-US" altLang="zh-CN" sz="2200" dirty="0">
                <a:solidFill>
                  <a:srgbClr val="C00000"/>
                </a:solidFill>
                <a:latin typeface="微软雅黑" panose="020B0503020204020204" pitchFamily="34" charset="-122"/>
                <a:ea typeface="微软雅黑" panose="020B0503020204020204" pitchFamily="34" charset="-122"/>
                <a:sym typeface="SymbolPS"/>
              </a:rPr>
              <a:t>BESIII</a:t>
            </a:r>
            <a:r>
              <a:rPr kumimoji="0" lang="zh-CN" altLang="en-US" sz="2200" dirty="0">
                <a:solidFill>
                  <a:srgbClr val="C00000"/>
                </a:solidFill>
                <a:latin typeface="微软雅黑" panose="020B0503020204020204" pitchFamily="34" charset="-122"/>
                <a:ea typeface="微软雅黑" panose="020B0503020204020204" pitchFamily="34" charset="-122"/>
                <a:sym typeface="SymbolPS"/>
              </a:rPr>
              <a:t>物理取数</a:t>
            </a:r>
            <a:r>
              <a:rPr kumimoji="0" lang="en-US" altLang="zh-CN" sz="2200" dirty="0">
                <a:solidFill>
                  <a:srgbClr val="C00000"/>
                </a:solidFill>
                <a:latin typeface="微软雅黑" panose="020B0503020204020204" pitchFamily="34" charset="-122"/>
                <a:ea typeface="微软雅黑" panose="020B0503020204020204" pitchFamily="34" charset="-122"/>
                <a:sym typeface="SymbolPS"/>
              </a:rPr>
              <a:t>   </a:t>
            </a:r>
          </a:p>
        </p:txBody>
      </p:sp>
      <mc:AlternateContent xmlns:mc="http://schemas.openxmlformats.org/markup-compatibility/2006" xmlns:a14="http://schemas.microsoft.com/office/drawing/2010/main">
        <mc:Choice Requires="a14">
          <p:sp>
            <p:nvSpPr>
              <p:cNvPr id="29" name="文本框 28"/>
              <p:cNvSpPr txBox="1"/>
              <p:nvPr/>
            </p:nvSpPr>
            <p:spPr>
              <a:xfrm>
                <a:off x="6021948" y="4222338"/>
                <a:ext cx="3126177" cy="2336537"/>
              </a:xfrm>
              <a:prstGeom prst="rect">
                <a:avLst/>
              </a:prstGeom>
              <a:solidFill>
                <a:schemeClr val="bg1"/>
              </a:solidFill>
            </p:spPr>
            <p:txBody>
              <a:bodyPr wrap="square" rtlCol="0">
                <a:spAutoFit/>
              </a:bodyPr>
              <a:lstStyle/>
              <a:p>
                <a:pPr algn="l" fontAlgn="auto">
                  <a:lnSpc>
                    <a:spcPts val="2500"/>
                  </a:lnSpc>
                  <a:spcBef>
                    <a:spcPts val="0"/>
                  </a:spcBef>
                  <a:spcAft>
                    <a:spcPts val="0"/>
                  </a:spcAft>
                  <a:buClrTx/>
                  <a:buNone/>
                </a:pPr>
                <a:r>
                  <a:rPr kumimoji="0" lang="en-US" sz="1600" b="0" dirty="0">
                    <a:solidFill>
                      <a:schemeClr val="tx1"/>
                    </a:solidFill>
                    <a:latin typeface="+mj-ea"/>
                    <a:ea typeface="+mj-ea"/>
                  </a:rPr>
                  <a:t>2015: </a:t>
                </a:r>
                <a:r>
                  <a:rPr kumimoji="0" lang="en-US" altLang="zh-CN" sz="1600" b="0" dirty="0">
                    <a:solidFill>
                      <a:schemeClr val="tx1"/>
                    </a:solidFill>
                    <a:latin typeface="+mj-ea"/>
                    <a:ea typeface="+mj-ea"/>
                  </a:rPr>
                  <a:t>BESIII TOF</a:t>
                </a:r>
                <a:r>
                  <a:rPr kumimoji="0" lang="zh-CN" altLang="en-US" sz="1600" b="0" dirty="0">
                    <a:solidFill>
                      <a:schemeClr val="tx1"/>
                    </a:solidFill>
                    <a:latin typeface="+mj-ea"/>
                    <a:ea typeface="+mj-ea"/>
                  </a:rPr>
                  <a:t>端盖升级</a:t>
                </a:r>
                <a:endParaRPr kumimoji="0" lang="en-US" altLang="zh-CN" sz="1600" b="0" dirty="0">
                  <a:solidFill>
                    <a:schemeClr val="tx1"/>
                  </a:solidFill>
                  <a:latin typeface="+mj-ea"/>
                  <a:ea typeface="+mj-ea"/>
                </a:endParaRPr>
              </a:p>
              <a:p>
                <a:pPr algn="l" fontAlgn="auto">
                  <a:lnSpc>
                    <a:spcPts val="2500"/>
                  </a:lnSpc>
                  <a:spcBef>
                    <a:spcPts val="0"/>
                  </a:spcBef>
                  <a:spcAft>
                    <a:spcPts val="0"/>
                  </a:spcAft>
                  <a:buClrTx/>
                  <a:buFontTx/>
                  <a:buNone/>
                </a:pPr>
                <a:r>
                  <a:rPr kumimoji="0" lang="en-US" sz="1600" b="0" dirty="0">
                    <a:solidFill>
                      <a:schemeClr val="tx1"/>
                    </a:solidFill>
                    <a:latin typeface="+mj-ea"/>
                    <a:ea typeface="+mj-ea"/>
                  </a:rPr>
                  <a:t>      </a:t>
                </a:r>
                <a:r>
                  <a:rPr kumimoji="0" lang="zh-CN" altLang="en-US" sz="1600" b="0" dirty="0">
                    <a:solidFill>
                      <a:schemeClr val="tx1"/>
                    </a:solidFill>
                    <a:latin typeface="+mj-ea"/>
                    <a:ea typeface="+mj-ea"/>
                  </a:rPr>
                  <a:t>时间分辨 </a:t>
                </a:r>
                <a14:m>
                  <m:oMath xmlns:m="http://schemas.openxmlformats.org/officeDocument/2006/math">
                    <m:r>
                      <a:rPr kumimoji="0" lang="en-US" altLang="zh-CN" sz="1600" b="0" i="1" dirty="0" smtClean="0">
                        <a:solidFill>
                          <a:schemeClr val="tx1"/>
                        </a:solidFill>
                        <a:latin typeface="Cambria Math" panose="02040503050406030204" pitchFamily="18" charset="0"/>
                        <a:ea typeface="+mj-ea"/>
                      </a:rPr>
                      <m:t>120</m:t>
                    </m:r>
                    <m:r>
                      <a:rPr kumimoji="0" lang="en-US" altLang="zh-CN" sz="1600" b="0" i="1" dirty="0" smtClean="0">
                        <a:solidFill>
                          <a:schemeClr val="tx1"/>
                        </a:solidFill>
                        <a:latin typeface="Cambria Math" panose="02040503050406030204" pitchFamily="18" charset="0"/>
                        <a:ea typeface="+mj-ea"/>
                        <a:sym typeface="Wingdings" panose="05000000000000000000" pitchFamily="2" charset="2"/>
                      </a:rPr>
                      <m:t>→ 60</m:t>
                    </m:r>
                    <m:r>
                      <a:rPr kumimoji="0" lang="en-US" altLang="zh-CN" sz="1600" b="0" i="1" dirty="0" smtClean="0">
                        <a:solidFill>
                          <a:schemeClr val="tx1"/>
                        </a:solidFill>
                        <a:latin typeface="Cambria Math" panose="02040503050406030204" pitchFamily="18" charset="0"/>
                        <a:ea typeface="+mj-ea"/>
                        <a:sym typeface="Wingdings" panose="05000000000000000000" pitchFamily="2" charset="2"/>
                      </a:rPr>
                      <m:t>𝑝𝑠</m:t>
                    </m:r>
                  </m:oMath>
                </a14:m>
                <a:endParaRPr kumimoji="0" lang="en-US" altLang="zh-CN" sz="1600" b="0" dirty="0">
                  <a:solidFill>
                    <a:schemeClr val="tx1"/>
                  </a:solidFill>
                  <a:latin typeface="+mj-ea"/>
                  <a:ea typeface="+mj-ea"/>
                  <a:sym typeface="Wingdings" panose="05000000000000000000" pitchFamily="2" charset="2"/>
                </a:endParaRPr>
              </a:p>
              <a:p>
                <a:pPr algn="l" fontAlgn="auto">
                  <a:lnSpc>
                    <a:spcPts val="2500"/>
                  </a:lnSpc>
                  <a:spcBef>
                    <a:spcPts val="0"/>
                  </a:spcBef>
                  <a:spcAft>
                    <a:spcPts val="0"/>
                  </a:spcAft>
                  <a:buClrTx/>
                  <a:buNone/>
                </a:pPr>
                <a:r>
                  <a:rPr kumimoji="0" lang="en-US" sz="1600" b="0" dirty="0">
                    <a:solidFill>
                      <a:schemeClr val="tx1"/>
                    </a:solidFill>
                    <a:latin typeface="+mj-ea"/>
                    <a:ea typeface="+mj-ea"/>
                    <a:sym typeface="Wingdings" panose="05000000000000000000" pitchFamily="2" charset="2"/>
                  </a:rPr>
                  <a:t>2019: </a:t>
                </a:r>
                <a:r>
                  <a:rPr kumimoji="0" lang="en-US" altLang="zh-CN" sz="1600" b="0" dirty="0">
                    <a:solidFill>
                      <a:schemeClr val="tx1"/>
                    </a:solidFill>
                    <a:latin typeface="+mj-ea"/>
                    <a:ea typeface="+mj-ea"/>
                    <a:sym typeface="Wingdings" panose="05000000000000000000" pitchFamily="2" charset="2"/>
                  </a:rPr>
                  <a:t>BEPCII</a:t>
                </a:r>
                <a:r>
                  <a:rPr kumimoji="0" lang="zh-CN" altLang="en-US" sz="1600" b="0" dirty="0">
                    <a:solidFill>
                      <a:schemeClr val="tx1"/>
                    </a:solidFill>
                    <a:latin typeface="+mj-ea"/>
                    <a:ea typeface="+mj-ea"/>
                    <a:sym typeface="Wingdings" panose="05000000000000000000" pitchFamily="2" charset="2"/>
                  </a:rPr>
                  <a:t>全能量注入升级</a:t>
                </a:r>
                <a:endParaRPr kumimoji="0" lang="en-US" altLang="zh-CN" sz="1600" b="0" dirty="0">
                  <a:solidFill>
                    <a:schemeClr val="tx1"/>
                  </a:solidFill>
                  <a:latin typeface="+mj-ea"/>
                  <a:ea typeface="+mj-ea"/>
                  <a:sym typeface="Wingdings" panose="05000000000000000000" pitchFamily="2" charset="2"/>
                </a:endParaRPr>
              </a:p>
              <a:p>
                <a:pPr algn="l" fontAlgn="auto">
                  <a:lnSpc>
                    <a:spcPts val="2500"/>
                  </a:lnSpc>
                  <a:spcBef>
                    <a:spcPts val="0"/>
                  </a:spcBef>
                  <a:spcAft>
                    <a:spcPts val="0"/>
                  </a:spcAft>
                  <a:buClrTx/>
                  <a:buFontTx/>
                  <a:buNone/>
                </a:pPr>
                <a:r>
                  <a:rPr kumimoji="0" lang="en-US" altLang="zh-CN" sz="1600" b="0" dirty="0">
                    <a:solidFill>
                      <a:schemeClr val="tx1"/>
                    </a:solidFill>
                    <a:latin typeface="+mj-ea"/>
                    <a:ea typeface="+mj-ea"/>
                    <a:sym typeface="Wingdings" panose="05000000000000000000" pitchFamily="2" charset="2"/>
                  </a:rPr>
                  <a:t>      </a:t>
                </a:r>
                <a:r>
                  <a:rPr kumimoji="0" lang="zh-CN" altLang="en-US" sz="1600" b="0" dirty="0">
                    <a:solidFill>
                      <a:schemeClr val="tx1"/>
                    </a:solidFill>
                    <a:latin typeface="+mj-ea"/>
                    <a:ea typeface="+mj-ea"/>
                    <a:sym typeface="Wingdings" panose="05000000000000000000" pitchFamily="2" charset="2"/>
                  </a:rPr>
                  <a:t>取数效率提高</a:t>
                </a:r>
                <a14:m>
                  <m:oMath xmlns:m="http://schemas.openxmlformats.org/officeDocument/2006/math">
                    <m:r>
                      <a:rPr kumimoji="0" lang="en-US" altLang="zh-CN" sz="1600" b="0" i="1" dirty="0" smtClean="0">
                        <a:solidFill>
                          <a:schemeClr val="tx1"/>
                        </a:solidFill>
                        <a:latin typeface="Cambria Math" panose="02040503050406030204" pitchFamily="18" charset="0"/>
                        <a:ea typeface="+mj-ea"/>
                        <a:sym typeface="Wingdings" panose="05000000000000000000" pitchFamily="2" charset="2"/>
                      </a:rPr>
                      <m:t>30−40</m:t>
                    </m:r>
                    <m:r>
                      <a:rPr kumimoji="0" lang="en-US" altLang="zh-CN" sz="1600" b="0" i="1" dirty="0">
                        <a:solidFill>
                          <a:schemeClr val="tx1"/>
                        </a:solidFill>
                        <a:latin typeface="Cambria Math" panose="02040503050406030204" pitchFamily="18" charset="0"/>
                        <a:ea typeface="+mj-ea"/>
                        <a:sym typeface="Wingdings" panose="05000000000000000000" pitchFamily="2" charset="2"/>
                      </a:rPr>
                      <m:t>%</m:t>
                    </m:r>
                  </m:oMath>
                </a14:m>
                <a:endParaRPr kumimoji="0" lang="en-US" altLang="zh-CN" sz="1600" b="0" dirty="0">
                  <a:solidFill>
                    <a:schemeClr val="tx1"/>
                  </a:solidFill>
                  <a:latin typeface="+mj-ea"/>
                  <a:ea typeface="+mj-ea"/>
                  <a:sym typeface="Wingdings" panose="05000000000000000000" pitchFamily="2" charset="2"/>
                </a:endParaRPr>
              </a:p>
              <a:p>
                <a:pPr algn="l" fontAlgn="auto">
                  <a:lnSpc>
                    <a:spcPts val="2500"/>
                  </a:lnSpc>
                  <a:spcBef>
                    <a:spcPts val="0"/>
                  </a:spcBef>
                  <a:spcAft>
                    <a:spcPts val="0"/>
                  </a:spcAft>
                  <a:buClrTx/>
                  <a:buNone/>
                </a:pPr>
                <a:r>
                  <a:rPr kumimoji="0" lang="en-US" sz="1600" b="0" dirty="0">
                    <a:solidFill>
                      <a:schemeClr val="tx1"/>
                    </a:solidFill>
                    <a:latin typeface="+mj-ea"/>
                    <a:ea typeface="+mj-ea"/>
                    <a:sym typeface="Wingdings" panose="05000000000000000000" pitchFamily="2" charset="2"/>
                  </a:rPr>
                  <a:t>2020: </a:t>
                </a:r>
                <a:r>
                  <a:rPr kumimoji="0" lang="en-US" altLang="zh-CN" sz="1600" b="0" dirty="0">
                    <a:solidFill>
                      <a:schemeClr val="tx1"/>
                    </a:solidFill>
                    <a:latin typeface="+mj-ea"/>
                    <a:ea typeface="+mj-ea"/>
                    <a:sym typeface="Wingdings" panose="05000000000000000000" pitchFamily="2" charset="2"/>
                  </a:rPr>
                  <a:t>BEPCII </a:t>
                </a:r>
                <a:r>
                  <a:rPr kumimoji="0" lang="zh-CN" altLang="en-US" sz="1600" b="0" dirty="0">
                    <a:solidFill>
                      <a:schemeClr val="tx1"/>
                    </a:solidFill>
                    <a:latin typeface="+mj-ea"/>
                    <a:ea typeface="+mj-ea"/>
                    <a:sym typeface="Wingdings" panose="05000000000000000000" pitchFamily="2" charset="2"/>
                  </a:rPr>
                  <a:t>能量升级</a:t>
                </a:r>
                <a:endParaRPr kumimoji="0" lang="en-US" altLang="zh-CN" sz="1600" b="0" dirty="0">
                  <a:solidFill>
                    <a:schemeClr val="tx1"/>
                  </a:solidFill>
                  <a:latin typeface="+mj-ea"/>
                  <a:ea typeface="+mj-ea"/>
                  <a:sym typeface="Wingdings" panose="05000000000000000000" pitchFamily="2" charset="2"/>
                </a:endParaRPr>
              </a:p>
              <a:p>
                <a:pPr algn="l" fontAlgn="auto">
                  <a:lnSpc>
                    <a:spcPts val="2500"/>
                  </a:lnSpc>
                  <a:spcBef>
                    <a:spcPts val="0"/>
                  </a:spcBef>
                  <a:spcAft>
                    <a:spcPts val="0"/>
                  </a:spcAft>
                  <a:buClrTx/>
                  <a:buFontTx/>
                  <a:buNone/>
                </a:pPr>
                <a:r>
                  <a:rPr kumimoji="0" lang="en-US" sz="1600" b="0" dirty="0">
                    <a:solidFill>
                      <a:schemeClr val="tx1"/>
                    </a:solidFill>
                    <a:latin typeface="+mj-ea"/>
                    <a:ea typeface="+mj-ea"/>
                    <a:sym typeface="Wingdings" panose="05000000000000000000" pitchFamily="2" charset="2"/>
                  </a:rPr>
                  <a:t>      </a:t>
                </a:r>
                <a:r>
                  <a:rPr kumimoji="0" lang="zh-CN" altLang="en-US" sz="1600" b="0" dirty="0">
                    <a:solidFill>
                      <a:schemeClr val="tx1"/>
                    </a:solidFill>
                    <a:latin typeface="+mj-ea"/>
                    <a:ea typeface="+mj-ea"/>
                    <a:sym typeface="Wingdings" panose="05000000000000000000" pitchFamily="2" charset="2"/>
                  </a:rPr>
                  <a:t>质心系能量 </a:t>
                </a:r>
                <a14:m>
                  <m:oMath xmlns:m="http://schemas.openxmlformats.org/officeDocument/2006/math">
                    <m:r>
                      <a:rPr kumimoji="0" lang="en-US" altLang="zh-CN" sz="1600" b="0" i="1" dirty="0" smtClean="0">
                        <a:solidFill>
                          <a:schemeClr val="tx1"/>
                        </a:solidFill>
                        <a:latin typeface="Cambria Math" panose="02040503050406030204" pitchFamily="18" charset="0"/>
                        <a:ea typeface="+mj-ea"/>
                        <a:sym typeface="Wingdings" panose="05000000000000000000" pitchFamily="2" charset="2"/>
                      </a:rPr>
                      <m:t>4.6→4.9</m:t>
                    </m:r>
                    <m:r>
                      <m:rPr>
                        <m:sty m:val="p"/>
                      </m:rPr>
                      <a:rPr kumimoji="0" lang="en-US" altLang="zh-CN" sz="1600" b="0" i="0" dirty="0" smtClean="0">
                        <a:solidFill>
                          <a:schemeClr val="tx1"/>
                        </a:solidFill>
                        <a:latin typeface="Cambria Math" panose="02040503050406030204" pitchFamily="18" charset="0"/>
                        <a:ea typeface="+mj-ea"/>
                        <a:sym typeface="Wingdings" panose="05000000000000000000" pitchFamily="2" charset="2"/>
                      </a:rPr>
                      <m:t>GeV</m:t>
                    </m:r>
                  </m:oMath>
                </a14:m>
                <a:endParaRPr kumimoji="0" lang="en-US" altLang="zh-CN" sz="1600" b="0" dirty="0">
                  <a:solidFill>
                    <a:schemeClr val="tx1"/>
                  </a:solidFill>
                  <a:latin typeface="+mj-ea"/>
                  <a:ea typeface="+mj-ea"/>
                  <a:sym typeface="Wingdings" panose="05000000000000000000" pitchFamily="2" charset="2"/>
                </a:endParaRPr>
              </a:p>
              <a:p>
                <a:pPr algn="l" fontAlgn="auto">
                  <a:lnSpc>
                    <a:spcPts val="2500"/>
                  </a:lnSpc>
                  <a:spcBef>
                    <a:spcPts val="0"/>
                  </a:spcBef>
                  <a:spcAft>
                    <a:spcPts val="0"/>
                  </a:spcAft>
                  <a:buClrTx/>
                  <a:buNone/>
                </a:pPr>
                <a:r>
                  <a:rPr kumimoji="0" lang="zh-CN" altLang="en-US" sz="1800" dirty="0">
                    <a:solidFill>
                      <a:srgbClr val="C00000"/>
                    </a:solidFill>
                    <a:latin typeface="+mj-ea"/>
                    <a:ea typeface="+mj-ea"/>
                    <a:sym typeface="Wingdings" panose="05000000000000000000" pitchFamily="2" charset="2"/>
                  </a:rPr>
                  <a:t>新升级计划：亮度提升</a:t>
                </a:r>
                <a:r>
                  <a:rPr kumimoji="0" lang="en-US" altLang="zh-CN" sz="1800" dirty="0">
                    <a:solidFill>
                      <a:srgbClr val="C00000"/>
                    </a:solidFill>
                    <a:latin typeface="+mj-ea"/>
                    <a:ea typeface="+mj-ea"/>
                    <a:sym typeface="Wingdings" panose="05000000000000000000" pitchFamily="2" charset="2"/>
                  </a:rPr>
                  <a:t>3-4</a:t>
                </a:r>
                <a:r>
                  <a:rPr kumimoji="0" lang="zh-CN" altLang="en-US" sz="1800" dirty="0">
                    <a:solidFill>
                      <a:srgbClr val="C00000"/>
                    </a:solidFill>
                    <a:latin typeface="+mj-ea"/>
                    <a:ea typeface="+mj-ea"/>
                    <a:sym typeface="Wingdings" panose="05000000000000000000" pitchFamily="2" charset="2"/>
                  </a:rPr>
                  <a:t>倍</a:t>
                </a:r>
                <a:endParaRPr kumimoji="0" lang="en-US" sz="1800" dirty="0">
                  <a:solidFill>
                    <a:srgbClr val="C00000"/>
                  </a:solidFill>
                  <a:latin typeface="+mj-ea"/>
                  <a:ea typeface="+mj-ea"/>
                </a:endParaRPr>
              </a:p>
            </p:txBody>
          </p:sp>
        </mc:Choice>
        <mc:Fallback xmlns="">
          <p:sp>
            <p:nvSpPr>
              <p:cNvPr id="29" name="文本框 28"/>
              <p:cNvSpPr txBox="1">
                <a:spLocks noRot="1" noChangeAspect="1" noMove="1" noResize="1" noEditPoints="1" noAdjustHandles="1" noChangeArrowheads="1" noChangeShapeType="1" noTextEdit="1"/>
              </p:cNvSpPr>
              <p:nvPr/>
            </p:nvSpPr>
            <p:spPr>
              <a:xfrm>
                <a:off x="6021948" y="4222338"/>
                <a:ext cx="3126177" cy="2336537"/>
              </a:xfrm>
              <a:prstGeom prst="rect">
                <a:avLst/>
              </a:prstGeom>
              <a:blipFill>
                <a:blip r:embed="rId5"/>
                <a:stretch>
                  <a:fillRect l="-1754" r="-585" b="-2350"/>
                </a:stretch>
              </a:blipFill>
            </p:spPr>
            <p:txBody>
              <a:bodyPr/>
              <a:lstStyle/>
              <a:p>
                <a:r>
                  <a:rPr lang="zh-CN" altLang="en-US">
                    <a:noFill/>
                  </a:rPr>
                  <a:t> </a:t>
                </a:r>
              </a:p>
            </p:txBody>
          </p:sp>
        </mc:Fallback>
      </mc:AlternateContent>
      <p:pic>
        <p:nvPicPr>
          <p:cNvPr id="30" name="图片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00000">
            <a:off x="553737" y="4065222"/>
            <a:ext cx="1696132" cy="1657458"/>
          </a:xfrm>
          <a:prstGeom prst="rect">
            <a:avLst/>
          </a:prstGeom>
        </p:spPr>
      </p:pic>
      <p:pic>
        <p:nvPicPr>
          <p:cNvPr id="32" name="图片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20000">
            <a:off x="770171" y="4485569"/>
            <a:ext cx="625880" cy="294163"/>
          </a:xfrm>
          <a:prstGeom prst="rect">
            <a:avLst/>
          </a:prstGeom>
        </p:spPr>
      </p:pic>
      <p:sp>
        <p:nvSpPr>
          <p:cNvPr id="20" name="文本框 19"/>
          <p:cNvSpPr txBox="1"/>
          <p:nvPr/>
        </p:nvSpPr>
        <p:spPr>
          <a:xfrm>
            <a:off x="-16696" y="729450"/>
            <a:ext cx="9160696" cy="1052596"/>
          </a:xfrm>
          <a:prstGeom prst="rect">
            <a:avLst/>
          </a:prstGeom>
          <a:solidFill>
            <a:schemeClr val="bg1"/>
          </a:solidFill>
        </p:spPr>
        <p:txBody>
          <a:bodyPr wrap="square" rtlCol="0">
            <a:spAutoFit/>
          </a:bodyPr>
          <a:lstStyle/>
          <a:p>
            <a:pPr algn="ctr" eaLnBrk="0" hangingPunct="0">
              <a:lnSpc>
                <a:spcPct val="130000"/>
              </a:lnSpc>
              <a:spcBef>
                <a:spcPct val="0"/>
              </a:spcBef>
              <a:buClrTx/>
              <a:buFontTx/>
              <a:buNone/>
            </a:pPr>
            <a:r>
              <a:rPr kumimoji="0" lang="zh-CN" altLang="en-US" sz="24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目前国际上</a:t>
            </a:r>
            <a:r>
              <a:rPr kumimoji="0" lang="zh-CN" altLang="en-US"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唯一</a:t>
            </a:r>
            <a:r>
              <a:rPr kumimoji="0" lang="zh-CN" altLang="en-US" sz="24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运行在</a:t>
            </a:r>
            <a:r>
              <a:rPr kumimoji="0" lang="zh-CN" altLang="en-US"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陶粲能区</a:t>
            </a:r>
            <a:r>
              <a:rPr kumimoji="0" lang="zh-CN" altLang="en-US" sz="24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的大科学装置，在近</a:t>
            </a:r>
            <a:r>
              <a:rPr kumimoji="0" lang="zh-CN" altLang="en-US"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阈值处</a:t>
            </a:r>
            <a:r>
              <a:rPr kumimoji="0" lang="zh-CN" altLang="en-US" sz="2400" dirty="0">
                <a:solidFill>
                  <a:srgbClr val="3030FF"/>
                </a:solidFill>
                <a:latin typeface="微软雅黑" panose="020B0503020204020204" pitchFamily="34" charset="-122"/>
                <a:ea typeface="微软雅黑" panose="020B0503020204020204" pitchFamily="34" charset="-122"/>
                <a:cs typeface="Times New Roman" panose="02020603050405020304" pitchFamily="18" charset="0"/>
              </a:rPr>
              <a:t>产</a:t>
            </a:r>
            <a:r>
              <a:rPr kumimoji="0" lang="zh-CN" altLang="en-US" sz="24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生</a:t>
            </a:r>
            <a:endParaRPr kumimoji="0" lang="en-US" altLang="zh-CN" sz="24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endParaRPr>
          </a:p>
          <a:p>
            <a:pPr algn="ctr" eaLnBrk="0" hangingPunct="0">
              <a:lnSpc>
                <a:spcPct val="130000"/>
              </a:lnSpc>
              <a:spcBef>
                <a:spcPct val="0"/>
              </a:spcBef>
              <a:buClrTx/>
              <a:buFontTx/>
              <a:buNone/>
            </a:pPr>
            <a:r>
              <a:rPr kumimoji="0" lang="zh-CN" altLang="en-US" sz="24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大量的</a:t>
            </a:r>
            <a:r>
              <a:rPr kumimoji="0" lang="zh-CN" altLang="en-US"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粲强子对</a:t>
            </a:r>
            <a:r>
              <a:rPr kumimoji="0" lang="zh-CN" altLang="en-US" sz="2400" dirty="0">
                <a:solidFill>
                  <a:srgbClr val="3030FF"/>
                </a:solidFill>
                <a:latin typeface="微软雅黑" panose="020B0503020204020204" pitchFamily="34" charset="-122"/>
                <a:ea typeface="微软雅黑" panose="020B0503020204020204" pitchFamily="34" charset="-122"/>
                <a:cs typeface="Times New Roman" panose="02020603050405020304" pitchFamily="18" charset="0"/>
              </a:rPr>
              <a:t>和</a:t>
            </a:r>
            <a:r>
              <a:rPr kumimoji="0" lang="zh-CN" altLang="en-US"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陶轻子对</a:t>
            </a:r>
            <a:r>
              <a:rPr kumimoji="0" lang="zh-CN" altLang="en-US" sz="24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r>
              <a:rPr kumimoji="0" lang="zh-CN" altLang="en-US" sz="2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引领</a:t>
            </a:r>
            <a:r>
              <a:rPr kumimoji="0" lang="zh-CN" altLang="en-US" sz="24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国际陶粲物理研究</a:t>
            </a:r>
          </a:p>
        </p:txBody>
      </p:sp>
      <p:sp>
        <p:nvSpPr>
          <p:cNvPr id="3" name="椭圆 2"/>
          <p:cNvSpPr/>
          <p:nvPr/>
        </p:nvSpPr>
        <p:spPr>
          <a:xfrm>
            <a:off x="5862421" y="4821111"/>
            <a:ext cx="3281579" cy="652705"/>
          </a:xfrm>
          <a:prstGeom prst="ellipse">
            <a:avLst/>
          </a:prstGeom>
          <a:ln w="31750">
            <a:solidFill>
              <a:srgbClr val="C00000"/>
            </a:solidFill>
          </a:ln>
        </p:spPr>
        <p:txBody>
          <a:bodyPr rtlCol="0" anchor="ctr">
            <a:spAutoFit/>
          </a:bodyPr>
          <a:lstStyle/>
          <a:p>
            <a:pPr algn="l">
              <a:lnSpc>
                <a:spcPct val="120000"/>
              </a:lnSpc>
              <a:buNone/>
            </a:pPr>
            <a:endParaRPr lang="zh-CN" altLang="en-US" sz="2200"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0709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BESIII</a:t>
            </a:r>
            <a:r>
              <a:rPr lang="zh-CN" altLang="en-US" dirty="0"/>
              <a:t>国际合作组</a:t>
            </a:r>
          </a:p>
        </p:txBody>
      </p:sp>
      <p:sp>
        <p:nvSpPr>
          <p:cNvPr id="4" name="灯片编号占位符 3"/>
          <p:cNvSpPr>
            <a:spLocks noGrp="1"/>
          </p:cNvSpPr>
          <p:nvPr>
            <p:ph type="sldNum" sz="quarter" idx="10"/>
          </p:nvPr>
        </p:nvSpPr>
        <p:spPr/>
        <p:txBody>
          <a:bodyPr/>
          <a:lstStyle/>
          <a:p>
            <a:fld id="{3917FE17-BB62-45E8-80D8-8DA0DEEF5B92}" type="slidenum">
              <a:rPr lang="zh-CN" altLang="en-US" smtClean="0"/>
              <a:t>7</a:t>
            </a:fld>
            <a:endParaRPr lang="zh-CN" altLang="en-US"/>
          </a:p>
        </p:txBody>
      </p:sp>
      <p:grpSp>
        <p:nvGrpSpPr>
          <p:cNvPr id="18" name="组合 17"/>
          <p:cNvGrpSpPr/>
          <p:nvPr/>
        </p:nvGrpSpPr>
        <p:grpSpPr>
          <a:xfrm>
            <a:off x="0" y="762000"/>
            <a:ext cx="9144000" cy="6093406"/>
            <a:chOff x="2895600" y="49526"/>
            <a:chExt cx="9144000" cy="6119080"/>
          </a:xfrm>
        </p:grpSpPr>
        <p:grpSp>
          <p:nvGrpSpPr>
            <p:cNvPr id="5" name="组合 4">
              <a:extLst>
                <a:ext uri="{FF2B5EF4-FFF2-40B4-BE49-F238E27FC236}">
                  <a16:creationId xmlns:a16="http://schemas.microsoft.com/office/drawing/2014/main" id="{00A10D5A-9879-9F45-82F8-7E78CC5A5F51}"/>
                </a:ext>
              </a:extLst>
            </p:cNvPr>
            <p:cNvGrpSpPr/>
            <p:nvPr/>
          </p:nvGrpSpPr>
          <p:grpSpPr>
            <a:xfrm>
              <a:off x="2895600" y="49526"/>
              <a:ext cx="9144000" cy="5554494"/>
              <a:chOff x="0" y="97392"/>
              <a:chExt cx="9144000" cy="5554494"/>
            </a:xfrm>
          </p:grpSpPr>
          <p:pic>
            <p:nvPicPr>
              <p:cNvPr id="6" name="图片 5">
                <a:extLst>
                  <a:ext uri="{FF2B5EF4-FFF2-40B4-BE49-F238E27FC236}">
                    <a16:creationId xmlns:a16="http://schemas.microsoft.com/office/drawing/2014/main" id="{72FC2BDB-F796-FF4C-9004-3D28337A0D32}"/>
                  </a:ext>
                </a:extLst>
              </p:cNvPr>
              <p:cNvPicPr>
                <a:picLocks noChangeAspect="1"/>
              </p:cNvPicPr>
              <p:nvPr/>
            </p:nvPicPr>
            <p:blipFill>
              <a:blip r:embed="rId2"/>
              <a:stretch>
                <a:fillRect/>
              </a:stretch>
            </p:blipFill>
            <p:spPr>
              <a:xfrm>
                <a:off x="0" y="97392"/>
                <a:ext cx="9144000" cy="5554494"/>
              </a:xfrm>
              <a:prstGeom prst="rect">
                <a:avLst/>
              </a:prstGeom>
            </p:spPr>
          </p:pic>
          <p:sp>
            <p:nvSpPr>
              <p:cNvPr id="7" name="五角星 6">
                <a:extLst>
                  <a:ext uri="{FF2B5EF4-FFF2-40B4-BE49-F238E27FC236}">
                    <a16:creationId xmlns:a16="http://schemas.microsoft.com/office/drawing/2014/main" id="{ACEE3531-31D5-A74A-89E5-9E0688BC7FCB}"/>
                  </a:ext>
                </a:extLst>
              </p:cNvPr>
              <p:cNvSpPr/>
              <p:nvPr/>
            </p:nvSpPr>
            <p:spPr>
              <a:xfrm>
                <a:off x="6922505" y="1714436"/>
                <a:ext cx="143838" cy="110608"/>
              </a:xfrm>
              <a:prstGeom prst="star5">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grpSp>
        <p:sp>
          <p:nvSpPr>
            <p:cNvPr id="8" name="矩形 7">
              <a:extLst>
                <a:ext uri="{FF2B5EF4-FFF2-40B4-BE49-F238E27FC236}">
                  <a16:creationId xmlns:a16="http://schemas.microsoft.com/office/drawing/2014/main" id="{FB61ED21-9F01-B048-B02A-D2F390704186}"/>
                </a:ext>
              </a:extLst>
            </p:cNvPr>
            <p:cNvSpPr/>
            <p:nvPr/>
          </p:nvSpPr>
          <p:spPr>
            <a:xfrm>
              <a:off x="6336693" y="2583009"/>
              <a:ext cx="5106257" cy="3585597"/>
            </a:xfrm>
            <a:prstGeom prst="rect">
              <a:avLst/>
            </a:prstGeom>
          </p:spPr>
          <p:txBody>
            <a:bodyPr wrap="square">
              <a:spAutoFit/>
            </a:bodyPr>
            <a:lstStyle/>
            <a:p>
              <a:pPr algn="ctr" fontAlgn="auto">
                <a:spcBef>
                  <a:spcPts val="0"/>
                </a:spcBef>
                <a:spcAft>
                  <a:spcPts val="0"/>
                </a:spcAft>
                <a:buClrTx/>
                <a:buFontTx/>
                <a:buNone/>
              </a:pPr>
              <a:r>
                <a:rPr kumimoji="0" lang="en-GB" altLang="zh-CN" sz="18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China (4</a:t>
              </a:r>
              <a:r>
                <a:rPr kumimoji="0" lang="en-US" altLang="zh-CN" sz="18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5</a:t>
              </a:r>
              <a:r>
                <a:rPr kumimoji="0" lang="en-GB" altLang="zh-CN" sz="18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p>
            <a:p>
              <a:pPr algn="ctr" fontAlgn="auto">
                <a:spcBef>
                  <a:spcPts val="0"/>
                </a:spcBef>
                <a:spcAft>
                  <a:spcPts val="0"/>
                </a:spcAft>
                <a:buClrTx/>
                <a:buFontTx/>
                <a:buNone/>
              </a:pP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Beijing Institute of Petro-chemical Technology</a:t>
              </a:r>
              <a:r>
                <a:rPr kumimoji="0" lang="en-US"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a:t>
              </a: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0" lang="en-GB" altLang="zh-CN" sz="1100" dirty="0" err="1">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Beihang</a:t>
              </a: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University,</a:t>
              </a:r>
            </a:p>
            <a:p>
              <a:pPr algn="ctr" fontAlgn="auto">
                <a:spcBef>
                  <a:spcPts val="0"/>
                </a:spcBef>
                <a:spcAft>
                  <a:spcPts val="0"/>
                </a:spcAft>
                <a:buClrTx/>
                <a:buFontTx/>
                <a:buNone/>
              </a:pP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China </a:t>
              </a:r>
              <a:r>
                <a:rPr kumimoji="0" lang="en-GB" altLang="zh-CN" sz="1100" dirty="0" err="1">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Center</a:t>
              </a: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of Advanced Science and Technology, F</a:t>
              </a:r>
              <a:r>
                <a:rPr kumimoji="0" lang="en-US"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u</a:t>
              </a: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dan University,</a:t>
              </a:r>
            </a:p>
            <a:p>
              <a:pPr algn="ctr" fontAlgn="auto">
                <a:spcBef>
                  <a:spcPts val="0"/>
                </a:spcBef>
                <a:spcAft>
                  <a:spcPts val="0"/>
                </a:spcAft>
                <a:buClrTx/>
                <a:buFontTx/>
                <a:buNone/>
              </a:pP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Guangxi Normal University, Guangxi University, </a:t>
              </a:r>
            </a:p>
            <a:p>
              <a:pPr algn="ctr" fontAlgn="auto">
                <a:spcBef>
                  <a:spcPts val="0"/>
                </a:spcBef>
                <a:spcAft>
                  <a:spcPts val="0"/>
                </a:spcAft>
                <a:buClrTx/>
                <a:buFontTx/>
                <a:buNone/>
              </a:pP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Hangzhou Normal University, Henan Normal University, </a:t>
              </a:r>
            </a:p>
            <a:p>
              <a:pPr algn="ctr" fontAlgn="auto">
                <a:spcBef>
                  <a:spcPts val="0"/>
                </a:spcBef>
                <a:spcAft>
                  <a:spcPts val="0"/>
                </a:spcAft>
                <a:buClrTx/>
                <a:buFontTx/>
                <a:buNone/>
              </a:pP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Henan University of Science and Technology,</a:t>
              </a:r>
            </a:p>
            <a:p>
              <a:pPr algn="ctr" fontAlgn="auto">
                <a:spcBef>
                  <a:spcPts val="0"/>
                </a:spcBef>
                <a:spcAft>
                  <a:spcPts val="0"/>
                </a:spcAft>
                <a:buClrTx/>
                <a:buFontTx/>
                <a:buNone/>
              </a:pP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Huazhong Normal University, Huangshan College, Hunan University,</a:t>
              </a:r>
            </a:p>
            <a:p>
              <a:pPr algn="ctr" fontAlgn="auto">
                <a:spcBef>
                  <a:spcPts val="0"/>
                </a:spcBef>
                <a:spcAft>
                  <a:spcPts val="0"/>
                </a:spcAft>
                <a:buClrTx/>
                <a:buFontTx/>
                <a:buNone/>
              </a:pP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Hunan Normal University, Institute of High Energy Physics, </a:t>
              </a:r>
            </a:p>
            <a:p>
              <a:pPr algn="ctr" fontAlgn="auto">
                <a:spcBef>
                  <a:spcPts val="0"/>
                </a:spcBef>
                <a:spcAft>
                  <a:spcPts val="0"/>
                </a:spcAft>
                <a:buClrTx/>
                <a:buFontTx/>
                <a:buNone/>
              </a:pP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Institute of Modern Physics, Jilin University, Lanzhou University, Liaoning Normal University, Liaoning University, Nanjing Normal University, Nanjing University, Nankai University, </a:t>
              </a:r>
              <a:r>
                <a:rPr kumimoji="0" lang="en-US"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North</a:t>
              </a:r>
              <a:r>
                <a:rPr kumimoji="0" lang="zh-CN" altLang="en-US"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China Electric</a:t>
              </a:r>
              <a:r>
                <a:rPr kumimoji="0" lang="zh-CN" altLang="en-US"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Power</a:t>
              </a:r>
              <a:r>
                <a:rPr kumimoji="0" lang="zh-CN" altLang="en-US"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University,</a:t>
              </a:r>
            </a:p>
            <a:p>
              <a:pPr algn="ctr" fontAlgn="auto">
                <a:spcBef>
                  <a:spcPts val="0"/>
                </a:spcBef>
                <a:spcAft>
                  <a:spcPts val="0"/>
                </a:spcAft>
                <a:buClrTx/>
                <a:buFontTx/>
                <a:buNone/>
              </a:pP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Peking University, </a:t>
              </a:r>
              <a:r>
                <a:rPr kumimoji="0" lang="en-GB" altLang="zh-CN" sz="1100" dirty="0" err="1">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Qufu</a:t>
              </a: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Normal</a:t>
              </a: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University, Shanxi University, </a:t>
              </a:r>
            </a:p>
            <a:p>
              <a:pPr algn="ctr" fontAlgn="auto">
                <a:spcBef>
                  <a:spcPts val="0"/>
                </a:spcBef>
                <a:spcAft>
                  <a:spcPts val="0"/>
                </a:spcAft>
                <a:buClrTx/>
                <a:buFontTx/>
                <a:buNone/>
              </a:pP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Shanxi Normal University, Sichuan University, Shandong Normal University, </a:t>
              </a:r>
            </a:p>
            <a:p>
              <a:pPr algn="ctr" fontAlgn="auto">
                <a:spcBef>
                  <a:spcPts val="0"/>
                </a:spcBef>
                <a:spcAft>
                  <a:spcPts val="0"/>
                </a:spcAft>
                <a:buClrTx/>
                <a:buFontTx/>
                <a:buNone/>
              </a:pP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Shandong University, Shanghai Jiao Tong University, Soochow University,</a:t>
              </a:r>
            </a:p>
            <a:p>
              <a:pPr algn="ctr" fontAlgn="auto">
                <a:spcBef>
                  <a:spcPts val="0"/>
                </a:spcBef>
                <a:spcAft>
                  <a:spcPts val="0"/>
                </a:spcAft>
                <a:buClrTx/>
                <a:buFontTx/>
                <a:buNone/>
              </a:pPr>
              <a:r>
                <a:rPr kumimoji="0" lang="en-US"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South</a:t>
              </a:r>
              <a:r>
                <a:rPr kumimoji="0" lang="zh-CN" altLang="en-US"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China</a:t>
              </a:r>
              <a:r>
                <a:rPr kumimoji="0" lang="zh-CN" altLang="en-US"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Normal</a:t>
              </a:r>
              <a:r>
                <a:rPr kumimoji="0" lang="zh-CN" altLang="en-US"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University,</a:t>
              </a: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Southeast University, Sun </a:t>
              </a:r>
              <a:r>
                <a:rPr kumimoji="0" lang="en-GB" altLang="zh-CN" sz="1100" dirty="0" err="1">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Yat-sen</a:t>
              </a: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University, </a:t>
              </a:r>
            </a:p>
            <a:p>
              <a:pPr algn="ctr" fontAlgn="auto">
                <a:spcBef>
                  <a:spcPts val="0"/>
                </a:spcBef>
                <a:spcAft>
                  <a:spcPts val="0"/>
                </a:spcAft>
                <a:buClrTx/>
                <a:buFontTx/>
                <a:buNone/>
              </a:pP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Tsinghua University,</a:t>
              </a:r>
              <a:r>
                <a:rPr kumimoji="0" lang="zh-CN" altLang="en-US"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University of Chinese Academy of Sciences, University of Jinan, University of Science and Technology of China, </a:t>
              </a:r>
            </a:p>
            <a:p>
              <a:pPr algn="ctr" fontAlgn="auto">
                <a:spcBef>
                  <a:spcPts val="0"/>
                </a:spcBef>
                <a:spcAft>
                  <a:spcPts val="0"/>
                </a:spcAft>
                <a:buClrTx/>
                <a:buFontTx/>
                <a:buNone/>
              </a:pP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University of Science and Technology Liaoning, </a:t>
              </a:r>
            </a:p>
            <a:p>
              <a:pPr algn="ctr" fontAlgn="auto">
                <a:spcBef>
                  <a:spcPts val="0"/>
                </a:spcBef>
                <a:spcAft>
                  <a:spcPts val="0"/>
                </a:spcAft>
                <a:buClrTx/>
                <a:buFontTx/>
                <a:buNone/>
              </a:pP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University of South China</a:t>
              </a:r>
              <a:r>
                <a:rPr kumimoji="0" lang="en-US"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Wuhan University, Xinyang Normal University, </a:t>
              </a:r>
            </a:p>
            <a:p>
              <a:pPr algn="ctr" fontAlgn="auto">
                <a:spcBef>
                  <a:spcPts val="0"/>
                </a:spcBef>
                <a:spcAft>
                  <a:spcPts val="0"/>
                </a:spcAft>
                <a:buClrTx/>
                <a:buFontTx/>
                <a:buNone/>
              </a:pP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Zhejiang University, Zhengzhou University</a:t>
              </a:r>
            </a:p>
          </p:txBody>
        </p:sp>
        <p:sp>
          <p:nvSpPr>
            <p:cNvPr id="9" name="矩形 8">
              <a:extLst>
                <a:ext uri="{FF2B5EF4-FFF2-40B4-BE49-F238E27FC236}">
                  <a16:creationId xmlns:a16="http://schemas.microsoft.com/office/drawing/2014/main" id="{38222E7B-6703-6044-9C0F-FF0F7F8A55B0}"/>
                </a:ext>
              </a:extLst>
            </p:cNvPr>
            <p:cNvSpPr/>
            <p:nvPr/>
          </p:nvSpPr>
          <p:spPr>
            <a:xfrm>
              <a:off x="3460784" y="1007819"/>
              <a:ext cx="2061881" cy="1046440"/>
            </a:xfrm>
            <a:prstGeom prst="rect">
              <a:avLst/>
            </a:prstGeom>
            <a:solidFill>
              <a:srgbClr val="00FDFF">
                <a:alpha val="1000"/>
              </a:srgbClr>
            </a:solidFill>
          </p:spPr>
          <p:txBody>
            <a:bodyPr wrap="square">
              <a:spAutoFit/>
            </a:bodyPr>
            <a:lstStyle/>
            <a:p>
              <a:pPr algn="ctr" fontAlgn="auto">
                <a:spcBef>
                  <a:spcPts val="0"/>
                </a:spcBef>
                <a:spcAft>
                  <a:spcPts val="0"/>
                </a:spcAft>
                <a:buClrTx/>
                <a:buFontTx/>
                <a:buNone/>
              </a:pPr>
              <a:r>
                <a:rPr kumimoji="0" lang="en-GB" altLang="zh-CN" sz="18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USA(4)</a:t>
              </a:r>
              <a:br>
                <a:rPr kumimoji="0" lang="en-GB" altLang="zh-CN" sz="1800" b="0" dirty="0">
                  <a:solidFill>
                    <a:srgbClr val="444444"/>
                  </a:solidFill>
                  <a:latin typeface="Times New Roman" panose="02020603050405020304" pitchFamily="18" charset="0"/>
                  <a:ea typeface="微软雅黑" panose="020B0503020204020204" pitchFamily="34" charset="-122"/>
                  <a:cs typeface="Times New Roman" panose="02020603050405020304" pitchFamily="18" charset="0"/>
                </a:rPr>
              </a:b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Carnegie Mellon University</a:t>
              </a:r>
              <a:b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b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Indiana University</a:t>
              </a:r>
              <a:br>
                <a:rPr kumimoji="0" lang="en-GB" altLang="zh-CN" sz="1100" b="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b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University of Hawaii</a:t>
              </a:r>
              <a:br>
                <a:rPr kumimoji="0" lang="en-GB" altLang="zh-CN" sz="1100" b="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b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University of Minnesota</a:t>
              </a:r>
              <a:endParaRPr kumimoji="0" lang="en-GB" altLang="zh-CN" sz="1100" b="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矩形 9">
              <a:extLst>
                <a:ext uri="{FF2B5EF4-FFF2-40B4-BE49-F238E27FC236}">
                  <a16:creationId xmlns:a16="http://schemas.microsoft.com/office/drawing/2014/main" id="{4FED9A5A-B38B-2948-8337-68F52DE88B69}"/>
                </a:ext>
              </a:extLst>
            </p:cNvPr>
            <p:cNvSpPr/>
            <p:nvPr/>
          </p:nvSpPr>
          <p:spPr>
            <a:xfrm>
              <a:off x="10009525" y="1729209"/>
              <a:ext cx="1420283" cy="507831"/>
            </a:xfrm>
            <a:prstGeom prst="rect">
              <a:avLst/>
            </a:prstGeom>
            <a:solidFill>
              <a:srgbClr val="00FDFF">
                <a:alpha val="0"/>
              </a:srgbClr>
            </a:solidFill>
          </p:spPr>
          <p:txBody>
            <a:bodyPr wrap="square">
              <a:spAutoFit/>
            </a:bodyPr>
            <a:lstStyle/>
            <a:p>
              <a:pPr algn="ctr" fontAlgn="auto">
                <a:spcBef>
                  <a:spcPts val="0"/>
                </a:spcBef>
                <a:spcAft>
                  <a:spcPts val="0"/>
                </a:spcAft>
                <a:buClrTx/>
                <a:buFontTx/>
                <a:buNone/>
              </a:pPr>
              <a:r>
                <a:rPr kumimoji="0" lang="en-GB" altLang="zh-CN" sz="16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Japan(1)</a:t>
              </a:r>
            </a:p>
            <a:p>
              <a:pPr algn="ctr" fontAlgn="auto">
                <a:spcBef>
                  <a:spcPts val="0"/>
                </a:spcBef>
                <a:spcAft>
                  <a:spcPts val="0"/>
                </a:spcAft>
                <a:buClrTx/>
                <a:buFontTx/>
                <a:buNone/>
              </a:pP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Tokyo University</a:t>
              </a:r>
              <a:endParaRPr kumimoji="0" lang="zh-CN" altLang="en-US" sz="1100" b="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矩形 10">
              <a:extLst>
                <a:ext uri="{FF2B5EF4-FFF2-40B4-BE49-F238E27FC236}">
                  <a16:creationId xmlns:a16="http://schemas.microsoft.com/office/drawing/2014/main" id="{E9D4B843-FDB1-C04B-B7DB-9E28550BBF8A}"/>
                </a:ext>
              </a:extLst>
            </p:cNvPr>
            <p:cNvSpPr/>
            <p:nvPr/>
          </p:nvSpPr>
          <p:spPr>
            <a:xfrm>
              <a:off x="10009525" y="1340824"/>
              <a:ext cx="1725152" cy="507831"/>
            </a:xfrm>
            <a:prstGeom prst="rect">
              <a:avLst/>
            </a:prstGeom>
            <a:solidFill>
              <a:srgbClr val="00FDFF">
                <a:alpha val="3000"/>
              </a:srgbClr>
            </a:solidFill>
          </p:spPr>
          <p:txBody>
            <a:bodyPr wrap="none">
              <a:spAutoFit/>
            </a:bodyPr>
            <a:lstStyle/>
            <a:p>
              <a:pPr algn="ctr" fontAlgn="auto">
                <a:spcBef>
                  <a:spcPts val="0"/>
                </a:spcBef>
                <a:spcAft>
                  <a:spcPts val="0"/>
                </a:spcAft>
                <a:buClrTx/>
                <a:buFontTx/>
                <a:buNone/>
              </a:pPr>
              <a:r>
                <a:rPr kumimoji="0" lang="en-GB" altLang="zh-CN" sz="16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Korea(1)</a:t>
              </a:r>
              <a:endParaRPr kumimoji="0" lang="en-GB" altLang="zh-CN" sz="1600" i="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algn="l" fontAlgn="auto">
                <a:spcBef>
                  <a:spcPts val="0"/>
                </a:spcBef>
                <a:spcAft>
                  <a:spcPts val="0"/>
                </a:spcAft>
                <a:buClrTx/>
                <a:buFontTx/>
                <a:buNone/>
              </a:pP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Seoul National University</a:t>
              </a:r>
              <a:endParaRPr kumimoji="0" lang="zh-CN" altLang="en-US" sz="1100" b="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矩形 11">
              <a:extLst>
                <a:ext uri="{FF2B5EF4-FFF2-40B4-BE49-F238E27FC236}">
                  <a16:creationId xmlns:a16="http://schemas.microsoft.com/office/drawing/2014/main" id="{4DF3C048-EA50-C24D-8AB7-F10019846A0A}"/>
                </a:ext>
              </a:extLst>
            </p:cNvPr>
            <p:cNvSpPr/>
            <p:nvPr/>
          </p:nvSpPr>
          <p:spPr>
            <a:xfrm>
              <a:off x="6194120" y="2164489"/>
              <a:ext cx="2419564" cy="507831"/>
            </a:xfrm>
            <a:prstGeom prst="rect">
              <a:avLst/>
            </a:prstGeom>
          </p:spPr>
          <p:txBody>
            <a:bodyPr wrap="square">
              <a:spAutoFit/>
            </a:bodyPr>
            <a:lstStyle/>
            <a:p>
              <a:pPr algn="ctr" fontAlgn="auto">
                <a:spcBef>
                  <a:spcPts val="0"/>
                </a:spcBef>
                <a:spcAft>
                  <a:spcPts val="0"/>
                </a:spcAft>
                <a:buClrTx/>
                <a:buFontTx/>
                <a:buNone/>
              </a:pPr>
              <a:r>
                <a:rPr kumimoji="0" lang="en-GB" altLang="zh-CN" sz="16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Thailand(1) </a:t>
              </a:r>
            </a:p>
            <a:p>
              <a:pPr algn="ctr" fontAlgn="auto">
                <a:spcBef>
                  <a:spcPts val="0"/>
                </a:spcBef>
                <a:spcAft>
                  <a:spcPts val="0"/>
                </a:spcAft>
                <a:buClrTx/>
                <a:buFontTx/>
                <a:buNone/>
              </a:pPr>
              <a:r>
                <a:rPr kumimoji="0" lang="en-GB" altLang="zh-CN" sz="1100" dirty="0" err="1">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Suranaree</a:t>
              </a: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University of Technology</a:t>
              </a:r>
              <a:endParaRPr kumimoji="0" lang="zh-CN" altLang="en-US"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矩形 12">
              <a:extLst>
                <a:ext uri="{FF2B5EF4-FFF2-40B4-BE49-F238E27FC236}">
                  <a16:creationId xmlns:a16="http://schemas.microsoft.com/office/drawing/2014/main" id="{54B180B0-FB56-FC45-A24F-9B6AF63EC095}"/>
                </a:ext>
              </a:extLst>
            </p:cNvPr>
            <p:cNvSpPr/>
            <p:nvPr/>
          </p:nvSpPr>
          <p:spPr>
            <a:xfrm>
              <a:off x="4185101" y="2693126"/>
              <a:ext cx="2655872" cy="507831"/>
            </a:xfrm>
            <a:prstGeom prst="rect">
              <a:avLst/>
            </a:prstGeom>
          </p:spPr>
          <p:txBody>
            <a:bodyPr wrap="square">
              <a:spAutoFit/>
            </a:bodyPr>
            <a:lstStyle/>
            <a:p>
              <a:pPr algn="ctr" fontAlgn="auto">
                <a:spcBef>
                  <a:spcPts val="0"/>
                </a:spcBef>
                <a:spcAft>
                  <a:spcPts val="0"/>
                </a:spcAft>
                <a:buClrTx/>
                <a:buFontTx/>
                <a:buNone/>
              </a:pPr>
              <a:r>
                <a:rPr kumimoji="0" lang="en-GB" altLang="zh-CN" sz="16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India(1)</a:t>
              </a:r>
            </a:p>
            <a:p>
              <a:pPr algn="ctr" fontAlgn="auto">
                <a:spcBef>
                  <a:spcPts val="0"/>
                </a:spcBef>
                <a:spcAft>
                  <a:spcPts val="0"/>
                </a:spcAft>
                <a:buClrTx/>
                <a:buFontTx/>
                <a:buNone/>
              </a:pP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Indian Institute of Technology madras</a:t>
              </a:r>
            </a:p>
          </p:txBody>
        </p:sp>
        <p:sp>
          <p:nvSpPr>
            <p:cNvPr id="14" name="矩形 13">
              <a:extLst>
                <a:ext uri="{FF2B5EF4-FFF2-40B4-BE49-F238E27FC236}">
                  <a16:creationId xmlns:a16="http://schemas.microsoft.com/office/drawing/2014/main" id="{CCE67DE0-99B6-874C-9577-CBDABA35648B}"/>
                </a:ext>
              </a:extLst>
            </p:cNvPr>
            <p:cNvSpPr/>
            <p:nvPr/>
          </p:nvSpPr>
          <p:spPr>
            <a:xfrm>
              <a:off x="9560780" y="2188294"/>
              <a:ext cx="2399016" cy="507831"/>
            </a:xfrm>
            <a:prstGeom prst="rect">
              <a:avLst/>
            </a:prstGeom>
          </p:spPr>
          <p:txBody>
            <a:bodyPr wrap="square">
              <a:spAutoFit/>
            </a:bodyPr>
            <a:lstStyle/>
            <a:p>
              <a:pPr algn="ctr" fontAlgn="auto">
                <a:spcBef>
                  <a:spcPts val="0"/>
                </a:spcBef>
                <a:spcAft>
                  <a:spcPts val="0"/>
                </a:spcAft>
                <a:buClrTx/>
                <a:buFontTx/>
                <a:buNone/>
              </a:pPr>
              <a:r>
                <a:rPr kumimoji="0" lang="en-GB" altLang="zh-CN" sz="16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Mongolia(1)</a:t>
              </a:r>
            </a:p>
            <a:p>
              <a:pPr algn="ctr" fontAlgn="auto">
                <a:spcBef>
                  <a:spcPts val="0"/>
                </a:spcBef>
                <a:spcAft>
                  <a:spcPts val="0"/>
                </a:spcAft>
                <a:buClrTx/>
                <a:buFontTx/>
                <a:buNone/>
              </a:pP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Institute of Physics and Technology</a:t>
              </a:r>
              <a:endParaRPr kumimoji="0" lang="zh-CN" altLang="en-US" sz="1100" b="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矩形 14">
              <a:extLst>
                <a:ext uri="{FF2B5EF4-FFF2-40B4-BE49-F238E27FC236}">
                  <a16:creationId xmlns:a16="http://schemas.microsoft.com/office/drawing/2014/main" id="{E580F425-D496-A24E-A57D-82840E761CF5}"/>
                </a:ext>
              </a:extLst>
            </p:cNvPr>
            <p:cNvSpPr/>
            <p:nvPr/>
          </p:nvSpPr>
          <p:spPr>
            <a:xfrm>
              <a:off x="3382402" y="1953286"/>
              <a:ext cx="3079690" cy="846386"/>
            </a:xfrm>
            <a:prstGeom prst="rect">
              <a:avLst/>
            </a:prstGeom>
          </p:spPr>
          <p:txBody>
            <a:bodyPr wrap="none">
              <a:spAutoFit/>
            </a:bodyPr>
            <a:lstStyle/>
            <a:p>
              <a:pPr algn="ctr" fontAlgn="auto">
                <a:spcBef>
                  <a:spcPts val="0"/>
                </a:spcBef>
                <a:spcAft>
                  <a:spcPts val="0"/>
                </a:spcAft>
                <a:buClrTx/>
                <a:buFontTx/>
                <a:buNone/>
              </a:pPr>
              <a:r>
                <a:rPr kumimoji="0" lang="en-GB" altLang="zh-CN" sz="16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Pakistan(3)</a:t>
              </a:r>
            </a:p>
            <a:p>
              <a:pPr algn="ctr" fontAlgn="auto">
                <a:spcBef>
                  <a:spcPts val="0"/>
                </a:spcBef>
                <a:spcAft>
                  <a:spcPts val="0"/>
                </a:spcAft>
                <a:buClrTx/>
                <a:buFontTx/>
                <a:buNone/>
              </a:pP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COMSATS Institute of Information Technology</a:t>
              </a:r>
              <a:endParaRPr kumimoji="0" lang="en-GB" altLang="zh-CN" sz="11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algn="ctr" fontAlgn="auto">
                <a:spcBef>
                  <a:spcPts val="0"/>
                </a:spcBef>
                <a:spcAft>
                  <a:spcPts val="0"/>
                </a:spcAft>
                <a:buClrTx/>
                <a:buFontTx/>
                <a:buNone/>
              </a:pP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University of the Punjab,</a:t>
              </a:r>
            </a:p>
            <a:p>
              <a:pPr algn="ctr" fontAlgn="auto">
                <a:spcBef>
                  <a:spcPts val="0"/>
                </a:spcBef>
                <a:spcAft>
                  <a:spcPts val="0"/>
                </a:spcAft>
                <a:buClrTx/>
                <a:buFontTx/>
                <a:buNone/>
              </a:pPr>
              <a:r>
                <a:rPr kumimoji="0" lang="en-GB" altLang="zh-CN" sz="11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University of Lahore</a:t>
              </a:r>
            </a:p>
          </p:txBody>
        </p:sp>
        <p:sp>
          <p:nvSpPr>
            <p:cNvPr id="16" name="矩形 15">
              <a:extLst>
                <a:ext uri="{FF2B5EF4-FFF2-40B4-BE49-F238E27FC236}">
                  <a16:creationId xmlns:a16="http://schemas.microsoft.com/office/drawing/2014/main" id="{E1F09942-B0EB-2744-89E2-CAA383495012}"/>
                </a:ext>
              </a:extLst>
            </p:cNvPr>
            <p:cNvSpPr/>
            <p:nvPr/>
          </p:nvSpPr>
          <p:spPr>
            <a:xfrm>
              <a:off x="5701188" y="204524"/>
              <a:ext cx="4308337" cy="2000548"/>
            </a:xfrm>
            <a:prstGeom prst="rect">
              <a:avLst/>
            </a:prstGeom>
            <a:solidFill>
              <a:srgbClr val="00FDFF">
                <a:alpha val="0"/>
              </a:srgbClr>
            </a:solidFill>
          </p:spPr>
          <p:txBody>
            <a:bodyPr wrap="square">
              <a:spAutoFit/>
            </a:bodyPr>
            <a:lstStyle/>
            <a:p>
              <a:pPr algn="ctr" fontAlgn="auto">
                <a:spcBef>
                  <a:spcPts val="0"/>
                </a:spcBef>
                <a:spcAft>
                  <a:spcPts val="0"/>
                </a:spcAft>
                <a:buClrTx/>
                <a:buFontTx/>
                <a:buNone/>
              </a:pPr>
              <a:r>
                <a:rPr kumimoji="0" lang="en-GB" altLang="zh-CN" sz="1800" dirty="0">
                  <a:solidFill>
                    <a:srgbClr val="FF0000"/>
                  </a:solidFill>
                  <a:latin typeface="Times New Roman" panose="02020603050405020304" pitchFamily="18" charset="0"/>
                  <a:ea typeface="Heiti SC Medium" pitchFamily="2" charset="-128"/>
                  <a:cs typeface="Times New Roman" panose="02020603050405020304" pitchFamily="18" charset="0"/>
                </a:rPr>
                <a:t>Europe (16)</a:t>
              </a:r>
              <a:endParaRPr kumimoji="0" lang="en-GB" altLang="zh-CN" sz="1800" dirty="0">
                <a:solidFill>
                  <a:srgbClr val="444444"/>
                </a:solidFill>
                <a:latin typeface="Times New Roman" panose="02020603050405020304" pitchFamily="18" charset="0"/>
                <a:ea typeface="Heiti SC Medium" pitchFamily="2" charset="-128"/>
                <a:cs typeface="Times New Roman" panose="02020603050405020304" pitchFamily="18" charset="0"/>
              </a:endParaRPr>
            </a:p>
            <a:p>
              <a:pPr algn="ctr" fontAlgn="auto">
                <a:spcBef>
                  <a:spcPts val="0"/>
                </a:spcBef>
                <a:spcAft>
                  <a:spcPts val="0"/>
                </a:spcAft>
                <a:buClrTx/>
                <a:buFontTx/>
                <a:buNone/>
              </a:pPr>
              <a:r>
                <a:rPr kumimoji="0" lang="en-GB" altLang="zh-CN" sz="1200" dirty="0">
                  <a:solidFill>
                    <a:srgbClr val="FF0000"/>
                  </a:solidFill>
                  <a:latin typeface="Times New Roman" panose="02020603050405020304" pitchFamily="18" charset="0"/>
                  <a:ea typeface="Heiti SC Medium" pitchFamily="2" charset="-128"/>
                  <a:cs typeface="Times New Roman" panose="02020603050405020304" pitchFamily="18" charset="0"/>
                </a:rPr>
                <a:t>Germany(6): </a:t>
              </a:r>
              <a:r>
                <a:rPr kumimoji="0" lang="en-GB" altLang="zh-CN" sz="1100" dirty="0">
                  <a:solidFill>
                    <a:srgbClr val="0432FF"/>
                  </a:solidFill>
                  <a:latin typeface="Times New Roman" panose="02020603050405020304" pitchFamily="18" charset="0"/>
                  <a:ea typeface="Heiti SC Medium" pitchFamily="2" charset="-128"/>
                  <a:cs typeface="Times New Roman" panose="02020603050405020304" pitchFamily="18" charset="0"/>
                </a:rPr>
                <a:t>Bochum University, </a:t>
              </a:r>
            </a:p>
            <a:p>
              <a:pPr algn="ctr" fontAlgn="auto">
                <a:spcBef>
                  <a:spcPts val="0"/>
                </a:spcBef>
                <a:spcAft>
                  <a:spcPts val="0"/>
                </a:spcAft>
                <a:buClrTx/>
                <a:buFontTx/>
                <a:buNone/>
              </a:pPr>
              <a:r>
                <a:rPr kumimoji="0" lang="en-GB" altLang="zh-CN" sz="1100" dirty="0">
                  <a:solidFill>
                    <a:srgbClr val="0432FF"/>
                  </a:solidFill>
                  <a:latin typeface="Times New Roman" panose="02020603050405020304" pitchFamily="18" charset="0"/>
                  <a:ea typeface="Heiti SC Medium" pitchFamily="2" charset="-128"/>
                  <a:cs typeface="Times New Roman" panose="02020603050405020304" pitchFamily="18" charset="0"/>
                </a:rPr>
                <a:t>GSI Darmstadt, Helmholtz Institute Mainz, Johannes Gutenberg University of Mainz, Universitaet </a:t>
              </a:r>
              <a:r>
                <a:rPr kumimoji="0" lang="en-GB" altLang="zh-CN" sz="1100" dirty="0" err="1">
                  <a:solidFill>
                    <a:srgbClr val="0432FF"/>
                  </a:solidFill>
                  <a:latin typeface="Times New Roman" panose="02020603050405020304" pitchFamily="18" charset="0"/>
                  <a:ea typeface="Heiti SC Medium" pitchFamily="2" charset="-128"/>
                  <a:cs typeface="Times New Roman" panose="02020603050405020304" pitchFamily="18" charset="0"/>
                </a:rPr>
                <a:t>Giessen,University</a:t>
              </a:r>
              <a:r>
                <a:rPr kumimoji="0" lang="en-GB" altLang="zh-CN" sz="1100" dirty="0">
                  <a:solidFill>
                    <a:srgbClr val="0432FF"/>
                  </a:solidFill>
                  <a:latin typeface="Times New Roman" panose="02020603050405020304" pitchFamily="18" charset="0"/>
                  <a:ea typeface="Heiti SC Medium" pitchFamily="2" charset="-128"/>
                  <a:cs typeface="Times New Roman" panose="02020603050405020304" pitchFamily="18" charset="0"/>
                </a:rPr>
                <a:t> of Münster </a:t>
              </a:r>
              <a:br>
                <a:rPr kumimoji="0" lang="en-GB" altLang="zh-CN" sz="1100" dirty="0">
                  <a:solidFill>
                    <a:srgbClr val="444444"/>
                  </a:solidFill>
                  <a:latin typeface="Times New Roman" panose="02020603050405020304" pitchFamily="18" charset="0"/>
                  <a:ea typeface="Heiti SC Medium" pitchFamily="2" charset="-128"/>
                  <a:cs typeface="Times New Roman" panose="02020603050405020304" pitchFamily="18" charset="0"/>
                </a:rPr>
              </a:br>
              <a:r>
                <a:rPr kumimoji="0" lang="en-GB" altLang="zh-CN" sz="1200" dirty="0">
                  <a:solidFill>
                    <a:srgbClr val="FF0000"/>
                  </a:solidFill>
                  <a:latin typeface="Times New Roman" panose="02020603050405020304" pitchFamily="18" charset="0"/>
                  <a:ea typeface="Heiti SC Medium" pitchFamily="2" charset="-128"/>
                  <a:cs typeface="Times New Roman" panose="02020603050405020304" pitchFamily="18" charset="0"/>
                </a:rPr>
                <a:t>Italy(3): </a:t>
              </a:r>
              <a:r>
                <a:rPr kumimoji="0" lang="en-GB" altLang="zh-CN" sz="1100" dirty="0">
                  <a:solidFill>
                    <a:srgbClr val="0432FF"/>
                  </a:solidFill>
                  <a:latin typeface="Times New Roman" panose="02020603050405020304" pitchFamily="18" charset="0"/>
                  <a:ea typeface="Heiti SC Medium" pitchFamily="2" charset="-128"/>
                  <a:cs typeface="Times New Roman" panose="02020603050405020304" pitchFamily="18" charset="0"/>
                </a:rPr>
                <a:t>Ferrara University, INFN, University of Turin,</a:t>
              </a:r>
              <a:br>
                <a:rPr kumimoji="0" lang="en-GB" altLang="zh-CN" sz="1100" dirty="0">
                  <a:solidFill>
                    <a:srgbClr val="444444"/>
                  </a:solidFill>
                  <a:latin typeface="Times New Roman" panose="02020603050405020304" pitchFamily="18" charset="0"/>
                  <a:ea typeface="Heiti SC Medium" pitchFamily="2" charset="-128"/>
                  <a:cs typeface="Times New Roman" panose="02020603050405020304" pitchFamily="18" charset="0"/>
                </a:rPr>
              </a:br>
              <a:r>
                <a:rPr kumimoji="0" lang="en-GB" altLang="zh-CN" sz="1200" dirty="0">
                  <a:solidFill>
                    <a:srgbClr val="FF0000"/>
                  </a:solidFill>
                  <a:latin typeface="Times New Roman" panose="02020603050405020304" pitchFamily="18" charset="0"/>
                  <a:ea typeface="Heiti SC Medium" pitchFamily="2" charset="-128"/>
                  <a:cs typeface="Times New Roman" panose="02020603050405020304" pitchFamily="18" charset="0"/>
                </a:rPr>
                <a:t>Netherlands(1 ):</a:t>
              </a:r>
              <a:r>
                <a:rPr kumimoji="0" lang="en-GB" altLang="zh-CN" sz="1100" dirty="0">
                  <a:solidFill>
                    <a:srgbClr val="0432FF"/>
                  </a:solidFill>
                  <a:latin typeface="Times New Roman" panose="02020603050405020304" pitchFamily="18" charset="0"/>
                  <a:ea typeface="Heiti SC Medium" pitchFamily="2" charset="-128"/>
                  <a:cs typeface="Times New Roman" panose="02020603050405020304" pitchFamily="18" charset="0"/>
                </a:rPr>
                <a:t>KVI/University of Groningen</a:t>
              </a:r>
            </a:p>
            <a:p>
              <a:pPr algn="ctr" fontAlgn="auto">
                <a:spcBef>
                  <a:spcPts val="0"/>
                </a:spcBef>
                <a:spcAft>
                  <a:spcPts val="0"/>
                </a:spcAft>
                <a:buClrTx/>
                <a:buFontTx/>
                <a:buNone/>
              </a:pPr>
              <a:r>
                <a:rPr kumimoji="0" lang="en-GB" altLang="zh-CN" sz="1200" dirty="0">
                  <a:solidFill>
                    <a:srgbClr val="FF0000"/>
                  </a:solidFill>
                  <a:latin typeface="Times New Roman" panose="02020603050405020304" pitchFamily="18" charset="0"/>
                  <a:ea typeface="Heiti SC Medium" pitchFamily="2" charset="-128"/>
                  <a:cs typeface="Times New Roman" panose="02020603050405020304" pitchFamily="18" charset="0"/>
                </a:rPr>
                <a:t>Russia(2): </a:t>
              </a:r>
              <a:r>
                <a:rPr kumimoji="0" lang="en-GB" altLang="zh-CN" sz="1100" dirty="0" err="1">
                  <a:solidFill>
                    <a:srgbClr val="0432FF"/>
                  </a:solidFill>
                  <a:latin typeface="Times New Roman" panose="02020603050405020304" pitchFamily="18" charset="0"/>
                  <a:ea typeface="Heiti SC Medium" pitchFamily="2" charset="-128"/>
                  <a:cs typeface="Times New Roman" panose="02020603050405020304" pitchFamily="18" charset="0"/>
                </a:rPr>
                <a:t>Budker</a:t>
              </a:r>
              <a:r>
                <a:rPr kumimoji="0" lang="en-GB" altLang="zh-CN" sz="1100" dirty="0">
                  <a:solidFill>
                    <a:srgbClr val="0432FF"/>
                  </a:solidFill>
                  <a:latin typeface="Times New Roman" panose="02020603050405020304" pitchFamily="18" charset="0"/>
                  <a:ea typeface="Heiti SC Medium" pitchFamily="2" charset="-128"/>
                  <a:cs typeface="Times New Roman" panose="02020603050405020304" pitchFamily="18" charset="0"/>
                </a:rPr>
                <a:t> Institute of Nuclear Physics, </a:t>
              </a:r>
              <a:r>
                <a:rPr kumimoji="0" lang="en-GB" altLang="zh-CN" sz="1100" dirty="0" err="1">
                  <a:solidFill>
                    <a:srgbClr val="0432FF"/>
                  </a:solidFill>
                  <a:latin typeface="Times New Roman" panose="02020603050405020304" pitchFamily="18" charset="0"/>
                  <a:ea typeface="Heiti SC Medium" pitchFamily="2" charset="-128"/>
                  <a:cs typeface="Times New Roman" panose="02020603050405020304" pitchFamily="18" charset="0"/>
                </a:rPr>
                <a:t>Dubna</a:t>
              </a:r>
              <a:r>
                <a:rPr kumimoji="0" lang="en-GB" altLang="zh-CN" sz="1100" dirty="0">
                  <a:solidFill>
                    <a:srgbClr val="0432FF"/>
                  </a:solidFill>
                  <a:latin typeface="Times New Roman" panose="02020603050405020304" pitchFamily="18" charset="0"/>
                  <a:ea typeface="Heiti SC Medium" pitchFamily="2" charset="-128"/>
                  <a:cs typeface="Times New Roman" panose="02020603050405020304" pitchFamily="18" charset="0"/>
                </a:rPr>
                <a:t> JINR</a:t>
              </a:r>
            </a:p>
            <a:p>
              <a:pPr algn="ctr" fontAlgn="auto">
                <a:spcBef>
                  <a:spcPts val="0"/>
                </a:spcBef>
                <a:spcAft>
                  <a:spcPts val="0"/>
                </a:spcAft>
                <a:buClrTx/>
                <a:buFontTx/>
                <a:buNone/>
              </a:pPr>
              <a:r>
                <a:rPr kumimoji="0" lang="en-GB" altLang="zh-CN" sz="1200" dirty="0">
                  <a:solidFill>
                    <a:srgbClr val="FF0000"/>
                  </a:solidFill>
                  <a:latin typeface="Times New Roman" panose="02020603050405020304" pitchFamily="18" charset="0"/>
                  <a:ea typeface="Heiti SC Medium" pitchFamily="2" charset="-128"/>
                  <a:cs typeface="Times New Roman" panose="02020603050405020304" pitchFamily="18" charset="0"/>
                </a:rPr>
                <a:t>Sweden(1):</a:t>
              </a:r>
              <a:r>
                <a:rPr kumimoji="0" lang="en-GB" altLang="zh-CN" sz="1100" dirty="0">
                  <a:solidFill>
                    <a:srgbClr val="0432FF"/>
                  </a:solidFill>
                  <a:latin typeface="Times New Roman" panose="02020603050405020304" pitchFamily="18" charset="0"/>
                  <a:ea typeface="Heiti SC Medium" pitchFamily="2" charset="-128"/>
                  <a:cs typeface="Times New Roman" panose="02020603050405020304" pitchFamily="18" charset="0"/>
                </a:rPr>
                <a:t>Uppsala University</a:t>
              </a:r>
            </a:p>
            <a:p>
              <a:pPr algn="ctr" fontAlgn="auto">
                <a:spcBef>
                  <a:spcPts val="0"/>
                </a:spcBef>
                <a:spcAft>
                  <a:spcPts val="0"/>
                </a:spcAft>
                <a:buClrTx/>
                <a:buFontTx/>
                <a:buNone/>
              </a:pPr>
              <a:r>
                <a:rPr kumimoji="0" lang="en-GB" altLang="zh-CN" sz="1200" dirty="0">
                  <a:solidFill>
                    <a:srgbClr val="FF0000"/>
                  </a:solidFill>
                  <a:latin typeface="Times New Roman" panose="02020603050405020304" pitchFamily="18" charset="0"/>
                  <a:ea typeface="Heiti SC Medium" pitchFamily="2" charset="-128"/>
                  <a:cs typeface="Times New Roman" panose="02020603050405020304" pitchFamily="18" charset="0"/>
                </a:rPr>
                <a:t>Turkey (1):</a:t>
              </a:r>
              <a:r>
                <a:rPr kumimoji="0" lang="en-US" altLang="zh-CN" sz="1100" dirty="0">
                  <a:solidFill>
                    <a:srgbClr val="0432FF"/>
                  </a:solidFill>
                  <a:latin typeface="Times New Roman" panose="02020603050405020304" pitchFamily="18" charset="0"/>
                  <a:ea typeface="Heiti SC Medium" pitchFamily="2" charset="-128"/>
                  <a:cs typeface="Times New Roman" panose="02020603050405020304" pitchFamily="18" charset="0"/>
                </a:rPr>
                <a:t>Turkish </a:t>
              </a:r>
              <a:r>
                <a:rPr kumimoji="0" lang="en-GB" altLang="zh-CN" sz="1100" dirty="0">
                  <a:solidFill>
                    <a:srgbClr val="0432FF"/>
                  </a:solidFill>
                  <a:latin typeface="Times New Roman" panose="02020603050405020304" pitchFamily="18" charset="0"/>
                  <a:ea typeface="Heiti SC Medium" pitchFamily="2" charset="-128"/>
                  <a:cs typeface="Times New Roman" panose="02020603050405020304" pitchFamily="18" charset="0"/>
                </a:rPr>
                <a:t>Accelerator </a:t>
              </a:r>
              <a:r>
                <a:rPr kumimoji="0" lang="en-GB" altLang="zh-CN" sz="1100" dirty="0" err="1">
                  <a:solidFill>
                    <a:srgbClr val="0432FF"/>
                  </a:solidFill>
                  <a:latin typeface="Times New Roman" panose="02020603050405020304" pitchFamily="18" charset="0"/>
                  <a:ea typeface="Heiti SC Medium" pitchFamily="2" charset="-128"/>
                  <a:cs typeface="Times New Roman" panose="02020603050405020304" pitchFamily="18" charset="0"/>
                </a:rPr>
                <a:t>Center</a:t>
              </a:r>
              <a:r>
                <a:rPr kumimoji="0" lang="en-GB" altLang="zh-CN" sz="1100" dirty="0">
                  <a:solidFill>
                    <a:srgbClr val="0432FF"/>
                  </a:solidFill>
                  <a:latin typeface="Times New Roman" panose="02020603050405020304" pitchFamily="18" charset="0"/>
                  <a:ea typeface="Heiti SC Medium" pitchFamily="2" charset="-128"/>
                  <a:cs typeface="Times New Roman" panose="02020603050405020304" pitchFamily="18" charset="0"/>
                </a:rPr>
                <a:t> Particle Factory Group</a:t>
              </a:r>
              <a:br>
                <a:rPr kumimoji="0" lang="en-GB" altLang="zh-CN" sz="1100" dirty="0">
                  <a:solidFill>
                    <a:srgbClr val="444444"/>
                  </a:solidFill>
                  <a:latin typeface="Times New Roman" panose="02020603050405020304" pitchFamily="18" charset="0"/>
                  <a:ea typeface="Heiti SC Medium" pitchFamily="2" charset="-128"/>
                  <a:cs typeface="Times New Roman" panose="02020603050405020304" pitchFamily="18" charset="0"/>
                </a:rPr>
              </a:br>
              <a:r>
                <a:rPr kumimoji="0" lang="en-GB" altLang="zh-CN" sz="1200" dirty="0">
                  <a:solidFill>
                    <a:srgbClr val="FF0000"/>
                  </a:solidFill>
                  <a:latin typeface="Times New Roman" panose="02020603050405020304" pitchFamily="18" charset="0"/>
                  <a:ea typeface="Heiti SC Medium" pitchFamily="2" charset="-128"/>
                  <a:cs typeface="Times New Roman" panose="02020603050405020304" pitchFamily="18" charset="0"/>
                </a:rPr>
                <a:t>UK(2): </a:t>
              </a:r>
              <a:r>
                <a:rPr kumimoji="0" lang="en-GB" altLang="zh-CN" sz="1100" dirty="0">
                  <a:solidFill>
                    <a:srgbClr val="0432FF"/>
                  </a:solidFill>
                  <a:latin typeface="Times New Roman" panose="02020603050405020304" pitchFamily="18" charset="0"/>
                  <a:ea typeface="Heiti SC Medium" pitchFamily="2" charset="-128"/>
                  <a:cs typeface="Times New Roman" panose="02020603050405020304" pitchFamily="18" charset="0"/>
                </a:rPr>
                <a:t>University of Manchester, University of Oxford </a:t>
              </a:r>
            </a:p>
          </p:txBody>
        </p:sp>
      </p:grpSp>
      <p:sp>
        <p:nvSpPr>
          <p:cNvPr id="19" name="文本框 18"/>
          <p:cNvSpPr txBox="1"/>
          <p:nvPr/>
        </p:nvSpPr>
        <p:spPr>
          <a:xfrm>
            <a:off x="201696" y="3762892"/>
            <a:ext cx="3095720" cy="707886"/>
          </a:xfrm>
          <a:prstGeom prst="rect">
            <a:avLst/>
          </a:prstGeom>
          <a:noFill/>
        </p:spPr>
        <p:txBody>
          <a:bodyPr wrap="none" rtlCol="0">
            <a:spAutoFit/>
          </a:bodyPr>
          <a:lstStyle/>
          <a:p>
            <a:pPr algn="ctr" fontAlgn="auto">
              <a:spcBef>
                <a:spcPts val="0"/>
              </a:spcBef>
              <a:spcAft>
                <a:spcPts val="0"/>
              </a:spcAft>
              <a:buClrTx/>
              <a:buFontTx/>
              <a:buNone/>
            </a:pPr>
            <a:r>
              <a:rPr kumimoji="0" lang="en-US" sz="2000" b="0" dirty="0">
                <a:solidFill>
                  <a:srgbClr val="BA0023"/>
                </a:solidFill>
                <a:latin typeface="微软雅黑" panose="020B0503020204020204" pitchFamily="34" charset="-122"/>
                <a:ea typeface="微软雅黑" panose="020B0503020204020204" pitchFamily="34" charset="-122"/>
              </a:rPr>
              <a:t>500 </a:t>
            </a:r>
            <a:r>
              <a:rPr kumimoji="0" lang="zh-CN" altLang="en-US" sz="2000" b="0" dirty="0">
                <a:solidFill>
                  <a:srgbClr val="BA0023"/>
                </a:solidFill>
                <a:latin typeface="微软雅黑" panose="020B0503020204020204" pitchFamily="34" charset="-122"/>
                <a:ea typeface="微软雅黑" panose="020B0503020204020204" pitchFamily="34" charset="-122"/>
              </a:rPr>
              <a:t>成员</a:t>
            </a:r>
            <a:endParaRPr kumimoji="0" lang="en-US" sz="2000" b="0" dirty="0">
              <a:solidFill>
                <a:srgbClr val="BA0023"/>
              </a:solidFill>
              <a:latin typeface="微软雅黑" panose="020B0503020204020204" pitchFamily="34" charset="-122"/>
              <a:ea typeface="微软雅黑" panose="020B0503020204020204" pitchFamily="34" charset="-122"/>
            </a:endParaRPr>
          </a:p>
          <a:p>
            <a:pPr algn="ctr" fontAlgn="auto">
              <a:spcBef>
                <a:spcPts val="0"/>
              </a:spcBef>
              <a:spcAft>
                <a:spcPts val="0"/>
              </a:spcAft>
              <a:buClrTx/>
              <a:buFontTx/>
              <a:buNone/>
            </a:pPr>
            <a:r>
              <a:rPr kumimoji="0" lang="zh-CN" altLang="en-US" sz="2000" b="0" dirty="0">
                <a:solidFill>
                  <a:srgbClr val="BA0023"/>
                </a:solidFill>
                <a:latin typeface="微软雅黑" panose="020B0503020204020204" pitchFamily="34" charset="-122"/>
                <a:ea typeface="微软雅黑" panose="020B0503020204020204" pitchFamily="34" charset="-122"/>
              </a:rPr>
              <a:t>来自</a:t>
            </a:r>
            <a:r>
              <a:rPr kumimoji="0" lang="en-US" altLang="zh-CN" sz="2000" b="0" dirty="0">
                <a:solidFill>
                  <a:srgbClr val="BA0023"/>
                </a:solidFill>
                <a:latin typeface="微软雅黑" panose="020B0503020204020204" pitchFamily="34" charset="-122"/>
                <a:ea typeface="微软雅黑" panose="020B0503020204020204" pitchFamily="34" charset="-122"/>
              </a:rPr>
              <a:t>15</a:t>
            </a:r>
            <a:r>
              <a:rPr kumimoji="0" lang="zh-CN" altLang="en-US" sz="2000" b="0" dirty="0">
                <a:solidFill>
                  <a:srgbClr val="BA0023"/>
                </a:solidFill>
                <a:latin typeface="微软雅黑" panose="020B0503020204020204" pitchFamily="34" charset="-122"/>
                <a:ea typeface="微软雅黑" panose="020B0503020204020204" pitchFamily="34" charset="-122"/>
              </a:rPr>
              <a:t>个国家的</a:t>
            </a:r>
            <a:r>
              <a:rPr kumimoji="0" lang="en-US" altLang="zh-CN" sz="2000" b="0" dirty="0">
                <a:solidFill>
                  <a:srgbClr val="BA0023"/>
                </a:solidFill>
                <a:latin typeface="微软雅黑" panose="020B0503020204020204" pitchFamily="34" charset="-122"/>
                <a:ea typeface="微软雅黑" panose="020B0503020204020204" pitchFamily="34" charset="-122"/>
              </a:rPr>
              <a:t>74</a:t>
            </a:r>
            <a:r>
              <a:rPr kumimoji="0" lang="zh-CN" altLang="en-US" sz="2000" b="0" dirty="0">
                <a:solidFill>
                  <a:srgbClr val="BA0023"/>
                </a:solidFill>
                <a:latin typeface="微软雅黑" panose="020B0503020204020204" pitchFamily="34" charset="-122"/>
                <a:ea typeface="微软雅黑" panose="020B0503020204020204" pitchFamily="34" charset="-122"/>
              </a:rPr>
              <a:t>个单位</a:t>
            </a:r>
            <a:endParaRPr kumimoji="0" lang="en-US" sz="2000" b="0" dirty="0">
              <a:solidFill>
                <a:srgbClr val="BA0023"/>
              </a:solidFill>
              <a:latin typeface="微软雅黑" panose="020B0503020204020204" pitchFamily="34" charset="-122"/>
              <a:ea typeface="微软雅黑" panose="020B0503020204020204" pitchFamily="34" charset="-122"/>
            </a:endParaRPr>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536395"/>
            <a:ext cx="3441093" cy="23132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82772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chemeClr val="tx1"/>
                </a:solidFill>
              </a:rPr>
              <a:t>BESIII</a:t>
            </a:r>
            <a:r>
              <a:rPr lang="zh-CN" altLang="en-US" dirty="0">
                <a:solidFill>
                  <a:schemeClr val="tx1"/>
                </a:solidFill>
              </a:rPr>
              <a:t>实验数据</a:t>
            </a:r>
          </a:p>
        </p:txBody>
      </p:sp>
      <p:sp>
        <p:nvSpPr>
          <p:cNvPr id="4" name="灯片编号占位符 3"/>
          <p:cNvSpPr>
            <a:spLocks noGrp="1"/>
          </p:cNvSpPr>
          <p:nvPr>
            <p:ph type="sldNum" sz="quarter" idx="10"/>
          </p:nvPr>
        </p:nvSpPr>
        <p:spPr/>
        <p:txBody>
          <a:bodyPr/>
          <a:lstStyle/>
          <a:p>
            <a:fld id="{3917FE17-BB62-45E8-80D8-8DA0DEEF5B92}" type="slidenum">
              <a:rPr lang="zh-CN" altLang="en-US" smtClean="0"/>
              <a:t>8</a:t>
            </a:fld>
            <a:endParaRPr lang="zh-CN" altLang="en-US"/>
          </a:p>
        </p:txBody>
      </p:sp>
      <p:grpSp>
        <p:nvGrpSpPr>
          <p:cNvPr id="49" name="组合 48"/>
          <p:cNvGrpSpPr/>
          <p:nvPr/>
        </p:nvGrpSpPr>
        <p:grpSpPr>
          <a:xfrm>
            <a:off x="235067" y="990600"/>
            <a:ext cx="8794633" cy="3706748"/>
            <a:chOff x="228600" y="1006867"/>
            <a:chExt cx="8794633" cy="3706748"/>
          </a:xfrm>
        </p:grpSpPr>
        <p:pic>
          <p:nvPicPr>
            <p:cNvPr id="9" name="图片 8"/>
            <p:cNvPicPr>
              <a:picLocks noChangeAspect="1"/>
            </p:cNvPicPr>
            <p:nvPr/>
          </p:nvPicPr>
          <p:blipFill>
            <a:blip r:embed="rId3"/>
            <a:stretch>
              <a:fillRect/>
            </a:stretch>
          </p:blipFill>
          <p:spPr>
            <a:xfrm>
              <a:off x="228600" y="1006867"/>
              <a:ext cx="8458200" cy="3048000"/>
            </a:xfrm>
            <a:prstGeom prst="rect">
              <a:avLst/>
            </a:prstGeom>
          </p:spPr>
        </p:pic>
        <p:pic>
          <p:nvPicPr>
            <p:cNvPr id="10" name="图片 9">
              <a:extLst>
                <a:ext uri="{FF2B5EF4-FFF2-40B4-BE49-F238E27FC236}">
                  <a16:creationId xmlns:a16="http://schemas.microsoft.com/office/drawing/2014/main" id="{5014648B-FAEC-48BA-A270-C76A93E2E213}"/>
                </a:ext>
              </a:extLst>
            </p:cNvPr>
            <p:cNvPicPr>
              <a:picLocks noChangeAspect="1"/>
            </p:cNvPicPr>
            <p:nvPr/>
          </p:nvPicPr>
          <p:blipFill>
            <a:blip r:embed="rId4"/>
            <a:stretch>
              <a:fillRect/>
            </a:stretch>
          </p:blipFill>
          <p:spPr>
            <a:xfrm>
              <a:off x="228600" y="1006867"/>
              <a:ext cx="495301" cy="2286274"/>
            </a:xfrm>
            <a:prstGeom prst="rect">
              <a:avLst/>
            </a:prstGeom>
          </p:spPr>
        </p:pic>
        <p:sp>
          <p:nvSpPr>
            <p:cNvPr id="12" name="矩形 11"/>
            <p:cNvSpPr/>
            <p:nvPr/>
          </p:nvSpPr>
          <p:spPr bwMode="auto">
            <a:xfrm>
              <a:off x="1028700" y="1035121"/>
              <a:ext cx="1485900" cy="2758612"/>
            </a:xfrm>
            <a:prstGeom prst="rect">
              <a:avLst/>
            </a:prstGeom>
            <a:solidFill>
              <a:schemeClr val="bg1">
                <a:lumMod val="75000"/>
                <a:alpha val="60000"/>
              </a:schemeClr>
            </a:solidFill>
            <a:ln>
              <a:noFill/>
            </a:ln>
            <a:effec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dirty="0">
                <a:ln>
                  <a:noFill/>
                </a:ln>
                <a:solidFill>
                  <a:schemeClr val="hlink"/>
                </a:solidFill>
                <a:effectLst/>
                <a:latin typeface="Times New Roman" panose="02020603050405020304" pitchFamily="18" charset="0"/>
                <a:ea typeface="MS PGothic" pitchFamily="34" charset="-128"/>
                <a:sym typeface="Symbol" pitchFamily="18" charset="2"/>
              </a:endParaRPr>
            </a:p>
          </p:txBody>
        </p:sp>
        <p:sp>
          <p:nvSpPr>
            <p:cNvPr id="30" name="矩形 29"/>
            <p:cNvSpPr/>
            <p:nvPr/>
          </p:nvSpPr>
          <p:spPr bwMode="auto">
            <a:xfrm>
              <a:off x="5146327" y="3086052"/>
              <a:ext cx="3118545" cy="685800"/>
            </a:xfrm>
            <a:prstGeom prst="rect">
              <a:avLst/>
            </a:prstGeom>
            <a:solidFill>
              <a:schemeClr val="bg1"/>
            </a:solidFill>
            <a:ln>
              <a:noFill/>
            </a:ln>
            <a:effec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dirty="0">
                <a:ln>
                  <a:noFill/>
                </a:ln>
                <a:solidFill>
                  <a:schemeClr val="hlink"/>
                </a:solidFill>
                <a:effectLst/>
                <a:latin typeface="Times New Roman" panose="02020603050405020304" pitchFamily="18" charset="0"/>
                <a:ea typeface="MS PGothic" pitchFamily="34" charset="-128"/>
                <a:sym typeface="Symbol" pitchFamily="18" charset="2"/>
              </a:endParaRPr>
            </a:p>
          </p:txBody>
        </p:sp>
        <p:sp>
          <p:nvSpPr>
            <p:cNvPr id="24" name="矩形 23"/>
            <p:cNvSpPr/>
            <p:nvPr/>
          </p:nvSpPr>
          <p:spPr bwMode="auto">
            <a:xfrm>
              <a:off x="7391400" y="1440094"/>
              <a:ext cx="533395" cy="2369906"/>
            </a:xfrm>
            <a:prstGeom prst="rect">
              <a:avLst/>
            </a:prstGeom>
            <a:solidFill>
              <a:srgbClr val="FF0000">
                <a:alpha val="18000"/>
              </a:srgbClr>
            </a:solidFill>
            <a:ln>
              <a:noFill/>
            </a:ln>
            <a:effec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dirty="0">
                <a:ln>
                  <a:noFill/>
                </a:ln>
                <a:solidFill>
                  <a:schemeClr val="hlink"/>
                </a:solidFill>
                <a:effectLst/>
                <a:latin typeface="Times New Roman" panose="02020603050405020304" pitchFamily="18" charset="0"/>
                <a:ea typeface="MS PGothic" pitchFamily="34" charset="-128"/>
                <a:sym typeface="Symbol" pitchFamily="18" charset="2"/>
              </a:endParaRPr>
            </a:p>
          </p:txBody>
        </p:sp>
        <p:sp>
          <p:nvSpPr>
            <p:cNvPr id="22" name="矩形 21"/>
            <p:cNvSpPr/>
            <p:nvPr/>
          </p:nvSpPr>
          <p:spPr bwMode="auto">
            <a:xfrm>
              <a:off x="6564525" y="1440094"/>
              <a:ext cx="141075" cy="2369906"/>
            </a:xfrm>
            <a:prstGeom prst="rect">
              <a:avLst/>
            </a:prstGeom>
            <a:solidFill>
              <a:srgbClr val="FF0000">
                <a:alpha val="18000"/>
              </a:srgbClr>
            </a:solidFill>
            <a:ln>
              <a:noFill/>
            </a:ln>
            <a:effec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dirty="0">
                <a:ln>
                  <a:noFill/>
                </a:ln>
                <a:solidFill>
                  <a:schemeClr val="hlink"/>
                </a:solidFill>
                <a:effectLst/>
                <a:latin typeface="Times New Roman" panose="02020603050405020304" pitchFamily="18" charset="0"/>
                <a:ea typeface="MS PGothic" pitchFamily="34" charset="-128"/>
                <a:sym typeface="Symbol" pitchFamily="18" charset="2"/>
              </a:endParaRPr>
            </a:p>
          </p:txBody>
        </p:sp>
        <p:cxnSp>
          <p:nvCxnSpPr>
            <p:cNvPr id="31" name="直接连接符 30"/>
            <p:cNvCxnSpPr/>
            <p:nvPr/>
          </p:nvCxnSpPr>
          <p:spPr bwMode="auto">
            <a:xfrm>
              <a:off x="7315200" y="1371600"/>
              <a:ext cx="0" cy="2422133"/>
            </a:xfrm>
            <a:prstGeom prst="line">
              <a:avLst/>
            </a:prstGeom>
            <a:noFill/>
            <a:ln w="3810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2" name="直接连接符 31"/>
            <p:cNvCxnSpPr/>
            <p:nvPr/>
          </p:nvCxnSpPr>
          <p:spPr bwMode="auto">
            <a:xfrm>
              <a:off x="6400800" y="1387867"/>
              <a:ext cx="0" cy="2422133"/>
            </a:xfrm>
            <a:prstGeom prst="line">
              <a:avLst/>
            </a:prstGeom>
            <a:noFill/>
            <a:ln w="3810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7" name="直接连接符 16"/>
            <p:cNvCxnSpPr/>
            <p:nvPr/>
          </p:nvCxnSpPr>
          <p:spPr bwMode="auto">
            <a:xfrm>
              <a:off x="5791200" y="1371600"/>
              <a:ext cx="0" cy="2422133"/>
            </a:xfrm>
            <a:prstGeom prst="line">
              <a:avLst/>
            </a:prstGeom>
            <a:noFill/>
            <a:ln w="3810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4" name="直接连接符 33"/>
            <p:cNvCxnSpPr/>
            <p:nvPr/>
          </p:nvCxnSpPr>
          <p:spPr bwMode="auto">
            <a:xfrm>
              <a:off x="4572000" y="1413980"/>
              <a:ext cx="0" cy="2422133"/>
            </a:xfrm>
            <a:prstGeom prst="line">
              <a:avLst/>
            </a:prstGeom>
            <a:noFill/>
            <a:ln w="3810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mc:AlternateContent xmlns:mc="http://schemas.openxmlformats.org/markup-compatibility/2006" xmlns:a14="http://schemas.microsoft.com/office/drawing/2010/main">
          <mc:Choice Requires="a14">
            <p:sp>
              <p:nvSpPr>
                <p:cNvPr id="15" name="文本框 14"/>
                <p:cNvSpPr txBox="1"/>
                <p:nvPr/>
              </p:nvSpPr>
              <p:spPr>
                <a:xfrm>
                  <a:off x="2514000" y="1102886"/>
                  <a:ext cx="5525100" cy="470000"/>
                </a:xfrm>
                <a:prstGeom prst="rect">
                  <a:avLst/>
                </a:prstGeom>
                <a:solidFill>
                  <a:schemeClr val="bg1"/>
                </a:solidFill>
              </p:spPr>
              <p:txBody>
                <a:bodyPr wrap="square" rtlCol="0">
                  <a:spAutoFit/>
                </a:bodyPr>
                <a:lstStyle/>
                <a:p>
                  <a:pPr algn="ctr">
                    <a:buNone/>
                  </a:pPr>
                  <a:r>
                    <a:rPr lang="en-US" altLang="zh-CN" sz="2200" dirty="0">
                      <a:solidFill>
                        <a:schemeClr val="tx1"/>
                      </a:solidFill>
                      <a:latin typeface="微软雅黑" panose="020B0503020204020204" pitchFamily="34" charset="-122"/>
                      <a:ea typeface="微软雅黑" panose="020B0503020204020204" pitchFamily="34" charset="-122"/>
                    </a:rPr>
                    <a:t>BESIII</a:t>
                  </a:r>
                  <a:r>
                    <a:rPr lang="zh-CN" altLang="en-US" sz="2200" dirty="0">
                      <a:solidFill>
                        <a:schemeClr val="tx1"/>
                      </a:solidFill>
                      <a:latin typeface="微软雅黑" panose="020B0503020204020204" pitchFamily="34" charset="-122"/>
                      <a:ea typeface="微软雅黑" panose="020B0503020204020204" pitchFamily="34" charset="-122"/>
                    </a:rPr>
                    <a:t>直接运行获取</a:t>
                  </a:r>
                  <a14:m>
                    <m:oMath xmlns:m="http://schemas.openxmlformats.org/officeDocument/2006/math">
                      <m:r>
                        <a:rPr kumimoji="0" lang="en-US" altLang="zh-CN" sz="2400" b="1" i="0" kern="0" smtClean="0">
                          <a:solidFill>
                            <a:srgbClr val="C00000"/>
                          </a:solidFill>
                          <a:latin typeface="Cambria Math" panose="02040503050406030204" pitchFamily="18" charset="0"/>
                          <a:ea typeface="宋体" panose="02010600030101010101" pitchFamily="2" charset="-122"/>
                        </a:rPr>
                        <m:t>&gt;</m:t>
                      </m:r>
                      <m:r>
                        <a:rPr kumimoji="0" lang="en-US" altLang="zh-CN" sz="2400" b="1" i="1" kern="0" smtClean="0">
                          <a:solidFill>
                            <a:srgbClr val="C00000"/>
                          </a:solidFill>
                          <a:latin typeface="Cambria Math" panose="02040503050406030204" pitchFamily="18" charset="0"/>
                          <a:ea typeface="宋体" panose="02010600030101010101" pitchFamily="2" charset="-122"/>
                        </a:rPr>
                        <m:t>𝟑𝟎</m:t>
                      </m:r>
                      <m:r>
                        <a:rPr kumimoji="0" lang="en-US" altLang="zh-CN" sz="2400" i="1" kern="0">
                          <a:solidFill>
                            <a:srgbClr val="C00000"/>
                          </a:solidFill>
                          <a:latin typeface="Cambria Math" panose="02040503050406030204" pitchFamily="18" charset="0"/>
                          <a:ea typeface="宋体" panose="02010600030101010101" pitchFamily="2" charset="-122"/>
                        </a:rPr>
                        <m:t> </m:t>
                      </m:r>
                      <m:sSup>
                        <m:sSupPr>
                          <m:ctrlPr>
                            <a:rPr kumimoji="0" lang="en-US" altLang="zh-CN" sz="2400" i="1" kern="0">
                              <a:solidFill>
                                <a:srgbClr val="C00000"/>
                              </a:solidFill>
                              <a:latin typeface="Cambria Math" panose="02040503050406030204" pitchFamily="18" charset="0"/>
                              <a:ea typeface="宋体" panose="02010600030101010101" pitchFamily="2" charset="-122"/>
                            </a:rPr>
                          </m:ctrlPr>
                        </m:sSupPr>
                        <m:e>
                          <m:r>
                            <a:rPr kumimoji="0" lang="en-US" altLang="zh-CN" sz="2400" kern="0">
                              <a:solidFill>
                                <a:srgbClr val="C00000"/>
                              </a:solidFill>
                              <a:latin typeface="Cambria Math" panose="02040503050406030204" pitchFamily="18" charset="0"/>
                              <a:ea typeface="宋体" panose="02010600030101010101" pitchFamily="2" charset="-122"/>
                            </a:rPr>
                            <m:t>𝐟𝐛</m:t>
                          </m:r>
                        </m:e>
                        <m:sup>
                          <m:r>
                            <a:rPr kumimoji="0" lang="en-US" altLang="zh-CN" sz="2400" i="1" kern="0">
                              <a:solidFill>
                                <a:srgbClr val="C00000"/>
                              </a:solidFill>
                              <a:latin typeface="Cambria Math" panose="02040503050406030204" pitchFamily="18" charset="0"/>
                              <a:ea typeface="宋体" panose="02010600030101010101" pitchFamily="2" charset="-122"/>
                            </a:rPr>
                            <m:t>−</m:t>
                          </m:r>
                          <m:r>
                            <a:rPr kumimoji="0" lang="en-US" altLang="zh-CN" sz="2400" i="1" kern="0">
                              <a:solidFill>
                                <a:srgbClr val="C00000"/>
                              </a:solidFill>
                              <a:latin typeface="Cambria Math" panose="02040503050406030204" pitchFamily="18" charset="0"/>
                              <a:ea typeface="宋体" panose="02010600030101010101" pitchFamily="2" charset="-122"/>
                            </a:rPr>
                            <m:t>𝟏</m:t>
                          </m:r>
                        </m:sup>
                      </m:sSup>
                    </m:oMath>
                  </a14:m>
                  <a:r>
                    <a:rPr lang="zh-CN" altLang="en-US" sz="2200" dirty="0">
                      <a:solidFill>
                        <a:schemeClr val="tx1"/>
                      </a:solidFill>
                      <a:latin typeface="微软雅黑" panose="020B0503020204020204" pitchFamily="34" charset="-122"/>
                      <a:ea typeface="微软雅黑" panose="020B0503020204020204" pitchFamily="34" charset="-122"/>
                    </a:rPr>
                    <a:t>数据</a:t>
                  </a:r>
                </a:p>
              </p:txBody>
            </p:sp>
          </mc:Choice>
          <mc:Fallback xmlns="">
            <p:sp>
              <p:nvSpPr>
                <p:cNvPr id="15" name="文本框 14"/>
                <p:cNvSpPr txBox="1">
                  <a:spLocks noRot="1" noChangeAspect="1" noMove="1" noResize="1" noEditPoints="1" noAdjustHandles="1" noChangeArrowheads="1" noChangeShapeType="1" noTextEdit="1"/>
                </p:cNvSpPr>
                <p:nvPr/>
              </p:nvSpPr>
              <p:spPr>
                <a:xfrm>
                  <a:off x="2514000" y="1102886"/>
                  <a:ext cx="5525100" cy="470000"/>
                </a:xfrm>
                <a:prstGeom prst="rect">
                  <a:avLst/>
                </a:prstGeom>
                <a:blipFill>
                  <a:blip r:embed="rId5"/>
                  <a:stretch>
                    <a:fillRect b="-25974"/>
                  </a:stretch>
                </a:blipFill>
              </p:spPr>
              <p:txBody>
                <a:bodyPr/>
                <a:lstStyle/>
                <a:p>
                  <a:r>
                    <a:rPr lang="zh-CN" altLang="en-US">
                      <a:noFill/>
                    </a:rPr>
                    <a:t> </a:t>
                  </a:r>
                </a:p>
              </p:txBody>
            </p:sp>
          </mc:Fallback>
        </mc:AlternateContent>
        <p:cxnSp>
          <p:nvCxnSpPr>
            <p:cNvPr id="11" name="直接箭头连接符 10"/>
            <p:cNvCxnSpPr/>
            <p:nvPr/>
          </p:nvCxnSpPr>
          <p:spPr>
            <a:xfrm flipV="1">
              <a:off x="2513998" y="1547038"/>
              <a:ext cx="5410798" cy="29978"/>
            </a:xfrm>
            <a:prstGeom prst="straightConnector1">
              <a:avLst/>
            </a:prstGeom>
            <a:noFill/>
            <a:ln w="25400" cap="flat" cmpd="sng" algn="ctr">
              <a:solidFill>
                <a:srgbClr val="FF0000"/>
              </a:solidFill>
              <a:prstDash val="solid"/>
              <a:headEnd type="triangle"/>
              <a:tailEnd type="triangle"/>
            </a:ln>
            <a:effectLst>
              <a:outerShdw blurRad="40000" dist="20000" dir="5400000" rotWithShape="0">
                <a:srgbClr val="000000">
                  <a:alpha val="38000"/>
                </a:srgbClr>
              </a:outerShdw>
            </a:effectLst>
          </p:spPr>
        </p:cxnSp>
        <p:sp>
          <p:nvSpPr>
            <p:cNvPr id="14" name="矩形 13"/>
            <p:cNvSpPr/>
            <p:nvPr/>
          </p:nvSpPr>
          <p:spPr bwMode="auto">
            <a:xfrm>
              <a:off x="7924797" y="1051388"/>
              <a:ext cx="413145" cy="2758612"/>
            </a:xfrm>
            <a:prstGeom prst="rect">
              <a:avLst/>
            </a:prstGeom>
            <a:solidFill>
              <a:schemeClr val="bg1">
                <a:lumMod val="75000"/>
                <a:alpha val="60000"/>
              </a:schemeClr>
            </a:solidFill>
            <a:ln>
              <a:noFill/>
            </a:ln>
            <a:effectLst/>
          </p:spPr>
          <p:txBody>
            <a:bodyPr vert="horz" wrap="square" lIns="92075" tIns="46038" rIns="92075" bIns="46038" numCol="1" rtlCol="0" anchor="t" anchorCtr="0" compatLnSpc="1">
              <a:prstTxWarp prst="textNoShape">
                <a:avLst/>
              </a:prstTxWarp>
            </a:bodyPr>
            <a:lstStyle/>
            <a:p>
              <a: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pPr>
              <a:endParaRPr kumimoji="1" lang="zh-CN" altLang="en-US" sz="3200" b="1" i="0" u="none" strike="noStrike" cap="none" normalizeH="0" baseline="0" dirty="0">
                <a:ln>
                  <a:noFill/>
                </a:ln>
                <a:solidFill>
                  <a:schemeClr val="hlink"/>
                </a:solidFill>
                <a:effectLst/>
                <a:latin typeface="Times New Roman" panose="02020603050405020304" pitchFamily="18" charset="0"/>
                <a:ea typeface="MS PGothic" pitchFamily="34" charset="-128"/>
                <a:sym typeface="Symbol" pitchFamily="18" charset="2"/>
              </a:endParaRPr>
            </a:p>
          </p:txBody>
        </p:sp>
        <mc:AlternateContent xmlns:mc="http://schemas.openxmlformats.org/markup-compatibility/2006" xmlns:a14="http://schemas.microsoft.com/office/drawing/2010/main">
          <mc:Choice Requires="a14">
            <p:sp>
              <p:nvSpPr>
                <p:cNvPr id="23" name="文本框 22"/>
                <p:cNvSpPr txBox="1"/>
                <p:nvPr/>
              </p:nvSpPr>
              <p:spPr>
                <a:xfrm rot="-5400000">
                  <a:off x="3943824" y="3254503"/>
                  <a:ext cx="838200" cy="400110"/>
                </a:xfrm>
                <a:prstGeom prst="rect">
                  <a:avLst/>
                </a:prstGeom>
                <a:noFill/>
              </p:spPr>
              <p:txBody>
                <a:bodyPr wrap="square" rtlCol="0">
                  <a:spAutoFit/>
                </a:bodyPr>
                <a:lstStyle/>
                <a:p>
                  <a:pPr algn="l">
                    <a:buNone/>
                  </a:pPr>
                  <a:r>
                    <a:rPr lang="en-US" altLang="zh-CN" sz="2000" dirty="0">
                      <a:solidFill>
                        <a:srgbClr val="C00000"/>
                      </a:solidFill>
                      <a:latin typeface="微软雅黑" panose="020B0503020204020204" pitchFamily="34" charset="-122"/>
                      <a:ea typeface="微软雅黑" panose="020B0503020204020204" pitchFamily="34" charset="-122"/>
                    </a:rPr>
                    <a:t>J/</a:t>
                  </a:r>
                  <a14:m>
                    <m:oMath xmlns:m="http://schemas.openxmlformats.org/officeDocument/2006/math">
                      <m:r>
                        <a:rPr kumimoji="0" lang="zh-CN" altLang="en-US" sz="2000" i="1" kern="0" smtClean="0">
                          <a:solidFill>
                            <a:srgbClr val="C00000"/>
                          </a:solidFill>
                          <a:latin typeface="Cambria Math" panose="02040503050406030204" pitchFamily="18" charset="0"/>
                        </a:rPr>
                        <m:t>𝝍</m:t>
                      </m:r>
                    </m:oMath>
                  </a14:m>
                  <a:endParaRPr lang="zh-CN" altLang="en-US" sz="2000" dirty="0">
                    <a:solidFill>
                      <a:srgbClr val="C00000"/>
                    </a:solidFill>
                    <a:latin typeface="微软雅黑" panose="020B0503020204020204" pitchFamily="34" charset="-122"/>
                    <a:ea typeface="微软雅黑" panose="020B0503020204020204" pitchFamily="34" charset="-122"/>
                  </a:endParaRPr>
                </a:p>
              </p:txBody>
            </p:sp>
          </mc:Choice>
          <mc:Fallback xmlns="">
            <p:sp>
              <p:nvSpPr>
                <p:cNvPr id="23" name="文本框 22"/>
                <p:cNvSpPr txBox="1">
                  <a:spLocks noRot="1" noChangeAspect="1" noMove="1" noResize="1" noEditPoints="1" noAdjustHandles="1" noChangeArrowheads="1" noChangeShapeType="1" noTextEdit="1"/>
                </p:cNvSpPr>
                <p:nvPr/>
              </p:nvSpPr>
              <p:spPr>
                <a:xfrm rot="-5400000">
                  <a:off x="3943824" y="3254503"/>
                  <a:ext cx="838200" cy="400110"/>
                </a:xfrm>
                <a:prstGeom prst="rect">
                  <a:avLst/>
                </a:prstGeom>
                <a:blipFill>
                  <a:blip r:embed="rId6"/>
                  <a:stretch>
                    <a:fillRect l="-9091" r="-25758" b="-724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26"/>
                <p:cNvSpPr txBox="1"/>
                <p:nvPr/>
              </p:nvSpPr>
              <p:spPr>
                <a:xfrm rot="16200000">
                  <a:off x="5400646" y="3455955"/>
                  <a:ext cx="461665" cy="307777"/>
                </a:xfrm>
                <a:prstGeom prst="rect">
                  <a:avLst/>
                </a:prstGeom>
                <a:noFill/>
              </p:spPr>
              <p:txBody>
                <a:bodyPr wrap="none" lIns="0" tIns="0" rIns="0" bIns="0" rtlCol="0">
                  <a:spAutoFit/>
                </a:bodyPr>
                <a:lstStyle/>
                <a:p>
                  <a:pPr algn="l">
                    <a:buNone/>
                  </a:pPr>
                  <a14:m>
                    <m:oMathPara xmlns:m="http://schemas.openxmlformats.org/officeDocument/2006/math">
                      <m:oMathParaPr>
                        <m:jc m:val="centerGroup"/>
                      </m:oMathParaPr>
                      <m:oMath xmlns:m="http://schemas.openxmlformats.org/officeDocument/2006/math">
                        <m:r>
                          <a:rPr lang="en-US" altLang="zh-CN" sz="2000" b="1" i="1" smtClean="0">
                            <a:solidFill>
                              <a:srgbClr val="3030FF"/>
                            </a:solidFill>
                            <a:latin typeface="Cambria Math" panose="02040503050406030204" pitchFamily="18" charset="0"/>
                            <a:ea typeface="黑体" panose="02010609060101010101" pitchFamily="49" charset="-122"/>
                          </a:rPr>
                          <m:t>𝑫</m:t>
                        </m:r>
                        <m:acc>
                          <m:accPr>
                            <m:chr m:val="̅"/>
                            <m:ctrlPr>
                              <a:rPr lang="en-US" altLang="zh-CN" sz="2000" i="1" smtClean="0">
                                <a:solidFill>
                                  <a:srgbClr val="3030FF"/>
                                </a:solidFill>
                                <a:latin typeface="Cambria Math" panose="02040503050406030204" pitchFamily="18" charset="0"/>
                                <a:ea typeface="黑体" panose="02010609060101010101" pitchFamily="49" charset="-122"/>
                              </a:rPr>
                            </m:ctrlPr>
                          </m:accPr>
                          <m:e>
                            <m:r>
                              <a:rPr lang="en-US" altLang="zh-CN" sz="2000" b="1" i="1" smtClean="0">
                                <a:solidFill>
                                  <a:srgbClr val="3030FF"/>
                                </a:solidFill>
                                <a:latin typeface="Cambria Math" panose="02040503050406030204" pitchFamily="18" charset="0"/>
                                <a:ea typeface="黑体" panose="02010609060101010101" pitchFamily="49" charset="-122"/>
                              </a:rPr>
                              <m:t>𝑫</m:t>
                            </m:r>
                          </m:e>
                        </m:acc>
                      </m:oMath>
                    </m:oMathPara>
                  </a14:m>
                  <a:endParaRPr lang="zh-CN" altLang="en-US" sz="2000" dirty="0">
                    <a:latin typeface="微软雅黑" panose="020B0503020204020204" pitchFamily="34" charset="-122"/>
                    <a:ea typeface="微软雅黑" panose="020B0503020204020204" pitchFamily="34" charset="-122"/>
                  </a:endParaRPr>
                </a:p>
              </p:txBody>
            </p:sp>
          </mc:Choice>
          <mc:Fallback xmlns="">
            <p:sp>
              <p:nvSpPr>
                <p:cNvPr id="27" name="文本框 26"/>
                <p:cNvSpPr txBox="1">
                  <a:spLocks noRot="1" noChangeAspect="1" noMove="1" noResize="1" noEditPoints="1" noAdjustHandles="1" noChangeArrowheads="1" noChangeShapeType="1" noTextEdit="1"/>
                </p:cNvSpPr>
                <p:nvPr/>
              </p:nvSpPr>
              <p:spPr>
                <a:xfrm rot="16200000">
                  <a:off x="5400646" y="3455955"/>
                  <a:ext cx="461665" cy="307777"/>
                </a:xfrm>
                <a:prstGeom prst="rect">
                  <a:avLst/>
                </a:prstGeom>
                <a:blipFill>
                  <a:blip r:embed="rId7"/>
                  <a:stretch>
                    <a:fillRect t="-62667" r="-8000" b="-10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本框 27"/>
                <p:cNvSpPr txBox="1"/>
                <p:nvPr/>
              </p:nvSpPr>
              <p:spPr>
                <a:xfrm rot="16200000">
                  <a:off x="5872758" y="3350733"/>
                  <a:ext cx="672107" cy="307777"/>
                </a:xfrm>
                <a:prstGeom prst="rect">
                  <a:avLst/>
                </a:prstGeom>
                <a:noFill/>
              </p:spPr>
              <p:txBody>
                <a:bodyPr wrap="none" lIns="0" tIns="0" rIns="0" bIns="0" rtlCol="0">
                  <a:spAutoFit/>
                </a:bodyPr>
                <a:lstStyle/>
                <a:p>
                  <a:pPr algn="l">
                    <a:buNone/>
                  </a:pPr>
                  <a14:m>
                    <m:oMathPara xmlns:m="http://schemas.openxmlformats.org/officeDocument/2006/math">
                      <m:oMathParaPr>
                        <m:jc m:val="centerGroup"/>
                      </m:oMathParaPr>
                      <m:oMath xmlns:m="http://schemas.openxmlformats.org/officeDocument/2006/math">
                        <m:sSub>
                          <m:sSubPr>
                            <m:ctrlPr>
                              <a:rPr lang="en-US" altLang="zh-CN" sz="2000" i="1" smtClean="0">
                                <a:solidFill>
                                  <a:srgbClr val="3030FF"/>
                                </a:solidFill>
                                <a:latin typeface="Cambria Math" panose="02040503050406030204" pitchFamily="18" charset="0"/>
                                <a:ea typeface="黑体" panose="02010609060101010101" pitchFamily="49" charset="-122"/>
                              </a:rPr>
                            </m:ctrlPr>
                          </m:sSubPr>
                          <m:e>
                            <m:r>
                              <a:rPr lang="en-US" altLang="zh-CN" sz="2000" b="1" i="1" smtClean="0">
                                <a:solidFill>
                                  <a:srgbClr val="3030FF"/>
                                </a:solidFill>
                                <a:latin typeface="Cambria Math" panose="02040503050406030204" pitchFamily="18" charset="0"/>
                                <a:ea typeface="黑体" panose="02010609060101010101" pitchFamily="49" charset="-122"/>
                              </a:rPr>
                              <m:t>𝑫</m:t>
                            </m:r>
                          </m:e>
                          <m:sub>
                            <m:r>
                              <a:rPr lang="en-US" altLang="zh-CN" sz="2000" b="1" i="1" smtClean="0">
                                <a:solidFill>
                                  <a:srgbClr val="3030FF"/>
                                </a:solidFill>
                                <a:latin typeface="Cambria Math" panose="02040503050406030204" pitchFamily="18" charset="0"/>
                                <a:ea typeface="黑体" panose="02010609060101010101" pitchFamily="49" charset="-122"/>
                              </a:rPr>
                              <m:t>𝒔</m:t>
                            </m:r>
                          </m:sub>
                        </m:sSub>
                        <m:sSubSup>
                          <m:sSubSupPr>
                            <m:ctrlPr>
                              <a:rPr lang="en-US" altLang="zh-CN" sz="2000" i="1" smtClean="0">
                                <a:solidFill>
                                  <a:srgbClr val="3030FF"/>
                                </a:solidFill>
                                <a:latin typeface="Cambria Math" panose="02040503050406030204" pitchFamily="18" charset="0"/>
                                <a:ea typeface="黑体" panose="02010609060101010101" pitchFamily="49" charset="-122"/>
                              </a:rPr>
                            </m:ctrlPr>
                          </m:sSubSupPr>
                          <m:e>
                            <m:r>
                              <a:rPr lang="en-US" altLang="zh-CN" sz="2000" b="1" i="1" smtClean="0">
                                <a:solidFill>
                                  <a:srgbClr val="3030FF"/>
                                </a:solidFill>
                                <a:latin typeface="Cambria Math" panose="02040503050406030204" pitchFamily="18" charset="0"/>
                                <a:ea typeface="黑体" panose="02010609060101010101" pitchFamily="49" charset="-122"/>
                              </a:rPr>
                              <m:t>𝑫</m:t>
                            </m:r>
                          </m:e>
                          <m:sub>
                            <m:r>
                              <a:rPr lang="en-US" altLang="zh-CN" sz="2000" b="1" i="1" smtClean="0">
                                <a:solidFill>
                                  <a:srgbClr val="3030FF"/>
                                </a:solidFill>
                                <a:latin typeface="Cambria Math" panose="02040503050406030204" pitchFamily="18" charset="0"/>
                                <a:ea typeface="黑体" panose="02010609060101010101" pitchFamily="49" charset="-122"/>
                              </a:rPr>
                              <m:t>𝒔</m:t>
                            </m:r>
                          </m:sub>
                          <m:sup>
                            <m:r>
                              <a:rPr lang="en-US" altLang="zh-CN" sz="2000" b="1" i="1" smtClean="0">
                                <a:solidFill>
                                  <a:srgbClr val="3030FF"/>
                                </a:solidFill>
                                <a:latin typeface="Cambria Math" panose="02040503050406030204" pitchFamily="18" charset="0"/>
                                <a:ea typeface="黑体" panose="02010609060101010101" pitchFamily="49" charset="-122"/>
                              </a:rPr>
                              <m:t>∗</m:t>
                            </m:r>
                          </m:sup>
                        </m:sSubSup>
                      </m:oMath>
                    </m:oMathPara>
                  </a14:m>
                  <a:endParaRPr lang="zh-CN" altLang="en-US" sz="2000" dirty="0">
                    <a:latin typeface="微软雅黑" panose="020B0503020204020204" pitchFamily="34" charset="-122"/>
                    <a:ea typeface="微软雅黑" panose="020B0503020204020204" pitchFamily="34" charset="-122"/>
                  </a:endParaRPr>
                </a:p>
              </p:txBody>
            </p:sp>
          </mc:Choice>
          <mc:Fallback xmlns="">
            <p:sp>
              <p:nvSpPr>
                <p:cNvPr id="28" name="文本框 27"/>
                <p:cNvSpPr txBox="1">
                  <a:spLocks noRot="1" noChangeAspect="1" noMove="1" noResize="1" noEditPoints="1" noAdjustHandles="1" noChangeArrowheads="1" noChangeShapeType="1" noTextEdit="1"/>
                </p:cNvSpPr>
                <p:nvPr/>
              </p:nvSpPr>
              <p:spPr>
                <a:xfrm rot="16200000">
                  <a:off x="5872758" y="3350733"/>
                  <a:ext cx="672107" cy="307777"/>
                </a:xfrm>
                <a:prstGeom prst="rect">
                  <a:avLst/>
                </a:prstGeom>
                <a:blipFill>
                  <a:blip r:embed="rId8"/>
                  <a:stretch>
                    <a:fillRect t="-909" r="-11765" b="-727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p:cNvSpPr txBox="1"/>
                <p:nvPr/>
              </p:nvSpPr>
              <p:spPr>
                <a:xfrm rot="16200000">
                  <a:off x="6809729" y="3372559"/>
                  <a:ext cx="640047" cy="309252"/>
                </a:xfrm>
                <a:prstGeom prst="rect">
                  <a:avLst/>
                </a:prstGeom>
                <a:noFill/>
              </p:spPr>
              <p:txBody>
                <a:bodyPr wrap="none" lIns="0" tIns="0" rIns="0" bIns="0" rtlCol="0">
                  <a:spAutoFit/>
                </a:bodyPr>
                <a:lstStyle/>
                <a:p>
                  <a:pPr algn="l">
                    <a:buNone/>
                  </a:pPr>
                  <a14:m>
                    <m:oMathPara xmlns:m="http://schemas.openxmlformats.org/officeDocument/2006/math">
                      <m:oMathParaPr>
                        <m:jc m:val="centerGroup"/>
                      </m:oMathParaPr>
                      <m:oMath xmlns:m="http://schemas.openxmlformats.org/officeDocument/2006/math">
                        <m:sSub>
                          <m:sSubPr>
                            <m:ctrlPr>
                              <a:rPr lang="en-US" altLang="zh-CN" sz="2000" i="1" smtClean="0">
                                <a:solidFill>
                                  <a:srgbClr val="3030FF"/>
                                </a:solidFill>
                                <a:latin typeface="Cambria Math" panose="02040503050406030204" pitchFamily="18" charset="0"/>
                                <a:ea typeface="黑体" panose="02010609060101010101" pitchFamily="49" charset="-122"/>
                              </a:rPr>
                            </m:ctrlPr>
                          </m:sSubPr>
                          <m:e>
                            <m:r>
                              <a:rPr lang="en-US" altLang="zh-CN" sz="2000" b="1" i="1" smtClean="0">
                                <a:solidFill>
                                  <a:srgbClr val="3030FF"/>
                                </a:solidFill>
                                <a:latin typeface="Cambria Math" panose="02040503050406030204" pitchFamily="18" charset="0"/>
                                <a:ea typeface="黑体" panose="02010609060101010101" pitchFamily="49" charset="-122"/>
                              </a:rPr>
                              <m:t></m:t>
                            </m:r>
                          </m:e>
                          <m:sub>
                            <m:r>
                              <a:rPr lang="en-US" altLang="zh-CN" sz="2000" b="1" i="1" smtClean="0">
                                <a:solidFill>
                                  <a:srgbClr val="3030FF"/>
                                </a:solidFill>
                                <a:latin typeface="Cambria Math" panose="02040503050406030204" pitchFamily="18" charset="0"/>
                                <a:ea typeface="黑体" panose="02010609060101010101" pitchFamily="49" charset="-122"/>
                              </a:rPr>
                              <m:t>𝒄</m:t>
                            </m:r>
                          </m:sub>
                        </m:sSub>
                        <m:sSub>
                          <m:sSubPr>
                            <m:ctrlPr>
                              <a:rPr lang="en-US" altLang="zh-CN" sz="2000" i="1" smtClean="0">
                                <a:solidFill>
                                  <a:srgbClr val="3030FF"/>
                                </a:solidFill>
                                <a:latin typeface="Cambria Math" panose="02040503050406030204" pitchFamily="18" charset="0"/>
                                <a:ea typeface="黑体" panose="02010609060101010101" pitchFamily="49" charset="-122"/>
                              </a:rPr>
                            </m:ctrlPr>
                          </m:sSubPr>
                          <m:e>
                            <m:acc>
                              <m:accPr>
                                <m:chr m:val="̅"/>
                                <m:ctrlPr>
                                  <a:rPr lang="en-US" altLang="zh-CN" sz="2000" i="1" smtClean="0">
                                    <a:solidFill>
                                      <a:srgbClr val="3030FF"/>
                                    </a:solidFill>
                                    <a:latin typeface="Cambria Math" panose="02040503050406030204" pitchFamily="18" charset="0"/>
                                    <a:ea typeface="黑体" panose="02010609060101010101" pitchFamily="49" charset="-122"/>
                                  </a:rPr>
                                </m:ctrlPr>
                              </m:accPr>
                              <m:e>
                                <m:r>
                                  <a:rPr lang="en-US" altLang="zh-CN" sz="2000" b="1" i="1" smtClean="0">
                                    <a:solidFill>
                                      <a:srgbClr val="3030FF"/>
                                    </a:solidFill>
                                    <a:latin typeface="Cambria Math" panose="02040503050406030204" pitchFamily="18" charset="0"/>
                                    <a:ea typeface="黑体" panose="02010609060101010101" pitchFamily="49" charset="-122"/>
                                  </a:rPr>
                                  <m:t></m:t>
                                </m:r>
                              </m:e>
                            </m:acc>
                          </m:e>
                          <m:sub>
                            <m:r>
                              <a:rPr lang="en-US" altLang="zh-CN" sz="2000" b="1" i="1" smtClean="0">
                                <a:solidFill>
                                  <a:srgbClr val="3030FF"/>
                                </a:solidFill>
                                <a:latin typeface="Cambria Math" panose="02040503050406030204" pitchFamily="18" charset="0"/>
                                <a:ea typeface="黑体" panose="02010609060101010101" pitchFamily="49" charset="-122"/>
                              </a:rPr>
                              <m:t>𝒄</m:t>
                            </m:r>
                          </m:sub>
                        </m:sSub>
                      </m:oMath>
                    </m:oMathPara>
                  </a14:m>
                  <a:endParaRPr lang="zh-CN" altLang="en-US" sz="2000" dirty="0">
                    <a:latin typeface="微软雅黑" panose="020B0503020204020204" pitchFamily="34" charset="-122"/>
                    <a:ea typeface="微软雅黑" panose="020B0503020204020204" pitchFamily="34" charset="-122"/>
                  </a:endParaRPr>
                </a:p>
              </p:txBody>
            </p:sp>
          </mc:Choice>
          <mc:Fallback xmlns="">
            <p:sp>
              <p:nvSpPr>
                <p:cNvPr id="33" name="文本框 32"/>
                <p:cNvSpPr txBox="1">
                  <a:spLocks noRot="1" noChangeAspect="1" noMove="1" noResize="1" noEditPoints="1" noAdjustHandles="1" noChangeArrowheads="1" noChangeShapeType="1" noTextEdit="1"/>
                </p:cNvSpPr>
                <p:nvPr/>
              </p:nvSpPr>
              <p:spPr>
                <a:xfrm rot="16200000">
                  <a:off x="6809729" y="3372559"/>
                  <a:ext cx="640047" cy="309252"/>
                </a:xfrm>
                <a:prstGeom prst="rect">
                  <a:avLst/>
                </a:prstGeom>
                <a:blipFill>
                  <a:blip r:embed="rId9"/>
                  <a:stretch>
                    <a:fillRect t="-47619" r="-11765" b="-761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圆角矩形标注 35"/>
                <p:cNvSpPr/>
                <p:nvPr/>
              </p:nvSpPr>
              <p:spPr>
                <a:xfrm>
                  <a:off x="4853502" y="4099094"/>
                  <a:ext cx="968982" cy="606853"/>
                </a:xfrm>
                <a:prstGeom prst="wedgeRoundRectCallout">
                  <a:avLst>
                    <a:gd name="adj1" fmla="val 45607"/>
                    <a:gd name="adj2" fmla="val -98769"/>
                    <a:gd name="adj3" fmla="val 16667"/>
                  </a:avLst>
                </a:prstGeom>
                <a:solidFill>
                  <a:srgbClr val="ED7D31">
                    <a:lumMod val="60000"/>
                    <a:lumOff val="40000"/>
                    <a:alpha val="49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zh-CN" altLang="en-US" sz="1600" b="1" i="1" u="none" strike="noStrike" kern="0" cap="none" spc="0" normalizeH="0" baseline="0" noProof="0" smtClean="0">
                          <a:ln>
                            <a:noFill/>
                          </a:ln>
                          <a:solidFill>
                            <a:schemeClr val="tx1"/>
                          </a:solidFill>
                          <a:effectLst/>
                          <a:uLnTx/>
                          <a:uFillTx/>
                          <a:latin typeface="Cambria Math" panose="02040503050406030204" pitchFamily="18" charset="0"/>
                          <a:cs typeface="+mn-cs"/>
                        </a:rPr>
                        <m:t>𝝍</m:t>
                      </m:r>
                      <m:r>
                        <a:rPr kumimoji="0" lang="en-US" altLang="zh-CN" sz="1600" b="1" i="1" u="none" strike="noStrike" kern="0" cap="none" spc="0" normalizeH="0" baseline="0" noProof="0" smtClean="0">
                          <a:ln>
                            <a:noFill/>
                          </a:ln>
                          <a:solidFill>
                            <a:schemeClr val="tx1"/>
                          </a:solidFill>
                          <a:effectLst/>
                          <a:uLnTx/>
                          <a:uFillTx/>
                          <a:latin typeface="Cambria Math" panose="02040503050406030204" pitchFamily="18" charset="0"/>
                          <a:cs typeface="+mn-cs"/>
                        </a:rPr>
                        <m:t>(</m:t>
                      </m:r>
                      <m:r>
                        <a:rPr kumimoji="0" lang="en-US" altLang="zh-CN" sz="1600" b="1" i="1" u="none" strike="noStrike" kern="0" cap="none" spc="0" normalizeH="0" baseline="0" noProof="0" smtClean="0">
                          <a:ln>
                            <a:noFill/>
                          </a:ln>
                          <a:solidFill>
                            <a:schemeClr val="tx1"/>
                          </a:solidFill>
                          <a:effectLst/>
                          <a:uLnTx/>
                          <a:uFillTx/>
                          <a:latin typeface="Cambria Math" panose="02040503050406030204" pitchFamily="18" charset="0"/>
                          <a:cs typeface="+mn-cs"/>
                        </a:rPr>
                        <m:t>𝟑𝟕𝟕𝟎</m:t>
                      </m:r>
                      <m:r>
                        <a:rPr kumimoji="0" lang="en-US" altLang="zh-CN" sz="1600" b="1" i="1" u="none" strike="noStrike" kern="0" cap="none" spc="0" normalizeH="0" baseline="0" noProof="0" smtClean="0">
                          <a:ln>
                            <a:noFill/>
                          </a:ln>
                          <a:solidFill>
                            <a:schemeClr val="tx1"/>
                          </a:solidFill>
                          <a:effectLst/>
                          <a:uLnTx/>
                          <a:uFillTx/>
                          <a:latin typeface="Cambria Math" panose="02040503050406030204" pitchFamily="18" charset="0"/>
                          <a:cs typeface="+mn-cs"/>
                        </a:rPr>
                        <m:t>)</m:t>
                      </m:r>
                    </m:oMath>
                  </a14:m>
                  <a:r>
                    <a:rPr kumimoji="0" lang="en-US" altLang="zh-CN" sz="1600" i="0" u="none" strike="noStrike" kern="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600" b="1" i="1" u="none" strike="noStrike" kern="0" cap="none" spc="0" normalizeH="0" baseline="0" noProof="0" smtClean="0">
                            <a:ln>
                              <a:noFill/>
                            </a:ln>
                            <a:solidFill>
                              <a:srgbClr val="C00000"/>
                            </a:solidFill>
                            <a:effectLst/>
                            <a:uLnTx/>
                            <a:uFillTx/>
                            <a:latin typeface="Cambria Math" panose="02040503050406030204" pitchFamily="18" charset="0"/>
                            <a:ea typeface="宋体" panose="02010600030101010101" pitchFamily="2" charset="-122"/>
                            <a:cs typeface="+mn-cs"/>
                          </a:rPr>
                          <m:t>𝟐</m:t>
                        </m:r>
                        <m:r>
                          <a:rPr kumimoji="0" lang="en-US" altLang="zh-CN" sz="1600" b="1" i="1" u="none" strike="noStrike" kern="0" cap="none" spc="0" normalizeH="0" baseline="0" noProof="0" smtClean="0">
                            <a:ln>
                              <a:noFill/>
                            </a:ln>
                            <a:solidFill>
                              <a:srgbClr val="C00000"/>
                            </a:solidFill>
                            <a:effectLst/>
                            <a:uLnTx/>
                            <a:uFillTx/>
                            <a:latin typeface="Cambria Math" panose="02040503050406030204" pitchFamily="18" charset="0"/>
                            <a:ea typeface="宋体" panose="02010600030101010101" pitchFamily="2" charset="-122"/>
                            <a:cs typeface="+mn-cs"/>
                          </a:rPr>
                          <m:t>.</m:t>
                        </m:r>
                        <m:r>
                          <a:rPr kumimoji="0" lang="en-US" altLang="zh-CN" sz="1600" b="1" i="1" u="none" strike="noStrike" kern="0" cap="none" spc="0" normalizeH="0" baseline="0" noProof="0" smtClean="0">
                            <a:ln>
                              <a:noFill/>
                            </a:ln>
                            <a:solidFill>
                              <a:srgbClr val="C00000"/>
                            </a:solidFill>
                            <a:effectLst/>
                            <a:uLnTx/>
                            <a:uFillTx/>
                            <a:latin typeface="Cambria Math" panose="02040503050406030204" pitchFamily="18" charset="0"/>
                            <a:ea typeface="宋体" panose="02010600030101010101" pitchFamily="2" charset="-122"/>
                            <a:cs typeface="+mn-cs"/>
                          </a:rPr>
                          <m:t>𝟗</m:t>
                        </m:r>
                        <m:r>
                          <a:rPr kumimoji="0" lang="en-US" altLang="zh-CN" sz="1600" b="1" i="1" u="none" strike="noStrike" kern="0" cap="none" spc="0" normalizeH="0" baseline="0" noProof="0" smtClean="0">
                            <a:ln>
                              <a:noFill/>
                            </a:ln>
                            <a:solidFill>
                              <a:srgbClr val="C00000"/>
                            </a:solidFill>
                            <a:effectLst/>
                            <a:uLnTx/>
                            <a:uFillTx/>
                            <a:latin typeface="Cambria Math" panose="02040503050406030204" pitchFamily="18" charset="0"/>
                            <a:ea typeface="宋体" panose="02010600030101010101" pitchFamily="2" charset="-122"/>
                            <a:cs typeface="+mn-cs"/>
                          </a:rPr>
                          <m:t> </m:t>
                        </m:r>
                        <m:sSup>
                          <m:sSupPr>
                            <m:ctrlPr>
                              <a:rPr kumimoji="0" lang="en-US" altLang="zh-CN" sz="1600" b="1" i="1" u="none" strike="noStrike" kern="0" cap="none" spc="0" normalizeH="0" baseline="0" noProof="0" smtClean="0">
                                <a:ln>
                                  <a:noFill/>
                                </a:ln>
                                <a:solidFill>
                                  <a:srgbClr val="C00000"/>
                                </a:solidFill>
                                <a:effectLst/>
                                <a:uLnTx/>
                                <a:uFillTx/>
                                <a:latin typeface="Cambria Math" panose="02040503050406030204" pitchFamily="18" charset="0"/>
                                <a:ea typeface="宋体" panose="02010600030101010101" pitchFamily="2" charset="-122"/>
                                <a:cs typeface="+mn-cs"/>
                              </a:rPr>
                            </m:ctrlPr>
                          </m:sSupPr>
                          <m:e>
                            <m:r>
                              <a:rPr kumimoji="0" lang="en-US" altLang="zh-CN" sz="1600" b="1" i="0" u="none" strike="noStrike" kern="0" cap="none" spc="0" normalizeH="0" baseline="0" noProof="0" smtClean="0">
                                <a:ln>
                                  <a:noFill/>
                                </a:ln>
                                <a:solidFill>
                                  <a:srgbClr val="C00000"/>
                                </a:solidFill>
                                <a:effectLst/>
                                <a:uLnTx/>
                                <a:uFillTx/>
                                <a:latin typeface="Cambria Math" panose="02040503050406030204" pitchFamily="18" charset="0"/>
                                <a:ea typeface="宋体" panose="02010600030101010101" pitchFamily="2" charset="-122"/>
                                <a:cs typeface="+mn-cs"/>
                              </a:rPr>
                              <m:t>𝐟𝐛</m:t>
                            </m:r>
                          </m:e>
                          <m:sup>
                            <m:r>
                              <a:rPr kumimoji="0" lang="en-US" altLang="zh-CN" sz="1600" b="1" i="1" u="none" strike="noStrike" kern="0" cap="none" spc="0" normalizeH="0" baseline="0" noProof="0" smtClean="0">
                                <a:ln>
                                  <a:noFill/>
                                </a:ln>
                                <a:solidFill>
                                  <a:srgbClr val="C00000"/>
                                </a:solidFill>
                                <a:effectLst/>
                                <a:uLnTx/>
                                <a:uFillTx/>
                                <a:latin typeface="Cambria Math" panose="02040503050406030204" pitchFamily="18" charset="0"/>
                                <a:ea typeface="宋体" panose="02010600030101010101" pitchFamily="2" charset="-122"/>
                                <a:cs typeface="+mn-cs"/>
                              </a:rPr>
                              <m:t>−</m:t>
                            </m:r>
                            <m:r>
                              <a:rPr kumimoji="0" lang="en-US" altLang="zh-CN" sz="1600" b="1" i="1" u="none" strike="noStrike" kern="0" cap="none" spc="0" normalizeH="0" baseline="0" noProof="0" smtClean="0">
                                <a:ln>
                                  <a:noFill/>
                                </a:ln>
                                <a:solidFill>
                                  <a:srgbClr val="C00000"/>
                                </a:solidFill>
                                <a:effectLst/>
                                <a:uLnTx/>
                                <a:uFillTx/>
                                <a:latin typeface="Cambria Math" panose="02040503050406030204" pitchFamily="18" charset="0"/>
                                <a:ea typeface="宋体" panose="02010600030101010101" pitchFamily="2" charset="-122"/>
                                <a:cs typeface="+mn-cs"/>
                              </a:rPr>
                              <m:t>𝟏</m:t>
                            </m:r>
                          </m:sup>
                        </m:sSup>
                      </m:oMath>
                    </m:oMathPara>
                  </a14:m>
                  <a:endParaRPr kumimoji="0" lang="zh-CN" altLang="en-US" sz="1600" i="0" u="none" strike="noStrike" kern="0" cap="none" spc="0" normalizeH="0" baseline="30000" noProof="0" dirty="0">
                    <a:ln>
                      <a:noFill/>
                    </a:ln>
                    <a:solidFill>
                      <a:srgbClr val="FF0000"/>
                    </a:solidFill>
                    <a:effectLst/>
                    <a:uLnTx/>
                    <a:uFillTx/>
                    <a:latin typeface="Calibri" panose="020F0502020204030204"/>
                    <a:ea typeface="宋体" panose="02010600030101010101" pitchFamily="2" charset="-122"/>
                    <a:cs typeface="+mn-cs"/>
                  </a:endParaRPr>
                </a:p>
              </p:txBody>
            </p:sp>
          </mc:Choice>
          <mc:Fallback xmlns="">
            <p:sp>
              <p:nvSpPr>
                <p:cNvPr id="36" name="圆角矩形标注 35"/>
                <p:cNvSpPr>
                  <a:spLocks noRot="1" noChangeAspect="1" noMove="1" noResize="1" noEditPoints="1" noAdjustHandles="1" noChangeArrowheads="1" noChangeShapeType="1" noTextEdit="1"/>
                </p:cNvSpPr>
                <p:nvPr/>
              </p:nvSpPr>
              <p:spPr>
                <a:xfrm>
                  <a:off x="4853502" y="4099094"/>
                  <a:ext cx="968982" cy="606853"/>
                </a:xfrm>
                <a:prstGeom prst="wedgeRoundRectCallout">
                  <a:avLst>
                    <a:gd name="adj1" fmla="val 45607"/>
                    <a:gd name="adj2" fmla="val -98769"/>
                    <a:gd name="adj3" fmla="val 16667"/>
                  </a:avLst>
                </a:prstGeom>
                <a:blipFill>
                  <a:blip r:embed="rId10"/>
                  <a:stretch>
                    <a:fillRect r="-6211"/>
                  </a:stretch>
                </a:blipFill>
                <a:ln w="12700" cap="flat" cmpd="sng" algn="ctr">
                  <a:solidFill>
                    <a:srgbClr val="5B9BD5">
                      <a:shade val="50000"/>
                    </a:srgbClr>
                  </a:solidFill>
                  <a:prstDash val="solid"/>
                  <a:miter lim="800000"/>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8" name="圆角矩形标注 37"/>
                <p:cNvSpPr/>
                <p:nvPr/>
              </p:nvSpPr>
              <p:spPr>
                <a:xfrm>
                  <a:off x="5976612" y="4110933"/>
                  <a:ext cx="1653611" cy="602682"/>
                </a:xfrm>
                <a:prstGeom prst="wedgeRoundRectCallout">
                  <a:avLst>
                    <a:gd name="adj1" fmla="val -13237"/>
                    <a:gd name="adj2" fmla="val -97157"/>
                    <a:gd name="adj3" fmla="val 16667"/>
                  </a:avLst>
                </a:prstGeom>
                <a:solidFill>
                  <a:srgbClr val="ED7D31">
                    <a:lumMod val="60000"/>
                    <a:lumOff val="40000"/>
                    <a:alpha val="49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i="0" u="none" strike="noStrike" kern="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4.178-4.226 GeV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i="0"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 </a:t>
                  </a:r>
                  <a14:m>
                    <m:oMath xmlns:m="http://schemas.openxmlformats.org/officeDocument/2006/math">
                      <m:r>
                        <a:rPr kumimoji="0" lang="en-US" altLang="zh-CN" sz="1600" b="1" i="1" kern="0" smtClean="0">
                          <a:solidFill>
                            <a:srgbClr val="C00000"/>
                          </a:solidFill>
                          <a:latin typeface="Cambria Math" panose="02040503050406030204" pitchFamily="18" charset="0"/>
                          <a:ea typeface="宋体" panose="02010600030101010101" pitchFamily="2" charset="-122"/>
                        </a:rPr>
                        <m:t>𝟔</m:t>
                      </m:r>
                      <m:r>
                        <a:rPr kumimoji="0" lang="en-US" altLang="zh-CN" sz="1600" b="1" i="1" kern="0" smtClean="0">
                          <a:solidFill>
                            <a:srgbClr val="C00000"/>
                          </a:solidFill>
                          <a:latin typeface="Cambria Math" panose="02040503050406030204" pitchFamily="18" charset="0"/>
                          <a:ea typeface="宋体" panose="02010600030101010101" pitchFamily="2" charset="-122"/>
                        </a:rPr>
                        <m:t>.</m:t>
                      </m:r>
                      <m:r>
                        <a:rPr kumimoji="0" lang="en-US" altLang="zh-CN" sz="1600" b="1" i="1" kern="0" smtClean="0">
                          <a:solidFill>
                            <a:srgbClr val="C00000"/>
                          </a:solidFill>
                          <a:latin typeface="Cambria Math" panose="02040503050406030204" pitchFamily="18" charset="0"/>
                          <a:ea typeface="宋体" panose="02010600030101010101" pitchFamily="2" charset="-122"/>
                        </a:rPr>
                        <m:t>𝟑</m:t>
                      </m:r>
                      <m:sSup>
                        <m:sSupPr>
                          <m:ctrlPr>
                            <a:rPr kumimoji="0" lang="en-US" altLang="zh-CN" sz="1600" i="1" kern="0">
                              <a:solidFill>
                                <a:srgbClr val="C00000"/>
                              </a:solidFill>
                              <a:latin typeface="Cambria Math" panose="02040503050406030204" pitchFamily="18" charset="0"/>
                              <a:ea typeface="宋体" panose="02010600030101010101" pitchFamily="2" charset="-122"/>
                            </a:rPr>
                          </m:ctrlPr>
                        </m:sSupPr>
                        <m:e>
                          <m:r>
                            <a:rPr kumimoji="0" lang="en-US" altLang="zh-CN" sz="1600" b="1" i="0" kern="0" smtClean="0">
                              <a:solidFill>
                                <a:srgbClr val="C00000"/>
                              </a:solidFill>
                              <a:latin typeface="Cambria Math" panose="02040503050406030204" pitchFamily="18" charset="0"/>
                              <a:ea typeface="宋体" panose="02010600030101010101" pitchFamily="2" charset="-122"/>
                            </a:rPr>
                            <m:t> </m:t>
                          </m:r>
                          <m:r>
                            <a:rPr kumimoji="0" lang="en-US" altLang="zh-CN" sz="1600" kern="0">
                              <a:solidFill>
                                <a:srgbClr val="C00000"/>
                              </a:solidFill>
                              <a:latin typeface="Cambria Math" panose="02040503050406030204" pitchFamily="18" charset="0"/>
                              <a:ea typeface="宋体" panose="02010600030101010101" pitchFamily="2" charset="-122"/>
                            </a:rPr>
                            <m:t>𝐟𝐛</m:t>
                          </m:r>
                        </m:e>
                        <m:sup>
                          <m:r>
                            <a:rPr kumimoji="0" lang="en-US" altLang="zh-CN" sz="1600" i="1" kern="0">
                              <a:solidFill>
                                <a:srgbClr val="C00000"/>
                              </a:solidFill>
                              <a:latin typeface="Cambria Math" panose="02040503050406030204" pitchFamily="18" charset="0"/>
                              <a:ea typeface="宋体" panose="02010600030101010101" pitchFamily="2" charset="-122"/>
                            </a:rPr>
                            <m:t>−</m:t>
                          </m:r>
                          <m:r>
                            <a:rPr kumimoji="0" lang="en-US" altLang="zh-CN" sz="1600" i="1" kern="0">
                              <a:solidFill>
                                <a:srgbClr val="C00000"/>
                              </a:solidFill>
                              <a:latin typeface="Cambria Math" panose="02040503050406030204" pitchFamily="18" charset="0"/>
                              <a:ea typeface="宋体" panose="02010600030101010101" pitchFamily="2" charset="-122"/>
                            </a:rPr>
                            <m:t>𝟏</m:t>
                          </m:r>
                        </m:sup>
                      </m:sSup>
                    </m:oMath>
                  </a14:m>
                  <a:endParaRPr kumimoji="0" lang="zh-CN" altLang="en-US" sz="1600" i="0" u="none" strike="noStrike" kern="0" cap="none" spc="0" normalizeH="0" baseline="30000" noProof="0" dirty="0">
                    <a:ln>
                      <a:noFill/>
                    </a:ln>
                    <a:solidFill>
                      <a:srgbClr val="FF0000"/>
                    </a:solidFill>
                    <a:effectLst/>
                    <a:uLnTx/>
                    <a:uFillTx/>
                    <a:latin typeface="Calibri" panose="020F0502020204030204"/>
                    <a:ea typeface="宋体" panose="02010600030101010101" pitchFamily="2" charset="-122"/>
                    <a:cs typeface="+mn-cs"/>
                  </a:endParaRPr>
                </a:p>
              </p:txBody>
            </p:sp>
          </mc:Choice>
          <mc:Fallback xmlns="">
            <p:sp>
              <p:nvSpPr>
                <p:cNvPr id="38" name="圆角矩形标注 37"/>
                <p:cNvSpPr>
                  <a:spLocks noRot="1" noChangeAspect="1" noMove="1" noResize="1" noEditPoints="1" noAdjustHandles="1" noChangeArrowheads="1" noChangeShapeType="1" noTextEdit="1"/>
                </p:cNvSpPr>
                <p:nvPr/>
              </p:nvSpPr>
              <p:spPr>
                <a:xfrm>
                  <a:off x="5976612" y="4110933"/>
                  <a:ext cx="1653611" cy="602682"/>
                </a:xfrm>
                <a:prstGeom prst="wedgeRoundRectCallout">
                  <a:avLst>
                    <a:gd name="adj1" fmla="val -13237"/>
                    <a:gd name="adj2" fmla="val -97157"/>
                    <a:gd name="adj3" fmla="val 16667"/>
                  </a:avLst>
                </a:prstGeom>
                <a:blipFill>
                  <a:blip r:embed="rId11"/>
                  <a:stretch>
                    <a:fillRect r="-1825"/>
                  </a:stretch>
                </a:blipFill>
                <a:ln w="12700" cap="flat" cmpd="sng" algn="ctr">
                  <a:solidFill>
                    <a:srgbClr val="5B9BD5">
                      <a:shade val="50000"/>
                    </a:srgbClr>
                  </a:solidFill>
                  <a:prstDash val="solid"/>
                  <a:miter lim="800000"/>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9" name="圆角矩形标注 38"/>
                <p:cNvSpPr/>
                <p:nvPr/>
              </p:nvSpPr>
              <p:spPr>
                <a:xfrm>
                  <a:off x="7772400" y="4074593"/>
                  <a:ext cx="1250833" cy="602682"/>
                </a:xfrm>
                <a:prstGeom prst="wedgeRoundRectCallout">
                  <a:avLst>
                    <a:gd name="adj1" fmla="val -50574"/>
                    <a:gd name="adj2" fmla="val -92043"/>
                    <a:gd name="adj3" fmla="val 16667"/>
                  </a:avLst>
                </a:prstGeom>
                <a:solidFill>
                  <a:srgbClr val="ED7D31">
                    <a:lumMod val="60000"/>
                    <a:lumOff val="40000"/>
                    <a:alpha val="49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i="0" u="none" strike="noStrike" kern="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4.6-4.7 GeV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i="0" u="none" strike="noStrike" kern="0" cap="none" spc="0" normalizeH="0" baseline="0" noProof="0" dirty="0">
                      <a:ln>
                        <a:noFill/>
                      </a:ln>
                      <a:solidFill>
                        <a:srgbClr val="C00000"/>
                      </a:solidFill>
                      <a:effectLst/>
                      <a:uLnTx/>
                      <a:uFillTx/>
                      <a:latin typeface="Calibri" panose="020F0502020204030204"/>
                      <a:ea typeface="宋体" panose="02010600030101010101" pitchFamily="2" charset="-122"/>
                      <a:cs typeface="+mn-cs"/>
                    </a:rPr>
                    <a:t> </a:t>
                  </a:r>
                  <a14:m>
                    <m:oMath xmlns:m="http://schemas.openxmlformats.org/officeDocument/2006/math">
                      <m:r>
                        <a:rPr kumimoji="0" lang="en-US" altLang="zh-CN" sz="1600" b="1" i="1" kern="0" smtClean="0">
                          <a:solidFill>
                            <a:srgbClr val="C00000"/>
                          </a:solidFill>
                          <a:latin typeface="Cambria Math" panose="02040503050406030204" pitchFamily="18" charset="0"/>
                          <a:ea typeface="宋体" panose="02010600030101010101" pitchFamily="2" charset="-122"/>
                        </a:rPr>
                        <m:t>𝟒</m:t>
                      </m:r>
                      <m:r>
                        <a:rPr kumimoji="0" lang="en-US" altLang="zh-CN" sz="1600" b="1" i="1" kern="0" smtClean="0">
                          <a:solidFill>
                            <a:srgbClr val="C00000"/>
                          </a:solidFill>
                          <a:latin typeface="Cambria Math" panose="02040503050406030204" pitchFamily="18" charset="0"/>
                          <a:ea typeface="宋体" panose="02010600030101010101" pitchFamily="2" charset="-122"/>
                        </a:rPr>
                        <m:t>.</m:t>
                      </m:r>
                      <m:r>
                        <a:rPr kumimoji="0" lang="en-US" altLang="zh-CN" sz="1600" b="1" i="1" kern="0" smtClean="0">
                          <a:solidFill>
                            <a:srgbClr val="C00000"/>
                          </a:solidFill>
                          <a:latin typeface="Cambria Math" panose="02040503050406030204" pitchFamily="18" charset="0"/>
                          <a:ea typeface="宋体" panose="02010600030101010101" pitchFamily="2" charset="-122"/>
                        </a:rPr>
                        <m:t>𝟒</m:t>
                      </m:r>
                      <m:sSup>
                        <m:sSupPr>
                          <m:ctrlPr>
                            <a:rPr kumimoji="0" lang="en-US" altLang="zh-CN" sz="1600" i="1" kern="0">
                              <a:solidFill>
                                <a:srgbClr val="C00000"/>
                              </a:solidFill>
                              <a:latin typeface="Cambria Math" panose="02040503050406030204" pitchFamily="18" charset="0"/>
                              <a:ea typeface="宋体" panose="02010600030101010101" pitchFamily="2" charset="-122"/>
                            </a:rPr>
                          </m:ctrlPr>
                        </m:sSupPr>
                        <m:e>
                          <m:r>
                            <a:rPr kumimoji="0" lang="en-US" altLang="zh-CN" sz="1600" b="1" i="0" kern="0" smtClean="0">
                              <a:solidFill>
                                <a:srgbClr val="C00000"/>
                              </a:solidFill>
                              <a:latin typeface="Cambria Math" panose="02040503050406030204" pitchFamily="18" charset="0"/>
                              <a:ea typeface="宋体" panose="02010600030101010101" pitchFamily="2" charset="-122"/>
                            </a:rPr>
                            <m:t> </m:t>
                          </m:r>
                          <m:r>
                            <a:rPr kumimoji="0" lang="en-US" altLang="zh-CN" sz="1600" kern="0">
                              <a:solidFill>
                                <a:srgbClr val="C00000"/>
                              </a:solidFill>
                              <a:latin typeface="Cambria Math" panose="02040503050406030204" pitchFamily="18" charset="0"/>
                              <a:ea typeface="宋体" panose="02010600030101010101" pitchFamily="2" charset="-122"/>
                            </a:rPr>
                            <m:t>𝐟𝐛</m:t>
                          </m:r>
                        </m:e>
                        <m:sup>
                          <m:r>
                            <a:rPr kumimoji="0" lang="en-US" altLang="zh-CN" sz="1600" i="1" kern="0">
                              <a:solidFill>
                                <a:srgbClr val="C00000"/>
                              </a:solidFill>
                              <a:latin typeface="Cambria Math" panose="02040503050406030204" pitchFamily="18" charset="0"/>
                              <a:ea typeface="宋体" panose="02010600030101010101" pitchFamily="2" charset="-122"/>
                            </a:rPr>
                            <m:t>−</m:t>
                          </m:r>
                          <m:r>
                            <a:rPr kumimoji="0" lang="en-US" altLang="zh-CN" sz="1600" i="1" kern="0">
                              <a:solidFill>
                                <a:srgbClr val="C00000"/>
                              </a:solidFill>
                              <a:latin typeface="Cambria Math" panose="02040503050406030204" pitchFamily="18" charset="0"/>
                              <a:ea typeface="宋体" panose="02010600030101010101" pitchFamily="2" charset="-122"/>
                            </a:rPr>
                            <m:t>𝟏</m:t>
                          </m:r>
                        </m:sup>
                      </m:sSup>
                    </m:oMath>
                  </a14:m>
                  <a:endParaRPr kumimoji="0" lang="zh-CN" altLang="en-US" sz="1600" i="0" u="none" strike="noStrike" kern="0" cap="none" spc="0" normalizeH="0" baseline="30000" noProof="0" dirty="0">
                    <a:ln>
                      <a:noFill/>
                    </a:ln>
                    <a:solidFill>
                      <a:srgbClr val="FF0000"/>
                    </a:solidFill>
                    <a:effectLst/>
                    <a:uLnTx/>
                    <a:uFillTx/>
                    <a:latin typeface="Calibri" panose="020F0502020204030204"/>
                    <a:ea typeface="宋体" panose="02010600030101010101" pitchFamily="2" charset="-122"/>
                    <a:cs typeface="+mn-cs"/>
                  </a:endParaRPr>
                </a:p>
              </p:txBody>
            </p:sp>
          </mc:Choice>
          <mc:Fallback xmlns="">
            <p:sp>
              <p:nvSpPr>
                <p:cNvPr id="39" name="圆角矩形标注 38"/>
                <p:cNvSpPr>
                  <a:spLocks noRot="1" noChangeAspect="1" noMove="1" noResize="1" noEditPoints="1" noAdjustHandles="1" noChangeArrowheads="1" noChangeShapeType="1" noTextEdit="1"/>
                </p:cNvSpPr>
                <p:nvPr/>
              </p:nvSpPr>
              <p:spPr>
                <a:xfrm>
                  <a:off x="7772400" y="4074593"/>
                  <a:ext cx="1250833" cy="602682"/>
                </a:xfrm>
                <a:prstGeom prst="wedgeRoundRectCallout">
                  <a:avLst>
                    <a:gd name="adj1" fmla="val -50574"/>
                    <a:gd name="adj2" fmla="val -92043"/>
                    <a:gd name="adj3" fmla="val 16667"/>
                  </a:avLst>
                </a:prstGeom>
                <a:blipFill>
                  <a:blip r:embed="rId12"/>
                  <a:stretch>
                    <a:fillRect r="-1896"/>
                  </a:stretch>
                </a:blipFill>
                <a:ln w="12700" cap="flat" cmpd="sng" algn="ctr">
                  <a:solidFill>
                    <a:srgbClr val="5B9BD5">
                      <a:shade val="50000"/>
                    </a:srgbClr>
                  </a:solidFill>
                  <a:prstDash val="solid"/>
                  <a:miter lim="800000"/>
                </a:ln>
                <a:effectLst/>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3" name="文本框 2"/>
              <p:cNvSpPr txBox="1"/>
              <p:nvPr/>
            </p:nvSpPr>
            <p:spPr>
              <a:xfrm>
                <a:off x="560330" y="4969625"/>
                <a:ext cx="8036273" cy="1156022"/>
              </a:xfrm>
              <a:prstGeom prst="rect">
                <a:avLst/>
              </a:prstGeom>
              <a:noFill/>
            </p:spPr>
            <p:txBody>
              <a:bodyPr wrap="square" rtlCol="0">
                <a:spAutoFit/>
              </a:bodyPr>
              <a:lstStyle/>
              <a:p>
                <a:pPr algn="ctr">
                  <a:lnSpc>
                    <a:spcPct val="150000"/>
                  </a:lnSpc>
                  <a:buNone/>
                </a:pPr>
                <a:r>
                  <a:rPr lang="en-US" altLang="zh-CN" sz="2400" dirty="0">
                    <a:solidFill>
                      <a:schemeClr val="tx1"/>
                    </a:solidFill>
                    <a:latin typeface="+mn-ea"/>
                    <a:ea typeface="+mn-ea"/>
                  </a:rPr>
                  <a:t>BESIII</a:t>
                </a:r>
                <a:r>
                  <a:rPr lang="zh-CN" altLang="en-US" sz="2400" dirty="0">
                    <a:solidFill>
                      <a:schemeClr val="tx1"/>
                    </a:solidFill>
                    <a:latin typeface="+mn-ea"/>
                    <a:ea typeface="+mn-ea"/>
                  </a:rPr>
                  <a:t>合作组</a:t>
                </a:r>
                <a:r>
                  <a:rPr lang="zh-CN" altLang="en-US" sz="2400" dirty="0">
                    <a:solidFill>
                      <a:srgbClr val="C00000"/>
                    </a:solidFill>
                    <a:latin typeface="+mn-ea"/>
                    <a:ea typeface="+mn-ea"/>
                  </a:rPr>
                  <a:t>正在</a:t>
                </a:r>
                <a:r>
                  <a:rPr lang="zh-CN" altLang="en-US" sz="2400" dirty="0">
                    <a:solidFill>
                      <a:schemeClr val="tx1"/>
                    </a:solidFill>
                    <a:latin typeface="+mn-ea"/>
                    <a:ea typeface="+mn-ea"/>
                  </a:rPr>
                  <a:t>获取新的</a:t>
                </a:r>
                <a14:m>
                  <m:oMath xmlns:m="http://schemas.openxmlformats.org/officeDocument/2006/math">
                    <m:r>
                      <a:rPr kumimoji="0" lang="zh-CN" altLang="en-US" sz="2400" i="1" kern="0">
                        <a:solidFill>
                          <a:schemeClr val="tx1"/>
                        </a:solidFill>
                        <a:latin typeface="Cambria Math" panose="02040503050406030204" pitchFamily="18" charset="0"/>
                      </a:rPr>
                      <m:t>𝝍</m:t>
                    </m:r>
                    <m:d>
                      <m:dPr>
                        <m:ctrlPr>
                          <a:rPr kumimoji="0" lang="en-US" altLang="zh-CN" sz="2400" i="1" kern="0">
                            <a:solidFill>
                              <a:schemeClr val="tx1"/>
                            </a:solidFill>
                            <a:latin typeface="Cambria Math" panose="02040503050406030204" pitchFamily="18" charset="0"/>
                          </a:rPr>
                        </m:ctrlPr>
                      </m:dPr>
                      <m:e>
                        <m:r>
                          <a:rPr kumimoji="0" lang="en-US" altLang="zh-CN" sz="2400" i="1" kern="0">
                            <a:solidFill>
                              <a:schemeClr val="tx1"/>
                            </a:solidFill>
                            <a:latin typeface="Cambria Math" panose="02040503050406030204" pitchFamily="18" charset="0"/>
                          </a:rPr>
                          <m:t>𝟑𝟕𝟕𝟎</m:t>
                        </m:r>
                      </m:e>
                    </m:d>
                    <m:r>
                      <a:rPr kumimoji="0" lang="en-US" altLang="zh-CN" sz="2400" i="1" kern="0">
                        <a:solidFill>
                          <a:schemeClr val="tx1"/>
                        </a:solidFill>
                        <a:latin typeface="Cambria Math" panose="02040503050406030204" pitchFamily="18" charset="0"/>
                      </a:rPr>
                      <m:t> </m:t>
                    </m:r>
                  </m:oMath>
                </a14:m>
                <a:r>
                  <a:rPr lang="zh-CN" altLang="en-US" sz="2400" dirty="0">
                    <a:solidFill>
                      <a:schemeClr val="tx1"/>
                    </a:solidFill>
                    <a:latin typeface="+mn-ea"/>
                    <a:ea typeface="+mn-ea"/>
                  </a:rPr>
                  <a:t>，计划</a:t>
                </a:r>
                <a:r>
                  <a:rPr lang="en-US" altLang="zh-CN" sz="2400" dirty="0">
                    <a:solidFill>
                      <a:schemeClr val="tx1"/>
                    </a:solidFill>
                    <a:latin typeface="+mn-ea"/>
                    <a:ea typeface="+mn-ea"/>
                  </a:rPr>
                  <a:t>17</a:t>
                </a:r>
                <a14:m>
                  <m:oMath xmlns:m="http://schemas.openxmlformats.org/officeDocument/2006/math">
                    <m:sSup>
                      <m:sSupPr>
                        <m:ctrlPr>
                          <a:rPr kumimoji="0" lang="en-US" altLang="zh-CN" sz="2400" i="1" kern="0">
                            <a:solidFill>
                              <a:schemeClr val="tx1"/>
                            </a:solidFill>
                            <a:latin typeface="Cambria Math" panose="02040503050406030204" pitchFamily="18" charset="0"/>
                            <a:ea typeface="+mn-ea"/>
                          </a:rPr>
                        </m:ctrlPr>
                      </m:sSupPr>
                      <m:e>
                        <m:r>
                          <a:rPr kumimoji="0" lang="en-US" altLang="zh-CN" sz="2400" b="1" kern="0">
                            <a:solidFill>
                              <a:schemeClr val="tx1"/>
                            </a:solidFill>
                            <a:latin typeface="Cambria Math" panose="02040503050406030204" pitchFamily="18" charset="0"/>
                            <a:ea typeface="+mn-ea"/>
                          </a:rPr>
                          <m:t>𝐟𝐛</m:t>
                        </m:r>
                      </m:e>
                      <m:sup>
                        <m:r>
                          <a:rPr kumimoji="0" lang="en-US" altLang="zh-CN" sz="2400" b="1" i="1" kern="0">
                            <a:solidFill>
                              <a:schemeClr val="tx1"/>
                            </a:solidFill>
                            <a:latin typeface="Cambria Math" panose="02040503050406030204" pitchFamily="18" charset="0"/>
                            <a:ea typeface="+mn-ea"/>
                          </a:rPr>
                          <m:t>−</m:t>
                        </m:r>
                        <m:r>
                          <a:rPr kumimoji="0" lang="en-US" altLang="zh-CN" sz="2400" b="1" i="1" kern="0">
                            <a:solidFill>
                              <a:schemeClr val="tx1"/>
                            </a:solidFill>
                            <a:latin typeface="Cambria Math" panose="02040503050406030204" pitchFamily="18" charset="0"/>
                            <a:ea typeface="+mn-ea"/>
                          </a:rPr>
                          <m:t>𝟏</m:t>
                        </m:r>
                      </m:sup>
                    </m:sSup>
                  </m:oMath>
                </a14:m>
                <a:r>
                  <a:rPr lang="zh-CN" altLang="en-US" sz="2400" dirty="0">
                    <a:solidFill>
                      <a:schemeClr val="tx1"/>
                    </a:solidFill>
                    <a:latin typeface="+mn-ea"/>
                    <a:ea typeface="+mn-ea"/>
                  </a:rPr>
                  <a:t>的</a:t>
                </a:r>
                <a14:m>
                  <m:oMath xmlns:m="http://schemas.openxmlformats.org/officeDocument/2006/math">
                    <m:r>
                      <a:rPr kumimoji="0" lang="zh-CN" altLang="en-US" sz="2400" b="1" i="1" kern="0">
                        <a:solidFill>
                          <a:schemeClr val="tx1"/>
                        </a:solidFill>
                        <a:latin typeface="Cambria Math" panose="02040503050406030204" pitchFamily="18" charset="0"/>
                        <a:ea typeface="+mn-ea"/>
                      </a:rPr>
                      <m:t>𝝍</m:t>
                    </m:r>
                    <m:d>
                      <m:dPr>
                        <m:ctrlPr>
                          <a:rPr kumimoji="0" lang="en-US" altLang="zh-CN" sz="2400" i="1" kern="0">
                            <a:solidFill>
                              <a:schemeClr val="tx1"/>
                            </a:solidFill>
                            <a:latin typeface="Cambria Math" panose="02040503050406030204" pitchFamily="18" charset="0"/>
                            <a:ea typeface="+mn-ea"/>
                          </a:rPr>
                        </m:ctrlPr>
                      </m:dPr>
                      <m:e>
                        <m:r>
                          <a:rPr kumimoji="0" lang="en-US" altLang="zh-CN" sz="2400" b="1" i="1" kern="0">
                            <a:solidFill>
                              <a:schemeClr val="tx1"/>
                            </a:solidFill>
                            <a:latin typeface="Cambria Math" panose="02040503050406030204" pitchFamily="18" charset="0"/>
                            <a:ea typeface="+mn-ea"/>
                          </a:rPr>
                          <m:t>𝟑𝟕𝟕𝟎</m:t>
                        </m:r>
                      </m:e>
                    </m:d>
                  </m:oMath>
                </a14:m>
                <a:r>
                  <a:rPr lang="zh-CN" altLang="en-US" sz="2400" dirty="0">
                    <a:solidFill>
                      <a:schemeClr val="tx1"/>
                    </a:solidFill>
                    <a:latin typeface="+mn-ea"/>
                    <a:ea typeface="+mn-ea"/>
                  </a:rPr>
                  <a:t>，使数据总亮度达到</a:t>
                </a:r>
                <a:r>
                  <a:rPr lang="en-US" altLang="zh-CN" sz="2400" dirty="0">
                    <a:solidFill>
                      <a:srgbClr val="C00000"/>
                    </a:solidFill>
                    <a:latin typeface="+mn-ea"/>
                    <a:ea typeface="+mn-ea"/>
                  </a:rPr>
                  <a:t>20</a:t>
                </a:r>
                <a14:m>
                  <m:oMath xmlns:m="http://schemas.openxmlformats.org/officeDocument/2006/math">
                    <m:sSup>
                      <m:sSupPr>
                        <m:ctrlPr>
                          <a:rPr kumimoji="0" lang="en-US" altLang="zh-CN" sz="2400" i="1" kern="0">
                            <a:solidFill>
                              <a:srgbClr val="C00000"/>
                            </a:solidFill>
                            <a:latin typeface="Cambria Math" panose="02040503050406030204" pitchFamily="18" charset="0"/>
                            <a:ea typeface="+mn-ea"/>
                          </a:rPr>
                        </m:ctrlPr>
                      </m:sSupPr>
                      <m:e>
                        <m:r>
                          <a:rPr kumimoji="0" lang="en-US" altLang="zh-CN" sz="2400" b="1" i="0" kern="0" smtClean="0">
                            <a:solidFill>
                              <a:srgbClr val="C00000"/>
                            </a:solidFill>
                            <a:latin typeface="Cambria Math" panose="02040503050406030204" pitchFamily="18" charset="0"/>
                            <a:ea typeface="+mn-ea"/>
                          </a:rPr>
                          <m:t> </m:t>
                        </m:r>
                        <m:r>
                          <a:rPr kumimoji="0" lang="en-US" altLang="zh-CN" sz="2400" b="1" kern="0">
                            <a:solidFill>
                              <a:srgbClr val="C00000"/>
                            </a:solidFill>
                            <a:latin typeface="Cambria Math" panose="02040503050406030204" pitchFamily="18" charset="0"/>
                            <a:ea typeface="+mn-ea"/>
                          </a:rPr>
                          <m:t>𝐟𝐛</m:t>
                        </m:r>
                      </m:e>
                      <m:sup>
                        <m:r>
                          <a:rPr kumimoji="0" lang="en-US" altLang="zh-CN" sz="2400" b="1" i="1" kern="0">
                            <a:solidFill>
                              <a:srgbClr val="C00000"/>
                            </a:solidFill>
                            <a:latin typeface="Cambria Math" panose="02040503050406030204" pitchFamily="18" charset="0"/>
                            <a:ea typeface="+mn-ea"/>
                          </a:rPr>
                          <m:t>−</m:t>
                        </m:r>
                        <m:r>
                          <a:rPr kumimoji="0" lang="en-US" altLang="zh-CN" sz="2400" b="1" i="1" kern="0">
                            <a:solidFill>
                              <a:srgbClr val="C00000"/>
                            </a:solidFill>
                            <a:latin typeface="Cambria Math" panose="02040503050406030204" pitchFamily="18" charset="0"/>
                            <a:ea typeface="+mn-ea"/>
                          </a:rPr>
                          <m:t>𝟏</m:t>
                        </m:r>
                      </m:sup>
                    </m:sSup>
                  </m:oMath>
                </a14:m>
                <a:r>
                  <a:rPr lang="zh-CN" altLang="en-US" sz="2400" dirty="0">
                    <a:solidFill>
                      <a:schemeClr val="tx1"/>
                    </a:solidFill>
                    <a:latin typeface="+mn-ea"/>
                    <a:ea typeface="+mn-ea"/>
                  </a:rPr>
                  <a:t>，是当前数据的</a:t>
                </a:r>
                <a:r>
                  <a:rPr lang="en-US" altLang="zh-CN" sz="2400" dirty="0">
                    <a:solidFill>
                      <a:schemeClr val="tx1"/>
                    </a:solidFill>
                    <a:latin typeface="+mn-ea"/>
                    <a:ea typeface="+mn-ea"/>
                  </a:rPr>
                  <a:t>7</a:t>
                </a:r>
                <a:r>
                  <a:rPr lang="zh-CN" altLang="en-US" sz="2400" dirty="0">
                    <a:solidFill>
                      <a:schemeClr val="tx1"/>
                    </a:solidFill>
                    <a:latin typeface="+mn-ea"/>
                    <a:ea typeface="+mn-ea"/>
                  </a:rPr>
                  <a:t>倍</a:t>
                </a:r>
              </a:p>
            </p:txBody>
          </p:sp>
        </mc:Choice>
        <mc:Fallback xmlns="">
          <p:sp>
            <p:nvSpPr>
              <p:cNvPr id="3" name="文本框 2"/>
              <p:cNvSpPr txBox="1">
                <a:spLocks noRot="1" noChangeAspect="1" noMove="1" noResize="1" noEditPoints="1" noAdjustHandles="1" noChangeArrowheads="1" noChangeShapeType="1" noTextEdit="1"/>
              </p:cNvSpPr>
              <p:nvPr/>
            </p:nvSpPr>
            <p:spPr>
              <a:xfrm>
                <a:off x="560330" y="4969625"/>
                <a:ext cx="8036273" cy="1156022"/>
              </a:xfrm>
              <a:prstGeom prst="rect">
                <a:avLst/>
              </a:prstGeom>
              <a:blipFill>
                <a:blip r:embed="rId13"/>
                <a:stretch>
                  <a:fillRect b="-1105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80826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268007" y="5980088"/>
            <a:ext cx="8780015" cy="609398"/>
          </a:xfrm>
          <a:prstGeom prst="rect">
            <a:avLst/>
          </a:prstGeom>
          <a:noFill/>
        </p:spPr>
        <p:txBody>
          <a:bodyPr wrap="square" rtlCol="0">
            <a:spAutoFit/>
          </a:bodyPr>
          <a:lstStyle/>
          <a:p>
            <a:pPr algn="ctr">
              <a:lnSpc>
                <a:spcPct val="120000"/>
              </a:lnSpc>
              <a:buNone/>
            </a:pPr>
            <a:r>
              <a:rPr lang="en-US" altLang="zh-CN" sz="2800" dirty="0">
                <a:solidFill>
                  <a:srgbClr val="0000FF"/>
                </a:solidFill>
                <a:latin typeface="微软雅黑" panose="020B0503020204020204" pitchFamily="34" charset="-122"/>
                <a:ea typeface="微软雅黑" panose="020B0503020204020204" pitchFamily="34" charset="-122"/>
              </a:rPr>
              <a:t>BESIII</a:t>
            </a:r>
            <a:r>
              <a:rPr lang="zh-CN" altLang="en-US" sz="2800" dirty="0">
                <a:solidFill>
                  <a:srgbClr val="0000FF"/>
                </a:solidFill>
                <a:latin typeface="微软雅黑" panose="020B0503020204020204" pitchFamily="34" charset="-122"/>
                <a:ea typeface="微软雅黑" panose="020B0503020204020204" pitchFamily="34" charset="-122"/>
              </a:rPr>
              <a:t>实验在粲物理研究中具有</a:t>
            </a:r>
            <a:r>
              <a:rPr lang="zh-CN" altLang="en-US" sz="2800" dirty="0">
                <a:solidFill>
                  <a:srgbClr val="C00000"/>
                </a:solidFill>
                <a:latin typeface="微软雅黑" panose="020B0503020204020204" pitchFamily="34" charset="-122"/>
                <a:ea typeface="微软雅黑" panose="020B0503020204020204" pitchFamily="34" charset="-122"/>
              </a:rPr>
              <a:t>独特</a:t>
            </a:r>
            <a:r>
              <a:rPr lang="zh-CN" altLang="en-US" sz="2800" dirty="0">
                <a:solidFill>
                  <a:srgbClr val="0000FF"/>
                </a:solidFill>
                <a:latin typeface="微软雅黑" panose="020B0503020204020204" pitchFamily="34" charset="-122"/>
                <a:ea typeface="微软雅黑" panose="020B0503020204020204" pitchFamily="34" charset="-122"/>
              </a:rPr>
              <a:t>的优势，</a:t>
            </a:r>
            <a:r>
              <a:rPr lang="zh-CN" altLang="en-US" sz="2800" dirty="0">
                <a:solidFill>
                  <a:srgbClr val="C00000"/>
                </a:solidFill>
                <a:latin typeface="微软雅黑" panose="020B0503020204020204" pitchFamily="34" charset="-122"/>
                <a:ea typeface="微软雅黑" panose="020B0503020204020204" pitchFamily="34" charset="-122"/>
              </a:rPr>
              <a:t>不可替代</a:t>
            </a:r>
            <a:endParaRPr lang="zh-CN" altLang="en-US" sz="2800" dirty="0">
              <a:solidFill>
                <a:srgbClr val="0000FF"/>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en-US" altLang="zh-CN" dirty="0">
                <a:solidFill>
                  <a:schemeClr val="tx1"/>
                </a:solidFill>
              </a:rPr>
              <a:t>BESIII</a:t>
            </a:r>
            <a:r>
              <a:rPr lang="zh-CN" altLang="en-US" dirty="0">
                <a:solidFill>
                  <a:schemeClr val="tx1"/>
                </a:solidFill>
              </a:rPr>
              <a:t>粲物理研究独特性</a:t>
            </a:r>
          </a:p>
        </p:txBody>
      </p:sp>
      <p:sp>
        <p:nvSpPr>
          <p:cNvPr id="4" name="灯片编号占位符 3"/>
          <p:cNvSpPr>
            <a:spLocks noGrp="1"/>
          </p:cNvSpPr>
          <p:nvPr>
            <p:ph type="sldNum" sz="quarter" idx="10"/>
          </p:nvPr>
        </p:nvSpPr>
        <p:spPr>
          <a:xfrm>
            <a:off x="7972900" y="6589486"/>
            <a:ext cx="990600" cy="228600"/>
          </a:xfrm>
        </p:spPr>
        <p:txBody>
          <a:bodyPr/>
          <a:lstStyle/>
          <a:p>
            <a:fld id="{3917FE17-BB62-45E8-80D8-8DA0DEEF5B92}" type="slidenum">
              <a:rPr lang="zh-CN" altLang="en-US" smtClean="0"/>
              <a:t>9</a:t>
            </a:fld>
            <a:endParaRPr lang="zh-CN" altLang="en-US" dirty="0"/>
          </a:p>
        </p:txBody>
      </p:sp>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342" y="1672161"/>
            <a:ext cx="2083754" cy="1975734"/>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495" y="1624204"/>
            <a:ext cx="657594" cy="299885"/>
          </a:xfrm>
          <a:prstGeom prst="rect">
            <a:avLst/>
          </a:prstGeom>
        </p:spPr>
      </p:pic>
      <p:sp>
        <p:nvSpPr>
          <p:cNvPr id="17" name="文本框 16"/>
          <p:cNvSpPr txBox="1"/>
          <p:nvPr/>
        </p:nvSpPr>
        <p:spPr>
          <a:xfrm>
            <a:off x="187235" y="848380"/>
            <a:ext cx="8844479" cy="523220"/>
          </a:xfrm>
          <a:prstGeom prst="rect">
            <a:avLst/>
          </a:prstGeom>
          <a:noFill/>
        </p:spPr>
        <p:txBody>
          <a:bodyPr wrap="square" rtlCol="0">
            <a:spAutoFit/>
          </a:bodyPr>
          <a:lstStyle/>
          <a:p>
            <a:pPr algn="ctr">
              <a:buNone/>
            </a:pPr>
            <a:r>
              <a:rPr lang="zh-CN" altLang="en-US" sz="2800" dirty="0">
                <a:solidFill>
                  <a:srgbClr val="0000FF"/>
                </a:solidFill>
                <a:latin typeface="+mj-ea"/>
                <a:ea typeface="+mj-ea"/>
              </a:rPr>
              <a:t>与</a:t>
            </a:r>
            <a:r>
              <a:rPr lang="en-US" altLang="zh-CN" sz="2800" dirty="0" err="1">
                <a:solidFill>
                  <a:srgbClr val="0000FF"/>
                </a:solidFill>
                <a:latin typeface="+mj-ea"/>
                <a:ea typeface="+mj-ea"/>
              </a:rPr>
              <a:t>LHCb</a:t>
            </a:r>
            <a:r>
              <a:rPr lang="zh-CN" altLang="en-US" sz="2800" dirty="0">
                <a:solidFill>
                  <a:srgbClr val="0000FF"/>
                </a:solidFill>
                <a:latin typeface="+mj-ea"/>
                <a:ea typeface="+mj-ea"/>
              </a:rPr>
              <a:t>、</a:t>
            </a:r>
            <a:r>
              <a:rPr lang="en-US" altLang="zh-CN" sz="2800" dirty="0">
                <a:solidFill>
                  <a:srgbClr val="0000FF"/>
                </a:solidFill>
                <a:latin typeface="+mj-ea"/>
                <a:ea typeface="+mj-ea"/>
              </a:rPr>
              <a:t>Belle II</a:t>
            </a:r>
            <a:r>
              <a:rPr lang="zh-CN" altLang="en-US" sz="2800" dirty="0">
                <a:solidFill>
                  <a:srgbClr val="0000FF"/>
                </a:solidFill>
                <a:latin typeface="+mj-ea"/>
                <a:ea typeface="+mj-ea"/>
              </a:rPr>
              <a:t>实验在粲物理领域高度</a:t>
            </a:r>
            <a:r>
              <a:rPr lang="zh-CN" altLang="en-US" sz="2800" dirty="0">
                <a:solidFill>
                  <a:srgbClr val="C00000"/>
                </a:solidFill>
                <a:latin typeface="+mj-ea"/>
                <a:ea typeface="+mj-ea"/>
              </a:rPr>
              <a:t>互补</a:t>
            </a:r>
            <a:r>
              <a:rPr lang="zh-CN" altLang="en-US" sz="2800" dirty="0">
                <a:solidFill>
                  <a:srgbClr val="0000FF"/>
                </a:solidFill>
                <a:latin typeface="+mj-ea"/>
                <a:ea typeface="+mj-ea"/>
              </a:rPr>
              <a:t>与</a:t>
            </a:r>
            <a:r>
              <a:rPr lang="zh-CN" altLang="en-US" sz="2800" dirty="0">
                <a:solidFill>
                  <a:srgbClr val="C00000"/>
                </a:solidFill>
                <a:latin typeface="+mj-ea"/>
                <a:ea typeface="+mj-ea"/>
              </a:rPr>
              <a:t>协同</a:t>
            </a:r>
          </a:p>
        </p:txBody>
      </p:sp>
      <p:sp>
        <p:nvSpPr>
          <p:cNvPr id="20" name="文本框 19"/>
          <p:cNvSpPr txBox="1"/>
          <p:nvPr/>
        </p:nvSpPr>
        <p:spPr>
          <a:xfrm>
            <a:off x="329322" y="3846169"/>
            <a:ext cx="3465793" cy="1791260"/>
          </a:xfrm>
          <a:prstGeom prst="rect">
            <a:avLst/>
          </a:prstGeom>
          <a:noFill/>
        </p:spPr>
        <p:txBody>
          <a:bodyPr wrap="square" rtlCol="0">
            <a:spAutoFit/>
          </a:bodyPr>
          <a:lstStyle/>
          <a:p>
            <a:pPr algn="l">
              <a:buClrTx/>
              <a:buSzPct val="90000"/>
              <a:buNone/>
            </a:pPr>
            <a:r>
              <a:rPr lang="zh-CN" altLang="en-US" sz="2400" dirty="0">
                <a:solidFill>
                  <a:schemeClr val="tx1"/>
                </a:solidFill>
                <a:latin typeface="+mj-ea"/>
                <a:ea typeface="+mj-ea"/>
              </a:rPr>
              <a:t>近阈成对产生：</a:t>
            </a:r>
            <a:endParaRPr lang="en-US" altLang="zh-CN" sz="2400" dirty="0">
              <a:solidFill>
                <a:schemeClr val="tx1"/>
              </a:solidFill>
              <a:latin typeface="+mj-ea"/>
              <a:ea typeface="+mj-ea"/>
            </a:endParaRPr>
          </a:p>
          <a:p>
            <a:pPr marL="378000" indent="-342900" algn="l">
              <a:buClr>
                <a:schemeClr val="tx1"/>
              </a:buClr>
              <a:buSzPct val="100000"/>
              <a:buFont typeface="Wingdings" panose="05000000000000000000" pitchFamily="2" charset="2"/>
              <a:buChar char="p"/>
            </a:pPr>
            <a:r>
              <a:rPr lang="zh-CN" altLang="en-US" sz="2400" dirty="0">
                <a:solidFill>
                  <a:srgbClr val="C00000"/>
                </a:solidFill>
                <a:latin typeface="+mj-ea"/>
                <a:ea typeface="+mj-ea"/>
              </a:rPr>
              <a:t>量子关联</a:t>
            </a:r>
            <a:endParaRPr lang="en-US" altLang="zh-CN" sz="2400" dirty="0">
              <a:solidFill>
                <a:srgbClr val="C00000"/>
              </a:solidFill>
              <a:latin typeface="+mj-ea"/>
              <a:ea typeface="+mj-ea"/>
            </a:endParaRPr>
          </a:p>
          <a:p>
            <a:pPr marL="378000" indent="-342900" algn="l">
              <a:buClr>
                <a:schemeClr val="tx1"/>
              </a:buClr>
              <a:buSzPct val="100000"/>
              <a:buFont typeface="Wingdings" panose="05000000000000000000" pitchFamily="2" charset="2"/>
              <a:buChar char="p"/>
            </a:pPr>
            <a:r>
              <a:rPr lang="zh-CN" altLang="en-US" sz="2400" dirty="0">
                <a:solidFill>
                  <a:srgbClr val="C00000"/>
                </a:solidFill>
                <a:latin typeface="+mj-ea"/>
                <a:ea typeface="+mj-ea"/>
              </a:rPr>
              <a:t>低本底</a:t>
            </a:r>
            <a:endParaRPr lang="en-US" altLang="zh-CN" sz="2400" dirty="0">
              <a:solidFill>
                <a:srgbClr val="C00000"/>
              </a:solidFill>
              <a:latin typeface="+mj-ea"/>
              <a:ea typeface="+mj-ea"/>
            </a:endParaRPr>
          </a:p>
          <a:p>
            <a:pPr marL="378000" indent="-342900" algn="l">
              <a:buClr>
                <a:schemeClr val="tx1"/>
              </a:buClr>
              <a:buSzPct val="100000"/>
              <a:buFont typeface="Wingdings" panose="05000000000000000000" pitchFamily="2" charset="2"/>
              <a:buChar char="p"/>
            </a:pPr>
            <a:r>
              <a:rPr lang="zh-CN" altLang="en-US" sz="2400" dirty="0">
                <a:solidFill>
                  <a:schemeClr val="tx1"/>
                </a:solidFill>
                <a:latin typeface="+mj-ea"/>
                <a:ea typeface="+mj-ea"/>
              </a:rPr>
              <a:t>模型无关</a:t>
            </a:r>
            <a:r>
              <a:rPr lang="zh-CN" altLang="en-US" sz="2400" dirty="0">
                <a:solidFill>
                  <a:srgbClr val="C00000"/>
                </a:solidFill>
                <a:latin typeface="+mj-ea"/>
                <a:ea typeface="+mj-ea"/>
              </a:rPr>
              <a:t>绝对测量</a:t>
            </a:r>
            <a:endParaRPr lang="en-US" altLang="zh-CN" sz="2400" dirty="0">
              <a:solidFill>
                <a:srgbClr val="C00000"/>
              </a:solidFill>
              <a:latin typeface="+mj-ea"/>
              <a:ea typeface="+mj-ea"/>
            </a:endParaRPr>
          </a:p>
        </p:txBody>
      </p:sp>
      <p:grpSp>
        <p:nvGrpSpPr>
          <p:cNvPr id="23" name="组合 22"/>
          <p:cNvGrpSpPr/>
          <p:nvPr/>
        </p:nvGrpSpPr>
        <p:grpSpPr>
          <a:xfrm>
            <a:off x="1841724" y="983348"/>
            <a:ext cx="7984493" cy="3914487"/>
            <a:chOff x="1417824" y="122739"/>
            <a:chExt cx="8790527" cy="4159516"/>
          </a:xfrm>
        </p:grpSpPr>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2982" y="338272"/>
              <a:ext cx="5015369" cy="3146068"/>
            </a:xfrm>
            <a:prstGeom prst="rect">
              <a:avLst/>
            </a:prstGeom>
          </p:spPr>
        </p:pic>
        <p:pic>
          <p:nvPicPr>
            <p:cNvPr id="26" name="图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7824" y="122739"/>
              <a:ext cx="5574774" cy="4159516"/>
            </a:xfrm>
            <a:prstGeom prst="rect">
              <a:avLst/>
            </a:prstGeom>
          </p:spPr>
        </p:pic>
      </p:grpSp>
      <mc:AlternateContent xmlns:mc="http://schemas.openxmlformats.org/markup-compatibility/2006" xmlns:a14="http://schemas.microsoft.com/office/drawing/2010/main">
        <mc:Choice Requires="a14">
          <p:sp>
            <p:nvSpPr>
              <p:cNvPr id="28" name="文本框 27"/>
              <p:cNvSpPr txBox="1"/>
              <p:nvPr/>
            </p:nvSpPr>
            <p:spPr>
              <a:xfrm>
                <a:off x="3701492" y="3819497"/>
                <a:ext cx="5262008" cy="1717393"/>
              </a:xfrm>
              <a:prstGeom prst="rect">
                <a:avLst/>
              </a:prstGeom>
              <a:noFill/>
            </p:spPr>
            <p:txBody>
              <a:bodyPr wrap="square" rtlCol="0">
                <a:spAutoFit/>
              </a:bodyPr>
              <a:lstStyle/>
              <a:p>
                <a:pPr algn="l">
                  <a:buClr>
                    <a:schemeClr val="tx1"/>
                  </a:buClr>
                  <a:buNone/>
                </a:pPr>
                <a:r>
                  <a:rPr lang="zh-CN" altLang="en-US" sz="2400" dirty="0">
                    <a:solidFill>
                      <a:schemeClr val="tx1"/>
                    </a:solidFill>
                    <a:latin typeface="+mj-ea"/>
                    <a:ea typeface="+mj-ea"/>
                  </a:rPr>
                  <a:t>只要</a:t>
                </a:r>
                <a:r>
                  <a:rPr lang="zh-CN" altLang="en-US" sz="2400" dirty="0">
                    <a:solidFill>
                      <a:srgbClr val="C00000"/>
                    </a:solidFill>
                    <a:latin typeface="+mj-ea"/>
                    <a:ea typeface="+mj-ea"/>
                  </a:rPr>
                  <a:t>阈值</a:t>
                </a:r>
                <a:r>
                  <a:rPr lang="zh-CN" altLang="en-US" sz="2400" dirty="0">
                    <a:solidFill>
                      <a:schemeClr val="tx1"/>
                    </a:solidFill>
                    <a:latin typeface="+mj-ea"/>
                    <a:ea typeface="+mj-ea"/>
                  </a:rPr>
                  <a:t>上获取数据的</a:t>
                </a:r>
                <a:r>
                  <a:rPr lang="zh-CN" altLang="en-US" sz="2400" dirty="0">
                    <a:solidFill>
                      <a:srgbClr val="C00000"/>
                    </a:solidFill>
                    <a:latin typeface="+mj-ea"/>
                    <a:ea typeface="+mj-ea"/>
                  </a:rPr>
                  <a:t>统计量</a:t>
                </a:r>
                <a:r>
                  <a:rPr lang="zh-CN" altLang="en-US" sz="2400" dirty="0">
                    <a:solidFill>
                      <a:schemeClr val="tx1"/>
                    </a:solidFill>
                    <a:latin typeface="+mj-ea"/>
                    <a:ea typeface="+mj-ea"/>
                  </a:rPr>
                  <a:t>不受挑战， 就能产出</a:t>
                </a:r>
                <a:r>
                  <a:rPr lang="zh-CN" altLang="en-US" sz="2400" dirty="0">
                    <a:solidFill>
                      <a:srgbClr val="C00000"/>
                    </a:solidFill>
                    <a:latin typeface="+mj-ea"/>
                    <a:ea typeface="+mj-ea"/>
                  </a:rPr>
                  <a:t>特色</a:t>
                </a:r>
                <a:r>
                  <a:rPr lang="zh-CN" altLang="en-US" sz="2400" dirty="0">
                    <a:solidFill>
                      <a:schemeClr val="tx1"/>
                    </a:solidFill>
                    <a:latin typeface="+mj-ea"/>
                    <a:ea typeface="+mj-ea"/>
                  </a:rPr>
                  <a:t>的物理成果 </a:t>
                </a:r>
                <a:endParaRPr lang="en-US" altLang="zh-CN" sz="2400" dirty="0">
                  <a:solidFill>
                    <a:schemeClr val="tx1"/>
                  </a:solidFill>
                  <a:latin typeface="+mj-ea"/>
                  <a:ea typeface="+mj-ea"/>
                </a:endParaRPr>
              </a:p>
              <a:p>
                <a:pPr marL="342900" indent="-342900" algn="l">
                  <a:buClr>
                    <a:schemeClr val="tx1"/>
                  </a:buClr>
                  <a:buFont typeface="Wingdings" panose="05000000000000000000" pitchFamily="2" charset="2"/>
                  <a:buChar char="p"/>
                </a:pPr>
                <a:r>
                  <a:rPr lang="zh-CN" altLang="en-US" sz="2400" dirty="0">
                    <a:solidFill>
                      <a:schemeClr val="tx1"/>
                    </a:solidFill>
                    <a:latin typeface="+mj-ea"/>
                    <a:ea typeface="+mj-ea"/>
                  </a:rPr>
                  <a:t>四夸克态</a:t>
                </a:r>
                <a14:m>
                  <m:oMath xmlns:m="http://schemas.openxmlformats.org/officeDocument/2006/math">
                    <m:sSub>
                      <m:sSubPr>
                        <m:ctrlPr>
                          <a:rPr lang="en-US" altLang="zh-CN" sz="2400" i="1" smtClean="0">
                            <a:solidFill>
                              <a:schemeClr val="tx1"/>
                            </a:solidFill>
                            <a:latin typeface="Cambria Math" panose="02040503050406030204" pitchFamily="18" charset="0"/>
                            <a:ea typeface="+mj-ea"/>
                          </a:rPr>
                        </m:ctrlPr>
                      </m:sSubPr>
                      <m:e>
                        <m:r>
                          <a:rPr lang="en-US" altLang="zh-CN" sz="2400" b="1" i="1" smtClean="0">
                            <a:solidFill>
                              <a:schemeClr val="tx1"/>
                            </a:solidFill>
                            <a:latin typeface="Cambria Math" panose="02040503050406030204" pitchFamily="18" charset="0"/>
                            <a:ea typeface="+mj-ea"/>
                          </a:rPr>
                          <m:t>𝒁</m:t>
                        </m:r>
                      </m:e>
                      <m:sub>
                        <m:r>
                          <a:rPr lang="en-US" altLang="zh-CN" sz="2400" b="1" i="1" smtClean="0">
                            <a:solidFill>
                              <a:schemeClr val="tx1"/>
                            </a:solidFill>
                            <a:latin typeface="Cambria Math" panose="02040503050406030204" pitchFamily="18" charset="0"/>
                            <a:ea typeface="+mj-ea"/>
                          </a:rPr>
                          <m:t>𝒄</m:t>
                        </m:r>
                      </m:sub>
                    </m:sSub>
                    <m:r>
                      <a:rPr lang="en-US" altLang="zh-CN" sz="2400" b="1" i="1" smtClean="0">
                        <a:solidFill>
                          <a:schemeClr val="tx1"/>
                        </a:solidFill>
                        <a:latin typeface="Cambria Math" panose="02040503050406030204" pitchFamily="18" charset="0"/>
                        <a:ea typeface="+mj-ea"/>
                      </a:rPr>
                      <m:t>(</m:t>
                    </m:r>
                    <m:r>
                      <a:rPr lang="en-US" altLang="zh-CN" sz="2400" b="1" i="1" smtClean="0">
                        <a:solidFill>
                          <a:schemeClr val="tx1"/>
                        </a:solidFill>
                        <a:latin typeface="Cambria Math" panose="02040503050406030204" pitchFamily="18" charset="0"/>
                        <a:ea typeface="+mj-ea"/>
                      </a:rPr>
                      <m:t>𝟑𝟗𝟎𝟎</m:t>
                    </m:r>
                    <m:r>
                      <a:rPr lang="en-US" altLang="zh-CN" sz="2400" b="1" i="1" smtClean="0">
                        <a:solidFill>
                          <a:schemeClr val="tx1"/>
                        </a:solidFill>
                        <a:latin typeface="Cambria Math" panose="02040503050406030204" pitchFamily="18" charset="0"/>
                        <a:ea typeface="+mj-ea"/>
                      </a:rPr>
                      <m:t>)</m:t>
                    </m:r>
                  </m:oMath>
                </a14:m>
                <a:endParaRPr lang="en-US" altLang="zh-CN" sz="2400" dirty="0">
                  <a:solidFill>
                    <a:schemeClr val="tx1"/>
                  </a:solidFill>
                  <a:latin typeface="+mj-ea"/>
                  <a:ea typeface="+mj-ea"/>
                </a:endParaRPr>
              </a:p>
              <a:p>
                <a:pPr marL="342900" indent="-342900" algn="l">
                  <a:buClr>
                    <a:schemeClr val="tx1"/>
                  </a:buClr>
                  <a:buFont typeface="Wingdings" panose="05000000000000000000" pitchFamily="2" charset="2"/>
                  <a:buChar char="p"/>
                </a:pPr>
                <a:r>
                  <a:rPr lang="zh-CN" altLang="en-US" sz="2400" dirty="0">
                    <a:solidFill>
                      <a:schemeClr val="tx1"/>
                    </a:solidFill>
                    <a:latin typeface="+mj-ea"/>
                    <a:ea typeface="+mj-ea"/>
                  </a:rPr>
                  <a:t>超子极化及寻找</a:t>
                </a:r>
                <a:r>
                  <a:rPr lang="en-US" altLang="zh-CN" sz="2400" dirty="0">
                    <a:solidFill>
                      <a:schemeClr val="tx1"/>
                    </a:solidFill>
                    <a:latin typeface="+mj-ea"/>
                    <a:ea typeface="+mj-ea"/>
                  </a:rPr>
                  <a:t>CP</a:t>
                </a:r>
                <a:r>
                  <a:rPr lang="zh-CN" altLang="en-US" sz="2400" dirty="0">
                    <a:solidFill>
                      <a:schemeClr val="tx1"/>
                    </a:solidFill>
                    <a:latin typeface="+mj-ea"/>
                    <a:ea typeface="+mj-ea"/>
                  </a:rPr>
                  <a:t>破坏</a:t>
                </a:r>
                <a:endParaRPr lang="en-US" altLang="zh-CN" sz="2400" dirty="0">
                  <a:solidFill>
                    <a:schemeClr val="tx1"/>
                  </a:solidFill>
                  <a:latin typeface="+mj-ea"/>
                  <a:ea typeface="+mj-ea"/>
                </a:endParaRPr>
              </a:p>
            </p:txBody>
          </p:sp>
        </mc:Choice>
        <mc:Fallback xmlns="">
          <p:sp>
            <p:nvSpPr>
              <p:cNvPr id="28" name="文本框 27"/>
              <p:cNvSpPr txBox="1">
                <a:spLocks noRot="1" noChangeAspect="1" noMove="1" noResize="1" noEditPoints="1" noAdjustHandles="1" noChangeArrowheads="1" noChangeShapeType="1" noTextEdit="1"/>
              </p:cNvSpPr>
              <p:nvPr/>
            </p:nvSpPr>
            <p:spPr>
              <a:xfrm>
                <a:off x="3701492" y="3819497"/>
                <a:ext cx="5262008" cy="1717393"/>
              </a:xfrm>
              <a:prstGeom prst="rect">
                <a:avLst/>
              </a:prstGeom>
              <a:blipFill>
                <a:blip r:embed="rId7"/>
                <a:stretch>
                  <a:fillRect l="-1738" t="-2847" b="-747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8585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0" grpId="0"/>
      <p:bldP spid="28" grpId="0"/>
    </p:bldLst>
  </p:timing>
</p:sld>
</file>

<file path=ppt/theme/theme1.xml><?xml version="1.0" encoding="utf-8"?>
<a:theme xmlns:a="http://schemas.openxmlformats.org/drawingml/2006/main" name="1_zyh-uh">
  <a:themeElements>
    <a:clrScheme name="1_zyh-uh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fontScheme name="自定义 5">
      <a:majorFont>
        <a:latin typeface="黑体"/>
        <a:ea typeface="黑体"/>
        <a:cs typeface=""/>
      </a:majorFont>
      <a:minorFont>
        <a:latin typeface="黑体"/>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2075" tIns="46038" rIns="92075" bIns="46038" numCol="1" anchor="t" anchorCtr="0" compatLnSpc="1">
        <a:prstTxWarp prst="textNoShape">
          <a:avLst/>
        </a:prstTxWarp>
      </a:bodyPr>
      <a:lstStyle>
        <a:def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defRPr kumimoji="1" lang="en-US" sz="3200" b="1" i="0" u="none" strike="noStrike" cap="none" normalizeH="0" baseline="0" smtClean="0">
            <a:ln>
              <a:noFill/>
            </a:ln>
            <a:solidFill>
              <a:schemeClr val="hlink"/>
            </a:solidFill>
            <a:effectLst/>
            <a:latin typeface="Arial" pitchFamily="34" charset="0"/>
            <a:ea typeface="MS PGothic" pitchFamily="34" charset="-128"/>
            <a:sym typeface="Symbol" pitchFamily="18" charset="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2075" tIns="46038" rIns="92075" bIns="46038" numCol="1" anchor="t" anchorCtr="0" compatLnSpc="1">
        <a:prstTxWarp prst="textNoShape">
          <a:avLst/>
        </a:prstTxWarp>
      </a:bodyPr>
      <a:lstStyle>
        <a:def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defRPr kumimoji="1" lang="en-US" sz="3200" b="1" i="0" u="none" strike="noStrike" cap="none" normalizeH="0" baseline="0" smtClean="0">
            <a:ln>
              <a:noFill/>
            </a:ln>
            <a:solidFill>
              <a:schemeClr val="hlink"/>
            </a:solidFill>
            <a:effectLst/>
            <a:latin typeface="Arial" pitchFamily="34" charset="0"/>
            <a:ea typeface="MS PGothic" pitchFamily="34" charset="-128"/>
            <a:sym typeface="Symbol" pitchFamily="18" charset="2"/>
          </a:defRPr>
        </a:defPPr>
      </a:lstStyle>
    </a:lnDef>
  </a:objectDefaults>
  <a:extraClrSchemeLst>
    <a:extraClrScheme>
      <a:clrScheme name="1_zyh-uh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1_zyh-uh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1_zyh-uh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课程讲授">
  <a:themeElements>
    <a:clrScheme name="1_zyh-uh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fontScheme name="自定义 5">
      <a:majorFont>
        <a:latin typeface="黑体"/>
        <a:ea typeface="黑体"/>
        <a:cs typeface=""/>
      </a:majorFont>
      <a:minorFont>
        <a:latin typeface="黑体"/>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2075" tIns="46038" rIns="92075" bIns="46038" numCol="1" anchor="t" anchorCtr="0" compatLnSpc="1">
        <a:prstTxWarp prst="textNoShape">
          <a:avLst/>
        </a:prstTxWarp>
      </a:bodyPr>
      <a:lstStyle>
        <a:def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defRPr kumimoji="1" lang="en-US" sz="3200" b="1" i="0" u="none" strike="noStrike" cap="none" normalizeH="0" baseline="0" smtClean="0">
            <a:ln>
              <a:noFill/>
            </a:ln>
            <a:solidFill>
              <a:schemeClr val="hlink"/>
            </a:solidFill>
            <a:effectLst/>
            <a:latin typeface="Arial" charset="0"/>
            <a:ea typeface="MS PGothic" pitchFamily="34" charset="-128"/>
            <a:sym typeface="Symbol" pitchFamily="18" charset="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2075" tIns="46038" rIns="92075" bIns="46038" numCol="1" anchor="t" anchorCtr="0" compatLnSpc="1">
        <a:prstTxWarp prst="textNoShape">
          <a:avLst/>
        </a:prstTxWarp>
      </a:bodyPr>
      <a:lstStyle>
        <a:def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defRPr kumimoji="1" lang="en-US" sz="3200" b="1" i="0" u="none" strike="noStrike" cap="none" normalizeH="0" baseline="0" smtClean="0">
            <a:ln>
              <a:noFill/>
            </a:ln>
            <a:solidFill>
              <a:schemeClr val="hlink"/>
            </a:solidFill>
            <a:effectLst/>
            <a:latin typeface="Arial" charset="0"/>
            <a:ea typeface="MS PGothic" pitchFamily="34" charset="-128"/>
            <a:sym typeface="Symbol" pitchFamily="18" charset="2"/>
          </a:defRPr>
        </a:defPPr>
      </a:lstStyle>
    </a:lnDef>
  </a:objectDefaults>
  <a:extraClrSchemeLst>
    <a:extraClrScheme>
      <a:clrScheme name="1_zyh-uh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1_zyh-uh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1_zyh-uh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课程讲授" id="{26639BBF-0CB4-4C7E-A108-B1CD2F774AB6}" vid="{D9BDEB4D-6FF0-4523-A878-4E4A439861AE}"/>
    </a:ext>
  </a:extLst>
</a:theme>
</file>

<file path=ppt/theme/theme3.xml><?xml version="1.0" encoding="utf-8"?>
<a:theme xmlns:a="http://schemas.openxmlformats.org/drawingml/2006/main" name="课件">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spAutoFit/>
      </a:bodyPr>
      <a:lstStyle>
        <a:defPPr algn="l">
          <a:lnSpc>
            <a:spcPct val="120000"/>
          </a:lnSpc>
          <a:buNone/>
          <a:defRPr sz="2200" dirty="0">
            <a:solidFill>
              <a:srgbClr val="FF0000"/>
            </a:solidFill>
            <a:latin typeface="黑体" panose="02010609060101010101" pitchFamily="49" charset="-122"/>
            <a:ea typeface="黑体" panose="02010609060101010101" pitchFamily="49"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2075" tIns="46038" rIns="92075" bIns="46038" numCol="1" anchor="t" anchorCtr="0" compatLnSpc="1">
        <a:prstTxWarp prst="textNoShape">
          <a:avLst/>
        </a:prstTxWarp>
      </a:bodyPr>
      <a:lstStyle>
        <a:defPPr marL="342900" marR="0" indent="-342900" algn="r" defTabSz="914400" rtl="0" eaLnBrk="1" fontAlgn="base" latinLnBrk="0" hangingPunct="1">
          <a:lnSpc>
            <a:spcPct val="100000"/>
          </a:lnSpc>
          <a:spcBef>
            <a:spcPct val="20000"/>
          </a:spcBef>
          <a:spcAft>
            <a:spcPct val="0"/>
          </a:spcAft>
          <a:buClr>
            <a:srgbClr val="FF3399"/>
          </a:buClr>
          <a:buSzTx/>
          <a:buFont typeface="Wingdings 2" pitchFamily="18" charset="2"/>
          <a:buChar char="è"/>
          <a:tabLst/>
          <a:defRPr kumimoji="1" lang="en-US" sz="3200" b="1" i="0" u="none" strike="noStrike" cap="none" normalizeH="0" baseline="0" smtClean="0">
            <a:ln>
              <a:noFill/>
            </a:ln>
            <a:solidFill>
              <a:schemeClr val="hlink"/>
            </a:solidFill>
            <a:effectLst/>
            <a:latin typeface="Arial" charset="0"/>
            <a:ea typeface="MS PGothic" pitchFamily="34" charset="-128"/>
            <a:sym typeface="Symbol" pitchFamily="18" charset="2"/>
          </a:defRPr>
        </a:defPPr>
      </a:lstStyle>
    </a:lnDef>
    <a:txDef>
      <a:spPr>
        <a:noFill/>
      </a:spPr>
      <a:bodyPr wrap="square" rtlCol="0">
        <a:spAutoFit/>
      </a:bodyPr>
      <a:lstStyle>
        <a:defPPr algn="l">
          <a:buNone/>
          <a:defRPr sz="2800" b="0" dirty="0">
            <a:solidFill>
              <a:schemeClr val="tx1"/>
            </a:solidFill>
            <a:latin typeface="黑体" panose="02010609060101010101" pitchFamily="49" charset="-122"/>
            <a:ea typeface="黑体" panose="02010609060101010101" pitchFamily="49" charset="-122"/>
          </a:defRPr>
        </a:defPPr>
      </a:lstStyle>
    </a:txDef>
  </a:objectDefaults>
  <a:extraClrSchemeLst>
    <a:extraClrScheme>
      <a:clrScheme name="1_zyh-uh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1_zyh-uh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1_zyh-uh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课件" id="{CC470757-CA08-49A8-B7A6-80AB668E139B}" vid="{C8A76236-E3F2-4C55-AD5B-351D9C49E5ED}"/>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59409</TotalTime>
  <Words>5060</Words>
  <Application>Microsoft Office PowerPoint</Application>
  <PresentationFormat>全屏显示(4:3)</PresentationFormat>
  <Paragraphs>665</Paragraphs>
  <Slides>54</Slides>
  <Notes>41</Notes>
  <HiddenSlides>0</HiddenSlides>
  <MMClips>0</MMClips>
  <ScaleCrop>false</ScaleCrop>
  <HeadingPairs>
    <vt:vector size="6" baseType="variant">
      <vt:variant>
        <vt:lpstr>已用的字体</vt:lpstr>
      </vt:variant>
      <vt:variant>
        <vt:i4>18</vt:i4>
      </vt:variant>
      <vt:variant>
        <vt:lpstr>主题</vt:lpstr>
      </vt:variant>
      <vt:variant>
        <vt:i4>3</vt:i4>
      </vt:variant>
      <vt:variant>
        <vt:lpstr>幻灯片标题</vt:lpstr>
      </vt:variant>
      <vt:variant>
        <vt:i4>54</vt:i4>
      </vt:variant>
    </vt:vector>
  </HeadingPairs>
  <TitlesOfParts>
    <vt:vector size="75" baseType="lpstr">
      <vt:lpstr>游ゴシック</vt:lpstr>
      <vt:lpstr>Wingdings 2</vt:lpstr>
      <vt:lpstr>Symbol</vt:lpstr>
      <vt:lpstr>华文行楷</vt:lpstr>
      <vt:lpstr>MS PGothic</vt:lpstr>
      <vt:lpstr>Times New Roman</vt:lpstr>
      <vt:lpstr>黑体</vt:lpstr>
      <vt:lpstr>Helvetica Light</vt:lpstr>
      <vt:lpstr>Cambria Math</vt:lpstr>
      <vt:lpstr>SymbolPS</vt:lpstr>
      <vt:lpstr>微软雅黑</vt:lpstr>
      <vt:lpstr>Arial Unicode MS</vt:lpstr>
      <vt:lpstr>Wingdings</vt:lpstr>
      <vt:lpstr>Calibri</vt:lpstr>
      <vt:lpstr>Heiti SC Medium</vt:lpstr>
      <vt:lpstr>Arial</vt:lpstr>
      <vt:lpstr>宋体</vt:lpstr>
      <vt:lpstr>华文楷体</vt:lpstr>
      <vt:lpstr>1_zyh-uh</vt:lpstr>
      <vt:lpstr>课程讲授</vt:lpstr>
      <vt:lpstr>课件</vt:lpstr>
      <vt:lpstr>北京谱仪BESIII实验上 粲夸克衰变中标准模型的精确检验</vt:lpstr>
      <vt:lpstr>内容提要</vt:lpstr>
      <vt:lpstr>内容提要</vt:lpstr>
      <vt:lpstr>标准模型的成功与挑战</vt:lpstr>
      <vt:lpstr>粲强子衰变独特性</vt:lpstr>
      <vt:lpstr>BEPCII/BESIII实验</vt:lpstr>
      <vt:lpstr>BESIII国际合作组</vt:lpstr>
      <vt:lpstr>BESIII实验数据</vt:lpstr>
      <vt:lpstr>BESIII粲物理研究独特性</vt:lpstr>
      <vt:lpstr>CKM矩阵元</vt:lpstr>
      <vt:lpstr>BESIII实验纯轻子衰变测量</vt:lpstr>
      <vt:lpstr>CKM矩阵与相角</vt:lpstr>
      <vt:lpstr>内容提要</vt:lpstr>
      <vt:lpstr>内容一：阈值处量子关联性研究</vt:lpstr>
      <vt:lpstr>内容二：强子末态衰变机制探索</vt:lpstr>
      <vt:lpstr>内容三：CKM矩阵元/衰变常数</vt:lpstr>
      <vt:lpstr>内容四：衰变形状因子/轻子普适性</vt:lpstr>
      <vt:lpstr>内容五：新粒子和新相互作用</vt:lpstr>
      <vt:lpstr>内容提要</vt:lpstr>
      <vt:lpstr>研究课题设置与有机联系</vt:lpstr>
      <vt:lpstr>研究课题设置与有机联系</vt:lpstr>
      <vt:lpstr>内容提要</vt:lpstr>
      <vt:lpstr>预期成果</vt:lpstr>
      <vt:lpstr>内容提要</vt:lpstr>
      <vt:lpstr>BEPCII/BESIII数据获取</vt:lpstr>
      <vt:lpstr>BEPCII运行（2021-2022）</vt:lpstr>
      <vt:lpstr>BEPCII运行（2022-2023）</vt:lpstr>
      <vt:lpstr>BEPCII运行（2022-2023）</vt:lpstr>
      <vt:lpstr>BESIII数据采集</vt:lpstr>
      <vt:lpstr>数据刻度与重建</vt:lpstr>
      <vt:lpstr>数据质量检查</vt:lpstr>
      <vt:lpstr>系统误差研究</vt:lpstr>
      <vt:lpstr>系统误差研究</vt:lpstr>
      <vt:lpstr>总结</vt:lpstr>
      <vt:lpstr>内容提要</vt:lpstr>
      <vt:lpstr>项目队伍构成</vt:lpstr>
      <vt:lpstr>项目负责人简介</vt:lpstr>
      <vt:lpstr>主要成员简介</vt:lpstr>
      <vt:lpstr>核心骨干</vt:lpstr>
      <vt:lpstr>工作基础与条件</vt:lpstr>
      <vt:lpstr>工作基础与条件</vt:lpstr>
      <vt:lpstr>内容提要</vt:lpstr>
      <vt:lpstr>获得其他资助的情况</vt:lpstr>
      <vt:lpstr>内容提要</vt:lpstr>
      <vt:lpstr>项目经费预算说明</vt:lpstr>
      <vt:lpstr>预期实现以下科学目标</vt:lpstr>
      <vt:lpstr>PowerPoint 演示文稿</vt:lpstr>
      <vt:lpstr>中性粲介子D^0衰变强相角差</vt:lpstr>
      <vt:lpstr>中性粲介子D^0衰变强相角差</vt:lpstr>
      <vt:lpstr>中性粲介子D^0衰变强相角差</vt:lpstr>
      <vt:lpstr>获得其他资助的情况</vt:lpstr>
      <vt:lpstr>获得其他资助的情况</vt:lpstr>
      <vt:lpstr>研究课题设置与有机联系</vt:lpstr>
      <vt:lpstr>轻子普适性的精确验证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 of COPPER Board Testing</dc:title>
  <dc:creator>Yangheng Zheng</dc:creator>
  <cp:lastModifiedBy>彭海平</cp:lastModifiedBy>
  <cp:revision>2926</cp:revision>
  <dcterms:created xsi:type="dcterms:W3CDTF">2003-04-28T21:37:29Z</dcterms:created>
  <dcterms:modified xsi:type="dcterms:W3CDTF">2023-04-05T09:17:40Z</dcterms:modified>
</cp:coreProperties>
</file>