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1" clrIdx="0">
    <p:extLst>
      <p:ext uri="{19B8F6BF-5375-455C-9EA6-DF929625EA0E}">
        <p15:presenceInfo xmlns:p15="http://schemas.microsoft.com/office/powerpoint/2012/main" userId="DE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2" y="1"/>
            <a:ext cx="12188827" cy="54292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9" name="矩形 8"/>
          <p:cNvSpPr/>
          <p:nvPr/>
        </p:nvSpPr>
        <p:spPr>
          <a:xfrm>
            <a:off x="3173" y="6467475"/>
            <a:ext cx="12188827" cy="3905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96900" y="2941018"/>
            <a:ext cx="10998200" cy="907181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CN" sz="6000" b="1"/>
            </a:lvl1pPr>
          </a:lstStyle>
          <a:p>
            <a:r>
              <a:rPr lang="zh-CN" altLang="en-US" dirty="0"/>
              <a:t>标测试题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096660" y="6467475"/>
            <a:ext cx="1095340" cy="39052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 latinLnBrk="0">
              <a:spcBef>
                <a:spcPts val="0"/>
              </a:spcBef>
              <a:buNone/>
              <a:defRPr lang="zh-CN" sz="2800" cap="all" baseline="0"/>
            </a:lvl1pPr>
            <a:lvl2pPr marL="457200" indent="0" algn="ctr" latinLnBrk="0">
              <a:buNone/>
              <a:defRPr lang="zh-CN" sz="2800"/>
            </a:lvl2pPr>
            <a:lvl3pPr marL="914400" indent="0" algn="ctr" latinLnBrk="0">
              <a:buNone/>
              <a:defRPr lang="zh-CN" sz="2400"/>
            </a:lvl3pPr>
            <a:lvl4pPr marL="1371600" indent="0" algn="ctr" latinLnBrk="0">
              <a:buNone/>
              <a:defRPr lang="zh-CN" sz="2000"/>
            </a:lvl4pPr>
            <a:lvl5pPr marL="1828800" indent="0" algn="ctr" latinLnBrk="0">
              <a:buNone/>
              <a:defRPr lang="zh-CN" sz="2000"/>
            </a:lvl5pPr>
            <a:lvl6pPr marL="2286000" indent="0" algn="ctr" latinLnBrk="0">
              <a:buNone/>
              <a:defRPr lang="zh-CN" sz="2000"/>
            </a:lvl6pPr>
            <a:lvl7pPr marL="2743200" indent="0" algn="ctr" latinLnBrk="0">
              <a:buNone/>
              <a:defRPr lang="zh-CN" sz="2000"/>
            </a:lvl7pPr>
            <a:lvl8pPr marL="3200400" indent="0" algn="ctr" latinLnBrk="0">
              <a:buNone/>
              <a:defRPr lang="zh-CN" sz="2000"/>
            </a:lvl8pPr>
            <a:lvl9pPr marL="3657600" indent="0" algn="ctr" latinLnBrk="0">
              <a:buNone/>
              <a:defRPr lang="zh-CN" sz="2000"/>
            </a:lvl9pPr>
          </a:lstStyle>
          <a:p>
            <a:r>
              <a:rPr lang="zh-CN" altLang="en-US" dirty="0"/>
              <a:t>副标题</a:t>
            </a:r>
            <a:endParaRPr lang="zh-CN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4239684" y="4509069"/>
            <a:ext cx="3712633" cy="269875"/>
          </a:xfrm>
          <a:prstGeom prst="rect">
            <a:avLst/>
          </a:prstGeom>
        </p:spPr>
        <p:txBody>
          <a:bodyPr>
            <a:noAutofit/>
          </a:bodyPr>
          <a:lstStyle>
            <a:lvl1pPr marL="45720" indent="0" algn="ctr">
              <a:buFontTx/>
              <a:buNone/>
              <a:defRPr sz="16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报告人  职务</a:t>
            </a:r>
          </a:p>
        </p:txBody>
      </p:sp>
      <p:grpSp>
        <p:nvGrpSpPr>
          <p:cNvPr id="10" name="组合 9"/>
          <p:cNvGrpSpPr>
            <a:grpSpLocks noChangeAspect="1"/>
          </p:cNvGrpSpPr>
          <p:nvPr userDrawn="1"/>
        </p:nvGrpSpPr>
        <p:grpSpPr>
          <a:xfrm>
            <a:off x="205529" y="781044"/>
            <a:ext cx="2370243" cy="400136"/>
            <a:chOff x="8729725" y="4570716"/>
            <a:chExt cx="2830513" cy="477838"/>
          </a:xfrm>
          <a:solidFill>
            <a:srgbClr val="7030A0"/>
          </a:solidFill>
        </p:grpSpPr>
        <p:sp>
          <p:nvSpPr>
            <p:cNvPr id="13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2" name="页脚占位符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356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2" y="0"/>
            <a:ext cx="12188827" cy="542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9" name="矩形 8"/>
          <p:cNvSpPr/>
          <p:nvPr/>
        </p:nvSpPr>
        <p:spPr>
          <a:xfrm>
            <a:off x="3173" y="6468532"/>
            <a:ext cx="12188827" cy="389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96899" y="1249635"/>
            <a:ext cx="2758551" cy="4702272"/>
          </a:xfrm>
          <a:prstGeom prst="rect">
            <a:avLst/>
          </a:prstGeom>
        </p:spPr>
        <p:txBody>
          <a:bodyPr anchor="t"/>
          <a:lstStyle>
            <a:lvl1pPr algn="r" latinLnBrk="0">
              <a:defRPr lang="zh-CN" sz="540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altLang="zh-CN" dirty="0"/>
              <a:t>Outline</a:t>
            </a:r>
            <a:endParaRPr 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>
          <a:xfrm>
            <a:off x="11096660" y="6468532"/>
            <a:ext cx="1092165" cy="389468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110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186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1228725"/>
            <a:ext cx="12192000" cy="4343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98507" y="797052"/>
            <a:ext cx="8994987" cy="23591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latinLnBrk="0">
              <a:defRPr lang="zh-CN" sz="5400" b="1"/>
            </a:lvl1pPr>
          </a:lstStyle>
          <a:p>
            <a:r>
              <a:rPr lang="zh-CN" altLang="en-US" dirty="0"/>
              <a:t>小节标题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598507" y="3238500"/>
            <a:ext cx="8994987" cy="841248"/>
          </a:xfrm>
          <a:prstGeom prst="rect">
            <a:avLst/>
          </a:prstGeom>
        </p:spPr>
        <p:txBody>
          <a:bodyPr anchor="t"/>
          <a:lstStyle>
            <a:lvl1pPr marL="0" indent="0" algn="l" latinLnBrk="0">
              <a:spcBef>
                <a:spcPts val="0"/>
              </a:spcBef>
              <a:buNone/>
              <a:defRPr lang="zh-CN" sz="2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副标题</a:t>
            </a:r>
          </a:p>
        </p:txBody>
      </p:sp>
      <p:grpSp>
        <p:nvGrpSpPr>
          <p:cNvPr id="31" name="组合 30"/>
          <p:cNvGrpSpPr>
            <a:grpSpLocks noChangeAspect="1"/>
          </p:cNvGrpSpPr>
          <p:nvPr userDrawn="1"/>
        </p:nvGrpSpPr>
        <p:grpSpPr>
          <a:xfrm>
            <a:off x="10654765" y="6553202"/>
            <a:ext cx="1395151" cy="235523"/>
            <a:chOff x="8729725" y="4570716"/>
            <a:chExt cx="2830513" cy="477838"/>
          </a:xfrm>
          <a:solidFill>
            <a:schemeClr val="tx1">
              <a:alpha val="70000"/>
            </a:schemeClr>
          </a:solidFill>
        </p:grpSpPr>
        <p:sp>
          <p:nvSpPr>
            <p:cNvPr id="32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117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8500" y="467360"/>
            <a:ext cx="10795000" cy="89814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8500" y="1626669"/>
            <a:ext cx="10795000" cy="4402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9833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98501" y="1626669"/>
            <a:ext cx="5087619" cy="4399227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079163" y="6467474"/>
            <a:ext cx="1109664" cy="365125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buNone/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1"/>
            <a:endParaRPr lang="zh-CN" dirty="0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245745" y="257175"/>
            <a:ext cx="10795000" cy="53848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11079163" y="4786322"/>
            <a:ext cx="739776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7BFD02B-E803-4722-96B8-D58354707C9F}"/>
              </a:ext>
            </a:extLst>
          </p:cNvPr>
          <p:cNvSpPr txBox="1"/>
          <p:nvPr userDrawn="1"/>
        </p:nvSpPr>
        <p:spPr>
          <a:xfrm>
            <a:off x="4501803" y="6480759"/>
            <a:ext cx="3187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i="0" dirty="0">
                <a:latin typeface="Cambria Math" panose="02040503050406030204" pitchFamily="18" charset="0"/>
              </a:rPr>
              <a:t>学期计划</a:t>
            </a:r>
          </a:p>
        </p:txBody>
      </p:sp>
    </p:spTree>
    <p:extLst>
      <p:ext uri="{BB962C8B-B14F-4D97-AF65-F5344CB8AC3E}">
        <p14:creationId xmlns:p14="http://schemas.microsoft.com/office/powerpoint/2010/main" val="247209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8501" y="1608864"/>
            <a:ext cx="5087619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405880" y="1608864"/>
            <a:ext cx="5087619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内容占位符 2"/>
          <p:cNvSpPr>
            <a:spLocks noGrp="1"/>
          </p:cNvSpPr>
          <p:nvPr>
            <p:ph sz="half" idx="10"/>
          </p:nvPr>
        </p:nvSpPr>
        <p:spPr>
          <a:xfrm>
            <a:off x="698501" y="2232732"/>
            <a:ext cx="5087619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dirty="0" smtClean="0"/>
            </a:lvl1pPr>
            <a:lvl2pPr latinLnBrk="0">
              <a:defRPr lang="zh-CN" altLang="en-US" dirty="0" smtClean="0"/>
            </a:lvl2pPr>
            <a:lvl3pPr latinLnBrk="0">
              <a:defRPr lang="zh-CN" altLang="en-US" dirty="0" smtClean="0"/>
            </a:lvl3pPr>
            <a:lvl4pPr latinLnBrk="0">
              <a:defRPr lang="zh-CN" altLang="en-US" dirty="0" smtClean="0"/>
            </a:lvl4pPr>
            <a:lvl5pPr latinLnBrk="0">
              <a:defRPr lang="zh-CN" dirty="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  <p:sp>
        <p:nvSpPr>
          <p:cNvPr id="12" name="内容占位符 3"/>
          <p:cNvSpPr>
            <a:spLocks noGrp="1"/>
          </p:cNvSpPr>
          <p:nvPr>
            <p:ph sz="half" idx="2"/>
          </p:nvPr>
        </p:nvSpPr>
        <p:spPr>
          <a:xfrm>
            <a:off x="6405880" y="2232732"/>
            <a:ext cx="5087619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dirty="0" smtClean="0"/>
            </a:lvl1pPr>
            <a:lvl2pPr latinLnBrk="0">
              <a:defRPr lang="zh-CN" altLang="en-US" dirty="0" smtClean="0"/>
            </a:lvl2pPr>
            <a:lvl3pPr latinLnBrk="0">
              <a:defRPr lang="zh-CN" altLang="en-US" dirty="0" smtClean="0"/>
            </a:lvl3pPr>
            <a:lvl4pPr latinLnBrk="0">
              <a:defRPr lang="zh-CN" altLang="en-US" dirty="0" smtClean="0"/>
            </a:lvl4pPr>
            <a:lvl5pPr latinLnBrk="0">
              <a:defRPr lang="zh-CN" dirty="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zh-CN" dirty="0"/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698500" y="467360"/>
            <a:ext cx="10795000" cy="89814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1"/>
          </p:nvPr>
        </p:nvSpPr>
        <p:spPr>
          <a:xfrm>
            <a:off x="698500" y="4483100"/>
            <a:ext cx="5088467" cy="165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9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6405880" y="4483100"/>
            <a:ext cx="5088467" cy="165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12678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933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3400" b="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5273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3400" b="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 latinLnBrk="0">
              <a:buNone/>
              <a:defRPr lang="zh-CN" sz="32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2761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467475"/>
            <a:ext cx="12188827" cy="3905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0" y="271145"/>
            <a:ext cx="222251" cy="4917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grpSp>
        <p:nvGrpSpPr>
          <p:cNvPr id="5" name="组合 4"/>
          <p:cNvGrpSpPr>
            <a:grpSpLocks noChangeAspect="1"/>
          </p:cNvGrpSpPr>
          <p:nvPr userDrawn="1"/>
        </p:nvGrpSpPr>
        <p:grpSpPr>
          <a:xfrm>
            <a:off x="80595" y="6539144"/>
            <a:ext cx="1395151" cy="235523"/>
            <a:chOff x="8729725" y="4570716"/>
            <a:chExt cx="2830513" cy="477838"/>
          </a:xfrm>
          <a:solidFill>
            <a:schemeClr val="tx1">
              <a:alpha val="70000"/>
            </a:schemeClr>
          </a:solidFill>
        </p:grpSpPr>
        <p:sp>
          <p:nvSpPr>
            <p:cNvPr id="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11449051" y="6467475"/>
            <a:ext cx="739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5088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CN" sz="3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lang="zh-CN" sz="20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lang="zh-CN" sz="18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6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8F3ABEB-9684-4A96-9FC3-F4F1B8690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0685" y="1525069"/>
            <a:ext cx="9438053" cy="43992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bg2"/>
                </a:solidFill>
              </a:rPr>
              <a:t>1.</a:t>
            </a:r>
            <a:r>
              <a:rPr lang="zh-CN" altLang="en-US" dirty="0">
                <a:solidFill>
                  <a:schemeClr val="bg2"/>
                </a:solidFill>
              </a:rPr>
              <a:t>学习了解</a:t>
            </a:r>
            <a:r>
              <a:rPr lang="en-US" altLang="zh-CN" dirty="0">
                <a:solidFill>
                  <a:schemeClr val="bg2"/>
                </a:solidFill>
              </a:rPr>
              <a:t>ALICE</a:t>
            </a:r>
            <a:r>
              <a:rPr lang="zh-CN" altLang="en-US" dirty="0">
                <a:solidFill>
                  <a:schemeClr val="bg2"/>
                </a:solidFill>
              </a:rPr>
              <a:t>探测器相关知识，熟悉</a:t>
            </a:r>
            <a:r>
              <a:rPr lang="en-US" altLang="zh-CN" dirty="0">
                <a:solidFill>
                  <a:schemeClr val="bg2"/>
                </a:solidFill>
              </a:rPr>
              <a:t>J/ψ</a:t>
            </a:r>
            <a:r>
              <a:rPr lang="zh-CN" altLang="en-US" dirty="0">
                <a:solidFill>
                  <a:schemeClr val="bg2"/>
                </a:solidFill>
              </a:rPr>
              <a:t>传统方法信号提取及三分类流程。</a:t>
            </a:r>
            <a:endParaRPr lang="en-US" altLang="zh-CN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bg2"/>
                </a:solidFill>
              </a:rPr>
              <a:t>2.</a:t>
            </a:r>
            <a:r>
              <a:rPr lang="zh-CN" altLang="en-US" dirty="0">
                <a:solidFill>
                  <a:schemeClr val="bg2"/>
                </a:solidFill>
              </a:rPr>
              <a:t>用机器学习的方法对</a:t>
            </a:r>
            <a:r>
              <a:rPr lang="en-US" altLang="zh-CN" dirty="0">
                <a:solidFill>
                  <a:schemeClr val="bg2"/>
                </a:solidFill>
              </a:rPr>
              <a:t>5TeV</a:t>
            </a:r>
            <a:r>
              <a:rPr lang="zh-CN" altLang="en-US" dirty="0">
                <a:solidFill>
                  <a:schemeClr val="bg2"/>
                </a:solidFill>
              </a:rPr>
              <a:t>能量下</a:t>
            </a:r>
            <a:r>
              <a:rPr lang="en-US" altLang="zh-CN" dirty="0">
                <a:solidFill>
                  <a:schemeClr val="bg2"/>
                </a:solidFill>
              </a:rPr>
              <a:t>pp</a:t>
            </a:r>
            <a:r>
              <a:rPr lang="zh-CN" altLang="en-US" dirty="0">
                <a:solidFill>
                  <a:schemeClr val="bg2"/>
                </a:solidFill>
              </a:rPr>
              <a:t>碰撞数据实现</a:t>
            </a:r>
            <a:r>
              <a:rPr lang="en-US" altLang="zh-CN" dirty="0">
                <a:solidFill>
                  <a:schemeClr val="bg2"/>
                </a:solidFill>
              </a:rPr>
              <a:t>prompt</a:t>
            </a:r>
            <a:r>
              <a:rPr lang="zh-CN" altLang="en-US" dirty="0">
                <a:solidFill>
                  <a:schemeClr val="bg2"/>
                </a:solidFill>
              </a:rPr>
              <a:t>、</a:t>
            </a:r>
            <a:r>
              <a:rPr lang="en-US" altLang="zh-CN" dirty="0">
                <a:solidFill>
                  <a:schemeClr val="bg2"/>
                </a:solidFill>
              </a:rPr>
              <a:t>non-prompt</a:t>
            </a:r>
            <a:r>
              <a:rPr lang="zh-CN" altLang="en-US" dirty="0">
                <a:solidFill>
                  <a:schemeClr val="bg2"/>
                </a:solidFill>
              </a:rPr>
              <a:t>、</a:t>
            </a:r>
            <a:r>
              <a:rPr lang="en-US" altLang="zh-CN" dirty="0">
                <a:solidFill>
                  <a:schemeClr val="bg2"/>
                </a:solidFill>
              </a:rPr>
              <a:t>background</a:t>
            </a:r>
            <a:r>
              <a:rPr lang="zh-CN" altLang="en-US" dirty="0">
                <a:solidFill>
                  <a:schemeClr val="bg2"/>
                </a:solidFill>
              </a:rPr>
              <a:t>三分类。</a:t>
            </a:r>
            <a:endParaRPr lang="en-US" altLang="zh-CN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bg2"/>
                </a:solidFill>
              </a:rPr>
              <a:t>3.</a:t>
            </a:r>
            <a:r>
              <a:rPr lang="zh-CN" altLang="en-US" dirty="0">
                <a:solidFill>
                  <a:schemeClr val="bg2"/>
                </a:solidFill>
              </a:rPr>
              <a:t>熟悉</a:t>
            </a:r>
            <a:r>
              <a:rPr lang="en-US" altLang="zh-CN" dirty="0">
                <a:solidFill>
                  <a:schemeClr val="bg2"/>
                </a:solidFill>
              </a:rPr>
              <a:t>run3</a:t>
            </a:r>
            <a:r>
              <a:rPr lang="zh-CN" altLang="en-US" dirty="0">
                <a:solidFill>
                  <a:schemeClr val="bg2"/>
                </a:solidFill>
              </a:rPr>
              <a:t>的数据结构</a:t>
            </a:r>
            <a:endParaRPr lang="en-US" altLang="zh-CN" dirty="0">
              <a:solidFill>
                <a:schemeClr val="bg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</a:rPr>
              <a:t>利用机器学习的方法对</a:t>
            </a:r>
            <a:r>
              <a:rPr lang="en-US" altLang="zh-CN" dirty="0">
                <a:solidFill>
                  <a:schemeClr val="bg2"/>
                </a:solidFill>
              </a:rPr>
              <a:t>13.6TeV</a:t>
            </a:r>
            <a:r>
              <a:rPr lang="zh-CN" altLang="en-US" dirty="0">
                <a:solidFill>
                  <a:schemeClr val="bg2"/>
                </a:solidFill>
              </a:rPr>
              <a:t>下</a:t>
            </a:r>
            <a:r>
              <a:rPr lang="en-US" altLang="zh-CN" dirty="0">
                <a:solidFill>
                  <a:schemeClr val="bg2"/>
                </a:solidFill>
              </a:rPr>
              <a:t>pp</a:t>
            </a:r>
            <a:r>
              <a:rPr lang="zh-CN" altLang="en-US" dirty="0">
                <a:solidFill>
                  <a:schemeClr val="bg2"/>
                </a:solidFill>
              </a:rPr>
              <a:t>碰撞实现</a:t>
            </a:r>
            <a:r>
              <a:rPr lang="en-US" altLang="zh-CN" dirty="0">
                <a:solidFill>
                  <a:schemeClr val="bg2"/>
                </a:solidFill>
              </a:rPr>
              <a:t>J/ψ</a:t>
            </a:r>
            <a:r>
              <a:rPr lang="zh-CN" altLang="en-US" dirty="0">
                <a:solidFill>
                  <a:schemeClr val="bg2"/>
                </a:solidFill>
              </a:rPr>
              <a:t>信号提取。</a:t>
            </a:r>
            <a:endParaRPr lang="en-US" altLang="zh-CN" dirty="0">
              <a:solidFill>
                <a:schemeClr val="bg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</a:rPr>
              <a:t>并尝试对其实现三分类。</a:t>
            </a:r>
            <a:endParaRPr lang="en-US" altLang="zh-CN" dirty="0">
              <a:solidFill>
                <a:schemeClr val="bg2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014BAE-CFDC-4C09-A3EC-32878A355F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483AD769-CB16-4099-8172-D66E42CD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学期计划</a:t>
            </a: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230FC9B-7870-4DB0-852A-924406D898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783167"/>
      </p:ext>
    </p:extLst>
  </p:cSld>
  <p:clrMapOvr>
    <a:masterClrMapping/>
  </p:clrMapOvr>
</p:sld>
</file>

<file path=ppt/theme/theme1.xml><?xml version="1.0" encoding="utf-8"?>
<a:theme xmlns:a="http://schemas.openxmlformats.org/drawingml/2006/main" name="teach03 16x9">
  <a:themeElements>
    <a:clrScheme name="自定义 16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2A78A8"/>
      </a:accent1>
      <a:accent2>
        <a:srgbClr val="559937"/>
      </a:accent2>
      <a:accent3>
        <a:srgbClr val="EBCA21"/>
      </a:accent3>
      <a:accent4>
        <a:srgbClr val="EB8D21"/>
      </a:accent4>
      <a:accent5>
        <a:srgbClr val="EB5638"/>
      </a:accent5>
      <a:accent6>
        <a:srgbClr val="3AAFB2"/>
      </a:accent6>
      <a:hlink>
        <a:srgbClr val="3A9CDB"/>
      </a:hlink>
      <a:folHlink>
        <a:srgbClr val="6E54AE"/>
      </a:folHlink>
    </a:clrScheme>
    <a:fontScheme name="自定义 3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77</Words>
  <Application>Microsoft Office PowerPoint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Microsoft YaHei</vt:lpstr>
      <vt:lpstr>Microsoft YaHei</vt:lpstr>
      <vt:lpstr>Arial</vt:lpstr>
      <vt:lpstr>Calibri</vt:lpstr>
      <vt:lpstr>Cambria Math</vt:lpstr>
      <vt:lpstr>Wingdings</vt:lpstr>
      <vt:lpstr>teach03 16x9</vt:lpstr>
      <vt:lpstr>学期计划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11</cp:revision>
  <dcterms:created xsi:type="dcterms:W3CDTF">2022-09-09T08:25:13Z</dcterms:created>
  <dcterms:modified xsi:type="dcterms:W3CDTF">2022-09-09T10:51:26Z</dcterms:modified>
</cp:coreProperties>
</file>