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0" r:id="rId6"/>
    <p:sldId id="272" r:id="rId7"/>
    <p:sldId id="262" r:id="rId8"/>
    <p:sldId id="267" r:id="rId9"/>
    <p:sldId id="268" r:id="rId10"/>
    <p:sldId id="269" r:id="rId11"/>
    <p:sldId id="263" r:id="rId12"/>
    <p:sldId id="265" r:id="rId13"/>
    <p:sldId id="266" r:id="rId14"/>
    <p:sldId id="270" r:id="rId15"/>
    <p:sldId id="283" r:id="rId16"/>
    <p:sldId id="273" r:id="rId17"/>
    <p:sldId id="274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75" r:id="rId27"/>
    <p:sldId id="277" r:id="rId28"/>
    <p:sldId id="278" r:id="rId29"/>
    <p:sldId id="279" r:id="rId30"/>
    <p:sldId id="280" r:id="rId31"/>
    <p:sldId id="281" r:id="rId32"/>
    <p:sldId id="282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6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71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14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6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76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61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07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11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1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42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52EE1-2CFD-42D5-B1CA-CD29C7DDFF56}" type="datetimeFigureOut">
              <a:rPr lang="zh-CN" altLang="en-US" smtClean="0"/>
              <a:t>2014/7/21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C64E-4AE8-400E-873D-960B13D245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59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Luminosity Measurement</a:t>
            </a:r>
            <a:br>
              <a:rPr lang="en-US" altLang="zh-CN" dirty="0" smtClean="0"/>
            </a:br>
            <a:r>
              <a:rPr lang="en-US" altLang="zh-CN" dirty="0" smtClean="0"/>
              <a:t>using </a:t>
            </a:r>
            <a:r>
              <a:rPr lang="en-US" altLang="zh-CN" dirty="0" err="1" smtClean="0"/>
              <a:t>Bhabha</a:t>
            </a:r>
            <a:r>
              <a:rPr lang="en-US" altLang="zh-CN" dirty="0" smtClean="0"/>
              <a:t> process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981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1152" y="1"/>
            <a:ext cx="10515600" cy="1136822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Comparison(3.671GeV)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9" y="975640"/>
            <a:ext cx="3971054" cy="283207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178" y="975641"/>
            <a:ext cx="3946767" cy="28278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4" y="3855596"/>
            <a:ext cx="4080365" cy="28547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57" y="3817535"/>
            <a:ext cx="4046410" cy="284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7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Results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9772"/>
            <a:ext cx="12192000" cy="5688227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23535"/>
              </p:ext>
            </p:extLst>
          </p:nvPr>
        </p:nvGraphicFramePr>
        <p:xfrm>
          <a:off x="82380" y="1219198"/>
          <a:ext cx="11955848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71"/>
                <a:gridCol w="1429430"/>
                <a:gridCol w="1622854"/>
                <a:gridCol w="1837038"/>
                <a:gridCol w="889686"/>
                <a:gridCol w="1556952"/>
                <a:gridCol w="1853513"/>
                <a:gridCol w="1996304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Efficiency/%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Cross section/</a:t>
                      </a:r>
                      <a:r>
                        <a:rPr lang="en-US" altLang="zh-CN" sz="1600" dirty="0" err="1" smtClean="0"/>
                        <a:t>pb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Luminosity/pb-1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efficiency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Cross section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luminosity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2.2324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18.7952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1469.8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3.0990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18.9158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765.0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0.867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18.7622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1278.1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3.415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3.1015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18.8702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770.1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1.630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2.8000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18.8384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938.1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3.757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3.1055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18.9328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765.3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2.112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3.4000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18.7904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639.2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3.1120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18.7846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760.3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1.722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3.0500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18.8102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785.7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15.033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3.1200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18.8256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757.9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1.272</a:t>
                      </a:r>
                      <a:endParaRPr lang="zh-CN" altLang="en-US" dirty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3.0600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18.9068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787.4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15.007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3.0800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18.8414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776.5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31.019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3.0830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18.9066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775.9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4.728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18.7864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603.9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3.624</a:t>
                      </a:r>
                      <a:endParaRPr lang="zh-CN" altLang="en-US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3.0900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18.8116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773.2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15.729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3.5424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18.8222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586.8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8.690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3.0930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767.9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14.377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3.5538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585.7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5.556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3.0943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770.2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3.5611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18.6942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584.5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3.863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3.0952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18.8466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761.3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3.6002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18.9004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569.1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9.495</a:t>
                      </a:r>
                      <a:endParaRPr lang="zh-CN" altLang="en-US" dirty="0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3.0958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18.8416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768.7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3.323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3.6500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18.7422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556.4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48.375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3.0969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18.9088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766.9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3.6710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18.7972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546.4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4.624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3.0982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18.987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770.3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2.987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7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Systematic Error(1)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9772"/>
            <a:ext cx="12192000" cy="5688227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53516"/>
              </p:ext>
            </p:extLst>
          </p:nvPr>
        </p:nvGraphicFramePr>
        <p:xfrm>
          <a:off x="82380" y="1219198"/>
          <a:ext cx="11647634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55"/>
                <a:gridCol w="1708646"/>
                <a:gridCol w="1944130"/>
                <a:gridCol w="1359243"/>
                <a:gridCol w="1573427"/>
                <a:gridCol w="1804087"/>
                <a:gridCol w="1235675"/>
                <a:gridCol w="1226771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b="0" dirty="0" err="1" smtClean="0"/>
                        <a:t>Ecm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latin typeface="+mn-lt"/>
                        </a:rPr>
                        <a:t>Event</a:t>
                      </a:r>
                      <a:r>
                        <a:rPr lang="en-US" altLang="zh-CN" b="0" baseline="0" dirty="0" smtClean="0">
                          <a:latin typeface="+mn-lt"/>
                        </a:rPr>
                        <a:t> selections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Tracking efficiency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MC statistics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Bkg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estimation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Trigger efficiency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Generator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latin typeface="+mn-lt"/>
                        </a:rPr>
                        <a:t>Total/%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2.2324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/>
                        <a:t>0.83</a:t>
                      </a:r>
                      <a:endParaRPr lang="zh-CN" altLang="en-US" b="1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0.58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2.8000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0.58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3.4000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0.76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3.0500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0.62</a:t>
                      </a:r>
                      <a:endParaRPr lang="zh-CN" altLang="en-US" b="1" dirty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3.0600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0.81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3.0830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0.53</a:t>
                      </a:r>
                      <a:endParaRPr lang="zh-CN" altLang="en-US" b="1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3.0900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0.56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3.0930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0.64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3.0943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1.28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1.40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3.0952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4.11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4.21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3.0958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7.79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7.96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3.0969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12.1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12.27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3.0982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7.46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7.56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30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Systematic Error(1)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9772"/>
            <a:ext cx="12192000" cy="5688227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058673"/>
              </p:ext>
            </p:extLst>
          </p:nvPr>
        </p:nvGraphicFramePr>
        <p:xfrm>
          <a:off x="82380" y="1219198"/>
          <a:ext cx="11647634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55"/>
                <a:gridCol w="1708646"/>
                <a:gridCol w="1944130"/>
                <a:gridCol w="1359243"/>
                <a:gridCol w="1573427"/>
                <a:gridCol w="1804087"/>
                <a:gridCol w="1235675"/>
                <a:gridCol w="1226771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b="0" dirty="0" err="1" smtClean="0"/>
                        <a:t>Ecm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latin typeface="+mn-lt"/>
                        </a:rPr>
                        <a:t>Event</a:t>
                      </a:r>
                      <a:r>
                        <a:rPr lang="en-US" altLang="zh-CN" b="0" baseline="0" dirty="0" smtClean="0">
                          <a:latin typeface="+mn-lt"/>
                        </a:rPr>
                        <a:t> selections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Tracking efficiency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MC statistics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Bkg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estimation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Trigger efficiency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Generator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latin typeface="+mn-lt"/>
                        </a:rPr>
                        <a:t>Total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3.0990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4.26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4.31</a:t>
                      </a:r>
                      <a:endParaRPr lang="zh-CN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3.1015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1.51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1.61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3.1055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0.75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FF0000"/>
                          </a:solidFill>
                        </a:rPr>
                        <a:t>0.93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3.1120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 smtClean="0"/>
                        <a:t>0.73</a:t>
                      </a:r>
                      <a:endParaRPr lang="zh-CN" altLang="en-US" b="1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3.1200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0.56</a:t>
                      </a:r>
                      <a:endParaRPr lang="zh-CN" altLang="en-US" b="1" dirty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3.0800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0.52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0.63</a:t>
                      </a:r>
                      <a:endParaRPr lang="zh-CN" altLang="en-US" b="1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3.5424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0.62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3.5538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0.54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3.5611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0.67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3.6002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0.75</a:t>
                      </a:r>
                      <a:endParaRPr lang="zh-CN" altLang="en-US" b="1" dirty="0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3.6500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0.55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3.6710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0.06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0.53</a:t>
                      </a:r>
                      <a:endParaRPr lang="zh-CN" altLang="en-US" b="1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835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Final Result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9772"/>
            <a:ext cx="12192000" cy="5688227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407160"/>
              </p:ext>
            </p:extLst>
          </p:nvPr>
        </p:nvGraphicFramePr>
        <p:xfrm>
          <a:off x="82380" y="1219198"/>
          <a:ext cx="11961339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574"/>
                <a:gridCol w="4344857"/>
                <a:gridCol w="2106259"/>
                <a:gridCol w="3882649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Luminosity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Luminosity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2.2324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2.637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±0.009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±0.022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u="none" dirty="0" smtClean="0"/>
                        <a:t>3.0990</a:t>
                      </a:r>
                      <a:endParaRPr lang="zh-CN" altLang="en-US" sz="1600" b="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 smtClean="0"/>
                        <a:t>0.867</a:t>
                      </a:r>
                      <a:r>
                        <a:rPr lang="en-US" altLang="zh-CN" b="1" u="sng" dirty="0" smtClean="0">
                          <a:solidFill>
                            <a:srgbClr val="0070C0"/>
                          </a:solidFill>
                        </a:rPr>
                        <a:t>±0.004</a:t>
                      </a:r>
                      <a:r>
                        <a:rPr lang="en-US" altLang="zh-CN" b="1" u="sng" dirty="0" smtClean="0">
                          <a:solidFill>
                            <a:srgbClr val="FF0000"/>
                          </a:solidFill>
                        </a:rPr>
                        <a:t>±0.037</a:t>
                      </a:r>
                      <a:endParaRPr lang="zh-CN" altLang="en-US" b="1" u="sng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3.415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±0.011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u="none" dirty="0" smtClean="0"/>
                        <a:t>3.1015</a:t>
                      </a:r>
                      <a:endParaRPr lang="zh-CN" alt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 smtClean="0"/>
                        <a:t>1.630</a:t>
                      </a:r>
                      <a:r>
                        <a:rPr lang="en-US" altLang="zh-CN" b="1" u="sng" dirty="0" smtClean="0">
                          <a:solidFill>
                            <a:srgbClr val="0070C0"/>
                          </a:solidFill>
                        </a:rPr>
                        <a:t>±0.006</a:t>
                      </a:r>
                      <a:r>
                        <a:rPr lang="en-US" altLang="zh-CN" b="1" u="sng" dirty="0" smtClean="0">
                          <a:solidFill>
                            <a:srgbClr val="FF0000"/>
                          </a:solidFill>
                        </a:rPr>
                        <a:t>±0.026</a:t>
                      </a:r>
                      <a:endParaRPr lang="zh-CN" altLang="en-US" b="1" u="sng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2.8000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3.757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±0.013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u="none" dirty="0" smtClean="0"/>
                        <a:t>3.1055</a:t>
                      </a:r>
                      <a:endParaRPr lang="zh-CN" alt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 smtClean="0"/>
                        <a:t>2.112</a:t>
                      </a:r>
                      <a:r>
                        <a:rPr lang="en-US" altLang="zh-CN" b="1" u="sng" dirty="0" smtClean="0">
                          <a:solidFill>
                            <a:srgbClr val="0070C0"/>
                          </a:solidFill>
                        </a:rPr>
                        <a:t>±0.008</a:t>
                      </a:r>
                      <a:r>
                        <a:rPr lang="en-US" altLang="zh-CN" b="1" u="sng" dirty="0" smtClean="0">
                          <a:solidFill>
                            <a:srgbClr val="FF0000"/>
                          </a:solidFill>
                        </a:rPr>
                        <a:t>±0.020</a:t>
                      </a:r>
                      <a:endParaRPr lang="zh-CN" altLang="en-US" b="1" u="sng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3.4000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1.681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±0.007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±0.013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3.1120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1.722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±0.007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±0.013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3.0500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15.033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±0.050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3.1200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1.272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±0.005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±0.007</a:t>
                      </a:r>
                      <a:endParaRPr lang="zh-CN" altLang="en-US" dirty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3.0600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15.007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±0.050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±0.122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3.0800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31.019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±0.102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±0.163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3.0830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4.728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±0.016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3.624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±0.013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±0.023</a:t>
                      </a:r>
                      <a:endParaRPr lang="zh-CN" altLang="en-US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3.0900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15.729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±0.052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±0.088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3.5424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8.690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±0.030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±0.054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3.0930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14.377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±0.048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3.5538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5.556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±0.019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±0.030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3.0943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 smtClean="0"/>
                        <a:t>2.329</a:t>
                      </a:r>
                      <a:r>
                        <a:rPr lang="en-US" altLang="zh-CN" b="1" u="sng" dirty="0" smtClean="0">
                          <a:solidFill>
                            <a:srgbClr val="0070C0"/>
                          </a:solidFill>
                        </a:rPr>
                        <a:t>±0.009</a:t>
                      </a:r>
                      <a:r>
                        <a:rPr lang="en-US" altLang="zh-CN" b="1" u="sng" dirty="0" smtClean="0">
                          <a:solidFill>
                            <a:srgbClr val="FF0000"/>
                          </a:solidFill>
                        </a:rPr>
                        <a:t>±0.033</a:t>
                      </a:r>
                      <a:endParaRPr lang="zh-CN" alt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3.5611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3.863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±0.014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±0.026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3.0952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 smtClean="0"/>
                        <a:t>2.302</a:t>
                      </a:r>
                      <a:r>
                        <a:rPr lang="en-US" altLang="zh-CN" b="1" u="sng" dirty="0" smtClean="0">
                          <a:solidFill>
                            <a:srgbClr val="0070C0"/>
                          </a:solidFill>
                        </a:rPr>
                        <a:t>±0.009</a:t>
                      </a:r>
                      <a:r>
                        <a:rPr lang="en-US" altLang="zh-CN" b="1" u="sng" dirty="0" smtClean="0">
                          <a:solidFill>
                            <a:srgbClr val="FF0000"/>
                          </a:solidFill>
                        </a:rPr>
                        <a:t>±0.097</a:t>
                      </a:r>
                      <a:endParaRPr lang="zh-CN" alt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3.6002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9.495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±0.071</a:t>
                      </a:r>
                      <a:endParaRPr lang="zh-CN" altLang="en-US" dirty="0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3.0958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 smtClean="0"/>
                        <a:t>3.323</a:t>
                      </a:r>
                      <a:r>
                        <a:rPr lang="en-US" altLang="zh-CN" b="1" u="sng" dirty="0" smtClean="0">
                          <a:solidFill>
                            <a:srgbClr val="0070C0"/>
                          </a:solidFill>
                        </a:rPr>
                        <a:t>±0.012</a:t>
                      </a:r>
                      <a:r>
                        <a:rPr lang="en-US" altLang="zh-CN" b="1" u="sng" dirty="0" smtClean="0">
                          <a:solidFill>
                            <a:srgbClr val="FF0000"/>
                          </a:solidFill>
                        </a:rPr>
                        <a:t>±0.264</a:t>
                      </a:r>
                      <a:endParaRPr lang="zh-CN" alt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3.6500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48.375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±0.160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±0.264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3.0969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 smtClean="0"/>
                        <a:t>3.951</a:t>
                      </a:r>
                      <a:r>
                        <a:rPr lang="en-US" altLang="zh-CN" b="1" u="sng" dirty="0" smtClean="0">
                          <a:solidFill>
                            <a:srgbClr val="0070C0"/>
                          </a:solidFill>
                        </a:rPr>
                        <a:t>±0.014</a:t>
                      </a:r>
                      <a:r>
                        <a:rPr lang="en-US" altLang="zh-CN" b="1" u="sng" dirty="0" smtClean="0">
                          <a:solidFill>
                            <a:srgbClr val="FF0000"/>
                          </a:solidFill>
                        </a:rPr>
                        <a:t>±0.485</a:t>
                      </a:r>
                      <a:endParaRPr lang="zh-CN" alt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3.6710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4.624</a:t>
                      </a:r>
                      <a:r>
                        <a:rPr lang="en-US" altLang="zh-CN" dirty="0" smtClean="0">
                          <a:solidFill>
                            <a:srgbClr val="0070C0"/>
                          </a:solidFill>
                        </a:rPr>
                        <a:t>±0.017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±0.025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3.0982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u="sng" dirty="0" smtClean="0"/>
                        <a:t>2.987</a:t>
                      </a:r>
                      <a:r>
                        <a:rPr lang="en-US" altLang="zh-CN" b="1" u="sng" dirty="0" smtClean="0">
                          <a:solidFill>
                            <a:srgbClr val="0070C0"/>
                          </a:solidFill>
                        </a:rPr>
                        <a:t>±0.011</a:t>
                      </a:r>
                      <a:r>
                        <a:rPr lang="en-US" altLang="zh-CN" b="1" u="sng" dirty="0" smtClean="0">
                          <a:solidFill>
                            <a:srgbClr val="FF0000"/>
                          </a:solidFill>
                        </a:rPr>
                        <a:t>±0.226</a:t>
                      </a:r>
                      <a:endParaRPr lang="zh-CN" alt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762897" y="4917989"/>
            <a:ext cx="2174789" cy="1787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221362" y="1664043"/>
            <a:ext cx="2183027" cy="980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83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740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Comparison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14" y="2395561"/>
            <a:ext cx="5003520" cy="407450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" y="2386897"/>
            <a:ext cx="5127466" cy="409183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0303" y="1638427"/>
            <a:ext cx="311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Result with two methods: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447005" y="1638427"/>
            <a:ext cx="311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Systematic Error comparison: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2940907" y="5165124"/>
            <a:ext cx="659027" cy="99677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698789" y="4102443"/>
            <a:ext cx="5807676" cy="1128584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32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6162" y="2298357"/>
            <a:ext cx="95476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/>
              <a:t>Part </a:t>
            </a:r>
            <a:r>
              <a:rPr lang="en-US" altLang="zh-CN" sz="6600" dirty="0" smtClean="0"/>
              <a:t>2 </a:t>
            </a:r>
            <a:r>
              <a:rPr lang="en-US" altLang="zh-CN" sz="6600" dirty="0"/>
              <a:t>: </a:t>
            </a:r>
          </a:p>
          <a:p>
            <a:r>
              <a:rPr lang="en-US" altLang="zh-CN" sz="6600" dirty="0"/>
              <a:t>          </a:t>
            </a:r>
            <a:r>
              <a:rPr lang="en-US" altLang="zh-CN" sz="6600" dirty="0" smtClean="0"/>
              <a:t>3.850GeV </a:t>
            </a:r>
            <a:r>
              <a:rPr lang="en-US" altLang="zh-CN" sz="6600" dirty="0"/>
              <a:t>~ </a:t>
            </a:r>
            <a:r>
              <a:rPr lang="en-US" altLang="zh-CN" sz="6600" dirty="0" smtClean="0"/>
              <a:t>4.590GeV</a:t>
            </a:r>
            <a:endParaRPr lang="zh-CN" altLang="en-US" sz="66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968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Events and background </a:t>
            </a:r>
            <a:r>
              <a:rPr lang="en-US" altLang="zh-CN" sz="5400" b="1" dirty="0" smtClean="0"/>
              <a:t>estimation</a:t>
            </a:r>
            <a:endParaRPr lang="zh-CN" altLang="en-US" sz="5400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887668"/>
              </p:ext>
            </p:extLst>
          </p:nvPr>
        </p:nvGraphicFramePr>
        <p:xfrm>
          <a:off x="230661" y="1169772"/>
          <a:ext cx="11261123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53"/>
                <a:gridCol w="2174789"/>
                <a:gridCol w="2174789"/>
                <a:gridCol w="2356022"/>
                <a:gridCol w="2323070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Events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Bkg</a:t>
                      </a:r>
                      <a:r>
                        <a:rPr lang="en-US" altLang="zh-CN" sz="1600" dirty="0" smtClean="0"/>
                        <a:t> from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baseline="0" dirty="0" err="1" smtClean="0"/>
                        <a:t>Digam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Bkg</a:t>
                      </a:r>
                      <a:r>
                        <a:rPr lang="en-US" altLang="zh-CN" sz="1600" dirty="0" smtClean="0"/>
                        <a:t> from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baseline="0" dirty="0" err="1" smtClean="0"/>
                        <a:t>Dimu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Bkg</a:t>
                      </a:r>
                      <a:r>
                        <a:rPr lang="en-US" altLang="zh-CN" sz="1600" dirty="0" smtClean="0"/>
                        <a:t> from</a:t>
                      </a:r>
                      <a:r>
                        <a:rPr lang="en-US" altLang="zh-CN" sz="1600" baseline="0" dirty="0" smtClean="0"/>
                        <a:t> Hadrons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3.850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745606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101.0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4.000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671866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38.8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4.050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557522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39.6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4.100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602474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5.7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4.150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620786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4.200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599857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4.250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663143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4.300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635965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2.4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4.350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628814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1.9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4.400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516865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4.450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541200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549911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587193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4.590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538420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882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 smtClean="0"/>
              <a:t>@3.850GeV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9" y="2041461"/>
            <a:ext cx="5066655" cy="3612066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02" y="2041461"/>
            <a:ext cx="4479582" cy="361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38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 smtClean="0"/>
              <a:t>@4.000GeV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9" y="2065867"/>
            <a:ext cx="5066655" cy="356325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02" y="2271086"/>
            <a:ext cx="4479582" cy="315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2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Data  Set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9772"/>
            <a:ext cx="12192000" cy="5688227"/>
          </a:xfrm>
        </p:spPr>
        <p:txBody>
          <a:bodyPr/>
          <a:lstStyle/>
          <a:p>
            <a:r>
              <a:rPr lang="en-US" altLang="zh-CN" dirty="0" smtClean="0"/>
              <a:t>Below DD threshold:</a:t>
            </a:r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93457"/>
              </p:ext>
            </p:extLst>
          </p:nvPr>
        </p:nvGraphicFramePr>
        <p:xfrm>
          <a:off x="71396" y="1701937"/>
          <a:ext cx="11955847" cy="508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71"/>
                <a:gridCol w="1783834"/>
                <a:gridCol w="2646508"/>
                <a:gridCol w="753013"/>
                <a:gridCol w="3333724"/>
                <a:gridCol w="2668697"/>
              </a:tblGrid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Taking time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runNo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Taking time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runNo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2.2324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12.06.08-12.06.16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[28624,28648]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3.0990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12.06.07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[28499,28503]</a:t>
                      </a:r>
                      <a:endParaRPr lang="zh-CN" altLang="en-US" sz="1600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12.06.08-12.06.16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</a:t>
                      </a:r>
                      <a:r>
                        <a:rPr lang="en-US" altLang="zh-CN" sz="1600" dirty="0" smtClean="0"/>
                        <a:t>28577,28621</a:t>
                      </a:r>
                      <a:r>
                        <a:rPr lang="en-US" altLang="zh-CN" sz="1600" dirty="0" smtClean="0"/>
                        <a:t>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3.1015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12.06.07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[28504,28505]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2.8000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12.06.08-12.06.16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[28553,28575]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3.1055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12.06.07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[28506,28509]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3.4000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12.06.08-12.06.16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[28543,28548]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3.1120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12.06.07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[28510,28511]</a:t>
                      </a:r>
                      <a:endParaRPr lang="zh-CN" altLang="en-US" sz="1600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3.0500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12.05.28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[28312,28346]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3.1200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12.06.07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[28512,28513]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3.0600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12.05.28-12.05.30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[28347,28381]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3.0800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12.05.23-1205.24, 12.04.08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[27147,27233] [28241,28266]</a:t>
                      </a:r>
                      <a:endParaRPr lang="zh-CN" altLang="en-US" sz="1600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3.0830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12.05.30, 12.06.04</a:t>
                      </a:r>
                      <a:endParaRPr lang="zh-CN" altLang="zh-CN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[28382,28387],[28466,28469]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13.06.05-13.06.06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[33725,33733]</a:t>
                      </a:r>
                      <a:endParaRPr lang="zh-CN" altLang="en-US" sz="1600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3.0900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12.05.31-12.06.05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[28388,28416],[28472,28475]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3.5424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11.12.21-11.12.31, 13.06.05-13.06.06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[24983,25015][33734,33743]</a:t>
                      </a:r>
                      <a:endParaRPr lang="zh-CN" altLang="en-US" sz="1600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3.0930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12.06.01-12.06.05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[28419,28453],[28476,28478]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3.5538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11.12.21-11.12.31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[25016,25094]</a:t>
                      </a:r>
                      <a:endParaRPr lang="zh-CN" altLang="en-US" sz="1600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3.0943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12.06.05-12.06.06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[28479,28482]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3.5611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11.12.21-11.12.31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[25100,25141]</a:t>
                      </a:r>
                      <a:endParaRPr lang="zh-CN" altLang="en-US" sz="1600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3.0952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12.06.06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[28487,28489]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3.6002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11.12.21-11.12.31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[25143,25243]</a:t>
                      </a:r>
                      <a:endParaRPr lang="zh-CN" altLang="en-US" sz="1600" dirty="0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3.0958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12.06.06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[28490,28492]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3.6500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09.05.26-09.06.03, 13.06.05-13.06.06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[9613,9779]  [33747,33758]</a:t>
                      </a:r>
                      <a:endParaRPr lang="zh-CN" altLang="en-US" sz="1600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3.0969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12.06.06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[28493,28495]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3.6710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13.06.05-13.06.06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[33759,33764]</a:t>
                      </a:r>
                      <a:endParaRPr lang="zh-CN" altLang="en-US" sz="1600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3.0982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12.06.07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[28496,28498]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83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 smtClean="0"/>
              <a:t>@4.100GeV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9" y="2065867"/>
            <a:ext cx="5066655" cy="356325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02" y="2266301"/>
            <a:ext cx="4479582" cy="31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91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 smtClean="0"/>
              <a:t>@4.200GeV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9" y="2124078"/>
            <a:ext cx="5066655" cy="3446832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02" y="2309558"/>
            <a:ext cx="4479582" cy="30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96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 smtClean="0"/>
              <a:t>@4.300GeV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9" y="2081841"/>
            <a:ext cx="5066655" cy="353130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02" y="2279652"/>
            <a:ext cx="4479582" cy="313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 smtClean="0"/>
              <a:t>@4.400GeV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9" y="2099209"/>
            <a:ext cx="5066655" cy="3496569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02" y="2284728"/>
            <a:ext cx="4479582" cy="31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76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 smtClean="0"/>
              <a:t>@4.500GeV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9" y="2068775"/>
            <a:ext cx="5066655" cy="355743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02" y="2297748"/>
            <a:ext cx="4479582" cy="30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22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 smtClean="0"/>
              <a:t>@4.590GeV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9" y="2098405"/>
            <a:ext cx="5066655" cy="349817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024" y="2098405"/>
            <a:ext cx="5193972" cy="34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28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Results</a:t>
            </a:r>
            <a:endParaRPr lang="zh-CN" altLang="en-US" sz="5400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60920"/>
              </p:ext>
            </p:extLst>
          </p:nvPr>
        </p:nvGraphicFramePr>
        <p:xfrm>
          <a:off x="403655" y="1120344"/>
          <a:ext cx="11310550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34"/>
                <a:gridCol w="2141837"/>
                <a:gridCol w="2224217"/>
                <a:gridCol w="2718486"/>
                <a:gridCol w="2759676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Efficiency/%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Cross section/</a:t>
                      </a:r>
                      <a:r>
                        <a:rPr lang="en-US" altLang="zh-CN" sz="1600" dirty="0" err="1" smtClean="0"/>
                        <a:t>pb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Luminosity/pb-1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Statistic</a:t>
                      </a:r>
                      <a:r>
                        <a:rPr lang="en-US" altLang="zh-CN" sz="1600" baseline="0" dirty="0" smtClean="0"/>
                        <a:t> Error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3.850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499.593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7.954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0.034</a:t>
                      </a:r>
                      <a:endParaRPr lang="zh-CN" altLang="en-US" sz="18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4.000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18.680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462.963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7.769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0.034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4.050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452.299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6.588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0.029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4.100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441.102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7.272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0.032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4.150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430.660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0.034</a:t>
                      </a:r>
                      <a:endParaRPr lang="zh-CN" altLang="en-US" dirty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4.200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420.579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7.591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0.033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4.250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410.202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8.571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0.038</a:t>
                      </a:r>
                      <a:endParaRPr lang="zh-CN" altLang="en-US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4.300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400.777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8.439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0.037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4.350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391.872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8.537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0.038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4.400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383.576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7.190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0.032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4.450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18.903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374.678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7.641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0.034</a:t>
                      </a:r>
                      <a:endParaRPr lang="zh-CN" altLang="en-US" dirty="0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366.521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0.035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18.742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357.910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8.753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0.039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4.590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18.830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352.580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0.036</a:t>
                      </a:r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900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Systematic </a:t>
            </a:r>
            <a:r>
              <a:rPr lang="en-US" altLang="zh-CN" sz="5400" b="1" dirty="0" smtClean="0"/>
              <a:t>Error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9772"/>
            <a:ext cx="12192000" cy="5688227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361772"/>
              </p:ext>
            </p:extLst>
          </p:nvPr>
        </p:nvGraphicFramePr>
        <p:xfrm>
          <a:off x="82380" y="1219198"/>
          <a:ext cx="11647634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55"/>
                <a:gridCol w="1708646"/>
                <a:gridCol w="1944130"/>
                <a:gridCol w="1359243"/>
                <a:gridCol w="1573427"/>
                <a:gridCol w="1804087"/>
                <a:gridCol w="1235675"/>
                <a:gridCol w="1226771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b="0" dirty="0" err="1" smtClean="0"/>
                        <a:t>Ecm</a:t>
                      </a:r>
                      <a:endParaRPr lang="zh-CN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latin typeface="+mn-lt"/>
                        </a:rPr>
                        <a:t>Event</a:t>
                      </a:r>
                      <a:r>
                        <a:rPr lang="en-US" altLang="zh-CN" b="0" baseline="0" dirty="0" smtClean="0">
                          <a:latin typeface="+mn-lt"/>
                        </a:rPr>
                        <a:t> selections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Tracking efficiency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MC statistics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Bkg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estimation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Trigger efficiency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Generator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>
                          <a:latin typeface="+mn-lt"/>
                        </a:rPr>
                        <a:t>Total/%</a:t>
                      </a:r>
                      <a:endParaRPr lang="zh-CN" altLang="en-US" b="0" dirty="0">
                        <a:latin typeface="+mn-lt"/>
                      </a:endParaRPr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3.850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0.72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4.000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0.77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4.050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0.78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4.100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1.06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4.150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0.76</a:t>
                      </a:r>
                      <a:endParaRPr lang="zh-CN" altLang="en-US" dirty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4.200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0.88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4.250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0.60</a:t>
                      </a:r>
                      <a:endParaRPr lang="zh-CN" altLang="en-US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4.300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0.28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0.71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4.350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0.67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4.400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0.56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4.450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0.74</a:t>
                      </a:r>
                      <a:endParaRPr lang="zh-CN" altLang="en-US" dirty="0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0.56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0.59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4.590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0.07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0.01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0.5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823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Final Result(1)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9772"/>
            <a:ext cx="12192000" cy="5688227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144055"/>
              </p:ext>
            </p:extLst>
          </p:nvPr>
        </p:nvGraphicFramePr>
        <p:xfrm>
          <a:off x="82380" y="1219198"/>
          <a:ext cx="11961339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574"/>
                <a:gridCol w="4344857"/>
                <a:gridCol w="2106259"/>
                <a:gridCol w="3882649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Luminosity/pb-1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Luminosity/pb-1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3.850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7.954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±0.035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8.117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±0.036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3.890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7.732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8.466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±0.037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±0.051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3.895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7.563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7.799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±0.066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7.613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7.299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±0.048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7.576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8.099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±0.036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±0.072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7.207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7.892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±0.035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±0.053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7.448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7.963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±0.035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±0.081</a:t>
                      </a:r>
                      <a:endParaRPr lang="zh-CN" altLang="en-US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6.824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±0.030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8.028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±0.035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±0.069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6.698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±0.030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7.980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±0.035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±0.051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6.756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±0.030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7.769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7.185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4.005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7.517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±0.058</a:t>
                      </a:r>
                      <a:endParaRPr lang="zh-CN" altLang="en-US" dirty="0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7.249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7.199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±0.048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7.614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6.898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±0.030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±0.047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3.950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7.679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4.014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6.681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±0.029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822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Final Result(2)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9772"/>
            <a:ext cx="12192000" cy="5688227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233354"/>
              </p:ext>
            </p:extLst>
          </p:nvPr>
        </p:nvGraphicFramePr>
        <p:xfrm>
          <a:off x="82380" y="1219198"/>
          <a:ext cx="11961339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574"/>
                <a:gridCol w="4344857"/>
                <a:gridCol w="2106259"/>
                <a:gridCol w="3882649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Luminosity/pb-1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Luminosity/pb-1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6.549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±0.029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7.272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±0.077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4.018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6.976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±0.031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7.174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±0.054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6.739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±0.030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7.667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±0.046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6.537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±0.029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7.209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±0.062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16.466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±0.071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±0.115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7.285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±0.046</a:t>
                      </a:r>
                      <a:endParaRPr lang="zh-CN" altLang="en-US" dirty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6.701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±0.029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7.779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±0.053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6.583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±0.029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7.658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±0.058</a:t>
                      </a:r>
                      <a:endParaRPr lang="zh-CN" altLang="en-US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0" dirty="0" smtClean="0"/>
                        <a:t>6.588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±0.029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±0.051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8.014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±0.035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±0.058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6.942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±0.031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18.015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±0.077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±0.117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6.359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±0.028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7.301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±0.045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7.024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±0.031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7.587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±0.055</a:t>
                      </a:r>
                      <a:endParaRPr lang="zh-CN" altLang="en-US" dirty="0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7.279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4.195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7.532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±0.072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7.731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7.591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±0.067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4.090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7.647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4.203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6.825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±0.030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4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0637"/>
          </a:xfrm>
        </p:spPr>
        <p:txBody>
          <a:bodyPr>
            <a:normAutofit/>
          </a:bodyPr>
          <a:lstStyle/>
          <a:p>
            <a:r>
              <a:rPr lang="en-US" altLang="zh-CN" sz="5400" b="1" dirty="0"/>
              <a:t>Data  Set</a:t>
            </a: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Above </a:t>
            </a:r>
            <a:r>
              <a:rPr lang="en-US" altLang="zh-CN" dirty="0"/>
              <a:t>DD threshold:</a:t>
            </a:r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39178"/>
              </p:ext>
            </p:extLst>
          </p:nvPr>
        </p:nvGraphicFramePr>
        <p:xfrm>
          <a:off x="838200" y="2721461"/>
          <a:ext cx="99533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984"/>
                <a:gridCol w="4211594"/>
                <a:gridCol w="33177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Ecm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Taking time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runNo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3.850—4.590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2013.12.09—2014.01.24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34011--35116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570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Final Result(3)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9772"/>
            <a:ext cx="12192000" cy="5688227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28306"/>
              </p:ext>
            </p:extLst>
          </p:nvPr>
        </p:nvGraphicFramePr>
        <p:xfrm>
          <a:off x="82380" y="1219198"/>
          <a:ext cx="11961339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574"/>
                <a:gridCol w="4344857"/>
                <a:gridCol w="2106259"/>
                <a:gridCol w="3882649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Luminosity/pb-1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Luminosity/pb-1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7.632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8.635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±0.056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7.646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8.540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±0.037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±0.057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7.759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4.275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8.581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7.962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±0.035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8.772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±0.065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8.266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±0.036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±0.079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8.554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±0.037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±0.056</a:t>
                      </a:r>
                      <a:endParaRPr lang="zh-CN" altLang="en-US" dirty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8.242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±0.036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9.020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±0.053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8.316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±0.037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8.439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±0.060</a:t>
                      </a:r>
                      <a:endParaRPr lang="zh-CN" altLang="en-US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7.839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±0.035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8.599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±0.052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8.587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9.316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±0.041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±0.059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8.495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±0.037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8.654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8.560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8.691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±0.058</a:t>
                      </a:r>
                      <a:endParaRPr lang="zh-CN" altLang="en-US" dirty="0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8.571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8.537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±0.057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8.672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8.087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±0.036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±0.051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4.260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8.944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8.461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±0.037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±0.054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270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Final Result(4)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9772"/>
            <a:ext cx="12192000" cy="5688227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27249"/>
              </p:ext>
            </p:extLst>
          </p:nvPr>
        </p:nvGraphicFramePr>
        <p:xfrm>
          <a:off x="82380" y="1219198"/>
          <a:ext cx="11961339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574"/>
                <a:gridCol w="4344857"/>
                <a:gridCol w="2106259"/>
                <a:gridCol w="3882649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Luminosity/pb-1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Luminosity/pb-1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8.118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±0.036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9.339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±0.041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±0.064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7.424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8.753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±0.039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±0.051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4.395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7.461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8.231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±0.036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±0.048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7.190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±0.032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8.356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±0.037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±0.046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6.359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±0.028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8.516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±0.047</a:t>
                      </a:r>
                      <a:endParaRPr lang="zh-CN" altLang="en-US" dirty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7.513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4.590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8.110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±0.036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±0.069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4.425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7.437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±0.033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6.774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±0.030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7.638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7.641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±0.034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8.732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4.480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8.157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±0.036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8.000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±0.035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±0.044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8.641</a:t>
                      </a:r>
                      <a:r>
                        <a:rPr lang="en-US" altLang="zh-CN" dirty="0" smtClean="0">
                          <a:solidFill>
                            <a:srgbClr val="00B0F0"/>
                          </a:solidFill>
                        </a:rPr>
                        <a:t>±0.038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±0.059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307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1740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Comparison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48" y="2395561"/>
            <a:ext cx="5129252" cy="4074504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7" y="2369321"/>
            <a:ext cx="5127466" cy="41269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0303" y="1638427"/>
            <a:ext cx="311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Result with two methods: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447005" y="1638427"/>
            <a:ext cx="311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Systematic Error comparison: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798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 smtClean="0"/>
              <a:t>MC sample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328133"/>
            <a:ext cx="10515600" cy="3528970"/>
          </a:xfrm>
        </p:spPr>
        <p:txBody>
          <a:bodyPr/>
          <a:lstStyle/>
          <a:p>
            <a:r>
              <a:rPr lang="en-US" altLang="zh-CN" dirty="0" smtClean="0"/>
              <a:t>e+e-</a:t>
            </a:r>
            <a:r>
              <a:rPr lang="en-US" altLang="zh-CN" dirty="0"/>
              <a:t>→e+e- (</a:t>
            </a:r>
            <a:r>
              <a:rPr lang="en-US" altLang="zh-CN" dirty="0" smtClean="0"/>
              <a:t>babayaga3.5) : </a:t>
            </a:r>
            <a:r>
              <a:rPr lang="en-US" altLang="zh-CN" dirty="0" smtClean="0">
                <a:solidFill>
                  <a:srgbClr val="FF0000"/>
                </a:solidFill>
              </a:rPr>
              <a:t>500000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/>
              <a:t>e+e-→</a:t>
            </a:r>
            <a:r>
              <a:rPr lang="el-GR" altLang="zh-CN" dirty="0"/>
              <a:t>γγ (</a:t>
            </a:r>
            <a:r>
              <a:rPr lang="en-US" altLang="zh-CN" dirty="0" smtClean="0"/>
              <a:t>babayaga3.5) : </a:t>
            </a:r>
            <a:r>
              <a:rPr lang="en-US" altLang="zh-CN" dirty="0" smtClean="0">
                <a:solidFill>
                  <a:srgbClr val="FF0000"/>
                </a:solidFill>
              </a:rPr>
              <a:t>500000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 err="1"/>
              <a:t>e+e</a:t>
            </a:r>
            <a:r>
              <a:rPr lang="en-US" altLang="zh-CN" dirty="0"/>
              <a:t>-→</a:t>
            </a:r>
            <a:r>
              <a:rPr lang="el-GR" altLang="zh-CN" dirty="0"/>
              <a:t>μ+μ- (</a:t>
            </a:r>
            <a:r>
              <a:rPr lang="en-US" altLang="zh-CN" dirty="0" smtClean="0"/>
              <a:t>babayaga3.5) : </a:t>
            </a:r>
            <a:r>
              <a:rPr lang="en-US" altLang="zh-CN" dirty="0" smtClean="0">
                <a:solidFill>
                  <a:srgbClr val="FF0000"/>
                </a:solidFill>
              </a:rPr>
              <a:t>500000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 err="1"/>
              <a:t>e+e</a:t>
            </a:r>
            <a:r>
              <a:rPr lang="en-US" altLang="zh-CN" dirty="0"/>
              <a:t>-→</a:t>
            </a:r>
            <a:r>
              <a:rPr lang="el-GR" altLang="zh-CN" dirty="0"/>
              <a:t>τ+τ- (</a:t>
            </a:r>
            <a:r>
              <a:rPr lang="en-US" altLang="zh-CN" dirty="0"/>
              <a:t>KKMC) </a:t>
            </a:r>
            <a:r>
              <a:rPr lang="en-US" altLang="zh-CN" dirty="0" smtClean="0"/>
              <a:t>: </a:t>
            </a:r>
            <a:r>
              <a:rPr lang="en-US" altLang="zh-CN" dirty="0" smtClean="0">
                <a:solidFill>
                  <a:srgbClr val="FF0000"/>
                </a:solidFill>
              </a:rPr>
              <a:t>300000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/>
              <a:t>e+e-→hadrons (LUNDARLW) </a:t>
            </a:r>
            <a:r>
              <a:rPr lang="en-US" altLang="zh-CN" dirty="0" smtClean="0"/>
              <a:t>: </a:t>
            </a:r>
            <a:r>
              <a:rPr lang="en-US" altLang="zh-CN" dirty="0" smtClean="0">
                <a:solidFill>
                  <a:srgbClr val="FF0000"/>
                </a:solidFill>
              </a:rPr>
              <a:t>300000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/>
              <a:t>e+e-→e+ e- X (two photon process) </a:t>
            </a:r>
            <a:r>
              <a:rPr lang="en-US" altLang="zh-CN" dirty="0" smtClean="0"/>
              <a:t>: </a:t>
            </a:r>
            <a:r>
              <a:rPr lang="en-US" altLang="zh-CN" dirty="0" smtClean="0">
                <a:solidFill>
                  <a:srgbClr val="FF0000"/>
                </a:solidFill>
              </a:rPr>
              <a:t>300000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5400" b="1" dirty="0" smtClean="0"/>
              <a:t>Event Selection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MDC </a:t>
            </a:r>
            <a:r>
              <a:rPr lang="en-US" altLang="zh-CN" dirty="0"/>
              <a:t>Track</a:t>
            </a:r>
          </a:p>
          <a:p>
            <a:r>
              <a:rPr lang="en-US" altLang="zh-CN" dirty="0" smtClean="0"/>
              <a:t>|</a:t>
            </a:r>
            <a:r>
              <a:rPr lang="en-US" altLang="zh-CN" dirty="0" err="1"/>
              <a:t>Vr</a:t>
            </a:r>
            <a:r>
              <a:rPr lang="en-US" altLang="zh-CN" dirty="0"/>
              <a:t>| &lt; 1.0 cm</a:t>
            </a:r>
          </a:p>
          <a:p>
            <a:r>
              <a:rPr lang="en-US" altLang="zh-CN" dirty="0" smtClean="0"/>
              <a:t>|</a:t>
            </a:r>
            <a:r>
              <a:rPr lang="en-US" altLang="zh-CN" dirty="0" err="1"/>
              <a:t>Vz</a:t>
            </a:r>
            <a:r>
              <a:rPr lang="en-US" altLang="zh-CN" dirty="0"/>
              <a:t>| &lt; 10.0 cm</a:t>
            </a:r>
          </a:p>
          <a:p>
            <a:r>
              <a:rPr lang="en-US" altLang="zh-CN" dirty="0" smtClean="0"/>
              <a:t>N</a:t>
            </a:r>
            <a:r>
              <a:rPr lang="en-US" altLang="zh-CN" baseline="-25000" dirty="0"/>
              <a:t>+</a:t>
            </a:r>
            <a:r>
              <a:rPr lang="en-US" altLang="zh-CN" dirty="0"/>
              <a:t>= N</a:t>
            </a:r>
            <a:r>
              <a:rPr lang="en-US" altLang="zh-CN" baseline="-25000" dirty="0"/>
              <a:t>-</a:t>
            </a:r>
            <a:r>
              <a:rPr lang="en-US" altLang="zh-CN" dirty="0"/>
              <a:t>= </a:t>
            </a:r>
            <a:r>
              <a:rPr lang="en-US" altLang="zh-CN" dirty="0" smtClean="0"/>
              <a:t>1</a:t>
            </a:r>
          </a:p>
          <a:p>
            <a:r>
              <a:rPr lang="el-GR" altLang="zh-CN" dirty="0" smtClean="0"/>
              <a:t>|</a:t>
            </a:r>
            <a:r>
              <a:rPr lang="el-GR" altLang="zh-CN" dirty="0"/>
              <a:t>Δθ| &lt; 10</a:t>
            </a:r>
            <a:r>
              <a:rPr lang="el-GR" altLang="zh-CN" dirty="0" smtClean="0"/>
              <a:t>◦</a:t>
            </a:r>
            <a:endParaRPr lang="en-US" altLang="zh-CN" dirty="0" smtClean="0"/>
          </a:p>
          <a:p>
            <a:r>
              <a:rPr lang="el-GR" altLang="zh-CN" dirty="0" smtClean="0"/>
              <a:t>|</a:t>
            </a:r>
            <a:r>
              <a:rPr lang="el-GR" altLang="zh-CN" dirty="0"/>
              <a:t>Δϕ| &lt; 5◦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dirty="0" smtClean="0"/>
              <a:t>EMC Shower</a:t>
            </a:r>
          </a:p>
          <a:p>
            <a:r>
              <a:rPr lang="en-US" altLang="zh-CN" dirty="0" smtClean="0"/>
              <a:t>N</a:t>
            </a:r>
            <a:r>
              <a:rPr lang="en-US" altLang="zh-CN" baseline="-25000" dirty="0" smtClean="0"/>
              <a:t>cluster</a:t>
            </a:r>
            <a:r>
              <a:rPr lang="en-US" altLang="zh-CN" dirty="0" smtClean="0"/>
              <a:t>== 2</a:t>
            </a:r>
          </a:p>
          <a:p>
            <a:r>
              <a:rPr lang="en-US" altLang="zh-CN" dirty="0" smtClean="0"/>
              <a:t>|cos</a:t>
            </a:r>
            <a:r>
              <a:rPr lang="el-GR" altLang="zh-CN" dirty="0" smtClean="0"/>
              <a:t>θ| &lt; 0.8</a:t>
            </a:r>
          </a:p>
          <a:p>
            <a:r>
              <a:rPr lang="en-US" altLang="zh-CN" dirty="0" smtClean="0"/>
              <a:t>E</a:t>
            </a:r>
            <a:r>
              <a:rPr lang="en-US" altLang="zh-CN" baseline="-25000" dirty="0" smtClean="0"/>
              <a:t>shower</a:t>
            </a:r>
            <a:r>
              <a:rPr lang="en-US" altLang="zh-CN" dirty="0" smtClean="0"/>
              <a:t>&gt; 0.65*E</a:t>
            </a:r>
            <a:r>
              <a:rPr lang="en-US" altLang="zh-CN" baseline="-25000" dirty="0" smtClean="0"/>
              <a:t>beam</a:t>
            </a:r>
            <a:r>
              <a:rPr lang="en-US" altLang="zh-CN" dirty="0" smtClean="0"/>
              <a:t>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43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46422" y="1837038"/>
            <a:ext cx="926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 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194486" y="2206370"/>
            <a:ext cx="9662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Part 1 : </a:t>
            </a:r>
          </a:p>
          <a:p>
            <a:r>
              <a:rPr lang="en-US" altLang="zh-CN" sz="6000" dirty="0"/>
              <a:t> </a:t>
            </a:r>
            <a:r>
              <a:rPr lang="en-US" altLang="zh-CN" sz="6000" dirty="0" smtClean="0"/>
              <a:t>         2.2324GeV ~  3.671GeV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72909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9919" y="60325"/>
            <a:ext cx="10515600" cy="1002355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Events and background estimation</a:t>
            </a:r>
            <a:endParaRPr lang="zh-CN" altLang="en-US" sz="54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9772"/>
            <a:ext cx="12192000" cy="5688227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614985"/>
              </p:ext>
            </p:extLst>
          </p:nvPr>
        </p:nvGraphicFramePr>
        <p:xfrm>
          <a:off x="82380" y="1219198"/>
          <a:ext cx="11955848" cy="549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071"/>
                <a:gridCol w="1223484"/>
                <a:gridCol w="1828800"/>
                <a:gridCol w="1837038"/>
                <a:gridCol w="889686"/>
                <a:gridCol w="1243914"/>
                <a:gridCol w="2166551"/>
                <a:gridCol w="1996304"/>
              </a:tblGrid>
              <a:tr h="371382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Events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Bkg</a:t>
                      </a:r>
                      <a:r>
                        <a:rPr lang="en-US" altLang="zh-CN" sz="1600" dirty="0" smtClean="0"/>
                        <a:t> from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baseline="0" dirty="0" err="1" smtClean="0"/>
                        <a:t>Digam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Bkg</a:t>
                      </a:r>
                      <a:r>
                        <a:rPr lang="en-US" altLang="zh-CN" sz="1600" dirty="0" smtClean="0"/>
                        <a:t> from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baseline="0" dirty="0" err="1" smtClean="0"/>
                        <a:t>Dimu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Ecm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Events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Bkg</a:t>
                      </a:r>
                      <a:r>
                        <a:rPr lang="en-US" altLang="zh-CN" sz="1600" dirty="0" smtClean="0"/>
                        <a:t> from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baseline="0" dirty="0" err="1" smtClean="0"/>
                        <a:t>Digam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Bkg</a:t>
                      </a:r>
                      <a:r>
                        <a:rPr lang="en-US" altLang="zh-CN" sz="1600" dirty="0" smtClean="0"/>
                        <a:t> from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baseline="0" dirty="0" err="1" smtClean="0"/>
                        <a:t>Dimu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2.2324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728522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3.0990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125436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818942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3.1015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236847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2.8000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664078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3.1055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306048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3.4000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208091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3.1120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245929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3.0500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2221847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3.1200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181450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39399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3.0600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2234301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3.0800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4538582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3.0830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693661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3.5000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411177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5347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3.0900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2287810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3.5424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959870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3.0930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2086326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3.5538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612559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3.0943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338430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3.5611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422111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3.0952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330374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3.6002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1021449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72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3.0958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481291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3.6500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5045057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3.0969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572989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3.6710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474940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</a:tr>
              <a:tr h="313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3.0982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436846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30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1152" y="1"/>
            <a:ext cx="10515600" cy="1136822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Comparison(2.23GeV)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4" y="975640"/>
            <a:ext cx="4080365" cy="283207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57" y="975641"/>
            <a:ext cx="4021010" cy="28278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4" y="3803518"/>
            <a:ext cx="4080365" cy="2958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57" y="3803518"/>
            <a:ext cx="4046410" cy="286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1152" y="1"/>
            <a:ext cx="10515600" cy="1136822"/>
          </a:xfrm>
        </p:spPr>
        <p:txBody>
          <a:bodyPr>
            <a:normAutofit/>
          </a:bodyPr>
          <a:lstStyle/>
          <a:p>
            <a:r>
              <a:rPr lang="en-US" altLang="zh-CN" sz="5400" b="1" dirty="0" smtClean="0"/>
              <a:t>Comparison(3.0969GeV)</a:t>
            </a:r>
            <a:endParaRPr lang="zh-CN" altLang="en-US" sz="54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6" y="975640"/>
            <a:ext cx="4032621" cy="283207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3" y="975641"/>
            <a:ext cx="3981957" cy="28278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4" y="3841430"/>
            <a:ext cx="4080365" cy="28830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79" y="3803518"/>
            <a:ext cx="4037165" cy="286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47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10186</TotalTime>
  <Words>1432</Words>
  <Application>Microsoft Office PowerPoint</Application>
  <PresentationFormat>宽屏</PresentationFormat>
  <Paragraphs>1167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宋体</vt:lpstr>
      <vt:lpstr>Arial</vt:lpstr>
      <vt:lpstr>Calibri</vt:lpstr>
      <vt:lpstr>Calibri Light</vt:lpstr>
      <vt:lpstr>Wingdings</vt:lpstr>
      <vt:lpstr>Office 主题</vt:lpstr>
      <vt:lpstr>Luminosity Measurement using Bhabha process</vt:lpstr>
      <vt:lpstr>Data  Set</vt:lpstr>
      <vt:lpstr>Data  Set</vt:lpstr>
      <vt:lpstr>MC sample</vt:lpstr>
      <vt:lpstr>Event Selection</vt:lpstr>
      <vt:lpstr>PowerPoint 演示文稿</vt:lpstr>
      <vt:lpstr>Events and background estimation</vt:lpstr>
      <vt:lpstr>Comparison(2.23GeV)</vt:lpstr>
      <vt:lpstr>Comparison(3.0969GeV)</vt:lpstr>
      <vt:lpstr>Comparison(3.671GeV)</vt:lpstr>
      <vt:lpstr>Results</vt:lpstr>
      <vt:lpstr>Systematic Error(1)</vt:lpstr>
      <vt:lpstr>Systematic Error(1)</vt:lpstr>
      <vt:lpstr>Final Result</vt:lpstr>
      <vt:lpstr>Comparison</vt:lpstr>
      <vt:lpstr>PowerPoint 演示文稿</vt:lpstr>
      <vt:lpstr>Events and background estimation</vt:lpstr>
      <vt:lpstr>@3.850GeV</vt:lpstr>
      <vt:lpstr>@4.000GeV</vt:lpstr>
      <vt:lpstr>@4.100GeV</vt:lpstr>
      <vt:lpstr>@4.200GeV</vt:lpstr>
      <vt:lpstr>@4.300GeV</vt:lpstr>
      <vt:lpstr>@4.400GeV</vt:lpstr>
      <vt:lpstr>@4.500GeV</vt:lpstr>
      <vt:lpstr>@4.590GeV</vt:lpstr>
      <vt:lpstr>Results</vt:lpstr>
      <vt:lpstr>Systematic Error</vt:lpstr>
      <vt:lpstr>Final Result(1)</vt:lpstr>
      <vt:lpstr>Final Result(2)</vt:lpstr>
      <vt:lpstr>Final Result(3)</vt:lpstr>
      <vt:lpstr>Final Result(4)</vt:lpstr>
      <vt:lpstr>Comparison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 cross section_v2</dc:title>
  <dc:creator>高榛</dc:creator>
  <cp:lastModifiedBy>高榛</cp:lastModifiedBy>
  <cp:revision>76</cp:revision>
  <dcterms:created xsi:type="dcterms:W3CDTF">2014-07-09T03:02:06Z</dcterms:created>
  <dcterms:modified xsi:type="dcterms:W3CDTF">2014-07-23T06:24:05Z</dcterms:modified>
</cp:coreProperties>
</file>