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70" r:id="rId7"/>
    <p:sldId id="271" r:id="rId8"/>
    <p:sldId id="272" r:id="rId9"/>
    <p:sldId id="275" r:id="rId10"/>
    <p:sldId id="273" r:id="rId11"/>
    <p:sldId id="27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2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0E6AF-9591-44D7-A982-D48038470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F58EEEC-878A-4097-970F-20D09F2EB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A4DCE0-B7FE-47F6-83F1-2A1C25AA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FBFC-3435-49F7-93D7-50EF74A7ED27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3D6B5C-9D0E-4126-B8E8-4A254225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E3B318-28D2-4AB4-95D3-8DA63418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29E3-91FE-44C2-9430-6619723308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52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C54B15-73C2-4D89-A800-0C2BC3CE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F6B0F1-17D1-4593-B26F-1C46AFED3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17F78E-21AA-4F50-9220-DD304E619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FBFC-3435-49F7-93D7-50EF74A7ED27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6BA57C-1749-4EB8-A77D-74551A2AE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FB8532-BD3D-4CE5-A11D-D76B278B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29E3-91FE-44C2-9430-6619723308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72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4C56A81-20C9-4FD6-91FF-B92DAF4BB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4EF75C-71E1-4E3B-893F-ADE997BF5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460C37-61E5-4490-BE89-23024ECC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FBFC-3435-49F7-93D7-50EF74A7ED27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38A089-6CB7-4FB5-852E-AA527DD6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B9E9CA-D200-4588-A7DD-AFFE95CB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29E3-91FE-44C2-9430-6619723308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62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D16E15-688F-413E-A99B-05B9E394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DBCCDA-7FD3-4DB1-9FF3-AE2D17DC4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CD0049-C634-43D4-84C5-46750997E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FBFC-3435-49F7-93D7-50EF74A7ED27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0A6E7E-99EF-4D17-92F7-EC7451BB6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D21605-5829-4F8F-A159-F2A61853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29E3-91FE-44C2-9430-6619723308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06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968ABF-3918-4663-B2ED-9C723DA5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986F8E-B1AB-4011-9221-907D1EBE6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E1671E-A7F0-4459-B2C9-D4D69DA2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FBFC-3435-49F7-93D7-50EF74A7ED27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C9242D-067E-4B67-A3C1-3C0F3B06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081378-45DB-444D-A083-3973EDB0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29E3-91FE-44C2-9430-6619723308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032CC5-D626-4C10-ABC6-B9550289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C07B54-3E53-4E4F-8138-E124C81C5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284B07-8A25-4E66-B71F-7CF2F6F7F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CAE1BE-7AA7-4FE5-8467-CBF55F8AA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FBFC-3435-49F7-93D7-50EF74A7ED27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9AE4B1-2B8E-4D52-81D4-971EF863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3EF5EE-46CB-4CCD-91B0-DE373041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29E3-91FE-44C2-9430-6619723308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20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3166AC-1202-4DEA-9E97-4CF14DB8E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BE6F48-33D1-449A-83BC-B2F2AD4D6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2C2B7D-E8D1-4029-9732-0D53A0695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F2B995-6649-4C00-8F34-59ED4B6E9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5BC47A-47F6-4154-BF07-810A67494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015DF70-38C1-434C-9AC6-8673601BE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FBFC-3435-49F7-93D7-50EF74A7ED27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F9B35DC-B481-4273-BDE4-B3D6176E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04EA53E-D6F8-4035-BBB0-B07564A5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29E3-91FE-44C2-9430-6619723308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4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E1D6F4-2E10-44E3-AF0C-E4ADD267E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20FB4B-08B1-4C9F-AB0E-545DDDAC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FBFC-3435-49F7-93D7-50EF74A7ED27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B5D3D4B-F792-469D-A604-90A41309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638FEBA-4FEC-48E7-9C5A-09C0932E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29E3-91FE-44C2-9430-6619723308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2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D43FE38-E386-46F2-96E5-BA092FB4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FBFC-3435-49F7-93D7-50EF74A7ED27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8AB72C4-FB0C-43E9-BAED-FFAB9409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B37778-78B9-491D-B36E-AE7457C0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29E3-91FE-44C2-9430-6619723308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97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8EDD4D-E7DE-40EA-B1CA-DBD32DD3A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4043B5-7335-4A7D-A1F5-80013BAC1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3ADAC5-F16B-4DFD-9488-361CD5750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FB1D5B-C407-4C32-9EAE-8CCE9E27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FBFC-3435-49F7-93D7-50EF74A7ED27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AB65C0-F259-4BD7-87D5-ECFDC11A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656F96-C508-4B30-B4B2-34E945411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29E3-91FE-44C2-9430-6619723308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06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D2247F-A316-4DD8-9C5A-D0974871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16EE859-82DD-4CE5-9BCF-DB281DCB9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240AD4-5231-4B50-BF26-98081B853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E547CD-1985-4496-A4DE-6F1E0BCB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FBFC-3435-49F7-93D7-50EF74A7ED27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E4C921-078B-4D90-8825-EA1FB722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9F1AA0-5D5B-4486-8305-648CBCCC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29E3-91FE-44C2-9430-6619723308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53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CD3E836-6195-4F8B-8169-15B30127F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03D83F-4078-4DA8-BFA3-FCA765117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79F876-5C05-42EE-8308-47B0D41CE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7FBFC-3435-49F7-93D7-50EF74A7ED27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2E4E97-7416-4451-8141-CBAF9AB82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F95181-8834-4414-8581-8E195974B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829E3-91FE-44C2-9430-6619723308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87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00BE150-7813-4283-88E0-44897DD1A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819" y="744565"/>
            <a:ext cx="5915068" cy="6477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7C95E4-C408-4C43-A8A3-057534969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8" y="929137"/>
            <a:ext cx="2681307" cy="41910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4C5A87A-8869-41BE-B7AF-4109F80CB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58" y="1519872"/>
            <a:ext cx="4657759" cy="576267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26E5ACE-92C5-4B33-A5D6-877CBDD0D547}"/>
              </a:ext>
            </a:extLst>
          </p:cNvPr>
          <p:cNvSpPr/>
          <p:nvPr/>
        </p:nvSpPr>
        <p:spPr>
          <a:xfrm>
            <a:off x="2427668" y="1651818"/>
            <a:ext cx="470079" cy="444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3059218-1ABF-46C8-A3B6-16B31DADBACB}"/>
              </a:ext>
            </a:extLst>
          </p:cNvPr>
          <p:cNvSpPr txBox="1"/>
          <p:nvPr/>
        </p:nvSpPr>
        <p:spPr>
          <a:xfrm>
            <a:off x="518198" y="408691"/>
            <a:ext cx="26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Two body decay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6311B2B-1BDE-4BCA-9654-728138D047AA}"/>
                  </a:ext>
                </a:extLst>
              </p:cNvPr>
              <p:cNvSpPr txBox="1"/>
              <p:nvPr/>
            </p:nvSpPr>
            <p:spPr>
              <a:xfrm>
                <a:off x="381430" y="2650141"/>
                <a:ext cx="5074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Sequential decays: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6311B2B-1BDE-4BCA-9654-728138D0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0" y="2650141"/>
                <a:ext cx="5074490" cy="369332"/>
              </a:xfrm>
              <a:prstGeom prst="rect">
                <a:avLst/>
              </a:prstGeom>
              <a:blipFill>
                <a:blip r:embed="rId5"/>
                <a:stretch>
                  <a:fillRect l="-841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A119FF6A-EC7F-46B4-939D-311F9FE1C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430" y="5890899"/>
            <a:ext cx="7982008" cy="595317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:a16="http://schemas.microsoft.com/office/drawing/2014/main" id="{AAC278C2-DB24-4960-BC98-211733FE26BD}"/>
              </a:ext>
            </a:extLst>
          </p:cNvPr>
          <p:cNvGrpSpPr/>
          <p:nvPr/>
        </p:nvGrpSpPr>
        <p:grpSpPr>
          <a:xfrm>
            <a:off x="381430" y="3231042"/>
            <a:ext cx="5869723" cy="2305966"/>
            <a:chOff x="518198" y="3514377"/>
            <a:chExt cx="6243683" cy="241936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F44AFD4-CF6C-4A7B-9AA2-DF81D8BBE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8198" y="3514377"/>
              <a:ext cx="6243683" cy="2419368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347D41E-2FEE-48DF-8130-C5AE0EFACB3F}"/>
                </a:ext>
              </a:extLst>
            </p:cNvPr>
            <p:cNvSpPr/>
            <p:nvPr/>
          </p:nvSpPr>
          <p:spPr>
            <a:xfrm>
              <a:off x="2122867" y="4514348"/>
              <a:ext cx="536619" cy="4443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9BB7F97B-1F91-4B8E-A853-D8EC15BC400B}"/>
                </a:ext>
              </a:extLst>
            </p:cNvPr>
            <p:cNvSpPr/>
            <p:nvPr/>
          </p:nvSpPr>
          <p:spPr>
            <a:xfrm>
              <a:off x="2743630" y="4514349"/>
              <a:ext cx="536619" cy="4443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C774D43-4EC4-434F-B279-53C0A2F29EA1}"/>
                </a:ext>
              </a:extLst>
            </p:cNvPr>
            <p:cNvSpPr/>
            <p:nvPr/>
          </p:nvSpPr>
          <p:spPr>
            <a:xfrm>
              <a:off x="3364393" y="4514350"/>
              <a:ext cx="536619" cy="4443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2840097E-2268-4084-B8E1-C4CEA6C36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3819" y="1360216"/>
            <a:ext cx="2871808" cy="5334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A84EC21-3EEB-45B7-8D56-AC8905FF0905}"/>
                  </a:ext>
                </a:extLst>
              </p:cNvPr>
              <p:cNvSpPr txBox="1"/>
              <p:nvPr/>
            </p:nvSpPr>
            <p:spPr>
              <a:xfrm>
                <a:off x="7086172" y="2937362"/>
                <a:ext cx="457844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𝐿𝑆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LS coupling partial wave amplitude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With a definite set of helicity of (</a:t>
                </a:r>
                <a:r>
                  <a:rPr lang="en-US" altLang="zh-CN" dirty="0" err="1"/>
                  <a:t>b,c</a:t>
                </a:r>
                <a:r>
                  <a:rPr lang="en-US" altLang="zh-CN" dirty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𝐿𝑆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should be same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In fit,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𝐿𝑆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float parameter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To obtain the contribution of a LS wave component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A84EC21-3EEB-45B7-8D56-AC8905FF0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172" y="2937362"/>
                <a:ext cx="4578440" cy="1754326"/>
              </a:xfrm>
              <a:prstGeom prst="rect">
                <a:avLst/>
              </a:prstGeom>
              <a:blipFill>
                <a:blip r:embed="rId9"/>
                <a:stretch>
                  <a:fillRect l="-799" t="-2083" b="-4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E6BFC9E0-31BD-4FC9-A5E4-F531E5FD7DB3}"/>
                  </a:ext>
                </a:extLst>
              </p:cNvPr>
              <p:cNvSpPr txBox="1"/>
              <p:nvPr/>
            </p:nvSpPr>
            <p:spPr>
              <a:xfrm>
                <a:off x="5793819" y="194060"/>
                <a:ext cx="4578440" cy="458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helicity decay amplitude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E6BFC9E0-31BD-4FC9-A5E4-F531E5FD7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819" y="194060"/>
                <a:ext cx="4578440" cy="458972"/>
              </a:xfrm>
              <a:prstGeom prst="rect">
                <a:avLst/>
              </a:prstGeom>
              <a:blipFill>
                <a:blip r:embed="rId10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图片 56">
            <a:extLst>
              <a:ext uri="{FF2B5EF4-FFF2-40B4-BE49-F238E27FC236}">
                <a16:creationId xmlns:a16="http://schemas.microsoft.com/office/drawing/2014/main" id="{831A53A2-BAA9-402A-A6EB-6938098483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6521" y="1955600"/>
            <a:ext cx="2933721" cy="623892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D44E7423-DEBC-4CE5-9EF4-6DCD5370F5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381" y="4792947"/>
            <a:ext cx="4981611" cy="514354"/>
          </a:xfrm>
          <a:prstGeom prst="rect">
            <a:avLst/>
          </a:prstGeom>
        </p:spPr>
      </p:pic>
      <p:sp>
        <p:nvSpPr>
          <p:cNvPr id="60" name="箭头: 右 59">
            <a:extLst>
              <a:ext uri="{FF2B5EF4-FFF2-40B4-BE49-F238E27FC236}">
                <a16:creationId xmlns:a16="http://schemas.microsoft.com/office/drawing/2014/main" id="{084BBBF9-C1B7-4A93-AE88-836DC89909FD}"/>
              </a:ext>
            </a:extLst>
          </p:cNvPr>
          <p:cNvSpPr/>
          <p:nvPr/>
        </p:nvSpPr>
        <p:spPr>
          <a:xfrm>
            <a:off x="6241860" y="4910373"/>
            <a:ext cx="901521" cy="238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91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48D7C5-9C3E-4C12-9879-D03F22484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9929"/>
            <a:ext cx="12192000" cy="239907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40A3164-64F0-4DA0-AF27-9C1F8B1F73BD}"/>
              </a:ext>
            </a:extLst>
          </p:cNvPr>
          <p:cNvSpPr txBox="1"/>
          <p:nvPr/>
        </p:nvSpPr>
        <p:spPr>
          <a:xfrm>
            <a:off x="635000" y="503950"/>
            <a:ext cx="552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Zc</a:t>
            </a:r>
            <a:r>
              <a:rPr lang="en-US" altLang="zh-CN" dirty="0"/>
              <a:t> MC sample: four components involved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750D685-0FAB-4FCF-AB4F-59CFC1837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" y="3585647"/>
            <a:ext cx="7286678" cy="8048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95BDB32-840A-44BC-AA9B-0E904E2C2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52" y="4642065"/>
            <a:ext cx="6605636" cy="10239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DAC41D7-FE74-41A9-9D2B-BE0839D11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52" y="5714361"/>
            <a:ext cx="6591348" cy="104775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BB36F09-1469-4C95-BD9C-629CED8E0B8F}"/>
              </a:ext>
            </a:extLst>
          </p:cNvPr>
          <p:cNvSpPr txBox="1"/>
          <p:nvPr/>
        </p:nvSpPr>
        <p:spPr>
          <a:xfrm>
            <a:off x="7249160" y="4907393"/>
            <a:ext cx="287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Jpsi</a:t>
            </a:r>
            <a:r>
              <a:rPr lang="en-US" altLang="zh-CN" dirty="0"/>
              <a:t> to </a:t>
            </a:r>
            <a:r>
              <a:rPr lang="en-US" altLang="zh-CN" dirty="0" err="1"/>
              <a:t>ll</a:t>
            </a:r>
            <a:r>
              <a:rPr lang="en-US" altLang="zh-CN" dirty="0"/>
              <a:t> is considered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142F7DE-7FF2-46B2-B701-05D7CDBF55C0}"/>
              </a:ext>
            </a:extLst>
          </p:cNvPr>
          <p:cNvSpPr txBox="1"/>
          <p:nvPr/>
        </p:nvSpPr>
        <p:spPr>
          <a:xfrm>
            <a:off x="7249160" y="6053574"/>
            <a:ext cx="287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Jpsi</a:t>
            </a:r>
            <a:r>
              <a:rPr lang="en-US" altLang="zh-CN" dirty="0"/>
              <a:t> to </a:t>
            </a:r>
            <a:r>
              <a:rPr lang="en-US" altLang="zh-CN" dirty="0" err="1"/>
              <a:t>ll</a:t>
            </a:r>
            <a:r>
              <a:rPr lang="en-US" altLang="zh-CN" dirty="0"/>
              <a:t> is not considered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C324757-21E1-45C5-8BA9-D8D1CC654538}"/>
              </a:ext>
            </a:extLst>
          </p:cNvPr>
          <p:cNvSpPr/>
          <p:nvPr/>
        </p:nvSpPr>
        <p:spPr>
          <a:xfrm>
            <a:off x="3291840" y="5034280"/>
            <a:ext cx="970280" cy="294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217D2EF-8F20-4777-A07C-37365C4101F4}"/>
              </a:ext>
            </a:extLst>
          </p:cNvPr>
          <p:cNvSpPr/>
          <p:nvPr/>
        </p:nvSpPr>
        <p:spPr>
          <a:xfrm>
            <a:off x="3291840" y="6059410"/>
            <a:ext cx="970280" cy="294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A6953E5-0091-44AC-BDAE-D290E8F96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2174" y="3659609"/>
            <a:ext cx="3329012" cy="124778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34AA4B34-B641-4B37-9653-36163FC8DD97}"/>
              </a:ext>
            </a:extLst>
          </p:cNvPr>
          <p:cNvSpPr/>
          <p:nvPr/>
        </p:nvSpPr>
        <p:spPr>
          <a:xfrm>
            <a:off x="8563444" y="3670104"/>
            <a:ext cx="3084996" cy="294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55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84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83E7301-7F36-4D52-825D-E436A72F7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042" y="1178603"/>
            <a:ext cx="2352692" cy="70009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EEC8908-EAD0-49FB-B8BC-1C971A5F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123" y="1113060"/>
            <a:ext cx="1285884" cy="6905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E14AC0D-9A14-4D9E-96FC-ED9F2A9C2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818" y="2169584"/>
            <a:ext cx="852494" cy="2428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90F54F-CF99-4E8D-A787-EB39AC423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042" y="3429000"/>
            <a:ext cx="2133616" cy="6238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2A2199-951D-4148-8ACA-C31D28EFD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1894" y="3457575"/>
            <a:ext cx="1062045" cy="56674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1114C5B-702B-4908-9E81-6C435271A610}"/>
              </a:ext>
            </a:extLst>
          </p:cNvPr>
          <p:cNvGrpSpPr/>
          <p:nvPr/>
        </p:nvGrpSpPr>
        <p:grpSpPr>
          <a:xfrm>
            <a:off x="209126" y="2063106"/>
            <a:ext cx="1500389" cy="707036"/>
            <a:chOff x="7457939" y="1214384"/>
            <a:chExt cx="1500389" cy="70703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2B5E1D5-EA04-426F-AA25-5B71A6A9D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4214" b="-12858"/>
            <a:stretch/>
          </p:blipFill>
          <p:spPr>
            <a:xfrm>
              <a:off x="7457939" y="1214384"/>
              <a:ext cx="1375938" cy="34936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437EC77-3BE4-4D8E-AC6C-D2C7220A1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1339" t="1" r="-767" b="-1"/>
            <a:stretch/>
          </p:blipFill>
          <p:spPr>
            <a:xfrm>
              <a:off x="7457939" y="1611855"/>
              <a:ext cx="1500389" cy="309565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31C34B5-3E63-443B-8BA2-25E373F6F4E0}"/>
              </a:ext>
            </a:extLst>
          </p:cNvPr>
          <p:cNvGrpSpPr/>
          <p:nvPr/>
        </p:nvGrpSpPr>
        <p:grpSpPr>
          <a:xfrm>
            <a:off x="1685491" y="4291749"/>
            <a:ext cx="1500389" cy="707036"/>
            <a:chOff x="7457939" y="1214384"/>
            <a:chExt cx="1500389" cy="70703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BF6B4A5-72A6-4A13-BAEE-22B437CAD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4214" b="-12858"/>
            <a:stretch/>
          </p:blipFill>
          <p:spPr>
            <a:xfrm>
              <a:off x="7457939" y="1214384"/>
              <a:ext cx="1375938" cy="349367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C387620-637F-4BD3-B3C0-A85A756A1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1339" t="1" r="-767" b="-1"/>
            <a:stretch/>
          </p:blipFill>
          <p:spPr>
            <a:xfrm>
              <a:off x="7457939" y="1611855"/>
              <a:ext cx="1500389" cy="309565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D13F6BDB-CB54-4616-BB1F-A00A94F6F8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9515" y="1803628"/>
            <a:ext cx="2886096" cy="113348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128A57-1196-482A-9AE0-47CD22C38A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781" y="5163383"/>
            <a:ext cx="2886096" cy="1133483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C82C3F10-6563-461E-9AB5-E8CF0EC2BA50}"/>
              </a:ext>
            </a:extLst>
          </p:cNvPr>
          <p:cNvGrpSpPr/>
          <p:nvPr/>
        </p:nvGrpSpPr>
        <p:grpSpPr>
          <a:xfrm>
            <a:off x="5271321" y="4233465"/>
            <a:ext cx="1500389" cy="707036"/>
            <a:chOff x="7457939" y="1214384"/>
            <a:chExt cx="1500389" cy="707036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B2BEE17F-7A0B-4172-B23B-74E83A9EED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4214" b="-12858"/>
            <a:stretch/>
          </p:blipFill>
          <p:spPr>
            <a:xfrm>
              <a:off x="7457939" y="1214384"/>
              <a:ext cx="1375938" cy="349367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892C077-B8C0-4E29-86AC-513C63A95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1339" t="1" r="-767" b="-1"/>
            <a:stretch/>
          </p:blipFill>
          <p:spPr>
            <a:xfrm>
              <a:off x="7457939" y="1611855"/>
              <a:ext cx="1500389" cy="30956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BAA080E-E33E-4B86-8127-062226B865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5611" y="5105099"/>
            <a:ext cx="2886096" cy="1133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99EE74E-6785-4F4A-BC47-88E0B8D17596}"/>
                  </a:ext>
                </a:extLst>
              </p:cNvPr>
              <p:cNvSpPr txBox="1"/>
              <p:nvPr/>
            </p:nvSpPr>
            <p:spPr>
              <a:xfrm>
                <a:off x="7823915" y="1784900"/>
                <a:ext cx="34386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Two components: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𝑆𝑆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𝐷𝑆</m:t>
                    </m:r>
                  </m:oMath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99EE74E-6785-4F4A-BC47-88E0B8D17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915" y="1784900"/>
                <a:ext cx="3438660" cy="369332"/>
              </a:xfrm>
              <a:prstGeom prst="rect">
                <a:avLst/>
              </a:prstGeom>
              <a:blipFill>
                <a:blip r:embed="rId9"/>
                <a:stretch>
                  <a:fillRect l="-1416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33B4430-AD1E-48BA-9CB4-7A127FD68C38}"/>
                  </a:ext>
                </a:extLst>
              </p:cNvPr>
              <p:cNvSpPr txBox="1"/>
              <p:nvPr/>
            </p:nvSpPr>
            <p:spPr>
              <a:xfrm>
                <a:off x="8124422" y="4011718"/>
                <a:ext cx="34386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four components: 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𝑆𝑆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𝑆𝐷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𝐷𝑆</m:t>
                    </m:r>
                  </m:oMath>
                </a14:m>
                <a:r>
                  <a:rPr lang="en-US" altLang="zh-CN" b="0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𝐷𝐷</m:t>
                    </m:r>
                  </m:oMath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33B4430-AD1E-48BA-9CB4-7A127FD68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422" y="4011718"/>
                <a:ext cx="3438660" cy="646331"/>
              </a:xfrm>
              <a:prstGeom prst="rect">
                <a:avLst/>
              </a:prstGeom>
              <a:blipFill>
                <a:blip r:embed="rId10"/>
                <a:stretch>
                  <a:fillRect l="-1596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085EFB4A-F5BD-484E-9081-4441A51FE01B}"/>
              </a:ext>
            </a:extLst>
          </p:cNvPr>
          <p:cNvSpPr/>
          <p:nvPr/>
        </p:nvSpPr>
        <p:spPr>
          <a:xfrm>
            <a:off x="2414789" y="1784901"/>
            <a:ext cx="997227" cy="1298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47EBDB2-10BE-42E5-B458-A30138D6540E}"/>
              </a:ext>
            </a:extLst>
          </p:cNvPr>
          <p:cNvSpPr/>
          <p:nvPr/>
        </p:nvSpPr>
        <p:spPr>
          <a:xfrm>
            <a:off x="3631652" y="1784900"/>
            <a:ext cx="997227" cy="1298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C813179-B43C-48B7-9932-AFE4D73AA2AD}"/>
              </a:ext>
            </a:extLst>
          </p:cNvPr>
          <p:cNvSpPr/>
          <p:nvPr/>
        </p:nvSpPr>
        <p:spPr>
          <a:xfrm>
            <a:off x="1703924" y="5054373"/>
            <a:ext cx="997227" cy="1298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D52189D-7F32-4689-A78B-C0FD396E6E52}"/>
              </a:ext>
            </a:extLst>
          </p:cNvPr>
          <p:cNvSpPr/>
          <p:nvPr/>
        </p:nvSpPr>
        <p:spPr>
          <a:xfrm>
            <a:off x="2920787" y="5054372"/>
            <a:ext cx="997227" cy="1298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9C66C98-DE7C-4F84-8346-F26592552998}"/>
              </a:ext>
            </a:extLst>
          </p:cNvPr>
          <p:cNvSpPr/>
          <p:nvPr/>
        </p:nvSpPr>
        <p:spPr>
          <a:xfrm>
            <a:off x="5266274" y="5054373"/>
            <a:ext cx="997227" cy="1298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C03EDAD-62DD-4A24-810C-2775211F9D34}"/>
              </a:ext>
            </a:extLst>
          </p:cNvPr>
          <p:cNvSpPr/>
          <p:nvPr/>
        </p:nvSpPr>
        <p:spPr>
          <a:xfrm>
            <a:off x="6483137" y="5054372"/>
            <a:ext cx="997227" cy="1298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CA10813B-2652-498D-A363-644559BFDD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074" y="137521"/>
            <a:ext cx="6688275" cy="69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8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ED4D0F5-2B9C-4897-BE14-738A2B86E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41" y="684355"/>
            <a:ext cx="4267231" cy="5953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A662FF-829F-4CAF-9F09-D31EFC065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41" y="1505052"/>
            <a:ext cx="3810028" cy="13763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A31CCA-2D8F-4A42-BC60-35B5F3E4C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31" y="3484637"/>
            <a:ext cx="2362217" cy="7000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23AD4B9-4373-43C8-8E6E-F72C75F33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906" y="3546549"/>
            <a:ext cx="1433523" cy="5762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B2521C0-B5D8-4CF3-B607-0CB730CBC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241" y="4390269"/>
            <a:ext cx="3281386" cy="9191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EC1C071-172C-4CD2-9757-F48CB3797A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0197" y="3429000"/>
            <a:ext cx="2286017" cy="6715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77786EE-7754-48A1-A3A5-9AFE6155DD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3507" y="3429000"/>
            <a:ext cx="1047758" cy="56197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997D5DA-58A8-4633-A81B-C162DE6000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0197" y="4068080"/>
            <a:ext cx="4564537" cy="230479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E2B38A1F-42A2-4E58-9166-87E77E869A33}"/>
              </a:ext>
            </a:extLst>
          </p:cNvPr>
          <p:cNvSpPr/>
          <p:nvPr/>
        </p:nvSpPr>
        <p:spPr>
          <a:xfrm>
            <a:off x="4385269" y="679679"/>
            <a:ext cx="324102" cy="444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589005B-0E86-4B39-ADE3-57BF8893E1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3377" y="543860"/>
            <a:ext cx="1957402" cy="438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76AA1C7-A02F-4F14-9372-89BB3BF0E99E}"/>
                  </a:ext>
                </a:extLst>
              </p:cNvPr>
              <p:cNvSpPr txBox="1"/>
              <p:nvPr/>
            </p:nvSpPr>
            <p:spPr>
              <a:xfrm>
                <a:off x="6943721" y="1064468"/>
                <a:ext cx="42672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the partial wave amplitude constructed according to LS coupling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76AA1C7-A02F-4F14-9372-89BB3BF0E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721" y="1064468"/>
                <a:ext cx="4267230" cy="923330"/>
              </a:xfrm>
              <a:prstGeom prst="rect">
                <a:avLst/>
              </a:prstGeom>
              <a:blipFill>
                <a:blip r:embed="rId11"/>
                <a:stretch>
                  <a:fillRect l="-857" t="-3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85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6799A1E-464D-461F-976C-04FF75B83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653" y="99237"/>
            <a:ext cx="5230969" cy="40670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3A32DD-FFE8-4C6D-93BC-D34B0F86C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32" y="915778"/>
            <a:ext cx="2466993" cy="17097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DE75264-E872-45BC-9262-5C10E2B5D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32" y="249086"/>
            <a:ext cx="4443445" cy="6858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F1C6745-ED19-48BC-9D66-B66C3085C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692" y="5781022"/>
            <a:ext cx="5391189" cy="7429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28AF226-CAD8-46BE-96B0-86B8FCCD8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32" y="5124468"/>
            <a:ext cx="3857653" cy="13477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7721CD3-8968-4EEE-AF26-D45501AC74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574" y="2856100"/>
            <a:ext cx="3810028" cy="1376373"/>
          </a:xfrm>
          <a:prstGeom prst="rect">
            <a:avLst/>
          </a:prstGeom>
        </p:spPr>
      </p:pic>
      <p:sp>
        <p:nvSpPr>
          <p:cNvPr id="17" name="箭头: 下 16">
            <a:extLst>
              <a:ext uri="{FF2B5EF4-FFF2-40B4-BE49-F238E27FC236}">
                <a16:creationId xmlns:a16="http://schemas.microsoft.com/office/drawing/2014/main" id="{6B0A1560-2D00-4A7B-AF84-C32C0604D67D}"/>
              </a:ext>
            </a:extLst>
          </p:cNvPr>
          <p:cNvSpPr/>
          <p:nvPr/>
        </p:nvSpPr>
        <p:spPr>
          <a:xfrm>
            <a:off x="1989786" y="4166315"/>
            <a:ext cx="251138" cy="958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70BC596-5C8F-477F-A851-A17CF89AB5E2}"/>
              </a:ext>
            </a:extLst>
          </p:cNvPr>
          <p:cNvSpPr/>
          <p:nvPr/>
        </p:nvSpPr>
        <p:spPr>
          <a:xfrm>
            <a:off x="2893309" y="3603184"/>
            <a:ext cx="324102" cy="444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AAE0DD6-89D1-4C9E-A393-D43DCA6D7832}"/>
              </a:ext>
            </a:extLst>
          </p:cNvPr>
          <p:cNvSpPr/>
          <p:nvPr/>
        </p:nvSpPr>
        <p:spPr>
          <a:xfrm>
            <a:off x="3567459" y="5844107"/>
            <a:ext cx="373475" cy="444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2E8554C-CC7E-456C-AE66-B837B80649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3577" y="4232473"/>
            <a:ext cx="4605371" cy="814393"/>
          </a:xfrm>
          <a:prstGeom prst="rect">
            <a:avLst/>
          </a:prstGeom>
        </p:spPr>
      </p:pic>
      <p:sp>
        <p:nvSpPr>
          <p:cNvPr id="24" name="箭头: 下 23">
            <a:extLst>
              <a:ext uri="{FF2B5EF4-FFF2-40B4-BE49-F238E27FC236}">
                <a16:creationId xmlns:a16="http://schemas.microsoft.com/office/drawing/2014/main" id="{41F96AC0-B15C-443C-B6E6-ED0C8DE22492}"/>
              </a:ext>
            </a:extLst>
          </p:cNvPr>
          <p:cNvSpPr/>
          <p:nvPr/>
        </p:nvSpPr>
        <p:spPr>
          <a:xfrm>
            <a:off x="8538999" y="4885954"/>
            <a:ext cx="251138" cy="958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13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825935C-D251-4899-921A-C8F5EEE25942}"/>
                  </a:ext>
                </a:extLst>
              </p:cNvPr>
              <p:cNvSpPr txBox="1"/>
              <p:nvPr/>
            </p:nvSpPr>
            <p:spPr>
              <a:xfrm>
                <a:off x="345584" y="481718"/>
                <a:ext cx="55621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Sequential decays: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Assume leptons have 0 spin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825935C-D251-4899-921A-C8F5EEE25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84" y="481718"/>
                <a:ext cx="5562170" cy="646331"/>
              </a:xfrm>
              <a:prstGeom prst="rect">
                <a:avLst/>
              </a:prstGeom>
              <a:blipFill>
                <a:blip r:embed="rId2"/>
                <a:stretch>
                  <a:fillRect l="-768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31D8474B-0BB0-4A26-98D7-C3249B9CB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55" y="1501524"/>
            <a:ext cx="6425054" cy="107607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C86A322-65D6-4F40-9CC3-9A61D9ECF5EE}"/>
              </a:ext>
            </a:extLst>
          </p:cNvPr>
          <p:cNvGrpSpPr/>
          <p:nvPr/>
        </p:nvGrpSpPr>
        <p:grpSpPr>
          <a:xfrm>
            <a:off x="336354" y="2746683"/>
            <a:ext cx="5869723" cy="2305966"/>
            <a:chOff x="518198" y="3514377"/>
            <a:chExt cx="6243683" cy="241936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05F6159-F34F-4C9D-9F72-1F41F5B0A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98" y="3514377"/>
              <a:ext cx="6243683" cy="2419368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69767AB-3086-49DE-A612-67467C43E008}"/>
                </a:ext>
              </a:extLst>
            </p:cNvPr>
            <p:cNvSpPr/>
            <p:nvPr/>
          </p:nvSpPr>
          <p:spPr>
            <a:xfrm>
              <a:off x="2122867" y="4514348"/>
              <a:ext cx="536619" cy="4443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332DC39-D4C5-49BF-957B-A84EBD689CC1}"/>
                </a:ext>
              </a:extLst>
            </p:cNvPr>
            <p:cNvSpPr/>
            <p:nvPr/>
          </p:nvSpPr>
          <p:spPr>
            <a:xfrm>
              <a:off x="2743630" y="4514349"/>
              <a:ext cx="536619" cy="4443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83748D1-961C-4988-89BD-C09C228F40E2}"/>
                </a:ext>
              </a:extLst>
            </p:cNvPr>
            <p:cNvSpPr/>
            <p:nvPr/>
          </p:nvSpPr>
          <p:spPr>
            <a:xfrm>
              <a:off x="3364393" y="4514350"/>
              <a:ext cx="536619" cy="4443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C2556750-357E-4D6F-B045-82A0BE22C126}"/>
              </a:ext>
            </a:extLst>
          </p:cNvPr>
          <p:cNvCxnSpPr>
            <a:stCxn id="6" idx="2"/>
          </p:cNvCxnSpPr>
          <p:nvPr/>
        </p:nvCxnSpPr>
        <p:spPr>
          <a:xfrm flipH="1">
            <a:off x="3316310" y="2577603"/>
            <a:ext cx="232572" cy="1067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45E7EF66-8C70-4E8E-A526-4055906BF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19" y="5518359"/>
            <a:ext cx="7962958" cy="766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D23C55C-C221-4FCF-BEA5-5B2B4D98A815}"/>
                  </a:ext>
                </a:extLst>
              </p:cNvPr>
              <p:cNvSpPr txBox="1"/>
              <p:nvPr/>
            </p:nvSpPr>
            <p:spPr>
              <a:xfrm>
                <a:off x="6096000" y="5125643"/>
                <a:ext cx="24936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200" b="0" i="0" dirty="0">
                    <a:latin typeface="Cambria Math" panose="02040503050406030204" pitchFamily="18" charset="0"/>
                  </a:rPr>
                  <a:t>Come from the boost of frame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D23C55C-C221-4FCF-BEA5-5B2B4D98A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125643"/>
                <a:ext cx="2493602" cy="461665"/>
              </a:xfrm>
              <a:prstGeom prst="rect">
                <a:avLst/>
              </a:prstGeom>
              <a:blipFill>
                <a:blip r:embed="rId6"/>
                <a:stretch>
                  <a:fillRect t="-1316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FE41B0B-AA9F-4914-90A4-86C3D1B96F3F}"/>
              </a:ext>
            </a:extLst>
          </p:cNvPr>
          <p:cNvCxnSpPr>
            <a:cxnSpLocks/>
            <a:stCxn id="16" idx="1"/>
            <a:endCxn id="20" idx="0"/>
          </p:cNvCxnSpPr>
          <p:nvPr/>
        </p:nvCxnSpPr>
        <p:spPr>
          <a:xfrm flipH="1">
            <a:off x="5678482" y="5356476"/>
            <a:ext cx="417518" cy="340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F7647E38-955C-44BA-B9F2-65784F75C3FC}"/>
              </a:ext>
            </a:extLst>
          </p:cNvPr>
          <p:cNvSpPr/>
          <p:nvPr/>
        </p:nvSpPr>
        <p:spPr>
          <a:xfrm>
            <a:off x="5394045" y="5697092"/>
            <a:ext cx="568873" cy="423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9F1A86A1-06A3-42AD-9BF5-C52B330086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8025" y="1128049"/>
            <a:ext cx="2155263" cy="4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1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75B4B9-F8E5-4FEE-8094-F86F6A348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51" y="1322497"/>
            <a:ext cx="3522471" cy="314907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31FD02-DC71-42C6-80BE-C7A897E21130}"/>
              </a:ext>
            </a:extLst>
          </p:cNvPr>
          <p:cNvSpPr txBox="1"/>
          <p:nvPr/>
        </p:nvSpPr>
        <p:spPr>
          <a:xfrm>
            <a:off x="523706" y="378047"/>
            <a:ext cx="3365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 covariant tensor formalism: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F4D919-EDAB-4E5F-B852-5298D721C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27" y="1033860"/>
            <a:ext cx="2948009" cy="3048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7CCD74-6343-4F63-8A18-2151EB0D9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5096"/>
            <a:ext cx="5534065" cy="9763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67156A5-B055-4633-AF11-2A0F6AECF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458" y="1080377"/>
            <a:ext cx="5167350" cy="90011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F2B31C1-193A-4AE5-A315-250CAB66C6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969" y="1837772"/>
            <a:ext cx="6062707" cy="15335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951F1A4-6AEF-409D-97ED-82D0F24239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3458" y="3299420"/>
            <a:ext cx="6091282" cy="17907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DD77C47-EBA0-40BA-8ADF-EFFCC80F5D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8158" y="5022113"/>
            <a:ext cx="4557746" cy="42862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B8295B9-5E33-489B-AA8E-58E307A43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7250" y="5420025"/>
            <a:ext cx="5419765" cy="121444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090FE0C-AC56-41BF-B143-DD0FBA1F81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096" y="4359157"/>
            <a:ext cx="3476650" cy="23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3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8D4FD51-0748-4E0C-BBCB-A80C62789EDC}"/>
              </a:ext>
            </a:extLst>
          </p:cNvPr>
          <p:cNvSpPr txBox="1"/>
          <p:nvPr/>
        </p:nvSpPr>
        <p:spPr>
          <a:xfrm>
            <a:off x="213360" y="64004"/>
            <a:ext cx="856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leptons with 0 spin, Two methods give almost same results: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662B018-509F-41C0-B5E7-C3C40FE89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7602"/>
            <a:ext cx="12192000" cy="243644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6C38EFB-913F-4983-9B74-D0C65EA2D663}"/>
              </a:ext>
            </a:extLst>
          </p:cNvPr>
          <p:cNvSpPr txBox="1"/>
          <p:nvPr/>
        </p:nvSpPr>
        <p:spPr>
          <a:xfrm>
            <a:off x="635000" y="30820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Zc</a:t>
            </a:r>
            <a:r>
              <a:rPr lang="en-US" altLang="zh-CN" dirty="0"/>
              <a:t> SS MC sample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8E0F0B6-F931-401C-9BD6-D7F1728789B2}"/>
              </a:ext>
            </a:extLst>
          </p:cNvPr>
          <p:cNvSpPr txBox="1"/>
          <p:nvPr/>
        </p:nvSpPr>
        <p:spPr>
          <a:xfrm>
            <a:off x="635000" y="338503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Zc</a:t>
            </a:r>
            <a:r>
              <a:rPr lang="en-US" altLang="zh-CN" dirty="0"/>
              <a:t> DS MC sample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E29AA09-C1BF-4786-A8D6-FD5E43C98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2" y="744875"/>
            <a:ext cx="12077056" cy="239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2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50104E-18AB-41A3-B9F2-F2D31B58C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" y="70767"/>
            <a:ext cx="9342120" cy="51153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D7CE60-879C-40E8-B9BA-A2859825A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24" y="5459886"/>
            <a:ext cx="7348591" cy="8048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100215-439F-439C-9975-4ED3CC52F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430" y="5429406"/>
            <a:ext cx="3343299" cy="7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2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86A25DD3-E792-48B8-A526-085296417DB2}"/>
              </a:ext>
            </a:extLst>
          </p:cNvPr>
          <p:cNvGrpSpPr/>
          <p:nvPr/>
        </p:nvGrpSpPr>
        <p:grpSpPr>
          <a:xfrm>
            <a:off x="213011" y="132867"/>
            <a:ext cx="7279989" cy="4865853"/>
            <a:chOff x="192690" y="61746"/>
            <a:chExt cx="8877365" cy="618937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78965EB-B8D9-495E-881F-F936FA9B2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690" y="61746"/>
              <a:ext cx="8829740" cy="2081228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3F9ECC-17E4-4EE3-B7BD-139001513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690" y="2150578"/>
              <a:ext cx="8877365" cy="205265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04DFC23-BA41-4B39-90EF-55ED555CC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452" y="4203231"/>
              <a:ext cx="8867840" cy="204789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1B06F05-14FE-4B12-805D-2FABDF1EF09C}"/>
                </a:ext>
              </a:extLst>
            </p:cNvPr>
            <p:cNvSpPr/>
            <p:nvPr/>
          </p:nvSpPr>
          <p:spPr>
            <a:xfrm>
              <a:off x="5267960" y="1325880"/>
              <a:ext cx="1590040" cy="767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D15B2EA-4B4B-4C80-BB5D-75FC085E3C0C}"/>
                </a:ext>
              </a:extLst>
            </p:cNvPr>
            <p:cNvSpPr/>
            <p:nvPr/>
          </p:nvSpPr>
          <p:spPr>
            <a:xfrm>
              <a:off x="5275580" y="5421531"/>
              <a:ext cx="1615440" cy="8295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F9C6CB8-967F-4EE0-80FA-1A124BB0F568}"/>
                </a:ext>
              </a:extLst>
            </p:cNvPr>
            <p:cNvSpPr/>
            <p:nvPr/>
          </p:nvSpPr>
          <p:spPr>
            <a:xfrm>
              <a:off x="5300980" y="3429000"/>
              <a:ext cx="1590040" cy="79264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ECAC1D4C-7DA9-4107-86FA-AE6D005144B0}"/>
              </a:ext>
            </a:extLst>
          </p:cNvPr>
          <p:cNvSpPr txBox="1"/>
          <p:nvPr/>
        </p:nvSpPr>
        <p:spPr>
          <a:xfrm>
            <a:off x="9240520" y="29025"/>
            <a:ext cx="234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Zc</a:t>
            </a:r>
            <a:r>
              <a:rPr lang="en-US" altLang="zh-CN" dirty="0"/>
              <a:t> mass=3880 MeV</a:t>
            </a:r>
          </a:p>
          <a:p>
            <a:r>
              <a:rPr lang="en-US" altLang="zh-CN" dirty="0"/>
              <a:t>Width = 1 MeV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5CBFC6B-7819-43AC-A0A4-B5A39AF7BC63}"/>
              </a:ext>
            </a:extLst>
          </p:cNvPr>
          <p:cNvSpPr txBox="1"/>
          <p:nvPr/>
        </p:nvSpPr>
        <p:spPr>
          <a:xfrm>
            <a:off x="9240520" y="1729730"/>
            <a:ext cx="234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Zc</a:t>
            </a:r>
            <a:r>
              <a:rPr lang="en-US" altLang="zh-CN" dirty="0"/>
              <a:t> mass=3885 MeV</a:t>
            </a:r>
          </a:p>
          <a:p>
            <a:r>
              <a:rPr lang="en-US" altLang="zh-CN" dirty="0"/>
              <a:t>Width = 1 MeV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C84E07D-2467-41EB-BF06-3A3B9D1FDBFD}"/>
              </a:ext>
            </a:extLst>
          </p:cNvPr>
          <p:cNvSpPr txBox="1"/>
          <p:nvPr/>
        </p:nvSpPr>
        <p:spPr>
          <a:xfrm>
            <a:off x="9240520" y="3250483"/>
            <a:ext cx="234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Zc</a:t>
            </a:r>
            <a:r>
              <a:rPr lang="en-US" altLang="zh-CN" dirty="0"/>
              <a:t> mass=3890 MeV</a:t>
            </a:r>
          </a:p>
          <a:p>
            <a:r>
              <a:rPr lang="en-US" altLang="zh-CN" dirty="0"/>
              <a:t>Width = 1 MeV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D7A1F01-F46B-4FF3-8BB9-CB99E282C534}"/>
              </a:ext>
            </a:extLst>
          </p:cNvPr>
          <p:cNvSpPr txBox="1"/>
          <p:nvPr/>
        </p:nvSpPr>
        <p:spPr>
          <a:xfrm>
            <a:off x="985520" y="5220640"/>
            <a:ext cx="932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MC sample with different </a:t>
            </a:r>
            <a:r>
              <a:rPr lang="en-US" altLang="zh-CN" dirty="0" err="1"/>
              <a:t>Zc</a:t>
            </a:r>
            <a:r>
              <a:rPr lang="en-US" altLang="zh-CN" dirty="0"/>
              <a:t> mass and 1 MeV width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Four components: SS+SD+DS+DD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Fit results give similar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fractions are consistent between covariant tensor formalism and helicity formalism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1E50CE9-CCFA-4EC1-9896-D20A99F0B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572" y="779198"/>
            <a:ext cx="4514883" cy="8001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529F9D7-0423-405E-91E0-1DE45150FB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572" y="2376061"/>
            <a:ext cx="4443445" cy="8001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075409D-8730-4388-B6EC-CCDE77697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6909" y="3944094"/>
            <a:ext cx="4448208" cy="8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26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230</Words>
  <Application>Microsoft Office PowerPoint</Application>
  <PresentationFormat>宽屏</PresentationFormat>
  <Paragraphs>32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 XH</dc:creator>
  <cp:lastModifiedBy>L XH</cp:lastModifiedBy>
  <cp:revision>58</cp:revision>
  <dcterms:created xsi:type="dcterms:W3CDTF">2022-05-29T01:59:09Z</dcterms:created>
  <dcterms:modified xsi:type="dcterms:W3CDTF">2022-06-16T00:52:15Z</dcterms:modified>
</cp:coreProperties>
</file>