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8" r:id="rId2"/>
    <p:sldId id="257" r:id="rId3"/>
    <p:sldId id="256" r:id="rId4"/>
    <p:sldId id="260" r:id="rId5"/>
    <p:sldId id="285" r:id="rId6"/>
    <p:sldId id="296" r:id="rId7"/>
    <p:sldId id="311" r:id="rId8"/>
    <p:sldId id="312" r:id="rId9"/>
    <p:sldId id="316" r:id="rId10"/>
    <p:sldId id="315" r:id="rId11"/>
    <p:sldId id="304" r:id="rId12"/>
    <p:sldId id="305" r:id="rId13"/>
    <p:sldId id="299" r:id="rId14"/>
    <p:sldId id="301" r:id="rId15"/>
    <p:sldId id="294" r:id="rId16"/>
    <p:sldId id="317" r:id="rId17"/>
    <p:sldId id="318" r:id="rId18"/>
    <p:sldId id="319" r:id="rId19"/>
    <p:sldId id="302" r:id="rId20"/>
    <p:sldId id="275" r:id="rId21"/>
    <p:sldId id="288" r:id="rId22"/>
    <p:sldId id="293" r:id="rId23"/>
    <p:sldId id="292" r:id="rId24"/>
    <p:sldId id="298" r:id="rId25"/>
    <p:sldId id="297" r:id="rId26"/>
    <p:sldId id="280" r:id="rId27"/>
    <p:sldId id="265" r:id="rId28"/>
    <p:sldId id="283" r:id="rId29"/>
    <p:sldId id="284" r:id="rId30"/>
    <p:sldId id="286" r:id="rId31"/>
    <p:sldId id="287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1021" autoAdjust="0"/>
  </p:normalViewPr>
  <p:slideViewPr>
    <p:cSldViewPr snapToGrid="0">
      <p:cViewPr varScale="1">
        <p:scale>
          <a:sx n="104" d="100"/>
          <a:sy n="104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EB939-821F-4F63-9794-4E9CFA7FF33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215CE-41B2-492D-A4FB-E73CC07BA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8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215CE-41B2-492D-A4FB-E73CC07BA1C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16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215CE-41B2-492D-A4FB-E73CC07BA1C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62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215CE-41B2-492D-A4FB-E73CC07BA1C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88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215CE-41B2-492D-A4FB-E73CC07BA1C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87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EC885-7663-4005-AEB6-E8AA2B64F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164049E-EA28-4B4F-B7A2-329343AC1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7DBCD-FE3E-44A4-B268-30B61AB4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3FFBF3-11DA-4C4B-8473-E779D4DD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1087B4-2434-41CE-A643-F3E52C22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84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043D1-2D97-41E1-B7EF-7FAD402D3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7A9442-EF08-42F1-B02F-C82FB3AFA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FA625A-4C1C-4BC4-86D0-FBC2AF5C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B19309-8AB0-4CBF-A8EC-4A2E23F53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463EBD-6F53-4B0D-AD3E-FB7D0077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83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356BDD1-023A-4E4A-A7F1-DB4A4670B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F68DCC8-A533-4CE7-A077-C4C0DD362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B0915A-6DB5-43F7-8188-EF07D336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933437-D496-4A86-96C7-004CEDF0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BCEA96-9418-46C0-95D4-03D6B7A5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96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229452-1E5F-4134-A9BD-C2C811EE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74D5F2-DA44-45BC-B18E-F5116D81D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C9C12E-CB78-4501-A4B9-AE17ACA0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2F8ACF-864E-4711-9E94-8A77379B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644BD2-6446-4B39-9812-D635A8BC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91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54F57-AB7F-47E2-8C63-744DCE26C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0D8ED3-57D6-4ACE-8218-282FFA7BC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2E428D-E260-49B4-8C0F-421CEB33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DDEB89-A45E-4313-A31A-5758542B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0E8A50-25F6-4908-A77B-0271E00F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41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4E3D51-AE2E-423D-9CAA-B33D5A42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B8B563-7C40-41BB-A102-E692D17AF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9E3297-CDF7-4012-B010-65385D45E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594419-EB7D-4CAE-81AA-83BC8931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76000A-6BA2-4601-8C68-7DDBCF4C0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09EEE7-FCFE-4FAD-8A22-A403B136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77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26D1AB-58E0-45D1-A3A1-BF54C76A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39E6BA-6648-4A1B-BE49-74EF5B15F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037F7-5DF0-4262-BE41-F42108617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5E028E-E261-450A-9743-64A318B54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3A12F5F-433A-4C83-8C48-40DEE3D38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8F34F4-13D9-455B-B5DF-357B44AA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773145-82E1-4890-9513-6C78B720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5C9301A-857A-4E3A-AEF5-02E097F3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5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70F08-FFDD-40ED-AC43-E2B66255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17598C-FF42-4DCF-AA3D-2D30A03E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45B8D5-C8B7-41FB-AA55-8E9C4D16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F40D3B-FE27-43C5-87A9-59167094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27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875FD3-FFD7-4759-89BA-94E02C983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61DD6BC-642A-4285-9E6D-17BDBE5F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C34B33-42E8-4240-AA4A-FF362D8A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63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8BA220-3E10-46FD-B43A-BCA060275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778F14-84DE-4667-BBD4-80587A8CA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3B31BB-1CDD-4B74-A8BF-900850A1F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52A421-5B36-418B-8016-5835FD15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78B870-50EC-4AB1-8C7A-7A015986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16D60E-E65D-4BF5-93C2-1F324414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34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71B70F-5C72-4578-A218-F599815C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C9DC1F7-35C6-4330-98B1-B81604A53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586F89-3D7D-4DB9-9E37-461C4F781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9B57CE-A3AE-4CE6-BB39-17345E44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774B62-5775-48AA-AE38-B416B9B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0D2505-5FFF-4217-976A-4C9BD7FD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05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761C42C-C6C1-42E3-A1A9-11150580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98EE6A-3F42-46DA-9A2F-3A81BA45E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DDF1B1-8BC7-45FC-A7A1-F590905DA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0BF6D-C6E2-4C7F-A820-390CD4D5A682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93CD18-34BD-4EFD-A309-DFADEB014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5ECEC6-36B8-450B-9E10-17EBEDFAC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52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2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330.png"/><Relationship Id="rId9" Type="http://schemas.openxmlformats.org/officeDocument/2006/relationships/image" Target="../media/image7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41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47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53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F058883-D5E2-4418-8B9C-B295BFC27EE8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239914" y="2632806"/>
                <a:ext cx="9144000" cy="935439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dirty="0">
                    <a:ea typeface="黑体" panose="02010609060101010101" pitchFamily="49" charset="-122"/>
                  </a:rPr>
                  <a:t>Study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𝑆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𝜔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F058883-D5E2-4418-8B9C-B295BFC27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239914" y="2632806"/>
                <a:ext cx="9144000" cy="935439"/>
              </a:xfrm>
              <a:blipFill>
                <a:blip r:embed="rId2"/>
                <a:stretch>
                  <a:fillRect t="-15686" b="-40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9B7F5DBB-BF92-4E53-86C6-E8CA9B4AE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6611" y="6435152"/>
            <a:ext cx="9144000" cy="1655762"/>
          </a:xfrm>
        </p:spPr>
        <p:txBody>
          <a:bodyPr/>
          <a:lstStyle/>
          <a:p>
            <a:r>
              <a:rPr lang="en-US" altLang="zh-CN" dirty="0" err="1"/>
              <a:t>Haoran</a:t>
            </a:r>
            <a:r>
              <a:rPr lang="en-US" altLang="zh-CN" dirty="0"/>
              <a:t> Zhang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154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F28D26-0DB8-494C-8B10-420E795C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2D2C24-5052-4AFD-8FB2-3329CD5D3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363" y="1"/>
            <a:ext cx="6102636" cy="44242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5B27E42-20FA-4DFC-9DDA-765EA6724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65" y="1381877"/>
            <a:ext cx="3538117" cy="19929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6AFE4C5-097A-47DF-B8E0-C2093E138D70}"/>
                  </a:ext>
                </a:extLst>
              </p:cNvPr>
              <p:cNvSpPr/>
              <p:nvPr/>
            </p:nvSpPr>
            <p:spPr>
              <a:xfrm>
                <a:off x="8014854" y="5272913"/>
                <a:ext cx="2941511" cy="387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𝐹𝑖𝑡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774790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±1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561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6AFE4C5-097A-47DF-B8E0-C2093E138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854" y="5272913"/>
                <a:ext cx="2941511" cy="387863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60EE245C-2EAC-4CF2-BDD9-2AB91D6C9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6157950" cy="45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6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F077B5A-8138-4808-984D-A9AB2C91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21"/>
            <a:ext cx="4316381" cy="30960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3D58E5-045E-4F61-A147-7280BE18A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57" y="3300218"/>
            <a:ext cx="4880973" cy="34928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F5A421-47A2-4EEB-8463-1F98C65D6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381" y="56321"/>
            <a:ext cx="4018223" cy="28101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FC38319-8428-4448-8C80-543D56C6C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142" y="47794"/>
            <a:ext cx="3967597" cy="281016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EB7E9E0-1CA9-414D-B11B-4A051571D468}"/>
              </a:ext>
            </a:extLst>
          </p:cNvPr>
          <p:cNvSpPr txBox="1"/>
          <p:nvPr/>
        </p:nvSpPr>
        <p:spPr>
          <a:xfrm>
            <a:off x="7508123" y="157142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DT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639252E-A6BD-46EF-956F-D9DD86E48865}"/>
              </a:ext>
            </a:extLst>
          </p:cNvPr>
          <p:cNvSpPr txBox="1"/>
          <p:nvPr/>
        </p:nvSpPr>
        <p:spPr>
          <a:xfrm>
            <a:off x="11475720" y="249514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ST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A598BEE-E917-4C34-AA6B-40E430A19D81}"/>
              </a:ext>
            </a:extLst>
          </p:cNvPr>
          <p:cNvSpPr txBox="1"/>
          <p:nvPr/>
        </p:nvSpPr>
        <p:spPr>
          <a:xfrm>
            <a:off x="4316381" y="3575177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405605D-056F-4A69-B3F6-566F9B0A5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106" y="3259300"/>
            <a:ext cx="4798266" cy="344155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9A8122D-9E8F-4953-8B61-4A7CC54F360B}"/>
              </a:ext>
            </a:extLst>
          </p:cNvPr>
          <p:cNvSpPr txBox="1"/>
          <p:nvPr/>
        </p:nvSpPr>
        <p:spPr>
          <a:xfrm>
            <a:off x="9197354" y="3575881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1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4C3EE72-D632-463C-98CC-FAE9430E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9" y="1"/>
            <a:ext cx="5045414" cy="3428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13AB3B-B84B-45C9-8087-B4CAE4739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411352" cy="35695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0F840C-A071-4B08-8BF5-BF3569468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33" y="3569537"/>
            <a:ext cx="4894981" cy="32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45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9B73CA0-5494-4825-80DC-C21D4CE43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642" y="763126"/>
            <a:ext cx="3189898" cy="246532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9F009BA-D40F-4722-9232-5F770CFB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591" y="4095777"/>
            <a:ext cx="7284316" cy="653380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2D Fit of inclusive MC samples in signal region of pi+pi-pi0 mass </a:t>
            </a:r>
            <a:endParaRPr lang="zh-CN" altLang="en-US" sz="20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041FCD6-8937-4468-8CFD-EC4515253954}"/>
              </a:ext>
            </a:extLst>
          </p:cNvPr>
          <p:cNvSpPr/>
          <p:nvPr/>
        </p:nvSpPr>
        <p:spPr>
          <a:xfrm>
            <a:off x="5458691" y="184727"/>
            <a:ext cx="554182" cy="180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30FBBC2-3EED-4AC9-AEF3-8BE4DDA3A2CD}"/>
              </a:ext>
            </a:extLst>
          </p:cNvPr>
          <p:cNvSpPr/>
          <p:nvPr/>
        </p:nvSpPr>
        <p:spPr>
          <a:xfrm>
            <a:off x="10598727" y="189923"/>
            <a:ext cx="554182" cy="180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71235FF-CC4F-428A-BCD0-0DE5106C0EA9}"/>
                  </a:ext>
                </a:extLst>
              </p:cNvPr>
              <p:cNvSpPr txBox="1"/>
              <p:nvPr/>
            </p:nvSpPr>
            <p:spPr>
              <a:xfrm>
                <a:off x="5047081" y="4749157"/>
                <a:ext cx="3556000" cy="42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𝑠𝑖𝑔𝑟𝑒𝑔𝑖𝑜𝑛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=337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±185.9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71235FF-CC4F-428A-BCD0-0DE5106C0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81" y="4749157"/>
                <a:ext cx="3556000" cy="429861"/>
              </a:xfrm>
              <a:prstGeom prst="rect">
                <a:avLst/>
              </a:prstGeom>
              <a:blipFill>
                <a:blip r:embed="rId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311BA63D-EED2-47E0-BFEB-57EA165EE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44" y="143384"/>
            <a:ext cx="5580648" cy="40296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5700A6B-761F-4A07-AFEC-6242CA71C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206" y="143383"/>
            <a:ext cx="5592066" cy="40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8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36B89DD-83AA-4C07-B23F-77BEA41FE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829" y="429090"/>
            <a:ext cx="3334328" cy="27026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FFF2514-120A-4799-B1D4-9F637D2CB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094" y="168434"/>
            <a:ext cx="5179641" cy="37795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88D6E9-A760-4347-86C6-D124F7967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052" y="168433"/>
            <a:ext cx="5179640" cy="3748511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F825E680-3B24-46FB-B123-54E921A8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909" y="3947994"/>
            <a:ext cx="8334198" cy="653380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2D Fit of inclusive MC samples in sideband region of pi+pi-pi0 mass </a:t>
            </a:r>
            <a:endParaRPr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69BB249-BE37-4757-9859-5A7830CF174E}"/>
                  </a:ext>
                </a:extLst>
              </p:cNvPr>
              <p:cNvSpPr txBox="1"/>
              <p:nvPr/>
            </p:nvSpPr>
            <p:spPr>
              <a:xfrm>
                <a:off x="5047081" y="4749157"/>
                <a:ext cx="3556000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𝑠𝑖𝑑𝑒𝑏𝑎𝑛𝑑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97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74.5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69BB249-BE37-4757-9859-5A7830CF1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81" y="4749157"/>
                <a:ext cx="3556000" cy="384464"/>
              </a:xfrm>
              <a:prstGeom prst="rect">
                <a:avLst/>
              </a:prstGeom>
              <a:blipFill>
                <a:blip r:embed="rId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FE0B8B6-48EC-4480-B15E-D38EF4022A27}"/>
                  </a:ext>
                </a:extLst>
              </p:cNvPr>
              <p:cNvSpPr txBox="1"/>
              <p:nvPr/>
            </p:nvSpPr>
            <p:spPr>
              <a:xfrm>
                <a:off x="-127296" y="5133621"/>
                <a:ext cx="6812409" cy="442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𝐹𝑖𝑡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𝑠𝑖𝑔𝑟𝑒𝑔𝑖𝑜𝑛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1.193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𝐹𝑖𝑡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𝑠𝑖𝑑𝑒𝑏𝑎𝑛𝑑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7937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±200.27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FE0B8B6-48EC-4480-B15E-D38EF4022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296" y="5133621"/>
                <a:ext cx="6812409" cy="442044"/>
              </a:xfrm>
              <a:prstGeom prst="rect">
                <a:avLst/>
              </a:prstGeom>
              <a:blipFill>
                <a:blip r:embed="rId6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272ED7F-BE1B-4D51-B2C3-D1B7E8E92393}"/>
                  </a:ext>
                </a:extLst>
              </p:cNvPr>
              <p:cNvSpPr/>
              <p:nvPr/>
            </p:nvSpPr>
            <p:spPr>
              <a:xfrm>
                <a:off x="569144" y="5661009"/>
                <a:ext cx="4176849" cy="43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𝑖𝑔𝑟𝑒𝑔𝑖𝑜𝑛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1.193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𝑠𝑖𝑑𝑒𝑏𝑎𝑛𝑑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27749.1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272ED7F-BE1B-4D51-B2C3-D1B7E8E92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44" y="5661009"/>
                <a:ext cx="4176849" cy="436210"/>
              </a:xfrm>
              <a:prstGeom prst="rect">
                <a:avLst/>
              </a:prstGeom>
              <a:blipFill>
                <a:blip r:embed="rId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5B577DB-B9A9-427A-8FFF-702185A1EFBA}"/>
                  </a:ext>
                </a:extLst>
              </p:cNvPr>
              <p:cNvSpPr txBox="1"/>
              <p:nvPr/>
            </p:nvSpPr>
            <p:spPr>
              <a:xfrm>
                <a:off x="8506691" y="4654233"/>
                <a:ext cx="3556000" cy="42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𝑠𝑖𝑔𝑟𝑒𝑔𝑖𝑜𝑛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=337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±185.9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5B577DB-B9A9-427A-8FFF-702185A1E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91" y="4654233"/>
                <a:ext cx="3556000" cy="429861"/>
              </a:xfrm>
              <a:prstGeom prst="rect">
                <a:avLst/>
              </a:prstGeom>
              <a:blipFill>
                <a:blip r:embed="rId8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109C1C0-A5F7-4612-B82B-C335C932A0AB}"/>
                  </a:ext>
                </a:extLst>
              </p:cNvPr>
              <p:cNvSpPr/>
              <p:nvPr/>
            </p:nvSpPr>
            <p:spPr>
              <a:xfrm>
                <a:off x="7446008" y="6097219"/>
                <a:ext cx="448353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𝑡𝑎𝑔𝑠𝑖𝑔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66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481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1.193∗3067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600000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10.47%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109C1C0-A5F7-4612-B82B-C335C932A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08" y="6097219"/>
                <a:ext cx="4483535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32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6E989592-CDBB-4E20-985B-474C2C518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707" y="3882728"/>
            <a:ext cx="3221608" cy="241693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91DDF42-7C40-49FE-8D9A-3CD8382C5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341" y="177945"/>
            <a:ext cx="3335632" cy="24612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15D423-AF73-4A40-B116-FB129BC73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876" y="161342"/>
            <a:ext cx="3899270" cy="28385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34BA4B2-F94C-4BE2-950A-A600AFE29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166" y="0"/>
            <a:ext cx="4508834" cy="32595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01D0F6-B359-4EA7-80DB-2852373083AD}"/>
                  </a:ext>
                </a:extLst>
              </p:cNvPr>
              <p:cNvSpPr txBox="1"/>
              <p:nvPr/>
            </p:nvSpPr>
            <p:spPr>
              <a:xfrm>
                <a:off x="-189937" y="161342"/>
                <a:ext cx="3556000" cy="42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𝑠𝑖𝑔𝑟𝑒𝑔𝑖𝑜𝑛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±44.26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01D0F6-B359-4EA7-80DB-285237308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937" y="161342"/>
                <a:ext cx="3556000" cy="429861"/>
              </a:xfrm>
              <a:prstGeom prst="rect">
                <a:avLst/>
              </a:prstGeom>
              <a:blipFill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F7E0941-6124-4501-A2D9-DB810CD19324}"/>
                  </a:ext>
                </a:extLst>
              </p:cNvPr>
              <p:cNvSpPr txBox="1"/>
              <p:nvPr/>
            </p:nvSpPr>
            <p:spPr>
              <a:xfrm>
                <a:off x="-338028" y="1388384"/>
                <a:ext cx="3556000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𝑠𝑖𝑑𝑒𝑏𝑎𝑛𝑑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=243.31±17.43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F7E0941-6124-4501-A2D9-DB810CD19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8028" y="1388384"/>
                <a:ext cx="3556000" cy="384464"/>
              </a:xfrm>
              <a:prstGeom prst="rect">
                <a:avLst/>
              </a:prstGeom>
              <a:blipFill>
                <a:blip r:embed="rId7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6F3FAB0-3355-473F-B9E1-42FE0A765D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2371" y="3768435"/>
            <a:ext cx="3625002" cy="26455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7707A40-E3BA-456C-AE0A-9988AE9968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8916" y="3708462"/>
            <a:ext cx="3769557" cy="27054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A4E88EA-F60B-4843-98A6-DE271D8809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3415" y="3367402"/>
            <a:ext cx="4548585" cy="32908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FEF0F69-94E8-4BB6-96C7-BACCEB81A3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3997" y="3431891"/>
            <a:ext cx="4548585" cy="32481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52F3913-A43D-4B7B-BFCD-B3E8B8AC2E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7873" y="8501"/>
            <a:ext cx="4514127" cy="32908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EEA5569-B3AD-4FAA-8210-A41E138F37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9039" y="48293"/>
            <a:ext cx="4508834" cy="323114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3E8931-8CFC-4A40-82D0-F3CB954963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2772" y="48293"/>
            <a:ext cx="4467748" cy="322922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6D6987-76F6-44AD-99FE-4B18EE7F9D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72582" y="19718"/>
            <a:ext cx="4514126" cy="32398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19129C2-91F3-472D-B961-5F973F5D53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80520" y="3345582"/>
            <a:ext cx="4523605" cy="329774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B9C0BC5-A068-418A-9A8B-661FBDD61E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290" y="3396841"/>
            <a:ext cx="4608677" cy="33294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DD521DE-A3E2-42C4-AD1B-3B50862678A3}"/>
                  </a:ext>
                </a:extLst>
              </p:cNvPr>
              <p:cNvSpPr/>
              <p:nvPr/>
            </p:nvSpPr>
            <p:spPr>
              <a:xfrm>
                <a:off x="-74389" y="2416270"/>
                <a:ext cx="3046731" cy="713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𝐹𝑖𝑡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𝑠𝑖𝑔𝑟𝑒𝑔𝑖𝑜𝑛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1.193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𝐹𝑖𝑡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𝑠𝑖𝑑𝑒𝑏𝑎𝑛𝑑</m:t>
                          </m:r>
                        </m:sup>
                      </m:sSubSup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.97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DD521DE-A3E2-42C4-AD1B-3B5086267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389" y="2416270"/>
                <a:ext cx="3046731" cy="71320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86C6C01-688C-4C38-901A-0DF5FF3FA186}"/>
                  </a:ext>
                </a:extLst>
              </p:cNvPr>
              <p:cNvSpPr/>
              <p:nvPr/>
            </p:nvSpPr>
            <p:spPr>
              <a:xfrm>
                <a:off x="-19792" y="4312881"/>
                <a:ext cx="2937535" cy="387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𝐹𝑖𝑡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=148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184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0±12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82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86C6C01-688C-4C38-901A-0DF5FF3FA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792" y="4312881"/>
                <a:ext cx="2937535" cy="387863"/>
              </a:xfrm>
              <a:prstGeom prst="rect">
                <a:avLst/>
              </a:prstGeom>
              <a:blipFill>
                <a:blip r:embed="rId1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6DFB1E6A-8BFC-4603-B1C6-F4D9F0D13B73}"/>
                  </a:ext>
                </a:extLst>
              </p:cNvPr>
              <p:cNvSpPr/>
              <p:nvPr/>
            </p:nvSpPr>
            <p:spPr>
              <a:xfrm>
                <a:off x="-189937" y="6392509"/>
                <a:ext cx="4889159" cy="481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𝑇𝑎𝑔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10.06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0.319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6DFB1E6A-8BFC-4603-B1C6-F4D9F0D13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937" y="6392509"/>
                <a:ext cx="4889159" cy="48147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51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0C5B91D-6B5B-488D-BEC1-7CBFF8075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490" y="3516008"/>
            <a:ext cx="3992510" cy="2945236"/>
          </a:xfrm>
          <a:prstGeom prst="rect">
            <a:avLst/>
          </a:prstGeo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CA63315-08DE-4BED-81C6-778F2364F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62385" y="85871"/>
            <a:ext cx="4535518" cy="32561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5487155-6AF7-44B5-812B-2E6F1B91C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103" y="415780"/>
            <a:ext cx="3212097" cy="25213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718622-2C4D-4B9C-AF2C-2E5C32E40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682" y="0"/>
            <a:ext cx="4592318" cy="33419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C4F12C1-F80A-4230-A228-642A56132C7A}"/>
                  </a:ext>
                </a:extLst>
              </p:cNvPr>
              <p:cNvSpPr txBox="1"/>
              <p:nvPr/>
            </p:nvSpPr>
            <p:spPr>
              <a:xfrm>
                <a:off x="-168564" y="415780"/>
                <a:ext cx="3556000" cy="42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𝑠𝑖𝑔𝑟𝑒𝑔𝑖𝑜𝑛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3252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61.66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C4F12C1-F80A-4230-A228-642A56132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8564" y="415780"/>
                <a:ext cx="3556000" cy="429861"/>
              </a:xfrm>
              <a:prstGeom prst="rect">
                <a:avLst/>
              </a:prstGeom>
              <a:blipFill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71DD976A-BBCC-4FAB-9BA1-C4F97DF416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2385" y="3494265"/>
            <a:ext cx="4535518" cy="32778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1BB900F-8450-46A7-AFC9-5218684A1497}"/>
                  </a:ext>
                </a:extLst>
              </p:cNvPr>
              <p:cNvSpPr txBox="1"/>
              <p:nvPr/>
            </p:nvSpPr>
            <p:spPr>
              <a:xfrm>
                <a:off x="-281089" y="3235632"/>
                <a:ext cx="3556000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𝑠𝑖𝑑𝑒𝑏𝑎𝑛𝑑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478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±17.43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1BB900F-8450-46A7-AFC9-5218684A1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1089" y="3235632"/>
                <a:ext cx="3556000" cy="384464"/>
              </a:xfrm>
              <a:prstGeom prst="rect">
                <a:avLst/>
              </a:prstGeom>
              <a:blipFill>
                <a:blip r:embed="rId9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F78E7EA1-F533-4A20-80D7-7A3C351973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4496" y="3522640"/>
            <a:ext cx="4367504" cy="31613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6F26307-2462-4748-A423-9DF93DC814C6}"/>
                  </a:ext>
                </a:extLst>
              </p:cNvPr>
              <p:cNvSpPr/>
              <p:nvPr/>
            </p:nvSpPr>
            <p:spPr>
              <a:xfrm>
                <a:off x="-28795" y="3758294"/>
                <a:ext cx="3046731" cy="713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𝐹𝑖𝑡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𝑠𝑖𝑔𝑟𝑒𝑔𝑖𝑜𝑛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0.984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𝐹𝑖𝑡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𝑠𝑖𝑑𝑒𝑏𝑎𝑛𝑑</m:t>
                          </m:r>
                        </m:sup>
                      </m:sSubSup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2781.69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6F26307-2462-4748-A423-9DF93DC81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795" y="3758294"/>
                <a:ext cx="3046731" cy="71320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22EFBB4-6058-4507-8B69-A3674E37A24E}"/>
                  </a:ext>
                </a:extLst>
              </p:cNvPr>
              <p:cNvSpPr/>
              <p:nvPr/>
            </p:nvSpPr>
            <p:spPr>
              <a:xfrm>
                <a:off x="0" y="4471503"/>
                <a:ext cx="2813270" cy="387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𝐹𝑖𝑡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3174880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177.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22EFBB4-6058-4507-8B69-A3674E37A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71503"/>
                <a:ext cx="2813270" cy="387863"/>
              </a:xfrm>
              <a:prstGeom prst="rect">
                <a:avLst/>
              </a:prstGeom>
              <a:blipFill>
                <a:blip r:embed="rId1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4C8DD6A-61B3-4437-8E3F-E9B8F9748F1D}"/>
                  </a:ext>
                </a:extLst>
              </p:cNvPr>
              <p:cNvSpPr/>
              <p:nvPr/>
            </p:nvSpPr>
            <p:spPr>
              <a:xfrm>
                <a:off x="-189937" y="6392509"/>
                <a:ext cx="4530664" cy="481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𝑇𝑎𝑔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10.27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0.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4C8DD6A-61B3-4437-8E3F-E9B8F9748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937" y="6392509"/>
                <a:ext cx="4530664" cy="4814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834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923B6E4-8DB9-449C-AF12-949AF0158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614" y="4064955"/>
            <a:ext cx="3308004" cy="23793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B960267-CE72-40A0-8586-15D9FFDDA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316" y="295998"/>
            <a:ext cx="3151302" cy="25492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572E36-279C-469C-BDB6-31069BB8C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146" y="1"/>
            <a:ext cx="4766853" cy="3429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937EF4-60D3-4C9E-8FA8-5BFDA7BBA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107" y="1"/>
            <a:ext cx="4729039" cy="3429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C456BD8-0D75-43BF-BFE3-85F74976EC3F}"/>
                  </a:ext>
                </a:extLst>
              </p:cNvPr>
              <p:cNvSpPr txBox="1"/>
              <p:nvPr/>
            </p:nvSpPr>
            <p:spPr>
              <a:xfrm>
                <a:off x="-334818" y="81067"/>
                <a:ext cx="3556000" cy="42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𝑠𝑖𝑔𝑟𝑒𝑔𝑖𝑜𝑛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1823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45.11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C456BD8-0D75-43BF-BFE3-85F74976E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4818" y="81067"/>
                <a:ext cx="3556000" cy="429861"/>
              </a:xfrm>
              <a:prstGeom prst="rect">
                <a:avLst/>
              </a:prstGeom>
              <a:blipFill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6FD1B659-498C-435F-A320-1F25EEA2A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061" y="3456549"/>
            <a:ext cx="4666483" cy="33692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7CFBF7-F1C8-439D-8A23-3773AB367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2824" y="3456549"/>
            <a:ext cx="4631496" cy="33417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480C779-F5A0-4020-A80C-ED1E7879A321}"/>
                  </a:ext>
                </a:extLst>
              </p:cNvPr>
              <p:cNvSpPr txBox="1"/>
              <p:nvPr/>
            </p:nvSpPr>
            <p:spPr>
              <a:xfrm>
                <a:off x="-231735" y="3125603"/>
                <a:ext cx="3556000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𝑠𝑖𝑑𝑒𝑏𝑎𝑛𝑑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271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±1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4.86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480C779-F5A0-4020-A80C-ED1E7879A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1735" y="3125603"/>
                <a:ext cx="3556000" cy="384464"/>
              </a:xfrm>
              <a:prstGeom prst="rect">
                <a:avLst/>
              </a:prstGeom>
              <a:blipFill>
                <a:blip r:embed="rId9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E8CBE09-E32D-4FAF-8D9D-9499CCB86DD0}"/>
                  </a:ext>
                </a:extLst>
              </p:cNvPr>
              <p:cNvSpPr/>
              <p:nvPr/>
            </p:nvSpPr>
            <p:spPr>
              <a:xfrm>
                <a:off x="-80184" y="3773701"/>
                <a:ext cx="3174972" cy="713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𝐹𝑖𝑡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𝑠𝑖𝑔𝑟𝑒𝑔𝑖𝑜𝑛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1.2474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𝐹𝑖𝑡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𝑠𝑖𝑑𝑒𝑏𝑎𝑛𝑑</m:t>
                          </m:r>
                        </m:sup>
                      </m:sSubSup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1484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.84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77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E8CBE09-E32D-4FAF-8D9D-9499CCB86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184" y="3773701"/>
                <a:ext cx="3174972" cy="7132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F5F5582-4B9F-43B7-9C5D-21B2C68FD34B}"/>
                  </a:ext>
                </a:extLst>
              </p:cNvPr>
              <p:cNvSpPr/>
              <p:nvPr/>
            </p:nvSpPr>
            <p:spPr>
              <a:xfrm>
                <a:off x="-80184" y="6369514"/>
                <a:ext cx="4440896" cy="481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𝑇𝑎𝑔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10.87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0.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F5F5582-4B9F-43B7-9C5D-21B2C68FD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184" y="6369514"/>
                <a:ext cx="4440896" cy="4814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736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B8D3B7-5E2D-4BC3-8221-40C365410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18" y="124573"/>
            <a:ext cx="7352381" cy="5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8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60ECC6-622F-4953-B9B3-C67FF7555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8DDB54F-1E14-4299-B2B3-1C21CEEBBF8C}"/>
              </a:ext>
            </a:extLst>
          </p:cNvPr>
          <p:cNvGrpSpPr/>
          <p:nvPr/>
        </p:nvGrpSpPr>
        <p:grpSpPr>
          <a:xfrm>
            <a:off x="0" y="0"/>
            <a:ext cx="7727244" cy="5330506"/>
            <a:chOff x="0" y="0"/>
            <a:chExt cx="7727244" cy="533050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F6694DA-9027-4BBF-82AA-3DBCD8F79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727244" cy="5330506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DDDED98-7C38-40F6-8AC4-346EAA7D2EC1}"/>
                </a:ext>
              </a:extLst>
            </p:cNvPr>
            <p:cNvSpPr/>
            <p:nvPr/>
          </p:nvSpPr>
          <p:spPr>
            <a:xfrm>
              <a:off x="4655128" y="461819"/>
              <a:ext cx="1302327" cy="101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7A1D473-0EBA-4296-B4C1-E4FEF23FF9AA}"/>
                </a:ext>
              </a:extLst>
            </p:cNvPr>
            <p:cNvSpPr/>
            <p:nvPr/>
          </p:nvSpPr>
          <p:spPr>
            <a:xfrm>
              <a:off x="4784437" y="979169"/>
              <a:ext cx="1450109" cy="1245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2E8B99-E6A7-4187-A976-2D7245C8B117}"/>
                  </a:ext>
                </a:extLst>
              </p:cNvPr>
              <p:cNvSpPr txBox="1"/>
              <p:nvPr/>
            </p:nvSpPr>
            <p:spPr>
              <a:xfrm>
                <a:off x="-716409" y="6309675"/>
                <a:ext cx="6812409" cy="42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𝑠𝑖𝑔𝑟𝑒𝑔𝑖𝑜𝑛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𝑠𝑖𝑑𝑒𝑏𝑎𝑛𝑑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=29062.23±200.27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2E8B99-E6A7-4187-A976-2D7245C8B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6409" y="6309675"/>
                <a:ext cx="6812409" cy="429861"/>
              </a:xfrm>
              <a:prstGeom prst="rect">
                <a:avLst/>
              </a:prstGeom>
              <a:blipFill>
                <a:blip r:embed="rId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36B6B52-6571-4C45-9B98-90C6D48FBF45}"/>
                  </a:ext>
                </a:extLst>
              </p:cNvPr>
              <p:cNvSpPr/>
              <p:nvPr/>
            </p:nvSpPr>
            <p:spPr>
              <a:xfrm>
                <a:off x="6754415" y="6339939"/>
                <a:ext cx="8883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28881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36B6B52-6571-4C45-9B98-90C6D48FB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415" y="6339939"/>
                <a:ext cx="8883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15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BBBC250-B103-4550-9B5D-D5274A0C902A}"/>
                  </a:ext>
                </a:extLst>
              </p:cNvPr>
              <p:cNvSpPr txBox="1"/>
              <p:nvPr/>
            </p:nvSpPr>
            <p:spPr>
              <a:xfrm>
                <a:off x="310719" y="576644"/>
                <a:ext cx="9818703" cy="3437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Boss version : </a:t>
                </a:r>
              </a:p>
              <a:p>
                <a:r>
                  <a:rPr lang="en-US" altLang="zh-CN" dirty="0"/>
                  <a:t>6.6.4p02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7.1.0</a:t>
                </a:r>
              </a:p>
              <a:p>
                <a:endParaRPr lang="en-US" altLang="zh-CN" dirty="0"/>
              </a:p>
              <a:p>
                <a:r>
                  <a:rPr lang="en-US" altLang="zh-CN" sz="2400" b="1" dirty="0"/>
                  <a:t>Data set :</a:t>
                </a:r>
              </a:p>
              <a:p>
                <a:r>
                  <a:rPr lang="en-US" altLang="zh-CN" dirty="0"/>
                  <a:t>inclusive</a:t>
                </a:r>
                <a:r>
                  <a:rPr lang="en-US" altLang="zh-CN" b="0" dirty="0"/>
                  <a:t> MC :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3770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     40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𝑟𝑜𝑢𝑛𝑑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03+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𝑟𝑜𝑢𝑛𝑑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04+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𝑟𝑜𝑢𝑛𝑑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</m:oMath>
                </a14:m>
                <a:r>
                  <a:rPr lang="en-US" altLang="zh-CN" b="0" dirty="0"/>
                  <a:t> </a:t>
                </a:r>
              </a:p>
              <a:p>
                <a:endParaRPr lang="en-US" altLang="zh-CN" b="0" dirty="0"/>
              </a:p>
              <a:p>
                <a:endParaRPr lang="en-US" altLang="zh-CN" b="0" dirty="0"/>
              </a:p>
              <a:p>
                <a:endParaRPr lang="en-US" altLang="zh-CN" b="1" dirty="0"/>
              </a:p>
              <a:p>
                <a:r>
                  <a:rPr lang="en-US" altLang="zh-CN" sz="2400" b="1" dirty="0"/>
                  <a:t> </a:t>
                </a:r>
              </a:p>
              <a:p>
                <a:endParaRPr lang="it-IT" altLang="zh-CN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BBBC250-B103-4550-9B5D-D5274A0C9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19" y="576644"/>
                <a:ext cx="9818703" cy="3437095"/>
              </a:xfrm>
              <a:prstGeom prst="rect">
                <a:avLst/>
              </a:prstGeom>
              <a:blipFill>
                <a:blip r:embed="rId2"/>
                <a:stretch>
                  <a:fillRect l="-993" t="-12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43C42CF-2E2D-4635-A0E1-DB46D4A643AA}"/>
                  </a:ext>
                </a:extLst>
              </p:cNvPr>
              <p:cNvSpPr/>
              <p:nvPr/>
            </p:nvSpPr>
            <p:spPr>
              <a:xfrm>
                <a:off x="310719" y="2921062"/>
                <a:ext cx="5364289" cy="1763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𝑠𝑖𝑔𝑛𝑎𝑙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b="0" i="1" dirty="0">
                    <a:latin typeface="Cambria Math" panose="02040503050406030204" pitchFamily="18" charset="0"/>
                  </a:rPr>
                  <a:t> tag+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round03+round04 30w ,rounde15 30w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round03+round04 30w ,rounde15 30w,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round03+round04 30w ,rounde15 30w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Data: round03+round04+ rounde15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43C42CF-2E2D-4635-A0E1-DB46D4A64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19" y="2921062"/>
                <a:ext cx="5364289" cy="1763303"/>
              </a:xfrm>
              <a:prstGeom prst="rect">
                <a:avLst/>
              </a:prstGeom>
              <a:blipFill>
                <a:blip r:embed="rId3"/>
                <a:stretch>
                  <a:fillRect l="-1023" t="-1730" b="-44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637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F077B5A-8138-4808-984D-A9AB2C91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21"/>
            <a:ext cx="4316381" cy="30960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3D58E5-045E-4F61-A147-7280BE18A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57" y="3300218"/>
            <a:ext cx="4880973" cy="34928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F5A421-47A2-4EEB-8463-1F98C65D6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381" y="56321"/>
            <a:ext cx="4018223" cy="28101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FC38319-8428-4448-8C80-543D56C6C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142" y="47794"/>
            <a:ext cx="3967597" cy="281016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EB7E9E0-1CA9-414D-B11B-4A051571D468}"/>
              </a:ext>
            </a:extLst>
          </p:cNvPr>
          <p:cNvSpPr txBox="1"/>
          <p:nvPr/>
        </p:nvSpPr>
        <p:spPr>
          <a:xfrm>
            <a:off x="7508123" y="157142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DT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639252E-A6BD-46EF-956F-D9DD86E48865}"/>
              </a:ext>
            </a:extLst>
          </p:cNvPr>
          <p:cNvSpPr txBox="1"/>
          <p:nvPr/>
        </p:nvSpPr>
        <p:spPr>
          <a:xfrm>
            <a:off x="11475720" y="249514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ST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A598BEE-E917-4C34-AA6B-40E430A19D81}"/>
              </a:ext>
            </a:extLst>
          </p:cNvPr>
          <p:cNvSpPr txBox="1"/>
          <p:nvPr/>
        </p:nvSpPr>
        <p:spPr>
          <a:xfrm>
            <a:off x="4316381" y="3575177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405605D-056F-4A69-B3F6-566F9B0A5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106" y="3259300"/>
            <a:ext cx="4798266" cy="344155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9A8122D-9E8F-4953-8B61-4A7CC54F360B}"/>
              </a:ext>
            </a:extLst>
          </p:cNvPr>
          <p:cNvSpPr txBox="1"/>
          <p:nvPr/>
        </p:nvSpPr>
        <p:spPr>
          <a:xfrm>
            <a:off x="9197354" y="3575881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68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1EB33FE-8FC3-429F-80F3-818A522D6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12" y="3283493"/>
            <a:ext cx="4755716" cy="357450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944BE7B-27CC-4FA5-814C-20EEEC54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7695F2C-3A91-483A-8FEA-0150AA3A8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06805" y="226756"/>
            <a:ext cx="5163120" cy="36689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900D691-854C-48DD-872D-F27F6C1F3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" y="96539"/>
            <a:ext cx="8638413" cy="633033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D0AF412-2AF0-425C-9115-9514BB42CDAC}"/>
              </a:ext>
            </a:extLst>
          </p:cNvPr>
          <p:cNvSpPr txBox="1"/>
          <p:nvPr/>
        </p:nvSpPr>
        <p:spPr>
          <a:xfrm>
            <a:off x="9172575" y="4819650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29,30,1,17,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2D87186-CD56-4226-A1E9-49F902B3A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963" y="2455748"/>
            <a:ext cx="5852327" cy="403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60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95F0BA2-EEE2-40FC-BA98-B23D880CC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981" y="3454635"/>
            <a:ext cx="4397100" cy="3160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627B253-1F84-4E08-B715-8944C09F1616}"/>
                  </a:ext>
                </a:extLst>
              </p:cNvPr>
              <p:cNvSpPr/>
              <p:nvPr/>
            </p:nvSpPr>
            <p:spPr>
              <a:xfrm>
                <a:off x="-352425" y="-11684"/>
                <a:ext cx="38019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𝑖𝑛𝑐𝑙𝑢𝑠𝑖𝑣𝑒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𝑀𝐶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=12210800±3552.8</m:t>
                      </m:r>
                    </m:oMath>
                  </m:oMathPara>
                </a14:m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627B253-1F84-4E08-B715-8944C09F1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2425" y="-11684"/>
                <a:ext cx="3801911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798B19A4-427E-49D3-9682-67C6F86B5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411" y="354361"/>
            <a:ext cx="4397100" cy="31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36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6510161-8BBA-47CD-ADCF-C38D34B8C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0742"/>
            <a:ext cx="5504873" cy="39972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0AFE5A-8899-46EA-BA7A-4D8BBA20C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073" y="-53558"/>
            <a:ext cx="5975927" cy="4418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D44A695-DCBE-4F99-BB68-B65C41215E74}"/>
                  </a:ext>
                </a:extLst>
              </p:cNvPr>
              <p:cNvSpPr/>
              <p:nvPr/>
            </p:nvSpPr>
            <p:spPr>
              <a:xfrm>
                <a:off x="-277093" y="-53558"/>
                <a:ext cx="380191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𝑖𝑛𝑐𝑙𝑢𝑠𝑖𝑣𝑒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𝑀𝐶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13357200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4000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D44A695-DCBE-4F99-BB68-B65C41215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093" y="-53558"/>
                <a:ext cx="3801911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190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53A420-FCEC-4ADD-9C49-7D4B3CC6D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82" y="1903705"/>
            <a:ext cx="7257143" cy="4676190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D8DE91E2-5B41-4D9E-9A48-F6D3FAE0274F}"/>
              </a:ext>
            </a:extLst>
          </p:cNvPr>
          <p:cNvSpPr/>
          <p:nvPr/>
        </p:nvSpPr>
        <p:spPr>
          <a:xfrm>
            <a:off x="1773382" y="2207491"/>
            <a:ext cx="5043054" cy="2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ED41543-146F-48E9-837E-FF7133260B29}"/>
                  </a:ext>
                </a:extLst>
              </p:cNvPr>
              <p:cNvSpPr txBox="1"/>
              <p:nvPr/>
            </p:nvSpPr>
            <p:spPr>
              <a:xfrm>
                <a:off x="8683224" y="502409"/>
                <a:ext cx="24199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 peaking </a:t>
                </a:r>
                <a:r>
                  <a:rPr lang="en-US" altLang="zh-CN" dirty="0" err="1"/>
                  <a:t>bkg</a:t>
                </a:r>
                <a:r>
                  <a:rPr lang="en-US" altLang="zh-CN" dirty="0"/>
                  <a:t> comes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dirty="0"/>
                  <a:t>processes</a:t>
                </a:r>
              </a:p>
              <a:p>
                <a:r>
                  <a:rPr lang="en-US" altLang="zh-CN" dirty="0" err="1"/>
                  <a:t>Eg</a:t>
                </a:r>
                <a:r>
                  <a:rPr lang="en-US" altLang="zh-CN" dirty="0"/>
                  <a:t>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ED41543-146F-48E9-837E-FF7133260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224" y="502409"/>
                <a:ext cx="2419927" cy="1200329"/>
              </a:xfrm>
              <a:prstGeom prst="rect">
                <a:avLst/>
              </a:prstGeom>
              <a:blipFill>
                <a:blip r:embed="rId3"/>
                <a:stretch>
                  <a:fillRect l="-2015" t="-253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DECD98BD-3DBC-4DE0-9786-1DDFE1291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30" y="1194225"/>
            <a:ext cx="6710845" cy="7094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1A838B9-6D63-46D1-882D-E4B75B236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30" y="584701"/>
            <a:ext cx="7647619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53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DC4EA49-3002-48B0-BE40-284ECE042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4829" y="119563"/>
            <a:ext cx="9777171" cy="661887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821BFED-E274-41A2-B70D-B927981A0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38" y="-1673917"/>
            <a:ext cx="10091481" cy="58876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4A942F2-BFA2-4E9F-87E3-28FA96E18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38" y="4411745"/>
            <a:ext cx="5719362" cy="20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08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D485D82-58A8-417A-B711-A30800F79CF7}"/>
                  </a:ext>
                </a:extLst>
              </p:cNvPr>
              <p:cNvSpPr/>
              <p:nvPr/>
            </p:nvSpPr>
            <p:spPr>
              <a:xfrm>
                <a:off x="151781" y="189656"/>
                <a:ext cx="4562788" cy="1466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𝑠𝑒𝑙𝑒𝑐𝑡𝑖𝑜𝑛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𝑐𝑢𝑡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190917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600000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=31.8195%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981701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1175.73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D485D82-58A8-417A-B711-A30800F79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81" y="189656"/>
                <a:ext cx="4562788" cy="14662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7FE72BD-C221-4564-8FC0-65AB9B0A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873" y="0"/>
            <a:ext cx="7195128" cy="52169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C55FBA-2206-4DF6-A36D-6315EE0F5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39855"/>
            <a:ext cx="4996873" cy="371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41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B9DFC4-660C-4A0B-9346-881718AE1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655" y="-1"/>
            <a:ext cx="6872328" cy="4960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8867DB4-4519-4633-BE31-74120B894276}"/>
                  </a:ext>
                </a:extLst>
              </p:cNvPr>
              <p:cNvSpPr/>
              <p:nvPr/>
            </p:nvSpPr>
            <p:spPr>
              <a:xfrm>
                <a:off x="108908" y="452863"/>
                <a:ext cx="4562788" cy="1466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𝑠𝑒𝑙𝑒𝑐𝑡𝑖𝑜𝑛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𝑐𝑢𝑡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199907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600000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=33.3178%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657790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966.67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8867DB4-4519-4633-BE31-74120B894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" y="452863"/>
                <a:ext cx="4562788" cy="1466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05229992-C55F-47FD-823E-D03802AD2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4604"/>
            <a:ext cx="5028432" cy="36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74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A0058A5-D0D9-4BE0-9B43-27CD2069C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233" y="3108868"/>
            <a:ext cx="4117504" cy="29836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B7948B5-B537-4024-974C-F562E3FE4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069" y="33193"/>
            <a:ext cx="4117504" cy="3133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8E5BDE0-95B6-4D49-9044-5C36E1AB9B49}"/>
                  </a:ext>
                </a:extLst>
              </p:cNvPr>
              <p:cNvSpPr/>
              <p:nvPr/>
            </p:nvSpPr>
            <p:spPr>
              <a:xfrm>
                <a:off x="0" y="33193"/>
                <a:ext cx="4561954" cy="2025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𝑆𝑇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𝑠𝑒𝑙𝑒𝑐𝑡𝑖𝑜𝑛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𝑐𝑢𝑡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399570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600000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=66.595%</m:t>
                      </m:r>
                    </m:oMath>
                  </m:oMathPara>
                </a14:m>
                <a:endParaRPr lang="en-US" altLang="zh-CN" dirty="0"/>
              </a:p>
              <a:p>
                <a:endParaRPr lang="en-US" altLang="zh-CN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𝑒𝑣𝑒𝑛𝑡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=539935±766.05</m:t>
                    </m:r>
                  </m:oMath>
                </a14:m>
                <a:r>
                  <a:rPr lang="en-US" altLang="zh-CN" b="0" dirty="0"/>
                  <a:t>(left,round3+4)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8E5BDE0-95B6-4D49-9044-5C36E1AB9B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193"/>
                <a:ext cx="4561954" cy="20258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6D55D052-6EE1-47DE-9B92-3CB7E4484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737" y="3130039"/>
            <a:ext cx="4074899" cy="29412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F689F2B-2AF3-43F8-BD2A-2579F4359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9574" y="242776"/>
            <a:ext cx="3932426" cy="2873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CC88B6B-0DE4-4624-AC43-1633044650C0}"/>
                  </a:ext>
                </a:extLst>
              </p:cNvPr>
              <p:cNvSpPr/>
              <p:nvPr/>
            </p:nvSpPr>
            <p:spPr>
              <a:xfrm>
                <a:off x="-138546" y="1937637"/>
                <a:ext cx="34538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=1484430±1275.43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（</a:t>
                </a:r>
                <a:r>
                  <a:rPr lang="en-US" altLang="zh-CN" dirty="0"/>
                  <a:t>right,round15+3+4)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CC88B6B-0DE4-4624-AC43-1633044650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8546" y="1937637"/>
                <a:ext cx="3453831" cy="646331"/>
              </a:xfrm>
              <a:prstGeom prst="rect">
                <a:avLst/>
              </a:prstGeom>
              <a:blipFill>
                <a:blip r:embed="rId9"/>
                <a:stretch>
                  <a:fillRect l="-1411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096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315D423-AF73-4A40-B116-FB129BC73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039" y="0"/>
            <a:ext cx="4341127" cy="31602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34BA4B2-F94C-4BE2-950A-A600AFE29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166" y="0"/>
            <a:ext cx="4508834" cy="32595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4F4D5B3-C0AD-4FA5-8C20-94A8502DC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573" y="3495062"/>
            <a:ext cx="4455092" cy="31934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C80699-282B-4CD7-A2FE-F51C36F80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411" y="3317456"/>
            <a:ext cx="4535755" cy="3259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01D0F6-B359-4EA7-80DB-2852373083AD}"/>
                  </a:ext>
                </a:extLst>
              </p:cNvPr>
              <p:cNvSpPr txBox="1"/>
              <p:nvPr/>
            </p:nvSpPr>
            <p:spPr>
              <a:xfrm>
                <a:off x="-189937" y="161342"/>
                <a:ext cx="3556000" cy="42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𝑠𝑖𝑔𝑟𝑒𝑔𝑖𝑜𝑛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=572.07±24.34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01D0F6-B359-4EA7-80DB-285237308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937" y="161342"/>
                <a:ext cx="3556000" cy="429861"/>
              </a:xfrm>
              <a:prstGeom prst="rect">
                <a:avLst/>
              </a:prstGeom>
              <a:blipFill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F7E0941-6124-4501-A2D9-DB810CD19324}"/>
                  </a:ext>
                </a:extLst>
              </p:cNvPr>
              <p:cNvSpPr txBox="1"/>
              <p:nvPr/>
            </p:nvSpPr>
            <p:spPr>
              <a:xfrm>
                <a:off x="-408589" y="3160207"/>
                <a:ext cx="3556000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𝑠𝑖𝑑𝑒𝑏𝑎𝑛𝑑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=66.65±8.34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F7E0941-6124-4501-A2D9-DB810CD19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8589" y="3160207"/>
                <a:ext cx="3556000" cy="384464"/>
              </a:xfrm>
              <a:prstGeom prst="rect">
                <a:avLst/>
              </a:prstGeom>
              <a:blipFill>
                <a:blip r:embed="rId7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37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F432EB57-9A16-4A3B-A4F7-BCFE141A2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90" y="204187"/>
            <a:ext cx="5094810" cy="1384468"/>
          </a:xfrm>
        </p:spPr>
        <p:txBody>
          <a:bodyPr>
            <a:normAutofit/>
          </a:bodyPr>
          <a:lstStyle/>
          <a:p>
            <a:r>
              <a:rPr lang="en-US" altLang="zh-CN" dirty="0"/>
              <a:t>ST Event</a:t>
            </a:r>
            <a:r>
              <a:rPr lang="zh-CN" altLang="en-US" dirty="0"/>
              <a:t> </a:t>
            </a:r>
            <a:r>
              <a:rPr lang="en-US" altLang="zh-CN" dirty="0"/>
              <a:t>selection</a:t>
            </a:r>
          </a:p>
          <a:p>
            <a:r>
              <a:rPr lang="en-US" altLang="zh-CN" dirty="0"/>
              <a:t>Based on DTagAlg-02-04 Package in BOSS 710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C181B48-4E4F-47E7-8FFC-1D4E21257FC3}"/>
                  </a:ext>
                </a:extLst>
              </p:cNvPr>
              <p:cNvSpPr/>
              <p:nvPr/>
            </p:nvSpPr>
            <p:spPr>
              <a:xfrm>
                <a:off x="-79762" y="1620294"/>
                <a:ext cx="542791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charged track selection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Vr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&lt; 1 cm 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Vz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&lt; 10 cm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&lt;0.93</m:t>
                        </m:r>
                      </m:e>
                    </m:func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C181B48-4E4F-47E7-8FFC-1D4E21257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762" y="1620294"/>
                <a:ext cx="5427914" cy="1200329"/>
              </a:xfrm>
              <a:prstGeom prst="rect">
                <a:avLst/>
              </a:prstGeom>
              <a:blipFill>
                <a:blip r:embed="rId3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副标题 2">
                <a:extLst>
                  <a:ext uri="{FF2B5EF4-FFF2-40B4-BE49-F238E27FC236}">
                    <a16:creationId xmlns:a16="http://schemas.microsoft.com/office/drawing/2014/main" id="{9CC3A44C-7270-476B-A846-7BC1E05532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6794" y="603682"/>
                <a:ext cx="5543325" cy="3320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neutral track selection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 of Barrel: | </a:t>
                </a:r>
                <a14:m>
                  <m:oMath xmlns:m="http://schemas.openxmlformats.org/officeDocument/2006/math">
                    <m:r>
                      <a:rPr lang="en-US" altLang="zh-CN" sz="2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zh-CN" altLang="en-US" sz="2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|&lt;0.8 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 of </a:t>
                </a:r>
                <a:r>
                  <a:rPr lang="en-US" altLang="zh-CN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EndCap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0.86&lt;|</a:t>
                </a:r>
                <a14:m>
                  <m:oMath xmlns:m="http://schemas.openxmlformats.org/officeDocument/2006/math">
                    <m:r>
                      <a:rPr lang="en-US" altLang="zh-CN" sz="2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zh-CN" altLang="en-US" sz="2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|&lt;0.92 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Barrel: E&gt;25MeV 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Endcap: E&gt;50MeV 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ToF:0&lt;T&lt;14 (50ns)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opening angle between a candidate shower and the closest charged track should be no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zh-CN" altLang="en-US" sz="2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1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1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𝑑𝑎𝑛𝑔</m:t>
                        </m:r>
                      </m:e>
                    </m:d>
                    <m:r>
                      <a:rPr lang="en-US" altLang="zh-CN" sz="21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zh-CN" altLang="en-US" sz="2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副标题 2">
                <a:extLst>
                  <a:ext uri="{FF2B5EF4-FFF2-40B4-BE49-F238E27FC236}">
                    <a16:creationId xmlns:a16="http://schemas.microsoft.com/office/drawing/2014/main" id="{9CC3A44C-7270-476B-A846-7BC1E0553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94" y="603682"/>
                <a:ext cx="5543325" cy="3320248"/>
              </a:xfrm>
              <a:prstGeom prst="rect">
                <a:avLst/>
              </a:prstGeom>
              <a:blipFill>
                <a:blip r:embed="rId4"/>
                <a:stretch>
                  <a:fillRect t="-2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4413A88-132E-4F61-A454-4BDC0FA28785}"/>
                  </a:ext>
                </a:extLst>
              </p:cNvPr>
              <p:cNvSpPr txBox="1"/>
              <p:nvPr/>
            </p:nvSpPr>
            <p:spPr>
              <a:xfrm>
                <a:off x="327482" y="3017142"/>
                <a:ext cx="461342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PID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SimplePID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&gt;0.00 ;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&gt;0.00 ;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4413A88-132E-4F61-A454-4BDC0FA28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82" y="3017142"/>
                <a:ext cx="4613425" cy="1477328"/>
              </a:xfrm>
              <a:prstGeom prst="rect">
                <a:avLst/>
              </a:prstGeom>
              <a:blipFill>
                <a:blip r:embed="rId5"/>
                <a:stretch>
                  <a:fillRect t="-2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C8A96F9-89AE-4D19-8504-F412555F3B03}"/>
                  </a:ext>
                </a:extLst>
              </p:cNvPr>
              <p:cNvSpPr txBox="1"/>
              <p:nvPr/>
            </p:nvSpPr>
            <p:spPr>
              <a:xfrm>
                <a:off x="6096000" y="4402106"/>
                <a:ext cx="5108318" cy="1233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𝒔𝒆𝒍𝒆𝒄𝒕𝒊𝒐𝒏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&lt;200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0.115&lt;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&lt;0.150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reject candidate if both photons are in endcaps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C8A96F9-89AE-4D19-8504-F412555F3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402106"/>
                <a:ext cx="5108318" cy="1233351"/>
              </a:xfrm>
              <a:prstGeom prst="rect">
                <a:avLst/>
              </a:prstGeom>
              <a:blipFill>
                <a:blip r:embed="rId6"/>
                <a:stretch>
                  <a:fillRect b="-7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287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36BE27D-1A89-44F7-803D-91FCDC0EF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038" y="0"/>
            <a:ext cx="4396961" cy="31911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2A43F3-8161-402A-862D-47851D2D5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657" y="12564"/>
            <a:ext cx="4608507" cy="331835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C922062-5BA0-428E-A8D4-5DBB53CC2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657" y="3527079"/>
            <a:ext cx="4549083" cy="33183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4E5FF5-8762-41EC-B1E0-33FACBBDC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784" y="3527080"/>
            <a:ext cx="4195127" cy="3031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4C46461-692D-40CA-8171-FA19F1894B4C}"/>
                  </a:ext>
                </a:extLst>
              </p:cNvPr>
              <p:cNvSpPr txBox="1"/>
              <p:nvPr/>
            </p:nvSpPr>
            <p:spPr>
              <a:xfrm>
                <a:off x="-318656" y="3278083"/>
                <a:ext cx="3556000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𝑠𝑖𝑑𝑒𝑏𝑎𝑛𝑑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=109.33±10.49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4C46461-692D-40CA-8171-FA19F1894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656" y="3278083"/>
                <a:ext cx="3556000" cy="384464"/>
              </a:xfrm>
              <a:prstGeom prst="rect">
                <a:avLst/>
              </a:prstGeom>
              <a:blipFill>
                <a:blip r:embed="rId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249980C-34EE-4464-AF8F-15082B34AF49}"/>
                  </a:ext>
                </a:extLst>
              </p:cNvPr>
              <p:cNvSpPr txBox="1"/>
              <p:nvPr/>
            </p:nvSpPr>
            <p:spPr>
              <a:xfrm>
                <a:off x="-189937" y="161342"/>
                <a:ext cx="3556000" cy="42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𝑠𝑖𝑔𝑟𝑒𝑔𝑖𝑜𝑛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=907.79±28.53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249980C-34EE-4464-AF8F-15082B34A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937" y="161342"/>
                <a:ext cx="3556000" cy="429861"/>
              </a:xfrm>
              <a:prstGeom prst="rect">
                <a:avLst/>
              </a:prstGeom>
              <a:blipFill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359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860B5DD-9DD4-41D2-B4D8-85A74EEDD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562" y="25160"/>
            <a:ext cx="4784438" cy="3446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391D06-22BE-4EC8-9BD3-9B1018CE6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32164"/>
            <a:ext cx="4784437" cy="34390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315DC92-8E5D-4E19-AC7E-F7E1FEC6B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563" y="3429000"/>
            <a:ext cx="4526999" cy="32676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CF4C52D-5D3C-4C68-990C-692F9A26D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404" y="3493014"/>
            <a:ext cx="4656596" cy="3364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BAC960C-D502-44EF-9BDA-E0DD28465F6A}"/>
                  </a:ext>
                </a:extLst>
              </p:cNvPr>
              <p:cNvSpPr txBox="1"/>
              <p:nvPr/>
            </p:nvSpPr>
            <p:spPr>
              <a:xfrm>
                <a:off x="-189937" y="161342"/>
                <a:ext cx="3556000" cy="42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𝑠𝑖𝑔𝑟𝑒𝑔𝑖𝑜𝑛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=619.72±25.79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BAC960C-D502-44EF-9BDA-E0DD28465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9937" y="161342"/>
                <a:ext cx="3556000" cy="429861"/>
              </a:xfrm>
              <a:prstGeom prst="rect">
                <a:avLst/>
              </a:prstGeom>
              <a:blipFill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6329C10-1616-4448-9390-F059A9E8E8A6}"/>
                  </a:ext>
                </a:extLst>
              </p:cNvPr>
              <p:cNvSpPr txBox="1"/>
              <p:nvPr/>
            </p:nvSpPr>
            <p:spPr>
              <a:xfrm>
                <a:off x="-318656" y="3278083"/>
                <a:ext cx="3556000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𝑠𝑖𝑑𝑒𝑏𝑎𝑛𝑑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=76.21±9.65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6329C10-1616-4448-9390-F059A9E8E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656" y="3278083"/>
                <a:ext cx="3556000" cy="384464"/>
              </a:xfrm>
              <a:prstGeom prst="rect">
                <a:avLst/>
              </a:prstGeom>
              <a:blipFill>
                <a:blip r:embed="rId7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17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7E461D5-EB0B-4831-B022-E78539BFE822}"/>
              </a:ext>
            </a:extLst>
          </p:cNvPr>
          <p:cNvSpPr/>
          <p:nvPr/>
        </p:nvSpPr>
        <p:spPr>
          <a:xfrm>
            <a:off x="204186" y="68206"/>
            <a:ext cx="3314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ST Event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selection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4567A0-491F-4DFD-A381-C77969372BC0}"/>
                  </a:ext>
                </a:extLst>
              </p:cNvPr>
              <p:cNvSpPr txBox="1"/>
              <p:nvPr/>
            </p:nvSpPr>
            <p:spPr>
              <a:xfrm>
                <a:off x="-59534" y="1158194"/>
                <a:ext cx="5108318" cy="12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𝒓𝒆𝒄𝒐𝒏𝒔𝒕𝒓𝒖𝒄𝒕𝒊𝒐𝒏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reconstructed by the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tracks after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pid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vertex fit.</a:t>
                </a:r>
              </a:p>
              <a:p>
                <a:pPr algn="ctr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4567A0-491F-4DFD-A381-C77969372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534" y="1158194"/>
                <a:ext cx="5108318" cy="12465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A67A426-4070-4682-AD3B-B33F0754A51D}"/>
                  </a:ext>
                </a:extLst>
              </p:cNvPr>
              <p:cNvSpPr/>
              <p:nvPr/>
            </p:nvSpPr>
            <p:spPr>
              <a:xfrm>
                <a:off x="1603001" y="4107831"/>
                <a:ext cx="18104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i="1" dirty="0">
                    <a:latin typeface="Cambria Math" panose="02040503050406030204" pitchFamily="18" charset="0"/>
                  </a:rPr>
                  <a:t>(tag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b="1" i="1" dirty="0">
                    <a:latin typeface="Cambria Math" panose="02040503050406030204" pitchFamily="18" charset="0"/>
                  </a:rPr>
                  <a:t>)</a:t>
                </a:r>
                <a:endParaRPr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A67A426-4070-4682-AD3B-B33F0754A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01" y="4107831"/>
                <a:ext cx="1810496" cy="369332"/>
              </a:xfrm>
              <a:prstGeom prst="rect">
                <a:avLst/>
              </a:prstGeom>
              <a:blipFill>
                <a:blip r:embed="rId3"/>
                <a:stretch>
                  <a:fillRect l="-3030" t="-11667" r="-269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9A3B5F-C009-4018-A999-89CF7337C2C8}"/>
                  </a:ext>
                </a:extLst>
              </p:cNvPr>
              <p:cNvSpPr txBox="1"/>
              <p:nvPr/>
            </p:nvSpPr>
            <p:spPr>
              <a:xfrm>
                <a:off x="0" y="5468098"/>
                <a:ext cx="510831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𝒓𝒆𝒄𝒐𝒏𝒔𝒕𝒓𝒖𝒄𝒕𝒊𝒐𝒏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reconstructed by the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𝝅𝝅𝝅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tracks after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pid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vertex fit.</a:t>
                </a:r>
              </a:p>
              <a:p>
                <a:pPr algn="ctr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9A3B5F-C009-4018-A999-89CF7337C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68098"/>
                <a:ext cx="5108318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209188B-740E-434D-9393-79D7D4DE8090}"/>
                  </a:ext>
                </a:extLst>
              </p:cNvPr>
              <p:cNvSpPr/>
              <p:nvPr/>
            </p:nvSpPr>
            <p:spPr>
              <a:xfrm>
                <a:off x="1667122" y="808105"/>
                <a:ext cx="1682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i="1" dirty="0">
                    <a:latin typeface="Cambria Math" panose="02040503050406030204" pitchFamily="18" charset="0"/>
                  </a:rPr>
                  <a:t>(tag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b="1" i="1" dirty="0">
                    <a:latin typeface="Cambria Math" panose="02040503050406030204" pitchFamily="18" charset="0"/>
                  </a:rPr>
                  <a:t>)</a:t>
                </a:r>
                <a:endParaRPr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209188B-740E-434D-9393-79D7D4DE8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122" y="808105"/>
                <a:ext cx="1682255" cy="369332"/>
              </a:xfrm>
              <a:prstGeom prst="rect">
                <a:avLst/>
              </a:prstGeom>
              <a:blipFill>
                <a:blip r:embed="rId5"/>
                <a:stretch>
                  <a:fillRect l="-2899" t="-11667" r="-3261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15B8DF4-A832-47FA-9226-485F8375824D}"/>
                  </a:ext>
                </a:extLst>
              </p:cNvPr>
              <p:cNvSpPr txBox="1"/>
              <p:nvPr/>
            </p:nvSpPr>
            <p:spPr>
              <a:xfrm>
                <a:off x="3587924" y="539768"/>
                <a:ext cx="9019712" cy="204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𝐵𝑒𝑎𝑚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&lt;0.1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𝐵𝑒𝑎𝑚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1.83&lt;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0" dirty="0"/>
              </a:p>
              <a:p>
                <a:pPr algn="ctr"/>
                <a:r>
                  <a:rPr lang="en-US" altLang="zh-CN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𝐵𝑒𝑎𝑚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the calibrated beam energy under BOSS7.1.0</a:t>
                </a:r>
              </a:p>
              <a:p>
                <a:pPr algn="ctr"/>
                <a:endParaRPr lang="en-US" altLang="zh-CN" dirty="0"/>
              </a:p>
              <a:p>
                <a:endParaRPr lang="zh-CN" altLang="en-US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15B8DF4-A832-47FA-9226-485F83758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924" y="539768"/>
                <a:ext cx="9019712" cy="2041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E30FC33-B010-4596-9464-C39B0F25EF22}"/>
                  </a:ext>
                </a:extLst>
              </p:cNvPr>
              <p:cNvSpPr/>
              <p:nvPr/>
            </p:nvSpPr>
            <p:spPr>
              <a:xfrm>
                <a:off x="1502076" y="2289985"/>
                <a:ext cx="1938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i="1" dirty="0">
                    <a:latin typeface="Cambria Math" panose="02040503050406030204" pitchFamily="18" charset="0"/>
                  </a:rPr>
                  <a:t>(tag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b="1" i="1" dirty="0">
                    <a:latin typeface="Cambria Math" panose="02040503050406030204" pitchFamily="18" charset="0"/>
                  </a:rPr>
                  <a:t>)</a:t>
                </a:r>
                <a:endParaRPr lang="zh-CN" alt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E30FC33-B010-4596-9464-C39B0F25E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076" y="2289985"/>
                <a:ext cx="1938672" cy="369332"/>
              </a:xfrm>
              <a:prstGeom prst="rect">
                <a:avLst/>
              </a:prstGeom>
              <a:blipFill>
                <a:blip r:embed="rId7"/>
                <a:stretch>
                  <a:fillRect l="-2516" t="-11667" r="-283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551B8FD-5BBE-468A-8ABB-A90AE4F56314}"/>
                  </a:ext>
                </a:extLst>
              </p:cNvPr>
              <p:cNvSpPr txBox="1"/>
              <p:nvPr/>
            </p:nvSpPr>
            <p:spPr>
              <a:xfrm>
                <a:off x="-59534" y="2707258"/>
                <a:ext cx="510831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𝒓𝒆𝒄𝒐𝒏𝒔𝒕𝒓𝒖𝒄𝒕𝒊𝒐𝒏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reconstructed by the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tracks after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pid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two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track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vertex fit.</a:t>
                </a:r>
              </a:p>
              <a:p>
                <a:pPr algn="ctr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551B8FD-5BBE-468A-8ABB-A90AE4F56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534" y="2707258"/>
                <a:ext cx="5108318" cy="14773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CBA9B6-F203-4B34-BFC4-EAFF7ECED0A6}"/>
                  </a:ext>
                </a:extLst>
              </p:cNvPr>
              <p:cNvSpPr txBox="1"/>
              <p:nvPr/>
            </p:nvSpPr>
            <p:spPr>
              <a:xfrm>
                <a:off x="162405" y="4506646"/>
                <a:ext cx="4664435" cy="809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i="1" dirty="0">
                    <a:latin typeface="Cambria Math" panose="02040503050406030204" pitchFamily="18" charset="0"/>
                  </a:rPr>
                  <a:t>                            veto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≥0.03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CBA9B6-F203-4B34-BFC4-EAFF7ECED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05" y="4506646"/>
                <a:ext cx="4664435" cy="809196"/>
              </a:xfrm>
              <a:prstGeom prst="rect">
                <a:avLst/>
              </a:prstGeom>
              <a:blipFill>
                <a:blip r:embed="rId9"/>
                <a:stretch>
                  <a:fillRect t="-3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35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24E98B3-36E2-4BD7-B825-8270AF7278D8}"/>
              </a:ext>
            </a:extLst>
          </p:cNvPr>
          <p:cNvSpPr/>
          <p:nvPr/>
        </p:nvSpPr>
        <p:spPr>
          <a:xfrm>
            <a:off x="204186" y="68206"/>
            <a:ext cx="3314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DT Event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selection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A5ED273-DEB2-43A0-A058-07F7A2FE6046}"/>
                  </a:ext>
                </a:extLst>
              </p:cNvPr>
              <p:cNvSpPr/>
              <p:nvPr/>
            </p:nvSpPr>
            <p:spPr>
              <a:xfrm>
                <a:off x="2870640" y="109883"/>
                <a:ext cx="1296830" cy="378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𝐷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0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→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𝐾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𝑆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0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𝜔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A5ED273-DEB2-43A0-A058-07F7A2FE6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640" y="109883"/>
                <a:ext cx="1296830" cy="378309"/>
              </a:xfrm>
              <a:prstGeom prst="rect">
                <a:avLst/>
              </a:prstGeom>
              <a:blipFill>
                <a:blip r:embed="rId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326606B-357E-4B87-8D49-F620B6B008C8}"/>
                  </a:ext>
                </a:extLst>
              </p:cNvPr>
              <p:cNvSpPr/>
              <p:nvPr/>
            </p:nvSpPr>
            <p:spPr>
              <a:xfrm>
                <a:off x="310270" y="1152626"/>
                <a:ext cx="4524720" cy="1516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𝐯𝐞𝐫𝐭𝐞𝐱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𝐟𝐢𝐭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𝐨𝐟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sub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</m:oMath>
                  </m:oMathPara>
                </a14:m>
                <a:endParaRPr lang="en-US" altLang="zh-CN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&lt;100 ,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&gt;2 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trike="sngStrike" smtClean="0">
                          <a:latin typeface="Cambria Math" panose="02040503050406030204" pitchFamily="18" charset="0"/>
                        </a:rPr>
                        <m:t>𝑓𝑖𝑛𝑑</m:t>
                      </m:r>
                      <m:r>
                        <a:rPr lang="en-US" altLang="zh-CN" b="0" i="1" strike="sngStrik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trike="sngStrike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b="0" i="1" strike="sngStrik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trike="sngStrike" smtClean="0">
                          <a:latin typeface="Cambria Math" panose="02040503050406030204" pitchFamily="18" charset="0"/>
                        </a:rPr>
                        <m:t>𝑐h𝑎𝑟𝑔𝑒𝑑</m:t>
                      </m:r>
                      <m:r>
                        <a:rPr lang="en-US" altLang="zh-CN" b="0" i="1" strike="sngStrik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trike="sngStrike" smtClean="0">
                          <a:latin typeface="Cambria Math" panose="02040503050406030204" pitchFamily="18" charset="0"/>
                        </a:rPr>
                        <m:t>𝑡𝑟𝑎𝑐𝑘</m:t>
                      </m:r>
                      <m:r>
                        <a:rPr lang="en-US" altLang="zh-CN" b="0" i="1" strike="sngStrik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trike="sngStrike" smtClean="0">
                          <a:latin typeface="Cambria Math" panose="02040503050406030204" pitchFamily="18" charset="0"/>
                        </a:rPr>
                        <m:t>𝑝𝑎𝑖𝑟</m:t>
                      </m:r>
                      <m:r>
                        <a:rPr lang="en-US" altLang="zh-CN" b="0" i="1" strike="sngStrik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trike="sngStrike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altLang="zh-CN" b="0" i="1" strike="sngStrik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trike="sngStrike" smtClean="0">
                          <a:latin typeface="Cambria Math" panose="02040503050406030204" pitchFamily="18" charset="0"/>
                        </a:rPr>
                        <m:t>𝑚𝑖𝑛𝑖𝑚𝑢𝑚</m:t>
                      </m:r>
                      <m:r>
                        <a:rPr lang="en-US" altLang="zh-CN" b="0" i="1" strike="sngStrik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trike="sngStrike" smtClean="0"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altLang="zh-CN" strike="sngStrike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326606B-357E-4B87-8D49-F620B6B00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70" y="1152626"/>
                <a:ext cx="4524720" cy="1516569"/>
              </a:xfrm>
              <a:prstGeom prst="rect">
                <a:avLst/>
              </a:prstGeom>
              <a:blipFill>
                <a:blip r:embed="rId3"/>
                <a:stretch>
                  <a:fillRect l="-404" r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59CCCBC-5C1D-4C27-BDD1-0A9C84B4DBFF}"/>
                  </a:ext>
                </a:extLst>
              </p:cNvPr>
              <p:cNvSpPr/>
              <p:nvPr/>
            </p:nvSpPr>
            <p:spPr>
              <a:xfrm>
                <a:off x="553543" y="2645619"/>
                <a:ext cx="403817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smtClean="0">
                          <a:latin typeface="Cambria Math" panose="02040503050406030204" pitchFamily="18" charset="0"/>
                        </a:rPr>
                        <m:t>𝐯𝐞𝐫𝐭𝐞𝐱</m:t>
                      </m:r>
                      <m:r>
                        <a:rPr lang="en-US" altLang="zh-CN" b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smtClean="0">
                          <a:latin typeface="Cambria Math" panose="02040503050406030204" pitchFamily="18" charset="0"/>
                        </a:rPr>
                        <m:t>𝐟𝐢𝐭</m:t>
                      </m:r>
                      <m:r>
                        <a:rPr lang="en-US" altLang="zh-CN" b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smtClean="0">
                          <a:latin typeface="Cambria Math" panose="02040503050406030204" pitchFamily="18" charset="0"/>
                        </a:rPr>
                        <m:t>𝐨𝐟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strike="sngStrike" dirty="0"/>
                  <a:t>do vertex fit to the charged tracks </a:t>
                </a:r>
                <a:endParaRPr lang="zh-CN" altLang="en-US" strike="sngStrike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59CCCBC-5C1D-4C27-BDD1-0A9C84B4D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43" y="2645619"/>
                <a:ext cx="4038173" cy="646331"/>
              </a:xfrm>
              <a:prstGeom prst="rect">
                <a:avLst/>
              </a:prstGeom>
              <a:blipFill>
                <a:blip r:embed="rId4"/>
                <a:stretch>
                  <a:fillRect l="-13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0FD1D87-559D-4A1A-A458-3F0C98866A28}"/>
                  </a:ext>
                </a:extLst>
              </p:cNvPr>
              <p:cNvSpPr/>
              <p:nvPr/>
            </p:nvSpPr>
            <p:spPr>
              <a:xfrm>
                <a:off x="310270" y="3594575"/>
                <a:ext cx="4793300" cy="976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𝐤𝐢𝐧𝐞𝐦𝐚𝐭𝐢𝐜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𝐟𝐢𝐭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0" i="1" strike="sngStrik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trike="sngStrike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trike="sngStrike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0" i="1" strike="sngStrike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trike="sngStrike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en-US" altLang="zh-CN" b="0" i="0" strike="sngStrike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b="0" i="0" strike="sngStrike" smtClean="0">
                                  <a:latin typeface="Cambria Math" panose="02040503050406030204" pitchFamily="18" charset="0"/>
                                </a:rPr>
                                <m:t>PDG</m:t>
                              </m:r>
                            </m:sup>
                          </m:sSubSup>
                          <m:r>
                            <a:rPr lang="en-US" altLang="zh-CN" b="0" i="0" strike="sngStrike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b="0" i="1" strike="sngStrike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trike="sngStrike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0" i="1" strike="sngStrike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trike="sngStrike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trike="sngStrike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b="0" i="0" strike="sngStrike" smtClean="0">
                                  <a:latin typeface="Cambria Math" panose="02040503050406030204" pitchFamily="18" charset="0"/>
                                </a:rPr>
                                <m:t>PDG</m:t>
                              </m:r>
                            </m:sup>
                          </m:sSubSup>
                        </m:e>
                      </m:d>
                      <m:r>
                        <m:rPr>
                          <m:sty m:val="p"/>
                        </m:rPr>
                        <a:rPr lang="en-US" altLang="zh-CN" b="0" i="0" strike="sngStrike">
                          <a:latin typeface="Cambria Math" panose="02040503050406030204" pitchFamily="18" charset="0"/>
                        </a:rPr>
                        <m:t>kinematic</m:t>
                      </m:r>
                      <m: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fit</m:t>
                      </m:r>
                      <m: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0" i="0" strike="sngStrike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charged</m:t>
                      </m:r>
                      <m: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tracks</m:t>
                      </m:r>
                      <m: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after</m:t>
                      </m:r>
                      <m: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vertex</m:t>
                      </m:r>
                      <m: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fit</m:t>
                      </m:r>
                      <m: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trike="sngStrike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altLang="zh-CN" b="1" i="0" strike="sngStrike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trike="sng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neutral</m:t>
                      </m:r>
                      <m:r>
                        <m:rPr>
                          <m:nor/>
                        </m:rPr>
                        <a:rPr lang="en-US" altLang="zh-CN" strike="sng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trike="sng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track</m:t>
                      </m:r>
                    </m:oMath>
                  </m:oMathPara>
                </a14:m>
                <a:endParaRPr lang="zh-CN" altLang="en-US" strike="sngStrike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0FD1D87-559D-4A1A-A458-3F0C98866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70" y="3594575"/>
                <a:ext cx="4793300" cy="976486"/>
              </a:xfrm>
              <a:prstGeom prst="rect">
                <a:avLst/>
              </a:prstGeom>
              <a:blipFill>
                <a:blip r:embed="rId5"/>
                <a:stretch>
                  <a:fillRect b="-4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24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E4795F0-8025-4CAE-98F0-E71045196E51}"/>
                  </a:ext>
                </a:extLst>
              </p:cNvPr>
              <p:cNvSpPr/>
              <p:nvPr/>
            </p:nvSpPr>
            <p:spPr>
              <a:xfrm>
                <a:off x="0" y="205793"/>
                <a:ext cx="3168073" cy="2305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CN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𝑐𝑢𝑡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fo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single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Tag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CN" b="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−0.02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&lt;0.025</m:t>
                    </m:r>
                  </m:oMath>
                </a14:m>
                <a:r>
                  <a:rPr lang="en-US" altLang="zh-CN" dirty="0"/>
                  <a:t>(GeV)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−0.04&lt;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&lt;0.053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(GeV)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−0.02&lt;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&lt;0.024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(GeV)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E4795F0-8025-4CAE-98F0-E71045196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5793"/>
                <a:ext cx="3168073" cy="2305824"/>
              </a:xfrm>
              <a:prstGeom prst="rect">
                <a:avLst/>
              </a:prstGeom>
              <a:blipFill>
                <a:blip r:embed="rId2"/>
                <a:stretch>
                  <a:fillRect b="-3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D468C0A9-976F-4A22-BE21-EC4CB097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592" y="77409"/>
            <a:ext cx="4687864" cy="32710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F4B0D8D-7E48-4237-99EC-3E8D15BAA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582" y="3402147"/>
            <a:ext cx="4982874" cy="33705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8A66ECE-AC97-409F-9578-AB1616238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456" y="0"/>
            <a:ext cx="4742544" cy="35016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8ABAD68-12D9-482C-A244-9C67445DD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998" y="3375295"/>
            <a:ext cx="4877002" cy="34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5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2B4EAF5-D396-4965-92D6-E1CD5008E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09" y="3127494"/>
            <a:ext cx="5394237" cy="306381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30D1ADF-D0F1-4C9E-9E2D-FAB520D42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827186-5CC9-4E83-AC6D-7CFF64702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379" y="0"/>
            <a:ext cx="5827621" cy="4204368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7144E83-6784-4470-B173-707C63518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7543" y="2193355"/>
            <a:ext cx="6206836" cy="45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2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A806D5-C700-4753-9061-C70587CB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98C4A61-D94B-4F61-B034-F239921E9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793" y="1017355"/>
            <a:ext cx="835282" cy="4418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0A30C5-BB2A-4C7B-88EA-07BAE2F55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75" y="55830"/>
            <a:ext cx="5384725" cy="39037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387D5-F81B-42E9-B057-B2DDA9B04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873" y="112374"/>
            <a:ext cx="5302463" cy="38220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3826B6F-D004-4DD6-A320-142305DE6725}"/>
                  </a:ext>
                </a:extLst>
              </p:cNvPr>
              <p:cNvSpPr/>
              <p:nvPr/>
            </p:nvSpPr>
            <p:spPr>
              <a:xfrm>
                <a:off x="942108" y="4056422"/>
                <a:ext cx="2937535" cy="387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𝐹𝑖𝑡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=148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184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0±12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82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3826B6F-D004-4DD6-A320-142305DE6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8" y="4056422"/>
                <a:ext cx="2937535" cy="387863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1B52E7C-15DE-4B54-BFD7-00EDB834267A}"/>
                  </a:ext>
                </a:extLst>
              </p:cNvPr>
              <p:cNvSpPr/>
              <p:nvPr/>
            </p:nvSpPr>
            <p:spPr>
              <a:xfrm>
                <a:off x="9374908" y="4268880"/>
                <a:ext cx="2231637" cy="432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𝑠𝑖𝑔𝑛𝑎𝑙𝑀𝐶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=65.92%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1B52E7C-15DE-4B54-BFD7-00EDB8342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908" y="4268880"/>
                <a:ext cx="2231637" cy="432491"/>
              </a:xfrm>
              <a:prstGeom prst="rect">
                <a:avLst/>
              </a:prstGeom>
              <a:blipFill>
                <a:blip r:embed="rId6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8084151-533A-4BC6-B9B9-1ED2C2B6CC63}"/>
                  </a:ext>
                </a:extLst>
              </p:cNvPr>
              <p:cNvSpPr/>
              <p:nvPr/>
            </p:nvSpPr>
            <p:spPr>
              <a:xfrm>
                <a:off x="882572" y="5019475"/>
                <a:ext cx="3242106" cy="401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/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=1878171.81±1624.65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8084151-533A-4BC6-B9B9-1ED2C2B6C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72" y="5019475"/>
                <a:ext cx="3242106" cy="401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EB936CF-12B4-46AC-A416-400396C96696}"/>
                  </a:ext>
                </a:extLst>
              </p:cNvPr>
              <p:cNvSpPr/>
              <p:nvPr/>
            </p:nvSpPr>
            <p:spPr>
              <a:xfrm>
                <a:off x="4097623" y="5047741"/>
                <a:ext cx="1829925" cy="387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𝑖𝑛𝑐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78.898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EB936CF-12B4-46AC-A416-400396C96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623" y="5047741"/>
                <a:ext cx="1829925" cy="3878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70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9B2A670-5899-40A0-86BD-C84395109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892" y="920286"/>
            <a:ext cx="3648982" cy="203895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7510024-2B60-4F76-B4E5-3595590A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CF246A-BAF4-4E61-9DE6-6D6D1A28C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36560F-E8B0-4D86-8006-34149A531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598" y="0"/>
            <a:ext cx="6018458" cy="43513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DC3DDEA-2546-4E11-9658-C87798745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890"/>
            <a:ext cx="6034259" cy="43513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05101F4-6512-4865-8229-896B9D7A285A}"/>
                  </a:ext>
                </a:extLst>
              </p:cNvPr>
              <p:cNvSpPr/>
              <p:nvPr/>
            </p:nvSpPr>
            <p:spPr>
              <a:xfrm>
                <a:off x="951344" y="4716463"/>
                <a:ext cx="2813270" cy="387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𝐹𝑖𝑡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3174880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177.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05101F4-6512-4865-8229-896B9D7A2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44" y="4716463"/>
                <a:ext cx="2813270" cy="387863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66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42369</TotalTime>
  <Words>708</Words>
  <Application>Microsoft Office PowerPoint</Application>
  <PresentationFormat>宽屏</PresentationFormat>
  <Paragraphs>151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等线</vt:lpstr>
      <vt:lpstr>等线 Light</vt:lpstr>
      <vt:lpstr>黑体</vt:lpstr>
      <vt:lpstr>Arial</vt:lpstr>
      <vt:lpstr>Cambria Math</vt:lpstr>
      <vt:lpstr>Times New Roman</vt:lpstr>
      <vt:lpstr>Office 主题​​</vt:lpstr>
      <vt:lpstr>Study of D^0→K_S^0  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2D Fit of inclusive MC samples in signal region of pi+pi-pi0 mass </vt:lpstr>
      <vt:lpstr>2D Fit of inclusive MC samples in sideband region of pi+pi-pi0 mass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D^0→K_S^0  ω</dc:title>
  <dc:creator>Puran</dc:creator>
  <cp:lastModifiedBy>Puran</cp:lastModifiedBy>
  <cp:revision>565</cp:revision>
  <dcterms:created xsi:type="dcterms:W3CDTF">2022-07-30T04:08:21Z</dcterms:created>
  <dcterms:modified xsi:type="dcterms:W3CDTF">2023-05-19T06:37:50Z</dcterms:modified>
</cp:coreProperties>
</file>