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59" r:id="rId3"/>
    <p:sldId id="281" r:id="rId4"/>
    <p:sldId id="261" r:id="rId5"/>
    <p:sldId id="267" r:id="rId6"/>
    <p:sldId id="268" r:id="rId7"/>
    <p:sldId id="269" r:id="rId8"/>
    <p:sldId id="262" r:id="rId9"/>
    <p:sldId id="278" r:id="rId10"/>
    <p:sldId id="280" r:id="rId11"/>
    <p:sldId id="263" r:id="rId12"/>
    <p:sldId id="279" r:id="rId13"/>
    <p:sldId id="264" r:id="rId14"/>
    <p:sldId id="273" r:id="rId15"/>
    <p:sldId id="265" r:id="rId16"/>
    <p:sldId id="274" r:id="rId17"/>
    <p:sldId id="266" r:id="rId18"/>
    <p:sldId id="272" r:id="rId19"/>
    <p:sldId id="270" r:id="rId20"/>
    <p:sldId id="275" r:id="rId21"/>
    <p:sldId id="258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ab" initials="n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03" autoAdjust="0"/>
  </p:normalViewPr>
  <p:slideViewPr>
    <p:cSldViewPr snapToGrid="0">
      <p:cViewPr varScale="1">
        <p:scale>
          <a:sx n="70" d="100"/>
          <a:sy n="70" d="100"/>
        </p:scale>
        <p:origin x="-19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49D9F-1CCE-4563-A850-AAD7134AA199}" type="datetimeFigureOut">
              <a:rPr lang="zh-CN" altLang="en-US" smtClean="0"/>
              <a:t>2014/7/19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267B6-46C0-4EE2-B2D1-66D5951F2C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11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7B6-46C0-4EE2-B2D1-66D5951F2C8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488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layout of one channel in SCA is shown in Fig.3  (bottom), </a:t>
            </a:r>
          </a:p>
          <a:p>
            <a:r>
              <a:rPr lang="en-US" altLang="zh-CN" dirty="0" smtClean="0"/>
              <a:t>measuring 1137.8×53μm².  The whole die size of SCA is 2169× 2937μm².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7B6-46C0-4EE2-B2D1-66D5951F2C8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97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7B6-46C0-4EE2-B2D1-66D5951F2C8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333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12.5M RCLK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7B6-46C0-4EE2-B2D1-66D5951F2C8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485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7B6-46C0-4EE2-B2D1-66D5951F2C8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579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把噪声折算到输入端，然后说明达到几</a:t>
            </a:r>
            <a:r>
              <a:rPr lang="en-US" altLang="zh-CN" dirty="0" smtClean="0"/>
              <a:t>bit</a:t>
            </a:r>
            <a:r>
              <a:rPr lang="zh-CN" altLang="en-US" dirty="0" smtClean="0"/>
              <a:t>精度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7B6-46C0-4EE2-B2D1-66D5951F2C8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904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至少这一个通道我查过都是</a:t>
            </a:r>
            <a:r>
              <a:rPr lang="en-US" altLang="zh-CN" dirty="0" smtClean="0"/>
              <a:t>&lt;0.3%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7B6-46C0-4EE2-B2D1-66D5951F2C8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3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如果不一致性很好，甚至可以不用校准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7B6-46C0-4EE2-B2D1-66D5951F2C8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97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 smtClean="0"/>
              <a:t>理论值为</a:t>
            </a:r>
            <a:r>
              <a:rPr lang="en-US" altLang="zh-CN" b="1" dirty="0" smtClean="0"/>
              <a:t>0.8</a:t>
            </a:r>
            <a:r>
              <a:rPr lang="zh-CN" altLang="en-US" b="1" dirty="0" smtClean="0"/>
              <a:t>，相对偏差为</a:t>
            </a:r>
            <a:r>
              <a:rPr lang="en-US" altLang="zh-CN" b="1" dirty="0" smtClean="0"/>
              <a:t>0.5%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7B6-46C0-4EE2-B2D1-66D5951F2C8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00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这张也要折合到输入端？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7B6-46C0-4EE2-B2D1-66D5951F2C8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074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左图其实总共有</a:t>
            </a:r>
            <a:r>
              <a:rPr lang="en-US" altLang="zh-CN" dirty="0" smtClean="0"/>
              <a:t>100</a:t>
            </a:r>
            <a:r>
              <a:rPr lang="zh-CN" altLang="en-US" dirty="0" smtClean="0"/>
              <a:t>个波形，此处只显示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3</a:t>
            </a:r>
            <a:r>
              <a:rPr lang="zh-CN" altLang="en-US" baseline="0" dirty="0" smtClean="0"/>
              <a:t>个波形</a:t>
            </a:r>
            <a:endParaRPr lang="en-US" altLang="zh-CN" baseline="0" dirty="0" smtClean="0"/>
          </a:p>
          <a:p>
            <a:r>
              <a:rPr lang="zh-CN" altLang="en-US" baseline="0" dirty="0" smtClean="0"/>
              <a:t>右图是</a:t>
            </a:r>
            <a:r>
              <a:rPr lang="en-US" altLang="zh-CN" baseline="0" dirty="0" smtClean="0"/>
              <a:t>100</a:t>
            </a:r>
            <a:r>
              <a:rPr lang="zh-CN" altLang="en-US" baseline="0" dirty="0" smtClean="0"/>
              <a:t>个波形的平均，其</a:t>
            </a:r>
            <a:r>
              <a:rPr lang="en-US" altLang="zh-CN" baseline="0" dirty="0" err="1" smtClean="0"/>
              <a:t>std</a:t>
            </a:r>
            <a:r>
              <a:rPr lang="zh-CN" altLang="en-US" baseline="0" dirty="0" smtClean="0"/>
              <a:t>值在基线处平稳处大约为</a:t>
            </a:r>
            <a:r>
              <a:rPr lang="en-US" altLang="zh-CN" baseline="0" dirty="0" smtClean="0"/>
              <a:t>1.2-2mV</a:t>
            </a:r>
            <a:r>
              <a:rPr lang="zh-CN" altLang="en-US" baseline="0" dirty="0" smtClean="0"/>
              <a:t>之间，但是在信号处可以高达</a:t>
            </a:r>
            <a:r>
              <a:rPr lang="en-US" altLang="zh-CN" baseline="0" dirty="0" smtClean="0"/>
              <a:t>43mV!!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7B6-46C0-4EE2-B2D1-66D5951F2C8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29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7B6-46C0-4EE2-B2D1-66D5951F2C8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639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7B6-46C0-4EE2-B2D1-66D5951F2C8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45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7B6-46C0-4EE2-B2D1-66D5951F2C8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11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7B6-46C0-4EE2-B2D1-66D5951F2C8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56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7B6-46C0-4EE2-B2D1-66D5951F2C8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087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7B6-46C0-4EE2-B2D1-66D5951F2C8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090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前端对噪声进行了优化。输入电容为</a:t>
            </a:r>
            <a:r>
              <a:rPr lang="en-US" altLang="zh-CN" dirty="0" smtClean="0"/>
              <a:t>10pF</a:t>
            </a:r>
            <a:r>
              <a:rPr lang="zh-CN" altLang="en-US" dirty="0" smtClean="0"/>
              <a:t>时，测量得到</a:t>
            </a:r>
            <a:r>
              <a:rPr lang="en-US" altLang="zh-CN" dirty="0" err="1" smtClean="0"/>
              <a:t>enc</a:t>
            </a:r>
            <a:r>
              <a:rPr lang="zh-CN" altLang="en-US" smtClean="0"/>
              <a:t>为</a:t>
            </a:r>
            <a:r>
              <a:rPr lang="en-US" altLang="zh-CN" smtClean="0"/>
              <a:t>1063e</a:t>
            </a:r>
            <a:endParaRPr lang="en-US" altLang="zh-CN" dirty="0" smtClean="0"/>
          </a:p>
          <a:p>
            <a:r>
              <a:rPr lang="zh-CN" altLang="en-US" dirty="0" smtClean="0"/>
              <a:t>功耗为</a:t>
            </a:r>
            <a:r>
              <a:rPr lang="en-US" altLang="zh-CN" dirty="0" smtClean="0"/>
              <a:t>3mW/</a:t>
            </a:r>
            <a:r>
              <a:rPr lang="en-US" altLang="zh-CN" dirty="0" err="1" smtClean="0"/>
              <a:t>ch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7B6-46C0-4EE2-B2D1-66D5951F2C8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50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 smtClean="0"/>
              <a:t>探测器的输入信号脉宽不一致，弹道亏损比较严重，需要波形采样。</a:t>
            </a:r>
            <a:endParaRPr lang="en-US" altLang="zh-CN" b="1" dirty="0" smtClean="0"/>
          </a:p>
          <a:p>
            <a:r>
              <a:rPr lang="zh-CN" altLang="en-US" b="1" dirty="0" smtClean="0"/>
              <a:t>这是有些读出需要波形采样的原因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7B6-46C0-4EE2-B2D1-66D5951F2C8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693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7B6-46C0-4EE2-B2D1-66D5951F2C8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5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05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97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86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33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41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47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5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22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65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4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45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917CF-E828-47A5-8290-16B1D86FB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3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92082" y="1574184"/>
            <a:ext cx="9647433" cy="23876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SCA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波形采样的</a:t>
            </a:r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GEM-TPC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读出电子学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02635" y="4158133"/>
            <a:ext cx="6858000" cy="1655762"/>
          </a:xfrm>
        </p:spPr>
        <p:txBody>
          <a:bodyPr>
            <a:normAutofit/>
          </a:bodyPr>
          <a:lstStyle/>
          <a:p>
            <a:r>
              <a:rPr lang="zh-CN" altLang="en-US" sz="18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章洪燕 </a:t>
            </a:r>
            <a:r>
              <a:rPr lang="zh-CN" altLang="en-US" sz="1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何力 邓智 刘以</a:t>
            </a:r>
            <a:r>
              <a:rPr lang="zh-CN" altLang="en-US" sz="1800" smtClean="0">
                <a:latin typeface="幼圆" panose="02010509060101010101" pitchFamily="49" charset="-122"/>
                <a:ea typeface="幼圆" panose="02010509060101010101" pitchFamily="49" charset="-122"/>
              </a:rPr>
              <a:t>农 </a:t>
            </a:r>
            <a:endParaRPr lang="en-US" altLang="zh-CN" sz="180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1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冯骅 李玉兰</a:t>
            </a:r>
            <a:endParaRPr lang="en-US" altLang="zh-CN" sz="18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1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核电子学</a:t>
            </a:r>
            <a:r>
              <a: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rPr>
              <a:t>实验室</a:t>
            </a:r>
          </a:p>
          <a:p>
            <a:r>
              <a:rPr lang="zh-CN" altLang="en-US" sz="1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清华大学工程物理系</a:t>
            </a:r>
            <a:endParaRPr lang="en-US" altLang="zh-CN" sz="18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94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2"/>
          <p:cNvPicPr>
            <a:picLocks noChangeAspect="1" noChangeArrowheads="1"/>
          </p:cNvPicPr>
          <p:nvPr/>
        </p:nvPicPr>
        <p:blipFill>
          <a:blip r:embed="rId4" cstate="print"/>
          <a:srcRect b="77002"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9" name="图片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3" y="3120207"/>
            <a:ext cx="4038600" cy="3257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直接箭头连接符 9"/>
          <p:cNvCxnSpPr/>
          <p:nvPr/>
        </p:nvCxnSpPr>
        <p:spPr>
          <a:xfrm>
            <a:off x="2188059" y="3804655"/>
            <a:ext cx="1944216" cy="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8"/>
          <p:cNvSpPr txBox="1"/>
          <p:nvPr/>
        </p:nvSpPr>
        <p:spPr>
          <a:xfrm>
            <a:off x="2044043" y="4092687"/>
            <a:ext cx="221662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Cox=8.20-8.81fF/um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03103" y="2681931"/>
            <a:ext cx="144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MOS</a:t>
            </a:r>
            <a:r>
              <a:rPr lang="zh-CN" altLang="en-US" sz="2400" dirty="0"/>
              <a:t>电容</a:t>
            </a:r>
            <a:endParaRPr lang="en-US" altLang="zh-CN" sz="2400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2303564"/>
            <a:ext cx="3352303" cy="431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4"/>
          <p:cNvSpPr txBox="1"/>
          <p:nvPr/>
        </p:nvSpPr>
        <p:spPr>
          <a:xfrm>
            <a:off x="5851599" y="184189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开关响应时间</a:t>
            </a:r>
            <a:endParaRPr lang="en-US" altLang="zh-CN" sz="2400" dirty="0" smtClean="0"/>
          </a:p>
        </p:txBody>
      </p:sp>
      <p:sp>
        <p:nvSpPr>
          <p:cNvPr id="15" name="TextBox 15"/>
          <p:cNvSpPr txBox="1"/>
          <p:nvPr/>
        </p:nvSpPr>
        <p:spPr>
          <a:xfrm>
            <a:off x="7083983" y="5071226"/>
            <a:ext cx="206001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0.1%</a:t>
            </a:r>
            <a:r>
              <a:rPr lang="zh-CN" altLang="en-US" dirty="0" smtClean="0"/>
              <a:t>建立时间</a:t>
            </a:r>
            <a:r>
              <a:rPr lang="en-US" altLang="zh-CN" dirty="0" smtClean="0"/>
              <a:t>&lt;4ns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07145" y="1344432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动态范围：</a:t>
            </a:r>
            <a:r>
              <a:rPr lang="en-US" altLang="zh-CN" dirty="0" smtClean="0"/>
              <a:t>1V</a:t>
            </a:r>
          </a:p>
          <a:p>
            <a:r>
              <a:rPr lang="zh-CN" altLang="en-US" dirty="0" smtClean="0"/>
              <a:t>精度：</a:t>
            </a:r>
            <a:r>
              <a:rPr lang="en-US" altLang="zh-CN" dirty="0" smtClean="0"/>
              <a:t>10bit</a:t>
            </a:r>
            <a:endParaRPr lang="zh-CN" altLang="en-US" dirty="0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917018"/>
              </p:ext>
            </p:extLst>
          </p:nvPr>
        </p:nvGraphicFramePr>
        <p:xfrm>
          <a:off x="3239564" y="1295739"/>
          <a:ext cx="22558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公式" r:id="rId7" imgW="1485720" imgH="457200" progId="Equation.3">
                  <p:embed/>
                </p:oleObj>
              </mc:Choice>
              <mc:Fallback>
                <p:oleObj name="公式" r:id="rId7" imgW="148572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9564" y="1295739"/>
                        <a:ext cx="2255837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右箭头 17"/>
          <p:cNvSpPr/>
          <p:nvPr/>
        </p:nvSpPr>
        <p:spPr>
          <a:xfrm>
            <a:off x="2580419" y="1511099"/>
            <a:ext cx="536985" cy="248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44170" y="237579"/>
            <a:ext cx="5232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SCA</a:t>
            </a:r>
            <a:r>
              <a:rPr lang="zh-CN" altLang="en-US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设计 </a:t>
            </a:r>
            <a:r>
              <a:rPr lang="en-US" altLang="zh-CN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–</a:t>
            </a:r>
            <a:r>
              <a:rPr lang="zh-CN" altLang="en-US" sz="32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开关电容单元</a:t>
            </a:r>
            <a:endParaRPr lang="zh-CN" altLang="en-US" sz="32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570611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2"/>
          <p:cNvPicPr>
            <a:picLocks noChangeAspect="1" noChangeArrowheads="1"/>
          </p:cNvPicPr>
          <p:nvPr/>
        </p:nvPicPr>
        <p:blipFill>
          <a:blip r:embed="rId3" cstate="print"/>
          <a:srcRect b="77002"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4170" y="237579"/>
            <a:ext cx="3017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SCA</a:t>
            </a:r>
            <a:r>
              <a:rPr lang="zh-CN" altLang="en-US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测试系统</a:t>
            </a:r>
            <a:endParaRPr lang="zh-CN" altLang="en-US" sz="40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2261" y="5435733"/>
            <a:ext cx="6537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测试条件：采样</a:t>
            </a:r>
            <a:r>
              <a:rPr lang="en-US" altLang="zh-CN" dirty="0" smtClean="0"/>
              <a:t>40M</a:t>
            </a:r>
            <a:r>
              <a:rPr lang="zh-CN" altLang="en-US" dirty="0" smtClean="0"/>
              <a:t>，读出</a:t>
            </a:r>
            <a:r>
              <a:rPr lang="en-US" altLang="zh-CN" dirty="0" smtClean="0"/>
              <a:t>1.25M</a:t>
            </a:r>
          </a:p>
          <a:p>
            <a:r>
              <a:rPr lang="zh-CN" altLang="en-US" dirty="0" smtClean="0"/>
              <a:t>噪声测量：对于同一个输入幅度值采样读出</a:t>
            </a:r>
            <a:r>
              <a:rPr lang="en-US" altLang="zh-CN" dirty="0" smtClean="0"/>
              <a:t>100</a:t>
            </a:r>
            <a:r>
              <a:rPr lang="zh-CN" altLang="en-US" dirty="0" smtClean="0"/>
              <a:t>次，求得标准差</a:t>
            </a:r>
            <a:endParaRPr lang="en-US" altLang="zh-CN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t="22382" r="1913" b="15918"/>
          <a:stretch/>
        </p:blipFill>
        <p:spPr>
          <a:xfrm>
            <a:off x="628650" y="1896212"/>
            <a:ext cx="2599764" cy="31383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45" y="2170499"/>
            <a:ext cx="4594009" cy="25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17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2"/>
          <p:cNvPicPr>
            <a:picLocks noChangeAspect="1" noChangeArrowheads="1"/>
          </p:cNvPicPr>
          <p:nvPr/>
        </p:nvPicPr>
        <p:blipFill>
          <a:blip r:embed="rId3" cstate="print"/>
          <a:srcRect b="77002"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4170" y="237579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功能测试</a:t>
            </a:r>
            <a:endParaRPr lang="zh-CN" altLang="en-US" sz="40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" y="1359069"/>
            <a:ext cx="6464188" cy="43192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819" y="5832681"/>
            <a:ext cx="7098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其中粉色线为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trig</a:t>
            </a:r>
            <a:r>
              <a:rPr lang="zh-CN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，蓝色线为</a:t>
            </a:r>
            <a:r>
              <a:rPr lang="en-US" altLang="zh-CN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tokenOut</a:t>
            </a:r>
            <a:r>
              <a:rPr lang="zh-CN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，绿线为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SRD</a:t>
            </a:r>
            <a:r>
              <a:rPr lang="zh-CN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，黄线为</a:t>
            </a:r>
            <a:r>
              <a:rPr lang="en-US" altLang="zh-CN" dirty="0" err="1">
                <a:latin typeface="Calibri" panose="020F0502020204030204" pitchFamily="34" charset="0"/>
                <a:cs typeface="Times New Roman" panose="02020603050405020304" pitchFamily="18" charset="0"/>
              </a:rPr>
              <a:t>single_out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927293" y="3246477"/>
            <a:ext cx="2178994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CN" altLang="en-US" sz="2000" dirty="0"/>
              <a:t>功耗：</a:t>
            </a:r>
            <a:r>
              <a:rPr lang="en-US" altLang="zh-CN" sz="2000" dirty="0"/>
              <a:t>1.69mW/</a:t>
            </a:r>
            <a:r>
              <a:rPr lang="en-US" altLang="zh-CN" sz="2000" dirty="0" err="1"/>
              <a:t>ch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0944081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2"/>
          <p:cNvPicPr>
            <a:picLocks noChangeAspect="1" noChangeArrowheads="1"/>
          </p:cNvPicPr>
          <p:nvPr/>
        </p:nvPicPr>
        <p:blipFill>
          <a:blip r:embed="rId3" cstate="print"/>
          <a:srcRect b="77002"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4170" y="237579"/>
            <a:ext cx="3583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测试结果 </a:t>
            </a:r>
            <a:r>
              <a:rPr lang="en-US" altLang="zh-CN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-</a:t>
            </a:r>
            <a:r>
              <a:rPr lang="zh-CN" altLang="en-US" sz="32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噪声</a:t>
            </a:r>
            <a:endParaRPr lang="zh-CN" altLang="en-US" sz="32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4" y="1595326"/>
            <a:ext cx="4270114" cy="32025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76" y="1595325"/>
            <a:ext cx="4270114" cy="320258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384288" y="5471316"/>
            <a:ext cx="2527375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1.25mV ~ 9.6bit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681241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2"/>
          <p:cNvPicPr>
            <a:picLocks noChangeAspect="1" noChangeArrowheads="1"/>
          </p:cNvPicPr>
          <p:nvPr/>
        </p:nvPicPr>
        <p:blipFill>
          <a:blip r:embed="rId3" cstate="print"/>
          <a:srcRect b="77002"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560747"/>
            <a:ext cx="2057400" cy="365125"/>
          </a:xfrm>
        </p:spPr>
        <p:txBody>
          <a:bodyPr/>
          <a:lstStyle/>
          <a:p>
            <a:r>
              <a:rPr lang="en-US" altLang="zh-CN" dirty="0" smtClean="0"/>
              <a:t>2014/7/19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549992"/>
            <a:ext cx="3086100" cy="365125"/>
          </a:xfrm>
        </p:spPr>
        <p:txBody>
          <a:bodyPr/>
          <a:lstStyle/>
          <a:p>
            <a:r>
              <a:rPr lang="en-US" altLang="zh-CN" dirty="0" smtClean="0"/>
              <a:t>2014 MPGD</a:t>
            </a:r>
            <a:r>
              <a:rPr lang="zh-CN" altLang="en-US" dirty="0" smtClean="0"/>
              <a:t>会议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549991"/>
            <a:ext cx="2057400" cy="365125"/>
          </a:xfrm>
        </p:spPr>
        <p:txBody>
          <a:bodyPr/>
          <a:lstStyle/>
          <a:p>
            <a:fld id="{ED1917CF-E828-47A5-8290-16B1D86FBF5E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44170" y="237579"/>
            <a:ext cx="5230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测试结果 </a:t>
            </a:r>
            <a:r>
              <a:rPr lang="en-US" altLang="zh-CN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-</a:t>
            </a:r>
            <a:r>
              <a:rPr lang="zh-CN" altLang="en-US" sz="32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噪声</a:t>
            </a:r>
            <a:r>
              <a:rPr lang="zh-CN" altLang="en-US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不一致性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0" y="1244600"/>
            <a:ext cx="3564347" cy="26732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4600"/>
            <a:ext cx="3614569" cy="271092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72509" y="4140847"/>
            <a:ext cx="4889107" cy="10895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/>
              <a:t>左上：芯片内同一个通道不同</a:t>
            </a:r>
            <a:r>
              <a:rPr lang="en-US" altLang="zh-CN" b="1" dirty="0" smtClean="0"/>
              <a:t>cell</a:t>
            </a:r>
            <a:r>
              <a:rPr lang="zh-CN" altLang="en-US" b="1" dirty="0" smtClean="0"/>
              <a:t>之间不一致性</a:t>
            </a:r>
            <a:endParaRPr lang="en-US" altLang="zh-CN" b="1" dirty="0" smtClean="0"/>
          </a:p>
          <a:p>
            <a:pPr>
              <a:lnSpc>
                <a:spcPct val="120000"/>
              </a:lnSpc>
            </a:pPr>
            <a:r>
              <a:rPr lang="zh-CN" altLang="en-US" b="1" dirty="0"/>
              <a:t>右</a:t>
            </a:r>
            <a:r>
              <a:rPr lang="zh-CN" altLang="en-US" b="1" dirty="0" smtClean="0"/>
              <a:t>上：芯片</a:t>
            </a:r>
            <a:r>
              <a:rPr lang="zh-CN" altLang="en-US" b="1" dirty="0"/>
              <a:t>内</a:t>
            </a:r>
            <a:r>
              <a:rPr lang="en-US" altLang="zh-CN" b="1" dirty="0" smtClean="0"/>
              <a:t>32</a:t>
            </a:r>
            <a:r>
              <a:rPr lang="zh-CN" altLang="en-US" b="1" dirty="0" smtClean="0"/>
              <a:t>通道之间不一致性</a:t>
            </a:r>
            <a:endParaRPr lang="en-US" altLang="zh-CN" b="1" dirty="0" smtClean="0"/>
          </a:p>
          <a:p>
            <a:pPr>
              <a:lnSpc>
                <a:spcPct val="120000"/>
              </a:lnSpc>
            </a:pPr>
            <a:r>
              <a:rPr lang="zh-CN" altLang="en-US" b="1" dirty="0"/>
              <a:t>左</a:t>
            </a:r>
            <a:r>
              <a:rPr lang="zh-CN" altLang="en-US" b="1" dirty="0" smtClean="0"/>
              <a:t>下：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块芯片之间的不一致性</a:t>
            </a:r>
            <a:endParaRPr lang="en-US" altLang="zh-CN" b="1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5" y="3887487"/>
            <a:ext cx="3670946" cy="25790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072509" y="5529511"/>
            <a:ext cx="4974672" cy="49859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b="1" dirty="0" smtClean="0"/>
              <a:t>通道之间、芯片之间噪声不一致性</a:t>
            </a:r>
            <a:r>
              <a:rPr lang="zh-CN" altLang="en-US" sz="2200" b="1" dirty="0"/>
              <a:t>较小。</a:t>
            </a:r>
          </a:p>
        </p:txBody>
      </p:sp>
    </p:spTree>
    <p:extLst>
      <p:ext uri="{BB962C8B-B14F-4D97-AF65-F5344CB8AC3E}">
        <p14:creationId xmlns:p14="http://schemas.microsoft.com/office/powerpoint/2010/main" val="355421289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2"/>
          <p:cNvPicPr>
            <a:picLocks noChangeAspect="1" noChangeArrowheads="1"/>
          </p:cNvPicPr>
          <p:nvPr/>
        </p:nvPicPr>
        <p:blipFill>
          <a:blip r:embed="rId3" cstate="print"/>
          <a:srcRect b="77002"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44170" y="6517716"/>
            <a:ext cx="2057400" cy="365125"/>
          </a:xfrm>
        </p:spPr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538913"/>
            <a:ext cx="3086100" cy="365125"/>
          </a:xfrm>
        </p:spPr>
        <p:txBody>
          <a:bodyPr/>
          <a:lstStyle/>
          <a:p>
            <a:r>
              <a:rPr lang="en-US" altLang="zh-CN" dirty="0" smtClean="0"/>
              <a:t>2014 MPGD</a:t>
            </a:r>
            <a:r>
              <a:rPr lang="zh-CN" altLang="en-US" dirty="0" smtClean="0"/>
              <a:t>会议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517716"/>
            <a:ext cx="2057400" cy="365125"/>
          </a:xfrm>
        </p:spPr>
        <p:txBody>
          <a:bodyPr/>
          <a:lstStyle/>
          <a:p>
            <a:fld id="{ED1917CF-E828-47A5-8290-16B1D86FBF5E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44170" y="237579"/>
            <a:ext cx="3839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测试结果 </a:t>
            </a:r>
            <a:r>
              <a:rPr lang="en-US" altLang="zh-CN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–</a:t>
            </a:r>
            <a:r>
              <a:rPr lang="zh-CN" altLang="en-US" sz="32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线性</a:t>
            </a:r>
            <a:endParaRPr lang="zh-CN" altLang="en-US" sz="32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" y="1825591"/>
            <a:ext cx="3887895" cy="3369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5591"/>
            <a:ext cx="4408843" cy="330663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66471" y="5545269"/>
            <a:ext cx="2184475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/>
              <a:t>max_INL</a:t>
            </a:r>
            <a:r>
              <a:rPr lang="en-US" altLang="zh-CN" sz="2400" b="1" dirty="0" smtClean="0"/>
              <a:t>&lt;0.4%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8195716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2"/>
          <p:cNvPicPr>
            <a:picLocks noChangeAspect="1" noChangeArrowheads="1"/>
          </p:cNvPicPr>
          <p:nvPr/>
        </p:nvPicPr>
        <p:blipFill>
          <a:blip r:embed="rId3" cstate="print"/>
          <a:srcRect b="77002"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44170" y="6517716"/>
            <a:ext cx="2057400" cy="365125"/>
          </a:xfrm>
        </p:spPr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538913"/>
            <a:ext cx="3086100" cy="365125"/>
          </a:xfrm>
        </p:spPr>
        <p:txBody>
          <a:bodyPr/>
          <a:lstStyle/>
          <a:p>
            <a:r>
              <a:rPr lang="en-US" altLang="zh-CN" dirty="0" smtClean="0"/>
              <a:t>2014 MPGD</a:t>
            </a:r>
            <a:r>
              <a:rPr lang="zh-CN" altLang="en-US" dirty="0" smtClean="0"/>
              <a:t>会议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517716"/>
            <a:ext cx="2057400" cy="365125"/>
          </a:xfrm>
        </p:spPr>
        <p:txBody>
          <a:bodyPr/>
          <a:lstStyle/>
          <a:p>
            <a:fld id="{ED1917CF-E828-47A5-8290-16B1D86FBF5E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44170" y="237579"/>
            <a:ext cx="5487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测试结果 </a:t>
            </a:r>
            <a:r>
              <a:rPr lang="en-US" altLang="zh-CN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–</a:t>
            </a:r>
            <a:r>
              <a:rPr lang="zh-CN" altLang="en-US" sz="32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线性不一致性</a:t>
            </a:r>
            <a:endParaRPr lang="zh-CN" altLang="en-US" sz="32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9" y="1315334"/>
            <a:ext cx="3508768" cy="2565823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55" y="1237412"/>
            <a:ext cx="3452490" cy="2643745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9" y="3881157"/>
            <a:ext cx="3670523" cy="251964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68832" y="4032954"/>
            <a:ext cx="4889107" cy="10895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/>
              <a:t>左上：芯片内同一个通道不同</a:t>
            </a:r>
            <a:r>
              <a:rPr lang="en-US" altLang="zh-CN" b="1" dirty="0" smtClean="0"/>
              <a:t>cell</a:t>
            </a:r>
            <a:r>
              <a:rPr lang="zh-CN" altLang="en-US" b="1" dirty="0" smtClean="0"/>
              <a:t>之间不一致性</a:t>
            </a:r>
            <a:endParaRPr lang="en-US" altLang="zh-CN" b="1" dirty="0" smtClean="0"/>
          </a:p>
          <a:p>
            <a:pPr>
              <a:lnSpc>
                <a:spcPct val="120000"/>
              </a:lnSpc>
            </a:pPr>
            <a:r>
              <a:rPr lang="zh-CN" altLang="en-US" b="1" dirty="0"/>
              <a:t>右</a:t>
            </a:r>
            <a:r>
              <a:rPr lang="zh-CN" altLang="en-US" b="1" dirty="0" smtClean="0"/>
              <a:t>上：芯片内</a:t>
            </a:r>
            <a:r>
              <a:rPr lang="en-US" altLang="zh-CN" b="1" dirty="0" smtClean="0"/>
              <a:t>32</a:t>
            </a:r>
            <a:r>
              <a:rPr lang="zh-CN" altLang="en-US" b="1" dirty="0" smtClean="0"/>
              <a:t>通道之间不一致性</a:t>
            </a:r>
            <a:endParaRPr lang="en-US" altLang="zh-CN" b="1" dirty="0" smtClean="0"/>
          </a:p>
          <a:p>
            <a:pPr>
              <a:lnSpc>
                <a:spcPct val="120000"/>
              </a:lnSpc>
            </a:pPr>
            <a:r>
              <a:rPr lang="zh-CN" altLang="en-US" b="1" dirty="0"/>
              <a:t>左</a:t>
            </a:r>
            <a:r>
              <a:rPr lang="zh-CN" altLang="en-US" b="1" dirty="0" smtClean="0"/>
              <a:t>下：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块芯片之间的不一致性</a:t>
            </a:r>
            <a:endParaRPr lang="en-US" altLang="zh-CN" b="1" dirty="0" smtClean="0"/>
          </a:p>
        </p:txBody>
      </p:sp>
      <p:sp>
        <p:nvSpPr>
          <p:cNvPr id="6" name="矩形 5"/>
          <p:cNvSpPr/>
          <p:nvPr/>
        </p:nvSpPr>
        <p:spPr>
          <a:xfrm>
            <a:off x="4961562" y="5485959"/>
            <a:ext cx="2969083" cy="53553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/>
              <a:t>线性</a:t>
            </a:r>
            <a:r>
              <a:rPr lang="zh-CN" altLang="en-US" sz="2400" b="1" dirty="0" smtClean="0"/>
              <a:t>不一致性</a:t>
            </a:r>
            <a:r>
              <a:rPr lang="zh-CN" altLang="en-US" sz="2400" b="1" dirty="0"/>
              <a:t>较小。</a:t>
            </a:r>
          </a:p>
        </p:txBody>
      </p:sp>
    </p:spTree>
    <p:extLst>
      <p:ext uri="{BB962C8B-B14F-4D97-AF65-F5344CB8AC3E}">
        <p14:creationId xmlns:p14="http://schemas.microsoft.com/office/powerpoint/2010/main" val="30438580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2"/>
          <p:cNvPicPr>
            <a:picLocks noChangeAspect="1" noChangeArrowheads="1"/>
          </p:cNvPicPr>
          <p:nvPr/>
        </p:nvPicPr>
        <p:blipFill>
          <a:blip r:embed="rId3" cstate="print"/>
          <a:srcRect b="77002"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44170" y="237579"/>
            <a:ext cx="5487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测试结果 </a:t>
            </a:r>
            <a:r>
              <a:rPr lang="en-US" altLang="zh-CN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–</a:t>
            </a:r>
            <a:r>
              <a:rPr lang="zh-CN" altLang="en-US" sz="32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线性不一致性</a:t>
            </a:r>
            <a:endParaRPr lang="zh-CN" altLang="en-US" sz="32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30886" y="5417130"/>
            <a:ext cx="4871847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通道之间、芯片之间的增益</a:t>
            </a:r>
            <a:r>
              <a:rPr lang="en-US" altLang="zh-CN" b="1" dirty="0"/>
              <a:t>(K</a:t>
            </a:r>
            <a:r>
              <a:rPr lang="en-US" altLang="zh-CN" b="1" dirty="0" smtClean="0"/>
              <a:t>)</a:t>
            </a:r>
            <a:r>
              <a:rPr lang="zh-CN" altLang="en-US" b="1" dirty="0" smtClean="0"/>
              <a:t>不一致性很小；</a:t>
            </a:r>
            <a:endParaRPr lang="en-US" altLang="zh-CN" b="1" dirty="0" smtClean="0"/>
          </a:p>
          <a:p>
            <a:r>
              <a:rPr lang="en-US" altLang="zh-CN" b="1" dirty="0" smtClean="0"/>
              <a:t>b</a:t>
            </a:r>
            <a:r>
              <a:rPr lang="zh-CN" altLang="en-US" b="1" dirty="0" smtClean="0"/>
              <a:t>值不一致性相对有点大，但是可以校正。</a:t>
            </a:r>
            <a:endParaRPr lang="en-US" altLang="zh-CN" b="1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80" y="1359609"/>
            <a:ext cx="3275084" cy="37583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30" y="1416189"/>
            <a:ext cx="3209338" cy="37018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5" y="1359609"/>
            <a:ext cx="3021111" cy="373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5055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2"/>
          <p:cNvPicPr>
            <a:picLocks noChangeAspect="1" noChangeArrowheads="1"/>
          </p:cNvPicPr>
          <p:nvPr/>
        </p:nvPicPr>
        <p:blipFill>
          <a:blip r:embed="rId3" cstate="print"/>
          <a:srcRect b="77002"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44170" y="237579"/>
            <a:ext cx="4663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测试结果 </a:t>
            </a:r>
            <a:r>
              <a:rPr lang="en-US" altLang="zh-CN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–</a:t>
            </a:r>
            <a:r>
              <a:rPr lang="zh-CN" altLang="en-US" sz="3200" b="1">
                <a:latin typeface="幼圆" panose="02010509060101010101" pitchFamily="49" charset="-122"/>
                <a:ea typeface="幼圆" panose="02010509060101010101" pitchFamily="49" charset="-122"/>
              </a:rPr>
              <a:t>泄漏</a:t>
            </a:r>
            <a:r>
              <a:rPr lang="zh-CN" altLang="en-US" sz="3200" b="1" smtClean="0">
                <a:latin typeface="幼圆" panose="02010509060101010101" pitchFamily="49" charset="-122"/>
                <a:ea typeface="幼圆" panose="02010509060101010101" pitchFamily="49" charset="-122"/>
              </a:rPr>
              <a:t>电流</a:t>
            </a:r>
            <a:endParaRPr lang="zh-CN" altLang="en-US" sz="32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41" y="1490042"/>
            <a:ext cx="4051417" cy="303856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36457" y="4754162"/>
            <a:ext cx="5331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/>
              <a:t>Leakage_</a:t>
            </a:r>
            <a:r>
              <a:rPr lang="en-US" altLang="zh-CN" sz="2000" baseline="-25000" dirty="0" err="1" smtClean="0"/>
              <a:t>max</a:t>
            </a:r>
            <a:r>
              <a:rPr lang="en-US" altLang="zh-CN" sz="2000" dirty="0" smtClean="0"/>
              <a:t>=(100mV/0.8*400fF)/500ms=100fA/s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7" y="1513177"/>
            <a:ext cx="4020569" cy="301542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28609" y="5407517"/>
            <a:ext cx="7455049" cy="707886"/>
          </a:xfrm>
          <a:prstGeom prst="rect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为达到</a:t>
            </a:r>
            <a:r>
              <a:rPr lang="en-US" altLang="zh-CN" sz="2000" b="1" dirty="0" smtClean="0"/>
              <a:t>10bit</a:t>
            </a:r>
            <a:r>
              <a:rPr lang="zh-CN" altLang="en-US" sz="2000" b="1" dirty="0" smtClean="0"/>
              <a:t>的精度，需要在</a:t>
            </a:r>
            <a:r>
              <a:rPr lang="en-US" altLang="zh-CN" sz="2000" b="1" dirty="0" smtClean="0"/>
              <a:t>4ms</a:t>
            </a:r>
            <a:r>
              <a:rPr lang="zh-CN" altLang="en-US" sz="2000" b="1" dirty="0" smtClean="0"/>
              <a:t>内读出所有数据，意味着读出频率至少为</a:t>
            </a:r>
            <a:r>
              <a:rPr lang="en-US" altLang="zh-CN" sz="2000" b="1" dirty="0" smtClean="0"/>
              <a:t>0.57MHz</a:t>
            </a:r>
            <a:r>
              <a:rPr lang="zh-CN" altLang="en-US" sz="2000" b="1" dirty="0" smtClean="0"/>
              <a:t>，设计值为</a:t>
            </a:r>
            <a:r>
              <a:rPr lang="en-US" altLang="zh-CN" sz="2000" b="1" dirty="0" smtClean="0"/>
              <a:t>40M</a:t>
            </a:r>
            <a:r>
              <a:rPr lang="zh-CN" altLang="en-US" sz="2000" b="1" dirty="0" smtClean="0"/>
              <a:t>读出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283661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2"/>
          <p:cNvPicPr>
            <a:picLocks noChangeAspect="1" noChangeArrowheads="1"/>
          </p:cNvPicPr>
          <p:nvPr/>
        </p:nvPicPr>
        <p:blipFill>
          <a:blip r:embed="rId3" cstate="print"/>
          <a:srcRect b="77002"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4170" y="237579"/>
            <a:ext cx="3791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CA+SCA</a:t>
            </a:r>
            <a:r>
              <a:rPr lang="zh-CN" altLang="en-US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波形采样</a:t>
            </a:r>
            <a:endParaRPr lang="zh-CN" altLang="en-US" sz="40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1" y="1882812"/>
            <a:ext cx="4667025" cy="35002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37" y="1882812"/>
            <a:ext cx="4558343" cy="34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74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2"/>
          <p:cNvPicPr>
            <a:picLocks noChangeAspect="1" noChangeArrowheads="1"/>
          </p:cNvPicPr>
          <p:nvPr/>
        </p:nvPicPr>
        <p:blipFill>
          <a:blip r:embed="rId3" cstate="print"/>
          <a:srcRect b="77002"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4170" y="237579"/>
            <a:ext cx="121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幼圆" panose="02010509060101010101" pitchFamily="49" charset="-122"/>
                <a:ea typeface="幼圆" panose="02010509060101010101" pitchFamily="49" charset="-122"/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52242" y="1810871"/>
            <a:ext cx="456727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、背景简介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、前端芯片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(CA)</a:t>
            </a:r>
          </a:p>
          <a:p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、开关电容阵列芯片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(SCA)</a:t>
            </a: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CA+SCA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波形采样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0870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2"/>
          <p:cNvPicPr>
            <a:picLocks noChangeAspect="1" noChangeArrowheads="1"/>
          </p:cNvPicPr>
          <p:nvPr/>
        </p:nvPicPr>
        <p:blipFill>
          <a:blip r:embed="rId3" cstate="print"/>
          <a:srcRect b="77002"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44170" y="237579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幼圆" panose="02010509060101010101" pitchFamily="49" charset="-122"/>
                <a:ea typeface="幼圆" panose="02010509060101010101" pitchFamily="49" charset="-122"/>
              </a:rPr>
              <a:t>小结</a:t>
            </a:r>
            <a:r>
              <a:rPr lang="zh-CN" altLang="en-US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和</a:t>
            </a:r>
            <a:r>
              <a:rPr lang="zh-CN" altLang="en-US" sz="4000" b="1" dirty="0">
                <a:latin typeface="幼圆" panose="02010509060101010101" pitchFamily="49" charset="-122"/>
                <a:ea typeface="幼圆" panose="02010509060101010101" pitchFamily="49" charset="-122"/>
              </a:rPr>
              <a:t>展望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7125" y="1839558"/>
            <a:ext cx="7988225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 smtClean="0"/>
              <a:t>完成了第一版基于</a:t>
            </a:r>
            <a:r>
              <a:rPr lang="en-US" altLang="zh-CN" b="1" dirty="0" smtClean="0"/>
              <a:t>SCA</a:t>
            </a:r>
            <a:r>
              <a:rPr lang="zh-CN" altLang="en-US" b="1" dirty="0" smtClean="0"/>
              <a:t>波形采样的</a:t>
            </a:r>
            <a:r>
              <a:rPr lang="en-US" altLang="zh-CN" b="1" dirty="0" smtClean="0"/>
              <a:t>GEM</a:t>
            </a:r>
            <a:r>
              <a:rPr lang="zh-CN" altLang="en-US" b="1" dirty="0" smtClean="0"/>
              <a:t>探测器读出电子学，功能正常，指标基本达标。</a:t>
            </a:r>
            <a:endParaRPr lang="en-US" altLang="zh-CN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 smtClean="0"/>
              <a:t>下一步计划将</a:t>
            </a:r>
            <a:r>
              <a:rPr lang="en-US" altLang="zh-CN" b="1" dirty="0" smtClean="0"/>
              <a:t>CA</a:t>
            </a:r>
            <a:r>
              <a:rPr lang="zh-CN" altLang="en-US" b="1" dirty="0" smtClean="0"/>
              <a:t>芯片与</a:t>
            </a:r>
            <a:r>
              <a:rPr lang="en-US" altLang="zh-CN" b="1" dirty="0" smtClean="0"/>
              <a:t>SCA</a:t>
            </a:r>
            <a:r>
              <a:rPr lang="zh-CN" altLang="en-US" b="1" dirty="0" smtClean="0"/>
              <a:t>芯片在电路板级连接起来，形成</a:t>
            </a:r>
            <a:r>
              <a:rPr lang="en-US" altLang="zh-CN" b="1" dirty="0" smtClean="0"/>
              <a:t>128</a:t>
            </a:r>
            <a:r>
              <a:rPr lang="zh-CN" altLang="en-US" b="1" dirty="0" smtClean="0"/>
              <a:t>通道的测试板，与探测器联调测试。</a:t>
            </a:r>
            <a:endParaRPr lang="en-US" altLang="zh-CN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 smtClean="0"/>
              <a:t>预计今年</a:t>
            </a:r>
            <a:r>
              <a:rPr lang="en-US" altLang="zh-CN" b="1" dirty="0" smtClean="0"/>
              <a:t>10</a:t>
            </a:r>
            <a:r>
              <a:rPr lang="zh-CN" altLang="en-US" b="1" dirty="0" smtClean="0"/>
              <a:t>月会进行</a:t>
            </a:r>
            <a:r>
              <a:rPr lang="en-US" altLang="zh-CN" b="1" dirty="0" smtClean="0"/>
              <a:t>32</a:t>
            </a:r>
            <a:r>
              <a:rPr lang="zh-CN" altLang="en-US" b="1" dirty="0" smtClean="0"/>
              <a:t>通道</a:t>
            </a:r>
            <a:r>
              <a:rPr lang="en-US" altLang="zh-CN" b="1" dirty="0" smtClean="0"/>
              <a:t>SCA</a:t>
            </a:r>
            <a:r>
              <a:rPr lang="zh-CN" altLang="en-US" b="1" dirty="0" smtClean="0"/>
              <a:t>第二版流片以及</a:t>
            </a:r>
            <a:r>
              <a:rPr lang="en-US" altLang="zh-CN" b="1" dirty="0" smtClean="0"/>
              <a:t>32</a:t>
            </a:r>
            <a:r>
              <a:rPr lang="zh-CN" altLang="en-US" b="1" dirty="0" smtClean="0"/>
              <a:t>通道前端和</a:t>
            </a:r>
            <a:r>
              <a:rPr lang="en-US" altLang="zh-CN" b="1" dirty="0" smtClean="0"/>
              <a:t>SCA</a:t>
            </a:r>
            <a:r>
              <a:rPr lang="zh-CN" altLang="en-US" b="1" dirty="0" smtClean="0"/>
              <a:t>做成同一个芯片进行流片。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426576218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2"/>
          <p:cNvPicPr>
            <a:picLocks noChangeAspect="1" noChangeArrowheads="1"/>
          </p:cNvPicPr>
          <p:nvPr/>
        </p:nvPicPr>
        <p:blipFill>
          <a:blip r:embed="rId2" cstate="print"/>
          <a:srcRect b="77002"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未命名"/>
          <p:cNvPicPr>
            <a:picLocks noChangeAspect="1" noChangeArrowheads="1"/>
          </p:cNvPicPr>
          <p:nvPr/>
        </p:nvPicPr>
        <p:blipFill>
          <a:blip r:embed="rId3" cstate="print"/>
          <a:srcRect r="76172" b="53679"/>
          <a:stretch>
            <a:fillRect/>
          </a:stretch>
        </p:blipFill>
        <p:spPr bwMode="auto">
          <a:xfrm>
            <a:off x="179388" y="4005263"/>
            <a:ext cx="2097087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749424" y="2989600"/>
            <a:ext cx="40639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Thank you!</a:t>
            </a:r>
            <a:endParaRPr lang="zh-CN" altLang="en-US" sz="60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2"/>
          <p:cNvPicPr>
            <a:picLocks noChangeAspect="1" noChangeArrowheads="1"/>
          </p:cNvPicPr>
          <p:nvPr/>
        </p:nvPicPr>
        <p:blipFill>
          <a:blip r:embed="rId3" cstate="print"/>
          <a:srcRect b="77002"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484780"/>
            <a:ext cx="2057400" cy="365125"/>
          </a:xfrm>
        </p:spPr>
        <p:txBody>
          <a:bodyPr/>
          <a:lstStyle/>
          <a:p>
            <a:r>
              <a:rPr lang="en-US" altLang="zh-CN" dirty="0" smtClean="0"/>
              <a:t>2014/7/19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487775"/>
            <a:ext cx="3086100" cy="365125"/>
          </a:xfrm>
        </p:spPr>
        <p:txBody>
          <a:bodyPr/>
          <a:lstStyle/>
          <a:p>
            <a:r>
              <a:rPr lang="en-US" altLang="zh-CN" dirty="0" smtClean="0"/>
              <a:t>2014 MPGD</a:t>
            </a:r>
            <a:r>
              <a:rPr lang="zh-CN" altLang="en-US" dirty="0" smtClean="0"/>
              <a:t>会议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484779"/>
            <a:ext cx="2057400" cy="365125"/>
          </a:xfrm>
        </p:spPr>
        <p:txBody>
          <a:bodyPr/>
          <a:lstStyle/>
          <a:p>
            <a:fld id="{ED1917CF-E828-47A5-8290-16B1D86FBF5E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44170" y="237579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幼圆" panose="02010509060101010101" pitchFamily="49" charset="-122"/>
                <a:ea typeface="幼圆" panose="02010509060101010101" pitchFamily="49" charset="-122"/>
              </a:rPr>
              <a:t>背景简介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28649" y="1255184"/>
            <a:ext cx="3265413" cy="57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/>
              <a:t>GEM-TPC X</a:t>
            </a:r>
            <a:r>
              <a:rPr lang="zh-CN" altLang="en-US" sz="2000" b="1" dirty="0" smtClean="0"/>
              <a:t>射线偏振仪</a:t>
            </a:r>
            <a:endParaRPr lang="en-US" altLang="zh-CN" sz="2000" b="1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823" y="1255184"/>
            <a:ext cx="4758277" cy="187981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7841" y="1665481"/>
            <a:ext cx="36887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意义：通过测量</a:t>
            </a:r>
            <a:r>
              <a:rPr lang="en-US" altLang="zh-CN" dirty="0" smtClean="0"/>
              <a:t>X</a:t>
            </a:r>
            <a:r>
              <a:rPr lang="zh-CN" altLang="en-US" dirty="0" smtClean="0"/>
              <a:t>射线的偏振度，可以获取星体的发射机制，电磁场分布，几何结构等信息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方法：通过测量</a:t>
            </a:r>
            <a:r>
              <a:rPr lang="en-US" altLang="zh-CN" dirty="0" smtClean="0"/>
              <a:t>X</a:t>
            </a:r>
            <a:r>
              <a:rPr lang="zh-CN" altLang="en-US" dirty="0" smtClean="0"/>
              <a:t>射线在探测器内经光电效应产生光电子的出射角来推算</a:t>
            </a:r>
            <a:r>
              <a:rPr lang="en-US" altLang="zh-CN" dirty="0" smtClean="0"/>
              <a:t>X</a:t>
            </a:r>
            <a:r>
              <a:rPr lang="zh-CN" altLang="en-US" dirty="0" smtClean="0"/>
              <a:t>射线的偏振度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128649" y="3761310"/>
            <a:ext cx="3265413" cy="57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/>
              <a:t>读出电子学方案</a:t>
            </a:r>
            <a:endParaRPr lang="en-US" altLang="zh-CN" sz="2000" b="1" dirty="0" smtClean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-165779" y="4178016"/>
            <a:ext cx="8435280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zh-CN" altLang="en-US" sz="1800" dirty="0" smtClean="0"/>
              <a:t>前放成形</a:t>
            </a:r>
            <a:r>
              <a:rPr lang="en-US" altLang="zh-CN" sz="1800" dirty="0" smtClean="0"/>
              <a:t>+ </a:t>
            </a:r>
            <a:r>
              <a:rPr lang="zh-CN" altLang="en-US" sz="1800" dirty="0" smtClean="0"/>
              <a:t>开关电容阵列 </a:t>
            </a:r>
            <a:r>
              <a:rPr lang="en-US" altLang="zh-CN" sz="1800" dirty="0" smtClean="0"/>
              <a:t>+ </a:t>
            </a:r>
            <a:r>
              <a:rPr lang="zh-CN" altLang="en-US" sz="1800" dirty="0" smtClean="0"/>
              <a:t>串行读出 </a:t>
            </a:r>
            <a:r>
              <a:rPr lang="en-US" altLang="zh-CN" sz="1800" dirty="0" smtClean="0"/>
              <a:t>+ </a:t>
            </a:r>
            <a:r>
              <a:rPr lang="zh-CN" altLang="en-US" sz="1800" dirty="0" smtClean="0"/>
              <a:t>反卷积</a:t>
            </a:r>
            <a:endParaRPr lang="zh-CN" altLang="en-US" sz="1800" dirty="0"/>
          </a:p>
        </p:txBody>
      </p:sp>
      <p:pic>
        <p:nvPicPr>
          <p:cNvPr id="12" name="图片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98" y="4610472"/>
            <a:ext cx="4536504" cy="1800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表格 12"/>
          <p:cNvGraphicFramePr>
            <a:graphicFrameLocks noGrp="1"/>
          </p:cNvGraphicFramePr>
          <p:nvPr>
            <p:extLst/>
          </p:nvPr>
        </p:nvGraphicFramePr>
        <p:xfrm>
          <a:off x="5133340" y="3330137"/>
          <a:ext cx="3921760" cy="315464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60240"/>
                <a:gridCol w="1761520"/>
              </a:tblGrid>
              <a:tr h="25922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Channel No.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128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altLang="zh-CN" sz="1600" b="0" kern="100" dirty="0" smtClean="0">
                          <a:effectLst/>
                        </a:rPr>
                        <a:t>Dynamic</a:t>
                      </a:r>
                      <a:r>
                        <a:rPr lang="en-US" altLang="zh-CN" sz="1600" b="0" kern="100" baseline="0" dirty="0" smtClean="0">
                          <a:effectLst/>
                        </a:rPr>
                        <a:t> range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0-40 </a:t>
                      </a:r>
                      <a:r>
                        <a:rPr lang="en-US" sz="1600" b="0" kern="100" dirty="0" err="1">
                          <a:effectLst/>
                        </a:rPr>
                        <a:t>fC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altLang="zh-CN" sz="1600" b="0" kern="100" baseline="0" dirty="0" smtClean="0">
                          <a:effectLst/>
                        </a:rPr>
                        <a:t>Gain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25 mV/</a:t>
                      </a:r>
                      <a:r>
                        <a:rPr lang="en-US" sz="1600" b="0" kern="100" dirty="0" err="1">
                          <a:effectLst/>
                        </a:rPr>
                        <a:t>fC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altLang="zh-CN" sz="1600" b="0" kern="100" dirty="0" smtClean="0">
                          <a:effectLst/>
                        </a:rPr>
                        <a:t>Shaper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CR-RC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2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altLang="zh-CN" sz="1600" b="0" kern="100" dirty="0" smtClean="0">
                          <a:effectLst/>
                        </a:rPr>
                        <a:t>Peaking</a:t>
                      </a:r>
                      <a:r>
                        <a:rPr lang="en-US" altLang="zh-CN" sz="1600" b="0" kern="100" baseline="0" dirty="0" smtClean="0">
                          <a:effectLst/>
                        </a:rPr>
                        <a:t> time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&lt;50 ns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2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altLang="zh-CN" sz="1600" b="0" kern="100" dirty="0" smtClean="0">
                          <a:effectLst/>
                        </a:rPr>
                        <a:t>Noise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&lt;1000 e @ 10pF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2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altLang="zh-CN" sz="1600" b="0" kern="100" dirty="0" smtClean="0">
                          <a:effectLst/>
                        </a:rPr>
                        <a:t>Sampling</a:t>
                      </a:r>
                      <a:r>
                        <a:rPr lang="en-US" altLang="zh-CN" sz="1600" b="0" kern="100" baseline="0" dirty="0" smtClean="0">
                          <a:effectLst/>
                        </a:rPr>
                        <a:t> freq.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20 MSPS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altLang="zh-CN" sz="1600" b="0" kern="100" dirty="0" smtClean="0">
                          <a:effectLst/>
                        </a:rPr>
                        <a:t>Buffer</a:t>
                      </a:r>
                      <a:r>
                        <a:rPr lang="en-US" altLang="zh-CN" sz="1600" b="0" kern="100" baseline="0" dirty="0" smtClean="0">
                          <a:effectLst/>
                        </a:rPr>
                        <a:t> Latency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3.2 </a:t>
                      </a:r>
                      <a:r>
                        <a:rPr lang="en-US" altLang="zh-CN" sz="1800" b="0" kern="100" dirty="0" err="1" smtClean="0">
                          <a:effectLst/>
                          <a:latin typeface="Symbol" pitchFamily="18" charset="2"/>
                          <a:ea typeface="宋体"/>
                          <a:cs typeface="Times New Roman"/>
                        </a:rPr>
                        <a:t>m</a:t>
                      </a:r>
                      <a:r>
                        <a:rPr lang="en-US" altLang="zh-CN" sz="1800" b="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s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2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altLang="zh-CN" sz="1600" b="0" kern="100" dirty="0" smtClean="0">
                          <a:effectLst/>
                        </a:rPr>
                        <a:t>Readout</a:t>
                      </a:r>
                      <a:r>
                        <a:rPr lang="en-US" altLang="zh-CN" sz="1600" b="0" kern="100" baseline="0" dirty="0" smtClean="0">
                          <a:effectLst/>
                        </a:rPr>
                        <a:t> freq.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40 MHz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2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altLang="zh-CN" sz="1600" b="0" kern="100" dirty="0" smtClean="0">
                          <a:effectLst/>
                        </a:rPr>
                        <a:t>Readout</a:t>
                      </a:r>
                      <a:r>
                        <a:rPr lang="en-US" altLang="zh-CN" sz="1600" b="0" kern="100" baseline="0" dirty="0" smtClean="0">
                          <a:effectLst/>
                        </a:rPr>
                        <a:t> resolution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10 bit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2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Power consumption</a:t>
                      </a:r>
                      <a:endParaRPr lang="zh-CN" sz="16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2mW/</a:t>
                      </a:r>
                      <a:r>
                        <a:rPr lang="en-US" altLang="zh-CN" sz="1600" b="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ch</a:t>
                      </a:r>
                      <a:endParaRPr lang="zh-CN" sz="16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2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Process</a:t>
                      </a:r>
                      <a:endParaRPr lang="zh-CN" sz="16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altLang="zh-CN" sz="1600" b="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0.18</a:t>
                      </a:r>
                      <a:r>
                        <a:rPr lang="en-US" altLang="zh-CN" sz="1600" b="0" kern="100" dirty="0" smtClean="0">
                          <a:effectLst/>
                          <a:latin typeface="Symbol" pitchFamily="18" charset="2"/>
                          <a:ea typeface="宋体"/>
                          <a:cs typeface="Times New Roman"/>
                        </a:rPr>
                        <a:t>m</a:t>
                      </a:r>
                      <a:r>
                        <a:rPr lang="en-US" altLang="zh-CN" sz="1600" b="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 CMOS</a:t>
                      </a:r>
                      <a:endParaRPr lang="zh-CN" sz="16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69724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2"/>
          <p:cNvPicPr>
            <a:picLocks noChangeAspect="1" noChangeArrowheads="1"/>
          </p:cNvPicPr>
          <p:nvPr/>
        </p:nvPicPr>
        <p:blipFill>
          <a:blip r:embed="rId3" cstate="print"/>
          <a:srcRect b="77002"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8" name="内容占位符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54579"/>
            <a:ext cx="6484958" cy="3394525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1619672" y="5563215"/>
            <a:ext cx="208823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电荷灵敏前放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9672" y="2054579"/>
            <a:ext cx="2088232" cy="35086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1"/>
          <p:cNvSpPr txBox="1"/>
          <p:nvPr/>
        </p:nvSpPr>
        <p:spPr>
          <a:xfrm>
            <a:off x="3734756" y="5563215"/>
            <a:ext cx="151216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电荷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增益</a:t>
            </a:r>
          </a:p>
        </p:txBody>
      </p:sp>
      <p:sp>
        <p:nvSpPr>
          <p:cNvPr id="12" name="矩形 11"/>
          <p:cNvSpPr/>
          <p:nvPr/>
        </p:nvSpPr>
        <p:spPr>
          <a:xfrm>
            <a:off x="3734756" y="2054579"/>
            <a:ext cx="1512168" cy="3508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3"/>
          <p:cNvSpPr txBox="1"/>
          <p:nvPr/>
        </p:nvSpPr>
        <p:spPr>
          <a:xfrm>
            <a:off x="5292080" y="5563215"/>
            <a:ext cx="1800200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CR-RC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成形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92080" y="2754903"/>
            <a:ext cx="1800200" cy="280831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5"/>
          <p:cNvSpPr txBox="1"/>
          <p:nvPr/>
        </p:nvSpPr>
        <p:spPr>
          <a:xfrm>
            <a:off x="6192180" y="1455994"/>
            <a:ext cx="1836204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甄别器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92180" y="1917659"/>
            <a:ext cx="1836204" cy="79208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44170" y="237579"/>
            <a:ext cx="2759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CA</a:t>
            </a:r>
            <a:r>
              <a:rPr lang="zh-CN" altLang="en-US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电路设计</a:t>
            </a:r>
            <a:endParaRPr lang="zh-CN" altLang="en-US" sz="32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749678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2"/>
          <p:cNvPicPr>
            <a:picLocks noChangeAspect="1" noChangeArrowheads="1"/>
          </p:cNvPicPr>
          <p:nvPr/>
        </p:nvPicPr>
        <p:blipFill>
          <a:blip r:embed="rId3" cstate="print"/>
          <a:srcRect b="77002"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4170" y="237579"/>
            <a:ext cx="2759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CA</a:t>
            </a:r>
            <a:r>
              <a:rPr lang="zh-CN" altLang="en-US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功能特性</a:t>
            </a:r>
            <a:endParaRPr lang="zh-CN" altLang="en-US" sz="40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7" name="Picture 2" descr="Simwa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597" y="1915279"/>
            <a:ext cx="5339884" cy="290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tek00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83" y="1902402"/>
            <a:ext cx="3965142" cy="297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532585" y="5210175"/>
            <a:ext cx="3686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电路仿真波形，蓝色曲线是模拟输出波形，红色曲线为触发信号输出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96287" y="5210175"/>
            <a:ext cx="386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实测波形，绿色曲线为模拟输出波形，黄色曲线是触发信号输出，红色曲线为输入测试信号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413235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2"/>
          <p:cNvPicPr>
            <a:picLocks noChangeAspect="1" noChangeArrowheads="1"/>
          </p:cNvPicPr>
          <p:nvPr/>
        </p:nvPicPr>
        <p:blipFill>
          <a:blip r:embed="rId3" cstate="print"/>
          <a:srcRect b="77002"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7" name="Picture 2" descr="CASCALinear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1626105"/>
            <a:ext cx="5038998" cy="282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Linear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90" y="1624888"/>
            <a:ext cx="5041175" cy="2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149718" y="508265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增益及线性仿真结果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827555" y="508265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增益及线性实测结果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36594" y="125629"/>
            <a:ext cx="5591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CA</a:t>
            </a:r>
            <a:r>
              <a:rPr lang="zh-CN" altLang="en-US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指标分析 </a:t>
            </a:r>
            <a:r>
              <a:rPr lang="en-US" altLang="zh-CN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–</a:t>
            </a:r>
            <a:r>
              <a:rPr lang="zh-CN" altLang="en-US" sz="32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增益与线性</a:t>
            </a:r>
            <a:endParaRPr lang="zh-CN" altLang="en-US" sz="32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907440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2"/>
          <p:cNvPicPr>
            <a:picLocks noChangeAspect="1" noChangeArrowheads="1"/>
          </p:cNvPicPr>
          <p:nvPr/>
        </p:nvPicPr>
        <p:blipFill>
          <a:blip r:embed="rId3" cstate="print"/>
          <a:srcRect b="77002"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36594" y="125629"/>
            <a:ext cx="4355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CA</a:t>
            </a:r>
            <a:r>
              <a:rPr lang="zh-CN" altLang="en-US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指标分析 </a:t>
            </a:r>
            <a:r>
              <a:rPr lang="en-US" altLang="zh-CN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–</a:t>
            </a:r>
            <a:r>
              <a:rPr lang="zh-CN" altLang="en-US" sz="3200" b="1" dirty="0">
                <a:latin typeface="幼圆" panose="02010509060101010101" pitchFamily="49" charset="-122"/>
                <a:ea typeface="幼圆" panose="02010509060101010101" pitchFamily="49" charset="-122"/>
              </a:rPr>
              <a:t>噪声</a:t>
            </a:r>
          </a:p>
        </p:txBody>
      </p:sp>
      <p:pic>
        <p:nvPicPr>
          <p:cNvPr id="11" name="Picture 2" descr="casl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2" y="1553441"/>
            <a:ext cx="5093280" cy="28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Noiset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75" y="1553441"/>
            <a:ext cx="5093280" cy="28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335715" y="493025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噪声性能仿真结果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980452" y="493025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噪声性能实测结果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029837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2"/>
          <p:cNvPicPr>
            <a:picLocks noChangeAspect="1" noChangeArrowheads="1"/>
          </p:cNvPicPr>
          <p:nvPr/>
        </p:nvPicPr>
        <p:blipFill>
          <a:blip r:embed="rId3" cstate="print"/>
          <a:srcRect b="77002"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4170" y="237579"/>
            <a:ext cx="3017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SCA</a:t>
            </a:r>
            <a:r>
              <a:rPr lang="zh-CN" altLang="en-US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电路设计</a:t>
            </a:r>
            <a:endParaRPr lang="zh-CN" altLang="en-US" sz="40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8" name="内容占位符 2"/>
          <p:cNvSpPr txBox="1">
            <a:spLocks/>
          </p:cNvSpPr>
          <p:nvPr/>
        </p:nvSpPr>
        <p:spPr>
          <a:xfrm>
            <a:off x="227747" y="1351859"/>
            <a:ext cx="8229600" cy="6046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Why SCA?</a:t>
            </a:r>
            <a:endParaRPr lang="zh-CN" altLang="en-US" dirty="0"/>
          </a:p>
        </p:txBody>
      </p:sp>
      <p:sp>
        <p:nvSpPr>
          <p:cNvPr id="119" name="文本框 118"/>
          <p:cNvSpPr txBox="1"/>
          <p:nvPr/>
        </p:nvSpPr>
        <p:spPr>
          <a:xfrm>
            <a:off x="643887" y="2055264"/>
            <a:ext cx="789565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/>
              <a:t>传统波形采样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      </a:t>
            </a:r>
            <a:r>
              <a:rPr lang="en-US" altLang="zh-CN" b="1" dirty="0" smtClean="0"/>
              <a:t>FADC</a:t>
            </a:r>
            <a:r>
              <a:rPr lang="zh-CN" altLang="en-US" b="1" dirty="0" smtClean="0"/>
              <a:t>：比较</a:t>
            </a:r>
            <a:r>
              <a:rPr lang="zh-CN" altLang="en-US" b="1" dirty="0"/>
              <a:t>快，可以达到百</a:t>
            </a:r>
            <a:r>
              <a:rPr lang="en-US" altLang="zh-CN" b="1" dirty="0"/>
              <a:t>M</a:t>
            </a:r>
            <a:r>
              <a:rPr lang="zh-CN" altLang="en-US" b="1" dirty="0"/>
              <a:t>采样，但是功耗比较</a:t>
            </a:r>
            <a:r>
              <a:rPr lang="zh-CN" altLang="en-US" b="1" dirty="0" smtClean="0"/>
              <a:t>大，</a:t>
            </a:r>
            <a:r>
              <a:rPr lang="en-US" altLang="zh-CN" b="1" dirty="0" smtClean="0"/>
              <a:t>~1W/</a:t>
            </a:r>
            <a:r>
              <a:rPr lang="en-US" altLang="zh-CN" b="1" dirty="0" err="1" smtClean="0"/>
              <a:t>ch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 smtClean="0"/>
              <a:t>SCA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        1</a:t>
            </a:r>
            <a:r>
              <a:rPr lang="zh-CN" altLang="en-US" b="1" dirty="0" smtClean="0"/>
              <a:t>、平时处于循环采样状态，来了有效</a:t>
            </a:r>
            <a:r>
              <a:rPr lang="en-US" altLang="zh-CN" b="1" dirty="0" smtClean="0"/>
              <a:t>trig</a:t>
            </a:r>
            <a:r>
              <a:rPr lang="zh-CN" altLang="en-US" b="1" dirty="0" smtClean="0"/>
              <a:t>时，才将采样到的电压值读出，并经过</a:t>
            </a:r>
            <a:r>
              <a:rPr lang="en-US" altLang="zh-CN" b="1" dirty="0" smtClean="0"/>
              <a:t>ADC</a:t>
            </a:r>
            <a:r>
              <a:rPr lang="zh-CN" altLang="en-US" b="1" dirty="0" smtClean="0"/>
              <a:t>转换输出（可以用慢的</a:t>
            </a:r>
            <a:r>
              <a:rPr lang="en-US" altLang="zh-CN" b="1" dirty="0" smtClean="0"/>
              <a:t>ADC</a:t>
            </a:r>
            <a:r>
              <a:rPr lang="zh-CN" altLang="en-US" b="1" dirty="0" smtClean="0"/>
              <a:t>），而且多个通道可以共用一个</a:t>
            </a:r>
            <a:r>
              <a:rPr lang="en-US" altLang="zh-CN" b="1" dirty="0" smtClean="0"/>
              <a:t>ADC</a:t>
            </a:r>
            <a:r>
              <a:rPr lang="zh-CN" altLang="en-US" b="1" dirty="0" smtClean="0"/>
              <a:t>进行串行化输出，进一步降低整个系统的功耗。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       2</a:t>
            </a:r>
            <a:r>
              <a:rPr lang="zh-CN" altLang="en-US" b="1" dirty="0" smtClean="0"/>
              <a:t>、串行化读出，事例率不能太高。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92900393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2"/>
          <p:cNvPicPr>
            <a:picLocks noChangeAspect="1" noChangeArrowheads="1"/>
          </p:cNvPicPr>
          <p:nvPr/>
        </p:nvPicPr>
        <p:blipFill>
          <a:blip r:embed="rId3" cstate="print"/>
          <a:srcRect b="77002"/>
          <a:stretch>
            <a:fillRect/>
          </a:stretch>
        </p:blipFill>
        <p:spPr bwMode="auto">
          <a:xfrm>
            <a:off x="0" y="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2014/7/19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2014 MPGD</a:t>
            </a:r>
            <a:r>
              <a:rPr lang="zh-CN" altLang="en-US" smtClean="0"/>
              <a:t>会议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7CF-E828-47A5-8290-16B1D86FBF5E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4170" y="237579"/>
            <a:ext cx="3017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SCA</a:t>
            </a:r>
            <a:r>
              <a:rPr lang="zh-CN" altLang="en-US" sz="4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电路设计</a:t>
            </a:r>
            <a:endParaRPr lang="zh-CN" altLang="en-US" sz="40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5638" y="2166162"/>
            <a:ext cx="5752893" cy="2694176"/>
            <a:chOff x="165484" y="1359818"/>
            <a:chExt cx="9093491" cy="4578538"/>
          </a:xfrm>
        </p:grpSpPr>
        <p:sp>
          <p:nvSpPr>
            <p:cNvPr id="8" name="矩形 7"/>
            <p:cNvSpPr/>
            <p:nvPr/>
          </p:nvSpPr>
          <p:spPr>
            <a:xfrm>
              <a:off x="1254330" y="1772816"/>
              <a:ext cx="3312368" cy="2077249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 rot="10800000">
              <a:off x="1542354" y="2123848"/>
              <a:ext cx="576064" cy="1368176"/>
              <a:chOff x="1542354" y="2123848"/>
              <a:chExt cx="576064" cy="1368176"/>
            </a:xfrm>
          </p:grpSpPr>
          <p:cxnSp>
            <p:nvCxnSpPr>
              <p:cNvPr id="101" name="直接连接符 100"/>
              <p:cNvCxnSpPr/>
              <p:nvPr/>
            </p:nvCxnSpPr>
            <p:spPr>
              <a:xfrm>
                <a:off x="1686370" y="3131984"/>
                <a:ext cx="28803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1686370" y="3203992"/>
                <a:ext cx="28803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 flipV="1">
                <a:off x="1830386" y="2843952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 flipV="1">
                <a:off x="1830386" y="3203992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flipH="1" flipV="1">
                <a:off x="1542354" y="2447892"/>
                <a:ext cx="144016" cy="1080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>
                <a:off x="1686370" y="255590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>
                <a:off x="1686370" y="2843952"/>
                <a:ext cx="2880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1686370" y="2123848"/>
                <a:ext cx="0" cy="3057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>
                <a:off x="1974402" y="2267271"/>
                <a:ext cx="0" cy="3246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flipV="1">
                <a:off x="1974402" y="2591912"/>
                <a:ext cx="144016" cy="1080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1974402" y="2699924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直接连接符 9"/>
            <p:cNvCxnSpPr/>
            <p:nvPr/>
          </p:nvCxnSpPr>
          <p:spPr>
            <a:xfrm>
              <a:off x="1974402" y="3488308"/>
              <a:ext cx="25922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10"/>
            <p:cNvGrpSpPr/>
            <p:nvPr/>
          </p:nvGrpSpPr>
          <p:grpSpPr>
            <a:xfrm rot="10800000">
              <a:off x="2262434" y="2123848"/>
              <a:ext cx="584702" cy="1368176"/>
              <a:chOff x="2262434" y="2123848"/>
              <a:chExt cx="584702" cy="1368176"/>
            </a:xfrm>
          </p:grpSpPr>
          <p:cxnSp>
            <p:nvCxnSpPr>
              <p:cNvPr id="90" name="直接连接符 89"/>
              <p:cNvCxnSpPr/>
              <p:nvPr/>
            </p:nvCxnSpPr>
            <p:spPr>
              <a:xfrm>
                <a:off x="2406450" y="3131984"/>
                <a:ext cx="28803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2406450" y="3203992"/>
                <a:ext cx="28803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flipV="1">
                <a:off x="2550466" y="2843952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flipV="1">
                <a:off x="2550466" y="3203992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flipH="1" flipV="1">
                <a:off x="2262434" y="2447892"/>
                <a:ext cx="144016" cy="1080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2406450" y="255590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>
                <a:off x="2406450" y="2843952"/>
                <a:ext cx="2880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2406450" y="2123848"/>
                <a:ext cx="0" cy="3057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>
                <a:off x="2694482" y="2267271"/>
                <a:ext cx="0" cy="3246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V="1">
                <a:off x="2694482" y="2591912"/>
                <a:ext cx="152654" cy="1080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>
                <a:off x="2694482" y="2699924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/>
            <p:nvPr/>
          </p:nvGrpSpPr>
          <p:grpSpPr>
            <a:xfrm rot="10800000">
              <a:off x="3555244" y="2113300"/>
              <a:ext cx="576064" cy="1377177"/>
              <a:chOff x="3414562" y="2123848"/>
              <a:chExt cx="576064" cy="1377177"/>
            </a:xfrm>
          </p:grpSpPr>
          <p:cxnSp>
            <p:nvCxnSpPr>
              <p:cNvPr id="79" name="直接连接符 78"/>
              <p:cNvCxnSpPr/>
              <p:nvPr/>
            </p:nvCxnSpPr>
            <p:spPr>
              <a:xfrm>
                <a:off x="3558578" y="3131984"/>
                <a:ext cx="28803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3558578" y="3203992"/>
                <a:ext cx="28803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flipV="1">
                <a:off x="3702594" y="2843952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V="1">
                <a:off x="3702516" y="3203992"/>
                <a:ext cx="78" cy="2970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H="1" flipV="1">
                <a:off x="3414562" y="2447892"/>
                <a:ext cx="144016" cy="1080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>
                <a:off x="3558578" y="255590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3558578" y="2843952"/>
                <a:ext cx="2880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>
                <a:off x="3558578" y="2123848"/>
                <a:ext cx="0" cy="3240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3846610" y="2267271"/>
                <a:ext cx="0" cy="3246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flipV="1">
                <a:off x="3846610" y="2591912"/>
                <a:ext cx="144016" cy="1080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3846610" y="2699924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直接连接符 12"/>
            <p:cNvCxnSpPr/>
            <p:nvPr/>
          </p:nvCxnSpPr>
          <p:spPr>
            <a:xfrm>
              <a:off x="1470346" y="2123848"/>
              <a:ext cx="2736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88376" y="2123848"/>
              <a:ext cx="56594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326252" y="1979832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4203619" y="1986867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566690" y="2130883"/>
              <a:ext cx="162956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等腰三角形 17"/>
            <p:cNvSpPr/>
            <p:nvPr/>
          </p:nvSpPr>
          <p:spPr>
            <a:xfrm rot="5400000">
              <a:off x="5322774" y="2949984"/>
              <a:ext cx="720080" cy="64807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183077" y="3472042"/>
              <a:ext cx="0" cy="2449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183077" y="3724490"/>
              <a:ext cx="5357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8" idx="0"/>
            </p:cNvCxnSpPr>
            <p:nvPr/>
          </p:nvCxnSpPr>
          <p:spPr>
            <a:xfrm>
              <a:off x="6006850" y="3274020"/>
              <a:ext cx="7201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5718818" y="3724490"/>
              <a:ext cx="18002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898838" y="3724490"/>
              <a:ext cx="387662" cy="91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6294882" y="3274020"/>
              <a:ext cx="0" cy="4596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6196255" y="2119348"/>
              <a:ext cx="0" cy="11546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018899" y="3039994"/>
              <a:ext cx="3398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4935368" y="2895978"/>
              <a:ext cx="1757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023218" y="2913980"/>
              <a:ext cx="0" cy="1260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614362" y="2963074"/>
              <a:ext cx="0" cy="14740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334442" y="2963074"/>
              <a:ext cx="0" cy="14020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616806" y="2970939"/>
              <a:ext cx="0" cy="14661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046410" y="3113974"/>
              <a:ext cx="0" cy="175518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766449" y="3099704"/>
              <a:ext cx="0" cy="176945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4048854" y="3107926"/>
              <a:ext cx="0" cy="176123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566690" y="347204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012412" y="2123848"/>
              <a:ext cx="313840" cy="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359304" y="2131805"/>
              <a:ext cx="2073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6727014" y="3130004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871030" y="3274020"/>
              <a:ext cx="347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梯形 39"/>
            <p:cNvSpPr/>
            <p:nvPr/>
          </p:nvSpPr>
          <p:spPr>
            <a:xfrm rot="5400000">
              <a:off x="5896071" y="2934716"/>
              <a:ext cx="1667723" cy="476518"/>
            </a:xfrm>
            <a:prstGeom prst="trapezoid">
              <a:avLst>
                <a:gd name="adj" fmla="val 103264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Box 164"/>
            <p:cNvSpPr txBox="1"/>
            <p:nvPr/>
          </p:nvSpPr>
          <p:spPr>
            <a:xfrm>
              <a:off x="1353775" y="1696584"/>
              <a:ext cx="758578" cy="470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SWR</a:t>
              </a:r>
              <a:endParaRPr lang="zh-CN" altLang="en-US" dirty="0"/>
            </a:p>
          </p:txBody>
        </p:sp>
        <p:sp>
          <p:nvSpPr>
            <p:cNvPr id="42" name="TextBox 165"/>
            <p:cNvSpPr txBox="1"/>
            <p:nvPr/>
          </p:nvSpPr>
          <p:spPr>
            <a:xfrm>
              <a:off x="3774676" y="1641427"/>
              <a:ext cx="719749" cy="289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SRD</a:t>
              </a:r>
              <a:endParaRPr lang="zh-CN" altLang="en-US" dirty="0"/>
            </a:p>
          </p:txBody>
        </p:sp>
        <p:sp>
          <p:nvSpPr>
            <p:cNvPr id="43" name="TextBox 166"/>
            <p:cNvSpPr txBox="1"/>
            <p:nvPr/>
          </p:nvSpPr>
          <p:spPr>
            <a:xfrm>
              <a:off x="5265766" y="3762610"/>
              <a:ext cx="1128333" cy="470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AMPRST</a:t>
              </a:r>
              <a:endParaRPr lang="zh-CN" altLang="en-US" dirty="0"/>
            </a:p>
          </p:txBody>
        </p:sp>
        <p:sp>
          <p:nvSpPr>
            <p:cNvPr id="44" name="TextBox 167"/>
            <p:cNvSpPr txBox="1"/>
            <p:nvPr/>
          </p:nvSpPr>
          <p:spPr>
            <a:xfrm>
              <a:off x="6342932" y="2665078"/>
              <a:ext cx="945172" cy="470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 smtClean="0"/>
                <a:t>CHSel</a:t>
              </a:r>
              <a:endParaRPr lang="zh-CN" altLang="en-US" sz="1600" dirty="0"/>
            </a:p>
          </p:txBody>
        </p:sp>
        <p:cxnSp>
          <p:nvCxnSpPr>
            <p:cNvPr id="45" name="直接连接符 44"/>
            <p:cNvCxnSpPr/>
            <p:nvPr/>
          </p:nvCxnSpPr>
          <p:spPr>
            <a:xfrm flipV="1">
              <a:off x="8301609" y="2904914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8455265" y="3038464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170"/>
            <p:cNvSpPr txBox="1"/>
            <p:nvPr/>
          </p:nvSpPr>
          <p:spPr>
            <a:xfrm>
              <a:off x="8180250" y="2640293"/>
              <a:ext cx="1078725" cy="289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 smtClean="0"/>
                <a:t>CSelOut</a:t>
              </a:r>
              <a:endParaRPr lang="zh-CN" altLang="en-US" sz="1600" dirty="0"/>
            </a:p>
          </p:txBody>
        </p:sp>
        <p:sp>
          <p:nvSpPr>
            <p:cNvPr id="48" name="TextBox 171"/>
            <p:cNvSpPr txBox="1"/>
            <p:nvPr/>
          </p:nvSpPr>
          <p:spPr>
            <a:xfrm>
              <a:off x="165484" y="1911316"/>
              <a:ext cx="621989" cy="470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 smtClean="0"/>
                <a:t>Ain</a:t>
              </a:r>
              <a:endParaRPr lang="zh-CN" altLang="en-US" dirty="0"/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1459080" y="3347810"/>
              <a:ext cx="22401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等腰三角形 49"/>
            <p:cNvSpPr/>
            <p:nvPr/>
          </p:nvSpPr>
          <p:spPr>
            <a:xfrm rot="10800000">
              <a:off x="1324064" y="3487713"/>
              <a:ext cx="270034" cy="9190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1" name="直接连接符 50"/>
            <p:cNvCxnSpPr/>
            <p:nvPr/>
          </p:nvCxnSpPr>
          <p:spPr>
            <a:xfrm flipH="1">
              <a:off x="1459072" y="3345743"/>
              <a:ext cx="1" cy="1440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1470269" y="5381551"/>
              <a:ext cx="2661039" cy="46170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SCA W/R Control</a:t>
              </a:r>
              <a:endParaRPr lang="zh-CN" altLang="en-US" sz="1400" dirty="0"/>
            </a:p>
          </p:txBody>
        </p:sp>
        <p:sp>
          <p:nvSpPr>
            <p:cNvPr id="53" name="上箭头 52"/>
            <p:cNvSpPr/>
            <p:nvPr/>
          </p:nvSpPr>
          <p:spPr>
            <a:xfrm>
              <a:off x="2550418" y="5139656"/>
              <a:ext cx="287996" cy="78600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4408888" y="5396934"/>
              <a:ext cx="2879216" cy="43860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MUX Readout Control</a:t>
              </a:r>
              <a:endParaRPr lang="zh-CN" altLang="en-US" sz="1400" dirty="0"/>
            </a:p>
          </p:txBody>
        </p:sp>
        <p:sp>
          <p:nvSpPr>
            <p:cNvPr id="55" name="上箭头 54"/>
            <p:cNvSpPr/>
            <p:nvPr/>
          </p:nvSpPr>
          <p:spPr>
            <a:xfrm>
              <a:off x="6727014" y="5033822"/>
              <a:ext cx="287996" cy="142280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26252" y="5290266"/>
              <a:ext cx="6192856" cy="64809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46486" y="4295355"/>
              <a:ext cx="2747354" cy="3600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/>
                <a:t>WR&lt;0:63&gt;</a:t>
              </a:r>
              <a:endParaRPr lang="zh-CN" altLang="en-US" sz="1600" dirty="0"/>
            </a:p>
          </p:txBody>
        </p:sp>
        <p:sp>
          <p:nvSpPr>
            <p:cNvPr id="58" name="矩形 57"/>
            <p:cNvSpPr/>
            <p:nvPr/>
          </p:nvSpPr>
          <p:spPr>
            <a:xfrm>
              <a:off x="1347342" y="4729652"/>
              <a:ext cx="2747354" cy="3600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/>
                <a:t>RD&lt;0:63&gt;</a:t>
              </a:r>
              <a:endParaRPr lang="zh-CN" altLang="en-US" sz="1600" dirty="0"/>
            </a:p>
          </p:txBody>
        </p:sp>
        <p:sp>
          <p:nvSpPr>
            <p:cNvPr id="59" name="等腰三角形 58"/>
            <p:cNvSpPr/>
            <p:nvPr/>
          </p:nvSpPr>
          <p:spPr>
            <a:xfrm rot="5400000">
              <a:off x="7419713" y="2931980"/>
              <a:ext cx="720080" cy="64807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7753879" y="3039994"/>
              <a:ext cx="5502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7825889" y="3478850"/>
              <a:ext cx="4781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椭圆 61"/>
            <p:cNvSpPr/>
            <p:nvPr/>
          </p:nvSpPr>
          <p:spPr>
            <a:xfrm>
              <a:off x="7779753" y="3434695"/>
              <a:ext cx="95078" cy="8831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3" name="直接连接符 62"/>
            <p:cNvCxnSpPr/>
            <p:nvPr/>
          </p:nvCxnSpPr>
          <p:spPr>
            <a:xfrm flipV="1">
              <a:off x="8311245" y="3327449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8455265" y="3476804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171"/>
            <p:cNvSpPr txBox="1"/>
            <p:nvPr/>
          </p:nvSpPr>
          <p:spPr>
            <a:xfrm>
              <a:off x="1147425" y="2987956"/>
              <a:ext cx="755012" cy="470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 smtClean="0"/>
                <a:t>Vc</a:t>
              </a:r>
              <a:endParaRPr lang="zh-CN" altLang="en-US" dirty="0"/>
            </a:p>
          </p:txBody>
        </p:sp>
        <p:sp>
          <p:nvSpPr>
            <p:cNvPr id="66" name="TextBox 171"/>
            <p:cNvSpPr txBox="1"/>
            <p:nvPr/>
          </p:nvSpPr>
          <p:spPr>
            <a:xfrm>
              <a:off x="4408886" y="2788783"/>
              <a:ext cx="681693" cy="470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 smtClean="0"/>
                <a:t>Vc</a:t>
              </a:r>
              <a:endParaRPr lang="zh-CN" altLang="en-US" dirty="0"/>
            </a:p>
          </p:txBody>
        </p:sp>
        <p:sp>
          <p:nvSpPr>
            <p:cNvPr id="67" name="矩形 66"/>
            <p:cNvSpPr/>
            <p:nvPr/>
          </p:nvSpPr>
          <p:spPr>
            <a:xfrm>
              <a:off x="1048807" y="1614271"/>
              <a:ext cx="6071684" cy="25597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7120491" y="3274020"/>
              <a:ext cx="33522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组合 68"/>
            <p:cNvGrpSpPr/>
            <p:nvPr/>
          </p:nvGrpSpPr>
          <p:grpSpPr>
            <a:xfrm>
              <a:off x="934541" y="1484784"/>
              <a:ext cx="6033272" cy="2567250"/>
              <a:chOff x="1032114" y="1484784"/>
              <a:chExt cx="6033272" cy="2567250"/>
            </a:xfrm>
          </p:grpSpPr>
          <p:cxnSp>
            <p:nvCxnSpPr>
              <p:cNvPr id="75" name="直接连接符 74"/>
              <p:cNvCxnSpPr/>
              <p:nvPr/>
            </p:nvCxnSpPr>
            <p:spPr>
              <a:xfrm>
                <a:off x="1032322" y="1484784"/>
                <a:ext cx="603306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1032114" y="1488712"/>
                <a:ext cx="16094" cy="256332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7044547" y="1484784"/>
                <a:ext cx="0" cy="12948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>
                <a:off x="1040369" y="4036222"/>
                <a:ext cx="106011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组合 69"/>
            <p:cNvGrpSpPr/>
            <p:nvPr/>
          </p:nvGrpSpPr>
          <p:grpSpPr>
            <a:xfrm>
              <a:off x="827584" y="1359818"/>
              <a:ext cx="6041185" cy="2577600"/>
              <a:chOff x="925157" y="1359818"/>
              <a:chExt cx="6041185" cy="2577600"/>
            </a:xfrm>
          </p:grpSpPr>
          <p:cxnSp>
            <p:nvCxnSpPr>
              <p:cNvPr id="71" name="直接连接符 70"/>
              <p:cNvCxnSpPr/>
              <p:nvPr/>
            </p:nvCxnSpPr>
            <p:spPr>
              <a:xfrm>
                <a:off x="933278" y="1373299"/>
                <a:ext cx="603306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925157" y="1359818"/>
                <a:ext cx="16094" cy="25776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6953123" y="1380919"/>
                <a:ext cx="0" cy="12948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948945" y="3932357"/>
                <a:ext cx="106011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矩形 112"/>
          <p:cNvSpPr/>
          <p:nvPr/>
        </p:nvSpPr>
        <p:spPr>
          <a:xfrm>
            <a:off x="2345953" y="1577558"/>
            <a:ext cx="221141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 smtClean="0"/>
              <a:t>32rows× 64columns</a:t>
            </a:r>
            <a:endParaRPr lang="zh-CN" altLang="en-US" b="1" dirty="0"/>
          </a:p>
        </p:txBody>
      </p:sp>
      <p:pic>
        <p:nvPicPr>
          <p:cNvPr id="115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t="7755" r="13493" b="11945"/>
          <a:stretch>
            <a:fillRect/>
          </a:stretch>
        </p:blipFill>
        <p:spPr bwMode="auto">
          <a:xfrm>
            <a:off x="6104297" y="1630050"/>
            <a:ext cx="2746375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文本框 9"/>
          <p:cNvSpPr txBox="1">
            <a:spLocks noChangeArrowheads="1"/>
          </p:cNvSpPr>
          <p:nvPr/>
        </p:nvSpPr>
        <p:spPr bwMode="auto">
          <a:xfrm>
            <a:off x="6532922" y="5344800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32 Channel ASIC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17" name="文本框 8"/>
          <p:cNvSpPr txBox="1">
            <a:spLocks noChangeArrowheads="1"/>
          </p:cNvSpPr>
          <p:nvPr/>
        </p:nvSpPr>
        <p:spPr bwMode="auto">
          <a:xfrm>
            <a:off x="1130354" y="5060705"/>
            <a:ext cx="323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Arial" panose="020B0604020202020204" pitchFamily="34" charset="0"/>
              </a:rPr>
              <a:t>Block Diagram: Analog output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088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983</Words>
  <Application>Microsoft Office PowerPoint</Application>
  <PresentationFormat>全屏显示(4:3)</PresentationFormat>
  <Paragraphs>214</Paragraphs>
  <Slides>21</Slides>
  <Notes>20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Office 主题</vt:lpstr>
      <vt:lpstr>公式</vt:lpstr>
      <vt:lpstr>基于SCA波形采样的 GEM-TPC读出电子学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nelab</dc:creator>
  <cp:lastModifiedBy>dengz</cp:lastModifiedBy>
  <cp:revision>73</cp:revision>
  <dcterms:created xsi:type="dcterms:W3CDTF">2014-07-09T11:21:31Z</dcterms:created>
  <dcterms:modified xsi:type="dcterms:W3CDTF">2014-07-19T05:32:18Z</dcterms:modified>
</cp:coreProperties>
</file>