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87" r:id="rId3"/>
    <p:sldId id="438" r:id="rId4"/>
    <p:sldId id="442" r:id="rId5"/>
    <p:sldId id="457" r:id="rId6"/>
    <p:sldId id="458" r:id="rId7"/>
    <p:sldId id="381" r:id="rId8"/>
    <p:sldId id="439" r:id="rId9"/>
    <p:sldId id="378" r:id="rId10"/>
    <p:sldId id="464" r:id="rId11"/>
    <p:sldId id="379" r:id="rId12"/>
    <p:sldId id="292" r:id="rId13"/>
    <p:sldId id="293" r:id="rId14"/>
    <p:sldId id="295" r:id="rId15"/>
    <p:sldId id="316" r:id="rId16"/>
    <p:sldId id="348" r:id="rId17"/>
    <p:sldId id="390" r:id="rId18"/>
    <p:sldId id="392" r:id="rId19"/>
    <p:sldId id="318" r:id="rId20"/>
    <p:sldId id="319" r:id="rId21"/>
    <p:sldId id="395" r:id="rId22"/>
    <p:sldId id="427" r:id="rId23"/>
    <p:sldId id="428" r:id="rId24"/>
    <p:sldId id="413" r:id="rId25"/>
    <p:sldId id="296" r:id="rId26"/>
    <p:sldId id="415" r:id="rId27"/>
    <p:sldId id="416" r:id="rId28"/>
    <p:sldId id="259" r:id="rId29"/>
    <p:sldId id="414" r:id="rId30"/>
    <p:sldId id="261" r:id="rId31"/>
    <p:sldId id="419" r:id="rId32"/>
    <p:sldId id="420" r:id="rId33"/>
    <p:sldId id="409" r:id="rId34"/>
    <p:sldId id="410" r:id="rId35"/>
    <p:sldId id="465" r:id="rId36"/>
    <p:sldId id="466" r:id="rId37"/>
    <p:sldId id="467" r:id="rId38"/>
    <p:sldId id="468" r:id="rId39"/>
    <p:sldId id="470" r:id="rId40"/>
    <p:sldId id="469" r:id="rId41"/>
    <p:sldId id="471" r:id="rId42"/>
    <p:sldId id="472" r:id="rId43"/>
    <p:sldId id="474" r:id="rId44"/>
    <p:sldId id="473" r:id="rId45"/>
    <p:sldId id="429" r:id="rId46"/>
    <p:sldId id="421" r:id="rId47"/>
    <p:sldId id="430" r:id="rId48"/>
    <p:sldId id="431" r:id="rId49"/>
    <p:sldId id="432" r:id="rId50"/>
    <p:sldId id="423" r:id="rId51"/>
    <p:sldId id="443" r:id="rId52"/>
    <p:sldId id="461" r:id="rId53"/>
    <p:sldId id="444" r:id="rId54"/>
    <p:sldId id="445" r:id="rId55"/>
    <p:sldId id="460" r:id="rId56"/>
    <p:sldId id="313" r:id="rId57"/>
    <p:sldId id="373" r:id="rId5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10" autoAdjust="0"/>
  </p:normalViewPr>
  <p:slideViewPr>
    <p:cSldViewPr>
      <p:cViewPr>
        <p:scale>
          <a:sx n="70" d="100"/>
          <a:sy n="70" d="100"/>
        </p:scale>
        <p:origin x="-605" y="8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A10F6852-50E0-45A5-B2EE-E2AF59FA3AAD}" type="datetimeFigureOut">
              <a:rPr lang="zh-CN" altLang="en-US"/>
              <a:pPr>
                <a:defRPr/>
              </a:pPr>
              <a:t>2015/7/22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4A92981E-F336-4C2D-8023-688A7FD0602E}" type="slidenum">
              <a:rPr lang="zh-CN" altLang="en-US"/>
              <a:pPr>
                <a:defRPr/>
              </a:pPr>
              <a:t>‹#›</a:t>
            </a:fld>
            <a:endParaRPr lang="zh-CN" altLang="en-US"/>
          </a:p>
        </p:txBody>
      </p:sp>
    </p:spTree>
    <p:extLst>
      <p:ext uri="{BB962C8B-B14F-4D97-AF65-F5344CB8AC3E}">
        <p14:creationId xmlns:p14="http://schemas.microsoft.com/office/powerpoint/2010/main" val="2794151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4" name="灯片编号占位符 3"/>
          <p:cNvSpPr>
            <a:spLocks noGrp="1"/>
          </p:cNvSpPr>
          <p:nvPr>
            <p:ph type="sldNum" sz="quarter" idx="5"/>
          </p:nvPr>
        </p:nvSpPr>
        <p:spPr/>
        <p:txBody>
          <a:bodyPr/>
          <a:lstStyle/>
          <a:p>
            <a:pPr>
              <a:defRPr/>
            </a:pPr>
            <a:fld id="{7E3D5E89-89B3-4F76-8521-3A4518DD6719}" type="slidenum">
              <a:rPr lang="zh-CN" altLang="en-US" smtClean="0"/>
              <a:pPr>
                <a:defRPr/>
              </a:pPr>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4A92981E-F336-4C2D-8023-688A7FD0602E}" type="slidenum">
              <a:rPr lang="zh-CN" altLang="en-US" smtClean="0"/>
              <a:pPr>
                <a:defRPr/>
              </a:pPr>
              <a:t>38</a:t>
            </a:fld>
            <a:endParaRPr lang="zh-CN" altLang="en-US"/>
          </a:p>
        </p:txBody>
      </p:sp>
    </p:spTree>
    <p:extLst>
      <p:ext uri="{BB962C8B-B14F-4D97-AF65-F5344CB8AC3E}">
        <p14:creationId xmlns:p14="http://schemas.microsoft.com/office/powerpoint/2010/main" val="1000723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defRPr>
            </a:lvl1pPr>
          </a:lstStyle>
          <a:p>
            <a:pPr>
              <a:defRPr/>
            </a:pPr>
            <a:fld id="{87A0CEB4-59A0-407F-A468-B376835C39CB}" type="datetime1">
              <a:rPr lang="zh-CN" altLang="en-US"/>
              <a:pPr>
                <a:defRPr/>
              </a:pPr>
              <a:t>2015/7/22</a:t>
            </a:fld>
            <a:endParaRPr lang="zh-CN" altLang="en-US" dirty="0"/>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a:xfrm>
            <a:off x="8215313" y="6356350"/>
            <a:ext cx="471487" cy="365125"/>
          </a:xfrm>
          <a:prstGeom prst="rect">
            <a:avLst/>
          </a:prstGeom>
        </p:spPr>
        <p:txBody>
          <a:bodyPr/>
          <a:lstStyle>
            <a:lvl1pPr fontAlgn="auto">
              <a:spcBef>
                <a:spcPts val="0"/>
              </a:spcBef>
              <a:spcAft>
                <a:spcPts val="0"/>
              </a:spcAft>
              <a:defRPr sz="1400">
                <a:latin typeface="+mn-lt"/>
                <a:ea typeface="+mn-ea"/>
              </a:defRPr>
            </a:lvl1pPr>
          </a:lstStyle>
          <a:p>
            <a:pPr>
              <a:defRPr/>
            </a:pPr>
            <a:fld id="{85F2C380-80E6-4539-AB3F-F522CF724B06}" type="slidenum">
              <a:rPr lang="zh-CN" altLang="en-US"/>
              <a:pPr>
                <a:defRPr/>
              </a:pPr>
              <a:t>‹#›</a:t>
            </a:fld>
            <a:endParaRPr lang="zh-CN" altLang="en-US" dirty="0"/>
          </a:p>
        </p:txBody>
      </p:sp>
    </p:spTree>
    <p:extLst>
      <p:ext uri="{BB962C8B-B14F-4D97-AF65-F5344CB8AC3E}">
        <p14:creationId xmlns:p14="http://schemas.microsoft.com/office/powerpoint/2010/main" val="10663246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页脚占位符 4"/>
          <p:cNvSpPr>
            <a:spLocks noGrp="1"/>
          </p:cNvSpPr>
          <p:nvPr>
            <p:ph type="ftr" sz="quarter" idx="3"/>
          </p:nvPr>
        </p:nvSpPr>
        <p:spPr>
          <a:xfrm>
            <a:off x="3124200" y="6356350"/>
            <a:ext cx="36623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cxnSp>
        <p:nvCxnSpPr>
          <p:cNvPr id="8" name="直接连接符 7"/>
          <p:cNvCxnSpPr/>
          <p:nvPr/>
        </p:nvCxnSpPr>
        <p:spPr>
          <a:xfrm flipV="1">
            <a:off x="714375" y="1071563"/>
            <a:ext cx="7858125"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2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875"/>
            <a:ext cx="9286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Box 18"/>
          <p:cNvSpPr txBox="1">
            <a:spLocks noChangeArrowheads="1"/>
          </p:cNvSpPr>
          <p:nvPr/>
        </p:nvSpPr>
        <p:spPr bwMode="auto">
          <a:xfrm>
            <a:off x="357188" y="6429375"/>
            <a:ext cx="1966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defRPr/>
            </a:pPr>
            <a:r>
              <a:rPr lang="en-US" altLang="zh-CN" sz="1200" smtClean="0">
                <a:latin typeface="Calibri" pitchFamily="34" charset="0"/>
              </a:rPr>
              <a:t>Wang Yi, Tsinghua University</a:t>
            </a:r>
            <a:endParaRPr lang="zh-CN" altLang="en-US" sz="1200" smtClean="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759" r:id="rId1"/>
  </p:sldLayoutIdLst>
  <p:hf hdr="0" ftr="0" dt="0"/>
  <p:txStyles>
    <p:title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ea typeface="宋体" pitchFamily="2" charset="-122"/>
        </a:defRPr>
      </a:lvl2pPr>
      <a:lvl3pPr algn="ctr" rtl="0" eaLnBrk="0" fontAlgn="base" hangingPunct="0">
        <a:spcBef>
          <a:spcPct val="0"/>
        </a:spcBef>
        <a:spcAft>
          <a:spcPct val="0"/>
        </a:spcAft>
        <a:defRPr sz="3200">
          <a:solidFill>
            <a:schemeClr val="tx1"/>
          </a:solidFill>
          <a:latin typeface="Calibri" pitchFamily="34" charset="0"/>
          <a:ea typeface="宋体" pitchFamily="2" charset="-122"/>
        </a:defRPr>
      </a:lvl3pPr>
      <a:lvl4pPr algn="ctr" rtl="0" eaLnBrk="0" fontAlgn="base" hangingPunct="0">
        <a:spcBef>
          <a:spcPct val="0"/>
        </a:spcBef>
        <a:spcAft>
          <a:spcPct val="0"/>
        </a:spcAft>
        <a:defRPr sz="3200">
          <a:solidFill>
            <a:schemeClr val="tx1"/>
          </a:solidFill>
          <a:latin typeface="Calibri" pitchFamily="34" charset="0"/>
          <a:ea typeface="宋体" pitchFamily="2" charset="-122"/>
        </a:defRPr>
      </a:lvl4pPr>
      <a:lvl5pPr algn="ctr" rtl="0" eaLnBrk="0" fontAlgn="base" hangingPunct="0">
        <a:spcBef>
          <a:spcPct val="0"/>
        </a:spcBef>
        <a:spcAft>
          <a:spcPct val="0"/>
        </a:spcAft>
        <a:defRPr sz="3200">
          <a:solidFill>
            <a:schemeClr val="tx1"/>
          </a:solidFill>
          <a:latin typeface="Calibri" pitchFamily="34" charset="0"/>
          <a:ea typeface="宋体" pitchFamily="2" charset="-122"/>
        </a:defRPr>
      </a:lvl5pPr>
      <a:lvl6pPr marL="457200" algn="ctr" rtl="0" fontAlgn="base">
        <a:spcBef>
          <a:spcPct val="0"/>
        </a:spcBef>
        <a:spcAft>
          <a:spcPct val="0"/>
        </a:spcAft>
        <a:defRPr sz="3200">
          <a:solidFill>
            <a:schemeClr val="tx1"/>
          </a:solidFill>
          <a:latin typeface="Calibri" pitchFamily="34" charset="0"/>
          <a:ea typeface="宋体" pitchFamily="2" charset="-122"/>
        </a:defRPr>
      </a:lvl6pPr>
      <a:lvl7pPr marL="914400" algn="ctr" rtl="0" fontAlgn="base">
        <a:spcBef>
          <a:spcPct val="0"/>
        </a:spcBef>
        <a:spcAft>
          <a:spcPct val="0"/>
        </a:spcAft>
        <a:defRPr sz="3200">
          <a:solidFill>
            <a:schemeClr val="tx1"/>
          </a:solidFill>
          <a:latin typeface="Calibri" pitchFamily="34" charset="0"/>
          <a:ea typeface="宋体" pitchFamily="2" charset="-122"/>
        </a:defRPr>
      </a:lvl7pPr>
      <a:lvl8pPr marL="1371600" algn="ctr" rtl="0" fontAlgn="base">
        <a:spcBef>
          <a:spcPct val="0"/>
        </a:spcBef>
        <a:spcAft>
          <a:spcPct val="0"/>
        </a:spcAft>
        <a:defRPr sz="3200">
          <a:solidFill>
            <a:schemeClr val="tx1"/>
          </a:solidFill>
          <a:latin typeface="Calibri" pitchFamily="34" charset="0"/>
          <a:ea typeface="宋体" pitchFamily="2" charset="-122"/>
        </a:defRPr>
      </a:lvl8pPr>
      <a:lvl9pPr marL="1828800" algn="ctr" rtl="0" fontAlgn="base">
        <a:spcBef>
          <a:spcPct val="0"/>
        </a:spcBef>
        <a:spcAft>
          <a:spcPct val="0"/>
        </a:spcAft>
        <a:defRPr sz="32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1.xml"/><Relationship Id="rId4" Type="http://schemas.openxmlformats.org/officeDocument/2006/relationships/image" Target="../media/image41.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1.wmf"/><Relationship Id="rId7" Type="http://schemas.openxmlformats.org/officeDocument/2006/relationships/image" Target="../media/image4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5.jpeg"/><Relationship Id="rId4" Type="http://schemas.openxmlformats.org/officeDocument/2006/relationships/image" Target="../media/image44.wmf"/><Relationship Id="rId9" Type="http://schemas.openxmlformats.org/officeDocument/2006/relationships/image" Target="../media/image43.wm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58.w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76.wmf"/><Relationship Id="rId5" Type="http://schemas.openxmlformats.org/officeDocument/2006/relationships/oleObject" Target="../embeddings/oleObject9.bin"/><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80.wmf"/><Relationship Id="rId4"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81.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emf"/></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101.emf"/><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 Id="rId9" Type="http://schemas.openxmlformats.org/officeDocument/2006/relationships/image" Target="../media/image10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xml"/><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bwMode="auto">
          <a:xfrm>
            <a:off x="1071563" y="285750"/>
            <a:ext cx="7286625" cy="642938"/>
          </a:xfrm>
          <a:prstGeom prst="rect">
            <a:avLst/>
          </a:prstGeom>
          <a:solidFill>
            <a:srgbClr val="FFFF00"/>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b="1" dirty="0" smtClean="0">
                <a:solidFill>
                  <a:srgbClr val="FF0000"/>
                </a:solidFill>
              </a:rPr>
              <a:t>清华大学</a:t>
            </a:r>
            <a:r>
              <a:rPr lang="en-US" altLang="zh-CN" b="1" dirty="0" smtClean="0">
                <a:solidFill>
                  <a:srgbClr val="FF0000"/>
                </a:solidFill>
              </a:rPr>
              <a:t>MRPC</a:t>
            </a:r>
            <a:r>
              <a:rPr lang="zh-CN" altLang="en-US" b="1" dirty="0" smtClean="0">
                <a:solidFill>
                  <a:srgbClr val="FF0000"/>
                </a:solidFill>
              </a:rPr>
              <a:t>研究进展</a:t>
            </a:r>
            <a:endParaRPr lang="en-US" altLang="zh-CN" b="1" dirty="0" smtClean="0">
              <a:solidFill>
                <a:srgbClr val="FF0000"/>
              </a:solidFill>
            </a:endParaRPr>
          </a:p>
        </p:txBody>
      </p:sp>
      <p:sp>
        <p:nvSpPr>
          <p:cNvPr id="6" name="Rectangle 11"/>
          <p:cNvSpPr>
            <a:spLocks noChangeArrowheads="1"/>
          </p:cNvSpPr>
          <p:nvPr/>
        </p:nvSpPr>
        <p:spPr bwMode="auto">
          <a:xfrm>
            <a:off x="1115616" y="1484784"/>
            <a:ext cx="6253163" cy="2828925"/>
          </a:xfrm>
          <a:prstGeom prst="rect">
            <a:avLst/>
          </a:prstGeom>
          <a:solidFill>
            <a:srgbClr val="FFFFFF"/>
          </a:solidFill>
          <a:ln w="9525">
            <a:noFill/>
            <a:miter lim="800000"/>
            <a:headEnd/>
            <a:tailEnd/>
          </a:ln>
        </p:spPr>
        <p:txBody>
          <a:bodyPr/>
          <a:lstStyle/>
          <a:p>
            <a:pPr fontAlgn="auto">
              <a:lnSpc>
                <a:spcPct val="90000"/>
              </a:lnSpc>
              <a:spcBef>
                <a:spcPct val="20000"/>
              </a:spcBef>
              <a:spcAft>
                <a:spcPts val="0"/>
              </a:spcAft>
              <a:defRPr/>
            </a:pPr>
            <a:r>
              <a:rPr lang="en-US" altLang="zh-CN" sz="2400" b="1" dirty="0">
                <a:solidFill>
                  <a:srgbClr val="0000FF"/>
                </a:solidFill>
                <a:latin typeface="+mj-lt"/>
                <a:ea typeface="+mn-ea"/>
                <a:cs typeface="Times New Roman" pitchFamily="18" charset="0"/>
              </a:rPr>
              <a:t>Outline</a:t>
            </a:r>
            <a:r>
              <a:rPr lang="en-US" altLang="zh-CN" sz="2400" b="1" dirty="0" smtClean="0">
                <a:solidFill>
                  <a:srgbClr val="0000FF"/>
                </a:solidFill>
                <a:latin typeface="+mj-lt"/>
                <a:ea typeface="+mn-ea"/>
                <a:cs typeface="Times New Roman" pitchFamily="18" charset="0"/>
              </a:rPr>
              <a:t>:</a:t>
            </a:r>
          </a:p>
          <a:p>
            <a:pPr marL="180975" lvl="1" indent="-180975" fontAlgn="auto">
              <a:lnSpc>
                <a:spcPct val="90000"/>
              </a:lnSpc>
              <a:spcBef>
                <a:spcPct val="20000"/>
              </a:spcBef>
              <a:spcAft>
                <a:spcPts val="0"/>
              </a:spcAft>
              <a:buClr>
                <a:srgbClr val="A50021"/>
              </a:buClr>
              <a:buFont typeface="Arial" pitchFamily="34" charset="0"/>
              <a:buChar char="•"/>
              <a:defRPr/>
            </a:pPr>
            <a:r>
              <a:rPr lang="en-US" altLang="zh-CN" sz="2400" b="1" dirty="0" smtClean="0">
                <a:solidFill>
                  <a:srgbClr val="0000FF"/>
                </a:solidFill>
                <a:latin typeface="+mj-lt"/>
                <a:ea typeface="+mn-ea"/>
                <a:cs typeface="Times New Roman" pitchFamily="18" charset="0"/>
              </a:rPr>
              <a:t>Introduction </a:t>
            </a:r>
            <a:r>
              <a:rPr lang="en-US" altLang="zh-CN" sz="2400" b="1" dirty="0">
                <a:solidFill>
                  <a:srgbClr val="0000FF"/>
                </a:solidFill>
                <a:latin typeface="+mj-lt"/>
                <a:ea typeface="+mn-ea"/>
                <a:cs typeface="Times New Roman" pitchFamily="18" charset="0"/>
              </a:rPr>
              <a:t>of timing RPC (MRPC)</a:t>
            </a:r>
          </a:p>
          <a:p>
            <a:pPr fontAlgn="auto">
              <a:lnSpc>
                <a:spcPct val="90000"/>
              </a:lnSpc>
              <a:spcBef>
                <a:spcPct val="20000"/>
              </a:spcBef>
              <a:spcAft>
                <a:spcPts val="0"/>
              </a:spcAft>
              <a:buClr>
                <a:srgbClr val="A50021"/>
              </a:buClr>
              <a:buFont typeface="Arial" pitchFamily="34" charset="0"/>
              <a:buChar char="•"/>
              <a:defRPr/>
            </a:pPr>
            <a:r>
              <a:rPr lang="en-US" altLang="zh-CN" sz="2400" b="1" dirty="0">
                <a:solidFill>
                  <a:srgbClr val="0000FF"/>
                </a:solidFill>
                <a:latin typeface="+mj-lt"/>
                <a:ea typeface="+mn-ea"/>
                <a:cs typeface="Times New Roman" pitchFamily="18" charset="0"/>
              </a:rPr>
              <a:t> Application in physics </a:t>
            </a:r>
            <a:r>
              <a:rPr lang="en-US" altLang="zh-CN" sz="2400" b="1" dirty="0" smtClean="0">
                <a:solidFill>
                  <a:srgbClr val="0000FF"/>
                </a:solidFill>
                <a:latin typeface="+mj-lt"/>
                <a:ea typeface="+mn-ea"/>
                <a:cs typeface="Times New Roman" pitchFamily="18" charset="0"/>
              </a:rPr>
              <a:t>experiments</a:t>
            </a:r>
          </a:p>
          <a:p>
            <a:pPr fontAlgn="auto">
              <a:lnSpc>
                <a:spcPct val="90000"/>
              </a:lnSpc>
              <a:spcBef>
                <a:spcPct val="20000"/>
              </a:spcBef>
              <a:spcAft>
                <a:spcPts val="0"/>
              </a:spcAft>
              <a:buClr>
                <a:srgbClr val="A50021"/>
              </a:buClr>
              <a:buFont typeface="Arial" pitchFamily="34" charset="0"/>
              <a:buChar char="•"/>
              <a:defRPr/>
            </a:pPr>
            <a:r>
              <a:rPr lang="en-US" altLang="zh-CN" sz="2400" b="1" dirty="0">
                <a:solidFill>
                  <a:srgbClr val="0000FF"/>
                </a:solidFill>
                <a:latin typeface="+mj-lt"/>
                <a:ea typeface="+mn-ea"/>
                <a:cs typeface="Times New Roman" pitchFamily="18" charset="0"/>
              </a:rPr>
              <a:t> </a:t>
            </a:r>
            <a:r>
              <a:rPr lang="en-US" altLang="zh-CN" sz="2400" b="1" dirty="0" smtClean="0">
                <a:solidFill>
                  <a:srgbClr val="0000FF"/>
                </a:solidFill>
                <a:latin typeface="+mj-lt"/>
                <a:ea typeface="+mn-ea"/>
                <a:cs typeface="Times New Roman" pitchFamily="18" charset="0"/>
              </a:rPr>
              <a:t>MRPC intrinsic resolution</a:t>
            </a:r>
            <a:endParaRPr lang="en-US" altLang="zh-CN" sz="2400" b="1" dirty="0">
              <a:solidFill>
                <a:srgbClr val="0000FF"/>
              </a:solidFill>
              <a:latin typeface="+mj-lt"/>
              <a:ea typeface="+mn-ea"/>
              <a:cs typeface="Times New Roman" pitchFamily="18" charset="0"/>
            </a:endParaRPr>
          </a:p>
          <a:p>
            <a:pPr fontAlgn="auto">
              <a:lnSpc>
                <a:spcPct val="90000"/>
              </a:lnSpc>
              <a:spcBef>
                <a:spcPct val="20000"/>
              </a:spcBef>
              <a:spcAft>
                <a:spcPts val="0"/>
              </a:spcAft>
              <a:buClr>
                <a:srgbClr val="A50021"/>
              </a:buClr>
              <a:buFont typeface="Arial" pitchFamily="34" charset="0"/>
              <a:buChar char="•"/>
              <a:defRPr/>
            </a:pPr>
            <a:r>
              <a:rPr lang="en-US" altLang="zh-CN" sz="2400" b="1" dirty="0">
                <a:solidFill>
                  <a:srgbClr val="0000FF"/>
                </a:solidFill>
                <a:latin typeface="+mj-lt"/>
                <a:ea typeface="+mn-ea"/>
                <a:cs typeface="Times New Roman" pitchFamily="18" charset="0"/>
              </a:rPr>
              <a:t> Application in </a:t>
            </a:r>
            <a:r>
              <a:rPr lang="en-US" altLang="zh-CN" sz="2400" b="1" dirty="0" smtClean="0">
                <a:solidFill>
                  <a:srgbClr val="0000FF"/>
                </a:solidFill>
                <a:latin typeface="+mj-lt"/>
                <a:ea typeface="+mn-ea"/>
                <a:cs typeface="Times New Roman" pitchFamily="18" charset="0"/>
              </a:rPr>
              <a:t>industry and medical</a:t>
            </a:r>
            <a:endParaRPr lang="en-US" altLang="zh-CN" sz="2400" b="1" dirty="0">
              <a:solidFill>
                <a:srgbClr val="0000FF"/>
              </a:solidFill>
              <a:latin typeface="+mj-lt"/>
              <a:ea typeface="+mn-ea"/>
              <a:cs typeface="Times New Roman" pitchFamily="18" charset="0"/>
            </a:endParaRPr>
          </a:p>
          <a:p>
            <a:pPr fontAlgn="auto">
              <a:lnSpc>
                <a:spcPct val="90000"/>
              </a:lnSpc>
              <a:spcBef>
                <a:spcPct val="20000"/>
              </a:spcBef>
              <a:spcAft>
                <a:spcPts val="0"/>
              </a:spcAft>
              <a:buClr>
                <a:srgbClr val="A50021"/>
              </a:buClr>
              <a:buFont typeface="Arial" pitchFamily="34" charset="0"/>
              <a:buChar char="•"/>
              <a:defRPr/>
            </a:pPr>
            <a:r>
              <a:rPr lang="en-US" altLang="zh-CN" sz="2400" b="1" dirty="0">
                <a:solidFill>
                  <a:srgbClr val="0000FF"/>
                </a:solidFill>
                <a:latin typeface="+mj-lt"/>
                <a:ea typeface="+mn-ea"/>
                <a:cs typeface="Times New Roman" pitchFamily="18" charset="0"/>
              </a:rPr>
              <a:t> Conclusions</a:t>
            </a:r>
          </a:p>
          <a:p>
            <a:pPr fontAlgn="auto">
              <a:lnSpc>
                <a:spcPct val="90000"/>
              </a:lnSpc>
              <a:spcBef>
                <a:spcPct val="20000"/>
              </a:spcBef>
              <a:spcAft>
                <a:spcPts val="0"/>
              </a:spcAft>
              <a:buFont typeface="Arial" pitchFamily="34" charset="0"/>
              <a:buChar char="•"/>
              <a:defRPr/>
            </a:pPr>
            <a:endParaRPr lang="en-US" altLang="zh-CN" sz="2400" dirty="0">
              <a:solidFill>
                <a:srgbClr val="0000FF"/>
              </a:solidFill>
              <a:latin typeface="+mj-lt"/>
              <a:ea typeface="+mn-ea"/>
              <a:cs typeface="Times New Roman" pitchFamily="18" charset="0"/>
            </a:endParaRPr>
          </a:p>
        </p:txBody>
      </p:sp>
      <p:sp>
        <p:nvSpPr>
          <p:cNvPr id="4100" name="灯片编号占位符 6"/>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7891802-9583-4EC8-A732-AD35CA00C22C}" type="slidenum">
              <a:rPr lang="zh-CN" altLang="en-US"/>
              <a:pPr fontAlgn="base">
                <a:spcBef>
                  <a:spcPct val="0"/>
                </a:spcBef>
                <a:spcAft>
                  <a:spcPct val="0"/>
                </a:spcAft>
                <a:defRPr/>
              </a:pPr>
              <a:t>1</a:t>
            </a:fld>
            <a:endParaRPr lang="zh-CN" altLang="en-US"/>
          </a:p>
        </p:txBody>
      </p:sp>
      <p:sp>
        <p:nvSpPr>
          <p:cNvPr id="3077" name="TextBox 4"/>
          <p:cNvSpPr txBox="1">
            <a:spLocks noChangeArrowheads="1"/>
          </p:cNvSpPr>
          <p:nvPr/>
        </p:nvSpPr>
        <p:spPr bwMode="auto">
          <a:xfrm>
            <a:off x="3286125" y="4857750"/>
            <a:ext cx="2994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latin typeface="楷体_GB2312" pitchFamily="49" charset="-122"/>
                <a:ea typeface="楷体_GB2312" pitchFamily="49" charset="-122"/>
              </a:rPr>
              <a:t>      王义</a:t>
            </a:r>
            <a:endParaRPr lang="en-US" altLang="zh-CN">
              <a:latin typeface="楷体_GB2312" pitchFamily="49" charset="-122"/>
              <a:ea typeface="楷体_GB2312" pitchFamily="49" charset="-122"/>
            </a:endParaRPr>
          </a:p>
          <a:p>
            <a:pPr eaLnBrk="1" hangingPunct="1"/>
            <a:r>
              <a:rPr lang="zh-CN" altLang="en-US">
                <a:latin typeface="楷体_GB2312" pitchFamily="49" charset="-122"/>
                <a:ea typeface="楷体_GB2312" pitchFamily="49" charset="-122"/>
              </a:rPr>
              <a:t>清华大学工程物理系</a:t>
            </a:r>
            <a:endParaRPr lang="en-US" altLang="zh-CN">
              <a:latin typeface="楷体_GB2312" pitchFamily="49" charset="-122"/>
              <a:ea typeface="楷体_GB2312" pitchFamily="49" charset="-122"/>
            </a:endParaRPr>
          </a:p>
          <a:p>
            <a:pPr eaLnBrk="1" hangingPunct="1"/>
            <a:r>
              <a:rPr lang="en-US" altLang="zh-CN">
                <a:latin typeface="Times New Roman" pitchFamily="18" charset="0"/>
                <a:ea typeface="楷体_GB2312" pitchFamily="49" charset="-122"/>
                <a:cs typeface="Times New Roman" pitchFamily="18" charset="0"/>
              </a:rPr>
              <a:t>yiwang@mail.tsinghua.edu.cn</a:t>
            </a:r>
          </a:p>
          <a:p>
            <a:pPr eaLnBrk="1" hangingPunct="1"/>
            <a:endParaRPr lang="en-US" altLang="zh-CN">
              <a:latin typeface="楷体_GB2312" pitchFamily="49" charset="-122"/>
              <a:ea typeface="楷体_GB2312" pitchFamily="49" charset="-122"/>
            </a:endParaRPr>
          </a:p>
          <a:p>
            <a:pPr eaLnBrk="1" hangingPunct="1"/>
            <a:endParaRPr lang="zh-CN" altLang="en-US">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10</a:t>
            </a:fld>
            <a:endParaRPr lang="zh-CN" altLang="en-US" dirty="0"/>
          </a:p>
        </p:txBody>
      </p:sp>
      <p:sp>
        <p:nvSpPr>
          <p:cNvPr id="3" name="灯片编号占位符 1"/>
          <p:cNvSpPr txBox="1">
            <a:spLocks/>
          </p:cNvSpPr>
          <p:nvPr/>
        </p:nvSpPr>
        <p:spPr>
          <a:xfrm>
            <a:off x="8215313" y="6356350"/>
            <a:ext cx="471487" cy="365125"/>
          </a:xfrm>
          <a:prstGeom prst="rect">
            <a:avLst/>
          </a:prstGeom>
        </p:spPr>
        <p:txBody>
          <a:bodyPr/>
          <a:lstStyle>
            <a:defPPr>
              <a:defRPr lang="zh-CN"/>
            </a:defPPr>
            <a:lvl1pPr algn="l"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defRPr/>
            </a:pPr>
            <a:fld id="{85F2C380-80E6-4539-AB3F-F522CF724B06}" type="slidenum">
              <a:rPr lang="zh-CN" altLang="en-US" smtClean="0"/>
              <a:pPr>
                <a:defRPr/>
              </a:pPr>
              <a:t>10</a:t>
            </a:fld>
            <a:endParaRPr lang="zh-CN" altLang="en-US" dirty="0"/>
          </a:p>
        </p:txBody>
      </p:sp>
      <p:pic>
        <p:nvPicPr>
          <p:cNvPr id="4" name="Picture 2"/>
          <p:cNvPicPr>
            <a:picLocks noChangeAspect="1" noChangeArrowheads="1"/>
          </p:cNvPicPr>
          <p:nvPr/>
        </p:nvPicPr>
        <p:blipFill>
          <a:blip r:embed="rId2"/>
          <a:srcRect/>
          <a:stretch>
            <a:fillRect/>
          </a:stretch>
        </p:blipFill>
        <p:spPr bwMode="auto">
          <a:xfrm>
            <a:off x="3968750" y="2233613"/>
            <a:ext cx="5180013" cy="3543300"/>
          </a:xfrm>
          <a:prstGeom prst="rect">
            <a:avLst/>
          </a:prstGeom>
          <a:noFill/>
          <a:ln>
            <a:noFill/>
          </a:ln>
          <a:effectLst>
            <a:prstShdw prst="shdw17" dist="17961" dir="2700000">
              <a:schemeClr val="accent1">
                <a:gamma/>
                <a:shade val="60000"/>
                <a:invGamma/>
              </a:schemeClr>
            </a:prstShdw>
          </a:effectLst>
          <a:extLst/>
        </p:spPr>
      </p:pic>
      <p:pic>
        <p:nvPicPr>
          <p:cNvPr id="5" name="Picture 4"/>
          <p:cNvPicPr>
            <a:picLocks noChangeAspect="1" noChangeArrowheads="1"/>
          </p:cNvPicPr>
          <p:nvPr/>
        </p:nvPicPr>
        <p:blipFill>
          <a:blip r:embed="rId3"/>
          <a:srcRect/>
          <a:stretch>
            <a:fillRect/>
          </a:stretch>
        </p:blipFill>
        <p:spPr bwMode="auto">
          <a:xfrm>
            <a:off x="112713" y="2205038"/>
            <a:ext cx="3529012" cy="795337"/>
          </a:xfrm>
          <a:prstGeom prst="rect">
            <a:avLst/>
          </a:prstGeom>
          <a:noFill/>
          <a:ln>
            <a:noFill/>
          </a:ln>
          <a:effectLst>
            <a:prstShdw prst="shdw17" dist="17961" dir="2700000">
              <a:schemeClr val="accent1">
                <a:gamma/>
                <a:shade val="60000"/>
                <a:invGamma/>
              </a:schemeClr>
            </a:prstShdw>
          </a:effectLst>
          <a:extLst/>
        </p:spPr>
      </p:pic>
      <p:sp>
        <p:nvSpPr>
          <p:cNvPr id="6" name="Text Box 4"/>
          <p:cNvSpPr txBox="1">
            <a:spLocks noChangeArrowheads="1"/>
          </p:cNvSpPr>
          <p:nvPr/>
        </p:nvSpPr>
        <p:spPr bwMode="auto">
          <a:xfrm>
            <a:off x="1692275" y="187325"/>
            <a:ext cx="60658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en-US" altLang="zh-CN" sz="3200" b="1">
                <a:solidFill>
                  <a:srgbClr val="FF0000"/>
                </a:solidFill>
              </a:rPr>
              <a:t> </a:t>
            </a:r>
            <a:r>
              <a:rPr lang="zh-CN" altLang="en-US" sz="3200" b="1">
                <a:solidFill>
                  <a:srgbClr val="FF0000"/>
                </a:solidFill>
              </a:rPr>
              <a:t>粒子鉴别能力与分辨时间的关系</a:t>
            </a:r>
          </a:p>
        </p:txBody>
      </p:sp>
      <p:pic>
        <p:nvPicPr>
          <p:cNvPr id="7" name="Picture 5"/>
          <p:cNvPicPr>
            <a:picLocks noChangeAspect="1" noChangeArrowheads="1"/>
          </p:cNvPicPr>
          <p:nvPr/>
        </p:nvPicPr>
        <p:blipFill>
          <a:blip r:embed="rId4"/>
          <a:srcRect/>
          <a:stretch>
            <a:fillRect/>
          </a:stretch>
        </p:blipFill>
        <p:spPr bwMode="auto">
          <a:xfrm>
            <a:off x="374650" y="4149725"/>
            <a:ext cx="3348038" cy="677863"/>
          </a:xfrm>
          <a:prstGeom prst="rect">
            <a:avLst/>
          </a:prstGeom>
          <a:noFill/>
          <a:ln>
            <a:noFill/>
          </a:ln>
          <a:effectLst>
            <a:prstShdw prst="shdw17" dist="17961" dir="2700000">
              <a:schemeClr val="accent1">
                <a:gamma/>
                <a:shade val="60000"/>
                <a:invGamma/>
              </a:schemeClr>
            </a:prstShdw>
          </a:effectLst>
          <a:extLst/>
        </p:spPr>
      </p:pic>
      <p:sp>
        <p:nvSpPr>
          <p:cNvPr id="8" name="Text Box 5"/>
          <p:cNvSpPr txBox="1">
            <a:spLocks noChangeArrowheads="1"/>
          </p:cNvSpPr>
          <p:nvPr/>
        </p:nvSpPr>
        <p:spPr bwMode="auto">
          <a:xfrm>
            <a:off x="323850" y="1055688"/>
            <a:ext cx="75612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pPr>
            <a:r>
              <a:rPr lang="zh-CN" altLang="en-US" sz="2400">
                <a:sym typeface="Symbol" pitchFamily="18" charset="2"/>
              </a:rPr>
              <a:t>  对于相同动量，质量分别为</a:t>
            </a:r>
            <a:r>
              <a:rPr lang="en-US" altLang="zh-CN" sz="2400">
                <a:sym typeface="Symbol" pitchFamily="18" charset="2"/>
              </a:rPr>
              <a:t>m</a:t>
            </a:r>
            <a:r>
              <a:rPr lang="en-US" altLang="zh-CN" sz="2400" baseline="-25000">
                <a:sym typeface="Symbol" pitchFamily="18" charset="2"/>
              </a:rPr>
              <a:t>A</a:t>
            </a:r>
            <a:r>
              <a:rPr lang="en-US" altLang="zh-CN" sz="2400">
                <a:sym typeface="Symbol" pitchFamily="18" charset="2"/>
              </a:rPr>
              <a:t>, m</a:t>
            </a:r>
            <a:r>
              <a:rPr lang="en-US" altLang="zh-CN" sz="2400" baseline="-25000">
                <a:sym typeface="Symbol" pitchFamily="18" charset="2"/>
              </a:rPr>
              <a:t>B </a:t>
            </a:r>
            <a:r>
              <a:rPr lang="zh-CN" altLang="en-US" sz="2400">
                <a:sym typeface="Symbol" pitchFamily="18" charset="2"/>
              </a:rPr>
              <a:t>的两种粒子，固定距离的飞行时间差为：</a:t>
            </a:r>
            <a:endParaRPr lang="en-US" altLang="zh-CN" sz="2400">
              <a:sym typeface="Symbol" pitchFamily="18" charset="2"/>
            </a:endParaRPr>
          </a:p>
        </p:txBody>
      </p:sp>
      <p:sp>
        <p:nvSpPr>
          <p:cNvPr id="9" name="Text Box 5"/>
          <p:cNvSpPr txBox="1">
            <a:spLocks noChangeArrowheads="1"/>
          </p:cNvSpPr>
          <p:nvPr/>
        </p:nvSpPr>
        <p:spPr bwMode="auto">
          <a:xfrm>
            <a:off x="271463" y="3476625"/>
            <a:ext cx="3556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pPr>
            <a:r>
              <a:rPr lang="zh-CN" altLang="en-US" sz="2400">
                <a:sym typeface="Symbol" pitchFamily="18" charset="2"/>
              </a:rPr>
              <a:t>粒子分辨本领为：</a:t>
            </a:r>
            <a:endParaRPr lang="en-US" altLang="zh-CN" sz="2400">
              <a:sym typeface="Symbol" pitchFamily="18" charset="2"/>
            </a:endParaRPr>
          </a:p>
        </p:txBody>
      </p:sp>
    </p:spTree>
    <p:extLst>
      <p:ext uri="{BB962C8B-B14F-4D97-AF65-F5344CB8AC3E}">
        <p14:creationId xmlns:p14="http://schemas.microsoft.com/office/powerpoint/2010/main" val="1640390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C765B25-DD71-4239-A811-9886D4E8F501}" type="slidenum">
              <a:rPr lang="zh-CN" altLang="en-US" smtClean="0"/>
              <a:pPr>
                <a:defRPr/>
              </a:pPr>
              <a:t>11</a:t>
            </a:fld>
            <a:endParaRPr lang="zh-CN" altLang="en-US" dirty="0"/>
          </a:p>
        </p:txBody>
      </p:sp>
      <p:sp>
        <p:nvSpPr>
          <p:cNvPr id="12291" name="Text Box 4"/>
          <p:cNvSpPr txBox="1">
            <a:spLocks noChangeArrowheads="1"/>
          </p:cNvSpPr>
          <p:nvPr/>
        </p:nvSpPr>
        <p:spPr bwMode="auto">
          <a:xfrm>
            <a:off x="2700338" y="260350"/>
            <a:ext cx="3879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3200" b="1">
                <a:solidFill>
                  <a:srgbClr val="FF0000"/>
                </a:solidFill>
              </a:rPr>
              <a:t>可选择的</a:t>
            </a:r>
            <a:r>
              <a:rPr lang="en-US" altLang="zh-CN" sz="3200" b="1">
                <a:solidFill>
                  <a:srgbClr val="FF0000"/>
                </a:solidFill>
              </a:rPr>
              <a:t>TOF</a:t>
            </a:r>
            <a:r>
              <a:rPr lang="zh-CN" altLang="en-US" sz="3200" b="1">
                <a:solidFill>
                  <a:srgbClr val="FF0000"/>
                </a:solidFill>
              </a:rPr>
              <a:t>探测器</a:t>
            </a:r>
          </a:p>
        </p:txBody>
      </p:sp>
      <p:sp>
        <p:nvSpPr>
          <p:cNvPr id="12292" name="Text Box 5"/>
          <p:cNvSpPr txBox="1">
            <a:spLocks noChangeArrowheads="1"/>
          </p:cNvSpPr>
          <p:nvPr/>
        </p:nvSpPr>
        <p:spPr bwMode="auto">
          <a:xfrm>
            <a:off x="900113" y="1341438"/>
            <a:ext cx="5688012"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buFontTx/>
              <a:buAutoNum type="arabicPeriod"/>
            </a:pPr>
            <a:r>
              <a:rPr kumimoji="1" lang="zh-CN" altLang="en-US" sz="2400" dirty="0">
                <a:latin typeface="Times New Roman" pitchFamily="18" charset="0"/>
              </a:rPr>
              <a:t>闪烁探测器</a:t>
            </a:r>
          </a:p>
          <a:p>
            <a:pPr eaLnBrk="1" hangingPunct="1">
              <a:lnSpc>
                <a:spcPct val="120000"/>
              </a:lnSpc>
            </a:pPr>
            <a:r>
              <a:rPr kumimoji="1" lang="zh-CN" altLang="en-US" sz="2400" dirty="0">
                <a:latin typeface="Times New Roman" pitchFamily="18" charset="0"/>
              </a:rPr>
              <a:t>      响应速度快，信号上升时间只有几</a:t>
            </a:r>
            <a:r>
              <a:rPr kumimoji="1" lang="en-US" altLang="zh-CN" sz="2400" dirty="0">
                <a:latin typeface="Times New Roman" pitchFamily="18" charset="0"/>
              </a:rPr>
              <a:t>ns</a:t>
            </a:r>
          </a:p>
          <a:p>
            <a:pPr eaLnBrk="1" hangingPunct="1">
              <a:lnSpc>
                <a:spcPct val="120000"/>
              </a:lnSpc>
            </a:pPr>
            <a:r>
              <a:rPr kumimoji="1" lang="en-US" altLang="zh-CN" sz="2400" dirty="0">
                <a:latin typeface="Times New Roman" pitchFamily="18" charset="0"/>
              </a:rPr>
              <a:t>      </a:t>
            </a:r>
            <a:r>
              <a:rPr kumimoji="1" lang="zh-CN" altLang="en-US" sz="2400" dirty="0">
                <a:latin typeface="Times New Roman" pitchFamily="18" charset="0"/>
              </a:rPr>
              <a:t>时间分辨好</a:t>
            </a:r>
            <a:r>
              <a:rPr kumimoji="1" lang="en-US" altLang="zh-CN" sz="2400" dirty="0">
                <a:latin typeface="Times New Roman" pitchFamily="18" charset="0"/>
              </a:rPr>
              <a:t>&lt;100ps</a:t>
            </a:r>
          </a:p>
          <a:p>
            <a:pPr eaLnBrk="1" hangingPunct="1">
              <a:lnSpc>
                <a:spcPct val="120000"/>
              </a:lnSpc>
            </a:pPr>
            <a:r>
              <a:rPr kumimoji="1" lang="en-US" altLang="zh-CN" sz="2400" dirty="0">
                <a:latin typeface="Times New Roman" pitchFamily="18" charset="0"/>
              </a:rPr>
              <a:t>      </a:t>
            </a:r>
            <a:r>
              <a:rPr kumimoji="1" lang="zh-CN" altLang="en-US" sz="2400" dirty="0">
                <a:latin typeface="Times New Roman" pitchFamily="18" charset="0"/>
              </a:rPr>
              <a:t>缺点是价格昂贵</a:t>
            </a:r>
          </a:p>
          <a:p>
            <a:pPr eaLnBrk="1" hangingPunct="1">
              <a:lnSpc>
                <a:spcPct val="120000"/>
              </a:lnSpc>
            </a:pPr>
            <a:endParaRPr kumimoji="1" lang="zh-CN" altLang="en-US" sz="2400" dirty="0">
              <a:latin typeface="Times New Roman" pitchFamily="18" charset="0"/>
            </a:endParaRPr>
          </a:p>
          <a:p>
            <a:pPr eaLnBrk="1" hangingPunct="1">
              <a:lnSpc>
                <a:spcPct val="120000"/>
              </a:lnSpc>
              <a:buFontTx/>
              <a:buAutoNum type="arabicPeriod" startAt="2"/>
            </a:pPr>
            <a:r>
              <a:rPr kumimoji="1" lang="zh-CN" altLang="en-US" sz="2400" dirty="0">
                <a:latin typeface="Times New Roman" pitchFamily="18" charset="0"/>
              </a:rPr>
              <a:t>多气隙电阻板室</a:t>
            </a:r>
            <a:r>
              <a:rPr kumimoji="1" lang="en-US" altLang="zh-CN" sz="2400" dirty="0">
                <a:latin typeface="Times New Roman" pitchFamily="18" charset="0"/>
              </a:rPr>
              <a:t>(MRPC)</a:t>
            </a:r>
            <a:endParaRPr kumimoji="1" lang="zh-CN" altLang="en-US" sz="2400" dirty="0">
              <a:latin typeface="Times New Roman" pitchFamily="18" charset="0"/>
            </a:endParaRPr>
          </a:p>
          <a:p>
            <a:pPr eaLnBrk="1" hangingPunct="1">
              <a:lnSpc>
                <a:spcPct val="120000"/>
              </a:lnSpc>
            </a:pPr>
            <a:r>
              <a:rPr kumimoji="1" lang="zh-CN" altLang="en-US" sz="2400" dirty="0">
                <a:latin typeface="Times New Roman" pitchFamily="18" charset="0"/>
              </a:rPr>
              <a:t>      响应快，时间分辨好</a:t>
            </a:r>
          </a:p>
          <a:p>
            <a:pPr eaLnBrk="1" hangingPunct="1">
              <a:lnSpc>
                <a:spcPct val="120000"/>
              </a:lnSpc>
            </a:pPr>
            <a:r>
              <a:rPr kumimoji="1" lang="zh-CN" altLang="en-US" sz="2400" dirty="0">
                <a:latin typeface="Times New Roman" pitchFamily="18" charset="0"/>
              </a:rPr>
              <a:t>      结构简单，价格便宜</a:t>
            </a:r>
          </a:p>
          <a:p>
            <a:pPr eaLnBrk="1" hangingPunct="1">
              <a:lnSpc>
                <a:spcPct val="120000"/>
              </a:lnSpc>
            </a:pPr>
            <a:r>
              <a:rPr kumimoji="1" lang="zh-CN" altLang="en-US" sz="2400" dirty="0">
                <a:latin typeface="Times New Roman" pitchFamily="18"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A97FB4E-658D-4C7D-86CA-A4D9F81BA4F9}" type="slidenum">
              <a:rPr lang="zh-CN" altLang="en-US" smtClean="0"/>
              <a:pPr>
                <a:defRPr/>
              </a:pPr>
              <a:t>12</a:t>
            </a:fld>
            <a:endParaRPr lang="zh-CN" altLang="en-US" dirty="0"/>
          </a:p>
        </p:txBody>
      </p:sp>
      <p:sp>
        <p:nvSpPr>
          <p:cNvPr id="13315" name="Text Box 13"/>
          <p:cNvSpPr txBox="1">
            <a:spLocks noChangeArrowheads="1"/>
          </p:cNvSpPr>
          <p:nvPr/>
        </p:nvSpPr>
        <p:spPr bwMode="auto">
          <a:xfrm>
            <a:off x="928688" y="214313"/>
            <a:ext cx="71437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3200" b="1">
                <a:solidFill>
                  <a:srgbClr val="FF0000"/>
                </a:solidFill>
                <a:ea typeface="华文楷体" pitchFamily="2" charset="-122"/>
              </a:rPr>
              <a:t>MRPC used  in STAR barrel TOF </a:t>
            </a:r>
            <a:endParaRPr lang="zh-CN" altLang="en-US" sz="3200" b="1">
              <a:solidFill>
                <a:srgbClr val="FF0000"/>
              </a:solidFill>
              <a:ea typeface="华文楷体" pitchFamily="2" charset="-122"/>
            </a:endParaRPr>
          </a:p>
        </p:txBody>
      </p:sp>
      <p:pic>
        <p:nvPicPr>
          <p:cNvPr id="13316" name="Picture 2" descr="F:\文章\王义已发表文章\starMRPC正面图.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876300"/>
            <a:ext cx="777240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8"/>
          <p:cNvSpPr txBox="1">
            <a:spLocks noChangeArrowheads="1"/>
          </p:cNvSpPr>
          <p:nvPr/>
        </p:nvSpPr>
        <p:spPr bwMode="auto">
          <a:xfrm>
            <a:off x="3581400" y="5943600"/>
            <a:ext cx="202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solidFill>
                  <a:srgbClr val="0000FF"/>
                </a:solidFill>
              </a:rPr>
              <a:t>Long side view</a:t>
            </a:r>
            <a:endParaRPr lang="zh-CN" altLang="en-US" sz="2000">
              <a:solidFill>
                <a:srgbClr val="0000FF"/>
              </a:solidFill>
            </a:endParaRPr>
          </a:p>
        </p:txBody>
      </p:sp>
      <p:pic>
        <p:nvPicPr>
          <p:cNvPr id="13319"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3063"/>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TOFrConst%5F10traydetseta0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857250"/>
            <a:ext cx="3236912"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 descr="F:\文章\MRPC TOF文章\2007 TOF Tray photos\img_194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2071688"/>
            <a:ext cx="442912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0-#ppt_w/2"/>
                                          </p:val>
                                        </p:tav>
                                        <p:tav tm="100000">
                                          <p:val>
                                            <p:strVal val="#ppt_x"/>
                                          </p:val>
                                        </p:tav>
                                      </p:tavLst>
                                    </p:anim>
                                    <p:anim calcmode="lin" valueType="num">
                                      <p:cBhvr additive="base">
                                        <p:cTn id="8" dur="500" fill="hold"/>
                                        <p:tgtEl>
                                          <p:spTgt spid="133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13320"/>
                                        </p:tgtEl>
                                        <p:attrNameLst>
                                          <p:attrName>style.visibility</p:attrName>
                                        </p:attrNameLst>
                                      </p:cBhvr>
                                      <p:to>
                                        <p:strVal val="visible"/>
                                      </p:to>
                                    </p:set>
                                    <p:animEffect transition="in" filter="blinds(horizontal)">
                                      <p:cBhvr>
                                        <p:cTn id="19"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A64AB627-2B51-4D14-8DD2-6FD74B1DD021}" type="slidenum">
              <a:rPr lang="zh-CN" altLang="en-US" smtClean="0"/>
              <a:pPr>
                <a:defRPr/>
              </a:pPr>
              <a:t>13</a:t>
            </a:fld>
            <a:endParaRPr lang="zh-CN" altLang="en-US" dirty="0"/>
          </a:p>
        </p:txBody>
      </p:sp>
      <p:sp>
        <p:nvSpPr>
          <p:cNvPr id="14339" name="Line 7"/>
          <p:cNvSpPr>
            <a:spLocks noChangeShapeType="1"/>
          </p:cNvSpPr>
          <p:nvPr/>
        </p:nvSpPr>
        <p:spPr bwMode="auto">
          <a:xfrm flipV="1">
            <a:off x="5791200" y="4114800"/>
            <a:ext cx="381000" cy="1752600"/>
          </a:xfrm>
          <a:prstGeom prst="line">
            <a:avLst/>
          </a:prstGeom>
          <a:noFill/>
          <a:ln w="381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40" name="Line 7"/>
          <p:cNvSpPr>
            <a:spLocks noChangeShapeType="1"/>
          </p:cNvSpPr>
          <p:nvPr/>
        </p:nvSpPr>
        <p:spPr bwMode="auto">
          <a:xfrm flipV="1">
            <a:off x="5030788" y="3889375"/>
            <a:ext cx="381000" cy="1752600"/>
          </a:xfrm>
          <a:prstGeom prst="line">
            <a:avLst/>
          </a:prstGeom>
          <a:noFill/>
          <a:ln w="381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41" name="Line 9"/>
          <p:cNvSpPr>
            <a:spLocks noChangeShapeType="1"/>
          </p:cNvSpPr>
          <p:nvPr/>
        </p:nvSpPr>
        <p:spPr bwMode="auto">
          <a:xfrm flipH="1" flipV="1">
            <a:off x="6630988" y="3965575"/>
            <a:ext cx="533400" cy="228600"/>
          </a:xfrm>
          <a:prstGeom prst="line">
            <a:avLst/>
          </a:prstGeom>
          <a:noFill/>
          <a:ln w="38100">
            <a:solidFill>
              <a:srgbClr val="FFFFFF"/>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4342" name="Text Box 17"/>
          <p:cNvSpPr txBox="1">
            <a:spLocks noChangeArrowheads="1"/>
          </p:cNvSpPr>
          <p:nvPr/>
        </p:nvSpPr>
        <p:spPr bwMode="auto">
          <a:xfrm>
            <a:off x="571500" y="3643313"/>
            <a:ext cx="47371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a:solidFill>
                  <a:srgbClr val="0000FF"/>
                </a:solidFill>
                <a:sym typeface="Symbol" pitchFamily="18" charset="2"/>
              </a:rPr>
              <a:t>Glass:  </a:t>
            </a:r>
            <a:r>
              <a:rPr lang="zh-CN" altLang="en-US">
                <a:solidFill>
                  <a:srgbClr val="0000FF"/>
                </a:solidFill>
                <a:sym typeface="Symbol" pitchFamily="18" charset="2"/>
              </a:rPr>
              <a:t>～</a:t>
            </a:r>
            <a:r>
              <a:rPr lang="en-US" altLang="zh-CN">
                <a:solidFill>
                  <a:srgbClr val="0000FF"/>
                </a:solidFill>
                <a:sym typeface="Symbol" pitchFamily="18" charset="2"/>
              </a:rPr>
              <a:t>4×10</a:t>
            </a:r>
            <a:r>
              <a:rPr lang="en-US" altLang="zh-CN" baseline="30000">
                <a:solidFill>
                  <a:srgbClr val="0000FF"/>
                </a:solidFill>
                <a:sym typeface="Symbol" pitchFamily="18" charset="2"/>
              </a:rPr>
              <a:t>12</a:t>
            </a:r>
            <a:r>
              <a:rPr lang="en-US" altLang="zh-CN">
                <a:solidFill>
                  <a:srgbClr val="0000FF"/>
                </a:solidFill>
                <a:sym typeface="Symbol" pitchFamily="18" charset="2"/>
              </a:rPr>
              <a:t>.cm</a:t>
            </a:r>
          </a:p>
          <a:p>
            <a:r>
              <a:rPr lang="en-US" altLang="zh-CN">
                <a:solidFill>
                  <a:srgbClr val="0000FF"/>
                </a:solidFill>
                <a:sym typeface="Symbol" pitchFamily="18" charset="2"/>
              </a:rPr>
              <a:t>Carbon tape: 500k /</a:t>
            </a:r>
          </a:p>
          <a:p>
            <a:r>
              <a:rPr lang="en-US" altLang="zh-CN">
                <a:solidFill>
                  <a:srgbClr val="0000FF"/>
                </a:solidFill>
                <a:sym typeface="Symbol" pitchFamily="18" charset="2"/>
              </a:rPr>
              <a:t>Gas gap: 6×0.22mm</a:t>
            </a:r>
          </a:p>
          <a:p>
            <a:r>
              <a:rPr lang="en-US" altLang="zh-CN">
                <a:solidFill>
                  <a:srgbClr val="0000FF"/>
                </a:solidFill>
                <a:sym typeface="Symbol" pitchFamily="18" charset="2"/>
              </a:rPr>
              <a:t>Working gas: 95% F134a+5% iso-butane</a:t>
            </a:r>
          </a:p>
          <a:p>
            <a:r>
              <a:rPr lang="en-US" altLang="zh-CN">
                <a:solidFill>
                  <a:srgbClr val="FF0000"/>
                </a:solidFill>
                <a:sym typeface="Symbol" pitchFamily="18" charset="2"/>
              </a:rPr>
              <a:t>Time resolution: 70ps</a:t>
            </a:r>
          </a:p>
          <a:p>
            <a:r>
              <a:rPr lang="en-US" altLang="zh-CN">
                <a:solidFill>
                  <a:srgbClr val="FF0000"/>
                </a:solidFill>
                <a:sym typeface="Symbol" pitchFamily="18" charset="2"/>
              </a:rPr>
              <a:t>Efficiency &gt;90%</a:t>
            </a:r>
            <a:endParaRPr lang="en-US" altLang="zh-CN">
              <a:solidFill>
                <a:srgbClr val="FF0000"/>
              </a:solidFill>
            </a:endParaRPr>
          </a:p>
          <a:p>
            <a:r>
              <a:rPr lang="en-US" altLang="zh-CN">
                <a:solidFill>
                  <a:srgbClr val="FF0000"/>
                </a:solidFill>
              </a:rPr>
              <a:t>Rates capability: &lt;500Hz/cm</a:t>
            </a:r>
            <a:r>
              <a:rPr lang="en-US" altLang="zh-CN" baseline="30000">
                <a:solidFill>
                  <a:srgbClr val="FF0000"/>
                </a:solidFill>
              </a:rPr>
              <a:t>2</a:t>
            </a:r>
            <a:r>
              <a:rPr lang="en-US" altLang="zh-CN">
                <a:solidFill>
                  <a:srgbClr val="FF0000"/>
                </a:solidFill>
              </a:rPr>
              <a:t> !</a:t>
            </a:r>
            <a:endParaRPr lang="el-GR" altLang="zh-CN">
              <a:solidFill>
                <a:srgbClr val="FF0000"/>
              </a:solidFill>
            </a:endParaRPr>
          </a:p>
        </p:txBody>
      </p:sp>
      <p:grpSp>
        <p:nvGrpSpPr>
          <p:cNvPr id="14343" name="组合 20"/>
          <p:cNvGrpSpPr>
            <a:grpSpLocks/>
          </p:cNvGrpSpPr>
          <p:nvPr/>
        </p:nvGrpSpPr>
        <p:grpSpPr bwMode="auto">
          <a:xfrm>
            <a:off x="428625" y="1000125"/>
            <a:ext cx="4146550" cy="2628900"/>
            <a:chOff x="1485900" y="762000"/>
            <a:chExt cx="4146745" cy="2628900"/>
          </a:xfrm>
        </p:grpSpPr>
        <p:pic>
          <p:nvPicPr>
            <p:cNvPr id="14347"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762000"/>
              <a:ext cx="3616276" cy="223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Line 36"/>
            <p:cNvSpPr>
              <a:spLocks noChangeShapeType="1"/>
            </p:cNvSpPr>
            <p:nvPr/>
          </p:nvSpPr>
          <p:spPr bwMode="auto">
            <a:xfrm>
              <a:off x="4463855" y="2449411"/>
              <a:ext cx="0" cy="941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9" name="Line 37"/>
            <p:cNvSpPr>
              <a:spLocks noChangeShapeType="1"/>
            </p:cNvSpPr>
            <p:nvPr/>
          </p:nvSpPr>
          <p:spPr bwMode="auto">
            <a:xfrm>
              <a:off x="5001944" y="2449411"/>
              <a:ext cx="0" cy="941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0" name="Line 38"/>
            <p:cNvSpPr>
              <a:spLocks noChangeShapeType="1"/>
            </p:cNvSpPr>
            <p:nvPr/>
          </p:nvSpPr>
          <p:spPr bwMode="auto">
            <a:xfrm>
              <a:off x="4457700" y="1295400"/>
              <a:ext cx="11368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1" name="Line 39"/>
            <p:cNvSpPr>
              <a:spLocks noChangeShapeType="1"/>
            </p:cNvSpPr>
            <p:nvPr/>
          </p:nvSpPr>
          <p:spPr bwMode="auto">
            <a:xfrm>
              <a:off x="4495800" y="2705100"/>
              <a:ext cx="11368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2" name="Text Box 53"/>
            <p:cNvSpPr txBox="1">
              <a:spLocks noChangeArrowheads="1"/>
            </p:cNvSpPr>
            <p:nvPr/>
          </p:nvSpPr>
          <p:spPr bwMode="auto">
            <a:xfrm>
              <a:off x="4486275" y="3046126"/>
              <a:ext cx="411171" cy="2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None/>
              </a:pPr>
              <a:r>
                <a:rPr lang="en-US" altLang="zh-CN" sz="1600">
                  <a:solidFill>
                    <a:srgbClr val="0000FF"/>
                  </a:solidFill>
                  <a:latin typeface="Times New Roman" pitchFamily="18" charset="0"/>
                  <a:cs typeface="Times New Roman" pitchFamily="18" charset="0"/>
                </a:rPr>
                <a:t>3cm</a:t>
              </a:r>
            </a:p>
          </p:txBody>
        </p:sp>
        <p:sp>
          <p:nvSpPr>
            <p:cNvPr id="14353" name="Text Box 55"/>
            <p:cNvSpPr txBox="1">
              <a:spLocks noChangeArrowheads="1"/>
            </p:cNvSpPr>
            <p:nvPr/>
          </p:nvSpPr>
          <p:spPr bwMode="auto">
            <a:xfrm>
              <a:off x="5152291" y="1860981"/>
              <a:ext cx="398547" cy="2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Font typeface="Wingdings" pitchFamily="2" charset="2"/>
                <a:buNone/>
              </a:pPr>
              <a:r>
                <a:rPr lang="en-US" altLang="zh-CN" sz="1600">
                  <a:solidFill>
                    <a:srgbClr val="0000FF"/>
                  </a:solidFill>
                  <a:latin typeface="Times New Roman" pitchFamily="18" charset="0"/>
                  <a:cs typeface="Times New Roman" pitchFamily="18" charset="0"/>
                </a:rPr>
                <a:t>6cm</a:t>
              </a:r>
            </a:p>
          </p:txBody>
        </p:sp>
        <p:sp>
          <p:nvSpPr>
            <p:cNvPr id="14354" name="Line 56"/>
            <p:cNvSpPr>
              <a:spLocks noChangeShapeType="1"/>
            </p:cNvSpPr>
            <p:nvPr/>
          </p:nvSpPr>
          <p:spPr bwMode="auto">
            <a:xfrm flipV="1">
              <a:off x="5219700" y="1295400"/>
              <a:ext cx="0" cy="4707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4355" name="Line 57"/>
            <p:cNvSpPr>
              <a:spLocks noChangeShapeType="1"/>
            </p:cNvSpPr>
            <p:nvPr/>
          </p:nvSpPr>
          <p:spPr bwMode="auto">
            <a:xfrm>
              <a:off x="5219700" y="2133600"/>
              <a:ext cx="0" cy="5503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14344" name="TextBox 28"/>
          <p:cNvSpPr txBox="1">
            <a:spLocks noChangeArrowheads="1"/>
          </p:cNvSpPr>
          <p:nvPr/>
        </p:nvSpPr>
        <p:spPr bwMode="auto">
          <a:xfrm>
            <a:off x="4857750" y="135731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rgbClr val="0000FF"/>
                </a:solidFill>
              </a:rPr>
              <a:t>Readout  pad </a:t>
            </a:r>
            <a:endParaRPr lang="zh-CN" altLang="en-US">
              <a:solidFill>
                <a:srgbClr val="0000FF"/>
              </a:solidFill>
            </a:endParaRPr>
          </a:p>
        </p:txBody>
      </p:sp>
      <p:sp>
        <p:nvSpPr>
          <p:cNvPr id="14345" name="Text Box 13"/>
          <p:cNvSpPr txBox="1">
            <a:spLocks noChangeArrowheads="1"/>
          </p:cNvSpPr>
          <p:nvPr/>
        </p:nvSpPr>
        <p:spPr bwMode="auto">
          <a:xfrm>
            <a:off x="1285875" y="214313"/>
            <a:ext cx="71437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3200" b="1">
                <a:solidFill>
                  <a:srgbClr val="FF0000"/>
                </a:solidFill>
                <a:ea typeface="华文楷体" pitchFamily="2" charset="-122"/>
              </a:rPr>
              <a:t>Performance of STAR-TOF MRPC </a:t>
            </a:r>
            <a:endParaRPr lang="zh-CN" altLang="en-US" sz="3200" b="1">
              <a:solidFill>
                <a:srgbClr val="FF0000"/>
              </a:solidFill>
              <a:ea typeface="华文楷体" pitchFamily="2" charset="-122"/>
            </a:endParaRPr>
          </a:p>
        </p:txBody>
      </p:sp>
      <p:pic>
        <p:nvPicPr>
          <p:cNvPr id="1434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425" y="2000250"/>
            <a:ext cx="4219575"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20AF9E2E-0267-4B5C-8BAF-7B1296A34050}" type="slidenum">
              <a:rPr lang="zh-CN" altLang="en-US" smtClean="0"/>
              <a:pPr>
                <a:defRPr/>
              </a:pPr>
              <a:t>14</a:t>
            </a:fld>
            <a:endParaRPr lang="zh-CN" altLang="en-US" dirty="0"/>
          </a:p>
        </p:txBody>
      </p:sp>
      <p:sp>
        <p:nvSpPr>
          <p:cNvPr id="4" name="Rectangle 3"/>
          <p:cNvSpPr txBox="1">
            <a:spLocks noChangeArrowheads="1"/>
          </p:cNvSpPr>
          <p:nvPr/>
        </p:nvSpPr>
        <p:spPr>
          <a:xfrm>
            <a:off x="928688" y="188913"/>
            <a:ext cx="7143750" cy="720725"/>
          </a:xfrm>
          <a:prstGeom prst="rect">
            <a:avLst/>
          </a:prstGeom>
          <a:solidFill>
            <a:srgbClr val="FFFF00"/>
          </a:solidFill>
        </p:spPr>
        <p:txBody>
          <a:bodyPr/>
          <a:lstStyle/>
          <a:p>
            <a:pPr algn="ctr" eaLnBrk="0" hangingPunct="0">
              <a:defRPr/>
            </a:pPr>
            <a:r>
              <a:rPr lang="en-US" sz="3200" b="1" kern="0" dirty="0">
                <a:solidFill>
                  <a:srgbClr val="FF0000"/>
                </a:solidFill>
                <a:latin typeface="+mj-lt"/>
                <a:ea typeface="楷体" charset="-122"/>
                <a:cs typeface="+mj-cs"/>
              </a:rPr>
              <a:t>PID of STAR-TOF</a:t>
            </a:r>
            <a:endParaRPr lang="zh-CN" altLang="en-US" sz="3200" b="1" kern="0" dirty="0">
              <a:solidFill>
                <a:srgbClr val="FF0000"/>
              </a:solidFill>
              <a:latin typeface="+mj-lt"/>
              <a:ea typeface="楷体" charset="-122"/>
              <a:cs typeface="+mj-cs"/>
            </a:endParaRPr>
          </a:p>
        </p:txBody>
      </p:sp>
      <p:sp>
        <p:nvSpPr>
          <p:cNvPr id="15364" name="Rectangle 4"/>
          <p:cNvSpPr>
            <a:spLocks noChangeArrowheads="1"/>
          </p:cNvSpPr>
          <p:nvPr/>
        </p:nvSpPr>
        <p:spPr bwMode="auto">
          <a:xfrm>
            <a:off x="4895850" y="1089025"/>
            <a:ext cx="3276600" cy="923925"/>
          </a:xfrm>
          <a:prstGeom prst="rect">
            <a:avLst/>
          </a:prstGeom>
          <a:solidFill>
            <a:srgbClr val="FFFF00"/>
          </a:solidFill>
          <a:ln w="9525">
            <a:solidFill>
              <a:srgbClr val="FF33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Only TPC:</a:t>
            </a:r>
          </a:p>
          <a:p>
            <a:pPr algn="ctr" eaLnBrk="1" hangingPunct="1"/>
            <a:r>
              <a:rPr lang="en-US" altLang="zh-CN">
                <a:sym typeface="Symbol" pitchFamily="18" charset="2"/>
              </a:rPr>
              <a:t>   </a:t>
            </a:r>
            <a:r>
              <a:rPr lang="en-US" altLang="zh-CN"/>
              <a:t>/k    ~0.7 GeV/c,  </a:t>
            </a:r>
          </a:p>
          <a:p>
            <a:pPr algn="ctr" eaLnBrk="1" hangingPunct="1"/>
            <a:r>
              <a:rPr lang="en-US" altLang="zh-CN"/>
              <a:t>(</a:t>
            </a:r>
            <a:r>
              <a:rPr lang="en-US" altLang="zh-CN">
                <a:sym typeface="Symbol" pitchFamily="18" charset="2"/>
              </a:rPr>
              <a:t></a:t>
            </a:r>
            <a:r>
              <a:rPr lang="en-US" altLang="zh-CN"/>
              <a:t>,k)/p ~1.1 GeV/c</a:t>
            </a:r>
          </a:p>
        </p:txBody>
      </p:sp>
      <p:pic>
        <p:nvPicPr>
          <p:cNvPr id="15365" name="Picture 5" descr="tofr_beta_p_prplot0910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384425"/>
            <a:ext cx="47244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7"/>
          <p:cNvGrpSpPr>
            <a:grpSpLocks/>
          </p:cNvGrpSpPr>
          <p:nvPr/>
        </p:nvGrpSpPr>
        <p:grpSpPr bwMode="auto">
          <a:xfrm>
            <a:off x="5715000" y="2398713"/>
            <a:ext cx="2439988" cy="3216275"/>
            <a:chOff x="0" y="0"/>
            <a:chExt cx="3843" cy="5064"/>
          </a:xfrm>
        </p:grpSpPr>
        <p:sp>
          <p:nvSpPr>
            <p:cNvPr id="15379" name="Line 8"/>
            <p:cNvSpPr>
              <a:spLocks noChangeShapeType="1"/>
            </p:cNvSpPr>
            <p:nvPr/>
          </p:nvSpPr>
          <p:spPr bwMode="auto">
            <a:xfrm flipV="1">
              <a:off x="1318" y="2642"/>
              <a:ext cx="0" cy="2423"/>
            </a:xfrm>
            <a:prstGeom prst="line">
              <a:avLst/>
            </a:prstGeom>
            <a:noFill/>
            <a:ln w="19050">
              <a:solidFill>
                <a:srgbClr val="CD031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80" name="Line 9"/>
            <p:cNvSpPr>
              <a:spLocks noChangeShapeType="1"/>
            </p:cNvSpPr>
            <p:nvPr/>
          </p:nvSpPr>
          <p:spPr bwMode="auto">
            <a:xfrm flipH="1" flipV="1">
              <a:off x="3813" y="2757"/>
              <a:ext cx="30" cy="230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81" name="Text Box 10"/>
            <p:cNvSpPr txBox="1">
              <a:spLocks noChangeArrowheads="1"/>
            </p:cNvSpPr>
            <p:nvPr/>
          </p:nvSpPr>
          <p:spPr bwMode="auto">
            <a:xfrm>
              <a:off x="0" y="0"/>
              <a:ext cx="1233"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rgbClr val="FF0000"/>
                  </a:solidFill>
                  <a:latin typeface="Verdana" pitchFamily="34" charset="0"/>
                </a:rPr>
                <a:t>TOF</a:t>
              </a:r>
            </a:p>
          </p:txBody>
        </p:sp>
      </p:grpSp>
      <p:sp>
        <p:nvSpPr>
          <p:cNvPr id="15367" name="Line 11"/>
          <p:cNvSpPr>
            <a:spLocks noChangeShapeType="1"/>
          </p:cNvSpPr>
          <p:nvPr/>
        </p:nvSpPr>
        <p:spPr bwMode="auto">
          <a:xfrm flipH="1">
            <a:off x="4343400" y="1616075"/>
            <a:ext cx="373063"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5368" name="Line 14"/>
          <p:cNvSpPr>
            <a:spLocks noChangeShapeType="1"/>
          </p:cNvSpPr>
          <p:nvPr/>
        </p:nvSpPr>
        <p:spPr bwMode="auto">
          <a:xfrm flipV="1">
            <a:off x="1609725" y="2349500"/>
            <a:ext cx="0" cy="1295400"/>
          </a:xfrm>
          <a:prstGeom prst="line">
            <a:avLst/>
          </a:prstGeom>
          <a:noFill/>
          <a:ln w="19050">
            <a:solidFill>
              <a:srgbClr val="CD031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9" name="Line 15"/>
          <p:cNvSpPr>
            <a:spLocks noChangeShapeType="1"/>
          </p:cNvSpPr>
          <p:nvPr/>
        </p:nvSpPr>
        <p:spPr bwMode="auto">
          <a:xfrm flipV="1">
            <a:off x="2376488" y="2359025"/>
            <a:ext cx="0" cy="129540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0" name="Text Box 16"/>
          <p:cNvSpPr txBox="1">
            <a:spLocks noChangeArrowheads="1"/>
          </p:cNvSpPr>
          <p:nvPr/>
        </p:nvSpPr>
        <p:spPr bwMode="auto">
          <a:xfrm>
            <a:off x="700088" y="2946400"/>
            <a:ext cx="325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e</a:t>
            </a:r>
          </a:p>
        </p:txBody>
      </p:sp>
      <p:sp>
        <p:nvSpPr>
          <p:cNvPr id="15371" name="Text Box 17"/>
          <p:cNvSpPr txBox="1">
            <a:spLocks noChangeArrowheads="1"/>
          </p:cNvSpPr>
          <p:nvPr/>
        </p:nvSpPr>
        <p:spPr bwMode="auto">
          <a:xfrm>
            <a:off x="336550" y="2359025"/>
            <a:ext cx="43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l-GR" altLang="zh-CN"/>
              <a:t>π</a:t>
            </a:r>
          </a:p>
        </p:txBody>
      </p:sp>
      <p:sp>
        <p:nvSpPr>
          <p:cNvPr id="15372" name="Text Box 18"/>
          <p:cNvSpPr txBox="1">
            <a:spLocks noChangeArrowheads="1"/>
          </p:cNvSpPr>
          <p:nvPr/>
        </p:nvSpPr>
        <p:spPr bwMode="auto">
          <a:xfrm>
            <a:off x="754063" y="2241550"/>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400"/>
              <a:t>K</a:t>
            </a:r>
          </a:p>
        </p:txBody>
      </p:sp>
      <p:sp>
        <p:nvSpPr>
          <p:cNvPr id="15373" name="Text Box 19"/>
          <p:cNvSpPr txBox="1">
            <a:spLocks noChangeArrowheads="1"/>
          </p:cNvSpPr>
          <p:nvPr/>
        </p:nvSpPr>
        <p:spPr bwMode="auto">
          <a:xfrm>
            <a:off x="1149350" y="1881188"/>
            <a:ext cx="46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400"/>
              <a:t>p</a:t>
            </a:r>
          </a:p>
        </p:txBody>
      </p:sp>
      <p:grpSp>
        <p:nvGrpSpPr>
          <p:cNvPr id="15374" name="组合 21"/>
          <p:cNvGrpSpPr>
            <a:grpSpLocks/>
          </p:cNvGrpSpPr>
          <p:nvPr/>
        </p:nvGrpSpPr>
        <p:grpSpPr bwMode="auto">
          <a:xfrm>
            <a:off x="0" y="1066800"/>
            <a:ext cx="4343400" cy="4606925"/>
            <a:chOff x="0" y="1066800"/>
            <a:chExt cx="4343400" cy="4607345"/>
          </a:xfrm>
        </p:grpSpPr>
        <p:pic>
          <p:nvPicPr>
            <p:cNvPr id="15376" name="Picture 2" descr="dedx_p"/>
            <p:cNvPicPr>
              <a:picLocks noChangeAspect="1" noChangeArrowheads="1"/>
            </p:cNvPicPr>
            <p:nvPr/>
          </p:nvPicPr>
          <p:blipFill>
            <a:blip r:embed="rId3">
              <a:extLst>
                <a:ext uri="{28A0092B-C50C-407E-A947-70E740481C1C}">
                  <a14:useLocalDpi xmlns:a14="http://schemas.microsoft.com/office/drawing/2010/main" val="0"/>
                </a:ext>
              </a:extLst>
            </a:blip>
            <a:srcRect t="6102" r="4828"/>
            <a:stretch>
              <a:fillRect/>
            </a:stretch>
          </p:blipFill>
          <p:spPr bwMode="auto">
            <a:xfrm>
              <a:off x="0" y="1066800"/>
              <a:ext cx="434340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7" name="Text Box 13"/>
            <p:cNvSpPr txBox="1">
              <a:spLocks noChangeArrowheads="1"/>
            </p:cNvSpPr>
            <p:nvPr/>
          </p:nvSpPr>
          <p:spPr bwMode="auto">
            <a:xfrm>
              <a:off x="827404" y="4473816"/>
              <a:ext cx="3244529" cy="1200329"/>
            </a:xfrm>
            <a:prstGeom prst="rect">
              <a:avLst/>
            </a:prstGeom>
            <a:solidFill>
              <a:srgbClr val="FFFF00"/>
            </a:solidFill>
            <a:ln w="9525">
              <a:solidFill>
                <a:srgbClr val="FF00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Only TOF:  </a:t>
              </a:r>
            </a:p>
            <a:p>
              <a:pPr eaLnBrk="1" hangingPunct="1">
                <a:spcBef>
                  <a:spcPct val="50000"/>
                </a:spcBef>
              </a:pPr>
              <a:r>
                <a:rPr lang="en-US" altLang="zh-CN">
                  <a:sym typeface="Symbol" pitchFamily="18" charset="2"/>
                </a:rPr>
                <a:t>  </a:t>
              </a:r>
              <a:r>
                <a:rPr lang="en-US" altLang="zh-CN"/>
                <a:t> /k   ~1.6 GeV/c,       </a:t>
              </a:r>
            </a:p>
            <a:p>
              <a:pPr eaLnBrk="1" hangingPunct="1">
                <a:spcBef>
                  <a:spcPct val="50000"/>
                </a:spcBef>
              </a:pPr>
              <a:r>
                <a:rPr lang="en-US" altLang="zh-CN"/>
                <a:t>(</a:t>
              </a:r>
              <a:r>
                <a:rPr lang="en-US" altLang="zh-CN">
                  <a:sym typeface="Symbol" pitchFamily="18" charset="2"/>
                </a:rPr>
                <a:t></a:t>
              </a:r>
              <a:r>
                <a:rPr lang="en-US" altLang="zh-CN"/>
                <a:t>,k)/p ~ 3.0 GeV/c</a:t>
              </a:r>
            </a:p>
          </p:txBody>
        </p:sp>
        <p:sp>
          <p:nvSpPr>
            <p:cNvPr id="15378" name="Text Box 20"/>
            <p:cNvSpPr txBox="1">
              <a:spLocks noChangeArrowheads="1"/>
            </p:cNvSpPr>
            <p:nvPr/>
          </p:nvSpPr>
          <p:spPr bwMode="auto">
            <a:xfrm>
              <a:off x="2653030" y="1133475"/>
              <a:ext cx="67548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solidFill>
                    <a:srgbClr val="FF0000"/>
                  </a:solidFill>
                  <a:latin typeface="Verdana" pitchFamily="34" charset="0"/>
                </a:rPr>
                <a:t>TPC</a:t>
              </a:r>
            </a:p>
          </p:txBody>
        </p:sp>
      </p:grpSp>
      <p:sp>
        <p:nvSpPr>
          <p:cNvPr id="15375" name="Line 21"/>
          <p:cNvSpPr>
            <a:spLocks noChangeShapeType="1"/>
          </p:cNvSpPr>
          <p:nvPr/>
        </p:nvSpPr>
        <p:spPr bwMode="auto">
          <a:xfrm>
            <a:off x="3924300" y="4870450"/>
            <a:ext cx="4191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106545E0-BEB2-4318-9E9B-6A3FAEE1189E}" type="slidenum">
              <a:rPr lang="zh-CN" altLang="en-US" smtClean="0"/>
              <a:pPr>
                <a:defRPr/>
              </a:pPr>
              <a:t>15</a:t>
            </a:fld>
            <a:endParaRPr lang="zh-CN" altLang="en-US" dirty="0"/>
          </a:p>
        </p:txBody>
      </p:sp>
      <p:sp>
        <p:nvSpPr>
          <p:cNvPr id="3" name="灯片编号占位符 1"/>
          <p:cNvSpPr txBox="1">
            <a:spLocks/>
          </p:cNvSpPr>
          <p:nvPr/>
        </p:nvSpPr>
        <p:spPr>
          <a:xfrm>
            <a:off x="8215313" y="6356350"/>
            <a:ext cx="471487" cy="365125"/>
          </a:xfrm>
          <a:prstGeom prst="rect">
            <a:avLst/>
          </a:prstGeom>
        </p:spPr>
        <p:txBody>
          <a:bodyPr/>
          <a:lstStyle/>
          <a:p>
            <a:pPr fontAlgn="auto">
              <a:spcBef>
                <a:spcPts val="0"/>
              </a:spcBef>
              <a:spcAft>
                <a:spcPts val="0"/>
              </a:spcAft>
              <a:defRPr/>
            </a:pPr>
            <a:fld id="{C9FB03AA-D28C-4FCC-A411-4D511EB668DB}" type="slidenum">
              <a:rPr lang="zh-CN" altLang="en-US" sz="1400">
                <a:latin typeface="+mn-lt"/>
                <a:ea typeface="+mn-ea"/>
              </a:rPr>
              <a:pPr fontAlgn="auto">
                <a:spcBef>
                  <a:spcPts val="0"/>
                </a:spcBef>
                <a:spcAft>
                  <a:spcPts val="0"/>
                </a:spcAft>
                <a:defRPr/>
              </a:pPr>
              <a:t>15</a:t>
            </a:fld>
            <a:endParaRPr lang="zh-CN" altLang="en-US" sz="1400" dirty="0">
              <a:latin typeface="+mn-lt"/>
              <a:ea typeface="+mn-ea"/>
            </a:endParaRPr>
          </a:p>
        </p:txBody>
      </p:sp>
      <p:sp>
        <p:nvSpPr>
          <p:cNvPr id="61" name="Rectangle 4"/>
          <p:cNvSpPr txBox="1">
            <a:spLocks noChangeArrowheads="1"/>
          </p:cNvSpPr>
          <p:nvPr/>
        </p:nvSpPr>
        <p:spPr>
          <a:xfrm>
            <a:off x="928688" y="214313"/>
            <a:ext cx="7072312" cy="657225"/>
          </a:xfrm>
          <a:prstGeom prst="rect">
            <a:avLst/>
          </a:prstGeom>
          <a:solidFill>
            <a:srgbClr val="FFFF00"/>
          </a:solidFill>
        </p:spPr>
        <p:txBody>
          <a:bodyPr/>
          <a:lstStyle/>
          <a:p>
            <a:pPr algn="ctr">
              <a:defRPr/>
            </a:pPr>
            <a:r>
              <a:rPr lang="en-US" altLang="zh-CN" sz="3200" b="1" kern="0" dirty="0">
                <a:solidFill>
                  <a:srgbClr val="FF0000"/>
                </a:solidFill>
                <a:latin typeface="+mj-lt"/>
                <a:cs typeface="+mj-cs"/>
              </a:rPr>
              <a:t>MRPC </a:t>
            </a:r>
            <a:r>
              <a:rPr lang="zh-CN" altLang="en-US" sz="3200" b="1" kern="0" dirty="0">
                <a:solidFill>
                  <a:srgbClr val="FF0000"/>
                </a:solidFill>
                <a:latin typeface="+mj-lt"/>
                <a:cs typeface="+mj-cs"/>
              </a:rPr>
              <a:t>批量生产</a:t>
            </a:r>
            <a:endParaRPr lang="en-US" altLang="zh-CN" sz="3200" b="1" kern="0" dirty="0">
              <a:solidFill>
                <a:srgbClr val="FF0000"/>
              </a:solidFill>
              <a:latin typeface="+mj-lt"/>
              <a:cs typeface="+mj-cs"/>
            </a:endParaRPr>
          </a:p>
        </p:txBody>
      </p:sp>
      <p:pic>
        <p:nvPicPr>
          <p:cNvPr id="16389" name="Picture 12" descr="DSCN0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4429125"/>
            <a:ext cx="2714625"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E:\Sam\Pictures\Photo\2012\01\IMG_2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4429125"/>
            <a:ext cx="278606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descr="E:\Sam\Pictures\Photo\2012\01\IMG_22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4357688"/>
            <a:ext cx="30003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63"/>
          <p:cNvSpPr txBox="1">
            <a:spLocks noChangeArrowheads="1"/>
          </p:cNvSpPr>
          <p:nvPr/>
        </p:nvSpPr>
        <p:spPr bwMode="auto">
          <a:xfrm>
            <a:off x="357188" y="1071563"/>
            <a:ext cx="8143875"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solidFill>
                  <a:srgbClr val="FF0000"/>
                </a:solidFill>
              </a:rPr>
              <a:t>通过产学研合作，建立了探测器批量生产基地，培养了批量生产及测试人员</a:t>
            </a:r>
          </a:p>
        </p:txBody>
      </p:sp>
      <p:pic>
        <p:nvPicPr>
          <p:cNvPr id="16393" name="Picture 2"/>
          <p:cNvPicPr>
            <a:picLocks noChangeAspect="1" noChangeArrowheads="1"/>
          </p:cNvPicPr>
          <p:nvPr/>
        </p:nvPicPr>
        <p:blipFill>
          <a:blip r:embed="rId5">
            <a:extLst>
              <a:ext uri="{28A0092B-C50C-407E-A947-70E740481C1C}">
                <a14:useLocalDpi xmlns:a14="http://schemas.microsoft.com/office/drawing/2010/main" val="0"/>
              </a:ext>
            </a:extLst>
          </a:blip>
          <a:srcRect l="11674" t="14876" r="13947" b="33058"/>
          <a:stretch>
            <a:fillRect/>
          </a:stretch>
        </p:blipFill>
        <p:spPr bwMode="auto">
          <a:xfrm>
            <a:off x="142875" y="1500188"/>
            <a:ext cx="678656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7" descr="F:\工作\MRPC\测试系统照片.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643188"/>
            <a:ext cx="2286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508BCA36-FF2D-4D9F-9FA2-5AB1E7921616}" type="slidenum">
              <a:rPr lang="zh-CN" altLang="en-US" smtClean="0"/>
              <a:pPr>
                <a:defRPr/>
              </a:pPr>
              <a:t>16</a:t>
            </a:fld>
            <a:endParaRPr lang="zh-CN" altLang="en-US" dirty="0"/>
          </a:p>
        </p:txBody>
      </p:sp>
      <p:sp>
        <p:nvSpPr>
          <p:cNvPr id="17411" name="Rectangle 2"/>
          <p:cNvSpPr>
            <a:spLocks noChangeArrowheads="1"/>
          </p:cNvSpPr>
          <p:nvPr/>
        </p:nvSpPr>
        <p:spPr bwMode="auto">
          <a:xfrm>
            <a:off x="1785938" y="285750"/>
            <a:ext cx="5757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kumimoji="1" lang="en-US" altLang="zh-CN" sz="3200" b="1">
                <a:solidFill>
                  <a:srgbClr val="FF0000"/>
                </a:solidFill>
              </a:rPr>
              <a:t>TOF</a:t>
            </a:r>
            <a:r>
              <a:rPr kumimoji="1" lang="zh-CN" altLang="en-US" sz="3200" b="1">
                <a:solidFill>
                  <a:srgbClr val="FF0000"/>
                </a:solidFill>
              </a:rPr>
              <a:t>－</a:t>
            </a:r>
            <a:r>
              <a:rPr kumimoji="1" lang="en-US" altLang="zh-CN" sz="3200" b="1">
                <a:solidFill>
                  <a:srgbClr val="FF0000"/>
                </a:solidFill>
              </a:rPr>
              <a:t>Trays</a:t>
            </a:r>
            <a:r>
              <a:rPr kumimoji="1" lang="zh-CN" altLang="en-US" sz="3200" b="1">
                <a:solidFill>
                  <a:srgbClr val="FF0000"/>
                </a:solidFill>
              </a:rPr>
              <a:t>在</a:t>
            </a:r>
            <a:r>
              <a:rPr kumimoji="1" lang="en-US" altLang="zh-CN" sz="3200" b="1">
                <a:solidFill>
                  <a:srgbClr val="FF0000"/>
                </a:solidFill>
              </a:rPr>
              <a:t>BNL</a:t>
            </a:r>
            <a:r>
              <a:rPr kumimoji="1" lang="zh-CN" altLang="en-US" sz="3200" b="1">
                <a:solidFill>
                  <a:srgbClr val="FF0000"/>
                </a:solidFill>
              </a:rPr>
              <a:t>调试，安装</a:t>
            </a:r>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765175"/>
            <a:ext cx="7850188"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CAC2E3B0-A588-4471-84E5-6DAA9EEBB38A}" type="slidenum">
              <a:rPr lang="zh-CN" altLang="en-US" smtClean="0"/>
              <a:pPr>
                <a:defRPr/>
              </a:pPr>
              <a:t>17</a:t>
            </a:fld>
            <a:endParaRPr lang="zh-CN" altLang="en-US" dirty="0"/>
          </a:p>
        </p:txBody>
      </p:sp>
      <p:sp>
        <p:nvSpPr>
          <p:cNvPr id="3" name="矩形 2"/>
          <p:cNvSpPr/>
          <p:nvPr/>
        </p:nvSpPr>
        <p:spPr>
          <a:xfrm>
            <a:off x="1000125" y="285750"/>
            <a:ext cx="7488238" cy="682625"/>
          </a:xfrm>
          <a:prstGeom prst="rect">
            <a:avLst/>
          </a:prstGeom>
          <a:solidFill>
            <a:srgbClr val="FFFF00"/>
          </a:solidFill>
        </p:spPr>
        <p:txBody>
          <a:bodyPr>
            <a:spAutoFit/>
          </a:bodyPr>
          <a:lstStyle/>
          <a:p>
            <a:pPr algn="ctr">
              <a:lnSpc>
                <a:spcPct val="120000"/>
              </a:lnSpc>
              <a:defRPr/>
            </a:pPr>
            <a:r>
              <a:rPr lang="zh-CN" altLang="en-US" sz="3200" b="1" dirty="0">
                <a:solidFill>
                  <a:srgbClr val="FF0000"/>
                </a:solidFill>
                <a:latin typeface="+mn-ea"/>
              </a:rPr>
              <a:t>重大物理成果</a:t>
            </a:r>
            <a:endParaRPr lang="en-US" altLang="zh-CN" sz="3200" b="1" dirty="0">
              <a:solidFill>
                <a:srgbClr val="FF0000"/>
              </a:solidFill>
              <a:latin typeface="+mn-ea"/>
            </a:endParaRPr>
          </a:p>
        </p:txBody>
      </p:sp>
      <p:pic>
        <p:nvPicPr>
          <p:cNvPr id="18436" name="Picture 2" descr="C:\Documents and Settings\Administrator\桌面\11040022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643063"/>
            <a:ext cx="5505451"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357188" y="5643563"/>
            <a:ext cx="8215312" cy="708025"/>
          </a:xfrm>
          <a:prstGeom prst="rect">
            <a:avLst/>
          </a:prstGeom>
          <a:solidFill>
            <a:srgbClr val="FFFF00"/>
          </a:solidFill>
          <a:ln w="9525">
            <a:noFill/>
            <a:miter lim="800000"/>
            <a:headEnd/>
            <a:tailEnd/>
          </a:ln>
        </p:spPr>
        <p:txBody>
          <a:bodyPr>
            <a:spAutoFit/>
          </a:bodyPr>
          <a:lstStyle/>
          <a:p>
            <a:pPr>
              <a:defRPr/>
            </a:pPr>
            <a:r>
              <a:rPr lang="en-US" altLang="zh-CN" sz="2000" b="1" dirty="0">
                <a:solidFill>
                  <a:srgbClr val="FF0000"/>
                </a:solidFill>
              </a:rPr>
              <a:t>       TPC</a:t>
            </a:r>
            <a:r>
              <a:rPr lang="zh-CN" altLang="en-US" sz="2000" b="1" dirty="0">
                <a:solidFill>
                  <a:srgbClr val="FF0000"/>
                </a:solidFill>
              </a:rPr>
              <a:t>与</a:t>
            </a:r>
            <a:r>
              <a:rPr lang="en-US" altLang="zh-CN" sz="2000" b="1" dirty="0">
                <a:solidFill>
                  <a:srgbClr val="FF0000"/>
                </a:solidFill>
              </a:rPr>
              <a:t>TOF</a:t>
            </a:r>
            <a:r>
              <a:rPr lang="zh-CN" altLang="en-US" sz="2000" b="1" dirty="0">
                <a:solidFill>
                  <a:srgbClr val="FF0000"/>
                </a:solidFill>
              </a:rPr>
              <a:t>结合，加上先进的高级触发，在</a:t>
            </a:r>
            <a:r>
              <a:rPr lang="en-US" altLang="zh-CN" sz="2000" b="1" dirty="0">
                <a:solidFill>
                  <a:srgbClr val="FF0000"/>
                </a:solidFill>
              </a:rPr>
              <a:t>10</a:t>
            </a:r>
            <a:r>
              <a:rPr lang="zh-CN" altLang="en-US" sz="2000" b="1" dirty="0">
                <a:solidFill>
                  <a:srgbClr val="FF0000"/>
                </a:solidFill>
              </a:rPr>
              <a:t>亿次金核金核对撞实验中，成功捕获到</a:t>
            </a:r>
            <a:r>
              <a:rPr lang="en-US" altLang="zh-CN" sz="2000" b="1" dirty="0">
                <a:solidFill>
                  <a:srgbClr val="FF0000"/>
                </a:solidFill>
              </a:rPr>
              <a:t>18</a:t>
            </a:r>
            <a:r>
              <a:rPr lang="zh-CN" altLang="en-US" sz="2000" b="1" dirty="0">
                <a:solidFill>
                  <a:srgbClr val="FF0000"/>
                </a:solidFill>
              </a:rPr>
              <a:t>个反氦核。</a:t>
            </a:r>
            <a:r>
              <a:rPr lang="zh-CN" altLang="en-US" sz="2000" b="1" dirty="0">
                <a:solidFill>
                  <a:schemeClr val="tx2">
                    <a:lumMod val="50000"/>
                  </a:schemeClr>
                </a:solidFill>
              </a:rPr>
              <a:t>产生概率接近亿分之一！</a:t>
            </a:r>
          </a:p>
        </p:txBody>
      </p:sp>
      <p:grpSp>
        <p:nvGrpSpPr>
          <p:cNvPr id="18438" name="组合 14"/>
          <p:cNvGrpSpPr>
            <a:grpSpLocks/>
          </p:cNvGrpSpPr>
          <p:nvPr/>
        </p:nvGrpSpPr>
        <p:grpSpPr bwMode="auto">
          <a:xfrm>
            <a:off x="5000625" y="1000125"/>
            <a:ext cx="3714750" cy="4643438"/>
            <a:chOff x="609599" y="1041400"/>
            <a:chExt cx="3962401" cy="5207000"/>
          </a:xfrm>
        </p:grpSpPr>
        <p:sp>
          <p:nvSpPr>
            <p:cNvPr id="9" name="Rounded Rectangle 6"/>
            <p:cNvSpPr>
              <a:spLocks noChangeArrowheads="1"/>
            </p:cNvSpPr>
            <p:nvPr/>
          </p:nvSpPr>
          <p:spPr bwMode="auto">
            <a:xfrm>
              <a:off x="609599" y="1041400"/>
              <a:ext cx="3810001" cy="5207000"/>
            </a:xfrm>
            <a:prstGeom prst="roundRect">
              <a:avLst>
                <a:gd name="adj" fmla="val 4486"/>
              </a:avLst>
            </a:prstGeom>
            <a:solidFill>
              <a:srgbClr val="000000"/>
            </a:solidFill>
            <a:ln w="57150" cmpd="thinThick">
              <a:solidFill>
                <a:srgbClr val="800000"/>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18440" name="TextBox 5"/>
            <p:cNvSpPr txBox="1">
              <a:spLocks noChangeArrowheads="1"/>
            </p:cNvSpPr>
            <p:nvPr/>
          </p:nvSpPr>
          <p:spPr bwMode="auto">
            <a:xfrm>
              <a:off x="609599" y="1814513"/>
              <a:ext cx="3962401"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i="1">
                  <a:solidFill>
                    <a:srgbClr val="FFFFFF"/>
                  </a:solidFill>
                </a:rPr>
                <a:t>“Observation of the Antimatter Helium-4 Nucleus”</a:t>
              </a:r>
            </a:p>
            <a:p>
              <a:pPr eaLnBrk="1" hangingPunct="1"/>
              <a:endParaRPr lang="en-US" altLang="zh-CN" sz="800" b="1" i="1">
                <a:solidFill>
                  <a:srgbClr val="FFFFFF"/>
                </a:solidFill>
              </a:endParaRPr>
            </a:p>
            <a:p>
              <a:pPr eaLnBrk="1" hangingPunct="1"/>
              <a:r>
                <a:rPr lang="en-US" altLang="zh-CN" i="1">
                  <a:solidFill>
                    <a:srgbClr val="FFFFFF"/>
                  </a:solidFill>
                </a:rPr>
                <a:t> by </a:t>
              </a:r>
              <a:r>
                <a:rPr lang="en-US" altLang="zh-CN" b="1" i="1">
                  <a:solidFill>
                    <a:srgbClr val="FFFFFF"/>
                  </a:solidFill>
                </a:rPr>
                <a:t>STAR Collaboration</a:t>
              </a:r>
            </a:p>
            <a:p>
              <a:pPr eaLnBrk="1" hangingPunct="1"/>
              <a:endParaRPr lang="en-US" altLang="zh-CN" sz="800" i="1">
                <a:solidFill>
                  <a:srgbClr val="FFFFFF"/>
                </a:solidFill>
              </a:endParaRPr>
            </a:p>
            <a:p>
              <a:pPr eaLnBrk="1" hangingPunct="1"/>
              <a:r>
                <a:rPr lang="en-US" altLang="zh-CN" b="1" i="1">
                  <a:solidFill>
                    <a:srgbClr val="FFFFFF"/>
                  </a:solidFill>
                </a:rPr>
                <a:t>Nature</a:t>
              </a:r>
              <a:r>
                <a:rPr lang="en-US" altLang="zh-CN" i="1">
                  <a:solidFill>
                    <a:srgbClr val="FFFFFF"/>
                  </a:solidFill>
                </a:rPr>
                <a:t>, 473, 353(2011). </a:t>
              </a:r>
            </a:p>
            <a:p>
              <a:pPr eaLnBrk="1" hangingPunct="1"/>
              <a:endParaRPr lang="en-US" altLang="zh-CN">
                <a:solidFill>
                  <a:srgbClr val="FFFFFF"/>
                </a:solidFill>
              </a:endParaRPr>
            </a:p>
            <a:p>
              <a:pPr eaLnBrk="1" hangingPunct="1"/>
              <a:endParaRPr lang="en-US" altLang="zh-CN">
                <a:solidFill>
                  <a:srgbClr val="FFFFFF"/>
                </a:solidFill>
              </a:endParaRPr>
            </a:p>
          </p:txBody>
        </p:sp>
        <p:pic>
          <p:nvPicPr>
            <p:cNvPr id="184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0000"/>
              <a:ext cx="2057400" cy="47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831253" y="1445499"/>
              <a:ext cx="1283547" cy="368495"/>
            </a:xfrm>
            <a:prstGeom prst="rect">
              <a:avLst/>
            </a:prstGeom>
            <a:noFill/>
          </p:spPr>
          <p:txBody>
            <a:bodyPr wrap="none">
              <a:spAutoFit/>
            </a:bodyPr>
            <a:lstStyle/>
            <a:p>
              <a:pPr fontAlgn="auto">
                <a:spcBef>
                  <a:spcPts val="0"/>
                </a:spcBef>
                <a:spcAft>
                  <a:spcPts val="0"/>
                </a:spcAft>
                <a:defRPr/>
              </a:pPr>
              <a:r>
                <a:rPr lang="en-US" kern="0" dirty="0">
                  <a:solidFill>
                    <a:srgbClr val="FFFFFF"/>
                  </a:solidFill>
                  <a:latin typeface="Times New Roman"/>
                  <a:cs typeface="Times New Roman"/>
                </a:rPr>
                <a:t>April, 2011</a:t>
              </a:r>
            </a:p>
          </p:txBody>
        </p:sp>
        <p:pic>
          <p:nvPicPr>
            <p:cNvPr id="1844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599" y="3524738"/>
              <a:ext cx="2394303" cy="251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AA28DA1-9120-44D4-9645-A10247FADDE5}" type="slidenum">
              <a:rPr lang="zh-CN" altLang="en-US" smtClean="0"/>
              <a:pPr>
                <a:defRPr/>
              </a:pPr>
              <a:t>18</a:t>
            </a:fld>
            <a:endParaRPr lang="zh-CN" altLang="en-US" dirty="0"/>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85813"/>
            <a:ext cx="7143750" cy="5397500"/>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57188"/>
            <a:ext cx="6586538" cy="6275387"/>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1A6BD876-CA29-49B2-9D44-767E1A3AF9CB}" type="slidenum">
              <a:rPr lang="zh-CN" altLang="en-US" smtClean="0"/>
              <a:pPr>
                <a:defRPr/>
              </a:pPr>
              <a:t>19</a:t>
            </a:fld>
            <a:endParaRPr lang="zh-CN" altLang="en-US" dirty="0"/>
          </a:p>
        </p:txBody>
      </p:sp>
      <p:sp>
        <p:nvSpPr>
          <p:cNvPr id="3" name="Rectangle 12"/>
          <p:cNvSpPr>
            <a:spLocks noChangeArrowheads="1"/>
          </p:cNvSpPr>
          <p:nvPr/>
        </p:nvSpPr>
        <p:spPr bwMode="auto">
          <a:xfrm>
            <a:off x="500063" y="1285875"/>
            <a:ext cx="8143875" cy="4572000"/>
          </a:xfrm>
          <a:prstGeom prst="rect">
            <a:avLst/>
          </a:prstGeom>
          <a:noFill/>
          <a:ln w="9525">
            <a:noFill/>
            <a:miter lim="800000"/>
            <a:headEnd/>
            <a:tailEnd/>
          </a:ln>
        </p:spPr>
        <p:txBody>
          <a:bodyPr/>
          <a:lstStyle/>
          <a:p>
            <a:pPr>
              <a:lnSpc>
                <a:spcPct val="80000"/>
              </a:lnSpc>
              <a:spcBef>
                <a:spcPct val="20000"/>
              </a:spcBef>
              <a:defRPr/>
            </a:pPr>
            <a:r>
              <a:rPr lang="en-US" altLang="zh-CN" sz="2000" dirty="0"/>
              <a:t>A large area of </a:t>
            </a:r>
            <a:r>
              <a:rPr lang="en-US" altLang="zh-CN" sz="2000" dirty="0" err="1"/>
              <a:t>muon</a:t>
            </a:r>
            <a:r>
              <a:rPr lang="en-US" altLang="zh-CN" sz="2000" dirty="0"/>
              <a:t> telescope detector (MTD) at mid-rapidity, allows for the  detection of</a:t>
            </a:r>
            <a:endParaRPr lang="en-US" altLang="zh-CN" sz="2400" dirty="0"/>
          </a:p>
          <a:p>
            <a:pPr marL="342900" indent="-342900">
              <a:lnSpc>
                <a:spcPct val="80000"/>
              </a:lnSpc>
              <a:spcBef>
                <a:spcPct val="20000"/>
              </a:spcBef>
              <a:buFontTx/>
              <a:buChar char="•"/>
              <a:defRPr/>
            </a:pPr>
            <a:r>
              <a:rPr lang="en-US" altLang="zh-CN" dirty="0" err="1"/>
              <a:t>di-muon</a:t>
            </a:r>
            <a:r>
              <a:rPr lang="en-US" altLang="zh-CN" dirty="0"/>
              <a:t> pairs from QGP thermal radiation, </a:t>
            </a:r>
            <a:r>
              <a:rPr lang="en-US" altLang="zh-CN" dirty="0" err="1"/>
              <a:t>quarkonia</a:t>
            </a:r>
            <a:r>
              <a:rPr lang="en-US" altLang="zh-CN" dirty="0"/>
              <a:t>, light vector mesons, possible correlations of quarks and gluons </a:t>
            </a:r>
          </a:p>
          <a:p>
            <a:pPr marL="342900" indent="-342900">
              <a:lnSpc>
                <a:spcPct val="80000"/>
              </a:lnSpc>
              <a:spcBef>
                <a:spcPct val="20000"/>
              </a:spcBef>
              <a:defRPr/>
            </a:pPr>
            <a:r>
              <a:rPr lang="en-US" altLang="zh-CN" dirty="0"/>
              <a:t>     as resonances in QGP, and </a:t>
            </a:r>
            <a:r>
              <a:rPr lang="en-US" altLang="zh-CN" dirty="0" err="1"/>
              <a:t>Drell</a:t>
            </a:r>
            <a:r>
              <a:rPr lang="en-US" altLang="zh-CN" dirty="0"/>
              <a:t>-Yan production </a:t>
            </a:r>
          </a:p>
          <a:p>
            <a:pPr marL="342900" indent="-342900">
              <a:lnSpc>
                <a:spcPct val="80000"/>
              </a:lnSpc>
              <a:spcBef>
                <a:spcPct val="20000"/>
              </a:spcBef>
              <a:defRPr/>
            </a:pPr>
            <a:endParaRPr lang="en-US" altLang="zh-CN" dirty="0"/>
          </a:p>
          <a:p>
            <a:pPr marL="342900" indent="-342900">
              <a:lnSpc>
                <a:spcPct val="80000"/>
              </a:lnSpc>
              <a:spcBef>
                <a:spcPct val="20000"/>
              </a:spcBef>
              <a:buFontTx/>
              <a:buChar char="•"/>
              <a:defRPr/>
            </a:pPr>
            <a:r>
              <a:rPr lang="en-US" altLang="zh-CN" dirty="0"/>
              <a:t>single </a:t>
            </a:r>
            <a:r>
              <a:rPr lang="en-US" altLang="zh-CN" dirty="0" err="1"/>
              <a:t>muons</a:t>
            </a:r>
            <a:r>
              <a:rPr lang="en-US" altLang="zh-CN" dirty="0"/>
              <a:t> from the semi- </a:t>
            </a:r>
            <a:r>
              <a:rPr lang="en-US" altLang="zh-CN" dirty="0" err="1"/>
              <a:t>leptonic</a:t>
            </a:r>
            <a:r>
              <a:rPr lang="en-US" altLang="zh-CN" dirty="0"/>
              <a:t> decays of heavy flavor  </a:t>
            </a:r>
          </a:p>
          <a:p>
            <a:pPr marL="342900" indent="-342900">
              <a:lnSpc>
                <a:spcPct val="80000"/>
              </a:lnSpc>
              <a:spcBef>
                <a:spcPct val="20000"/>
              </a:spcBef>
              <a:defRPr/>
            </a:pPr>
            <a:r>
              <a:rPr lang="en-US" altLang="zh-CN" dirty="0"/>
              <a:t>      hadrons</a:t>
            </a:r>
          </a:p>
          <a:p>
            <a:pPr marL="342900" indent="-342900">
              <a:lnSpc>
                <a:spcPct val="80000"/>
              </a:lnSpc>
              <a:spcBef>
                <a:spcPct val="20000"/>
              </a:spcBef>
              <a:defRPr/>
            </a:pPr>
            <a:endParaRPr lang="en-US" altLang="zh-CN" dirty="0">
              <a:solidFill>
                <a:schemeClr val="accent2"/>
              </a:solidFill>
            </a:endParaRPr>
          </a:p>
          <a:p>
            <a:pPr marL="342900" indent="-342900">
              <a:lnSpc>
                <a:spcPct val="80000"/>
              </a:lnSpc>
              <a:spcBef>
                <a:spcPct val="20000"/>
              </a:spcBef>
              <a:buFontTx/>
              <a:buChar char="•"/>
              <a:defRPr/>
            </a:pPr>
            <a:r>
              <a:rPr lang="en-US" altLang="zh-CN" dirty="0">
                <a:solidFill>
                  <a:schemeClr val="accent2"/>
                </a:solidFill>
              </a:rPr>
              <a:t>advantages over electrons: no </a:t>
            </a:r>
            <a:r>
              <a:rPr lang="en-US" altLang="zh-CN" dirty="0">
                <a:solidFill>
                  <a:schemeClr val="accent2"/>
                </a:solidFill>
                <a:sym typeface="Symbol" pitchFamily="18" charset="2"/>
              </a:rPr>
              <a:t> </a:t>
            </a:r>
            <a:r>
              <a:rPr lang="en-US" altLang="zh-CN" dirty="0">
                <a:solidFill>
                  <a:schemeClr val="accent2"/>
                </a:solidFill>
              </a:rPr>
              <a:t>conversion, much less </a:t>
            </a:r>
            <a:r>
              <a:rPr lang="en-US" altLang="zh-CN" dirty="0" err="1">
                <a:solidFill>
                  <a:schemeClr val="accent2"/>
                </a:solidFill>
              </a:rPr>
              <a:t>Dalitz</a:t>
            </a:r>
            <a:r>
              <a:rPr lang="en-US" altLang="zh-CN" dirty="0">
                <a:solidFill>
                  <a:schemeClr val="accent2"/>
                </a:solidFill>
              </a:rPr>
              <a:t> decay contribution, less affected by </a:t>
            </a:r>
            <a:r>
              <a:rPr lang="en-US" altLang="zh-CN" dirty="0" err="1">
                <a:solidFill>
                  <a:schemeClr val="accent2"/>
                </a:solidFill>
              </a:rPr>
              <a:t>radiative</a:t>
            </a:r>
            <a:r>
              <a:rPr lang="en-US" altLang="zh-CN" dirty="0">
                <a:solidFill>
                  <a:schemeClr val="accent2"/>
                </a:solidFill>
              </a:rPr>
              <a:t> losses in the detector </a:t>
            </a:r>
          </a:p>
          <a:p>
            <a:pPr marL="342900" indent="-342900">
              <a:lnSpc>
                <a:spcPct val="80000"/>
              </a:lnSpc>
              <a:spcBef>
                <a:spcPct val="20000"/>
              </a:spcBef>
              <a:defRPr/>
            </a:pPr>
            <a:r>
              <a:rPr lang="en-US" altLang="zh-CN" dirty="0">
                <a:solidFill>
                  <a:schemeClr val="accent2"/>
                </a:solidFill>
              </a:rPr>
              <a:t>      materials, trigger capability in </a:t>
            </a:r>
            <a:r>
              <a:rPr lang="en-US" altLang="zh-CN" dirty="0" err="1">
                <a:solidFill>
                  <a:schemeClr val="accent2"/>
                </a:solidFill>
              </a:rPr>
              <a:t>Au+Au</a:t>
            </a:r>
            <a:endParaRPr lang="en-US" altLang="zh-CN" dirty="0">
              <a:solidFill>
                <a:schemeClr val="accent2"/>
              </a:solidFill>
            </a:endParaRPr>
          </a:p>
          <a:p>
            <a:pPr marL="342900" indent="-342900">
              <a:lnSpc>
                <a:spcPct val="80000"/>
              </a:lnSpc>
              <a:spcBef>
                <a:spcPct val="20000"/>
              </a:spcBef>
              <a:defRPr/>
            </a:pPr>
            <a:endParaRPr lang="en-US" altLang="zh-CN" dirty="0">
              <a:solidFill>
                <a:schemeClr val="accent2"/>
              </a:solidFill>
            </a:endParaRPr>
          </a:p>
          <a:p>
            <a:pPr marL="342900" indent="-342900">
              <a:buFont typeface="Arial" pitchFamily="34" charset="0"/>
              <a:buChar char="•"/>
              <a:defRPr/>
            </a:pPr>
            <a:r>
              <a:rPr lang="en-US" altLang="zh-CN" dirty="0">
                <a:solidFill>
                  <a:srgbClr val="FF0000"/>
                </a:solidFill>
              </a:rPr>
              <a:t>trigger capability for low to high </a:t>
            </a:r>
            <a:r>
              <a:rPr lang="en-US" altLang="zh-CN" dirty="0" err="1">
                <a:solidFill>
                  <a:srgbClr val="FF0000"/>
                </a:solidFill>
              </a:rPr>
              <a:t>pT</a:t>
            </a:r>
            <a:r>
              <a:rPr lang="en-US" altLang="zh-CN" dirty="0">
                <a:solidFill>
                  <a:srgbClr val="FF0000"/>
                </a:solidFill>
              </a:rPr>
              <a:t> J/</a:t>
            </a:r>
            <a:r>
              <a:rPr lang="en-US" altLang="zh-CN" dirty="0">
                <a:solidFill>
                  <a:srgbClr val="FF0000"/>
                </a:solidFill>
                <a:sym typeface="Symbol" pitchFamily="18" charset="2"/>
              </a:rPr>
              <a:t></a:t>
            </a:r>
            <a:r>
              <a:rPr lang="en-US" altLang="zh-CN" dirty="0">
                <a:solidFill>
                  <a:srgbClr val="FF0000"/>
                </a:solidFill>
              </a:rPr>
              <a:t> in central </a:t>
            </a:r>
            <a:r>
              <a:rPr lang="en-US" altLang="zh-CN" dirty="0" err="1">
                <a:solidFill>
                  <a:srgbClr val="FF0000"/>
                </a:solidFill>
              </a:rPr>
              <a:t>Au+Au</a:t>
            </a:r>
            <a:r>
              <a:rPr lang="en-US" altLang="zh-CN" dirty="0">
                <a:solidFill>
                  <a:srgbClr val="FF0000"/>
                </a:solidFill>
              </a:rPr>
              <a:t> </a:t>
            </a:r>
            <a:r>
              <a:rPr lang="en-US" altLang="zh-CN" dirty="0" err="1">
                <a:solidFill>
                  <a:srgbClr val="FF0000"/>
                </a:solidFill>
              </a:rPr>
              <a:t>collsions</a:t>
            </a:r>
            <a:endParaRPr lang="en-US" altLang="zh-CN" dirty="0">
              <a:solidFill>
                <a:srgbClr val="FF0000"/>
              </a:solidFill>
            </a:endParaRPr>
          </a:p>
          <a:p>
            <a:pPr marL="342900" indent="-342900">
              <a:defRPr/>
            </a:pPr>
            <a:r>
              <a:rPr lang="en-US" altLang="zh-CN" dirty="0">
                <a:solidFill>
                  <a:srgbClr val="FF0000"/>
                </a:solidFill>
              </a:rPr>
              <a:t>          excellent mass resolution, separate different upsilon states</a:t>
            </a:r>
          </a:p>
          <a:p>
            <a:pPr marL="342900" indent="-342900">
              <a:defRPr/>
            </a:pPr>
            <a:r>
              <a:rPr lang="en-US" altLang="zh-CN" dirty="0">
                <a:solidFill>
                  <a:srgbClr val="FF0000"/>
                </a:solidFill>
              </a:rPr>
              <a:t>          e-</a:t>
            </a:r>
            <a:r>
              <a:rPr lang="en-US" altLang="zh-CN" dirty="0" err="1">
                <a:solidFill>
                  <a:srgbClr val="FF0000"/>
                </a:solidFill>
              </a:rPr>
              <a:t>muon</a:t>
            </a:r>
            <a:r>
              <a:rPr lang="en-US" altLang="zh-CN" dirty="0">
                <a:solidFill>
                  <a:srgbClr val="FF0000"/>
                </a:solidFill>
              </a:rPr>
              <a:t> correlation to distinguish heavy flavor production from initial   lepton pair production</a:t>
            </a:r>
            <a:endParaRPr lang="en-US" altLang="zh-CN" dirty="0">
              <a:solidFill>
                <a:srgbClr val="FF3300"/>
              </a:solidFill>
            </a:endParaRPr>
          </a:p>
          <a:p>
            <a:pPr marL="342900" indent="-342900">
              <a:lnSpc>
                <a:spcPct val="80000"/>
              </a:lnSpc>
              <a:spcBef>
                <a:spcPct val="20000"/>
              </a:spcBef>
              <a:defRPr/>
            </a:pPr>
            <a:endParaRPr lang="en-US" altLang="zh-CN" dirty="0">
              <a:solidFill>
                <a:schemeClr val="accent2"/>
              </a:solidFill>
            </a:endParaRPr>
          </a:p>
          <a:p>
            <a:pPr marL="342900" indent="-342900">
              <a:lnSpc>
                <a:spcPct val="80000"/>
              </a:lnSpc>
              <a:spcBef>
                <a:spcPct val="20000"/>
              </a:spcBef>
              <a:defRPr/>
            </a:pPr>
            <a:endParaRPr lang="en-US" altLang="zh-CN" dirty="0">
              <a:solidFill>
                <a:schemeClr val="accent2"/>
              </a:solidFill>
            </a:endParaRPr>
          </a:p>
          <a:p>
            <a:pPr marL="342900" indent="-342900">
              <a:lnSpc>
                <a:spcPct val="80000"/>
              </a:lnSpc>
              <a:spcBef>
                <a:spcPct val="20000"/>
              </a:spcBef>
              <a:defRPr/>
            </a:pPr>
            <a:endParaRPr lang="en-US" altLang="zh-CN" dirty="0">
              <a:solidFill>
                <a:schemeClr val="accent2"/>
              </a:solidFill>
            </a:endParaRPr>
          </a:p>
        </p:txBody>
      </p:sp>
      <p:sp>
        <p:nvSpPr>
          <p:cNvPr id="4" name="Rectangle 2"/>
          <p:cNvSpPr txBox="1">
            <a:spLocks noChangeArrowheads="1"/>
          </p:cNvSpPr>
          <p:nvPr/>
        </p:nvSpPr>
        <p:spPr>
          <a:xfrm>
            <a:off x="928688" y="214313"/>
            <a:ext cx="7143750" cy="571500"/>
          </a:xfrm>
          <a:prstGeom prst="rect">
            <a:avLst/>
          </a:prstGeom>
          <a:solidFill>
            <a:srgbClr val="FFFF00"/>
          </a:solidFill>
        </p:spPr>
        <p:txBody>
          <a:bodyPr/>
          <a:lstStyle/>
          <a:p>
            <a:pPr algn="ctr" eaLnBrk="0" hangingPunct="0">
              <a:defRPr/>
            </a:pPr>
            <a:r>
              <a:rPr lang="en-US" altLang="zh-CN" sz="3200" b="1" dirty="0">
                <a:solidFill>
                  <a:srgbClr val="FF0000"/>
                </a:solidFill>
                <a:latin typeface="+mj-lt"/>
                <a:cs typeface="+mj-cs"/>
              </a:rPr>
              <a:t>STAR </a:t>
            </a:r>
            <a:r>
              <a:rPr lang="en-US" altLang="zh-CN" sz="3200" b="1" dirty="0" err="1">
                <a:solidFill>
                  <a:srgbClr val="FF0000"/>
                </a:solidFill>
                <a:latin typeface="+mj-lt"/>
                <a:cs typeface="+mj-cs"/>
              </a:rPr>
              <a:t>Muon</a:t>
            </a:r>
            <a:r>
              <a:rPr lang="en-US" altLang="zh-CN" sz="3200" b="1" dirty="0">
                <a:solidFill>
                  <a:srgbClr val="FF0000"/>
                </a:solidFill>
                <a:latin typeface="+mj-lt"/>
                <a:cs typeface="+mj-cs"/>
              </a:rPr>
              <a:t> Telescope Detector </a:t>
            </a:r>
            <a:endParaRPr lang="zh-CN" altLang="en-US" sz="3200" b="1" dirty="0">
              <a:solidFill>
                <a:srgbClr val="FF0000"/>
              </a:solidFill>
              <a:latin typeface="+mj-lt"/>
              <a:cs typeface="+mj-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F5C0EB5C-AE39-429A-B33E-D0D1E91E55DE}" type="slidenum">
              <a:rPr lang="zh-CN" altLang="en-US" smtClean="0"/>
              <a:pPr>
                <a:defRPr/>
              </a:pPr>
              <a:t>2</a:t>
            </a:fld>
            <a:endParaRPr lang="zh-CN" altLang="en-US" dirty="0"/>
          </a:p>
        </p:txBody>
      </p:sp>
      <p:sp>
        <p:nvSpPr>
          <p:cNvPr id="10244" name="Text Box 101"/>
          <p:cNvSpPr txBox="1">
            <a:spLocks noChangeArrowheads="1"/>
          </p:cNvSpPr>
          <p:nvPr/>
        </p:nvSpPr>
        <p:spPr bwMode="auto">
          <a:xfrm>
            <a:off x="1409700" y="190500"/>
            <a:ext cx="7265988" cy="584200"/>
          </a:xfrm>
          <a:prstGeom prst="rect">
            <a:avLst/>
          </a:prstGeom>
          <a:noFill/>
          <a:ln w="9525">
            <a:noFill/>
            <a:miter lim="800000"/>
            <a:headEnd/>
            <a:tailEnd/>
          </a:ln>
        </p:spPr>
        <p:txBody>
          <a:bodyPr>
            <a:spAutoFit/>
          </a:bodyPr>
          <a:lstStyle/>
          <a:p>
            <a:pPr algn="ctr">
              <a:defRPr/>
            </a:pPr>
            <a:r>
              <a:rPr lang="en-US" altLang="zh-CN" sz="3200" dirty="0">
                <a:solidFill>
                  <a:srgbClr val="FF0000"/>
                </a:solidFill>
                <a:ea typeface="华文楷体" pitchFamily="2" charset="-122"/>
              </a:rPr>
              <a:t>Introduction of MRPC</a:t>
            </a:r>
            <a:r>
              <a:rPr lang="en-US" altLang="zh-CN" sz="3200" dirty="0">
                <a:solidFill>
                  <a:schemeClr val="tx2">
                    <a:lumMod val="75000"/>
                  </a:schemeClr>
                </a:solidFill>
                <a:ea typeface="华文楷体" pitchFamily="2" charset="-122"/>
              </a:rPr>
              <a:t>(</a:t>
            </a:r>
            <a:r>
              <a:rPr lang="zh-CN" altLang="en-US" sz="3200" dirty="0">
                <a:solidFill>
                  <a:schemeClr val="tx2">
                    <a:lumMod val="75000"/>
                  </a:schemeClr>
                </a:solidFill>
                <a:ea typeface="华文楷体" pitchFamily="2" charset="-122"/>
              </a:rPr>
              <a:t>多气隙电阻板室）</a:t>
            </a:r>
            <a:endParaRPr lang="en-US" altLang="zh-CN" sz="3200" dirty="0">
              <a:solidFill>
                <a:schemeClr val="tx2">
                  <a:lumMod val="75000"/>
                </a:schemeClr>
              </a:solidFill>
              <a:ea typeface="华文楷体" pitchFamily="2" charset="-122"/>
            </a:endParaRPr>
          </a:p>
        </p:txBody>
      </p:sp>
      <p:sp>
        <p:nvSpPr>
          <p:cNvPr id="4100" name="TextBox 8"/>
          <p:cNvSpPr txBox="1">
            <a:spLocks noChangeArrowheads="1"/>
          </p:cNvSpPr>
          <p:nvPr/>
        </p:nvSpPr>
        <p:spPr bwMode="auto">
          <a:xfrm>
            <a:off x="4271488" y="4682977"/>
            <a:ext cx="4702398" cy="1892826"/>
          </a:xfrm>
          <a:prstGeom prst="rect">
            <a:avLst/>
          </a:prstGeom>
          <a:solidFill>
            <a:schemeClr val="accent2">
              <a:lumMod val="75000"/>
            </a:schemeClr>
          </a:solidFill>
          <a:ln w="9525">
            <a:solidFill>
              <a:srgbClr val="FF0000"/>
            </a:solidFill>
            <a:miter lim="800000"/>
            <a:headEnd/>
            <a:tailEnd/>
          </a:ln>
        </p:spPr>
        <p:txBody>
          <a:bodyPr wrap="square">
            <a:spAutoFit/>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buFontTx/>
              <a:buAutoNum type="arabicPeriod"/>
            </a:pPr>
            <a:r>
              <a:rPr lang="en-US" altLang="zh-CN" b="1" dirty="0">
                <a:solidFill>
                  <a:schemeClr val="bg1"/>
                </a:solidFill>
              </a:rPr>
              <a:t>Application in nuclear physics experiments</a:t>
            </a:r>
          </a:p>
          <a:p>
            <a:pPr eaLnBrk="1" hangingPunct="1">
              <a:lnSpc>
                <a:spcPct val="130000"/>
              </a:lnSpc>
              <a:buFontTx/>
              <a:buAutoNum type="arabicPeriod"/>
            </a:pPr>
            <a:r>
              <a:rPr lang="en-US" altLang="zh-CN" b="1" dirty="0">
                <a:solidFill>
                  <a:schemeClr val="bg1"/>
                </a:solidFill>
              </a:rPr>
              <a:t>Application in industry</a:t>
            </a:r>
            <a:r>
              <a:rPr lang="zh-CN" altLang="en-US" b="1" dirty="0">
                <a:solidFill>
                  <a:schemeClr val="bg1"/>
                </a:solidFill>
              </a:rPr>
              <a:t>（</a:t>
            </a:r>
            <a:r>
              <a:rPr lang="en-US" altLang="zh-CN" b="1" dirty="0" err="1">
                <a:solidFill>
                  <a:schemeClr val="bg1"/>
                </a:solidFill>
              </a:rPr>
              <a:t>Muon</a:t>
            </a:r>
            <a:r>
              <a:rPr lang="en-US" altLang="zh-CN" b="1" dirty="0">
                <a:solidFill>
                  <a:schemeClr val="bg1"/>
                </a:solidFill>
              </a:rPr>
              <a:t> tomography)</a:t>
            </a:r>
          </a:p>
          <a:p>
            <a:pPr eaLnBrk="1" hangingPunct="1">
              <a:lnSpc>
                <a:spcPct val="130000"/>
              </a:lnSpc>
              <a:buFontTx/>
              <a:buAutoNum type="arabicPeriod"/>
            </a:pPr>
            <a:r>
              <a:rPr lang="en-US" altLang="zh-CN" b="1" dirty="0">
                <a:solidFill>
                  <a:schemeClr val="bg1"/>
                </a:solidFill>
              </a:rPr>
              <a:t>Application in medicine</a:t>
            </a:r>
            <a:r>
              <a:rPr lang="zh-CN" altLang="en-US" b="1" dirty="0">
                <a:solidFill>
                  <a:schemeClr val="bg1"/>
                </a:solidFill>
              </a:rPr>
              <a:t>（</a:t>
            </a:r>
            <a:r>
              <a:rPr lang="en-US" altLang="zh-CN" b="1" dirty="0">
                <a:solidFill>
                  <a:schemeClr val="bg1"/>
                </a:solidFill>
              </a:rPr>
              <a:t>TOF-PET</a:t>
            </a:r>
            <a:r>
              <a:rPr lang="zh-CN" altLang="en-US" b="1" dirty="0">
                <a:solidFill>
                  <a:schemeClr val="bg1"/>
                </a:solidFill>
              </a:rPr>
              <a:t>）</a:t>
            </a:r>
          </a:p>
        </p:txBody>
      </p:sp>
      <p:sp>
        <p:nvSpPr>
          <p:cNvPr id="33" name="灯片编号占位符 1"/>
          <p:cNvSpPr txBox="1">
            <a:spLocks/>
          </p:cNvSpPr>
          <p:nvPr/>
        </p:nvSpPr>
        <p:spPr bwMode="auto">
          <a:xfrm>
            <a:off x="8215313" y="6356350"/>
            <a:ext cx="469900" cy="3635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defPPr>
              <a:defRPr lang="en-GB"/>
            </a:defPPr>
            <a:lvl1pPr algn="l" defTabSz="457200" rtl="0" fontAlgn="base">
              <a:spcBef>
                <a:spcPct val="0"/>
              </a:spcBef>
              <a:spcAft>
                <a:spcPct val="0"/>
              </a:spcAft>
              <a:buClrTx/>
              <a:buSzPct val="100000"/>
              <a:buFontTx/>
              <a:buNone/>
              <a:defRPr sz="1400" kern="1200">
                <a:solidFill>
                  <a:srgbClr val="000000"/>
                </a:solidFill>
                <a:latin typeface="+mn-lt"/>
                <a:ea typeface="宋体" charset="-122"/>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宋体" pitchFamily="2" charset="-122"/>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宋体" pitchFamily="2" charset="-122"/>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宋体" pitchFamily="2" charset="-122"/>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宋体" pitchFamily="2" charset="-122"/>
                <a:cs typeface="+mn-cs"/>
              </a:defRPr>
            </a:lvl5pPr>
            <a:lvl6pPr marL="2286000" algn="l" defTabSz="914400" rtl="0" eaLnBrk="1" latinLnBrk="0" hangingPunct="1">
              <a:defRPr kern="1200">
                <a:solidFill>
                  <a:schemeClr val="bg1"/>
                </a:solidFill>
                <a:latin typeface="Arial" pitchFamily="34" charset="0"/>
                <a:ea typeface="宋体" pitchFamily="2" charset="-122"/>
                <a:cs typeface="+mn-cs"/>
              </a:defRPr>
            </a:lvl6pPr>
            <a:lvl7pPr marL="2743200" algn="l" defTabSz="914400" rtl="0" eaLnBrk="1" latinLnBrk="0" hangingPunct="1">
              <a:defRPr kern="1200">
                <a:solidFill>
                  <a:schemeClr val="bg1"/>
                </a:solidFill>
                <a:latin typeface="Arial" pitchFamily="34" charset="0"/>
                <a:ea typeface="宋体" pitchFamily="2" charset="-122"/>
                <a:cs typeface="+mn-cs"/>
              </a:defRPr>
            </a:lvl7pPr>
            <a:lvl8pPr marL="3200400" algn="l" defTabSz="914400" rtl="0" eaLnBrk="1" latinLnBrk="0" hangingPunct="1">
              <a:defRPr kern="1200">
                <a:solidFill>
                  <a:schemeClr val="bg1"/>
                </a:solidFill>
                <a:latin typeface="Arial" pitchFamily="34" charset="0"/>
                <a:ea typeface="宋体" pitchFamily="2" charset="-122"/>
                <a:cs typeface="+mn-cs"/>
              </a:defRPr>
            </a:lvl8pPr>
            <a:lvl9pPr marL="3657600" algn="l" defTabSz="914400" rtl="0" eaLnBrk="1" latinLnBrk="0" hangingPunct="1">
              <a:defRPr kern="1200">
                <a:solidFill>
                  <a:schemeClr val="bg1"/>
                </a:solidFill>
                <a:latin typeface="Arial" pitchFamily="34" charset="0"/>
                <a:ea typeface="宋体" pitchFamily="2" charset="-122"/>
                <a:cs typeface="+mn-cs"/>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defRPr/>
            </a:pPr>
            <a:fld id="{BF46348E-3E5F-4E00-99C0-653977FA5208}" type="slidenum">
              <a:rPr kumimoji="0" lang="en-US" sz="1400" b="0" i="0" u="none" strike="noStrike" kern="1200" cap="none" spc="0" normalizeH="0" baseline="0" noProof="0" smtClean="0">
                <a:ln>
                  <a:noFill/>
                </a:ln>
                <a:solidFill>
                  <a:srgbClr val="000000"/>
                </a:solidFill>
                <a:effectLst/>
                <a:uLnTx/>
                <a:uFillTx/>
                <a:latin typeface="Calibri"/>
                <a:ea typeface="宋体" charset="-122"/>
                <a:cs typeface="+mn-cs"/>
              </a:rPr>
              <a:pPr marL="0" marR="0" lvl="0" indent="0" algn="l" defTabSz="457200" rtl="0" eaLnBrk="1" fontAlgn="base" latinLnBrk="0" hangingPunct="1">
                <a:lnSpc>
                  <a:spcPct val="100000"/>
                </a:lnSpc>
                <a:spcBef>
                  <a:spcPct val="0"/>
                </a:spcBef>
                <a:spcAft>
                  <a:spcPct val="0"/>
                </a:spcAft>
                <a:buClrTx/>
                <a:buSzPct val="100000"/>
                <a:buFontTx/>
                <a:buNone/>
                <a:tabLst/>
                <a:defRPr/>
              </a:pPr>
              <a:t>2</a:t>
            </a:fld>
            <a:endParaRPr kumimoji="0" lang="en-US" sz="1400" b="0" i="0" u="none" strike="noStrike" kern="1200" cap="none" spc="0" normalizeH="0" baseline="0" noProof="0">
              <a:ln>
                <a:noFill/>
              </a:ln>
              <a:solidFill>
                <a:srgbClr val="000000"/>
              </a:solidFill>
              <a:effectLst/>
              <a:uLnTx/>
              <a:uFillTx/>
              <a:latin typeface="Calibri"/>
              <a:ea typeface="宋体" charset="-122"/>
              <a:cs typeface="+mn-cs"/>
            </a:endParaRPr>
          </a:p>
        </p:txBody>
      </p:sp>
      <p:sp>
        <p:nvSpPr>
          <p:cNvPr id="34" name="TextBox 33"/>
          <p:cNvSpPr txBox="1"/>
          <p:nvPr/>
        </p:nvSpPr>
        <p:spPr>
          <a:xfrm>
            <a:off x="86599" y="4285195"/>
            <a:ext cx="3981345" cy="2252924"/>
          </a:xfrm>
          <a:prstGeom prst="rect">
            <a:avLst/>
          </a:prstGeom>
          <a:solidFill>
            <a:schemeClr val="accent5">
              <a:lumMod val="60000"/>
              <a:lumOff val="40000"/>
            </a:schemeClr>
          </a:solidFill>
        </p:spPr>
        <p:txBody>
          <a:bodyPr wrap="square" rtlCol="0">
            <a:spAutoFit/>
          </a:bodyPr>
          <a:lstStyle/>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1" i="0" u="none" strike="noStrike" kern="0" cap="none" spc="0" normalizeH="0" baseline="0" noProof="0" dirty="0" smtClean="0">
                <a:ln>
                  <a:noFill/>
                </a:ln>
                <a:solidFill>
                  <a:srgbClr val="2D2DB9">
                    <a:lumMod val="75000"/>
                  </a:srgbClr>
                </a:solidFill>
                <a:effectLst/>
                <a:uLnTx/>
                <a:uFillTx/>
              </a:rPr>
              <a:t>Standard parameters:</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     Resistivity of glass: ~10</a:t>
            </a:r>
            <a:r>
              <a:rPr kumimoji="0" lang="en-US" altLang="zh-CN" sz="1800" b="0" i="0" u="none" strike="noStrike" kern="0" cap="none" spc="0" normalizeH="0" baseline="30000" noProof="0" dirty="0" smtClean="0">
                <a:ln>
                  <a:noFill/>
                </a:ln>
                <a:solidFill>
                  <a:srgbClr val="2D2DB9">
                    <a:lumMod val="75000"/>
                  </a:srgbClr>
                </a:solidFill>
                <a:effectLst/>
                <a:uLnTx/>
                <a:uFillTx/>
              </a:rPr>
              <a:t>12 </a:t>
            </a:r>
            <a:r>
              <a:rPr kumimoji="0" lang="el-GR" altLang="zh-CN" sz="1800" b="0" i="0" u="none" strike="noStrike" kern="0" cap="none" spc="0" normalizeH="0" baseline="0" noProof="0" dirty="0" smtClean="0">
                <a:ln>
                  <a:noFill/>
                </a:ln>
                <a:solidFill>
                  <a:srgbClr val="2D2DB9">
                    <a:lumMod val="75000"/>
                  </a:srgbClr>
                </a:solidFill>
                <a:effectLst/>
                <a:uLnTx/>
                <a:uFillTx/>
                <a:latin typeface="Times New Roman"/>
                <a:cs typeface="Times New Roman"/>
              </a:rPr>
              <a:t>Ω</a:t>
            </a:r>
            <a:r>
              <a:rPr kumimoji="0" lang="en-US" altLang="zh-CN" sz="1800" b="0" i="0" u="none" strike="noStrike" kern="0" cap="none" spc="0" normalizeH="0" baseline="0" noProof="0" dirty="0" smtClean="0">
                <a:ln>
                  <a:noFill/>
                </a:ln>
                <a:solidFill>
                  <a:srgbClr val="2D2DB9">
                    <a:lumMod val="75000"/>
                  </a:srgbClr>
                </a:solidFill>
                <a:effectLst/>
                <a:uLnTx/>
                <a:uFillTx/>
                <a:latin typeface="Times New Roman"/>
                <a:cs typeface="Times New Roman"/>
              </a:rPr>
              <a:t>.cm</a:t>
            </a:r>
            <a:endParaRPr kumimoji="0" lang="en-US" altLang="zh-CN" sz="1800" b="0" i="0" u="none" strike="noStrike" kern="0" cap="none" spc="0" normalizeH="0" baseline="0" noProof="0" dirty="0" smtClean="0">
              <a:ln>
                <a:noFill/>
              </a:ln>
              <a:solidFill>
                <a:srgbClr val="2D2DB9">
                  <a:lumMod val="75000"/>
                </a:srgbClr>
              </a:solidFill>
              <a:effectLst/>
              <a:uLnTx/>
              <a:uFillTx/>
            </a:endParaRP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     Time resolution &lt;100ps</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     Efficiency &gt;95%</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     Dark current: a few </a:t>
            </a:r>
            <a:r>
              <a:rPr kumimoji="0" lang="en-US" altLang="zh-CN" sz="1800" b="0" i="0" u="none" strike="noStrike" kern="0" cap="none" spc="0" normalizeH="0" baseline="0" noProof="0" dirty="0" err="1" smtClean="0">
                <a:ln>
                  <a:noFill/>
                </a:ln>
                <a:solidFill>
                  <a:srgbClr val="2D2DB9">
                    <a:lumMod val="75000"/>
                  </a:srgbClr>
                </a:solidFill>
                <a:effectLst/>
                <a:uLnTx/>
                <a:uFillTx/>
              </a:rPr>
              <a:t>nA</a:t>
            </a:r>
            <a:endParaRPr kumimoji="0" lang="en-US" altLang="zh-CN" sz="1800" b="0" i="0" u="none" strike="noStrike" kern="0" cap="none" spc="0" normalizeH="0" baseline="0" noProof="0" dirty="0" smtClean="0">
              <a:ln>
                <a:noFill/>
              </a:ln>
              <a:solidFill>
                <a:srgbClr val="2D2DB9">
                  <a:lumMod val="75000"/>
                </a:srgbClr>
              </a:solidFill>
              <a:effectLst/>
              <a:uLnTx/>
              <a:uFillTx/>
            </a:endParaRP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     Noise &lt;1Hz/cm</a:t>
            </a:r>
            <a:r>
              <a:rPr kumimoji="0" lang="en-US" altLang="zh-CN" sz="1800" b="0" i="0" u="none" strike="noStrike" kern="0" cap="none" spc="0" normalizeH="0" baseline="30000" noProof="0" dirty="0" smtClean="0">
                <a:ln>
                  <a:noFill/>
                </a:ln>
                <a:solidFill>
                  <a:srgbClr val="2D2DB9">
                    <a:lumMod val="75000"/>
                  </a:srgbClr>
                </a:solidFill>
                <a:effectLst/>
                <a:uLnTx/>
                <a:uFillTx/>
              </a:rPr>
              <a:t>2</a:t>
            </a:r>
            <a:r>
              <a:rPr kumimoji="0" lang="en-US" altLang="zh-CN" sz="1800" b="0" i="0" u="none" strike="noStrike" kern="0" cap="none" spc="0" normalizeH="0" baseline="0" noProof="0" dirty="0" smtClean="0">
                <a:ln>
                  <a:noFill/>
                </a:ln>
                <a:solidFill>
                  <a:srgbClr val="2D2DB9">
                    <a:lumMod val="75000"/>
                  </a:srgbClr>
                </a:solidFill>
                <a:effectLst/>
                <a:uLnTx/>
                <a:uFillTx/>
              </a:rPr>
              <a:t>     </a:t>
            </a:r>
            <a:r>
              <a:rPr kumimoji="0" lang="en-US" altLang="zh-CN" sz="1800" b="0" i="0" u="none" strike="noStrike" kern="0" cap="none" spc="0" normalizeH="0" baseline="30000" noProof="0" dirty="0" smtClean="0">
                <a:ln>
                  <a:noFill/>
                </a:ln>
                <a:solidFill>
                  <a:srgbClr val="2D2DB9">
                    <a:lumMod val="75000"/>
                  </a:srgbClr>
                </a:solidFill>
                <a:effectLst/>
                <a:uLnTx/>
                <a:uFillTx/>
              </a:rPr>
              <a:t>      </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35" name="TextBox 34"/>
          <p:cNvSpPr txBox="1"/>
          <p:nvPr/>
        </p:nvSpPr>
        <p:spPr>
          <a:xfrm>
            <a:off x="5857852" y="1230600"/>
            <a:ext cx="3286148" cy="3295774"/>
          </a:xfrm>
          <a:prstGeom prst="rect">
            <a:avLst/>
          </a:prstGeom>
          <a:solidFill>
            <a:srgbClr val="FFFF00"/>
          </a:solidFill>
        </p:spPr>
        <p:txBody>
          <a:bodyPr wrap="square" rtlCol="0">
            <a:spAutoFit/>
          </a:bodyPr>
          <a:lstStyle/>
          <a:p>
            <a:pPr marL="0" marR="0" lvl="0" indent="0" defTabSz="457200" eaLnBrk="1" fontAlgn="auto" latinLnBrk="0" hangingPunct="1">
              <a:lnSpc>
                <a:spcPct val="130000"/>
              </a:lnSpc>
              <a:spcBef>
                <a:spcPts val="0"/>
              </a:spcBef>
              <a:spcAft>
                <a:spcPts val="0"/>
              </a:spcAft>
              <a:buClr>
                <a:srgbClr val="000000"/>
              </a:buClr>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rPr>
              <a:t>  MRPC is made of thin</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000000"/>
                </a:solidFill>
                <a:effectLst/>
                <a:uLnTx/>
                <a:uFillTx/>
              </a:rPr>
              <a:t>   glass, large area and cheap</a:t>
            </a:r>
          </a:p>
          <a:p>
            <a:pPr marL="0" marR="0" lvl="0" indent="0" defTabSz="457200" eaLnBrk="1" fontAlgn="auto" latinLnBrk="0" hangingPunct="1">
              <a:lnSpc>
                <a:spcPct val="130000"/>
              </a:lnSpc>
              <a:spcBef>
                <a:spcPts val="0"/>
              </a:spcBef>
              <a:spcAft>
                <a:spcPts val="0"/>
              </a:spcAft>
              <a:buClr>
                <a:srgbClr val="000000"/>
              </a:buClr>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rPr>
              <a:t>  The inner glasses are</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000000"/>
                </a:solidFill>
                <a:effectLst/>
                <a:uLnTx/>
                <a:uFillTx/>
              </a:rPr>
              <a:t>   floating, take and keep</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000000"/>
                </a:solidFill>
                <a:effectLst/>
                <a:uLnTx/>
                <a:uFillTx/>
              </a:rPr>
              <a:t>   correct voltage by </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000000"/>
                </a:solidFill>
                <a:effectLst/>
                <a:uLnTx/>
                <a:uFillTx/>
              </a:rPr>
              <a:t>   electrostatics. it is </a:t>
            </a:r>
          </a:p>
          <a:p>
            <a:pPr marL="0" marR="0" lvl="0" indent="0" defTabSz="457200" eaLnBrk="1" fontAlgn="auto" latinLnBrk="0" hangingPunct="1">
              <a:lnSpc>
                <a:spcPct val="13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000000"/>
                </a:solidFill>
                <a:effectLst/>
                <a:uLnTx/>
                <a:uFillTx/>
              </a:rPr>
              <a:t>   transparent to fast signals</a:t>
            </a:r>
          </a:p>
          <a:p>
            <a:pPr marL="0" marR="0" lvl="0" indent="0" defTabSz="457200" eaLnBrk="1" fontAlgn="auto" latinLnBrk="0" hangingPunct="1">
              <a:lnSpc>
                <a:spcPct val="130000"/>
              </a:lnSpc>
              <a:spcBef>
                <a:spcPts val="0"/>
              </a:spcBef>
              <a:spcAft>
                <a:spcPts val="0"/>
              </a:spcAft>
              <a:buClr>
                <a:srgbClr val="000000"/>
              </a:buClr>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rPr>
              <a:t>  Thin gap-&gt;good timing</a:t>
            </a:r>
          </a:p>
          <a:p>
            <a:pPr marL="0" marR="0" lvl="0" indent="0" defTabSz="457200" eaLnBrk="1" fontAlgn="auto" latinLnBrk="0" hangingPunct="1">
              <a:lnSpc>
                <a:spcPct val="130000"/>
              </a:lnSpc>
              <a:spcBef>
                <a:spcPts val="0"/>
              </a:spcBef>
              <a:spcAft>
                <a:spcPts val="0"/>
              </a:spcAft>
              <a:buClr>
                <a:srgbClr val="000000"/>
              </a:buClr>
              <a:buSzPct val="100000"/>
              <a:buFont typeface="Arial" pitchFamily="34" charset="0"/>
              <a:buChar char="•"/>
              <a:tabLst/>
              <a:defRPr/>
            </a:pPr>
            <a:r>
              <a:rPr kumimoji="0" lang="en-US" altLang="zh-CN" sz="1800" b="0" i="0" u="none" strike="noStrike" kern="0" cap="none" spc="0" normalizeH="0" baseline="0" noProof="0" dirty="0" smtClean="0">
                <a:ln>
                  <a:noFill/>
                </a:ln>
                <a:solidFill>
                  <a:srgbClr val="000000"/>
                </a:solidFill>
                <a:effectLst/>
                <a:uLnTx/>
                <a:uFillTx/>
              </a:rPr>
              <a:t>  Multi-gap-&gt; high efficiency</a:t>
            </a:r>
            <a:endParaRPr kumimoji="0" lang="zh-CN" altLang="en-US" sz="1800" b="0" i="0" u="none" strike="noStrike" kern="0" cap="none" spc="0" normalizeH="0" baseline="0" noProof="0" dirty="0" smtClean="0">
              <a:ln>
                <a:noFill/>
              </a:ln>
              <a:solidFill>
                <a:srgbClr val="000000"/>
              </a:solidFill>
              <a:effectLst/>
              <a:uLnTx/>
              <a:uFillTx/>
            </a:endParaRPr>
          </a:p>
        </p:txBody>
      </p:sp>
      <p:grpSp>
        <p:nvGrpSpPr>
          <p:cNvPr id="36" name="组合 35"/>
          <p:cNvGrpSpPr/>
          <p:nvPr/>
        </p:nvGrpSpPr>
        <p:grpSpPr>
          <a:xfrm>
            <a:off x="0" y="1214422"/>
            <a:ext cx="5775315" cy="2775478"/>
            <a:chOff x="1420733" y="2060848"/>
            <a:chExt cx="5929322" cy="3024336"/>
          </a:xfrm>
        </p:grpSpPr>
        <p:grpSp>
          <p:nvGrpSpPr>
            <p:cNvPr id="37" name="组合 36"/>
            <p:cNvGrpSpPr/>
            <p:nvPr/>
          </p:nvGrpSpPr>
          <p:grpSpPr>
            <a:xfrm>
              <a:off x="1420733" y="2168118"/>
              <a:ext cx="5929322" cy="2857520"/>
              <a:chOff x="0" y="1785926"/>
              <a:chExt cx="6471391" cy="3143272"/>
            </a:xfrm>
          </p:grpSpPr>
          <p:pic>
            <p:nvPicPr>
              <p:cNvPr id="43" name="Picture 8" descr="E:\博士论文\002\第三章-MRPC物理机制\2013-9-9 20-46-59.tif"/>
              <p:cNvPicPr/>
              <p:nvPr/>
            </p:nvPicPr>
            <p:blipFill rotWithShape="1">
              <a:blip r:embed="rId2">
                <a:extLst>
                  <a:ext uri="{28A0092B-C50C-407E-A947-70E740481C1C}">
                    <a14:useLocalDpi xmlns:a14="http://schemas.microsoft.com/office/drawing/2010/main" val="0"/>
                  </a:ext>
                </a:extLst>
              </a:blip>
              <a:srcRect b="-5352"/>
              <a:stretch/>
            </p:blipFill>
            <p:spPr bwMode="auto">
              <a:xfrm>
                <a:off x="500034" y="1785926"/>
                <a:ext cx="4929222" cy="3143272"/>
              </a:xfrm>
              <a:prstGeom prst="rect">
                <a:avLst/>
              </a:prstGeom>
              <a:noFill/>
              <a:ln>
                <a:noFill/>
              </a:ln>
              <a:extLst>
                <a:ext uri="{53640926-AAD7-44D8-BBD7-CCE9431645EC}">
                  <a14:shadowObscured xmlns:a14="http://schemas.microsoft.com/office/drawing/2010/main"/>
                </a:ext>
              </a:extLst>
            </p:spPr>
          </p:pic>
          <p:sp>
            <p:nvSpPr>
              <p:cNvPr id="44" name="TextBox 43"/>
              <p:cNvSpPr txBox="1"/>
              <p:nvPr/>
            </p:nvSpPr>
            <p:spPr>
              <a:xfrm>
                <a:off x="2071670" y="1857364"/>
                <a:ext cx="1120820"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Read out</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45" name="TextBox 44"/>
              <p:cNvSpPr txBox="1"/>
              <p:nvPr/>
            </p:nvSpPr>
            <p:spPr>
              <a:xfrm>
                <a:off x="2105127" y="4536289"/>
                <a:ext cx="1120820"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Read out</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46" name="TextBox 45"/>
              <p:cNvSpPr txBox="1"/>
              <p:nvPr/>
            </p:nvSpPr>
            <p:spPr>
              <a:xfrm>
                <a:off x="0" y="2214554"/>
                <a:ext cx="1069524"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Insulator</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47" name="TextBox 46"/>
              <p:cNvSpPr txBox="1"/>
              <p:nvPr/>
            </p:nvSpPr>
            <p:spPr>
              <a:xfrm>
                <a:off x="214282" y="3214686"/>
                <a:ext cx="941283"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Carbon</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48" name="TextBox 47"/>
              <p:cNvSpPr txBox="1"/>
              <p:nvPr/>
            </p:nvSpPr>
            <p:spPr>
              <a:xfrm>
                <a:off x="0" y="4143380"/>
                <a:ext cx="1069524"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Insulator</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sp>
            <p:nvSpPr>
              <p:cNvPr id="49" name="TextBox 48"/>
              <p:cNvSpPr txBox="1"/>
              <p:nvPr/>
            </p:nvSpPr>
            <p:spPr>
              <a:xfrm>
                <a:off x="4786314" y="3214686"/>
                <a:ext cx="1685077" cy="369332"/>
              </a:xfrm>
              <a:prstGeom prst="rect">
                <a:avLst/>
              </a:prstGeom>
              <a:solidFill>
                <a:srgbClr val="FFFFFF"/>
              </a:solidFill>
            </p:spPr>
            <p:txBody>
              <a:bodyPr wrap="none" rtlCol="0">
                <a:spAutoFit/>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8" charset="0"/>
                  <a:buNone/>
                  <a:tabLst/>
                  <a:defRPr/>
                </a:pPr>
                <a:r>
                  <a:rPr kumimoji="0" lang="en-US" altLang="zh-CN" sz="1800" b="0" i="0" u="none" strike="noStrike" kern="0" cap="none" spc="0" normalizeH="0" baseline="0" noProof="0" dirty="0" smtClean="0">
                    <a:ln>
                      <a:noFill/>
                    </a:ln>
                    <a:solidFill>
                      <a:srgbClr val="2D2DB9">
                        <a:lumMod val="75000"/>
                      </a:srgbClr>
                    </a:solidFill>
                    <a:effectLst/>
                    <a:uLnTx/>
                    <a:uFillTx/>
                  </a:rPr>
                  <a:t>Resistive plate</a:t>
                </a:r>
                <a:endParaRPr kumimoji="0" lang="zh-CN" altLang="en-US" sz="1800" b="0" i="0" u="none" strike="noStrike" kern="0" cap="none" spc="0" normalizeH="0" baseline="0" noProof="0" dirty="0" smtClean="0">
                  <a:ln>
                    <a:noFill/>
                  </a:ln>
                  <a:solidFill>
                    <a:srgbClr val="2D2DB9">
                      <a:lumMod val="75000"/>
                    </a:srgbClr>
                  </a:solidFill>
                  <a:effectLst/>
                  <a:uLnTx/>
                  <a:uFillTx/>
                </a:endParaRPr>
              </a:p>
            </p:txBody>
          </p:sp>
        </p:grpSp>
        <p:cxnSp>
          <p:nvCxnSpPr>
            <p:cNvPr id="38" name="直接箭头连接符 37"/>
            <p:cNvCxnSpPr/>
            <p:nvPr/>
          </p:nvCxnSpPr>
          <p:spPr bwMode="auto">
            <a:xfrm flipH="1">
              <a:off x="3275856" y="2060848"/>
              <a:ext cx="1440160" cy="3024336"/>
            </a:xfrm>
            <a:prstGeom prst="straightConnector1">
              <a:avLst/>
            </a:prstGeom>
            <a:solidFill>
              <a:srgbClr val="00B8FF"/>
            </a:solidFill>
            <a:ln w="22225" cap="flat" cmpd="sng" algn="ctr">
              <a:solidFill>
                <a:srgbClr val="000000"/>
              </a:solidFill>
              <a:prstDash val="solid"/>
              <a:round/>
              <a:headEnd type="none" w="med" len="med"/>
              <a:tailEnd type="arrow"/>
            </a:ln>
            <a:effectLst/>
          </p:spPr>
        </p:cxnSp>
        <p:sp>
          <p:nvSpPr>
            <p:cNvPr id="39" name="流程图: 摘录 38"/>
            <p:cNvSpPr/>
            <p:nvPr/>
          </p:nvSpPr>
          <p:spPr bwMode="auto">
            <a:xfrm>
              <a:off x="4241469" y="2996952"/>
              <a:ext cx="92494" cy="144016"/>
            </a:xfrm>
            <a:prstGeom prst="flowChartExtra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zh-CN" altLang="en-US" sz="1800" b="0" i="0" u="none" strike="noStrike" kern="0" cap="none" spc="0" normalizeH="0" baseline="0" noProof="0" smtClean="0">
                <a:ln>
                  <a:noFill/>
                </a:ln>
                <a:solidFill>
                  <a:srgbClr val="FFFFFF"/>
                </a:solidFill>
                <a:effectLst/>
                <a:uLnTx/>
                <a:uFillTx/>
                <a:latin typeface="Arial" charset="0"/>
                <a:ea typeface="宋体" charset="-122"/>
              </a:endParaRPr>
            </a:p>
          </p:txBody>
        </p:sp>
        <p:sp>
          <p:nvSpPr>
            <p:cNvPr id="40" name="流程图: 摘录 39"/>
            <p:cNvSpPr/>
            <p:nvPr/>
          </p:nvSpPr>
          <p:spPr bwMode="auto">
            <a:xfrm>
              <a:off x="4070714" y="3356526"/>
              <a:ext cx="92494" cy="110465"/>
            </a:xfrm>
            <a:prstGeom prst="flowChartExtra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zh-CN" altLang="en-US" sz="1800" b="0" i="0" u="none" strike="noStrike" kern="0" cap="none" spc="0" normalizeH="0" baseline="0" noProof="0" smtClean="0">
                <a:ln>
                  <a:noFill/>
                </a:ln>
                <a:solidFill>
                  <a:srgbClr val="FFFFFF"/>
                </a:solidFill>
                <a:effectLst/>
                <a:uLnTx/>
                <a:uFillTx/>
                <a:latin typeface="Arial" charset="0"/>
                <a:ea typeface="宋体" charset="-122"/>
              </a:endParaRPr>
            </a:p>
          </p:txBody>
        </p:sp>
        <p:sp>
          <p:nvSpPr>
            <p:cNvPr id="41" name="流程图: 摘录 40"/>
            <p:cNvSpPr/>
            <p:nvPr/>
          </p:nvSpPr>
          <p:spPr bwMode="auto">
            <a:xfrm>
              <a:off x="3908756" y="3683507"/>
              <a:ext cx="92494" cy="110465"/>
            </a:xfrm>
            <a:prstGeom prst="flowChartExtra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zh-CN" altLang="en-US" sz="1800" b="0" i="0" u="none" strike="noStrike" kern="0" cap="none" spc="0" normalizeH="0" baseline="0" noProof="0" smtClean="0">
                <a:ln>
                  <a:noFill/>
                </a:ln>
                <a:solidFill>
                  <a:srgbClr val="FFFFFF"/>
                </a:solidFill>
                <a:effectLst/>
                <a:uLnTx/>
                <a:uFillTx/>
                <a:latin typeface="Arial" charset="0"/>
                <a:ea typeface="宋体" charset="-122"/>
              </a:endParaRPr>
            </a:p>
          </p:txBody>
        </p:sp>
        <p:sp>
          <p:nvSpPr>
            <p:cNvPr id="42" name="流程图: 摘录 41"/>
            <p:cNvSpPr/>
            <p:nvPr/>
          </p:nvSpPr>
          <p:spPr bwMode="auto">
            <a:xfrm>
              <a:off x="3739846" y="4005064"/>
              <a:ext cx="92494" cy="110465"/>
            </a:xfrm>
            <a:prstGeom prst="flowChartExtract">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
                  <a:srgbClr val="000000"/>
                </a:buClr>
                <a:buSzPct val="100000"/>
                <a:buFont typeface="Times New Roman" pitchFamily="16" charset="0"/>
                <a:buNone/>
                <a:tabLst/>
                <a:defRPr/>
              </a:pPr>
              <a:endParaRPr kumimoji="0" lang="zh-CN" altLang="en-US" sz="1800" b="0" i="0" u="none" strike="noStrike" kern="0" cap="none" spc="0" normalizeH="0" baseline="0" noProof="0" smtClean="0">
                <a:ln>
                  <a:noFill/>
                </a:ln>
                <a:solidFill>
                  <a:srgbClr val="FFFFFF"/>
                </a:solidFill>
                <a:effectLst/>
                <a:uLnTx/>
                <a:uFillTx/>
                <a:latin typeface="Arial" charset="0"/>
                <a:ea typeface="宋体"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97F78DC-ECA9-4E20-B3D2-8A5173644222}" type="slidenum">
              <a:rPr lang="zh-CN" altLang="en-US" smtClean="0"/>
              <a:pPr>
                <a:defRPr/>
              </a:pPr>
              <a:t>20</a:t>
            </a:fld>
            <a:endParaRPr lang="zh-CN" altLang="en-US" dirty="0"/>
          </a:p>
        </p:txBody>
      </p:sp>
      <p:sp>
        <p:nvSpPr>
          <p:cNvPr id="4" name="Rectangle 2"/>
          <p:cNvSpPr txBox="1">
            <a:spLocks noChangeArrowheads="1"/>
          </p:cNvSpPr>
          <p:nvPr/>
        </p:nvSpPr>
        <p:spPr>
          <a:xfrm>
            <a:off x="928688" y="142875"/>
            <a:ext cx="7143750" cy="571500"/>
          </a:xfrm>
          <a:prstGeom prst="rect">
            <a:avLst/>
          </a:prstGeom>
          <a:solidFill>
            <a:srgbClr val="FFFF00"/>
          </a:solidFill>
        </p:spPr>
        <p:txBody>
          <a:bodyPr/>
          <a:lstStyle/>
          <a:p>
            <a:pPr algn="ctr">
              <a:defRPr/>
            </a:pPr>
            <a:r>
              <a:rPr lang="en-US" altLang="zh-CN" sz="3200" b="1" kern="0" dirty="0">
                <a:solidFill>
                  <a:srgbClr val="FF0000"/>
                </a:solidFill>
                <a:latin typeface="+mj-lt"/>
                <a:cs typeface="+mj-cs"/>
              </a:rPr>
              <a:t>Concept of Design of the STAR-MTD</a:t>
            </a:r>
          </a:p>
        </p:txBody>
      </p:sp>
      <p:sp>
        <p:nvSpPr>
          <p:cNvPr id="21508" name="Text Box 5"/>
          <p:cNvSpPr txBox="1">
            <a:spLocks noChangeArrowheads="1"/>
          </p:cNvSpPr>
          <p:nvPr/>
        </p:nvSpPr>
        <p:spPr bwMode="auto">
          <a:xfrm>
            <a:off x="4071938" y="3714750"/>
            <a:ext cx="4824412"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342900" indent="-342900" eaLnBrk="0" hangingPunct="0">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1pPr>
            <a:lvl2pPr marL="742950" indent="-285750" eaLnBrk="0" hangingPunct="0">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2pPr>
            <a:lvl3pPr marL="1143000" indent="-228600" eaLnBrk="0" hangingPunct="0">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3pPr>
            <a:lvl4pPr marL="1600200" indent="-228600" eaLnBrk="0" hangingPunct="0">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4pPr>
            <a:lvl5pPr marL="2057400" indent="-228600" eaLnBrk="0" hangingPunct="0">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514350" algn="l"/>
                <a:tab pos="1447800" algn="l"/>
                <a:tab pos="2171700" algn="l"/>
                <a:tab pos="2895600" algn="l"/>
                <a:tab pos="3619500" algn="l"/>
                <a:tab pos="4343400" algn="l"/>
              </a:tabLst>
              <a:defRPr>
                <a:solidFill>
                  <a:schemeClr val="tx1"/>
                </a:solidFill>
                <a:latin typeface="Arial" pitchFamily="34" charset="0"/>
                <a:ea typeface="宋体" pitchFamily="2" charset="-122"/>
              </a:defRPr>
            </a:lvl9pPr>
          </a:lstStyle>
          <a:p>
            <a:pPr eaLnBrk="1" hangingPunct="1"/>
            <a:r>
              <a:rPr lang="en-US" altLang="zh-CN"/>
              <a:t>A detector with long-MRPCs covers the</a:t>
            </a:r>
          </a:p>
          <a:p>
            <a:pPr eaLnBrk="1" hangingPunct="1"/>
            <a:r>
              <a:rPr lang="en-US" altLang="zh-CN"/>
              <a:t>whole iron bars and leave the gaps in-</a:t>
            </a:r>
          </a:p>
          <a:p>
            <a:pPr eaLnBrk="1" hangingPunct="1"/>
            <a:r>
              <a:rPr lang="en-US" altLang="zh-CN"/>
              <a:t> between uncovered. Acceptance: 45% at</a:t>
            </a:r>
          </a:p>
          <a:p>
            <a:pPr eaLnBrk="1" hangingPunct="1"/>
            <a:r>
              <a:rPr lang="en-US" altLang="zh-CN"/>
              <a:t> |</a:t>
            </a:r>
            <a:r>
              <a:rPr lang="en-US" altLang="zh-CN">
                <a:sym typeface="Symbol" pitchFamily="18" charset="2"/>
              </a:rPr>
              <a:t></a:t>
            </a:r>
            <a:r>
              <a:rPr lang="en-US" altLang="zh-CN"/>
              <a:t>|&lt;0.5</a:t>
            </a:r>
          </a:p>
          <a:p>
            <a:pPr eaLnBrk="1" hangingPunct="1"/>
            <a:endParaRPr lang="en-US" altLang="zh-CN"/>
          </a:p>
          <a:p>
            <a:pPr eaLnBrk="1" hangingPunct="1"/>
            <a:r>
              <a:rPr lang="en-US" altLang="zh-CN"/>
              <a:t>117 modules, 1404 readout strips, 2808 readoutchannels</a:t>
            </a:r>
          </a:p>
          <a:p>
            <a:pPr eaLnBrk="1" hangingPunct="1"/>
            <a:endParaRPr lang="en-US" altLang="zh-CN"/>
          </a:p>
          <a:p>
            <a:pPr eaLnBrk="1" hangingPunct="1"/>
            <a:r>
              <a:rPr lang="en-US" altLang="zh-CN"/>
              <a:t>Long-MRPC detector technology, HPTDC</a:t>
            </a:r>
          </a:p>
          <a:p>
            <a:pPr eaLnBrk="1" hangingPunct="1"/>
            <a:r>
              <a:rPr lang="en-US" altLang="zh-CN"/>
              <a:t>electronics (same as STAR-TOF)</a:t>
            </a:r>
          </a:p>
        </p:txBody>
      </p:sp>
      <p:pic>
        <p:nvPicPr>
          <p:cNvPr id="2150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14375"/>
            <a:ext cx="2714625"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组合 29"/>
          <p:cNvGrpSpPr>
            <a:grpSpLocks/>
          </p:cNvGrpSpPr>
          <p:nvPr/>
        </p:nvGrpSpPr>
        <p:grpSpPr bwMode="auto">
          <a:xfrm>
            <a:off x="0" y="2419350"/>
            <a:ext cx="3810000" cy="3608388"/>
            <a:chOff x="0" y="2419350"/>
            <a:chExt cx="3810000" cy="3608388"/>
          </a:xfrm>
        </p:grpSpPr>
        <p:pic>
          <p:nvPicPr>
            <p:cNvPr id="215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0"/>
              <a:ext cx="3810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9"/>
            <p:cNvSpPr txBox="1">
              <a:spLocks noChangeArrowheads="1"/>
            </p:cNvSpPr>
            <p:nvPr/>
          </p:nvSpPr>
          <p:spPr bwMode="auto">
            <a:xfrm>
              <a:off x="2819400" y="36385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chemeClr val="accent2"/>
                  </a:solidFill>
                  <a:cs typeface="Arial" pitchFamily="34" charset="0"/>
                  <a:sym typeface="Symbol" pitchFamily="18" charset="2"/>
                </a:rPr>
                <a:t></a:t>
              </a:r>
            </a:p>
          </p:txBody>
        </p:sp>
        <p:sp>
          <p:nvSpPr>
            <p:cNvPr id="21514" name="Text Box 11"/>
            <p:cNvSpPr txBox="1">
              <a:spLocks noChangeArrowheads="1"/>
            </p:cNvSpPr>
            <p:nvPr/>
          </p:nvSpPr>
          <p:spPr bwMode="auto">
            <a:xfrm>
              <a:off x="2819400" y="38973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chemeClr val="accent2"/>
                  </a:solidFill>
                  <a:cs typeface="Arial" pitchFamily="34" charset="0"/>
                  <a:sym typeface="Symbol" pitchFamily="18" charset="2"/>
                </a:rPr>
                <a:t></a:t>
              </a:r>
            </a:p>
          </p:txBody>
        </p:sp>
        <p:sp>
          <p:nvSpPr>
            <p:cNvPr id="21515" name="Text Box 12"/>
            <p:cNvSpPr txBox="1">
              <a:spLocks noChangeArrowheads="1"/>
            </p:cNvSpPr>
            <p:nvPr/>
          </p:nvSpPr>
          <p:spPr bwMode="auto">
            <a:xfrm>
              <a:off x="152400" y="36385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chemeClr val="accent2"/>
                  </a:solidFill>
                  <a:cs typeface="Arial" pitchFamily="34" charset="0"/>
                  <a:sym typeface="Symbol" pitchFamily="18" charset="2"/>
                </a:rPr>
                <a:t></a:t>
              </a:r>
            </a:p>
          </p:txBody>
        </p:sp>
        <p:sp>
          <p:nvSpPr>
            <p:cNvPr id="21516" name="Rectangle 15"/>
            <p:cNvSpPr>
              <a:spLocks noChangeArrowheads="1"/>
            </p:cNvSpPr>
            <p:nvPr/>
          </p:nvSpPr>
          <p:spPr bwMode="auto">
            <a:xfrm>
              <a:off x="2209800" y="27543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17" name="Rectangle 16"/>
            <p:cNvSpPr>
              <a:spLocks noChangeArrowheads="1"/>
            </p:cNvSpPr>
            <p:nvPr/>
          </p:nvSpPr>
          <p:spPr bwMode="auto">
            <a:xfrm>
              <a:off x="1981200" y="26019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18" name="Rectangle 17"/>
            <p:cNvSpPr>
              <a:spLocks noChangeArrowheads="1"/>
            </p:cNvSpPr>
            <p:nvPr/>
          </p:nvSpPr>
          <p:spPr bwMode="auto">
            <a:xfrm>
              <a:off x="2590800" y="31353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19" name="Rectangle 18"/>
            <p:cNvSpPr>
              <a:spLocks noChangeArrowheads="1"/>
            </p:cNvSpPr>
            <p:nvPr/>
          </p:nvSpPr>
          <p:spPr bwMode="auto">
            <a:xfrm>
              <a:off x="1143000" y="24955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0" name="Rectangle 19"/>
            <p:cNvSpPr>
              <a:spLocks noChangeArrowheads="1"/>
            </p:cNvSpPr>
            <p:nvPr/>
          </p:nvSpPr>
          <p:spPr bwMode="auto">
            <a:xfrm>
              <a:off x="2411413" y="2906713"/>
              <a:ext cx="4079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1" name="Rectangle 20"/>
            <p:cNvSpPr>
              <a:spLocks noChangeArrowheads="1"/>
            </p:cNvSpPr>
            <p:nvPr/>
          </p:nvSpPr>
          <p:spPr bwMode="auto">
            <a:xfrm>
              <a:off x="2743200" y="33337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2" name="Rectangle 21"/>
            <p:cNvSpPr>
              <a:spLocks noChangeArrowheads="1"/>
            </p:cNvSpPr>
            <p:nvPr/>
          </p:nvSpPr>
          <p:spPr bwMode="auto">
            <a:xfrm>
              <a:off x="2716213" y="4248150"/>
              <a:ext cx="4079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3" name="Rectangle 22"/>
            <p:cNvSpPr>
              <a:spLocks noChangeArrowheads="1"/>
            </p:cNvSpPr>
            <p:nvPr/>
          </p:nvSpPr>
          <p:spPr bwMode="auto">
            <a:xfrm>
              <a:off x="887413" y="2571750"/>
              <a:ext cx="4079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4" name="Rectangle 23"/>
            <p:cNvSpPr>
              <a:spLocks noChangeArrowheads="1"/>
            </p:cNvSpPr>
            <p:nvPr/>
          </p:nvSpPr>
          <p:spPr bwMode="auto">
            <a:xfrm>
              <a:off x="2590800" y="45069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5" name="Rectangle 24"/>
            <p:cNvSpPr>
              <a:spLocks noChangeArrowheads="1"/>
            </p:cNvSpPr>
            <p:nvPr/>
          </p:nvSpPr>
          <p:spPr bwMode="auto">
            <a:xfrm>
              <a:off x="457200" y="29067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6" name="Rectangle 25"/>
            <p:cNvSpPr>
              <a:spLocks noChangeArrowheads="1"/>
            </p:cNvSpPr>
            <p:nvPr/>
          </p:nvSpPr>
          <p:spPr bwMode="auto">
            <a:xfrm>
              <a:off x="304800" y="31353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7" name="Rectangle 26"/>
            <p:cNvSpPr>
              <a:spLocks noChangeArrowheads="1"/>
            </p:cNvSpPr>
            <p:nvPr/>
          </p:nvSpPr>
          <p:spPr bwMode="auto">
            <a:xfrm>
              <a:off x="685800" y="27241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8" name="Rectangle 27"/>
            <p:cNvSpPr>
              <a:spLocks noChangeArrowheads="1"/>
            </p:cNvSpPr>
            <p:nvPr/>
          </p:nvSpPr>
          <p:spPr bwMode="auto">
            <a:xfrm>
              <a:off x="1447800" y="24193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29" name="Rectangle 28"/>
            <p:cNvSpPr>
              <a:spLocks noChangeArrowheads="1"/>
            </p:cNvSpPr>
            <p:nvPr/>
          </p:nvSpPr>
          <p:spPr bwMode="auto">
            <a:xfrm>
              <a:off x="1676400" y="2495550"/>
              <a:ext cx="407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30" name="Rectangle 29"/>
            <p:cNvSpPr>
              <a:spLocks noChangeArrowheads="1"/>
            </p:cNvSpPr>
            <p:nvPr/>
          </p:nvSpPr>
          <p:spPr bwMode="auto">
            <a:xfrm>
              <a:off x="228600" y="4465638"/>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31" name="Rectangle 30"/>
            <p:cNvSpPr>
              <a:spLocks noChangeArrowheads="1"/>
            </p:cNvSpPr>
            <p:nvPr/>
          </p:nvSpPr>
          <p:spPr bwMode="auto">
            <a:xfrm>
              <a:off x="152400" y="42021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32" name="Rectangle 31"/>
            <p:cNvSpPr>
              <a:spLocks noChangeArrowheads="1"/>
            </p:cNvSpPr>
            <p:nvPr/>
          </p:nvSpPr>
          <p:spPr bwMode="auto">
            <a:xfrm>
              <a:off x="125413" y="3943350"/>
              <a:ext cx="4079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sp>
          <p:nvSpPr>
            <p:cNvPr id="21533" name="Rectangle 32"/>
            <p:cNvSpPr>
              <a:spLocks noChangeArrowheads="1"/>
            </p:cNvSpPr>
            <p:nvPr/>
          </p:nvSpPr>
          <p:spPr bwMode="auto">
            <a:xfrm>
              <a:off x="152400" y="3363913"/>
              <a:ext cx="407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FF0000"/>
                  </a:solidFill>
                  <a:sym typeface="Symbol" pitchFamily="18" charset="2"/>
                </a:rPr>
                <a:t></a:t>
              </a:r>
            </a:p>
          </p:txBody>
        </p:sp>
      </p:grpSp>
      <p:pic>
        <p:nvPicPr>
          <p:cNvPr id="21511" name="Picture 3" descr="F:\工作\STAR MTD\文章和报告\MTD_module structure - final.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3250" y="785813"/>
            <a:ext cx="5357813"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1ED0F504-9984-4A66-93F7-4484E2EA62FA}" type="slidenum">
              <a:rPr lang="zh-CN" altLang="en-US" smtClean="0"/>
              <a:pPr>
                <a:defRPr/>
              </a:pPr>
              <a:t>21</a:t>
            </a:fld>
            <a:endParaRPr lang="zh-CN" altLang="en-US" dirty="0"/>
          </a:p>
        </p:txBody>
      </p:sp>
      <p:pic>
        <p:nvPicPr>
          <p:cNvPr id="22531" name="Picture 3" descr="F:\工作\STAR MTD\文章和报告\MTD_module structure - final.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5248275"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15"/>
          <p:cNvSpPr txBox="1">
            <a:spLocks noChangeArrowheads="1"/>
          </p:cNvSpPr>
          <p:nvPr/>
        </p:nvSpPr>
        <p:spPr bwMode="auto">
          <a:xfrm>
            <a:off x="2000250" y="285750"/>
            <a:ext cx="5072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b="1">
                <a:solidFill>
                  <a:srgbClr val="FF0000"/>
                </a:solidFill>
                <a:latin typeface="Calibri" pitchFamily="34" charset="0"/>
              </a:rPr>
              <a:t>Structure of LMRPC module</a:t>
            </a:r>
            <a:endParaRPr lang="zh-CN" altLang="en-US" sz="3200" b="1">
              <a:solidFill>
                <a:srgbClr val="FF0000"/>
              </a:solidFill>
              <a:latin typeface="Calibri" pitchFamily="34" charset="0"/>
            </a:endParaRPr>
          </a:p>
        </p:txBody>
      </p:sp>
      <p:pic>
        <p:nvPicPr>
          <p:cNvPr id="22533" name="Picture 17" descr="E:\Sam\Documents\硕士\publish\property of Tsinghua MTD module\mrpc#1- efficiency &amp; time versus electric field.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4938" y="1285875"/>
            <a:ext cx="4071937"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7"/>
          <p:cNvSpPr txBox="1">
            <a:spLocks noChangeArrowheads="1"/>
          </p:cNvSpPr>
          <p:nvPr/>
        </p:nvSpPr>
        <p:spPr bwMode="auto">
          <a:xfrm>
            <a:off x="5181600" y="5513388"/>
            <a:ext cx="2517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b="1">
                <a:solidFill>
                  <a:srgbClr val="FF0000"/>
                </a:solidFill>
              </a:rPr>
              <a:t>Time resolution ~ 70ps, efficiency&gt; 95%</a:t>
            </a:r>
            <a:endParaRPr lang="zh-CN" altLang="en-US" sz="1600" b="1">
              <a:solidFill>
                <a:srgbClr val="FF0000"/>
              </a:solidFill>
            </a:endParaRPr>
          </a:p>
        </p:txBody>
      </p:sp>
      <p:pic>
        <p:nvPicPr>
          <p:cNvPr id="22535" name="Picture 2" descr="F:\工作\STAR MTD\美国930 580\LMRPC_t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071938"/>
            <a:ext cx="35718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6" name="组合 7"/>
          <p:cNvGrpSpPr>
            <a:grpSpLocks/>
          </p:cNvGrpSpPr>
          <p:nvPr/>
        </p:nvGrpSpPr>
        <p:grpSpPr bwMode="auto">
          <a:xfrm>
            <a:off x="5072063" y="4357688"/>
            <a:ext cx="3868737" cy="928687"/>
            <a:chOff x="4786314" y="5429264"/>
            <a:chExt cx="3868737" cy="928687"/>
          </a:xfrm>
        </p:grpSpPr>
        <p:graphicFrame>
          <p:nvGraphicFramePr>
            <p:cNvPr id="22537" name="Object 5"/>
            <p:cNvGraphicFramePr>
              <a:graphicFrameLocks noChangeAspect="1"/>
            </p:cNvGraphicFramePr>
            <p:nvPr/>
          </p:nvGraphicFramePr>
          <p:xfrm>
            <a:off x="7000876" y="5929326"/>
            <a:ext cx="1654175" cy="338138"/>
          </p:xfrm>
          <a:graphic>
            <a:graphicData uri="http://schemas.openxmlformats.org/presentationml/2006/ole">
              <mc:AlternateContent xmlns:mc="http://schemas.openxmlformats.org/markup-compatibility/2006">
                <mc:Choice xmlns:v="urn:schemas-microsoft-com:vml" Requires="v">
                  <p:oleObj spid="_x0000_s22730" name="Equation" r:id="rId6" imgW="1117600" imgH="228600" progId="Equation.3">
                    <p:embed/>
                  </p:oleObj>
                </mc:Choice>
                <mc:Fallback>
                  <p:oleObj name="Equation" r:id="rId6" imgW="1117600" imgH="2286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0876" y="5929326"/>
                          <a:ext cx="1654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8" name="Object 6"/>
            <p:cNvGraphicFramePr>
              <a:graphicFrameLocks noChangeAspect="1"/>
            </p:cNvGraphicFramePr>
            <p:nvPr/>
          </p:nvGraphicFramePr>
          <p:xfrm>
            <a:off x="5286376" y="5857889"/>
            <a:ext cx="1225550" cy="500062"/>
          </p:xfrm>
          <a:graphic>
            <a:graphicData uri="http://schemas.openxmlformats.org/presentationml/2006/ole">
              <mc:AlternateContent xmlns:mc="http://schemas.openxmlformats.org/markup-compatibility/2006">
                <mc:Choice xmlns:v="urn:schemas-microsoft-com:vml" Requires="v">
                  <p:oleObj spid="_x0000_s22731" name="Equation" r:id="rId8" imgW="965200" imgH="393700" progId="Equation.3">
                    <p:embed/>
                  </p:oleObj>
                </mc:Choice>
                <mc:Fallback>
                  <p:oleObj name="Equation" r:id="rId8" imgW="965200" imgH="3937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6376" y="5857889"/>
                          <a:ext cx="122555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9" name="TextBox 7"/>
            <p:cNvSpPr txBox="1">
              <a:spLocks noChangeArrowheads="1"/>
            </p:cNvSpPr>
            <p:nvPr/>
          </p:nvSpPr>
          <p:spPr bwMode="auto">
            <a:xfrm>
              <a:off x="4786314" y="5429264"/>
              <a:ext cx="163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Strip readout :</a:t>
              </a:r>
              <a:endParaRPr lang="zh-CN" altLang="en-U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01843F2-1B79-446B-A1DA-DB9D508E10B3}" type="slidenum">
              <a:rPr lang="zh-CN" altLang="en-US" smtClean="0"/>
              <a:pPr>
                <a:defRPr/>
              </a:pPr>
              <a:t>22</a:t>
            </a:fld>
            <a:endParaRPr lang="zh-CN" altLang="en-US" dirty="0"/>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57313"/>
            <a:ext cx="3500438"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71563"/>
            <a:ext cx="38862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15"/>
          <p:cNvSpPr txBox="1">
            <a:spLocks noChangeArrowheads="1"/>
          </p:cNvSpPr>
          <p:nvPr/>
        </p:nvSpPr>
        <p:spPr bwMode="auto">
          <a:xfrm>
            <a:off x="1571625" y="357188"/>
            <a:ext cx="600075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3200" b="1">
                <a:solidFill>
                  <a:srgbClr val="FF0000"/>
                </a:solidFill>
                <a:latin typeface="华文楷体" pitchFamily="2" charset="-122"/>
                <a:ea typeface="华文楷体" pitchFamily="2" charset="-122"/>
              </a:rPr>
              <a:t>STAR-MTD</a:t>
            </a:r>
            <a:r>
              <a:rPr lang="zh-CN" altLang="en-US" sz="3200" b="1">
                <a:solidFill>
                  <a:srgbClr val="FF0000"/>
                </a:solidFill>
                <a:latin typeface="华文楷体" pitchFamily="2" charset="-122"/>
                <a:ea typeface="华文楷体" pitchFamily="2" charset="-122"/>
              </a:rPr>
              <a:t>已建成</a:t>
            </a:r>
          </a:p>
        </p:txBody>
      </p:sp>
      <p:sp>
        <p:nvSpPr>
          <p:cNvPr id="23558" name="TextBox 3"/>
          <p:cNvSpPr txBox="1">
            <a:spLocks noChangeArrowheads="1"/>
          </p:cNvSpPr>
          <p:nvPr/>
        </p:nvSpPr>
        <p:spPr bwMode="auto">
          <a:xfrm>
            <a:off x="4286250" y="4786313"/>
            <a:ext cx="4643438" cy="15335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lnSpc>
                <a:spcPct val="130000"/>
              </a:lnSpc>
            </a:pPr>
            <a:r>
              <a:rPr lang="zh-CN" altLang="en-US" b="1"/>
              <a:t>    整个</a:t>
            </a:r>
            <a:r>
              <a:rPr lang="en-US" altLang="zh-CN" b="1"/>
              <a:t>MTD</a:t>
            </a:r>
            <a:r>
              <a:rPr lang="zh-CN" altLang="en-US" b="1"/>
              <a:t>系统由</a:t>
            </a:r>
            <a:r>
              <a:rPr lang="en-US" altLang="zh-CN" b="1"/>
              <a:t>122</a:t>
            </a:r>
            <a:r>
              <a:rPr lang="zh-CN" altLang="en-US" b="1"/>
              <a:t>个</a:t>
            </a:r>
            <a:r>
              <a:rPr lang="en-US" altLang="zh-CN" b="1"/>
              <a:t>LMRPC</a:t>
            </a:r>
            <a:r>
              <a:rPr lang="zh-CN" altLang="en-US" b="1"/>
              <a:t>组成，</a:t>
            </a:r>
            <a:r>
              <a:rPr lang="en-US" altLang="zh-CN" b="1"/>
              <a:t>2928</a:t>
            </a:r>
            <a:r>
              <a:rPr lang="zh-CN" altLang="en-US" b="1"/>
              <a:t>个读出道。已安装到</a:t>
            </a:r>
            <a:r>
              <a:rPr lang="en-US" altLang="zh-CN" b="1"/>
              <a:t>STAR</a:t>
            </a:r>
            <a:r>
              <a:rPr lang="zh-CN" altLang="en-US" b="1"/>
              <a:t>上。相应的在线刻度软件及事例重建软件也已就绪，将在</a:t>
            </a:r>
            <a:r>
              <a:rPr lang="en-US" altLang="zh-CN" b="1"/>
              <a:t>2014</a:t>
            </a:r>
            <a:r>
              <a:rPr lang="zh-CN" altLang="en-US" b="1"/>
              <a:t>年度的运行中发挥重要作用。</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6F00869E-3B25-4C9C-8DC6-E4783423D1D1}" type="slidenum">
              <a:rPr lang="zh-CN" altLang="en-US" smtClean="0"/>
              <a:pPr>
                <a:defRPr/>
              </a:pPr>
              <a:t>23</a:t>
            </a:fld>
            <a:endParaRPr lang="zh-CN" altLang="en-US" dirty="0"/>
          </a:p>
        </p:txBody>
      </p:sp>
      <p:sp>
        <p:nvSpPr>
          <p:cNvPr id="24579" name="TextBox 3"/>
          <p:cNvSpPr txBox="1">
            <a:spLocks noChangeArrowheads="1"/>
          </p:cNvSpPr>
          <p:nvPr/>
        </p:nvSpPr>
        <p:spPr bwMode="auto">
          <a:xfrm>
            <a:off x="1285875" y="357188"/>
            <a:ext cx="7072313"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3200" b="1">
                <a:solidFill>
                  <a:srgbClr val="FF0000"/>
                </a:solidFill>
              </a:rPr>
              <a:t>STAR-MTD</a:t>
            </a:r>
            <a:r>
              <a:rPr lang="zh-CN" altLang="en-US" sz="3200" b="1">
                <a:solidFill>
                  <a:srgbClr val="FF0000"/>
                </a:solidFill>
                <a:latin typeface="华文楷体" pitchFamily="2" charset="-122"/>
                <a:ea typeface="华文楷体" pitchFamily="2" charset="-122"/>
              </a:rPr>
              <a:t>的性能刻度</a:t>
            </a:r>
          </a:p>
        </p:txBody>
      </p:sp>
      <p:pic>
        <p:nvPicPr>
          <p:cNvPr id="2458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36576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图片 5" descr="C:\Documents and Settings\hjd\桌面\Graph\RUNID\onepeakB-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1214438"/>
            <a:ext cx="484981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21"/>
          <p:cNvSpPr txBox="1">
            <a:spLocks noChangeArrowheads="1"/>
          </p:cNvSpPr>
          <p:nvPr/>
        </p:nvSpPr>
        <p:spPr bwMode="auto">
          <a:xfrm>
            <a:off x="5072063" y="2071688"/>
            <a:ext cx="102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rgbClr val="0000FF"/>
                </a:solidFill>
              </a:rPr>
              <a:t>σ: 84.5ps </a:t>
            </a:r>
          </a:p>
        </p:txBody>
      </p:sp>
      <p:sp>
        <p:nvSpPr>
          <p:cNvPr id="24583" name="Text Box 21"/>
          <p:cNvSpPr txBox="1">
            <a:spLocks noChangeArrowheads="1"/>
          </p:cNvSpPr>
          <p:nvPr/>
        </p:nvSpPr>
        <p:spPr bwMode="auto">
          <a:xfrm>
            <a:off x="3643313" y="10001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solidFill>
                  <a:srgbClr val="FF0000"/>
                </a:solidFill>
              </a:rPr>
              <a:t>Xinjie Huang, Tsinghua </a:t>
            </a:r>
          </a:p>
        </p:txBody>
      </p:sp>
      <p:sp>
        <p:nvSpPr>
          <p:cNvPr id="24584" name="矩形 8"/>
          <p:cNvSpPr>
            <a:spLocks noChangeArrowheads="1"/>
          </p:cNvSpPr>
          <p:nvPr/>
        </p:nvSpPr>
        <p:spPr bwMode="auto">
          <a:xfrm>
            <a:off x="0" y="4357688"/>
            <a:ext cx="5072063" cy="1631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t>The time difference between  TOF+MTD measured time and TPC measured time is </a:t>
            </a:r>
          </a:p>
          <a:p>
            <a:pPr eaLnBrk="1" hangingPunct="1"/>
            <a:endParaRPr lang="en-US" altLang="zh-CN" sz="2000">
              <a:latin typeface="Calibri" pitchFamily="34" charset="0"/>
            </a:endParaRPr>
          </a:p>
          <a:p>
            <a:pPr eaLnBrk="1" hangingPunct="1"/>
            <a:r>
              <a:rPr lang="en-US" altLang="zh-CN" sz="2000">
                <a:solidFill>
                  <a:srgbClr val="FF0000"/>
                </a:solidFill>
              </a:rPr>
              <a:t>deltaT = (tTOF2 – tTPC + tTOF1)/2 – tMTD – tSteel</a:t>
            </a:r>
          </a:p>
        </p:txBody>
      </p:sp>
      <p:pic>
        <p:nvPicPr>
          <p:cNvPr id="24585" name="Picture 2" descr="F:\工作\硕博士\黄欣杰\overvi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4143375"/>
            <a:ext cx="4071937"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uppieren 12"/>
          <p:cNvGrpSpPr>
            <a:grpSpLocks/>
          </p:cNvGrpSpPr>
          <p:nvPr/>
        </p:nvGrpSpPr>
        <p:grpSpPr bwMode="auto">
          <a:xfrm>
            <a:off x="784225" y="1116013"/>
            <a:ext cx="8258175" cy="5262562"/>
            <a:chOff x="859988" y="1040538"/>
            <a:chExt cx="8258811" cy="5261193"/>
          </a:xfrm>
        </p:grpSpPr>
        <p:grpSp>
          <p:nvGrpSpPr>
            <p:cNvPr id="25617" name="Group 4"/>
            <p:cNvGrpSpPr>
              <a:grpSpLocks/>
            </p:cNvGrpSpPr>
            <p:nvPr/>
          </p:nvGrpSpPr>
          <p:grpSpPr bwMode="auto">
            <a:xfrm>
              <a:off x="859988" y="1040538"/>
              <a:ext cx="8258811" cy="5261193"/>
              <a:chOff x="859988" y="1040538"/>
              <a:chExt cx="8258811" cy="5261193"/>
            </a:xfrm>
          </p:grpSpPr>
          <p:pic>
            <p:nvPicPr>
              <p:cNvPr id="25621" name="Picture 44"/>
              <p:cNvPicPr>
                <a:picLocks noChangeAspect="1"/>
              </p:cNvPicPr>
              <p:nvPr/>
            </p:nvPicPr>
            <p:blipFill>
              <a:blip r:embed="rId2">
                <a:extLst>
                  <a:ext uri="{28A0092B-C50C-407E-A947-70E740481C1C}">
                    <a14:useLocalDpi xmlns:a14="http://schemas.microsoft.com/office/drawing/2010/main" val="0"/>
                  </a:ext>
                </a:extLst>
              </a:blip>
              <a:srcRect l="3131" t="3345" r="7758"/>
              <a:stretch>
                <a:fillRect/>
              </a:stretch>
            </p:blipFill>
            <p:spPr bwMode="auto">
              <a:xfrm>
                <a:off x="859988" y="1040538"/>
                <a:ext cx="8258811" cy="526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22" name="Group 3"/>
              <p:cNvGrpSpPr>
                <a:grpSpLocks/>
              </p:cNvGrpSpPr>
              <p:nvPr/>
            </p:nvGrpSpPr>
            <p:grpSpPr bwMode="auto">
              <a:xfrm>
                <a:off x="1914169" y="1846778"/>
                <a:ext cx="4226250" cy="4097859"/>
                <a:chOff x="1914169" y="1846778"/>
                <a:chExt cx="4226250" cy="4097859"/>
              </a:xfrm>
            </p:grpSpPr>
            <p:sp>
              <p:nvSpPr>
                <p:cNvPr id="102" name="TextBox 2"/>
                <p:cNvSpPr txBox="1">
                  <a:spLocks noChangeArrowheads="1"/>
                </p:cNvSpPr>
                <p:nvPr/>
              </p:nvSpPr>
              <p:spPr bwMode="auto">
                <a:xfrm rot="654431">
                  <a:off x="1914169" y="2357820"/>
                  <a:ext cx="852554" cy="277740"/>
                </a:xfrm>
                <a:prstGeom prst="rect">
                  <a:avLst/>
                </a:prstGeom>
                <a:noFill/>
                <a:ln w="9525">
                  <a:noFill/>
                  <a:miter lim="800000"/>
                  <a:headEnd/>
                  <a:tailEnd/>
                </a:ln>
              </p:spPr>
              <p:txBody>
                <a:bodyPr wrap="none">
                  <a:spAutoFit/>
                </a:bodyPr>
                <a:lstStyle/>
                <a:p>
                  <a:pPr defTabSz="457200" fontAlgn="auto">
                    <a:spcBef>
                      <a:spcPts val="0"/>
                    </a:spcBef>
                    <a:spcAft>
                      <a:spcPts val="0"/>
                    </a:spcAft>
                    <a:defRPr/>
                  </a:pPr>
                  <a:r>
                    <a:rPr lang="en-GB" altLang="zh-CN" sz="1200" b="1" kern="0">
                      <a:solidFill>
                        <a:srgbClr val="FFFFFF"/>
                      </a:solidFill>
                    </a:rPr>
                    <a:t>UNILAC</a:t>
                  </a:r>
                </a:p>
              </p:txBody>
            </p:sp>
            <p:sp>
              <p:nvSpPr>
                <p:cNvPr id="103" name="TextBox 47"/>
                <p:cNvSpPr txBox="1">
                  <a:spLocks noChangeArrowheads="1"/>
                </p:cNvSpPr>
                <p:nvPr/>
              </p:nvSpPr>
              <p:spPr bwMode="auto">
                <a:xfrm>
                  <a:off x="4141603" y="1846778"/>
                  <a:ext cx="633461" cy="277740"/>
                </a:xfrm>
                <a:prstGeom prst="rect">
                  <a:avLst/>
                </a:prstGeom>
                <a:noFill/>
                <a:ln w="9525">
                  <a:noFill/>
                  <a:miter lim="800000"/>
                  <a:headEnd/>
                  <a:tailEnd/>
                </a:ln>
              </p:spPr>
              <p:txBody>
                <a:bodyPr wrap="none">
                  <a:spAutoFit/>
                </a:bodyPr>
                <a:lstStyle/>
                <a:p>
                  <a:pPr defTabSz="457200" fontAlgn="auto">
                    <a:spcBef>
                      <a:spcPts val="0"/>
                    </a:spcBef>
                    <a:spcAft>
                      <a:spcPts val="0"/>
                    </a:spcAft>
                    <a:defRPr/>
                  </a:pPr>
                  <a:r>
                    <a:rPr lang="en-GB" altLang="zh-CN" sz="1200" b="1" kern="0">
                      <a:solidFill>
                        <a:srgbClr val="595959"/>
                      </a:solidFill>
                    </a:rPr>
                    <a:t>SIS18</a:t>
                  </a:r>
                </a:p>
              </p:txBody>
            </p:sp>
            <p:sp>
              <p:nvSpPr>
                <p:cNvPr id="104" name="TextBox 49"/>
                <p:cNvSpPr txBox="1">
                  <a:spLocks noChangeArrowheads="1"/>
                </p:cNvSpPr>
                <p:nvPr/>
              </p:nvSpPr>
              <p:spPr bwMode="auto">
                <a:xfrm>
                  <a:off x="3311276" y="1846778"/>
                  <a:ext cx="817626" cy="277740"/>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GB" altLang="zh-CN" sz="1200" b="1" kern="0">
                      <a:solidFill>
                        <a:srgbClr val="333399"/>
                      </a:solidFill>
                    </a:rPr>
                    <a:t>p-Linac</a:t>
                  </a:r>
                </a:p>
              </p:txBody>
            </p:sp>
            <p:sp>
              <p:nvSpPr>
                <p:cNvPr id="105" name="TextBox 50"/>
                <p:cNvSpPr txBox="1">
                  <a:spLocks noChangeArrowheads="1"/>
                </p:cNvSpPr>
                <p:nvPr/>
              </p:nvSpPr>
              <p:spPr bwMode="auto">
                <a:xfrm>
                  <a:off x="4481354" y="3162473"/>
                  <a:ext cx="649337" cy="276153"/>
                </a:xfrm>
                <a:prstGeom prst="rect">
                  <a:avLst/>
                </a:prstGeom>
                <a:noFill/>
                <a:ln w="9525">
                  <a:noFill/>
                  <a:miter lim="800000"/>
                  <a:headEnd/>
                  <a:tailEnd/>
                </a:ln>
              </p:spPr>
              <p:txBody>
                <a:bodyPr wrap="none">
                  <a:spAutoFit/>
                </a:bodyPr>
                <a:lstStyle/>
                <a:p>
                  <a:pPr defTabSz="457200" fontAlgn="auto">
                    <a:spcBef>
                      <a:spcPts val="0"/>
                    </a:spcBef>
                    <a:spcAft>
                      <a:spcPts val="0"/>
                    </a:spcAft>
                    <a:defRPr/>
                  </a:pPr>
                  <a:r>
                    <a:rPr lang="en-GB" altLang="zh-CN" sz="1200" b="1" kern="0">
                      <a:solidFill>
                        <a:srgbClr val="333399"/>
                      </a:solidFill>
                    </a:rPr>
                    <a:t>HESR</a:t>
                  </a:r>
                </a:p>
              </p:txBody>
            </p:sp>
            <p:sp>
              <p:nvSpPr>
                <p:cNvPr id="106" name="TextBox 51"/>
                <p:cNvSpPr txBox="1">
                  <a:spLocks noChangeArrowheads="1"/>
                </p:cNvSpPr>
                <p:nvPr/>
              </p:nvSpPr>
              <p:spPr bwMode="auto">
                <a:xfrm>
                  <a:off x="4535334" y="4947946"/>
                  <a:ext cx="622348" cy="461842"/>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GB" altLang="zh-CN" sz="1200" b="1" kern="0">
                      <a:solidFill>
                        <a:srgbClr val="333399"/>
                      </a:solidFill>
                    </a:rPr>
                    <a:t>CR</a:t>
                  </a:r>
                  <a:r>
                    <a:rPr lang="en-GB" altLang="zh-CN" sz="1200" kern="0">
                      <a:solidFill>
                        <a:srgbClr val="333399"/>
                      </a:solidFill>
                    </a:rPr>
                    <a:t> &amp;</a:t>
                  </a:r>
                  <a:br>
                    <a:rPr lang="en-GB" altLang="zh-CN" sz="1200" kern="0">
                      <a:solidFill>
                        <a:srgbClr val="333399"/>
                      </a:solidFill>
                    </a:rPr>
                  </a:br>
                  <a:r>
                    <a:rPr lang="en-GB" altLang="zh-CN" sz="1200" i="1" kern="0">
                      <a:solidFill>
                        <a:srgbClr val="333399"/>
                      </a:solidFill>
                    </a:rPr>
                    <a:t>RESR</a:t>
                  </a:r>
                </a:p>
              </p:txBody>
            </p:sp>
            <p:sp>
              <p:nvSpPr>
                <p:cNvPr id="107" name="TextBox 52"/>
                <p:cNvSpPr txBox="1">
                  <a:spLocks noChangeArrowheads="1"/>
                </p:cNvSpPr>
                <p:nvPr/>
              </p:nvSpPr>
              <p:spPr bwMode="auto">
                <a:xfrm>
                  <a:off x="5518071" y="5666896"/>
                  <a:ext cx="622348" cy="277741"/>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GB" altLang="zh-CN" sz="1200" i="1" kern="0">
                      <a:solidFill>
                        <a:srgbClr val="333399"/>
                      </a:solidFill>
                    </a:rPr>
                    <a:t>NESR</a:t>
                  </a:r>
                </a:p>
              </p:txBody>
            </p:sp>
          </p:grpSp>
        </p:grpSp>
        <p:grpSp>
          <p:nvGrpSpPr>
            <p:cNvPr id="25618" name="Gruppieren 11"/>
            <p:cNvGrpSpPr>
              <a:grpSpLocks/>
            </p:cNvGrpSpPr>
            <p:nvPr/>
          </p:nvGrpSpPr>
          <p:grpSpPr bwMode="auto">
            <a:xfrm>
              <a:off x="4427376" y="5804973"/>
              <a:ext cx="792223" cy="323766"/>
              <a:chOff x="4427376" y="5804973"/>
              <a:chExt cx="792223" cy="323766"/>
            </a:xfrm>
          </p:grpSpPr>
          <p:cxnSp>
            <p:nvCxnSpPr>
              <p:cNvPr id="98" name="Gerade Verbindung mit Pfeil 8"/>
              <p:cNvCxnSpPr>
                <a:cxnSpLocks noChangeShapeType="1"/>
              </p:cNvCxnSpPr>
              <p:nvPr/>
            </p:nvCxnSpPr>
            <p:spPr bwMode="auto">
              <a:xfrm>
                <a:off x="4427376" y="5804973"/>
                <a:ext cx="728718" cy="0"/>
              </a:xfrm>
              <a:prstGeom prst="straightConnector1">
                <a:avLst/>
              </a:prstGeom>
              <a:noFill/>
              <a:ln w="25400">
                <a:solidFill>
                  <a:srgbClr val="000000"/>
                </a:solidFill>
                <a:round/>
                <a:headEnd type="arrow" w="med" len="med"/>
                <a:tailEnd type="arrow" w="med" len="med"/>
              </a:ln>
              <a:effectLst>
                <a:outerShdw blurRad="63500" dist="20000" dir="5400000" rotWithShape="0">
                  <a:srgbClr val="000000">
                    <a:alpha val="37999"/>
                  </a:srgbClr>
                </a:outerShdw>
              </a:effectLst>
            </p:spPr>
          </p:cxnSp>
          <p:sp>
            <p:nvSpPr>
              <p:cNvPr id="99" name="Textfeld 10"/>
              <p:cNvSpPr txBox="1">
                <a:spLocks noChangeArrowheads="1"/>
              </p:cNvSpPr>
              <p:nvPr/>
            </p:nvSpPr>
            <p:spPr bwMode="auto">
              <a:xfrm>
                <a:off x="4490881" y="5852586"/>
                <a:ext cx="728718" cy="276153"/>
              </a:xfrm>
              <a:prstGeom prst="rect">
                <a:avLst/>
              </a:prstGeom>
              <a:noFill/>
              <a:ln w="9525">
                <a:noFill/>
                <a:miter lim="800000"/>
                <a:headEnd/>
                <a:tailEnd/>
              </a:ln>
            </p:spPr>
            <p:txBody>
              <a:bodyPr>
                <a:spAutoFit/>
              </a:bodyPr>
              <a:lstStyle/>
              <a:p>
                <a:pPr defTabSz="457200" fontAlgn="auto">
                  <a:spcBef>
                    <a:spcPts val="0"/>
                  </a:spcBef>
                  <a:spcAft>
                    <a:spcPts val="0"/>
                  </a:spcAft>
                  <a:defRPr/>
                </a:pPr>
                <a:r>
                  <a:rPr lang="en-GB" altLang="zh-CN" sz="1200" kern="0">
                    <a:solidFill>
                      <a:srgbClr val="000000"/>
                    </a:solidFill>
                  </a:rPr>
                  <a:t>100 m</a:t>
                </a:r>
              </a:p>
            </p:txBody>
          </p:sp>
        </p:grpSp>
      </p:grpSp>
      <p:sp>
        <p:nvSpPr>
          <p:cNvPr id="25603" name="AutoShape 6"/>
          <p:cNvSpPr>
            <a:spLocks noChangeArrowheads="1"/>
          </p:cNvSpPr>
          <p:nvPr/>
        </p:nvSpPr>
        <p:spPr bwMode="auto">
          <a:xfrm>
            <a:off x="469900" y="906463"/>
            <a:ext cx="1154113" cy="409575"/>
          </a:xfrm>
          <a:prstGeom prst="roundRect">
            <a:avLst>
              <a:gd name="adj" fmla="val 16667"/>
            </a:avLst>
          </a:prstGeom>
          <a:solidFill>
            <a:srgbClr val="FFFFFF">
              <a:alpha val="61960"/>
            </a:srgbClr>
          </a:solidFill>
          <a:ln w="9525">
            <a:solidFill>
              <a:srgbClr val="000000"/>
            </a:solidFill>
            <a:round/>
            <a:headEnd/>
            <a:tailEnd/>
          </a:ln>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b="1">
                <a:solidFill>
                  <a:srgbClr val="000000"/>
                </a:solidFill>
                <a:latin typeface="宋体" pitchFamily="2" charset="-122"/>
              </a:rPr>
              <a:t>初级束流</a:t>
            </a:r>
            <a:endParaRPr lang="en-GB" altLang="zh-CN" b="1">
              <a:solidFill>
                <a:srgbClr val="000000"/>
              </a:solidFill>
              <a:latin typeface="宋体" pitchFamily="2" charset="-122"/>
            </a:endParaRPr>
          </a:p>
        </p:txBody>
      </p:sp>
      <p:sp>
        <p:nvSpPr>
          <p:cNvPr id="109" name="Text Box 7"/>
          <p:cNvSpPr txBox="1">
            <a:spLocks noChangeArrowheads="1"/>
          </p:cNvSpPr>
          <p:nvPr/>
        </p:nvSpPr>
        <p:spPr bwMode="auto">
          <a:xfrm>
            <a:off x="215900" y="1370013"/>
            <a:ext cx="3095625" cy="896937"/>
          </a:xfrm>
          <a:prstGeom prst="rect">
            <a:avLst/>
          </a:prstGeom>
          <a:solidFill>
            <a:srgbClr val="FFFFFF">
              <a:alpha val="50980"/>
            </a:srgbClr>
          </a:solidFill>
          <a:ln w="9525">
            <a:noFill/>
            <a:miter lim="800000"/>
            <a:headEnd/>
            <a:tailEnd/>
          </a:ln>
        </p:spPr>
        <p:txBody>
          <a:bodyPr>
            <a:spAutoFit/>
          </a:bodyPr>
          <a:lstStyle/>
          <a:p>
            <a:pPr defTabSz="457200" fontAlgn="auto">
              <a:lnSpc>
                <a:spcPct val="110000"/>
              </a:lnSpc>
              <a:spcBef>
                <a:spcPts val="0"/>
              </a:spcBef>
              <a:spcAft>
                <a:spcPts val="0"/>
              </a:spcAft>
              <a:buFontTx/>
              <a:buChar char="•"/>
              <a:defRPr/>
            </a:pPr>
            <a:r>
              <a:rPr lang="en-GB" altLang="zh-CN" sz="1600" kern="0" dirty="0">
                <a:solidFill>
                  <a:srgbClr val="000000"/>
                </a:solidFill>
              </a:rPr>
              <a:t> 10</a:t>
            </a:r>
            <a:r>
              <a:rPr lang="en-GB" altLang="zh-CN" sz="1600" kern="0" baseline="30000" dirty="0">
                <a:solidFill>
                  <a:srgbClr val="000000"/>
                </a:solidFill>
              </a:rPr>
              <a:t>12</a:t>
            </a:r>
            <a:r>
              <a:rPr lang="en-GB" altLang="zh-CN" sz="1600" kern="0" dirty="0">
                <a:solidFill>
                  <a:srgbClr val="000000"/>
                </a:solidFill>
              </a:rPr>
              <a:t>/s; 1.5 GeV/</a:t>
            </a:r>
            <a:r>
              <a:rPr lang="en-GB" altLang="zh-CN" sz="1600" kern="0" dirty="0" err="1">
                <a:solidFill>
                  <a:srgbClr val="000000"/>
                </a:solidFill>
              </a:rPr>
              <a:t>u</a:t>
            </a:r>
            <a:r>
              <a:rPr lang="en-GB" altLang="zh-CN" sz="1600" kern="0" dirty="0">
                <a:solidFill>
                  <a:srgbClr val="000000"/>
                </a:solidFill>
              </a:rPr>
              <a:t>; </a:t>
            </a:r>
            <a:r>
              <a:rPr lang="en-GB" altLang="zh-CN" sz="1600" kern="0" baseline="30000" dirty="0">
                <a:solidFill>
                  <a:srgbClr val="000000"/>
                </a:solidFill>
              </a:rPr>
              <a:t>238</a:t>
            </a:r>
            <a:r>
              <a:rPr lang="en-GB" altLang="zh-CN" sz="1600" kern="0" dirty="0">
                <a:solidFill>
                  <a:srgbClr val="000000"/>
                </a:solidFill>
              </a:rPr>
              <a:t>U</a:t>
            </a:r>
            <a:r>
              <a:rPr lang="en-GB" altLang="zh-CN" sz="1600" kern="0" baseline="30000" dirty="0">
                <a:solidFill>
                  <a:srgbClr val="000000"/>
                </a:solidFill>
              </a:rPr>
              <a:t>28+</a:t>
            </a:r>
          </a:p>
          <a:p>
            <a:pPr defTabSz="457200" fontAlgn="auto">
              <a:lnSpc>
                <a:spcPct val="110000"/>
              </a:lnSpc>
              <a:spcBef>
                <a:spcPts val="0"/>
              </a:spcBef>
              <a:spcAft>
                <a:spcPts val="0"/>
              </a:spcAft>
              <a:buFontTx/>
              <a:buChar char="•"/>
              <a:defRPr/>
            </a:pPr>
            <a:r>
              <a:rPr lang="en-GB" altLang="zh-CN" sz="1600" kern="0" dirty="0">
                <a:solidFill>
                  <a:srgbClr val="000000"/>
                </a:solidFill>
              </a:rPr>
              <a:t> </a:t>
            </a:r>
            <a:r>
              <a:rPr lang="en-GB" altLang="zh-CN" sz="1600" b="1" kern="0" dirty="0">
                <a:solidFill>
                  <a:srgbClr val="800000"/>
                </a:solidFill>
              </a:rPr>
              <a:t>10</a:t>
            </a:r>
            <a:r>
              <a:rPr lang="en-GB" altLang="zh-CN" sz="1600" b="1" kern="0" baseline="30000" dirty="0">
                <a:solidFill>
                  <a:srgbClr val="800000"/>
                </a:solidFill>
              </a:rPr>
              <a:t>10</a:t>
            </a:r>
            <a:r>
              <a:rPr lang="en-GB" altLang="zh-CN" sz="1600" b="1" kern="0" dirty="0">
                <a:solidFill>
                  <a:srgbClr val="800000"/>
                </a:solidFill>
              </a:rPr>
              <a:t>/s </a:t>
            </a:r>
            <a:r>
              <a:rPr lang="en-GB" altLang="zh-CN" sz="1600" b="1" kern="0" baseline="30000" dirty="0">
                <a:solidFill>
                  <a:srgbClr val="800000"/>
                </a:solidFill>
              </a:rPr>
              <a:t>238</a:t>
            </a:r>
            <a:r>
              <a:rPr lang="en-GB" altLang="zh-CN" sz="1600" b="1" kern="0" dirty="0">
                <a:solidFill>
                  <a:srgbClr val="800000"/>
                </a:solidFill>
              </a:rPr>
              <a:t>U</a:t>
            </a:r>
            <a:r>
              <a:rPr lang="en-GB" altLang="zh-CN" sz="1600" b="1" kern="0" baseline="30000" dirty="0">
                <a:solidFill>
                  <a:srgbClr val="800000"/>
                </a:solidFill>
              </a:rPr>
              <a:t>73+</a:t>
            </a:r>
            <a:r>
              <a:rPr lang="en-GB" altLang="zh-CN" sz="1600" b="1" kern="0" dirty="0">
                <a:solidFill>
                  <a:srgbClr val="800000"/>
                </a:solidFill>
              </a:rPr>
              <a:t> </a:t>
            </a:r>
            <a:r>
              <a:rPr lang="en-GB" altLang="zh-CN" sz="1600" kern="0" dirty="0">
                <a:solidFill>
                  <a:srgbClr val="000000"/>
                </a:solidFill>
              </a:rPr>
              <a:t>up to 35 GeV/</a:t>
            </a:r>
            <a:r>
              <a:rPr lang="en-GB" altLang="zh-CN" sz="1600" kern="0" dirty="0" err="1">
                <a:solidFill>
                  <a:srgbClr val="000000"/>
                </a:solidFill>
              </a:rPr>
              <a:t>u</a:t>
            </a:r>
            <a:endParaRPr lang="en-GB" altLang="zh-CN" sz="1600" kern="0" dirty="0">
              <a:solidFill>
                <a:srgbClr val="000000"/>
              </a:solidFill>
            </a:endParaRPr>
          </a:p>
          <a:p>
            <a:pPr defTabSz="457200" fontAlgn="auto">
              <a:lnSpc>
                <a:spcPct val="110000"/>
              </a:lnSpc>
              <a:spcBef>
                <a:spcPts val="0"/>
              </a:spcBef>
              <a:spcAft>
                <a:spcPts val="0"/>
              </a:spcAft>
              <a:buFontTx/>
              <a:buChar char="•"/>
              <a:defRPr/>
            </a:pPr>
            <a:r>
              <a:rPr lang="en-GB" altLang="zh-CN" sz="1600" kern="0" dirty="0">
                <a:solidFill>
                  <a:srgbClr val="000000"/>
                </a:solidFill>
              </a:rPr>
              <a:t> </a:t>
            </a:r>
            <a:r>
              <a:rPr lang="en-GB" altLang="zh-CN" sz="1600" b="1" kern="0" dirty="0">
                <a:solidFill>
                  <a:srgbClr val="800000"/>
                </a:solidFill>
              </a:rPr>
              <a:t>3x10</a:t>
            </a:r>
            <a:r>
              <a:rPr lang="en-GB" altLang="zh-CN" sz="1600" b="1" kern="0" baseline="30000" dirty="0">
                <a:solidFill>
                  <a:srgbClr val="800000"/>
                </a:solidFill>
              </a:rPr>
              <a:t>13</a:t>
            </a:r>
            <a:r>
              <a:rPr lang="en-GB" altLang="zh-CN" sz="1600" b="1" kern="0" dirty="0">
                <a:solidFill>
                  <a:srgbClr val="800000"/>
                </a:solidFill>
              </a:rPr>
              <a:t>/s 30 GeV protons</a:t>
            </a:r>
          </a:p>
        </p:txBody>
      </p:sp>
      <p:sp>
        <p:nvSpPr>
          <p:cNvPr id="25605" name="AutoShape 8"/>
          <p:cNvSpPr>
            <a:spLocks noChangeArrowheads="1"/>
          </p:cNvSpPr>
          <p:nvPr/>
        </p:nvSpPr>
        <p:spPr bwMode="auto">
          <a:xfrm>
            <a:off x="500063" y="2286000"/>
            <a:ext cx="1160462" cy="407988"/>
          </a:xfrm>
          <a:prstGeom prst="roundRect">
            <a:avLst>
              <a:gd name="adj" fmla="val 16667"/>
            </a:avLst>
          </a:prstGeom>
          <a:solidFill>
            <a:srgbClr val="FFFFFF"/>
          </a:solidFill>
          <a:ln w="9525">
            <a:solidFill>
              <a:srgbClr val="000000"/>
            </a:solidFill>
            <a:round/>
            <a:headEnd/>
            <a:tailEnd/>
          </a:ln>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b="1">
                <a:solidFill>
                  <a:srgbClr val="000000"/>
                </a:solidFill>
                <a:latin typeface="宋体" pitchFamily="2" charset="-122"/>
              </a:rPr>
              <a:t>次级束流</a:t>
            </a:r>
            <a:endParaRPr lang="en-GB" altLang="zh-CN" b="1">
              <a:solidFill>
                <a:srgbClr val="000000"/>
              </a:solidFill>
              <a:latin typeface="宋体" pitchFamily="2" charset="-122"/>
            </a:endParaRPr>
          </a:p>
        </p:txBody>
      </p:sp>
      <p:sp>
        <p:nvSpPr>
          <p:cNvPr id="25606" name="AutoShape 10"/>
          <p:cNvSpPr>
            <a:spLocks noChangeArrowheads="1"/>
          </p:cNvSpPr>
          <p:nvPr/>
        </p:nvSpPr>
        <p:spPr bwMode="auto">
          <a:xfrm>
            <a:off x="500063" y="3857625"/>
            <a:ext cx="1377950" cy="407988"/>
          </a:xfrm>
          <a:prstGeom prst="roundRect">
            <a:avLst>
              <a:gd name="adj" fmla="val 16667"/>
            </a:avLst>
          </a:prstGeom>
          <a:solidFill>
            <a:srgbClr val="FFFFFF">
              <a:alpha val="61960"/>
            </a:srgbClr>
          </a:solidFill>
          <a:ln w="9525">
            <a:solidFill>
              <a:srgbClr val="000000"/>
            </a:solidFill>
            <a:round/>
            <a:headEnd/>
            <a:tailEnd/>
          </a:ln>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b="1">
                <a:solidFill>
                  <a:srgbClr val="000000"/>
                </a:solidFill>
                <a:latin typeface="宋体" pitchFamily="2" charset="-122"/>
              </a:rPr>
              <a:t>冷却储存环</a:t>
            </a:r>
            <a:endParaRPr lang="en-GB" altLang="zh-CN" b="1">
              <a:solidFill>
                <a:srgbClr val="000000"/>
              </a:solidFill>
              <a:latin typeface="宋体" pitchFamily="2" charset="-122"/>
            </a:endParaRPr>
          </a:p>
        </p:txBody>
      </p:sp>
      <p:sp>
        <p:nvSpPr>
          <p:cNvPr id="112" name="Rectangle 11"/>
          <p:cNvSpPr>
            <a:spLocks noChangeArrowheads="1"/>
          </p:cNvSpPr>
          <p:nvPr/>
        </p:nvSpPr>
        <p:spPr bwMode="auto">
          <a:xfrm>
            <a:off x="214313" y="4286250"/>
            <a:ext cx="3505200" cy="912813"/>
          </a:xfrm>
          <a:prstGeom prst="rect">
            <a:avLst/>
          </a:prstGeom>
          <a:solidFill>
            <a:srgbClr val="FFFFFF">
              <a:alpha val="54117"/>
            </a:srgbClr>
          </a:solidFill>
          <a:ln w="9525">
            <a:noFill/>
            <a:miter lim="800000"/>
            <a:headEnd/>
            <a:tailEnd/>
          </a:ln>
        </p:spPr>
        <p:txBody>
          <a:bodyPr>
            <a:spAutoFit/>
          </a:bodyPr>
          <a:lstStyle/>
          <a:p>
            <a:pPr defTabSz="457200" fontAlgn="auto">
              <a:lnSpc>
                <a:spcPct val="70000"/>
              </a:lnSpc>
              <a:spcBef>
                <a:spcPct val="50000"/>
              </a:spcBef>
              <a:spcAft>
                <a:spcPts val="0"/>
              </a:spcAft>
              <a:buFontTx/>
              <a:buChar char="•"/>
              <a:defRPr/>
            </a:pPr>
            <a:r>
              <a:rPr lang="en-GB" altLang="zh-CN" sz="1600" kern="0">
                <a:solidFill>
                  <a:srgbClr val="000000"/>
                </a:solidFill>
              </a:rPr>
              <a:t> radioactive beams</a:t>
            </a:r>
          </a:p>
          <a:p>
            <a:pPr defTabSz="457200" fontAlgn="auto">
              <a:lnSpc>
                <a:spcPct val="80000"/>
              </a:lnSpc>
              <a:spcBef>
                <a:spcPct val="50000"/>
              </a:spcBef>
              <a:spcAft>
                <a:spcPts val="0"/>
              </a:spcAft>
              <a:buFontTx/>
              <a:buChar char="•"/>
              <a:defRPr/>
            </a:pPr>
            <a:r>
              <a:rPr lang="en-GB" altLang="zh-CN" sz="1600" kern="0">
                <a:solidFill>
                  <a:srgbClr val="000000"/>
                </a:solidFill>
              </a:rPr>
              <a:t> 10</a:t>
            </a:r>
            <a:r>
              <a:rPr lang="en-GB" altLang="zh-CN" sz="1600" kern="0" baseline="30000">
                <a:solidFill>
                  <a:srgbClr val="000000"/>
                </a:solidFill>
              </a:rPr>
              <a:t>11</a:t>
            </a:r>
            <a:r>
              <a:rPr lang="en-GB" altLang="zh-CN" sz="1600" kern="0">
                <a:solidFill>
                  <a:srgbClr val="000000"/>
                </a:solidFill>
              </a:rPr>
              <a:t> antiprotons 1.5  - 15 GeV/c,       </a:t>
            </a:r>
          </a:p>
          <a:p>
            <a:pPr defTabSz="457200" fontAlgn="auto">
              <a:lnSpc>
                <a:spcPct val="80000"/>
              </a:lnSpc>
              <a:spcBef>
                <a:spcPct val="50000"/>
              </a:spcBef>
              <a:spcAft>
                <a:spcPts val="0"/>
              </a:spcAft>
              <a:defRPr/>
            </a:pPr>
            <a:r>
              <a:rPr lang="en-GB" altLang="zh-CN" sz="1600" kern="0">
                <a:solidFill>
                  <a:srgbClr val="000000"/>
                </a:solidFill>
              </a:rPr>
              <a:t>  stored and cooled</a:t>
            </a:r>
            <a:endParaRPr lang="en-GB" altLang="zh-CN" sz="1600" kern="0" baseline="30000">
              <a:solidFill>
                <a:srgbClr val="000000"/>
              </a:solidFill>
            </a:endParaRPr>
          </a:p>
        </p:txBody>
      </p:sp>
      <p:sp>
        <p:nvSpPr>
          <p:cNvPr id="113" name="Text Box 9"/>
          <p:cNvSpPr txBox="1">
            <a:spLocks noChangeArrowheads="1"/>
          </p:cNvSpPr>
          <p:nvPr/>
        </p:nvSpPr>
        <p:spPr bwMode="auto">
          <a:xfrm>
            <a:off x="214313" y="2714625"/>
            <a:ext cx="3660775" cy="1171575"/>
          </a:xfrm>
          <a:prstGeom prst="rect">
            <a:avLst/>
          </a:prstGeom>
          <a:solidFill>
            <a:srgbClr val="FFFFFF">
              <a:alpha val="61960"/>
            </a:srgbClr>
          </a:solidFill>
          <a:ln w="9525">
            <a:noFill/>
            <a:miter lim="800000"/>
            <a:headEnd/>
            <a:tailEnd/>
          </a:ln>
        </p:spPr>
        <p:txBody>
          <a:bodyPr>
            <a:spAutoFit/>
          </a:bodyPr>
          <a:lstStyle/>
          <a:p>
            <a:pPr defTabSz="457200" fontAlgn="auto">
              <a:lnSpc>
                <a:spcPct val="110000"/>
              </a:lnSpc>
              <a:spcBef>
                <a:spcPts val="0"/>
              </a:spcBef>
              <a:spcAft>
                <a:spcPts val="0"/>
              </a:spcAft>
              <a:buFontTx/>
              <a:buChar char="•"/>
              <a:defRPr/>
            </a:pPr>
            <a:r>
              <a:rPr lang="en-GB" altLang="zh-CN" sz="1600" kern="0" dirty="0">
                <a:solidFill>
                  <a:srgbClr val="000000"/>
                </a:solidFill>
              </a:rPr>
              <a:t> range of radioactive beams up to</a:t>
            </a:r>
            <a:br>
              <a:rPr lang="en-GB" altLang="zh-CN" sz="1600" kern="0" dirty="0">
                <a:solidFill>
                  <a:srgbClr val="000000"/>
                </a:solidFill>
              </a:rPr>
            </a:br>
            <a:r>
              <a:rPr lang="en-GB" altLang="zh-CN" sz="1600" kern="0" dirty="0">
                <a:solidFill>
                  <a:srgbClr val="000000"/>
                </a:solidFill>
              </a:rPr>
              <a:t>  1.5 - 2 </a:t>
            </a:r>
            <a:r>
              <a:rPr lang="en-GB" altLang="zh-CN" sz="1600" kern="0" dirty="0" err="1">
                <a:solidFill>
                  <a:srgbClr val="000000"/>
                </a:solidFill>
              </a:rPr>
              <a:t>GeV</a:t>
            </a:r>
            <a:r>
              <a:rPr lang="en-GB" altLang="zh-CN" sz="1600" kern="0" dirty="0">
                <a:solidFill>
                  <a:srgbClr val="000000"/>
                </a:solidFill>
              </a:rPr>
              <a:t>/u; up to factor 10 000          higher in intensity than presently </a:t>
            </a:r>
          </a:p>
          <a:p>
            <a:pPr defTabSz="457200" fontAlgn="auto">
              <a:lnSpc>
                <a:spcPct val="110000"/>
              </a:lnSpc>
              <a:spcBef>
                <a:spcPts val="0"/>
              </a:spcBef>
              <a:spcAft>
                <a:spcPts val="0"/>
              </a:spcAft>
              <a:buFontTx/>
              <a:buChar char="•"/>
              <a:defRPr/>
            </a:pPr>
            <a:r>
              <a:rPr lang="en-GB" altLang="zh-CN" sz="1600" kern="0" dirty="0">
                <a:solidFill>
                  <a:srgbClr val="000000"/>
                </a:solidFill>
              </a:rPr>
              <a:t> antiprotons 3 - 30 </a:t>
            </a:r>
            <a:r>
              <a:rPr lang="en-GB" altLang="zh-CN" sz="1600" kern="0" dirty="0" err="1">
                <a:solidFill>
                  <a:srgbClr val="000000"/>
                </a:solidFill>
              </a:rPr>
              <a:t>GeV</a:t>
            </a:r>
            <a:endParaRPr lang="en-GB" altLang="zh-CN" sz="1600" kern="0" dirty="0">
              <a:solidFill>
                <a:srgbClr val="000000"/>
              </a:solidFill>
            </a:endParaRPr>
          </a:p>
        </p:txBody>
      </p:sp>
      <p:pic>
        <p:nvPicPr>
          <p:cNvPr id="25609" name="Picture 16" descr="GSI_Logo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52550"/>
            <a:ext cx="1190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5"/>
          <p:cNvPicPr>
            <a:picLocks noChangeAspect="1" noChangeArrowheads="1"/>
          </p:cNvPicPr>
          <p:nvPr/>
        </p:nvPicPr>
        <p:blipFill>
          <a:blip r:embed="rId4">
            <a:lum bright="-14000" contrast="60000"/>
            <a:extLst>
              <a:ext uri="{28A0092B-C50C-407E-A947-70E740481C1C}">
                <a14:useLocalDpi xmlns:a14="http://schemas.microsoft.com/office/drawing/2010/main" val="0"/>
              </a:ext>
            </a:extLst>
          </a:blip>
          <a:srcRect l="5559" t="5550" r="16681"/>
          <a:stretch>
            <a:fillRect/>
          </a:stretch>
        </p:blipFill>
        <p:spPr bwMode="auto">
          <a:xfrm>
            <a:off x="6673850" y="1500188"/>
            <a:ext cx="1249363" cy="106838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round/>
                <a:headEnd/>
                <a:tailEnd/>
              </a14:hiddenLine>
            </a:ext>
          </a:extLst>
        </p:spPr>
      </p:pic>
      <p:sp>
        <p:nvSpPr>
          <p:cNvPr id="25611" name="Title 1"/>
          <p:cNvSpPr txBox="1">
            <a:spLocks/>
          </p:cNvSpPr>
          <p:nvPr/>
        </p:nvSpPr>
        <p:spPr bwMode="auto">
          <a:xfrm>
            <a:off x="203200" y="139700"/>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2800">
                <a:ea typeface="Tahoma" pitchFamily="34" charset="0"/>
                <a:cs typeface="Arial" pitchFamily="34" charset="0"/>
              </a:rPr>
              <a:t>Facility for Antiproton and Ion Research: </a:t>
            </a:r>
            <a:r>
              <a:rPr lang="en-US" altLang="zh-CN" sz="2800" b="1">
                <a:solidFill>
                  <a:srgbClr val="800000"/>
                </a:solidFill>
                <a:ea typeface="Tahoma" pitchFamily="34" charset="0"/>
                <a:cs typeface="Arial" pitchFamily="34" charset="0"/>
              </a:rPr>
              <a:t>FAIR</a:t>
            </a:r>
            <a:endParaRPr lang="en-GB" altLang="zh-CN" sz="2800" b="1">
              <a:solidFill>
                <a:srgbClr val="800000"/>
              </a:solidFill>
              <a:ea typeface="Tahoma" pitchFamily="34" charset="0"/>
              <a:cs typeface="Arial" pitchFamily="34" charset="0"/>
            </a:endParaRPr>
          </a:p>
        </p:txBody>
      </p:sp>
      <p:pic>
        <p:nvPicPr>
          <p:cNvPr id="25612" name="Picture 11" descr="CBM-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29463" y="3055938"/>
            <a:ext cx="827087"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Panda_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4065588"/>
            <a:ext cx="844550" cy="227012"/>
          </a:xfrm>
          <a:prstGeom prst="rect">
            <a:avLst/>
          </a:prstGeom>
          <a:solidFill>
            <a:srgbClr val="FFFFFF"/>
          </a:solidFill>
          <a:ln w="9525">
            <a:solidFill>
              <a:srgbClr val="FFFFFF">
                <a:alpha val="83920"/>
              </a:srgbClr>
            </a:solidFill>
            <a:miter lim="800000"/>
            <a:headEnd/>
            <a:tailEnd/>
          </a:ln>
          <a:effectLst>
            <a:outerShdw dist="25399" dir="2700000" algn="ctr" rotWithShape="0">
              <a:srgbClr val="FFFFFF">
                <a:alpha val="68999"/>
              </a:srgbClr>
            </a:outerShdw>
          </a:effectLst>
        </p:spPr>
      </p:pic>
      <p:sp>
        <p:nvSpPr>
          <p:cNvPr id="119" name="Textfeld 7"/>
          <p:cNvSpPr txBox="1">
            <a:spLocks noChangeArrowheads="1"/>
          </p:cNvSpPr>
          <p:nvPr/>
        </p:nvSpPr>
        <p:spPr bwMode="auto">
          <a:xfrm>
            <a:off x="5486400" y="5707063"/>
            <a:ext cx="750888" cy="338137"/>
          </a:xfrm>
          <a:prstGeom prst="rect">
            <a:avLst/>
          </a:prstGeom>
          <a:solidFill>
            <a:sysClr val="window" lastClr="FFFFFF"/>
          </a:solidFill>
          <a:ln w="9525">
            <a:noFill/>
            <a:miter lim="800000"/>
            <a:headEnd/>
            <a:tailEnd/>
          </a:ln>
        </p:spPr>
        <p:txBody>
          <a:bodyPr>
            <a:spAutoFit/>
          </a:bodyPr>
          <a:lstStyle/>
          <a:p>
            <a:pPr fontAlgn="auto">
              <a:spcBef>
                <a:spcPts val="0"/>
              </a:spcBef>
              <a:spcAft>
                <a:spcPts val="0"/>
              </a:spcAft>
              <a:defRPr/>
            </a:pPr>
            <a:r>
              <a:rPr lang="de-DE" altLang="zh-CN" sz="1600" kern="0" dirty="0">
                <a:solidFill>
                  <a:sysClr val="windowText" lastClr="000000"/>
                </a:solidFill>
                <a:latin typeface="Tahoma" pitchFamily="-107" charset="0"/>
                <a:ea typeface="Tahoma" pitchFamily="-107" charset="0"/>
                <a:cs typeface="Tahoma" pitchFamily="-107" charset="0"/>
              </a:rPr>
              <a:t>APPA</a:t>
            </a:r>
          </a:p>
        </p:txBody>
      </p:sp>
      <p:sp>
        <p:nvSpPr>
          <p:cNvPr id="120" name="TextBox 53"/>
          <p:cNvSpPr txBox="1">
            <a:spLocks noChangeArrowheads="1"/>
          </p:cNvSpPr>
          <p:nvPr/>
        </p:nvSpPr>
        <p:spPr bwMode="auto">
          <a:xfrm>
            <a:off x="285750" y="5143500"/>
            <a:ext cx="3133725" cy="1323975"/>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zh-CN" sz="2000" kern="0" dirty="0">
                <a:solidFill>
                  <a:srgbClr val="000000"/>
                </a:solidFill>
                <a:latin typeface="宋体" pitchFamily="2" charset="-122"/>
              </a:rPr>
              <a:t>(1)</a:t>
            </a:r>
            <a:r>
              <a:rPr lang="zh-CN" altLang="en-US" sz="2000" kern="0" dirty="0">
                <a:solidFill>
                  <a:srgbClr val="000000"/>
                </a:solidFill>
                <a:latin typeface="宋体" pitchFamily="2" charset="-122"/>
              </a:rPr>
              <a:t>最新高科技加速器群</a:t>
            </a:r>
            <a:endParaRPr lang="en-US" altLang="zh-CN" sz="2000" kern="0" dirty="0">
              <a:solidFill>
                <a:srgbClr val="000000"/>
              </a:solidFill>
              <a:latin typeface="宋体" pitchFamily="2" charset="-122"/>
            </a:endParaRPr>
          </a:p>
          <a:p>
            <a:pPr fontAlgn="auto">
              <a:spcBef>
                <a:spcPts val="0"/>
              </a:spcBef>
              <a:spcAft>
                <a:spcPts val="0"/>
              </a:spcAft>
              <a:defRPr/>
            </a:pPr>
            <a:r>
              <a:rPr lang="en-US" altLang="zh-CN" sz="2000" kern="0" dirty="0">
                <a:solidFill>
                  <a:srgbClr val="000000"/>
                </a:solidFill>
                <a:latin typeface="宋体" pitchFamily="2" charset="-122"/>
              </a:rPr>
              <a:t>(2)</a:t>
            </a:r>
            <a:r>
              <a:rPr lang="zh-CN" altLang="en-US" sz="2000" kern="0" dirty="0">
                <a:solidFill>
                  <a:srgbClr val="000000"/>
                </a:solidFill>
                <a:latin typeface="宋体" pitchFamily="2" charset="-122"/>
              </a:rPr>
              <a:t>强子物理；天体物理；</a:t>
            </a:r>
            <a:endParaRPr lang="en-US" altLang="zh-CN" sz="2000" kern="0" dirty="0">
              <a:solidFill>
                <a:srgbClr val="000000"/>
              </a:solidFill>
              <a:latin typeface="宋体" pitchFamily="2" charset="-122"/>
            </a:endParaRPr>
          </a:p>
          <a:p>
            <a:pPr fontAlgn="auto">
              <a:spcBef>
                <a:spcPts val="0"/>
              </a:spcBef>
              <a:spcAft>
                <a:spcPts val="0"/>
              </a:spcAft>
              <a:defRPr/>
            </a:pPr>
            <a:r>
              <a:rPr lang="en-US" altLang="zh-CN" sz="2000" kern="0" dirty="0">
                <a:solidFill>
                  <a:srgbClr val="000000"/>
                </a:solidFill>
                <a:latin typeface="宋体" pitchFamily="2" charset="-122"/>
              </a:rPr>
              <a:t>   </a:t>
            </a:r>
            <a:r>
              <a:rPr lang="zh-CN" altLang="en-US" sz="2000" kern="0" dirty="0">
                <a:solidFill>
                  <a:srgbClr val="000000"/>
                </a:solidFill>
                <a:latin typeface="宋体" pitchFamily="2" charset="-122"/>
              </a:rPr>
              <a:t>放射性束流物理；</a:t>
            </a:r>
            <a:endParaRPr lang="en-US" altLang="zh-CN" sz="2000" kern="0" dirty="0">
              <a:solidFill>
                <a:srgbClr val="000000"/>
              </a:solidFill>
              <a:latin typeface="宋体" pitchFamily="2" charset="-122"/>
            </a:endParaRPr>
          </a:p>
          <a:p>
            <a:pPr fontAlgn="auto">
              <a:spcBef>
                <a:spcPts val="0"/>
              </a:spcBef>
              <a:spcAft>
                <a:spcPts val="0"/>
              </a:spcAft>
              <a:defRPr/>
            </a:pPr>
            <a:r>
              <a:rPr lang="en-US" altLang="zh-CN" sz="2000" kern="0" dirty="0">
                <a:solidFill>
                  <a:srgbClr val="000000"/>
                </a:solidFill>
                <a:latin typeface="宋体" pitchFamily="2" charset="-122"/>
              </a:rPr>
              <a:t>   </a:t>
            </a:r>
            <a:r>
              <a:rPr lang="zh-CN" altLang="en-US" sz="2000" b="1" kern="0" dirty="0">
                <a:solidFill>
                  <a:srgbClr val="800000"/>
                </a:solidFill>
                <a:latin typeface="宋体" pitchFamily="2" charset="-122"/>
              </a:rPr>
              <a:t>高重子密度物理</a:t>
            </a:r>
            <a:r>
              <a:rPr lang="en-US" altLang="zh-CN" sz="2000" b="1" kern="0" dirty="0">
                <a:solidFill>
                  <a:srgbClr val="800000"/>
                </a:solidFill>
                <a:latin typeface="宋体" pitchFamily="2" charset="-122"/>
              </a:rPr>
              <a:t>(CBM)</a:t>
            </a:r>
            <a:endParaRPr lang="en-US" altLang="zh-CN" sz="2000" b="1" kern="0" dirty="0">
              <a:solidFill>
                <a:srgbClr val="800000"/>
              </a:solidFill>
            </a:endParaRPr>
          </a:p>
        </p:txBody>
      </p:sp>
      <p:sp>
        <p:nvSpPr>
          <p:cNvPr id="25616" name="TextBox 54"/>
          <p:cNvSpPr txBox="1">
            <a:spLocks noChangeArrowheads="1"/>
          </p:cNvSpPr>
          <p:nvPr/>
        </p:nvSpPr>
        <p:spPr bwMode="auto">
          <a:xfrm>
            <a:off x="3324225" y="727075"/>
            <a:ext cx="52625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b="1">
                <a:solidFill>
                  <a:srgbClr val="800000"/>
                </a:solidFill>
                <a:latin typeface="宋体" pitchFamily="2" charset="-122"/>
              </a:rPr>
              <a:t>FAIR</a:t>
            </a:r>
            <a:r>
              <a:rPr lang="zh-CN" altLang="en-US" sz="2400" b="1">
                <a:solidFill>
                  <a:srgbClr val="800000"/>
                </a:solidFill>
                <a:latin typeface="宋体" pitchFamily="2" charset="-122"/>
              </a:rPr>
              <a:t>计划</a:t>
            </a:r>
            <a:r>
              <a:rPr lang="en-US" altLang="zh-CN" sz="2400" b="1">
                <a:solidFill>
                  <a:srgbClr val="800000"/>
                </a:solidFill>
                <a:latin typeface="宋体" pitchFamily="2" charset="-122"/>
              </a:rPr>
              <a:t>2018</a:t>
            </a:r>
            <a:r>
              <a:rPr lang="zh-CN" altLang="en-US" sz="2400" b="1">
                <a:solidFill>
                  <a:srgbClr val="800000"/>
                </a:solidFill>
                <a:latin typeface="宋体" pitchFamily="2" charset="-122"/>
              </a:rPr>
              <a:t>年出束流，耗资～€</a:t>
            </a:r>
            <a:r>
              <a:rPr lang="en-US" altLang="zh-CN" sz="2400" b="1">
                <a:solidFill>
                  <a:srgbClr val="800000"/>
                </a:solidFill>
                <a:latin typeface="宋体" pitchFamily="2" charset="-122"/>
              </a:rPr>
              <a:t>15</a:t>
            </a:r>
            <a:r>
              <a:rPr lang="zh-CN" altLang="en-US" sz="2400" b="1">
                <a:solidFill>
                  <a:srgbClr val="800000"/>
                </a:solidFill>
                <a:latin typeface="宋体" pitchFamily="2" charset="-122"/>
              </a:rPr>
              <a:t>亿</a:t>
            </a:r>
            <a:endParaRPr lang="en-US" altLang="zh-CN" sz="2400" b="1">
              <a:solidFill>
                <a:srgbClr val="800000"/>
              </a:solidFill>
              <a:latin typeface="宋体"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B4C9047-CCE7-4952-BA67-CA3BA118A0D7}" type="slidenum">
              <a:rPr lang="zh-CN" altLang="en-US" smtClean="0"/>
              <a:pPr>
                <a:defRPr/>
              </a:pPr>
              <a:t>25</a:t>
            </a:fld>
            <a:endParaRPr lang="zh-CN" altLang="en-US" dirty="0"/>
          </a:p>
        </p:txBody>
      </p:sp>
      <p:graphicFrame>
        <p:nvGraphicFramePr>
          <p:cNvPr id="26627" name="Object 2"/>
          <p:cNvGraphicFramePr>
            <a:graphicFrameLocks noChangeAspect="1"/>
          </p:cNvGraphicFramePr>
          <p:nvPr/>
        </p:nvGraphicFramePr>
        <p:xfrm>
          <a:off x="1447800" y="1468438"/>
          <a:ext cx="6292850" cy="4233862"/>
        </p:xfrm>
        <a:graphic>
          <a:graphicData uri="http://schemas.openxmlformats.org/presentationml/2006/ole">
            <mc:AlternateContent xmlns:mc="http://schemas.openxmlformats.org/markup-compatibility/2006">
              <mc:Choice xmlns:v="urn:schemas-microsoft-com:vml" Requires="v">
                <p:oleObj spid="_x0000_s26739" name="位图图像" r:id="rId3" imgW="6838095" imgH="4600000" progId="PBrush">
                  <p:embed/>
                </p:oleObj>
              </mc:Choice>
              <mc:Fallback>
                <p:oleObj name="位图图像" r:id="rId3" imgW="6838095" imgH="4600000"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468438"/>
                        <a:ext cx="6292850"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8" name="TextBox 18"/>
          <p:cNvSpPr txBox="1">
            <a:spLocks noChangeArrowheads="1"/>
          </p:cNvSpPr>
          <p:nvPr/>
        </p:nvSpPr>
        <p:spPr bwMode="auto">
          <a:xfrm>
            <a:off x="342900" y="5622925"/>
            <a:ext cx="88011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0000"/>
              </a:lnSpc>
              <a:buFont typeface="Calibri" pitchFamily="34" charset="0"/>
              <a:buAutoNum type="arabicParenR"/>
            </a:pPr>
            <a:r>
              <a:rPr lang="en-US" altLang="zh-CN" sz="2000">
                <a:latin typeface="宋体" pitchFamily="2" charset="-122"/>
              </a:rPr>
              <a:t>CBM-TOF</a:t>
            </a:r>
            <a:r>
              <a:rPr lang="zh-CN" altLang="en-US" sz="2000">
                <a:latin typeface="宋体" pitchFamily="2" charset="-122"/>
              </a:rPr>
              <a:t>是研究各种物理的必备探测器，中心粒子计数率达到</a:t>
            </a:r>
            <a:r>
              <a:rPr lang="en-US" altLang="zh-CN" sz="2000">
                <a:latin typeface="宋体" pitchFamily="2" charset="-122"/>
              </a:rPr>
              <a:t>25kHz/cm</a:t>
            </a:r>
            <a:r>
              <a:rPr lang="en-US" altLang="zh-CN" sz="2000" baseline="30000">
                <a:latin typeface="宋体" pitchFamily="2" charset="-122"/>
              </a:rPr>
              <a:t>2</a:t>
            </a:r>
          </a:p>
          <a:p>
            <a:pPr eaLnBrk="1" hangingPunct="1">
              <a:lnSpc>
                <a:spcPct val="120000"/>
              </a:lnSpc>
              <a:buFont typeface="Calibri" pitchFamily="34" charset="0"/>
              <a:buAutoNum type="arabicParenR"/>
            </a:pPr>
            <a:r>
              <a:rPr lang="en-US" altLang="zh-CN" sz="2000">
                <a:latin typeface="宋体" pitchFamily="2" charset="-122"/>
              </a:rPr>
              <a:t>CBM</a:t>
            </a:r>
            <a:r>
              <a:rPr lang="zh-CN" altLang="en-US" sz="2000">
                <a:latin typeface="宋体" pitchFamily="2" charset="-122"/>
              </a:rPr>
              <a:t>将采用中国组研制的</a:t>
            </a:r>
            <a:r>
              <a:rPr lang="zh-CN" altLang="en-US" sz="2000" b="1">
                <a:solidFill>
                  <a:srgbClr val="800000"/>
                </a:solidFill>
                <a:latin typeface="宋体" pitchFamily="2" charset="-122"/>
              </a:rPr>
              <a:t>高计数率</a:t>
            </a:r>
            <a:r>
              <a:rPr lang="zh-CN" altLang="en-US" sz="2000">
                <a:latin typeface="宋体" pitchFamily="2" charset="-122"/>
              </a:rPr>
              <a:t>和</a:t>
            </a:r>
            <a:r>
              <a:rPr lang="zh-CN" altLang="en-US" sz="2000" b="1">
                <a:solidFill>
                  <a:srgbClr val="800000"/>
                </a:solidFill>
                <a:latin typeface="宋体" pitchFamily="2" charset="-122"/>
              </a:rPr>
              <a:t>高时间精度</a:t>
            </a:r>
            <a:r>
              <a:rPr lang="zh-CN" altLang="en-US" sz="2000">
                <a:latin typeface="宋体" pitchFamily="2" charset="-122"/>
              </a:rPr>
              <a:t>飞行时间探测器（</a:t>
            </a:r>
            <a:r>
              <a:rPr lang="en-US" altLang="zh-CN" sz="2000">
                <a:latin typeface="宋体" pitchFamily="2" charset="-122"/>
              </a:rPr>
              <a:t>TOF</a:t>
            </a:r>
            <a:r>
              <a:rPr lang="zh-CN" altLang="en-US" sz="2000">
                <a:latin typeface="宋体" pitchFamily="2" charset="-122"/>
              </a:rPr>
              <a:t>）</a:t>
            </a:r>
          </a:p>
        </p:txBody>
      </p:sp>
      <p:sp>
        <p:nvSpPr>
          <p:cNvPr id="26629" name="AutoShape 163"/>
          <p:cNvSpPr>
            <a:spLocks noChangeArrowheads="1"/>
          </p:cNvSpPr>
          <p:nvPr/>
        </p:nvSpPr>
        <p:spPr bwMode="auto">
          <a:xfrm>
            <a:off x="2908300" y="825500"/>
            <a:ext cx="2057400" cy="482600"/>
          </a:xfrm>
          <a:prstGeom prst="flowChartAlternateProcess">
            <a:avLst/>
          </a:prstGeom>
          <a:solidFill>
            <a:srgbClr val="FFFF00"/>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b="1">
                <a:cs typeface="Arial" pitchFamily="34" charset="0"/>
              </a:rPr>
              <a:t>飞行时间探测器</a:t>
            </a:r>
            <a:endParaRPr lang="zh-CN" altLang="zh-CN" sz="2000" b="1">
              <a:cs typeface="Arial" pitchFamily="34" charset="0"/>
            </a:endParaRPr>
          </a:p>
        </p:txBody>
      </p:sp>
      <p:sp>
        <p:nvSpPr>
          <p:cNvPr id="26630" name="AutoShape 163"/>
          <p:cNvSpPr>
            <a:spLocks noChangeArrowheads="1"/>
          </p:cNvSpPr>
          <p:nvPr/>
        </p:nvSpPr>
        <p:spPr bwMode="auto">
          <a:xfrm>
            <a:off x="393700" y="1727200"/>
            <a:ext cx="1308100" cy="490538"/>
          </a:xfrm>
          <a:prstGeom prst="flowChartAlternateProcess">
            <a:avLst/>
          </a:prstGeom>
          <a:solidFill>
            <a:srgbClr val="FFFFFF"/>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a:solidFill>
                  <a:srgbClr val="000000"/>
                </a:solidFill>
                <a:cs typeface="Arial" pitchFamily="34" charset="0"/>
              </a:rPr>
              <a:t>硅探测器</a:t>
            </a:r>
            <a:endParaRPr lang="zh-CN" altLang="zh-CN" sz="2000">
              <a:solidFill>
                <a:srgbClr val="000000"/>
              </a:solidFill>
              <a:cs typeface="Arial" pitchFamily="34" charset="0"/>
            </a:endParaRPr>
          </a:p>
        </p:txBody>
      </p:sp>
      <p:sp>
        <p:nvSpPr>
          <p:cNvPr id="26" name="TextBox 23"/>
          <p:cNvSpPr txBox="1">
            <a:spLocks noChangeArrowheads="1"/>
          </p:cNvSpPr>
          <p:nvPr/>
        </p:nvSpPr>
        <p:spPr bwMode="auto">
          <a:xfrm>
            <a:off x="5816600" y="774700"/>
            <a:ext cx="184150" cy="369888"/>
          </a:xfrm>
          <a:prstGeom prst="rect">
            <a:avLst/>
          </a:prstGeom>
          <a:noFill/>
          <a:ln w="9525">
            <a:noFill/>
            <a:miter lim="800000"/>
            <a:headEnd/>
            <a:tailEnd/>
          </a:ln>
        </p:spPr>
        <p:txBody>
          <a:bodyPr wrap="none">
            <a:spAutoFit/>
          </a:bodyPr>
          <a:lstStyle/>
          <a:p>
            <a:pPr fontAlgn="auto">
              <a:spcBef>
                <a:spcPts val="0"/>
              </a:spcBef>
              <a:spcAft>
                <a:spcPts val="0"/>
              </a:spcAft>
              <a:defRPr/>
            </a:pPr>
            <a:endParaRPr lang="en-US" altLang="zh-CN" kern="0">
              <a:solidFill>
                <a:srgbClr val="000000"/>
              </a:solidFill>
            </a:endParaRPr>
          </a:p>
        </p:txBody>
      </p:sp>
      <p:sp>
        <p:nvSpPr>
          <p:cNvPr id="26632" name="AutoShape 163"/>
          <p:cNvSpPr>
            <a:spLocks noChangeArrowheads="1"/>
          </p:cNvSpPr>
          <p:nvPr/>
        </p:nvSpPr>
        <p:spPr bwMode="auto">
          <a:xfrm>
            <a:off x="7010400" y="825500"/>
            <a:ext cx="1765300" cy="469900"/>
          </a:xfrm>
          <a:prstGeom prst="flowChartAlternateProcess">
            <a:avLst/>
          </a:prstGeom>
          <a:solidFill>
            <a:srgbClr val="FFFFFF"/>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a:solidFill>
                  <a:srgbClr val="000000"/>
                </a:solidFill>
                <a:cs typeface="Arial" pitchFamily="34" charset="0"/>
              </a:rPr>
              <a:t>零度角量能器</a:t>
            </a:r>
            <a:endParaRPr lang="zh-CN" altLang="zh-CN" sz="2000">
              <a:solidFill>
                <a:srgbClr val="000000"/>
              </a:solidFill>
              <a:cs typeface="Arial" pitchFamily="34" charset="0"/>
            </a:endParaRPr>
          </a:p>
        </p:txBody>
      </p:sp>
      <p:sp>
        <p:nvSpPr>
          <p:cNvPr id="26633" name="AutoShape 163"/>
          <p:cNvSpPr>
            <a:spLocks noChangeArrowheads="1"/>
          </p:cNvSpPr>
          <p:nvPr/>
        </p:nvSpPr>
        <p:spPr bwMode="auto">
          <a:xfrm>
            <a:off x="5270500" y="838200"/>
            <a:ext cx="1524000" cy="469900"/>
          </a:xfrm>
          <a:prstGeom prst="flowChartAlternateProcess">
            <a:avLst/>
          </a:prstGeom>
          <a:solidFill>
            <a:srgbClr val="FFFFFF"/>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a:solidFill>
                  <a:srgbClr val="000000"/>
                </a:solidFill>
                <a:cs typeface="Arial" pitchFamily="34" charset="0"/>
              </a:rPr>
              <a:t>电磁量能器</a:t>
            </a:r>
            <a:endParaRPr lang="zh-CN" altLang="zh-CN" sz="2000">
              <a:solidFill>
                <a:srgbClr val="000000"/>
              </a:solidFill>
              <a:cs typeface="Arial" pitchFamily="34" charset="0"/>
            </a:endParaRPr>
          </a:p>
        </p:txBody>
      </p:sp>
      <p:sp>
        <p:nvSpPr>
          <p:cNvPr id="26634" name="AutoShape 163"/>
          <p:cNvSpPr>
            <a:spLocks noChangeArrowheads="1"/>
          </p:cNvSpPr>
          <p:nvPr/>
        </p:nvSpPr>
        <p:spPr bwMode="auto">
          <a:xfrm>
            <a:off x="1168400" y="825500"/>
            <a:ext cx="1511300" cy="490538"/>
          </a:xfrm>
          <a:prstGeom prst="flowChartAlternateProcess">
            <a:avLst/>
          </a:prstGeom>
          <a:solidFill>
            <a:srgbClr val="FFFFFF"/>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a:solidFill>
                  <a:srgbClr val="000000"/>
                </a:solidFill>
                <a:latin typeface="宋体" pitchFamily="2" charset="-122"/>
              </a:rPr>
              <a:t>径迹</a:t>
            </a:r>
            <a:r>
              <a:rPr lang="zh-CN" altLang="en-US" sz="2000">
                <a:solidFill>
                  <a:srgbClr val="000000"/>
                </a:solidFill>
                <a:cs typeface="Arial" pitchFamily="34" charset="0"/>
              </a:rPr>
              <a:t>探测器</a:t>
            </a:r>
            <a:endParaRPr lang="zh-CN" altLang="zh-CN" sz="2000">
              <a:solidFill>
                <a:srgbClr val="000000"/>
              </a:solidFill>
              <a:cs typeface="Arial" pitchFamily="34" charset="0"/>
            </a:endParaRPr>
          </a:p>
        </p:txBody>
      </p:sp>
      <p:sp>
        <p:nvSpPr>
          <p:cNvPr id="26635" name="AutoShape 163"/>
          <p:cNvSpPr>
            <a:spLocks noChangeArrowheads="1"/>
          </p:cNvSpPr>
          <p:nvPr/>
        </p:nvSpPr>
        <p:spPr bwMode="auto">
          <a:xfrm>
            <a:off x="419100" y="4254500"/>
            <a:ext cx="1803400" cy="490538"/>
          </a:xfrm>
          <a:prstGeom prst="flowChartAlternateProcess">
            <a:avLst/>
          </a:prstGeom>
          <a:solidFill>
            <a:srgbClr val="FFFFFF"/>
          </a:solidFill>
          <a:ln w="57150">
            <a:solidFill>
              <a:srgbClr val="008000"/>
            </a:solidFill>
            <a:miter lim="800000"/>
            <a:headEnd/>
            <a:tailEnd/>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zh-CN" altLang="en-US" sz="2000">
                <a:solidFill>
                  <a:srgbClr val="000000"/>
                </a:solidFill>
                <a:cs typeface="Arial" pitchFamily="34" charset="0"/>
              </a:rPr>
              <a:t>超导二极磁铁</a:t>
            </a:r>
            <a:endParaRPr lang="zh-CN" altLang="zh-CN" sz="2000">
              <a:solidFill>
                <a:srgbClr val="000000"/>
              </a:solidFill>
              <a:cs typeface="Arial" pitchFamily="34" charset="0"/>
            </a:endParaRPr>
          </a:p>
        </p:txBody>
      </p:sp>
      <p:cxnSp>
        <p:nvCxnSpPr>
          <p:cNvPr id="31" name="Straight Connector 24"/>
          <p:cNvCxnSpPr>
            <a:cxnSpLocks noChangeShapeType="1"/>
            <a:stCxn id="26629" idx="2"/>
          </p:cNvCxnSpPr>
          <p:nvPr/>
        </p:nvCxnSpPr>
        <p:spPr bwMode="auto">
          <a:xfrm rot="16200000" flipH="1">
            <a:off x="4076700" y="1168400"/>
            <a:ext cx="1346200" cy="1625600"/>
          </a:xfrm>
          <a:prstGeom prst="line">
            <a:avLst/>
          </a:prstGeom>
          <a:noFill/>
          <a:ln w="57150">
            <a:solidFill>
              <a:srgbClr val="008000"/>
            </a:solidFill>
            <a:round/>
            <a:headEnd/>
            <a:tailEnd type="oval" w="med" len="med"/>
          </a:ln>
          <a:effectLst>
            <a:outerShdw blurRad="63500" dist="20000" dir="5400000" rotWithShape="0">
              <a:srgbClr val="000000">
                <a:alpha val="37999"/>
              </a:srgbClr>
            </a:outerShdw>
          </a:effectLst>
        </p:spPr>
      </p:cxnSp>
      <p:cxnSp>
        <p:nvCxnSpPr>
          <p:cNvPr id="32" name="Straight Connector 25"/>
          <p:cNvCxnSpPr>
            <a:cxnSpLocks noChangeShapeType="1"/>
            <a:stCxn id="26633" idx="2"/>
          </p:cNvCxnSpPr>
          <p:nvPr/>
        </p:nvCxnSpPr>
        <p:spPr bwMode="auto">
          <a:xfrm rot="16200000" flipH="1">
            <a:off x="5685631" y="1654969"/>
            <a:ext cx="909638" cy="21590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3" name="Straight Connector 28"/>
          <p:cNvCxnSpPr>
            <a:cxnSpLocks noChangeShapeType="1"/>
            <a:stCxn id="26632" idx="2"/>
          </p:cNvCxnSpPr>
          <p:nvPr/>
        </p:nvCxnSpPr>
        <p:spPr bwMode="auto">
          <a:xfrm rot="5400000">
            <a:off x="6657975" y="1647825"/>
            <a:ext cx="1587500" cy="8826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4" name="Straight Connector 31"/>
          <p:cNvCxnSpPr>
            <a:cxnSpLocks noChangeShapeType="1"/>
            <a:stCxn id="26634" idx="2"/>
          </p:cNvCxnSpPr>
          <p:nvPr/>
        </p:nvCxnSpPr>
        <p:spPr bwMode="auto">
          <a:xfrm rot="16200000" flipH="1">
            <a:off x="2644775" y="595313"/>
            <a:ext cx="901700" cy="23431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5" name="Straight Connector 34"/>
          <p:cNvCxnSpPr>
            <a:cxnSpLocks noChangeShapeType="1"/>
            <a:stCxn id="26634" idx="2"/>
          </p:cNvCxnSpPr>
          <p:nvPr/>
        </p:nvCxnSpPr>
        <p:spPr bwMode="auto">
          <a:xfrm rot="16200000" flipH="1">
            <a:off x="1861344" y="1378744"/>
            <a:ext cx="1109662" cy="9842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6" name="Straight Connector 37"/>
          <p:cNvCxnSpPr>
            <a:cxnSpLocks noChangeShapeType="1"/>
            <a:stCxn id="26630" idx="2"/>
          </p:cNvCxnSpPr>
          <p:nvPr/>
        </p:nvCxnSpPr>
        <p:spPr bwMode="auto">
          <a:xfrm rot="16200000" flipH="1">
            <a:off x="1302544" y="1962944"/>
            <a:ext cx="1122362" cy="1631950"/>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cxnSp>
        <p:nvCxnSpPr>
          <p:cNvPr id="37" name="Straight Connector 40"/>
          <p:cNvCxnSpPr>
            <a:cxnSpLocks noChangeShapeType="1"/>
            <a:stCxn id="26635" idx="3"/>
          </p:cNvCxnSpPr>
          <p:nvPr/>
        </p:nvCxnSpPr>
        <p:spPr bwMode="auto">
          <a:xfrm flipV="1">
            <a:off x="2222500" y="3924300"/>
            <a:ext cx="457200" cy="576263"/>
          </a:xfrm>
          <a:prstGeom prst="line">
            <a:avLst/>
          </a:prstGeom>
          <a:noFill/>
          <a:ln w="28575">
            <a:solidFill>
              <a:srgbClr val="C6D9F1"/>
            </a:solidFill>
            <a:round/>
            <a:headEnd/>
            <a:tailEnd type="oval" w="med" len="med"/>
          </a:ln>
          <a:effectLst>
            <a:outerShdw blurRad="63500" dist="20000" dir="5400000" rotWithShape="0">
              <a:srgbClr val="000000">
                <a:alpha val="37999"/>
              </a:srgbClr>
            </a:outerShdw>
          </a:effectLst>
        </p:spPr>
      </p:cxnSp>
      <p:sp>
        <p:nvSpPr>
          <p:cNvPr id="26643" name="Text Box 6"/>
          <p:cNvSpPr txBox="1">
            <a:spLocks noChangeArrowheads="1"/>
          </p:cNvSpPr>
          <p:nvPr/>
        </p:nvSpPr>
        <p:spPr bwMode="auto">
          <a:xfrm>
            <a:off x="222250" y="127000"/>
            <a:ext cx="909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de-DE" altLang="zh-CN" sz="2400">
                <a:cs typeface="Arial" pitchFamily="34" charset="0"/>
              </a:rPr>
              <a:t>The Compressed Baryonic Matter Experiment: </a:t>
            </a:r>
            <a:r>
              <a:rPr lang="de-DE" altLang="zh-CN" sz="2800" b="1">
                <a:solidFill>
                  <a:srgbClr val="800000"/>
                </a:solidFill>
                <a:cs typeface="Arial" pitchFamily="34" charset="0"/>
              </a:rPr>
              <a:t>CBM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36FF457-AE48-4C10-9D2D-8D7311D610AA}" type="slidenum">
              <a:rPr lang="zh-CN" altLang="en-US" smtClean="0"/>
              <a:pPr>
                <a:defRPr/>
              </a:pPr>
              <a:t>26</a:t>
            </a:fld>
            <a:endParaRPr lang="zh-CN" altLang="en-US" dirty="0"/>
          </a:p>
        </p:txBody>
      </p:sp>
      <p:sp>
        <p:nvSpPr>
          <p:cNvPr id="44" name="灯片编号占位符 22"/>
          <p:cNvSpPr txBox="1">
            <a:spLocks/>
          </p:cNvSpPr>
          <p:nvPr/>
        </p:nvSpPr>
        <p:spPr bwMode="auto">
          <a:xfrm>
            <a:off x="8215313" y="6356350"/>
            <a:ext cx="469900" cy="363538"/>
          </a:xfrm>
          <a:prstGeom prst="rect">
            <a:avLst/>
          </a:prstGeom>
          <a:noFill/>
          <a:ln w="9525">
            <a:noFill/>
            <a:round/>
            <a:headEnd/>
            <a:tailEnd/>
          </a:ln>
          <a:effectLst/>
        </p:spPr>
        <p:txBody>
          <a:bodyPr lIns="90000" tIns="46800" rIns="90000" bIns="46800"/>
          <a:lstStyle/>
          <a:p>
            <a:pPr defTabSz="457200">
              <a:buSzPct val="100000"/>
              <a:defRPr/>
            </a:pPr>
            <a:fld id="{FDCEE8C4-A169-47D5-B94F-3636145239F1}" type="slidenum">
              <a:rPr lang="en-US" sz="1400">
                <a:solidFill>
                  <a:srgbClr val="000000"/>
                </a:solidFill>
                <a:latin typeface="+mn-lt"/>
                <a:ea typeface="宋体" charset="-122"/>
              </a:rPr>
              <a:pPr defTabSz="457200">
                <a:buSzPct val="100000"/>
                <a:defRPr/>
              </a:pPr>
              <a:t>26</a:t>
            </a:fld>
            <a:endParaRPr lang="en-US" sz="1400">
              <a:solidFill>
                <a:srgbClr val="000000"/>
              </a:solidFill>
              <a:latin typeface="+mn-lt"/>
              <a:ea typeface="宋体" charset="-122"/>
            </a:endParaRPr>
          </a:p>
        </p:txBody>
      </p:sp>
      <p:graphicFrame>
        <p:nvGraphicFramePr>
          <p:cNvPr id="27652" name="Object 2"/>
          <p:cNvGraphicFramePr>
            <a:graphicFrameLocks noChangeAspect="1"/>
          </p:cNvGraphicFramePr>
          <p:nvPr/>
        </p:nvGraphicFramePr>
        <p:xfrm>
          <a:off x="917575" y="1335088"/>
          <a:ext cx="2206625" cy="1484312"/>
        </p:xfrm>
        <a:graphic>
          <a:graphicData uri="http://schemas.openxmlformats.org/presentationml/2006/ole">
            <mc:AlternateContent xmlns:mc="http://schemas.openxmlformats.org/markup-compatibility/2006">
              <mc:Choice xmlns:v="urn:schemas-microsoft-com:vml" Requires="v">
                <p:oleObj spid="_x0000_s27756" name="位图图像" r:id="rId3" imgW="6838095" imgH="4600000" progId="PBrush">
                  <p:embed/>
                </p:oleObj>
              </mc:Choice>
              <mc:Fallback>
                <p:oleObj name="位图图像" r:id="rId3" imgW="6838095" imgH="4600000"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5" y="1335088"/>
                        <a:ext cx="2206625" cy="148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048"/>
          <p:cNvGrpSpPr>
            <a:grpSpLocks/>
          </p:cNvGrpSpPr>
          <p:nvPr/>
        </p:nvGrpSpPr>
        <p:grpSpPr bwMode="auto">
          <a:xfrm>
            <a:off x="3733800" y="738187"/>
            <a:ext cx="4953000" cy="3148013"/>
            <a:chOff x="2868" y="2048"/>
            <a:chExt cx="2756" cy="1824"/>
          </a:xfrm>
          <a:noFill/>
        </p:grpSpPr>
        <p:grpSp>
          <p:nvGrpSpPr>
            <p:cNvPr id="4" name="Group 1039"/>
            <p:cNvGrpSpPr>
              <a:grpSpLocks/>
            </p:cNvGrpSpPr>
            <p:nvPr/>
          </p:nvGrpSpPr>
          <p:grpSpPr bwMode="auto">
            <a:xfrm>
              <a:off x="2868" y="2048"/>
              <a:ext cx="2756" cy="1824"/>
              <a:chOff x="2868" y="2048"/>
              <a:chExt cx="2756" cy="1824"/>
            </a:xfrm>
            <a:grpFill/>
          </p:grpSpPr>
          <p:grpSp>
            <p:nvGrpSpPr>
              <p:cNvPr id="5" name="Group 1040"/>
              <p:cNvGrpSpPr>
                <a:grpSpLocks/>
              </p:cNvGrpSpPr>
              <p:nvPr/>
            </p:nvGrpSpPr>
            <p:grpSpPr bwMode="auto">
              <a:xfrm>
                <a:off x="2905" y="2240"/>
                <a:ext cx="2689" cy="1632"/>
                <a:chOff x="2932" y="2336"/>
                <a:chExt cx="2676" cy="1632"/>
              </a:xfrm>
              <a:grpFill/>
            </p:grpSpPr>
            <p:sp>
              <p:nvSpPr>
                <p:cNvPr id="63" name="Rectangle 1041"/>
                <p:cNvSpPr>
                  <a:spLocks noChangeArrowheads="1"/>
                </p:cNvSpPr>
                <p:nvPr/>
              </p:nvSpPr>
              <p:spPr bwMode="auto">
                <a:xfrm>
                  <a:off x="5200" y="2344"/>
                  <a:ext cx="408" cy="1624"/>
                </a:xfrm>
                <a:prstGeom prst="rect">
                  <a:avLst/>
                </a:prstGeom>
                <a:grpFill/>
                <a:ln w="12700">
                  <a:noFill/>
                  <a:miter lim="800000"/>
                  <a:headEnd/>
                  <a:tailEnd type="none" w="sm" len="lg"/>
                </a:ln>
              </p:spPr>
              <p:txBody>
                <a:bodyPr anchor="ctr">
                  <a:spAutoFit/>
                </a:bodyPr>
                <a:lstStyle/>
                <a:p>
                  <a:pPr fontAlgn="auto">
                    <a:spcBef>
                      <a:spcPts val="0"/>
                    </a:spcBef>
                    <a:spcAft>
                      <a:spcPts val="0"/>
                    </a:spcAft>
                    <a:defRPr/>
                  </a:pPr>
                  <a:endParaRPr lang="zh-CN" altLang="en-US" kern="0">
                    <a:solidFill>
                      <a:sysClr val="windowText" lastClr="000000"/>
                    </a:solidFill>
                  </a:endParaRPr>
                </a:p>
              </p:txBody>
            </p:sp>
            <p:pic>
              <p:nvPicPr>
                <p:cNvPr id="64" name="Picture 1042" descr="CBM_TOF_Wall_2"/>
                <p:cNvPicPr>
                  <a:picLocks noChangeAspect="1" noChangeArrowheads="1"/>
                </p:cNvPicPr>
                <p:nvPr/>
              </p:nvPicPr>
              <p:blipFill>
                <a:blip r:embed="rId5"/>
                <a:srcRect/>
                <a:stretch>
                  <a:fillRect/>
                </a:stretch>
              </p:blipFill>
              <p:spPr bwMode="auto">
                <a:xfrm>
                  <a:off x="2932" y="2336"/>
                  <a:ext cx="2454" cy="1423"/>
                </a:xfrm>
                <a:prstGeom prst="rect">
                  <a:avLst/>
                </a:prstGeom>
                <a:grpFill/>
                <a:ln w="9525">
                  <a:noFill/>
                  <a:miter lim="800000"/>
                  <a:headEnd/>
                  <a:tailEnd/>
                </a:ln>
              </p:spPr>
            </p:pic>
          </p:grpSp>
          <p:sp>
            <p:nvSpPr>
              <p:cNvPr id="62" name="Rectangle 1043"/>
              <p:cNvSpPr>
                <a:spLocks noChangeArrowheads="1"/>
              </p:cNvSpPr>
              <p:nvPr/>
            </p:nvSpPr>
            <p:spPr bwMode="auto">
              <a:xfrm>
                <a:off x="2868" y="2048"/>
                <a:ext cx="2756" cy="224"/>
              </a:xfrm>
              <a:prstGeom prst="rect">
                <a:avLst/>
              </a:prstGeom>
              <a:grpFill/>
              <a:ln w="12700">
                <a:noFill/>
                <a:miter lim="800000"/>
                <a:headEnd/>
                <a:tailEnd type="none" w="sm" len="lg"/>
              </a:ln>
            </p:spPr>
            <p:txBody>
              <a:bodyPr anchor="ctr">
                <a:spAutoFit/>
              </a:bodyPr>
              <a:lstStyle/>
              <a:p>
                <a:pPr fontAlgn="auto">
                  <a:spcBef>
                    <a:spcPts val="0"/>
                  </a:spcBef>
                  <a:spcAft>
                    <a:spcPts val="0"/>
                  </a:spcAft>
                  <a:defRPr/>
                </a:pPr>
                <a:endParaRPr lang="zh-CN" altLang="en-US" kern="0">
                  <a:solidFill>
                    <a:sysClr val="windowText" lastClr="000000"/>
                  </a:solidFill>
                </a:endParaRPr>
              </a:p>
            </p:txBody>
          </p:sp>
        </p:grpSp>
        <p:sp>
          <p:nvSpPr>
            <p:cNvPr id="57" name="Text Box 1044"/>
            <p:cNvSpPr txBox="1">
              <a:spLocks noChangeArrowheads="1"/>
            </p:cNvSpPr>
            <p:nvPr/>
          </p:nvSpPr>
          <p:spPr bwMode="auto">
            <a:xfrm>
              <a:off x="3400" y="2236"/>
              <a:ext cx="456" cy="214"/>
            </a:xfrm>
            <a:prstGeom prst="rect">
              <a:avLst/>
            </a:prstGeom>
            <a:grpFill/>
            <a:ln w="22225">
              <a:noFill/>
              <a:miter lim="800000"/>
              <a:headEnd/>
              <a:tailEnd type="none" w="sm" len="sm"/>
            </a:ln>
          </p:spPr>
          <p:txBody>
            <a:bodyPr>
              <a:spAutoFit/>
            </a:bodyPr>
            <a:lstStyle/>
            <a:p>
              <a:pPr fontAlgn="auto">
                <a:spcBef>
                  <a:spcPts val="0"/>
                </a:spcBef>
                <a:spcAft>
                  <a:spcPts val="0"/>
                </a:spcAft>
                <a:defRPr/>
              </a:pPr>
              <a:r>
                <a:rPr lang="de-DE" altLang="zh-CN" b="1" kern="0">
                  <a:solidFill>
                    <a:sysClr val="windowText" lastClr="000000"/>
                  </a:solidFill>
                </a:rPr>
                <a:t>A</a:t>
              </a:r>
            </a:p>
          </p:txBody>
        </p:sp>
        <p:sp>
          <p:nvSpPr>
            <p:cNvPr id="58" name="Text Box 1045"/>
            <p:cNvSpPr txBox="1">
              <a:spLocks noChangeArrowheads="1"/>
            </p:cNvSpPr>
            <p:nvPr/>
          </p:nvSpPr>
          <p:spPr bwMode="auto">
            <a:xfrm>
              <a:off x="3664" y="2380"/>
              <a:ext cx="456" cy="214"/>
            </a:xfrm>
            <a:prstGeom prst="rect">
              <a:avLst/>
            </a:prstGeom>
            <a:grpFill/>
            <a:ln w="22225">
              <a:noFill/>
              <a:miter lim="800000"/>
              <a:headEnd/>
              <a:tailEnd type="none" w="sm" len="sm"/>
            </a:ln>
          </p:spPr>
          <p:txBody>
            <a:bodyPr>
              <a:spAutoFit/>
            </a:bodyPr>
            <a:lstStyle/>
            <a:p>
              <a:pPr fontAlgn="auto">
                <a:spcBef>
                  <a:spcPts val="0"/>
                </a:spcBef>
                <a:spcAft>
                  <a:spcPts val="0"/>
                </a:spcAft>
                <a:defRPr/>
              </a:pPr>
              <a:r>
                <a:rPr lang="de-DE" altLang="zh-CN" b="1" kern="0">
                  <a:solidFill>
                    <a:sysClr val="windowText" lastClr="000000"/>
                  </a:solidFill>
                </a:rPr>
                <a:t>B</a:t>
              </a:r>
            </a:p>
          </p:txBody>
        </p:sp>
        <p:sp>
          <p:nvSpPr>
            <p:cNvPr id="59" name="Text Box 1046"/>
            <p:cNvSpPr txBox="1">
              <a:spLocks noChangeArrowheads="1"/>
            </p:cNvSpPr>
            <p:nvPr/>
          </p:nvSpPr>
          <p:spPr bwMode="auto">
            <a:xfrm>
              <a:off x="3912" y="2532"/>
              <a:ext cx="456" cy="214"/>
            </a:xfrm>
            <a:prstGeom prst="rect">
              <a:avLst/>
            </a:prstGeom>
            <a:grpFill/>
            <a:ln w="22225">
              <a:noFill/>
              <a:miter lim="800000"/>
              <a:headEnd/>
              <a:tailEnd type="none" w="sm" len="sm"/>
            </a:ln>
          </p:spPr>
          <p:txBody>
            <a:bodyPr>
              <a:spAutoFit/>
            </a:bodyPr>
            <a:lstStyle/>
            <a:p>
              <a:pPr fontAlgn="auto">
                <a:spcBef>
                  <a:spcPts val="0"/>
                </a:spcBef>
                <a:spcAft>
                  <a:spcPts val="0"/>
                </a:spcAft>
                <a:defRPr/>
              </a:pPr>
              <a:r>
                <a:rPr lang="de-DE" altLang="zh-CN" b="1" kern="0">
                  <a:solidFill>
                    <a:sysClr val="windowText" lastClr="000000"/>
                  </a:solidFill>
                </a:rPr>
                <a:t>C</a:t>
              </a:r>
            </a:p>
          </p:txBody>
        </p:sp>
        <p:sp>
          <p:nvSpPr>
            <p:cNvPr id="60" name="Text Box 1047"/>
            <p:cNvSpPr txBox="1">
              <a:spLocks noChangeArrowheads="1"/>
            </p:cNvSpPr>
            <p:nvPr/>
          </p:nvSpPr>
          <p:spPr bwMode="auto">
            <a:xfrm>
              <a:off x="4160" y="2684"/>
              <a:ext cx="456" cy="214"/>
            </a:xfrm>
            <a:prstGeom prst="rect">
              <a:avLst/>
            </a:prstGeom>
            <a:grpFill/>
            <a:ln w="22225">
              <a:noFill/>
              <a:miter lim="800000"/>
              <a:headEnd/>
              <a:tailEnd type="none" w="sm" len="sm"/>
            </a:ln>
          </p:spPr>
          <p:txBody>
            <a:bodyPr>
              <a:spAutoFit/>
            </a:bodyPr>
            <a:lstStyle/>
            <a:p>
              <a:pPr fontAlgn="auto">
                <a:spcBef>
                  <a:spcPts val="0"/>
                </a:spcBef>
                <a:spcAft>
                  <a:spcPts val="0"/>
                </a:spcAft>
                <a:defRPr/>
              </a:pPr>
              <a:r>
                <a:rPr lang="de-DE" altLang="zh-CN" b="1" kern="0">
                  <a:solidFill>
                    <a:sysClr val="windowText" lastClr="000000"/>
                  </a:solidFill>
                </a:rPr>
                <a:t>D</a:t>
              </a:r>
            </a:p>
          </p:txBody>
        </p:sp>
      </p:grpSp>
      <p:cxnSp>
        <p:nvCxnSpPr>
          <p:cNvPr id="65" name="Straight Connector 16"/>
          <p:cNvCxnSpPr>
            <a:cxnSpLocks noChangeShapeType="1"/>
          </p:cNvCxnSpPr>
          <p:nvPr/>
        </p:nvCxnSpPr>
        <p:spPr bwMode="auto">
          <a:xfrm flipV="1">
            <a:off x="1981200" y="1125538"/>
            <a:ext cx="1981200" cy="306387"/>
          </a:xfrm>
          <a:prstGeom prst="line">
            <a:avLst/>
          </a:prstGeom>
          <a:noFill/>
          <a:ln w="28575">
            <a:solidFill>
              <a:srgbClr val="008000"/>
            </a:solidFill>
            <a:round/>
            <a:headEnd/>
            <a:tailEnd type="oval" w="med" len="med"/>
          </a:ln>
          <a:effectLst>
            <a:outerShdw blurRad="63500" dist="20000" dir="5400000" rotWithShape="0">
              <a:srgbClr val="000000">
                <a:alpha val="37999"/>
              </a:srgbClr>
            </a:outerShdw>
          </a:effectLst>
        </p:spPr>
      </p:cxnSp>
      <p:cxnSp>
        <p:nvCxnSpPr>
          <p:cNvPr id="66" name="Straight Connector 19"/>
          <p:cNvCxnSpPr>
            <a:cxnSpLocks noChangeShapeType="1"/>
          </p:cNvCxnSpPr>
          <p:nvPr/>
        </p:nvCxnSpPr>
        <p:spPr bwMode="auto">
          <a:xfrm>
            <a:off x="2438400" y="2590800"/>
            <a:ext cx="1524000" cy="762000"/>
          </a:xfrm>
          <a:prstGeom prst="line">
            <a:avLst/>
          </a:prstGeom>
          <a:noFill/>
          <a:ln w="19050">
            <a:solidFill>
              <a:srgbClr val="008000"/>
            </a:solidFill>
            <a:round/>
            <a:headEnd/>
            <a:tailEnd type="oval" w="med" len="med"/>
          </a:ln>
          <a:effectLst>
            <a:outerShdw blurRad="63500" dist="20000" dir="5400000" rotWithShape="0">
              <a:srgbClr val="000000">
                <a:alpha val="37999"/>
              </a:srgbClr>
            </a:outerShdw>
          </a:effectLst>
        </p:spPr>
      </p:cxnSp>
      <p:sp>
        <p:nvSpPr>
          <p:cNvPr id="67" name="TextBox 33"/>
          <p:cNvSpPr txBox="1">
            <a:spLocks noChangeArrowheads="1"/>
          </p:cNvSpPr>
          <p:nvPr/>
        </p:nvSpPr>
        <p:spPr bwMode="auto">
          <a:xfrm>
            <a:off x="952500" y="760413"/>
            <a:ext cx="2032000" cy="369887"/>
          </a:xfrm>
          <a:prstGeom prst="rect">
            <a:avLst/>
          </a:prstGeom>
          <a:noFill/>
          <a:ln w="9525">
            <a:noFill/>
            <a:miter lim="800000"/>
            <a:headEnd/>
            <a:tailEnd/>
          </a:ln>
        </p:spPr>
        <p:txBody>
          <a:bodyPr wrap="none">
            <a:spAutoFit/>
          </a:bodyPr>
          <a:lstStyle/>
          <a:p>
            <a:pPr fontAlgn="auto">
              <a:spcBef>
                <a:spcPts val="0"/>
              </a:spcBef>
              <a:spcAft>
                <a:spcPts val="0"/>
              </a:spcAft>
              <a:defRPr/>
            </a:pPr>
            <a:r>
              <a:rPr lang="de-DE" altLang="zh-CN" b="1" kern="0">
                <a:solidFill>
                  <a:srgbClr val="800000"/>
                </a:solidFill>
                <a:cs typeface="Arial" pitchFamily="34" charset="0"/>
              </a:rPr>
              <a:t>CBM Experiment</a:t>
            </a:r>
            <a:endParaRPr lang="en-US" altLang="zh-CN" kern="0">
              <a:solidFill>
                <a:srgbClr val="000000"/>
              </a:solidFill>
            </a:endParaRPr>
          </a:p>
        </p:txBody>
      </p:sp>
      <p:sp>
        <p:nvSpPr>
          <p:cNvPr id="68" name="TextBox 34"/>
          <p:cNvSpPr txBox="1">
            <a:spLocks noChangeArrowheads="1"/>
          </p:cNvSpPr>
          <p:nvPr/>
        </p:nvSpPr>
        <p:spPr bwMode="auto">
          <a:xfrm>
            <a:off x="4140200" y="762000"/>
            <a:ext cx="1976438" cy="369888"/>
          </a:xfrm>
          <a:prstGeom prst="rect">
            <a:avLst/>
          </a:prstGeom>
          <a:noFill/>
          <a:ln w="9525">
            <a:noFill/>
            <a:miter lim="800000"/>
            <a:headEnd/>
            <a:tailEnd/>
          </a:ln>
        </p:spPr>
        <p:txBody>
          <a:bodyPr wrap="none">
            <a:spAutoFit/>
          </a:bodyPr>
          <a:lstStyle/>
          <a:p>
            <a:pPr fontAlgn="auto">
              <a:spcBef>
                <a:spcPts val="0"/>
              </a:spcBef>
              <a:spcAft>
                <a:spcPts val="0"/>
              </a:spcAft>
              <a:defRPr/>
            </a:pPr>
            <a:r>
              <a:rPr lang="de-DE" altLang="zh-CN" b="1" kern="0">
                <a:solidFill>
                  <a:srgbClr val="800000"/>
                </a:solidFill>
                <a:cs typeface="Arial" pitchFamily="34" charset="0"/>
              </a:rPr>
              <a:t>CBM MRPC TOF</a:t>
            </a:r>
            <a:endParaRPr lang="en-US" altLang="zh-CN" kern="0">
              <a:solidFill>
                <a:srgbClr val="000000"/>
              </a:solidFill>
            </a:endParaRPr>
          </a:p>
        </p:txBody>
      </p:sp>
      <p:sp>
        <p:nvSpPr>
          <p:cNvPr id="69" name="Rounded Rectangle 29"/>
          <p:cNvSpPr>
            <a:spLocks noChangeArrowheads="1"/>
          </p:cNvSpPr>
          <p:nvPr/>
        </p:nvSpPr>
        <p:spPr bwMode="auto">
          <a:xfrm>
            <a:off x="4643438" y="3714750"/>
            <a:ext cx="3962400" cy="2493963"/>
          </a:xfrm>
          <a:prstGeom prst="roundRect">
            <a:avLst>
              <a:gd name="adj" fmla="val 5667"/>
            </a:avLst>
          </a:prstGeom>
          <a:noFill/>
          <a:ln w="57150" cmpd="thickThin">
            <a:solidFill>
              <a:srgbClr val="1B400F"/>
            </a:solidFill>
            <a:round/>
            <a:headEnd/>
            <a:tailEnd/>
          </a:ln>
          <a:effectLst>
            <a:outerShdw blurRad="63500" dist="23000" dir="5400000" rotWithShape="0">
              <a:srgbClr val="000000">
                <a:alpha val="34999"/>
              </a:srgbClr>
            </a:outerShdw>
          </a:effectLst>
        </p:spPr>
        <p:txBody>
          <a:bodyPr/>
          <a:lstStyle/>
          <a:p>
            <a:pPr>
              <a:defRPr/>
            </a:pPr>
            <a:r>
              <a:rPr lang="en-US" altLang="zh-CN" sz="2400" b="1" dirty="0">
                <a:solidFill>
                  <a:srgbClr val="000000"/>
                </a:solidFill>
                <a:latin typeface="宋体" pitchFamily="-65" charset="-122"/>
                <a:ea typeface="宋体" pitchFamily="-65" charset="-122"/>
              </a:rPr>
              <a:t> </a:t>
            </a:r>
            <a:r>
              <a:rPr lang="en-US" altLang="zh-CN" sz="2800" b="1" dirty="0">
                <a:solidFill>
                  <a:srgbClr val="000000"/>
                </a:solidFill>
                <a:latin typeface="Arial" charset="0"/>
                <a:ea typeface="宋体" pitchFamily="-65" charset="-122"/>
                <a:cs typeface="Arial" charset="0"/>
              </a:rPr>
              <a:t>CBM</a:t>
            </a:r>
            <a:r>
              <a:rPr lang="zh-CN" altLang="en-US" sz="2800" b="1" dirty="0">
                <a:solidFill>
                  <a:srgbClr val="000000"/>
                </a:solidFill>
                <a:latin typeface="宋体" pitchFamily="-65" charset="-122"/>
                <a:ea typeface="宋体" pitchFamily="-65" charset="-122"/>
              </a:rPr>
              <a:t>科学问题</a:t>
            </a:r>
            <a:r>
              <a:rPr lang="en-US" altLang="zh-CN" sz="2800" b="1" dirty="0">
                <a:solidFill>
                  <a:srgbClr val="000000"/>
                </a:solidFill>
                <a:latin typeface="宋体" pitchFamily="-65" charset="-122"/>
                <a:ea typeface="宋体" pitchFamily="-65" charset="-122"/>
              </a:rPr>
              <a:t>:</a:t>
            </a:r>
          </a:p>
          <a:p>
            <a:pPr>
              <a:buFontTx/>
              <a:buAutoNum type="arabicParenR"/>
              <a:defRPr/>
            </a:pPr>
            <a:endParaRPr lang="en-US" altLang="zh-CN" sz="1000" dirty="0">
              <a:solidFill>
                <a:srgbClr val="000000"/>
              </a:solidFill>
              <a:latin typeface="宋体" pitchFamily="-65" charset="-122"/>
              <a:ea typeface="宋体" pitchFamily="-65" charset="-122"/>
            </a:endParaRPr>
          </a:p>
          <a:p>
            <a:pPr>
              <a:defRPr/>
            </a:pPr>
            <a:r>
              <a:rPr lang="zh-CN" altLang="en-US" sz="2400" b="1" dirty="0">
                <a:solidFill>
                  <a:srgbClr val="800000"/>
                </a:solidFill>
                <a:latin typeface="宋体" pitchFamily="-65" charset="-122"/>
                <a:ea typeface="宋体" pitchFamily="-65" charset="-122"/>
              </a:rPr>
              <a:t>高重子密度下</a:t>
            </a:r>
            <a:r>
              <a:rPr lang="en-US" altLang="zh-CN" sz="2400" b="1" dirty="0">
                <a:solidFill>
                  <a:srgbClr val="800000"/>
                </a:solidFill>
                <a:latin typeface="Arial" charset="0"/>
                <a:ea typeface="宋体" pitchFamily="-65" charset="-122"/>
              </a:rPr>
              <a:t>QCD</a:t>
            </a:r>
            <a:r>
              <a:rPr lang="zh-CN" altLang="en-US" sz="2400" b="1" dirty="0">
                <a:solidFill>
                  <a:srgbClr val="800000"/>
                </a:solidFill>
                <a:latin typeface="宋体" pitchFamily="-65" charset="-122"/>
                <a:ea typeface="宋体" pitchFamily="-65" charset="-122"/>
              </a:rPr>
              <a:t>相结构</a:t>
            </a:r>
            <a:endParaRPr lang="en-US" altLang="zh-CN" sz="2400" b="1" dirty="0">
              <a:solidFill>
                <a:srgbClr val="800000"/>
              </a:solidFill>
              <a:latin typeface="宋体" pitchFamily="-65" charset="-122"/>
              <a:ea typeface="宋体" pitchFamily="-65" charset="-122"/>
            </a:endParaRPr>
          </a:p>
          <a:p>
            <a:pPr>
              <a:defRPr/>
            </a:pPr>
            <a:endParaRPr lang="en-US" altLang="zh-CN" sz="1000" dirty="0">
              <a:solidFill>
                <a:srgbClr val="000000"/>
              </a:solidFill>
              <a:latin typeface="宋体" pitchFamily="-65" charset="-122"/>
              <a:ea typeface="宋体" pitchFamily="-65" charset="-122"/>
            </a:endParaRPr>
          </a:p>
          <a:p>
            <a:pPr>
              <a:buFontTx/>
              <a:buAutoNum type="arabicParenR"/>
              <a:defRPr/>
            </a:pPr>
            <a:r>
              <a:rPr lang="zh-CN" altLang="en-US" sz="2400" dirty="0">
                <a:solidFill>
                  <a:srgbClr val="000000"/>
                </a:solidFill>
                <a:latin typeface="宋体" pitchFamily="-65" charset="-122"/>
                <a:ea typeface="宋体" pitchFamily="-65" charset="-122"/>
              </a:rPr>
              <a:t>相边界</a:t>
            </a:r>
            <a:endParaRPr lang="en-US" altLang="zh-CN" sz="2400" dirty="0">
              <a:solidFill>
                <a:srgbClr val="000000"/>
              </a:solidFill>
              <a:latin typeface="宋体" pitchFamily="-65" charset="-122"/>
              <a:ea typeface="宋体" pitchFamily="-65" charset="-122"/>
            </a:endParaRPr>
          </a:p>
          <a:p>
            <a:pPr>
              <a:buFontTx/>
              <a:buAutoNum type="arabicParenR"/>
              <a:defRPr/>
            </a:pPr>
            <a:r>
              <a:rPr lang="zh-CN" altLang="en-US" sz="2400" dirty="0">
                <a:solidFill>
                  <a:srgbClr val="000000"/>
                </a:solidFill>
                <a:latin typeface="宋体" pitchFamily="-65" charset="-122"/>
                <a:ea typeface="宋体" pitchFamily="-65" charset="-122"/>
              </a:rPr>
              <a:t>临界点</a:t>
            </a:r>
            <a:endParaRPr lang="en-US" altLang="zh-CN" sz="2400" dirty="0">
              <a:solidFill>
                <a:srgbClr val="000000"/>
              </a:solidFill>
              <a:latin typeface="宋体" pitchFamily="-65" charset="-122"/>
              <a:ea typeface="宋体" pitchFamily="-65" charset="-122"/>
            </a:endParaRPr>
          </a:p>
          <a:p>
            <a:pPr>
              <a:buFontTx/>
              <a:buAutoNum type="arabicParenR"/>
              <a:defRPr/>
            </a:pPr>
            <a:r>
              <a:rPr lang="zh-CN" altLang="en-US" sz="2400" dirty="0">
                <a:solidFill>
                  <a:srgbClr val="000000"/>
                </a:solidFill>
                <a:latin typeface="宋体" pitchFamily="-65" charset="-122"/>
                <a:ea typeface="宋体" pitchFamily="-65" charset="-122"/>
              </a:rPr>
              <a:t>夸克素物质</a:t>
            </a:r>
            <a:endParaRPr lang="en-US" altLang="zh-CN" sz="2400" dirty="0">
              <a:solidFill>
                <a:srgbClr val="000000"/>
              </a:solidFill>
              <a:latin typeface="宋体" pitchFamily="-65" charset="-122"/>
              <a:ea typeface="宋体" pitchFamily="-65" charset="-122"/>
            </a:endParaRPr>
          </a:p>
        </p:txBody>
      </p:sp>
      <p:sp>
        <p:nvSpPr>
          <p:cNvPr id="70" name="Rounded Rectangle 30"/>
          <p:cNvSpPr>
            <a:spLocks noChangeArrowheads="1"/>
          </p:cNvSpPr>
          <p:nvPr/>
        </p:nvSpPr>
        <p:spPr bwMode="auto">
          <a:xfrm>
            <a:off x="285750" y="3714750"/>
            <a:ext cx="3908425" cy="2514600"/>
          </a:xfrm>
          <a:prstGeom prst="roundRect">
            <a:avLst>
              <a:gd name="adj" fmla="val 5667"/>
            </a:avLst>
          </a:prstGeom>
          <a:solidFill>
            <a:srgbClr val="FFFFFF"/>
          </a:solidFill>
          <a:ln w="57150" cmpd="thinThick">
            <a:solidFill>
              <a:srgbClr val="000090"/>
            </a:solidFill>
            <a:round/>
            <a:headEnd/>
            <a:tailEnd/>
          </a:ln>
          <a:effectLst>
            <a:outerShdw blurRad="63500" dist="23000" dir="5400000" rotWithShape="0">
              <a:srgbClr val="000000">
                <a:alpha val="34999"/>
              </a:srgbClr>
            </a:outerShdw>
          </a:effectLst>
        </p:spPr>
        <p:txBody>
          <a:bodyPr/>
          <a:lstStyle/>
          <a:p>
            <a:pPr>
              <a:defRPr/>
            </a:pPr>
            <a:r>
              <a:rPr lang="en-US" altLang="zh-CN" sz="2400" b="1">
                <a:solidFill>
                  <a:srgbClr val="000000"/>
                </a:solidFill>
                <a:latin typeface="宋体" pitchFamily="-65" charset="-122"/>
                <a:ea typeface="宋体" pitchFamily="-65" charset="-122"/>
              </a:rPr>
              <a:t> </a:t>
            </a:r>
            <a:r>
              <a:rPr lang="en-US" altLang="zh-CN" sz="2800" b="1">
                <a:solidFill>
                  <a:srgbClr val="000000"/>
                </a:solidFill>
                <a:latin typeface="Arial" charset="0"/>
                <a:ea typeface="宋体" pitchFamily="-65" charset="-122"/>
                <a:cs typeface="Arial" charset="0"/>
              </a:rPr>
              <a:t>CBM</a:t>
            </a:r>
            <a:r>
              <a:rPr lang="zh-CN" altLang="en-US" sz="2800" b="1">
                <a:solidFill>
                  <a:srgbClr val="000000"/>
                </a:solidFill>
                <a:latin typeface="宋体" pitchFamily="-65" charset="-122"/>
                <a:ea typeface="宋体" pitchFamily="-65" charset="-122"/>
              </a:rPr>
              <a:t>关键技术问题</a:t>
            </a:r>
            <a:r>
              <a:rPr lang="en-US" altLang="zh-CN" sz="2800" b="1">
                <a:solidFill>
                  <a:srgbClr val="000000"/>
                </a:solidFill>
                <a:latin typeface="宋体" pitchFamily="-65" charset="-122"/>
                <a:ea typeface="宋体" pitchFamily="-65" charset="-122"/>
              </a:rPr>
              <a:t>:</a:t>
            </a:r>
          </a:p>
          <a:p>
            <a:pPr>
              <a:buFontTx/>
              <a:buAutoNum type="arabicParenR"/>
              <a:defRPr/>
            </a:pPr>
            <a:endParaRPr lang="en-US" altLang="zh-CN" sz="1000">
              <a:solidFill>
                <a:srgbClr val="000000"/>
              </a:solidFill>
              <a:latin typeface="宋体" pitchFamily="-65" charset="-122"/>
              <a:ea typeface="宋体" pitchFamily="-65" charset="-122"/>
            </a:endParaRPr>
          </a:p>
          <a:p>
            <a:pPr>
              <a:defRPr/>
            </a:pPr>
            <a:r>
              <a:rPr lang="zh-CN" altLang="en-US" sz="2400" b="1">
                <a:solidFill>
                  <a:srgbClr val="800000"/>
                </a:solidFill>
                <a:latin typeface="宋体" pitchFamily="-65" charset="-122"/>
                <a:ea typeface="宋体" pitchFamily="-65" charset="-122"/>
              </a:rPr>
              <a:t>高计数率</a:t>
            </a:r>
            <a:r>
              <a:rPr lang="en-US" altLang="en-US" sz="2400" b="1">
                <a:solidFill>
                  <a:srgbClr val="800000"/>
                </a:solidFill>
                <a:latin typeface="宋体" pitchFamily="-65" charset="-122"/>
                <a:ea typeface="宋体" pitchFamily="-65" charset="-122"/>
              </a:rPr>
              <a:t>高精度</a:t>
            </a:r>
            <a:r>
              <a:rPr lang="zh-CN" altLang="en-US" sz="2400" b="1">
                <a:solidFill>
                  <a:srgbClr val="800000"/>
                </a:solidFill>
                <a:latin typeface="宋体" pitchFamily="-65" charset="-122"/>
                <a:ea typeface="宋体" pitchFamily="-65" charset="-122"/>
              </a:rPr>
              <a:t>探测器</a:t>
            </a:r>
            <a:r>
              <a:rPr lang="en-US" altLang="ja-JP" sz="2400" b="1">
                <a:solidFill>
                  <a:srgbClr val="800000"/>
                </a:solidFill>
                <a:latin typeface="宋体" pitchFamily="-65" charset="-122"/>
                <a:ea typeface="宋体" pitchFamily="-65" charset="-122"/>
              </a:rPr>
              <a:t> </a:t>
            </a:r>
          </a:p>
          <a:p>
            <a:pPr>
              <a:defRPr/>
            </a:pPr>
            <a:endParaRPr lang="en-US" sz="1000" b="1">
              <a:solidFill>
                <a:srgbClr val="800000"/>
              </a:solidFill>
              <a:latin typeface="宋体" pitchFamily="-65" charset="-122"/>
              <a:ea typeface="宋体" pitchFamily="-65" charset="-122"/>
            </a:endParaRPr>
          </a:p>
          <a:p>
            <a:pPr>
              <a:buFontTx/>
              <a:buAutoNum type="arabicParenR"/>
              <a:defRPr/>
            </a:pPr>
            <a:r>
              <a:rPr lang="zh-CN" altLang="en-US" sz="2400">
                <a:solidFill>
                  <a:srgbClr val="000000"/>
                </a:solidFill>
                <a:latin typeface="宋体" pitchFamily="-65" charset="-122"/>
                <a:ea typeface="宋体" pitchFamily="-65" charset="-122"/>
              </a:rPr>
              <a:t>计数率</a:t>
            </a:r>
            <a:r>
              <a:rPr lang="de-DE" altLang="zh-CN" sz="2400">
                <a:solidFill>
                  <a:srgbClr val="000000"/>
                </a:solidFill>
                <a:latin typeface="Arial" charset="0"/>
                <a:ea typeface="黑体" pitchFamily="2" charset="-122"/>
              </a:rPr>
              <a:t>: R ≥ 25 kHz/cm</a:t>
            </a:r>
            <a:r>
              <a:rPr lang="de-DE" altLang="zh-CN" sz="2400" baseline="30000">
                <a:solidFill>
                  <a:srgbClr val="000000"/>
                </a:solidFill>
                <a:latin typeface="Arial" charset="0"/>
                <a:ea typeface="黑体" pitchFamily="2" charset="-122"/>
              </a:rPr>
              <a:t>2</a:t>
            </a:r>
          </a:p>
          <a:p>
            <a:pPr>
              <a:buFontTx/>
              <a:buAutoNum type="arabicParenR"/>
              <a:defRPr/>
            </a:pPr>
            <a:r>
              <a:rPr lang="zh-CN" altLang="en-US" sz="2400">
                <a:solidFill>
                  <a:srgbClr val="000000"/>
                </a:solidFill>
                <a:latin typeface="宋体" pitchFamily="-65" charset="-122"/>
                <a:ea typeface="宋体" pitchFamily="-65" charset="-122"/>
              </a:rPr>
              <a:t>分辨率</a:t>
            </a:r>
            <a:r>
              <a:rPr lang="en-US" altLang="zh-CN" sz="2400">
                <a:solidFill>
                  <a:srgbClr val="000000"/>
                </a:solidFill>
                <a:latin typeface="宋体" pitchFamily="-65" charset="-122"/>
                <a:ea typeface="宋体" pitchFamily="-65" charset="-122"/>
              </a:rPr>
              <a:t>:</a:t>
            </a:r>
            <a:r>
              <a:rPr lang="de-DE" altLang="zh-CN" sz="2400">
                <a:solidFill>
                  <a:srgbClr val="000000"/>
                </a:solidFill>
                <a:latin typeface="Symbol" pitchFamily="-65" charset="2"/>
                <a:ea typeface="黑体" pitchFamily="2" charset="-122"/>
              </a:rPr>
              <a:t>s</a:t>
            </a:r>
            <a:r>
              <a:rPr lang="de-DE" altLang="zh-CN" sz="2400" baseline="-25000">
                <a:solidFill>
                  <a:srgbClr val="000000"/>
                </a:solidFill>
                <a:latin typeface="Arial" charset="0"/>
                <a:ea typeface="黑体" pitchFamily="2" charset="-122"/>
              </a:rPr>
              <a:t>T</a:t>
            </a:r>
            <a:r>
              <a:rPr lang="de-DE" altLang="zh-CN" sz="2400">
                <a:solidFill>
                  <a:srgbClr val="000000"/>
                </a:solidFill>
                <a:latin typeface="Arial" charset="0"/>
                <a:ea typeface="黑体" pitchFamily="2" charset="-122"/>
              </a:rPr>
              <a:t> ≤ 50 ps</a:t>
            </a:r>
          </a:p>
          <a:p>
            <a:pPr>
              <a:buFontTx/>
              <a:buAutoNum type="arabicParenR"/>
              <a:defRPr/>
            </a:pPr>
            <a:r>
              <a:rPr lang="zh-CN" altLang="en-US" sz="2400">
                <a:solidFill>
                  <a:srgbClr val="000000"/>
                </a:solidFill>
                <a:latin typeface="宋体" pitchFamily="-65" charset="-122"/>
                <a:ea typeface="宋体" pitchFamily="-65" charset="-122"/>
              </a:rPr>
              <a:t>面积</a:t>
            </a:r>
            <a:r>
              <a:rPr lang="en-US" altLang="zh-CN" sz="2400">
                <a:solidFill>
                  <a:srgbClr val="000000"/>
                </a:solidFill>
                <a:latin typeface="宋体" pitchFamily="-65" charset="-122"/>
                <a:ea typeface="宋体" pitchFamily="-65" charset="-122"/>
              </a:rPr>
              <a:t>:  </a:t>
            </a:r>
            <a:r>
              <a:rPr lang="en-US" altLang="zh-CN" sz="2400">
                <a:solidFill>
                  <a:srgbClr val="000000"/>
                </a:solidFill>
                <a:latin typeface="Arial" charset="0"/>
                <a:ea typeface="宋体" pitchFamily="-65" charset="-122"/>
                <a:cs typeface="Arial" charset="0"/>
              </a:rPr>
              <a:t>A ~ 120m</a:t>
            </a:r>
            <a:r>
              <a:rPr lang="en-US" altLang="zh-CN" sz="2400" baseline="30000">
                <a:solidFill>
                  <a:srgbClr val="000000"/>
                </a:solidFill>
                <a:latin typeface="Arial" charset="0"/>
                <a:ea typeface="宋体" pitchFamily="-65" charset="-122"/>
                <a:cs typeface="Arial" charset="0"/>
              </a:rPr>
              <a:t>2</a:t>
            </a:r>
          </a:p>
        </p:txBody>
      </p:sp>
      <p:sp>
        <p:nvSpPr>
          <p:cNvPr id="27660" name="Text Box 6"/>
          <p:cNvSpPr txBox="1">
            <a:spLocks noChangeArrowheads="1"/>
          </p:cNvSpPr>
          <p:nvPr/>
        </p:nvSpPr>
        <p:spPr bwMode="auto">
          <a:xfrm>
            <a:off x="279400" y="31750"/>
            <a:ext cx="909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de-DE" altLang="zh-CN" sz="3600" b="1">
                <a:solidFill>
                  <a:srgbClr val="800000"/>
                </a:solidFill>
                <a:cs typeface="Arial" pitchFamily="34" charset="0"/>
              </a:rPr>
              <a:t>CBM </a:t>
            </a:r>
            <a:r>
              <a:rPr lang="zh-CN" altLang="en-US" sz="3600">
                <a:solidFill>
                  <a:srgbClr val="000000"/>
                </a:solidFill>
                <a:latin typeface="宋体" pitchFamily="2" charset="-122"/>
              </a:rPr>
              <a:t>物理和飞行时间探测器</a:t>
            </a:r>
            <a:r>
              <a:rPr lang="en-US" altLang="zh-CN" sz="3600">
                <a:solidFill>
                  <a:srgbClr val="000000"/>
                </a:solidFill>
                <a:latin typeface="宋体" pitchFamily="2" charset="-122"/>
              </a:rPr>
              <a:t> </a:t>
            </a:r>
            <a:r>
              <a:rPr lang="en-US" altLang="zh-CN" sz="3600">
                <a:solidFill>
                  <a:srgbClr val="000000"/>
                </a:solidFill>
              </a:rPr>
              <a:t>(TOF)</a:t>
            </a:r>
            <a:endParaRPr lang="de-DE" altLang="zh-CN" sz="3600" b="1">
              <a:solidFill>
                <a:srgbClr val="800000"/>
              </a:solidFill>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9A8E09D-DA40-486E-B779-2206904D7210}" type="slidenum">
              <a:rPr lang="zh-CN" altLang="en-US" smtClean="0"/>
              <a:pPr>
                <a:defRPr/>
              </a:pPr>
              <a:t>27</a:t>
            </a:fld>
            <a:endParaRPr lang="zh-CN" altLang="en-US" dirty="0"/>
          </a:p>
        </p:txBody>
      </p:sp>
      <p:sp>
        <p:nvSpPr>
          <p:cNvPr id="9"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rgbClr val="006E99"/>
            </a:prstShdw>
          </a:effectLst>
        </p:spPr>
        <p:txBody>
          <a:bodyPr wrap="none" anchor="ctr">
            <a:spAutoFit/>
          </a:bodyPr>
          <a:lstStyle/>
          <a:p>
            <a:pPr fontAlgn="auto">
              <a:spcBef>
                <a:spcPts val="0"/>
              </a:spcBef>
              <a:spcAft>
                <a:spcPts val="0"/>
              </a:spcAft>
              <a:defRPr/>
            </a:pPr>
            <a:endParaRPr lang="zh-CN" altLang="en-US" kern="0">
              <a:solidFill>
                <a:sysClr val="windowText" lastClr="000000"/>
              </a:solidFill>
            </a:endParaRPr>
          </a:p>
        </p:txBody>
      </p:sp>
      <p:sp>
        <p:nvSpPr>
          <p:cNvPr id="13" name="Text Box 1030"/>
          <p:cNvSpPr txBox="1">
            <a:spLocks noChangeArrowheads="1"/>
          </p:cNvSpPr>
          <p:nvPr/>
        </p:nvSpPr>
        <p:spPr bwMode="auto">
          <a:xfrm>
            <a:off x="857250" y="285750"/>
            <a:ext cx="7219950" cy="584200"/>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altLang="zh-CN" sz="3200" b="1" kern="0" dirty="0">
                <a:solidFill>
                  <a:srgbClr val="FF0000"/>
                </a:solidFill>
              </a:rPr>
              <a:t>How to increase rate of MRPC</a:t>
            </a:r>
          </a:p>
        </p:txBody>
      </p:sp>
      <p:sp>
        <p:nvSpPr>
          <p:cNvPr id="14" name="灯片编号占位符 7"/>
          <p:cNvSpPr txBox="1">
            <a:spLocks/>
          </p:cNvSpPr>
          <p:nvPr/>
        </p:nvSpPr>
        <p:spPr bwMode="auto">
          <a:xfrm>
            <a:off x="8215313" y="6356350"/>
            <a:ext cx="469900" cy="363538"/>
          </a:xfrm>
          <a:prstGeom prst="rect">
            <a:avLst/>
          </a:prstGeom>
          <a:noFill/>
          <a:ln w="9525">
            <a:noFill/>
            <a:round/>
            <a:headEnd/>
            <a:tailEnd/>
          </a:ln>
          <a:effectLst/>
        </p:spPr>
        <p:txBody>
          <a:bodyPr lIns="90000" tIns="46800" rIns="90000" bIns="46800"/>
          <a:lstStyle/>
          <a:p>
            <a:pPr defTabSz="457200">
              <a:buSzPct val="100000"/>
              <a:defRPr/>
            </a:pPr>
            <a:fld id="{0ACBFDC7-6A73-4FEA-ABCE-15BD0D6EB4A4}" type="slidenum">
              <a:rPr lang="en-US" sz="1400">
                <a:solidFill>
                  <a:srgbClr val="000000"/>
                </a:solidFill>
                <a:latin typeface="+mn-lt"/>
                <a:ea typeface="宋体" charset="-122"/>
              </a:rPr>
              <a:pPr defTabSz="457200">
                <a:buSzPct val="100000"/>
                <a:defRPr/>
              </a:pPr>
              <a:t>27</a:t>
            </a:fld>
            <a:endParaRPr lang="en-US" sz="1400">
              <a:solidFill>
                <a:srgbClr val="000000"/>
              </a:solidFill>
              <a:latin typeface="+mn-lt"/>
              <a:ea typeface="宋体" charset="-122"/>
            </a:endParaRPr>
          </a:p>
        </p:txBody>
      </p:sp>
      <p:graphicFrame>
        <p:nvGraphicFramePr>
          <p:cNvPr id="10" name="_x0000_i1028"/>
          <p:cNvGraphicFramePr>
            <a:graphicFrameLocks noChangeAspect="1"/>
          </p:cNvGraphicFramePr>
          <p:nvPr>
            <p:extLst>
              <p:ext uri="{D42A27DB-BD31-4B8C-83A1-F6EECF244321}">
                <p14:modId xmlns:p14="http://schemas.microsoft.com/office/powerpoint/2010/main" val="2601499685"/>
              </p:ext>
            </p:extLst>
          </p:nvPr>
        </p:nvGraphicFramePr>
        <p:xfrm>
          <a:off x="1259632" y="2060848"/>
          <a:ext cx="4243387" cy="642938"/>
        </p:xfrm>
        <a:graphic>
          <a:graphicData uri="http://schemas.openxmlformats.org/presentationml/2006/ole">
            <mc:AlternateContent xmlns:mc="http://schemas.openxmlformats.org/markup-compatibility/2006">
              <mc:Choice xmlns:v="urn:schemas-microsoft-com:vml" Requires="v">
                <p:oleObj spid="_x0000_s28777" name="Equation" r:id="rId3" imgW="587699" imgH="82775" progId="Equation.DSMT4">
                  <p:embed/>
                </p:oleObj>
              </mc:Choice>
              <mc:Fallback>
                <p:oleObj name="Equation" r:id="rId3" imgW="587699" imgH="8277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060848"/>
                        <a:ext cx="4243387"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3"/>
          <p:cNvSpPr txBox="1">
            <a:spLocks noChangeArrowheads="1"/>
          </p:cNvSpPr>
          <p:nvPr/>
        </p:nvSpPr>
        <p:spPr bwMode="auto">
          <a:xfrm>
            <a:off x="1157266" y="1347110"/>
            <a:ext cx="4562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chemeClr val="tx1"/>
                </a:solidFill>
              </a:rPr>
              <a:t> </a:t>
            </a:r>
            <a:r>
              <a:rPr lang="en-US" altLang="zh-CN" sz="2400" dirty="0">
                <a:solidFill>
                  <a:schemeClr val="tx1"/>
                </a:solidFill>
              </a:rPr>
              <a:t>Voltage drop changes with rate:</a:t>
            </a:r>
            <a:endParaRPr lang="zh-CN" altLang="en-US" sz="2400" dirty="0"/>
          </a:p>
        </p:txBody>
      </p:sp>
      <p:sp>
        <p:nvSpPr>
          <p:cNvPr id="16" name="TextBox 4"/>
          <p:cNvSpPr txBox="1">
            <a:spLocks noChangeArrowheads="1"/>
          </p:cNvSpPr>
          <p:nvPr/>
        </p:nvSpPr>
        <p:spPr bwMode="auto">
          <a:xfrm>
            <a:off x="1122040" y="2924944"/>
            <a:ext cx="7482408" cy="32624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nSpc>
                <a:spcPct val="130000"/>
              </a:lnSpc>
            </a:pPr>
            <a:r>
              <a:rPr lang="en-US" altLang="zh-CN" sz="2000" dirty="0">
                <a:solidFill>
                  <a:srgbClr val="FF0000"/>
                </a:solidFill>
              </a:rPr>
              <a:t>Two </a:t>
            </a:r>
            <a:r>
              <a:rPr lang="en-US" altLang="zh-CN" sz="2000" dirty="0" smtClean="0">
                <a:solidFill>
                  <a:srgbClr val="FF0000"/>
                </a:solidFill>
              </a:rPr>
              <a:t>main ways </a:t>
            </a:r>
            <a:r>
              <a:rPr lang="en-US" altLang="zh-CN" sz="2000" dirty="0">
                <a:solidFill>
                  <a:srgbClr val="FF0000"/>
                </a:solidFill>
              </a:rPr>
              <a:t>to improve rate capability</a:t>
            </a:r>
            <a:r>
              <a:rPr lang="en-US" altLang="zh-CN" sz="2000" dirty="0" smtClean="0">
                <a:solidFill>
                  <a:srgbClr val="FF0000"/>
                </a:solidFill>
              </a:rPr>
              <a:t>:</a:t>
            </a:r>
            <a:endParaRPr lang="en-US" altLang="zh-CN" sz="2000" dirty="0">
              <a:solidFill>
                <a:srgbClr val="FF0000"/>
              </a:solidFill>
            </a:endParaRPr>
          </a:p>
          <a:p>
            <a:pPr>
              <a:lnSpc>
                <a:spcPct val="130000"/>
              </a:lnSpc>
              <a:buFont typeface="Arial" charset="0"/>
              <a:buChar char="•"/>
            </a:pPr>
            <a:r>
              <a:rPr lang="en-US" altLang="zh-CN" sz="2000" dirty="0">
                <a:solidFill>
                  <a:schemeClr val="tx1"/>
                </a:solidFill>
              </a:rPr>
              <a:t> </a:t>
            </a:r>
            <a:r>
              <a:rPr lang="en-US" altLang="zh-CN" sz="2000" dirty="0" smtClean="0">
                <a:solidFill>
                  <a:schemeClr val="tx1"/>
                </a:solidFill>
              </a:rPr>
              <a:t>Reducing </a:t>
            </a:r>
            <a:r>
              <a:rPr lang="en-US" altLang="zh-CN" sz="2000" dirty="0">
                <a:solidFill>
                  <a:schemeClr val="tx1"/>
                </a:solidFill>
              </a:rPr>
              <a:t>bulky resistivity of electrode </a:t>
            </a:r>
            <a:r>
              <a:rPr lang="en-US" altLang="zh-CN" sz="2000" dirty="0" smtClean="0">
                <a:solidFill>
                  <a:schemeClr val="tx1"/>
                </a:solidFill>
              </a:rPr>
              <a:t>glass   (CBM)</a:t>
            </a:r>
          </a:p>
          <a:p>
            <a:pPr>
              <a:lnSpc>
                <a:spcPct val="130000"/>
              </a:lnSpc>
              <a:buFont typeface="Arial" charset="0"/>
              <a:buChar char="•"/>
            </a:pPr>
            <a:r>
              <a:rPr lang="en-US" altLang="zh-CN" sz="2000" dirty="0" smtClean="0">
                <a:solidFill>
                  <a:schemeClr val="tx1"/>
                </a:solidFill>
              </a:rPr>
              <a:t> Reducing the </a:t>
            </a:r>
            <a:r>
              <a:rPr lang="en-US" altLang="zh-CN" sz="2000" dirty="0" smtClean="0"/>
              <a:t>avalanche charge   (ATLAS)</a:t>
            </a:r>
            <a:endParaRPr lang="en-US" altLang="zh-CN" sz="2000" dirty="0" smtClean="0">
              <a:solidFill>
                <a:schemeClr val="tx1"/>
              </a:solidFill>
            </a:endParaRPr>
          </a:p>
          <a:p>
            <a:pPr>
              <a:lnSpc>
                <a:spcPct val="130000"/>
              </a:lnSpc>
            </a:pPr>
            <a:endParaRPr lang="en-US" altLang="zh-CN" sz="2000" dirty="0" smtClean="0"/>
          </a:p>
          <a:p>
            <a:pPr>
              <a:lnSpc>
                <a:spcPct val="130000"/>
              </a:lnSpc>
            </a:pPr>
            <a:r>
              <a:rPr lang="en-US" altLang="zh-CN" sz="2000" dirty="0" smtClean="0">
                <a:solidFill>
                  <a:srgbClr val="FF0000"/>
                </a:solidFill>
              </a:rPr>
              <a:t>Other methods:  </a:t>
            </a:r>
          </a:p>
          <a:p>
            <a:pPr>
              <a:lnSpc>
                <a:spcPct val="130000"/>
              </a:lnSpc>
              <a:buFont typeface="Arial" charset="0"/>
              <a:buChar char="•"/>
            </a:pPr>
            <a:r>
              <a:rPr lang="en-US" altLang="zh-CN" sz="2000" dirty="0"/>
              <a:t> </a:t>
            </a:r>
            <a:r>
              <a:rPr lang="en-US" altLang="zh-CN" sz="2000" dirty="0" smtClean="0"/>
              <a:t>Reducing the thickness of  glass   </a:t>
            </a:r>
            <a:endParaRPr lang="en-US" altLang="zh-CN" sz="2000" dirty="0"/>
          </a:p>
          <a:p>
            <a:pPr>
              <a:lnSpc>
                <a:spcPct val="130000"/>
              </a:lnSpc>
              <a:buFont typeface="Arial" charset="0"/>
              <a:buChar char="•"/>
            </a:pPr>
            <a:r>
              <a:rPr lang="en-US" altLang="zh-CN" sz="2000" dirty="0"/>
              <a:t> </a:t>
            </a:r>
            <a:r>
              <a:rPr lang="en-US" altLang="zh-CN" sz="2000" dirty="0" smtClean="0"/>
              <a:t>Warming the detector</a:t>
            </a:r>
            <a:endParaRPr lang="en-US" altLang="zh-CN" sz="2000" dirty="0"/>
          </a:p>
          <a:p>
            <a:endParaRPr lang="zh-CN" alt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灯片编号占位符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AC8991A-6176-4D73-8061-441ED579AE2D}" type="slidenum">
              <a:rPr lang="zh-CN" altLang="en-US"/>
              <a:pPr fontAlgn="base">
                <a:spcBef>
                  <a:spcPct val="0"/>
                </a:spcBef>
                <a:spcAft>
                  <a:spcPct val="0"/>
                </a:spcAft>
                <a:defRPr/>
              </a:pPr>
              <a:t>28</a:t>
            </a:fld>
            <a:endParaRPr lang="zh-CN" altLang="en-US"/>
          </a:p>
        </p:txBody>
      </p:sp>
      <p:graphicFrame>
        <p:nvGraphicFramePr>
          <p:cNvPr id="29699" name="Object 5"/>
          <p:cNvGraphicFramePr>
            <a:graphicFrameLocks noChangeAspect="1"/>
          </p:cNvGraphicFramePr>
          <p:nvPr/>
        </p:nvGraphicFramePr>
        <p:xfrm>
          <a:off x="4249738" y="2332038"/>
          <a:ext cx="965200" cy="254000"/>
        </p:xfrm>
        <a:graphic>
          <a:graphicData uri="http://schemas.openxmlformats.org/presentationml/2006/ole">
            <mc:AlternateContent xmlns:mc="http://schemas.openxmlformats.org/markup-compatibility/2006">
              <mc:Choice xmlns:v="urn:schemas-microsoft-com:vml" Requires="v">
                <p:oleObj spid="_x0000_s29798" name="Equation" r:id="rId4" imgW="965200" imgH="254000" progId="Equation.3">
                  <p:embed/>
                </p:oleObj>
              </mc:Choice>
              <mc:Fallback>
                <p:oleObj name="Equation" r:id="rId4" imgW="9652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738" y="2332038"/>
                        <a:ext cx="965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直接连接符 6"/>
          <p:cNvCxnSpPr/>
          <p:nvPr/>
        </p:nvCxnSpPr>
        <p:spPr>
          <a:xfrm>
            <a:off x="2857500" y="1857375"/>
            <a:ext cx="3786188" cy="314325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9701" name="Picture 2" descr="F:\工作\CBM合作\rate map.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50" y="730250"/>
            <a:ext cx="75057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2"/>
          <p:cNvSpPr txBox="1">
            <a:spLocks noChangeArrowheads="1"/>
          </p:cNvSpPr>
          <p:nvPr/>
        </p:nvSpPr>
        <p:spPr bwMode="auto">
          <a:xfrm>
            <a:off x="971550" y="188913"/>
            <a:ext cx="7129463" cy="785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en-US" altLang="zh-CN" sz="3200" b="1">
                <a:solidFill>
                  <a:srgbClr val="FF0000"/>
                </a:solidFill>
                <a:latin typeface="Calibri" pitchFamily="34" charset="0"/>
              </a:rPr>
              <a:t>World map of MRPC’s rate capability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5B5688A7-CE13-499C-A861-913DBACCABEE}" type="slidenum">
              <a:rPr lang="zh-CN" altLang="en-US" smtClean="0"/>
              <a:pPr>
                <a:defRPr/>
              </a:pPr>
              <a:t>29</a:t>
            </a:fld>
            <a:endParaRPr lang="zh-CN" altLang="en-US" dirty="0"/>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071563"/>
            <a:ext cx="8429625" cy="5603875"/>
          </a:xfrm>
          <a:prstGeom prst="rect">
            <a:avLst/>
          </a:prstGeom>
          <a:noFill/>
          <a:ln>
            <a:noFill/>
          </a:ln>
          <a:effectLst>
            <a:prstShdw prst="shdw17" dist="17961" dir="2700000">
              <a:srgbClr val="006E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0"/>
          <p:cNvSpPr txBox="1">
            <a:spLocks noChangeArrowheads="1"/>
          </p:cNvSpPr>
          <p:nvPr/>
        </p:nvSpPr>
        <p:spPr bwMode="auto">
          <a:xfrm>
            <a:off x="714375" y="285750"/>
            <a:ext cx="7362825" cy="584200"/>
          </a:xfrm>
          <a:prstGeom prst="rect">
            <a:avLst/>
          </a:prstGeom>
          <a:solidFill>
            <a:srgbClr val="FFFF00"/>
          </a:solidFill>
          <a:ln w="9525">
            <a:noFill/>
            <a:miter lim="800000"/>
            <a:headEnd/>
            <a:tailEnd/>
          </a:ln>
        </p:spPr>
        <p:txBody>
          <a:bodyPr>
            <a:spAutoFit/>
          </a:bodyPr>
          <a:lstStyle/>
          <a:p>
            <a:pPr algn="ctr" fontAlgn="auto">
              <a:spcBef>
                <a:spcPts val="0"/>
              </a:spcBef>
              <a:spcAft>
                <a:spcPts val="0"/>
              </a:spcAft>
              <a:defRPr/>
            </a:pPr>
            <a:r>
              <a:rPr lang="en-US" altLang="zh-CN" sz="3200" b="1" kern="0" dirty="0">
                <a:solidFill>
                  <a:srgbClr val="FF0000"/>
                </a:solidFill>
              </a:rPr>
              <a:t>Development of low resistivity glass</a:t>
            </a:r>
          </a:p>
        </p:txBody>
      </p:sp>
      <p:sp>
        <p:nvSpPr>
          <p:cNvPr id="9" name="TextBox 8"/>
          <p:cNvSpPr txBox="1"/>
          <p:nvPr/>
        </p:nvSpPr>
        <p:spPr>
          <a:xfrm>
            <a:off x="1500188" y="1428750"/>
            <a:ext cx="1557337" cy="36988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000000"/>
                </a:solidFill>
              </a:rPr>
              <a:t>32cm x 30cm</a:t>
            </a:r>
            <a:endParaRPr lang="zh-CN" altLang="en-US" kern="0" dirty="0">
              <a:solidFill>
                <a:srgbClr val="000000"/>
              </a:solidFill>
            </a:endParaRPr>
          </a:p>
        </p:txBody>
      </p:sp>
      <p:sp>
        <p:nvSpPr>
          <p:cNvPr id="10" name="灯片编号占位符 5"/>
          <p:cNvSpPr txBox="1">
            <a:spLocks/>
          </p:cNvSpPr>
          <p:nvPr/>
        </p:nvSpPr>
        <p:spPr bwMode="auto">
          <a:xfrm>
            <a:off x="8215313" y="6356350"/>
            <a:ext cx="469900" cy="363538"/>
          </a:xfrm>
          <a:prstGeom prst="rect">
            <a:avLst/>
          </a:prstGeom>
          <a:noFill/>
          <a:ln w="9525">
            <a:noFill/>
            <a:round/>
            <a:headEnd/>
            <a:tailEnd/>
          </a:ln>
          <a:effectLst/>
        </p:spPr>
        <p:txBody>
          <a:bodyPr lIns="90000" tIns="46800" rIns="90000" bIns="46800"/>
          <a:lstStyle/>
          <a:p>
            <a:pPr defTabSz="457200">
              <a:buSzPct val="100000"/>
              <a:defRPr/>
            </a:pPr>
            <a:fld id="{484285D7-1C2A-4C03-A32B-7BA4F25948EC}" type="slidenum">
              <a:rPr lang="en-US" sz="1400">
                <a:solidFill>
                  <a:srgbClr val="000000"/>
                </a:solidFill>
                <a:latin typeface="+mn-lt"/>
                <a:ea typeface="宋体" charset="-122"/>
              </a:rPr>
              <a:pPr defTabSz="457200">
                <a:buSzPct val="100000"/>
                <a:defRPr/>
              </a:pPr>
              <a:t>29</a:t>
            </a:fld>
            <a:endParaRPr lang="en-US" sz="1400">
              <a:solidFill>
                <a:srgbClr val="000000"/>
              </a:solidFill>
              <a:latin typeface="+mn-lt"/>
              <a:ea typeface="宋体"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73C77F26-01CF-4DC1-808E-AFBA24386912}" type="slidenum">
              <a:rPr lang="zh-CN" altLang="en-US" smtClean="0"/>
              <a:pPr>
                <a:defRPr/>
              </a:pPr>
              <a:t>3</a:t>
            </a:fld>
            <a:endParaRPr lang="zh-CN" altLang="en-US" dirty="0"/>
          </a:p>
        </p:txBody>
      </p:sp>
      <p:pic>
        <p:nvPicPr>
          <p:cNvPr id="5123"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285875"/>
            <a:ext cx="40005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571500" y="2928938"/>
            <a:ext cx="2817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t>SPARK Counter,  </a:t>
            </a:r>
            <a:r>
              <a:rPr lang="zh-CN" altLang="en-US" sz="1400"/>
              <a:t>时间分辨</a:t>
            </a:r>
            <a:r>
              <a:rPr lang="en-US" altLang="zh-CN" sz="1400"/>
              <a:t>~1ns</a:t>
            </a:r>
            <a:endParaRPr lang="zh-CN" altLang="en-US" sz="1400"/>
          </a:p>
        </p:txBody>
      </p:sp>
      <p:sp>
        <p:nvSpPr>
          <p:cNvPr id="5" name="Rectangle 2"/>
          <p:cNvSpPr txBox="1">
            <a:spLocks noChangeArrowheads="1"/>
          </p:cNvSpPr>
          <p:nvPr/>
        </p:nvSpPr>
        <p:spPr bwMode="auto">
          <a:xfrm>
            <a:off x="1071563" y="285750"/>
            <a:ext cx="7286625" cy="642938"/>
          </a:xfrm>
          <a:prstGeom prst="rect">
            <a:avLst/>
          </a:prstGeom>
          <a:solidFill>
            <a:srgbClr val="FFFF00"/>
          </a:solidFill>
          <a:ln>
            <a:miter lim="800000"/>
            <a:headEnd/>
            <a:tailEnd/>
          </a:ln>
        </p:spPr>
        <p:txBody>
          <a:bodyPr/>
          <a:lstStyle/>
          <a:p>
            <a:pPr algn="ctr">
              <a:defRPr/>
            </a:pPr>
            <a:r>
              <a:rPr lang="en-US" altLang="zh-CN" sz="3200" b="1" dirty="0">
                <a:solidFill>
                  <a:srgbClr val="FF0000"/>
                </a:solidFill>
                <a:latin typeface="+mj-lt"/>
                <a:ea typeface="+mj-ea"/>
                <a:cs typeface="+mj-cs"/>
              </a:rPr>
              <a:t>MRPC/RPC </a:t>
            </a:r>
            <a:r>
              <a:rPr lang="zh-CN" altLang="en-US" sz="3200" b="1" dirty="0">
                <a:solidFill>
                  <a:srgbClr val="FF0000"/>
                </a:solidFill>
                <a:latin typeface="+mj-lt"/>
                <a:ea typeface="+mj-ea"/>
                <a:cs typeface="+mj-cs"/>
              </a:rPr>
              <a:t>的发展历史</a:t>
            </a:r>
            <a:endParaRPr lang="en-US" altLang="zh-CN" sz="3200" b="1" dirty="0">
              <a:solidFill>
                <a:srgbClr val="FF0000"/>
              </a:solidFill>
              <a:latin typeface="+mj-lt"/>
              <a:ea typeface="+mj-ea"/>
              <a:cs typeface="+mj-cs"/>
            </a:endParaRPr>
          </a:p>
        </p:txBody>
      </p:sp>
      <p:pic>
        <p:nvPicPr>
          <p:cNvPr id="5126"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6313" y="1143000"/>
            <a:ext cx="248285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p:cNvSpPr txBox="1">
            <a:spLocks noChangeArrowheads="1"/>
          </p:cNvSpPr>
          <p:nvPr/>
        </p:nvSpPr>
        <p:spPr bwMode="auto">
          <a:xfrm>
            <a:off x="6715125" y="1785938"/>
            <a:ext cx="214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t>Pestov Counter, </a:t>
            </a:r>
            <a:r>
              <a:rPr lang="zh-CN" altLang="en-US" sz="1400"/>
              <a:t>时间分辨可达</a:t>
            </a:r>
            <a:r>
              <a:rPr lang="en-US" altLang="zh-CN" sz="1400"/>
              <a:t>30ps</a:t>
            </a:r>
            <a:endParaRPr lang="zh-CN" altLang="en-US" sz="1400"/>
          </a:p>
        </p:txBody>
      </p:sp>
      <p:grpSp>
        <p:nvGrpSpPr>
          <p:cNvPr id="5128" name="组合 7"/>
          <p:cNvGrpSpPr>
            <a:grpSpLocks/>
          </p:cNvGrpSpPr>
          <p:nvPr/>
        </p:nvGrpSpPr>
        <p:grpSpPr bwMode="auto">
          <a:xfrm>
            <a:off x="6715125" y="3429000"/>
            <a:ext cx="746125" cy="720725"/>
            <a:chOff x="8274050" y="5443538"/>
            <a:chExt cx="746125" cy="720725"/>
          </a:xfrm>
        </p:grpSpPr>
        <p:sp>
          <p:nvSpPr>
            <p:cNvPr id="5152" name="Line 17"/>
            <p:cNvSpPr>
              <a:spLocks noChangeShapeType="1"/>
            </p:cNvSpPr>
            <p:nvPr/>
          </p:nvSpPr>
          <p:spPr bwMode="auto">
            <a:xfrm>
              <a:off x="8313738" y="5443538"/>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53" name="Line 18"/>
            <p:cNvSpPr>
              <a:spLocks noChangeShapeType="1"/>
            </p:cNvSpPr>
            <p:nvPr/>
          </p:nvSpPr>
          <p:spPr bwMode="auto">
            <a:xfrm rot="10800000">
              <a:off x="8313738" y="5865813"/>
              <a:ext cx="0" cy="298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54" name="Text Box 19"/>
            <p:cNvSpPr txBox="1">
              <a:spLocks noChangeArrowheads="1"/>
            </p:cNvSpPr>
            <p:nvPr/>
          </p:nvSpPr>
          <p:spPr bwMode="auto">
            <a:xfrm>
              <a:off x="8274050" y="5711825"/>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rgbClr val="FF0000"/>
                  </a:solidFill>
                </a:rPr>
                <a:t>0.1 mm</a:t>
              </a:r>
              <a:endParaRPr lang="el-GR" altLang="zh-CN" sz="1400" b="1">
                <a:solidFill>
                  <a:srgbClr val="FF0000"/>
                </a:solidFill>
              </a:endParaRPr>
            </a:p>
          </p:txBody>
        </p:sp>
      </p:grpSp>
      <p:grpSp>
        <p:nvGrpSpPr>
          <p:cNvPr id="5129" name="组合 11"/>
          <p:cNvGrpSpPr>
            <a:grpSpLocks/>
          </p:cNvGrpSpPr>
          <p:nvPr/>
        </p:nvGrpSpPr>
        <p:grpSpPr bwMode="auto">
          <a:xfrm>
            <a:off x="1143000" y="1428750"/>
            <a:ext cx="665163" cy="854075"/>
            <a:chOff x="3619500" y="4502150"/>
            <a:chExt cx="665163" cy="854075"/>
          </a:xfrm>
        </p:grpSpPr>
        <p:sp>
          <p:nvSpPr>
            <p:cNvPr id="5149" name="Line 38"/>
            <p:cNvSpPr>
              <a:spLocks noChangeShapeType="1"/>
            </p:cNvSpPr>
            <p:nvPr/>
          </p:nvSpPr>
          <p:spPr bwMode="auto">
            <a:xfrm>
              <a:off x="4284663" y="45021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50" name="Line 39"/>
            <p:cNvSpPr>
              <a:spLocks noChangeShapeType="1"/>
            </p:cNvSpPr>
            <p:nvPr/>
          </p:nvSpPr>
          <p:spPr bwMode="auto">
            <a:xfrm rot="10800000">
              <a:off x="4284663" y="4995863"/>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51" name="Text Box 40"/>
            <p:cNvSpPr txBox="1">
              <a:spLocks noChangeArrowheads="1"/>
            </p:cNvSpPr>
            <p:nvPr/>
          </p:nvSpPr>
          <p:spPr bwMode="auto">
            <a:xfrm>
              <a:off x="3619500" y="4776788"/>
              <a:ext cx="612775"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rgbClr val="FF0000"/>
                  </a:solidFill>
                </a:rPr>
                <a:t>1 mm</a:t>
              </a:r>
              <a:endParaRPr lang="el-GR" altLang="zh-CN" sz="1400" b="1">
                <a:solidFill>
                  <a:srgbClr val="FF0000"/>
                </a:solidFill>
              </a:endParaRPr>
            </a:p>
          </p:txBody>
        </p:sp>
      </p:grpSp>
      <p:pic>
        <p:nvPicPr>
          <p:cNvPr id="5130" name="Picture 5" descr="RPC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4929188"/>
            <a:ext cx="357187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Line 10"/>
          <p:cNvSpPr>
            <a:spLocks noChangeShapeType="1"/>
          </p:cNvSpPr>
          <p:nvPr/>
        </p:nvSpPr>
        <p:spPr bwMode="auto">
          <a:xfrm>
            <a:off x="4214813" y="542925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32" name="Line 11"/>
          <p:cNvSpPr>
            <a:spLocks noChangeShapeType="1"/>
          </p:cNvSpPr>
          <p:nvPr/>
        </p:nvSpPr>
        <p:spPr bwMode="auto">
          <a:xfrm rot="10800000">
            <a:off x="4214813" y="6072188"/>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5133" name="Text Box 12"/>
          <p:cNvSpPr txBox="1">
            <a:spLocks noChangeArrowheads="1"/>
          </p:cNvSpPr>
          <p:nvPr/>
        </p:nvSpPr>
        <p:spPr bwMode="auto">
          <a:xfrm>
            <a:off x="3919538" y="5772150"/>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b="1">
                <a:solidFill>
                  <a:srgbClr val="FF0000"/>
                </a:solidFill>
              </a:rPr>
              <a:t>1.5 mm</a:t>
            </a:r>
            <a:endParaRPr lang="el-GR" altLang="zh-CN" sz="1400" b="1">
              <a:solidFill>
                <a:srgbClr val="FF0000"/>
              </a:solidFill>
            </a:endParaRPr>
          </a:p>
        </p:txBody>
      </p:sp>
      <p:sp>
        <p:nvSpPr>
          <p:cNvPr id="5134" name="TextBox 20"/>
          <p:cNvSpPr txBox="1">
            <a:spLocks noChangeArrowheads="1"/>
          </p:cNvSpPr>
          <p:nvPr/>
        </p:nvSpPr>
        <p:spPr bwMode="auto">
          <a:xfrm>
            <a:off x="7715250" y="5429250"/>
            <a:ext cx="1428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a:t>第</a:t>
            </a:r>
            <a:r>
              <a:rPr lang="en-US" altLang="zh-CN" sz="1400"/>
              <a:t>1</a:t>
            </a:r>
            <a:r>
              <a:rPr lang="zh-CN" altLang="en-US" sz="1400"/>
              <a:t>个</a:t>
            </a:r>
            <a:r>
              <a:rPr lang="en-US" altLang="zh-CN" sz="1400"/>
              <a:t>RPC</a:t>
            </a:r>
            <a:r>
              <a:rPr lang="zh-CN" altLang="en-US" sz="1400"/>
              <a:t>，</a:t>
            </a:r>
            <a:r>
              <a:rPr lang="en-US" altLang="zh-CN" sz="1400">
                <a:solidFill>
                  <a:srgbClr val="FF0000"/>
                </a:solidFill>
              </a:rPr>
              <a:t>1981</a:t>
            </a:r>
            <a:r>
              <a:rPr lang="en-US" altLang="zh-CN" sz="1400"/>
              <a:t>, </a:t>
            </a:r>
            <a:r>
              <a:rPr lang="zh-CN" altLang="en-US" sz="1400"/>
              <a:t>效率达</a:t>
            </a:r>
            <a:r>
              <a:rPr lang="en-US" altLang="zh-CN" sz="1400"/>
              <a:t>97</a:t>
            </a:r>
            <a:r>
              <a:rPr lang="zh-CN" altLang="en-US" sz="1400"/>
              <a:t>％，时间分辨可达</a:t>
            </a:r>
            <a:r>
              <a:rPr lang="en-US" altLang="zh-CN" sz="1400"/>
              <a:t>1ns</a:t>
            </a:r>
            <a:endParaRPr lang="zh-CN" altLang="en-US" sz="1400"/>
          </a:p>
        </p:txBody>
      </p:sp>
      <p:pic>
        <p:nvPicPr>
          <p:cNvPr id="5135"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063" y="3571875"/>
            <a:ext cx="3527425"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6" name="组合 22"/>
          <p:cNvGrpSpPr>
            <a:grpSpLocks/>
          </p:cNvGrpSpPr>
          <p:nvPr/>
        </p:nvGrpSpPr>
        <p:grpSpPr bwMode="auto">
          <a:xfrm>
            <a:off x="0" y="4286250"/>
            <a:ext cx="803275" cy="1092200"/>
            <a:chOff x="1693863" y="4810125"/>
            <a:chExt cx="803425" cy="1092200"/>
          </a:xfrm>
        </p:grpSpPr>
        <p:sp>
          <p:nvSpPr>
            <p:cNvPr id="24" name="Line 12"/>
            <p:cNvSpPr>
              <a:spLocks noChangeShapeType="1"/>
            </p:cNvSpPr>
            <p:nvPr/>
          </p:nvSpPr>
          <p:spPr bwMode="auto">
            <a:xfrm>
              <a:off x="2051118" y="4810125"/>
              <a:ext cx="0" cy="360363"/>
            </a:xfrm>
            <a:prstGeom prst="line">
              <a:avLst/>
            </a:prstGeom>
            <a:noFill/>
            <a:ln w="9525">
              <a:solidFill>
                <a:srgbClr val="000000"/>
              </a:solidFill>
              <a:round/>
              <a:headEnd/>
              <a:tailEnd type="triangle" w="med" len="med"/>
            </a:ln>
          </p:spPr>
          <p:txBody>
            <a:bodyPr/>
            <a:lstStyle/>
            <a:p>
              <a:pPr fontAlgn="auto">
                <a:spcBef>
                  <a:spcPts val="0"/>
                </a:spcBef>
                <a:spcAft>
                  <a:spcPts val="0"/>
                </a:spcAft>
                <a:defRPr/>
              </a:pPr>
              <a:endParaRPr lang="zh-CN" altLang="en-US" kern="0">
                <a:solidFill>
                  <a:sysClr val="windowText" lastClr="000000"/>
                </a:solidFill>
              </a:endParaRPr>
            </a:p>
          </p:txBody>
        </p:sp>
        <p:sp>
          <p:nvSpPr>
            <p:cNvPr id="25" name="Line 13"/>
            <p:cNvSpPr>
              <a:spLocks noChangeShapeType="1"/>
            </p:cNvSpPr>
            <p:nvPr/>
          </p:nvSpPr>
          <p:spPr bwMode="auto">
            <a:xfrm rot="10800000">
              <a:off x="2051118" y="5541963"/>
              <a:ext cx="0" cy="360362"/>
            </a:xfrm>
            <a:prstGeom prst="line">
              <a:avLst/>
            </a:prstGeom>
            <a:noFill/>
            <a:ln w="9525">
              <a:solidFill>
                <a:srgbClr val="000000"/>
              </a:solidFill>
              <a:round/>
              <a:headEnd/>
              <a:tailEnd type="triangle" w="med" len="med"/>
            </a:ln>
          </p:spPr>
          <p:txBody>
            <a:bodyPr/>
            <a:lstStyle/>
            <a:p>
              <a:pPr fontAlgn="auto">
                <a:spcBef>
                  <a:spcPts val="0"/>
                </a:spcBef>
                <a:spcAft>
                  <a:spcPts val="0"/>
                </a:spcAft>
                <a:defRPr/>
              </a:pPr>
              <a:endParaRPr lang="zh-CN" altLang="en-US" kern="0">
                <a:solidFill>
                  <a:sysClr val="windowText" lastClr="000000"/>
                </a:solidFill>
              </a:endParaRPr>
            </a:p>
          </p:txBody>
        </p:sp>
        <p:sp>
          <p:nvSpPr>
            <p:cNvPr id="26" name="Text Box 14"/>
            <p:cNvSpPr txBox="1">
              <a:spLocks noChangeArrowheads="1"/>
            </p:cNvSpPr>
            <p:nvPr/>
          </p:nvSpPr>
          <p:spPr bwMode="auto">
            <a:xfrm>
              <a:off x="1693863" y="5226050"/>
              <a:ext cx="803425" cy="307975"/>
            </a:xfrm>
            <a:prstGeom prst="rect">
              <a:avLst/>
            </a:prstGeom>
            <a:noFill/>
            <a:ln w="9525">
              <a:noFill/>
              <a:miter lim="800000"/>
              <a:headEnd/>
              <a:tailEnd/>
            </a:ln>
          </p:spPr>
          <p:txBody>
            <a:bodyPr wrap="none">
              <a:spAutoFit/>
            </a:bodyPr>
            <a:lstStyle/>
            <a:p>
              <a:pPr fontAlgn="auto">
                <a:spcBef>
                  <a:spcPts val="0"/>
                </a:spcBef>
                <a:spcAft>
                  <a:spcPts val="0"/>
                </a:spcAft>
                <a:defRPr/>
              </a:pPr>
              <a:r>
                <a:rPr lang="en-US" altLang="zh-CN" sz="1400" b="1" kern="0" dirty="0">
                  <a:solidFill>
                    <a:srgbClr val="FF0000"/>
                  </a:solidFill>
                </a:rPr>
                <a:t>0.3 mm</a:t>
              </a:r>
              <a:endParaRPr lang="el-GR" altLang="zh-CN" sz="1400" b="1" kern="0" dirty="0">
                <a:solidFill>
                  <a:srgbClr val="FF0000"/>
                </a:solidFill>
              </a:endParaRPr>
            </a:p>
          </p:txBody>
        </p:sp>
      </p:grpSp>
      <p:sp>
        <p:nvSpPr>
          <p:cNvPr id="5137" name="TextBox 26"/>
          <p:cNvSpPr txBox="1">
            <a:spLocks noChangeArrowheads="1"/>
          </p:cNvSpPr>
          <p:nvPr/>
        </p:nvSpPr>
        <p:spPr bwMode="auto">
          <a:xfrm>
            <a:off x="928688" y="5903913"/>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400"/>
              <a:t>第</a:t>
            </a:r>
            <a:r>
              <a:rPr lang="en-US" altLang="zh-CN" sz="1400"/>
              <a:t>1</a:t>
            </a:r>
            <a:r>
              <a:rPr lang="zh-CN" altLang="en-US" sz="1400"/>
              <a:t>个</a:t>
            </a:r>
            <a:r>
              <a:rPr lang="en-US" altLang="zh-CN" sz="1400"/>
              <a:t>MRPC</a:t>
            </a:r>
            <a:r>
              <a:rPr lang="zh-CN" altLang="en-US" sz="1400"/>
              <a:t>，效率达</a:t>
            </a:r>
            <a:r>
              <a:rPr lang="en-US" altLang="zh-CN" sz="1400"/>
              <a:t>97</a:t>
            </a:r>
            <a:r>
              <a:rPr lang="zh-CN" altLang="en-US" sz="1400"/>
              <a:t>％，时间分辨</a:t>
            </a:r>
            <a:r>
              <a:rPr lang="en-US" altLang="zh-CN" sz="1400"/>
              <a:t>&lt;100ps</a:t>
            </a:r>
          </a:p>
        </p:txBody>
      </p:sp>
      <p:sp>
        <p:nvSpPr>
          <p:cNvPr id="28" name="矩形 27"/>
          <p:cNvSpPr/>
          <p:nvPr/>
        </p:nvSpPr>
        <p:spPr>
          <a:xfrm>
            <a:off x="142875" y="1071563"/>
            <a:ext cx="4357688" cy="2428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矩形 28"/>
          <p:cNvSpPr/>
          <p:nvPr/>
        </p:nvSpPr>
        <p:spPr>
          <a:xfrm>
            <a:off x="4500563" y="1143000"/>
            <a:ext cx="4357687" cy="3786188"/>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p:cNvSpPr/>
          <p:nvPr/>
        </p:nvSpPr>
        <p:spPr>
          <a:xfrm>
            <a:off x="3890963" y="4964113"/>
            <a:ext cx="5200650" cy="17510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30"/>
          <p:cNvSpPr/>
          <p:nvPr/>
        </p:nvSpPr>
        <p:spPr>
          <a:xfrm>
            <a:off x="0" y="3643313"/>
            <a:ext cx="3929063" cy="2857500"/>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142" name="TextBox 31"/>
          <p:cNvSpPr txBox="1">
            <a:spLocks noChangeArrowheads="1"/>
          </p:cNvSpPr>
          <p:nvPr/>
        </p:nvSpPr>
        <p:spPr bwMode="auto">
          <a:xfrm>
            <a:off x="3571875" y="1071563"/>
            <a:ext cx="696913"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1971</a:t>
            </a:r>
            <a:endParaRPr lang="zh-CN" altLang="en-US"/>
          </a:p>
        </p:txBody>
      </p:sp>
      <p:sp>
        <p:nvSpPr>
          <p:cNvPr id="5143" name="TextBox 32"/>
          <p:cNvSpPr txBox="1">
            <a:spLocks noChangeArrowheads="1"/>
          </p:cNvSpPr>
          <p:nvPr/>
        </p:nvSpPr>
        <p:spPr bwMode="auto">
          <a:xfrm>
            <a:off x="8001000" y="1143000"/>
            <a:ext cx="696913"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1978</a:t>
            </a:r>
            <a:endParaRPr lang="zh-CN" altLang="en-US"/>
          </a:p>
        </p:txBody>
      </p:sp>
      <p:sp>
        <p:nvSpPr>
          <p:cNvPr id="5144" name="TextBox 33"/>
          <p:cNvSpPr txBox="1">
            <a:spLocks noChangeArrowheads="1"/>
          </p:cNvSpPr>
          <p:nvPr/>
        </p:nvSpPr>
        <p:spPr bwMode="auto">
          <a:xfrm>
            <a:off x="8447088" y="4929188"/>
            <a:ext cx="696912"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1981</a:t>
            </a:r>
            <a:endParaRPr lang="zh-CN" altLang="en-US"/>
          </a:p>
        </p:txBody>
      </p:sp>
      <p:sp>
        <p:nvSpPr>
          <p:cNvPr id="5145" name="TextBox 34"/>
          <p:cNvSpPr txBox="1">
            <a:spLocks noChangeArrowheads="1"/>
          </p:cNvSpPr>
          <p:nvPr/>
        </p:nvSpPr>
        <p:spPr bwMode="auto">
          <a:xfrm>
            <a:off x="0" y="3643313"/>
            <a:ext cx="696913"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1996</a:t>
            </a:r>
            <a:endParaRPr lang="zh-CN"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灯片编号占位符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BC4FD82D-9EDB-4D81-A668-87207997E729}" type="slidenum">
              <a:rPr lang="zh-CN" altLang="en-US"/>
              <a:pPr fontAlgn="base">
                <a:spcBef>
                  <a:spcPct val="0"/>
                </a:spcBef>
                <a:spcAft>
                  <a:spcPct val="0"/>
                </a:spcAft>
                <a:defRPr/>
              </a:pPr>
              <a:t>30</a:t>
            </a:fld>
            <a:endParaRPr lang="zh-CN" altLang="en-US"/>
          </a:p>
        </p:txBody>
      </p:sp>
      <p:sp>
        <p:nvSpPr>
          <p:cNvPr id="31747" name="Rectangle 2"/>
          <p:cNvSpPr txBox="1">
            <a:spLocks noChangeArrowheads="1"/>
          </p:cNvSpPr>
          <p:nvPr/>
        </p:nvSpPr>
        <p:spPr bwMode="auto">
          <a:xfrm>
            <a:off x="1143000" y="214313"/>
            <a:ext cx="7286625" cy="785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3200" b="1">
                <a:solidFill>
                  <a:srgbClr val="FF0000"/>
                </a:solidFill>
                <a:latin typeface="Calibri" pitchFamily="34" charset="0"/>
                <a:ea typeface="华文楷体" pitchFamily="2" charset="-122"/>
              </a:rPr>
              <a:t>Performance test of glass</a:t>
            </a:r>
            <a:endParaRPr lang="zh-CN" altLang="en-US" sz="3200" b="1">
              <a:solidFill>
                <a:srgbClr val="FF0000"/>
              </a:solidFill>
              <a:latin typeface="Calibri" pitchFamily="34" charset="0"/>
              <a:ea typeface="华文楷体" pitchFamily="2" charset="-122"/>
            </a:endParaRPr>
          </a:p>
        </p:txBody>
      </p:sp>
      <p:pic>
        <p:nvPicPr>
          <p:cNvPr id="31748" name="Picture 6" descr="glass st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2900" y="914400"/>
            <a:ext cx="40767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4762500" y="4648200"/>
            <a:ext cx="3924300" cy="1323975"/>
          </a:xfrm>
          <a:prstGeom prst="rect">
            <a:avLst/>
          </a:prstGeom>
          <a:solidFill>
            <a:srgbClr val="FFFF00"/>
          </a:solidFill>
          <a:ln w="9525">
            <a:solidFill>
              <a:srgbClr val="FF00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r>
              <a:rPr lang="en-US" altLang="zh-CN" sz="1600">
                <a:solidFill>
                  <a:srgbClr val="0000FF"/>
                </a:solidFill>
                <a:latin typeface="Calibri" pitchFamily="34" charset="0"/>
              </a:rPr>
              <a:t>   This glass was applied with 1000V for about 32days,  integrated  charge: 1 C/cm</a:t>
            </a:r>
            <a:r>
              <a:rPr lang="en-US" altLang="zh-CN" sz="1600" baseline="30000">
                <a:solidFill>
                  <a:srgbClr val="0000FF"/>
                </a:solidFill>
                <a:latin typeface="Calibri" pitchFamily="34" charset="0"/>
              </a:rPr>
              <a:t>2   </a:t>
            </a:r>
          </a:p>
          <a:p>
            <a:pPr algn="just" eaLnBrk="1" hangingPunct="1"/>
            <a:r>
              <a:rPr lang="en-US" altLang="zh-CN" sz="1600" baseline="30000">
                <a:solidFill>
                  <a:srgbClr val="0000FF"/>
                </a:solidFill>
                <a:latin typeface="Calibri" pitchFamily="34" charset="0"/>
              </a:rPr>
              <a:t>   </a:t>
            </a:r>
            <a:r>
              <a:rPr lang="en-US" altLang="zh-CN" sz="1600">
                <a:solidFill>
                  <a:srgbClr val="FF0000"/>
                </a:solidFill>
                <a:latin typeface="Calibri" pitchFamily="34" charset="0"/>
              </a:rPr>
              <a:t> --roughly corresponding to the CBM life-time over 5 years operation at the maximum particle rate. </a:t>
            </a:r>
            <a:endParaRPr lang="zh-CN" altLang="en-US" sz="1600" baseline="30000">
              <a:solidFill>
                <a:srgbClr val="0000FF"/>
              </a:solidFill>
              <a:latin typeface="Calibri" pitchFamily="34" charset="0"/>
            </a:endParaRPr>
          </a:p>
        </p:txBody>
      </p:sp>
      <p:pic>
        <p:nvPicPr>
          <p:cNvPr id="31750" name="Picture 2" descr="resistiv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990600"/>
            <a:ext cx="39243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4"/>
          <p:cNvSpPr txBox="1">
            <a:spLocks noChangeArrowheads="1"/>
          </p:cNvSpPr>
          <p:nvPr/>
        </p:nvSpPr>
        <p:spPr bwMode="auto">
          <a:xfrm>
            <a:off x="152400" y="4457700"/>
            <a:ext cx="4495800" cy="877888"/>
          </a:xfrm>
          <a:prstGeom prst="rect">
            <a:avLst/>
          </a:prstGeom>
          <a:solidFill>
            <a:srgbClr val="FFFF00"/>
          </a:solidFill>
          <a:ln w="9525">
            <a:solidFill>
              <a:srgbClr val="FF0000"/>
            </a:solidFill>
            <a:miter lim="800000"/>
            <a:headEnd/>
            <a:tailEnd/>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buFont typeface="Wingdings" pitchFamily="2" charset="2"/>
              <a:buChar char="Ø"/>
            </a:pPr>
            <a:r>
              <a:rPr lang="en-US" altLang="zh-CN" sz="1600">
                <a:solidFill>
                  <a:srgbClr val="0000FF"/>
                </a:solidFill>
                <a:latin typeface="Calibri" pitchFamily="34" charset="0"/>
              </a:rPr>
              <a:t> Resistivity decreases with temperature</a:t>
            </a:r>
          </a:p>
          <a:p>
            <a:pPr algn="just" eaLnBrk="1" hangingPunct="1">
              <a:lnSpc>
                <a:spcPct val="150000"/>
              </a:lnSpc>
              <a:buFont typeface="Wingdings" pitchFamily="2" charset="2"/>
              <a:buChar char="Ø"/>
            </a:pPr>
            <a:r>
              <a:rPr lang="en-US" altLang="zh-CN" sz="1600">
                <a:solidFill>
                  <a:srgbClr val="0000FF"/>
                </a:solidFill>
                <a:latin typeface="Calibri" pitchFamily="34" charset="0"/>
              </a:rPr>
              <a:t> Resistivity is very stable in DC measurement</a:t>
            </a:r>
            <a:r>
              <a:rPr lang="en-US" altLang="zh-CN">
                <a:solidFill>
                  <a:srgbClr val="0000FF"/>
                </a:solidFill>
                <a:latin typeface="Calibri" pitchFamily="34" charset="0"/>
              </a:rPr>
              <a:t> </a:t>
            </a:r>
            <a:endParaRPr lang="zh-CN" altLang="en-US" baseline="3000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56A761E-D274-41FB-9BD7-D9F05E7DF0F9}" type="slidenum">
              <a:rPr lang="zh-CN" altLang="en-US" smtClean="0"/>
              <a:pPr>
                <a:defRPr/>
              </a:pPr>
              <a:t>31</a:t>
            </a:fld>
            <a:endParaRPr lang="zh-CN" altLang="en-US" dirty="0"/>
          </a:p>
        </p:txBody>
      </p:sp>
      <p:pic>
        <p:nvPicPr>
          <p:cNvPr id="35843" name="图片 3" descr="High_Rate_.tif"/>
          <p:cNvPicPr>
            <a:picLocks noChangeAspect="1"/>
          </p:cNvPicPr>
          <p:nvPr/>
        </p:nvPicPr>
        <p:blipFill>
          <a:blip r:embed="rId2" cstate="print">
            <a:extLst>
              <a:ext uri="{28A0092B-C50C-407E-A947-70E740481C1C}">
                <a14:useLocalDpi xmlns:a14="http://schemas.microsoft.com/office/drawing/2010/main" val="0"/>
              </a:ext>
            </a:extLst>
          </a:blip>
          <a:srcRect l="7463" t="6949" b="5498"/>
          <a:stretch>
            <a:fillRect/>
          </a:stretch>
        </p:blipFill>
        <p:spPr bwMode="auto">
          <a:xfrm>
            <a:off x="357188" y="1357313"/>
            <a:ext cx="49212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2"/>
          <p:cNvSpPr txBox="1">
            <a:spLocks noChangeArrowheads="1"/>
          </p:cNvSpPr>
          <p:nvPr/>
        </p:nvSpPr>
        <p:spPr bwMode="auto">
          <a:xfrm>
            <a:off x="785813" y="428625"/>
            <a:ext cx="7215187" cy="500063"/>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200" b="1">
                <a:solidFill>
                  <a:srgbClr val="FF0000"/>
                </a:solidFill>
                <a:latin typeface="Calibri" pitchFamily="34" charset="0"/>
                <a:ea typeface="华文楷体" pitchFamily="2" charset="-122"/>
              </a:rPr>
              <a:t>Rate scanning</a:t>
            </a:r>
          </a:p>
          <a:p>
            <a:pPr algn="ctr" eaLnBrk="1" hangingPunct="1"/>
            <a:endParaRPr lang="en-US" altLang="zh-CN" sz="3200" b="1">
              <a:solidFill>
                <a:srgbClr val="FF0000"/>
              </a:solidFill>
              <a:latin typeface="Calibri" pitchFamily="34" charset="0"/>
              <a:ea typeface="华文楷体" pitchFamily="2" charset="-122"/>
            </a:endParaRPr>
          </a:p>
        </p:txBody>
      </p:sp>
      <p:sp>
        <p:nvSpPr>
          <p:cNvPr id="10" name="Text Box 4"/>
          <p:cNvSpPr txBox="1">
            <a:spLocks noChangeArrowheads="1"/>
          </p:cNvSpPr>
          <p:nvPr/>
        </p:nvSpPr>
        <p:spPr bwMode="auto">
          <a:xfrm>
            <a:off x="500063" y="5357813"/>
            <a:ext cx="8072437" cy="584200"/>
          </a:xfrm>
          <a:prstGeom prst="rect">
            <a:avLst/>
          </a:prstGeom>
          <a:solidFill>
            <a:srgbClr val="66FFCC"/>
          </a:solidFill>
          <a:ln w="9525">
            <a:solidFill>
              <a:srgbClr val="000000"/>
            </a:solidFill>
            <a:miter lim="800000"/>
            <a:headEnd/>
            <a:tailEnd/>
          </a:ln>
        </p:spPr>
        <p:txBody>
          <a:bodyPr>
            <a:spAutoFit/>
          </a:bodyPr>
          <a:lstStyle/>
          <a:p>
            <a:pPr algn="just" eaLnBrk="0" fontAlgn="auto" hangingPunct="0">
              <a:spcBef>
                <a:spcPts val="0"/>
              </a:spcBef>
              <a:spcAft>
                <a:spcPts val="0"/>
              </a:spcAft>
              <a:defRPr/>
            </a:pPr>
            <a:r>
              <a:rPr lang="en-US" altLang="zh-CN" sz="1600" b="1" i="1" kern="0">
                <a:solidFill>
                  <a:srgbClr val="002060"/>
                </a:solidFill>
              </a:rPr>
              <a:t>Even though the rate is </a:t>
            </a:r>
            <a:r>
              <a:rPr lang="en-US" altLang="zh-CN" sz="1600" b="1" i="1" kern="0">
                <a:solidFill>
                  <a:srgbClr val="FF0000"/>
                </a:solidFill>
              </a:rPr>
              <a:t>70kHz/cm</a:t>
            </a:r>
            <a:r>
              <a:rPr lang="en-US" altLang="zh-CN" sz="1600" b="1" i="1" kern="0" baseline="30000">
                <a:solidFill>
                  <a:srgbClr val="FF0000"/>
                </a:solidFill>
              </a:rPr>
              <a:t>2</a:t>
            </a:r>
            <a:r>
              <a:rPr lang="en-US" altLang="zh-CN" sz="1600" b="1" i="1" kern="0">
                <a:solidFill>
                  <a:srgbClr val="002060"/>
                </a:solidFill>
              </a:rPr>
              <a:t>, the efficiency is still higher than </a:t>
            </a:r>
            <a:r>
              <a:rPr lang="en-US" altLang="zh-CN" sz="1600" b="1" i="1" kern="0">
                <a:solidFill>
                  <a:srgbClr val="FF0000"/>
                </a:solidFill>
              </a:rPr>
              <a:t>90%</a:t>
            </a:r>
            <a:r>
              <a:rPr lang="en-US" altLang="zh-CN" sz="1600" b="1" i="1" kern="0">
                <a:solidFill>
                  <a:srgbClr val="002060"/>
                </a:solidFill>
              </a:rPr>
              <a:t> and the time resolution  is about </a:t>
            </a:r>
            <a:r>
              <a:rPr lang="en-US" altLang="zh-CN" sz="1600" b="1" i="1" kern="0">
                <a:solidFill>
                  <a:srgbClr val="FF0000"/>
                </a:solidFill>
              </a:rPr>
              <a:t>80ps</a:t>
            </a:r>
            <a:r>
              <a:rPr lang="en-US" altLang="zh-CN" sz="1600" b="1" i="1" kern="0">
                <a:solidFill>
                  <a:srgbClr val="002060"/>
                </a:solidFill>
              </a:rPr>
              <a:t>.</a:t>
            </a:r>
            <a:endParaRPr lang="zh-CN" altLang="en-US" sz="1600" b="1" kern="0">
              <a:solidFill>
                <a:srgbClr val="002060"/>
              </a:solidFill>
            </a:endParaRPr>
          </a:p>
        </p:txBody>
      </p:sp>
      <p:sp>
        <p:nvSpPr>
          <p:cNvPr id="11" name="灯片编号占位符 5"/>
          <p:cNvSpPr txBox="1">
            <a:spLocks/>
          </p:cNvSpPr>
          <p:nvPr/>
        </p:nvSpPr>
        <p:spPr bwMode="auto">
          <a:xfrm>
            <a:off x="8215313" y="6356350"/>
            <a:ext cx="469900" cy="363538"/>
          </a:xfrm>
          <a:prstGeom prst="rect">
            <a:avLst/>
          </a:prstGeom>
          <a:noFill/>
          <a:ln w="9525">
            <a:noFill/>
            <a:round/>
            <a:headEnd/>
            <a:tailEnd/>
          </a:ln>
          <a:effectLst/>
        </p:spPr>
        <p:txBody>
          <a:bodyPr lIns="90000" tIns="46800" rIns="90000" bIns="46800"/>
          <a:lstStyle/>
          <a:p>
            <a:pPr defTabSz="457200">
              <a:buSzPct val="100000"/>
              <a:defRPr/>
            </a:pPr>
            <a:fld id="{16C7DED9-2320-4CC2-8BDC-6F095E6F080F}" type="slidenum">
              <a:rPr lang="en-US" sz="1400">
                <a:solidFill>
                  <a:srgbClr val="000000"/>
                </a:solidFill>
                <a:latin typeface="+mn-lt"/>
                <a:ea typeface="宋体" charset="-122"/>
              </a:rPr>
              <a:pPr defTabSz="457200">
                <a:buSzPct val="100000"/>
                <a:defRPr/>
              </a:pPr>
              <a:t>31</a:t>
            </a:fld>
            <a:endParaRPr lang="en-US" sz="1400">
              <a:solidFill>
                <a:srgbClr val="000000"/>
              </a:solidFill>
              <a:latin typeface="+mn-lt"/>
              <a:ea typeface="宋体" charset="-122"/>
            </a:endParaRPr>
          </a:p>
        </p:txBody>
      </p:sp>
      <p:pic>
        <p:nvPicPr>
          <p:cNvPr id="35847" name="Picture 1" descr="C:\Users\WY\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000250"/>
            <a:ext cx="36099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29C86E6F-361E-43C1-9A19-45367121F501}" type="slidenum">
              <a:rPr lang="zh-CN" altLang="en-US" smtClean="0"/>
              <a:pPr>
                <a:defRPr/>
              </a:pPr>
              <a:t>32</a:t>
            </a:fld>
            <a:endParaRPr lang="zh-CN" altLang="en-US" dirty="0"/>
          </a:p>
        </p:txBody>
      </p:sp>
      <p:pic>
        <p:nvPicPr>
          <p:cNvPr id="36867" name="Picture 16" descr="C:\Users\wjb\Desktop\eff-20th-cbm.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1088" y="1023938"/>
            <a:ext cx="2720975"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7" descr="C:\Users\wjb\Desktop\res-20th-cbm.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50" y="3662363"/>
            <a:ext cx="27273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676275" y="2255838"/>
            <a:ext cx="2768600" cy="400050"/>
          </a:xfrm>
          <a:prstGeom prst="rect">
            <a:avLst/>
          </a:prstGeom>
          <a:noFill/>
          <a:ln w="9525">
            <a:noFill/>
            <a:miter lim="800000"/>
            <a:headEnd/>
            <a:tailEnd/>
          </a:ln>
        </p:spPr>
        <p:txBody>
          <a:bodyPr wrap="none">
            <a:spAutoFit/>
          </a:bodyPr>
          <a:lstStyle/>
          <a:p>
            <a:pPr>
              <a:defRPr/>
            </a:pPr>
            <a:r>
              <a:rPr lang="en-US" altLang="zh-CN" sz="2000" b="1" dirty="0">
                <a:latin typeface="+mn-ea"/>
                <a:ea typeface="+mn-ea"/>
              </a:rPr>
              <a:t>MRPC</a:t>
            </a:r>
            <a:r>
              <a:rPr lang="zh-CN" altLang="en-US" sz="2000" b="1" dirty="0">
                <a:latin typeface="+mn-ea"/>
                <a:ea typeface="+mn-ea"/>
              </a:rPr>
              <a:t>计数率世界分布图</a:t>
            </a:r>
          </a:p>
        </p:txBody>
      </p:sp>
      <p:sp>
        <p:nvSpPr>
          <p:cNvPr id="20" name="TextBox 11"/>
          <p:cNvSpPr txBox="1">
            <a:spLocks noChangeArrowheads="1"/>
          </p:cNvSpPr>
          <p:nvPr/>
        </p:nvSpPr>
        <p:spPr bwMode="auto">
          <a:xfrm>
            <a:off x="4000500" y="3209925"/>
            <a:ext cx="2190750" cy="584200"/>
          </a:xfrm>
          <a:prstGeom prst="rect">
            <a:avLst/>
          </a:prstGeom>
          <a:solidFill>
            <a:srgbClr val="FFFF00"/>
          </a:solidFill>
          <a:ln w="9525">
            <a:solidFill>
              <a:srgbClr val="FF0000"/>
            </a:solidFill>
            <a:miter lim="800000"/>
            <a:headEnd/>
            <a:tailEnd/>
          </a:ln>
        </p:spPr>
        <p:txBody>
          <a:bodyPr>
            <a:spAutoFit/>
          </a:bodyPr>
          <a:lstStyle/>
          <a:p>
            <a:pPr algn="just" fontAlgn="auto">
              <a:spcBef>
                <a:spcPts val="0"/>
              </a:spcBef>
              <a:spcAft>
                <a:spcPts val="0"/>
              </a:spcAft>
              <a:defRPr/>
            </a:pPr>
            <a:r>
              <a:rPr lang="en-US" altLang="zh-CN" sz="1600" kern="0" dirty="0">
                <a:solidFill>
                  <a:srgbClr val="0000CC"/>
                </a:solidFill>
              </a:rPr>
              <a:t>Rate: 60-70kHz/cm</a:t>
            </a:r>
            <a:r>
              <a:rPr lang="en-US" altLang="zh-CN" sz="1600" kern="0" baseline="30000" dirty="0">
                <a:solidFill>
                  <a:srgbClr val="0000CC"/>
                </a:solidFill>
              </a:rPr>
              <a:t>2</a:t>
            </a:r>
          </a:p>
          <a:p>
            <a:pPr algn="just" fontAlgn="auto">
              <a:spcBef>
                <a:spcPts val="0"/>
              </a:spcBef>
              <a:spcAft>
                <a:spcPts val="0"/>
              </a:spcAft>
              <a:defRPr/>
            </a:pPr>
            <a:r>
              <a:rPr lang="en-US" altLang="zh-CN" sz="1600" kern="0" dirty="0">
                <a:solidFill>
                  <a:srgbClr val="0000CC"/>
                </a:solidFill>
              </a:rPr>
              <a:t>Time resolution: 40 </a:t>
            </a:r>
            <a:r>
              <a:rPr lang="en-US" altLang="zh-CN" sz="1600" kern="0" dirty="0" err="1">
                <a:solidFill>
                  <a:srgbClr val="0000CC"/>
                </a:solidFill>
              </a:rPr>
              <a:t>ps</a:t>
            </a:r>
            <a:endParaRPr lang="zh-CN" altLang="en-US" sz="1600" kern="0" baseline="30000" dirty="0">
              <a:solidFill>
                <a:srgbClr val="0000CC"/>
              </a:solidFill>
            </a:endParaRPr>
          </a:p>
        </p:txBody>
      </p:sp>
      <p:cxnSp>
        <p:nvCxnSpPr>
          <p:cNvPr id="36871" name="直接箭头连接符 15"/>
          <p:cNvCxnSpPr>
            <a:cxnSpLocks noChangeShapeType="1"/>
          </p:cNvCxnSpPr>
          <p:nvPr/>
        </p:nvCxnSpPr>
        <p:spPr bwMode="auto">
          <a:xfrm rot="16200000" flipH="1">
            <a:off x="5528469" y="4044156"/>
            <a:ext cx="1685925" cy="1198563"/>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6872" name="直接箭头连接符 13"/>
          <p:cNvCxnSpPr>
            <a:cxnSpLocks noChangeShapeType="1"/>
          </p:cNvCxnSpPr>
          <p:nvPr/>
        </p:nvCxnSpPr>
        <p:spPr bwMode="auto">
          <a:xfrm flipV="1">
            <a:off x="6011863" y="1733550"/>
            <a:ext cx="2159000" cy="1476375"/>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368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2714625"/>
            <a:ext cx="3071813" cy="1765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74" name="Picture 131" descr="C:\Users\wjb\Desktop\2012-8-7 21-33-14.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 y="4643438"/>
            <a:ext cx="3100388"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5"/>
          <p:cNvSpPr txBox="1">
            <a:spLocks noChangeArrowheads="1"/>
          </p:cNvSpPr>
          <p:nvPr/>
        </p:nvSpPr>
        <p:spPr bwMode="auto">
          <a:xfrm>
            <a:off x="0" y="2928938"/>
            <a:ext cx="1027113" cy="307975"/>
          </a:xfrm>
          <a:prstGeom prst="rect">
            <a:avLst/>
          </a:prstGeom>
          <a:solidFill>
            <a:srgbClr val="F8DBA0"/>
          </a:solidFill>
          <a:ln w="9525">
            <a:solidFill>
              <a:srgbClr val="FF0000"/>
            </a:solidFill>
            <a:miter lim="800000"/>
            <a:headEnd/>
            <a:tailEnd/>
          </a:ln>
        </p:spPr>
        <p:txBody>
          <a:bodyPr wrap="none">
            <a:spAutoFit/>
          </a:bodyPr>
          <a:lstStyle/>
          <a:p>
            <a:pPr fontAlgn="auto">
              <a:spcBef>
                <a:spcPts val="0"/>
              </a:spcBef>
              <a:spcAft>
                <a:spcPts val="0"/>
              </a:spcAft>
              <a:defRPr/>
            </a:pPr>
            <a:r>
              <a:rPr lang="en-US" altLang="zh-CN" sz="1400" kern="0" dirty="0" err="1">
                <a:solidFill>
                  <a:srgbClr val="000000"/>
                </a:solidFill>
              </a:rPr>
              <a:t>Cosy</a:t>
            </a:r>
            <a:r>
              <a:rPr lang="en-US" altLang="zh-CN" sz="1400" kern="0" dirty="0">
                <a:solidFill>
                  <a:srgbClr val="000000"/>
                </a:solidFill>
              </a:rPr>
              <a:t> 2011</a:t>
            </a:r>
          </a:p>
        </p:txBody>
      </p:sp>
      <p:sp>
        <p:nvSpPr>
          <p:cNvPr id="26" name="Text Box 35"/>
          <p:cNvSpPr txBox="1">
            <a:spLocks noChangeArrowheads="1"/>
          </p:cNvSpPr>
          <p:nvPr/>
        </p:nvSpPr>
        <p:spPr bwMode="auto">
          <a:xfrm>
            <a:off x="0" y="4786313"/>
            <a:ext cx="1563688" cy="307975"/>
          </a:xfrm>
          <a:prstGeom prst="rect">
            <a:avLst/>
          </a:prstGeom>
          <a:solidFill>
            <a:srgbClr val="F8DBA0"/>
          </a:solidFill>
          <a:ln w="9525">
            <a:solidFill>
              <a:srgbClr val="FF0000"/>
            </a:solidFill>
            <a:miter lim="800000"/>
            <a:headEnd/>
            <a:tailEnd/>
          </a:ln>
        </p:spPr>
        <p:txBody>
          <a:bodyPr wrap="none">
            <a:spAutoFit/>
          </a:bodyPr>
          <a:lstStyle/>
          <a:p>
            <a:pPr fontAlgn="auto">
              <a:spcBef>
                <a:spcPts val="0"/>
              </a:spcBef>
              <a:spcAft>
                <a:spcPts val="0"/>
              </a:spcAft>
              <a:defRPr/>
            </a:pPr>
            <a:r>
              <a:rPr lang="en-US" altLang="zh-CN" sz="1400" kern="0" dirty="0">
                <a:solidFill>
                  <a:srgbClr val="000000"/>
                </a:solidFill>
              </a:rPr>
              <a:t>HZDR 2011/2012</a:t>
            </a:r>
          </a:p>
        </p:txBody>
      </p:sp>
      <p:pic>
        <p:nvPicPr>
          <p:cNvPr id="36877" name="Picture 6" descr="无标题"/>
          <p:cNvPicPr>
            <a:picLocks noChangeAspect="1" noChangeArrowheads="1"/>
          </p:cNvPicPr>
          <p:nvPr/>
        </p:nvPicPr>
        <p:blipFill>
          <a:blip r:embed="rId6">
            <a:extLst>
              <a:ext uri="{28A0092B-C50C-407E-A947-70E740481C1C}">
                <a14:useLocalDpi xmlns:a14="http://schemas.microsoft.com/office/drawing/2010/main" val="0"/>
              </a:ext>
            </a:extLst>
          </a:blip>
          <a:srcRect r="11320" b="25702"/>
          <a:stretch>
            <a:fillRect/>
          </a:stretch>
        </p:blipFill>
        <p:spPr bwMode="auto">
          <a:xfrm>
            <a:off x="928688" y="571500"/>
            <a:ext cx="32861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35"/>
          <p:cNvSpPr txBox="1">
            <a:spLocks noChangeArrowheads="1"/>
          </p:cNvSpPr>
          <p:nvPr/>
        </p:nvSpPr>
        <p:spPr bwMode="auto">
          <a:xfrm>
            <a:off x="0" y="1357313"/>
            <a:ext cx="1628775" cy="307975"/>
          </a:xfrm>
          <a:prstGeom prst="rect">
            <a:avLst/>
          </a:prstGeom>
          <a:solidFill>
            <a:srgbClr val="F8DBA0"/>
          </a:solidFill>
          <a:ln w="9525">
            <a:solidFill>
              <a:srgbClr val="FF0000"/>
            </a:solidFill>
            <a:miter lim="800000"/>
            <a:headEnd/>
            <a:tailEnd/>
          </a:ln>
        </p:spPr>
        <p:txBody>
          <a:bodyPr wrap="none">
            <a:spAutoFit/>
          </a:bodyPr>
          <a:lstStyle/>
          <a:p>
            <a:pPr fontAlgn="auto">
              <a:spcBef>
                <a:spcPts val="0"/>
              </a:spcBef>
              <a:spcAft>
                <a:spcPts val="0"/>
              </a:spcAft>
              <a:defRPr/>
            </a:pPr>
            <a:r>
              <a:rPr lang="en-US" altLang="zh-CN" sz="1400" kern="0" dirty="0">
                <a:solidFill>
                  <a:srgbClr val="000000"/>
                </a:solidFill>
              </a:rPr>
              <a:t>GSI Apr/Aug 2009</a:t>
            </a:r>
          </a:p>
        </p:txBody>
      </p:sp>
      <p:sp>
        <p:nvSpPr>
          <p:cNvPr id="36879" name="Text Box 2"/>
          <p:cNvSpPr txBox="1">
            <a:spLocks noChangeArrowheads="1"/>
          </p:cNvSpPr>
          <p:nvPr/>
        </p:nvSpPr>
        <p:spPr bwMode="auto">
          <a:xfrm>
            <a:off x="928688" y="0"/>
            <a:ext cx="7072312" cy="500063"/>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200" b="1">
                <a:solidFill>
                  <a:srgbClr val="FF0000"/>
                </a:solidFill>
                <a:latin typeface="Calibri" pitchFamily="34" charset="0"/>
                <a:ea typeface="华文楷体" pitchFamily="2" charset="-122"/>
              </a:rPr>
              <a:t>Test results in other Labs</a:t>
            </a:r>
          </a:p>
          <a:p>
            <a:pPr algn="ctr" eaLnBrk="1" hangingPunct="1"/>
            <a:endParaRPr lang="en-US" altLang="zh-CN" sz="3200" b="1">
              <a:solidFill>
                <a:srgbClr val="FF0000"/>
              </a:solidFill>
              <a:latin typeface="Calibri" pitchFamily="34" charset="0"/>
              <a:ea typeface="华文楷体" pitchFamily="2" charset="-122"/>
            </a:endParaRPr>
          </a:p>
        </p:txBody>
      </p:sp>
      <p:sp>
        <p:nvSpPr>
          <p:cNvPr id="30" name="灯片编号占位符 14"/>
          <p:cNvSpPr txBox="1">
            <a:spLocks/>
          </p:cNvSpPr>
          <p:nvPr/>
        </p:nvSpPr>
        <p:spPr bwMode="auto">
          <a:xfrm>
            <a:off x="8215313" y="6356350"/>
            <a:ext cx="469900" cy="363538"/>
          </a:xfrm>
          <a:prstGeom prst="rect">
            <a:avLst/>
          </a:prstGeom>
          <a:noFill/>
          <a:ln w="9525">
            <a:noFill/>
            <a:round/>
            <a:headEnd/>
            <a:tailEnd/>
          </a:ln>
          <a:effectLst/>
        </p:spPr>
        <p:txBody>
          <a:bodyPr lIns="90000" tIns="46800" rIns="90000" bIns="46800"/>
          <a:lstStyle/>
          <a:p>
            <a:pPr defTabSz="457200">
              <a:buSzPct val="100000"/>
              <a:defRPr/>
            </a:pPr>
            <a:fld id="{F73F6C83-0863-4A1B-953A-04282A3EE7A9}" type="slidenum">
              <a:rPr lang="en-US" sz="1400">
                <a:solidFill>
                  <a:srgbClr val="000000"/>
                </a:solidFill>
                <a:latin typeface="+mn-lt"/>
                <a:ea typeface="宋体" charset="-122"/>
              </a:rPr>
              <a:pPr defTabSz="457200">
                <a:buSzPct val="100000"/>
                <a:defRPr/>
              </a:pPr>
              <a:t>32</a:t>
            </a:fld>
            <a:endParaRPr lang="en-US" sz="1400">
              <a:solidFill>
                <a:srgbClr val="000000"/>
              </a:solidFill>
              <a:latin typeface="+mn-lt"/>
              <a:ea typeface="宋体"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EBC23F4-458B-4046-B818-0607B261EE8A}" type="slidenum">
              <a:rPr lang="zh-CN" altLang="en-US" smtClean="0"/>
              <a:pPr>
                <a:defRPr/>
              </a:pPr>
              <a:t>33</a:t>
            </a:fld>
            <a:endParaRPr lang="zh-CN" altLang="en-US" dirty="0"/>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28638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7"/>
          <p:cNvSpPr txBox="1">
            <a:spLocks noChangeArrowheads="1"/>
          </p:cNvSpPr>
          <p:nvPr/>
        </p:nvSpPr>
        <p:spPr bwMode="auto">
          <a:xfrm>
            <a:off x="1428750" y="5643563"/>
            <a:ext cx="6596063"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b="1"/>
              <a:t>已被</a:t>
            </a:r>
            <a:r>
              <a:rPr lang="en-US" altLang="zh-CN" b="1"/>
              <a:t>FAIR-CBM</a:t>
            </a:r>
            <a:r>
              <a:rPr lang="zh-CN" altLang="en-US" b="1"/>
              <a:t>采用建造高计数率，高时间精度的时间飞行谱仪</a:t>
            </a:r>
          </a:p>
        </p:txBody>
      </p:sp>
      <p:sp>
        <p:nvSpPr>
          <p:cNvPr id="37893" name="Text Box 2"/>
          <p:cNvSpPr txBox="1">
            <a:spLocks noChangeArrowheads="1"/>
          </p:cNvSpPr>
          <p:nvPr/>
        </p:nvSpPr>
        <p:spPr bwMode="auto">
          <a:xfrm>
            <a:off x="1214438" y="357188"/>
            <a:ext cx="7072312" cy="50006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200" b="1" dirty="0">
                <a:solidFill>
                  <a:srgbClr val="FF0000"/>
                </a:solidFill>
                <a:latin typeface="Calibri" pitchFamily="34" charset="0"/>
                <a:ea typeface="华文楷体" pitchFamily="2" charset="-122"/>
              </a:rPr>
              <a:t>Technical Design Report of CBM-TOF</a:t>
            </a:r>
          </a:p>
          <a:p>
            <a:pPr algn="ctr" eaLnBrk="1" hangingPunct="1"/>
            <a:endParaRPr lang="en-US" altLang="zh-CN" sz="3200" b="1" dirty="0">
              <a:solidFill>
                <a:srgbClr val="FF0000"/>
              </a:solidFill>
              <a:latin typeface="Calibri" pitchFamily="34" charset="0"/>
              <a:ea typeface="华文楷体" pitchFamily="2" charset="-122"/>
            </a:endParaRPr>
          </a:p>
        </p:txBody>
      </p:sp>
      <p:pic>
        <p:nvPicPr>
          <p:cNvPr id="378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3643313"/>
            <a:ext cx="6215062"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143000"/>
            <a:ext cx="6000750"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098421"/>
            <a:ext cx="3724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95300" y="5538788"/>
            <a:ext cx="3467100" cy="461962"/>
          </a:xfrm>
          <a:prstGeom prst="rect">
            <a:avLst/>
          </a:prstGeom>
          <a:noFill/>
        </p:spPr>
        <p:txBody>
          <a:bodyPr>
            <a:spAutoFit/>
          </a:bodyPr>
          <a:lstStyle/>
          <a:p>
            <a:pPr algn="ctr" fontAlgn="auto">
              <a:spcBef>
                <a:spcPts val="0"/>
              </a:spcBef>
              <a:spcAft>
                <a:spcPts val="0"/>
              </a:spcAft>
              <a:defRPr/>
            </a:pPr>
            <a:r>
              <a:rPr lang="en-US" altLang="zh-CN" sz="2400" b="1" kern="0" dirty="0">
                <a:solidFill>
                  <a:sysClr val="windowText" lastClr="000000"/>
                </a:solidFill>
                <a:latin typeface="宋体"/>
                <a:ea typeface="宋体"/>
                <a:cs typeface="宋体"/>
              </a:rPr>
              <a:t>CBM</a:t>
            </a:r>
            <a:r>
              <a:rPr lang="zh-CN" altLang="en-US" sz="2400" b="1" kern="0" dirty="0">
                <a:solidFill>
                  <a:sysClr val="windowText" lastClr="000000"/>
                </a:solidFill>
                <a:latin typeface="宋体"/>
                <a:ea typeface="宋体"/>
                <a:cs typeface="宋体"/>
              </a:rPr>
              <a:t>－</a:t>
            </a:r>
            <a:r>
              <a:rPr lang="en-US" altLang="zh-CN" sz="2400" b="1" kern="0" dirty="0">
                <a:solidFill>
                  <a:sysClr val="windowText" lastClr="000000"/>
                </a:solidFill>
                <a:latin typeface="宋体"/>
                <a:ea typeface="宋体"/>
                <a:cs typeface="宋体"/>
              </a:rPr>
              <a:t>TOF</a:t>
            </a:r>
            <a:r>
              <a:rPr lang="zh-CN" altLang="en-US" sz="2400" b="1" kern="0" dirty="0">
                <a:solidFill>
                  <a:sysClr val="windowText" lastClr="000000"/>
                </a:solidFill>
                <a:latin typeface="宋体"/>
                <a:ea typeface="宋体"/>
                <a:cs typeface="宋体"/>
              </a:rPr>
              <a:t>墙结构</a:t>
            </a:r>
          </a:p>
        </p:txBody>
      </p:sp>
      <p:sp>
        <p:nvSpPr>
          <p:cNvPr id="13" name="TextBox 12"/>
          <p:cNvSpPr txBox="1"/>
          <p:nvPr/>
        </p:nvSpPr>
        <p:spPr>
          <a:xfrm>
            <a:off x="5502969" y="3603496"/>
            <a:ext cx="2438400" cy="460375"/>
          </a:xfrm>
          <a:prstGeom prst="rect">
            <a:avLst/>
          </a:prstGeom>
          <a:noFill/>
        </p:spPr>
        <p:txBody>
          <a:bodyPr>
            <a:spAutoFit/>
          </a:bodyPr>
          <a:lstStyle/>
          <a:p>
            <a:pPr fontAlgn="auto">
              <a:spcBef>
                <a:spcPts val="0"/>
              </a:spcBef>
              <a:spcAft>
                <a:spcPts val="0"/>
              </a:spcAft>
              <a:defRPr/>
            </a:pPr>
            <a:r>
              <a:rPr lang="zh-CN" altLang="en-US" sz="2400" kern="0" dirty="0">
                <a:solidFill>
                  <a:sysClr val="windowText" lastClr="000000"/>
                </a:solidFill>
                <a:latin typeface="宋体"/>
                <a:ea typeface="宋体"/>
                <a:cs typeface="宋体"/>
              </a:rPr>
              <a:t>超级模块结构</a:t>
            </a:r>
          </a:p>
        </p:txBody>
      </p:sp>
      <p:pic>
        <p:nvPicPr>
          <p:cNvPr id="18" name="Picture 2"/>
          <p:cNvPicPr>
            <a:picLocks noChangeAspect="1" noChangeArrowheads="1"/>
          </p:cNvPicPr>
          <p:nvPr/>
        </p:nvPicPr>
        <p:blipFill>
          <a:blip r:embed="rId3"/>
          <a:srcRect/>
          <a:stretch>
            <a:fillRect/>
          </a:stretch>
        </p:blipFill>
        <p:spPr bwMode="auto">
          <a:xfrm>
            <a:off x="459884" y="1076325"/>
            <a:ext cx="4015236" cy="4500594"/>
          </a:xfrm>
          <a:prstGeom prst="rect">
            <a:avLst/>
          </a:prstGeom>
          <a:noFill/>
          <a:ln w="9525">
            <a:noFill/>
            <a:miter lim="800000"/>
            <a:headEnd/>
            <a:tailEnd/>
          </a:ln>
          <a:effectLst/>
        </p:spPr>
      </p:pic>
      <p:sp>
        <p:nvSpPr>
          <p:cNvPr id="20" name="Text Box 2"/>
          <p:cNvSpPr txBox="1">
            <a:spLocks noChangeArrowheads="1"/>
          </p:cNvSpPr>
          <p:nvPr/>
        </p:nvSpPr>
        <p:spPr bwMode="auto">
          <a:xfrm>
            <a:off x="1173200" y="279204"/>
            <a:ext cx="7072312" cy="707647"/>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200" b="1" dirty="0" smtClean="0">
                <a:solidFill>
                  <a:srgbClr val="FF0000"/>
                </a:solidFill>
                <a:latin typeface="Calibri" pitchFamily="34" charset="0"/>
                <a:ea typeface="华文楷体" pitchFamily="2" charset="-122"/>
              </a:rPr>
              <a:t>CBM-TOF</a:t>
            </a:r>
            <a:r>
              <a:rPr lang="zh-CN" altLang="en-US" sz="3200" b="1" dirty="0" smtClean="0">
                <a:solidFill>
                  <a:srgbClr val="FF0000"/>
                </a:solidFill>
                <a:latin typeface="Calibri" pitchFamily="34" charset="0"/>
                <a:ea typeface="华文楷体" pitchFamily="2" charset="-122"/>
              </a:rPr>
              <a:t>墙结构</a:t>
            </a:r>
            <a:endParaRPr lang="en-US" altLang="zh-CN" sz="3200" b="1" dirty="0">
              <a:solidFill>
                <a:srgbClr val="FF0000"/>
              </a:solidFill>
              <a:latin typeface="Calibri" pitchFamily="34" charset="0"/>
              <a:ea typeface="华文楷体" pitchFamily="2" charset="-122"/>
            </a:endParaRPr>
          </a:p>
          <a:p>
            <a:pPr algn="ctr" eaLnBrk="1" hangingPunct="1"/>
            <a:endParaRPr lang="en-US" altLang="zh-CN" sz="3200" b="1" dirty="0">
              <a:solidFill>
                <a:srgbClr val="FF0000"/>
              </a:solidFill>
              <a:latin typeface="Calibri" pitchFamily="34" charset="0"/>
              <a:ea typeface="华文楷体" pitchFamily="2" charset="-122"/>
            </a:endParaRPr>
          </a:p>
        </p:txBody>
      </p:sp>
      <p:sp>
        <p:nvSpPr>
          <p:cNvPr id="21" name="Rounded Rectangle 30"/>
          <p:cNvSpPr>
            <a:spLocks noChangeArrowheads="1"/>
          </p:cNvSpPr>
          <p:nvPr/>
        </p:nvSpPr>
        <p:spPr bwMode="auto">
          <a:xfrm>
            <a:off x="4709356" y="4143376"/>
            <a:ext cx="3908425" cy="2514600"/>
          </a:xfrm>
          <a:prstGeom prst="roundRect">
            <a:avLst>
              <a:gd name="adj" fmla="val 5667"/>
            </a:avLst>
          </a:prstGeom>
          <a:solidFill>
            <a:srgbClr val="FFFFFF"/>
          </a:solidFill>
          <a:ln w="57150" cmpd="thinThick">
            <a:solidFill>
              <a:srgbClr val="000090"/>
            </a:solidFill>
            <a:round/>
            <a:headEnd/>
            <a:tailEnd/>
          </a:ln>
          <a:effectLst>
            <a:outerShdw blurRad="63500" dist="23000" dir="5400000" rotWithShape="0">
              <a:srgbClr val="000000">
                <a:alpha val="34999"/>
              </a:srgbClr>
            </a:outerShdw>
          </a:effectLst>
        </p:spPr>
        <p:txBody>
          <a:bodyPr/>
          <a:lstStyle/>
          <a:p>
            <a:pPr>
              <a:defRPr/>
            </a:pPr>
            <a:endParaRPr lang="en-US" sz="1000" b="1" dirty="0">
              <a:solidFill>
                <a:srgbClr val="800000"/>
              </a:solidFill>
              <a:latin typeface="宋体" pitchFamily="-65" charset="-122"/>
              <a:ea typeface="宋体" pitchFamily="-65" charset="-122"/>
            </a:endParaRPr>
          </a:p>
          <a:p>
            <a:pPr>
              <a:lnSpc>
                <a:spcPct val="130000"/>
              </a:lnSpc>
              <a:buFontTx/>
              <a:buAutoNum type="arabicParenR"/>
              <a:defRPr/>
            </a:pPr>
            <a:r>
              <a:rPr lang="en-US" altLang="zh-CN" sz="2400" dirty="0" smtClean="0">
                <a:solidFill>
                  <a:srgbClr val="000000"/>
                </a:solidFill>
                <a:latin typeface="Arial" charset="0"/>
                <a:ea typeface="黑体" pitchFamily="2" charset="-122"/>
              </a:rPr>
              <a:t>TOF</a:t>
            </a:r>
            <a:r>
              <a:rPr lang="zh-CN" altLang="en-US" sz="2400" dirty="0" smtClean="0">
                <a:solidFill>
                  <a:srgbClr val="000000"/>
                </a:solidFill>
                <a:latin typeface="Arial" charset="0"/>
                <a:ea typeface="黑体" pitchFamily="2" charset="-122"/>
              </a:rPr>
              <a:t>墙面积</a:t>
            </a:r>
            <a:r>
              <a:rPr lang="de-DE" altLang="zh-CN" sz="2400" dirty="0" smtClean="0">
                <a:solidFill>
                  <a:srgbClr val="000000"/>
                </a:solidFill>
                <a:latin typeface="Arial" charset="0"/>
                <a:ea typeface="黑体" pitchFamily="2" charset="-122"/>
              </a:rPr>
              <a:t>: </a:t>
            </a:r>
            <a:r>
              <a:rPr lang="en-US" altLang="zh-CN" sz="2400" dirty="0" smtClean="0">
                <a:solidFill>
                  <a:srgbClr val="000000"/>
                </a:solidFill>
                <a:latin typeface="Arial" charset="0"/>
                <a:ea typeface="黑体" pitchFamily="2" charset="-122"/>
              </a:rPr>
              <a:t>120</a:t>
            </a:r>
            <a:r>
              <a:rPr lang="zh-CN" altLang="en-US" sz="2400" dirty="0" smtClean="0">
                <a:solidFill>
                  <a:srgbClr val="000000"/>
                </a:solidFill>
                <a:latin typeface="Arial" charset="0"/>
                <a:ea typeface="黑体" pitchFamily="2" charset="-122"/>
              </a:rPr>
              <a:t>平米</a:t>
            </a:r>
            <a:endParaRPr lang="de-DE" altLang="zh-CN" sz="2400" baseline="30000" dirty="0">
              <a:solidFill>
                <a:srgbClr val="000000"/>
              </a:solidFill>
              <a:latin typeface="Arial" charset="0"/>
              <a:ea typeface="黑体" pitchFamily="2" charset="-122"/>
            </a:endParaRPr>
          </a:p>
          <a:p>
            <a:pPr>
              <a:lnSpc>
                <a:spcPct val="130000"/>
              </a:lnSpc>
              <a:buFontTx/>
              <a:buAutoNum type="arabicParenR"/>
              <a:defRPr/>
            </a:pPr>
            <a:r>
              <a:rPr lang="en-US" altLang="zh-CN" sz="2400" b="1" dirty="0" smtClean="0">
                <a:solidFill>
                  <a:srgbClr val="000000"/>
                </a:solidFill>
                <a:latin typeface="宋体" pitchFamily="-65" charset="-122"/>
                <a:ea typeface="宋体" pitchFamily="-65" charset="-122"/>
              </a:rPr>
              <a:t>MRPC</a:t>
            </a:r>
            <a:r>
              <a:rPr lang="zh-CN" altLang="en-US" sz="2400" b="1" dirty="0" smtClean="0">
                <a:solidFill>
                  <a:srgbClr val="000000"/>
                </a:solidFill>
                <a:latin typeface="宋体" pitchFamily="-65" charset="-122"/>
                <a:ea typeface="宋体" pitchFamily="-65" charset="-122"/>
              </a:rPr>
              <a:t>数目： </a:t>
            </a:r>
            <a:r>
              <a:rPr lang="en-US" altLang="zh-CN" sz="2400" b="1" dirty="0" smtClean="0">
                <a:solidFill>
                  <a:srgbClr val="000000"/>
                </a:solidFill>
                <a:latin typeface="宋体" pitchFamily="-65" charset="-122"/>
                <a:ea typeface="宋体" pitchFamily="-65" charset="-122"/>
              </a:rPr>
              <a:t>1376</a:t>
            </a:r>
            <a:r>
              <a:rPr lang="zh-CN" altLang="en-US" sz="2400" b="1" dirty="0" smtClean="0">
                <a:solidFill>
                  <a:srgbClr val="000000"/>
                </a:solidFill>
                <a:latin typeface="宋体" pitchFamily="-65" charset="-122"/>
                <a:ea typeface="宋体" pitchFamily="-65" charset="-122"/>
              </a:rPr>
              <a:t>个</a:t>
            </a:r>
            <a:endParaRPr lang="de-DE" altLang="zh-CN" sz="2400" b="1" dirty="0">
              <a:solidFill>
                <a:srgbClr val="000000"/>
              </a:solidFill>
              <a:latin typeface="Arial" charset="0"/>
              <a:ea typeface="黑体" pitchFamily="2" charset="-122"/>
            </a:endParaRPr>
          </a:p>
          <a:p>
            <a:pPr>
              <a:lnSpc>
                <a:spcPct val="130000"/>
              </a:lnSpc>
              <a:buFontTx/>
              <a:buAutoNum type="arabicParenR"/>
              <a:defRPr/>
            </a:pPr>
            <a:r>
              <a:rPr lang="zh-CN" altLang="en-US" sz="2400" b="1" dirty="0" smtClean="0">
                <a:solidFill>
                  <a:srgbClr val="000000"/>
                </a:solidFill>
                <a:latin typeface="宋体" pitchFamily="-65" charset="-122"/>
                <a:ea typeface="宋体" pitchFamily="-65" charset="-122"/>
              </a:rPr>
              <a:t>电子学道数：</a:t>
            </a:r>
            <a:r>
              <a:rPr lang="en-US" altLang="zh-CN" sz="2400" b="1" dirty="0">
                <a:solidFill>
                  <a:srgbClr val="000000"/>
                </a:solidFill>
                <a:latin typeface="宋体" pitchFamily="-65" charset="-122"/>
                <a:ea typeface="宋体" pitchFamily="-65" charset="-122"/>
              </a:rPr>
              <a:t>~</a:t>
            </a:r>
            <a:r>
              <a:rPr lang="en-US" altLang="zh-CN" sz="2400" b="1" dirty="0" smtClean="0">
                <a:solidFill>
                  <a:srgbClr val="000000"/>
                </a:solidFill>
                <a:latin typeface="宋体" pitchFamily="-65" charset="-122"/>
                <a:ea typeface="宋体" pitchFamily="-65" charset="-122"/>
              </a:rPr>
              <a:t>10</a:t>
            </a:r>
            <a:r>
              <a:rPr lang="zh-CN" altLang="en-US" sz="2400" b="1" dirty="0" smtClean="0">
                <a:solidFill>
                  <a:srgbClr val="000000"/>
                </a:solidFill>
                <a:latin typeface="宋体" pitchFamily="-65" charset="-122"/>
                <a:ea typeface="宋体" pitchFamily="-65" charset="-122"/>
              </a:rPr>
              <a:t>万</a:t>
            </a:r>
            <a:endParaRPr lang="en-US" altLang="zh-CN" sz="2400" b="1" dirty="0" smtClean="0">
              <a:solidFill>
                <a:srgbClr val="000000"/>
              </a:solidFill>
              <a:latin typeface="宋体" pitchFamily="-65" charset="-122"/>
              <a:ea typeface="宋体" pitchFamily="-65" charset="-122"/>
            </a:endParaRPr>
          </a:p>
          <a:p>
            <a:pPr>
              <a:lnSpc>
                <a:spcPct val="130000"/>
              </a:lnSpc>
              <a:buFontTx/>
              <a:buAutoNum type="arabicParenR"/>
              <a:defRPr/>
            </a:pPr>
            <a:r>
              <a:rPr lang="zh-CN" altLang="en-US" sz="2400" b="1" dirty="0" smtClean="0">
                <a:solidFill>
                  <a:srgbClr val="000000"/>
                </a:solidFill>
                <a:latin typeface="宋体" pitchFamily="-65" charset="-122"/>
                <a:ea typeface="宋体" pitchFamily="-65" charset="-122"/>
                <a:cs typeface="Arial" charset="0"/>
              </a:rPr>
              <a:t>造价：</a:t>
            </a:r>
            <a:r>
              <a:rPr lang="en-US" altLang="zh-CN" sz="2400" b="1" dirty="0" smtClean="0">
                <a:solidFill>
                  <a:srgbClr val="000000"/>
                </a:solidFill>
                <a:latin typeface="宋体" pitchFamily="-65" charset="-122"/>
                <a:ea typeface="宋体" pitchFamily="-65" charset="-122"/>
                <a:cs typeface="Arial" charset="0"/>
              </a:rPr>
              <a:t>~8</a:t>
            </a:r>
            <a:r>
              <a:rPr lang="zh-CN" altLang="en-US" sz="2400" b="1" dirty="0" smtClean="0">
                <a:solidFill>
                  <a:srgbClr val="000000"/>
                </a:solidFill>
                <a:latin typeface="宋体" pitchFamily="-65" charset="-122"/>
                <a:ea typeface="宋体" pitchFamily="-65" charset="-122"/>
                <a:cs typeface="Arial" charset="0"/>
              </a:rPr>
              <a:t>百万欧元</a:t>
            </a:r>
            <a:endParaRPr lang="en-US" altLang="zh-CN" sz="2400" b="1" dirty="0">
              <a:solidFill>
                <a:srgbClr val="000000"/>
              </a:solidFill>
              <a:latin typeface="Arial" charset="0"/>
              <a:ea typeface="宋体" pitchFamily="-65" charset="-122"/>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35</a:t>
            </a:fld>
            <a:endParaRPr lang="zh-CN" altLang="en-US" dirty="0"/>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0833" b="27421"/>
          <a:stretch/>
        </p:blipFill>
        <p:spPr>
          <a:xfrm>
            <a:off x="500034" y="1285860"/>
            <a:ext cx="2954101" cy="203817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44" y="3429000"/>
            <a:ext cx="4929222" cy="1829055"/>
          </a:xfrm>
          <a:prstGeom prst="rect">
            <a:avLst/>
          </a:prstGeom>
        </p:spPr>
      </p:pic>
      <p:sp>
        <p:nvSpPr>
          <p:cNvPr id="6" name="Text Box 6"/>
          <p:cNvSpPr txBox="1">
            <a:spLocks noChangeArrowheads="1"/>
          </p:cNvSpPr>
          <p:nvPr/>
        </p:nvSpPr>
        <p:spPr bwMode="auto">
          <a:xfrm>
            <a:off x="3779912" y="1175860"/>
            <a:ext cx="4792616" cy="1756508"/>
          </a:xfrm>
          <a:prstGeom prst="rect">
            <a:avLst/>
          </a:prstGeom>
          <a:solidFill>
            <a:srgbClr val="FFFF00"/>
          </a:solidFill>
          <a:ln w="9525">
            <a:noFill/>
            <a:round/>
            <a:headEnd/>
            <a:tailEnd/>
          </a:ln>
        </p:spPr>
        <p:txBody>
          <a:bodyPr wrap="square" lIns="90000" tIns="46800" rIns="90000" bIns="46800">
            <a:spAutoFit/>
          </a:bodyPr>
          <a:lstStyle/>
          <a:p>
            <a:pP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dirty="0" smtClean="0">
                <a:solidFill>
                  <a:srgbClr val="000000"/>
                </a:solidFill>
                <a:latin typeface="Times New Roman" panose="02020603050405020304" pitchFamily="18" charset="0"/>
                <a:cs typeface="Times New Roman" panose="02020603050405020304" pitchFamily="18" charset="0"/>
              </a:rPr>
              <a:t>Glass: low resistive glass</a:t>
            </a:r>
          </a:p>
          <a:p>
            <a:pP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dirty="0" smtClean="0">
                <a:solidFill>
                  <a:srgbClr val="000000"/>
                </a:solidFill>
                <a:latin typeface="Times New Roman" panose="02020603050405020304" pitchFamily="18" charset="0"/>
                <a:cs typeface="Times New Roman" panose="02020603050405020304" pitchFamily="18" charset="0"/>
              </a:rPr>
              <a:t>             0.7mm thick, 27cm x 25cm</a:t>
            </a:r>
            <a:endParaRPr lang="en-US" altLang="zh-CN" b="1" dirty="0">
              <a:solidFill>
                <a:srgbClr val="000000"/>
              </a:solidFill>
              <a:latin typeface="Times New Roman" pitchFamily="18" charset="0"/>
              <a:cs typeface="Times New Roman" pitchFamily="18" charset="0"/>
            </a:endParaRPr>
          </a:p>
          <a:p>
            <a:pP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dirty="0" smtClean="0">
                <a:solidFill>
                  <a:srgbClr val="000000"/>
                </a:solidFill>
                <a:latin typeface="Times New Roman" pitchFamily="18" charset="0"/>
                <a:cs typeface="Times New Roman" pitchFamily="18" charset="0"/>
              </a:rPr>
              <a:t>Strip</a:t>
            </a:r>
            <a:r>
              <a:rPr lang="en-US" altLang="zh-CN" b="1" dirty="0">
                <a:solidFill>
                  <a:srgbClr val="000000"/>
                </a:solidFill>
                <a:latin typeface="Times New Roman" pitchFamily="18" charset="0"/>
                <a:cs typeface="Times New Roman" pitchFamily="18" charset="0"/>
              </a:rPr>
              <a:t>: </a:t>
            </a:r>
            <a:r>
              <a:rPr lang="en-US" altLang="zh-CN" b="1" dirty="0" smtClean="0">
                <a:solidFill>
                  <a:srgbClr val="000000"/>
                </a:solidFill>
                <a:latin typeface="Times New Roman" pitchFamily="18" charset="0"/>
                <a:cs typeface="Times New Roman" pitchFamily="18" charset="0"/>
              </a:rPr>
              <a:t>27cm x 0.7cm</a:t>
            </a:r>
            <a:r>
              <a:rPr lang="en-US" altLang="zh-CN" b="1" dirty="0">
                <a:solidFill>
                  <a:srgbClr val="000000"/>
                </a:solidFill>
                <a:latin typeface="Times New Roman" pitchFamily="18" charset="0"/>
                <a:cs typeface="Times New Roman" pitchFamily="18" charset="0"/>
              </a:rPr>
              <a:t>, </a:t>
            </a:r>
            <a:r>
              <a:rPr lang="en-US" altLang="zh-CN" b="1" dirty="0" smtClean="0">
                <a:solidFill>
                  <a:srgbClr val="000000"/>
                </a:solidFill>
                <a:latin typeface="Times New Roman" pitchFamily="18" charset="0"/>
                <a:cs typeface="Times New Roman" pitchFamily="18" charset="0"/>
              </a:rPr>
              <a:t>0.3cm </a:t>
            </a:r>
            <a:r>
              <a:rPr lang="en-US" altLang="zh-CN" b="1" dirty="0">
                <a:solidFill>
                  <a:srgbClr val="000000"/>
                </a:solidFill>
                <a:latin typeface="Times New Roman" pitchFamily="18" charset="0"/>
                <a:cs typeface="Times New Roman" pitchFamily="18" charset="0"/>
              </a:rPr>
              <a:t>interval, </a:t>
            </a:r>
            <a:r>
              <a:rPr lang="en-US" altLang="zh-CN" b="1" dirty="0" smtClean="0">
                <a:solidFill>
                  <a:srgbClr val="000000"/>
                </a:solidFill>
                <a:latin typeface="Times New Roman" pitchFamily="18" charset="0"/>
                <a:cs typeface="Times New Roman" pitchFamily="18" charset="0"/>
              </a:rPr>
              <a:t>24 </a:t>
            </a:r>
            <a:r>
              <a:rPr lang="en-US" altLang="zh-CN" b="1" dirty="0">
                <a:solidFill>
                  <a:srgbClr val="000000"/>
                </a:solidFill>
                <a:latin typeface="Times New Roman" pitchFamily="18" charset="0"/>
                <a:cs typeface="Times New Roman" pitchFamily="18" charset="0"/>
              </a:rPr>
              <a:t>strips</a:t>
            </a:r>
          </a:p>
          <a:p>
            <a:pP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dirty="0">
                <a:solidFill>
                  <a:srgbClr val="000000"/>
                </a:solidFill>
                <a:latin typeface="Times New Roman" pitchFamily="18" charset="0"/>
                <a:cs typeface="Times New Roman" pitchFamily="18" charset="0"/>
              </a:rPr>
              <a:t>Gas gap: 8</a:t>
            </a:r>
            <a:r>
              <a:rPr lang="en-US" altLang="zh-CN" b="1" dirty="0" smtClean="0">
                <a:solidFill>
                  <a:srgbClr val="000000"/>
                </a:solidFill>
                <a:latin typeface="Times New Roman" pitchFamily="18" charset="0"/>
                <a:cs typeface="Times New Roman" pitchFamily="18" charset="0"/>
              </a:rPr>
              <a:t> x 0.25mm</a:t>
            </a:r>
          </a:p>
          <a:p>
            <a:pPr>
              <a:lnSpc>
                <a:spcPct val="120000"/>
              </a:lnSpc>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b="1" dirty="0" smtClean="0">
                <a:solidFill>
                  <a:srgbClr val="000000"/>
                </a:solidFill>
                <a:latin typeface="Times New Roman" pitchFamily="18" charset="0"/>
                <a:cs typeface="Times New Roman" pitchFamily="18" charset="0"/>
              </a:rPr>
              <a:t>Gas box: 600mm x 500mm x 72mm</a:t>
            </a:r>
            <a:endParaRPr lang="en-US" altLang="zh-CN" b="1" dirty="0">
              <a:solidFill>
                <a:srgbClr val="000000"/>
              </a:solidFill>
              <a:latin typeface="Times New Roman" pitchFamily="18" charset="0"/>
              <a:cs typeface="Times New Roman" pitchFamily="18" charset="0"/>
            </a:endParaRPr>
          </a:p>
        </p:txBody>
      </p:sp>
      <p:sp>
        <p:nvSpPr>
          <p:cNvPr id="7" name="标题 1"/>
          <p:cNvSpPr txBox="1">
            <a:spLocks/>
          </p:cNvSpPr>
          <p:nvPr/>
        </p:nvSpPr>
        <p:spPr>
          <a:xfrm>
            <a:off x="457200" y="274638"/>
            <a:ext cx="8075240" cy="70609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sz="3200" b="1" dirty="0" smtClean="0">
                <a:solidFill>
                  <a:srgbClr val="FF0000"/>
                </a:solidFill>
                <a:latin typeface="Times New Roman" panose="02020603050405020304" pitchFamily="18" charset="0"/>
                <a:cs typeface="Times New Roman" panose="02020603050405020304" pitchFamily="18" charset="0"/>
              </a:rPr>
              <a:t>Design of Real-size strip-MRPC</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57158" y="5429264"/>
            <a:ext cx="4418838" cy="414985"/>
          </a:xfrm>
          <a:prstGeom prst="rect">
            <a:avLst/>
          </a:prstGeom>
          <a:solidFill>
            <a:srgbClr val="FFFF00"/>
          </a:solidFill>
          <a:ln>
            <a:solidFill>
              <a:srgbClr val="FF0000"/>
            </a:solidFill>
          </a:ln>
        </p:spPr>
        <p:txBody>
          <a:bodyPr wrap="none" rtlCol="0">
            <a:spAutoFit/>
          </a:bodyPr>
          <a:lstStyle/>
          <a:p>
            <a:pPr>
              <a:lnSpc>
                <a:spcPct val="130000"/>
              </a:lnSpc>
            </a:pPr>
            <a:r>
              <a:rPr lang="en-US" altLang="zh-CN" dirty="0" smtClean="0"/>
              <a:t>Differential strip: 7mm wide+3mm interval</a:t>
            </a:r>
          </a:p>
        </p:txBody>
      </p:sp>
      <p:grpSp>
        <p:nvGrpSpPr>
          <p:cNvPr id="9" name="组合 8"/>
          <p:cNvGrpSpPr/>
          <p:nvPr/>
        </p:nvGrpSpPr>
        <p:grpSpPr>
          <a:xfrm>
            <a:off x="5357818" y="3714752"/>
            <a:ext cx="3500462" cy="1296305"/>
            <a:chOff x="4214810" y="3786190"/>
            <a:chExt cx="3500462" cy="1296305"/>
          </a:xfrm>
        </p:grpSpPr>
        <p:sp>
          <p:nvSpPr>
            <p:cNvPr id="10" name="矩形 9"/>
            <p:cNvSpPr/>
            <p:nvPr/>
          </p:nvSpPr>
          <p:spPr>
            <a:xfrm>
              <a:off x="5072066" y="4286256"/>
              <a:ext cx="2143140" cy="50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072066" y="4786322"/>
              <a:ext cx="2143140" cy="714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857884" y="4143380"/>
              <a:ext cx="642942" cy="1428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V="1">
              <a:off x="7255823" y="4286256"/>
              <a:ext cx="459449" cy="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286644" y="4786322"/>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rot="5400000">
              <a:off x="7286644" y="4143380"/>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rot="5400000" flipH="1" flipV="1">
              <a:off x="7307572" y="4938825"/>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86644" y="4357694"/>
              <a:ext cx="298480" cy="338554"/>
            </a:xfrm>
            <a:prstGeom prst="rect">
              <a:avLst/>
            </a:prstGeom>
            <a:noFill/>
          </p:spPr>
          <p:txBody>
            <a:bodyPr wrap="none" rtlCol="0">
              <a:spAutoFit/>
            </a:bodyPr>
            <a:lstStyle/>
            <a:p>
              <a:r>
                <a:rPr lang="en-US" altLang="zh-CN" sz="1600" dirty="0" smtClean="0"/>
                <a:t>h</a:t>
              </a:r>
              <a:endParaRPr lang="zh-CN" altLang="en-US" sz="1600" dirty="0"/>
            </a:p>
          </p:txBody>
        </p:sp>
        <p:cxnSp>
          <p:nvCxnSpPr>
            <p:cNvPr id="18" name="直接连接符 17"/>
            <p:cNvCxnSpPr/>
            <p:nvPr/>
          </p:nvCxnSpPr>
          <p:spPr>
            <a:xfrm rot="5400000" flipH="1" flipV="1">
              <a:off x="5786446" y="4000504"/>
              <a:ext cx="14287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flipH="1" flipV="1">
              <a:off x="6430182" y="3999710"/>
              <a:ext cx="14287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5572132" y="400050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10800000">
              <a:off x="6500826" y="400050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00760" y="3786190"/>
              <a:ext cx="332142" cy="338554"/>
            </a:xfrm>
            <a:prstGeom prst="rect">
              <a:avLst/>
            </a:prstGeom>
            <a:noFill/>
          </p:spPr>
          <p:txBody>
            <a:bodyPr wrap="none" rtlCol="0">
              <a:spAutoFit/>
            </a:bodyPr>
            <a:lstStyle/>
            <a:p>
              <a:r>
                <a:rPr lang="en-US" altLang="zh-CN" sz="1600" dirty="0" smtClean="0"/>
                <a:t>w</a:t>
              </a:r>
              <a:endParaRPr lang="zh-CN" altLang="en-US" sz="1600" dirty="0"/>
            </a:p>
          </p:txBody>
        </p:sp>
        <p:cxnSp>
          <p:nvCxnSpPr>
            <p:cNvPr id="23" name="直接连接符 22"/>
            <p:cNvCxnSpPr/>
            <p:nvPr/>
          </p:nvCxnSpPr>
          <p:spPr>
            <a:xfrm>
              <a:off x="4572000" y="4286256"/>
              <a:ext cx="42862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0800000">
              <a:off x="4548249" y="4143566"/>
              <a:ext cx="128588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rot="5400000">
              <a:off x="4536281" y="3964785"/>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rot="5400000" flipH="1" flipV="1">
              <a:off x="4607719" y="4393413"/>
              <a:ext cx="2143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572000" y="4429132"/>
              <a:ext cx="242374" cy="338554"/>
            </a:xfrm>
            <a:prstGeom prst="rect">
              <a:avLst/>
            </a:prstGeom>
            <a:noFill/>
          </p:spPr>
          <p:txBody>
            <a:bodyPr wrap="none" rtlCol="0">
              <a:spAutoFit/>
            </a:bodyPr>
            <a:lstStyle/>
            <a:p>
              <a:r>
                <a:rPr lang="en-US" altLang="zh-CN" sz="1600" dirty="0" smtClean="0"/>
                <a:t>t</a:t>
              </a:r>
              <a:endParaRPr lang="zh-CN" altLang="en-US" sz="1600" dirty="0"/>
            </a:p>
          </p:txBody>
        </p:sp>
        <p:sp>
          <p:nvSpPr>
            <p:cNvPr id="28" name="TextBox 27"/>
            <p:cNvSpPr txBox="1"/>
            <p:nvPr/>
          </p:nvSpPr>
          <p:spPr>
            <a:xfrm>
              <a:off x="4214810" y="4714884"/>
              <a:ext cx="822661" cy="338554"/>
            </a:xfrm>
            <a:prstGeom prst="rect">
              <a:avLst/>
            </a:prstGeom>
            <a:noFill/>
          </p:spPr>
          <p:txBody>
            <a:bodyPr wrap="none" rtlCol="0">
              <a:spAutoFit/>
            </a:bodyPr>
            <a:lstStyle/>
            <a:p>
              <a:r>
                <a:rPr lang="en-US" altLang="zh-CN" sz="1600" dirty="0" smtClean="0"/>
                <a:t>ground</a:t>
              </a:r>
              <a:endParaRPr lang="zh-CN" altLang="en-US" sz="1600" dirty="0"/>
            </a:p>
          </p:txBody>
        </p:sp>
      </p:grpSp>
      <p:graphicFrame>
        <p:nvGraphicFramePr>
          <p:cNvPr id="29" name="对象 28"/>
          <p:cNvGraphicFramePr>
            <a:graphicFrameLocks noChangeAspect="1"/>
          </p:cNvGraphicFramePr>
          <p:nvPr/>
        </p:nvGraphicFramePr>
        <p:xfrm>
          <a:off x="5572132" y="5143512"/>
          <a:ext cx="2994604" cy="785818"/>
        </p:xfrm>
        <a:graphic>
          <a:graphicData uri="http://schemas.openxmlformats.org/presentationml/2006/ole">
            <mc:AlternateContent xmlns:mc="http://schemas.openxmlformats.org/markup-compatibility/2006">
              <mc:Choice xmlns:v="urn:schemas-microsoft-com:vml" Requires="v">
                <p:oleObj spid="_x0000_s49216" name="Equation" r:id="rId5" imgW="1790640" imgH="469800" progId="Equation.3">
                  <p:embed/>
                </p:oleObj>
              </mc:Choice>
              <mc:Fallback>
                <p:oleObj name="Equation" r:id="rId5" imgW="17906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32" y="5143512"/>
                        <a:ext cx="2994604" cy="7858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5429256" y="6000768"/>
            <a:ext cx="3191899" cy="369332"/>
          </a:xfrm>
          <a:prstGeom prst="rect">
            <a:avLst/>
          </a:prstGeom>
          <a:noFill/>
        </p:spPr>
        <p:txBody>
          <a:bodyPr wrap="none" rtlCol="0">
            <a:spAutoFit/>
          </a:bodyPr>
          <a:lstStyle/>
          <a:p>
            <a:r>
              <a:rPr lang="en-US" altLang="zh-CN" dirty="0" smtClean="0"/>
              <a:t>Feed trough: Micro-strip, 50</a:t>
            </a:r>
            <a:r>
              <a:rPr lang="el-GR" altLang="zh-CN" dirty="0" smtClean="0">
                <a:latin typeface="Times New Roman"/>
                <a:cs typeface="Times New Roman"/>
              </a:rPr>
              <a:t>Ω</a:t>
            </a:r>
            <a:endParaRPr lang="zh-CN" altLang="en-US" dirty="0"/>
          </a:p>
        </p:txBody>
      </p:sp>
      <p:cxnSp>
        <p:nvCxnSpPr>
          <p:cNvPr id="31" name="直接箭头连接符 30"/>
          <p:cNvCxnSpPr/>
          <p:nvPr/>
        </p:nvCxnSpPr>
        <p:spPr>
          <a:xfrm rot="16200000" flipV="1">
            <a:off x="4822033" y="5322107"/>
            <a:ext cx="785818" cy="57150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924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1"/>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353A7A3-4D64-4933-944C-AE54015369F5}"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5"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83" y="1214422"/>
            <a:ext cx="3786214" cy="2821407"/>
          </a:xfrm>
          <a:prstGeom prst="rect">
            <a:avLst/>
          </a:prstGeom>
        </p:spPr>
      </p:pic>
      <p:sp>
        <p:nvSpPr>
          <p:cNvPr id="6" name="Text Box 3"/>
          <p:cNvSpPr txBox="1">
            <a:spLocks noChangeArrowheads="1"/>
          </p:cNvSpPr>
          <p:nvPr/>
        </p:nvSpPr>
        <p:spPr bwMode="auto">
          <a:xfrm>
            <a:off x="785813" y="214313"/>
            <a:ext cx="7286625" cy="785812"/>
          </a:xfrm>
          <a:prstGeom prst="rect">
            <a:avLst/>
          </a:prstGeom>
          <a:solidFill>
            <a:srgbClr val="FFFF00"/>
          </a:solidFill>
          <a:ln w="9525">
            <a:noFill/>
            <a:round/>
            <a:headEnd/>
            <a:tailEnd/>
          </a:ln>
        </p:spPr>
        <p:txBody>
          <a:bodyPr lIns="90000" tIns="46800" rIns="90000" bIns="46800"/>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200" b="1" dirty="0" smtClean="0">
                <a:solidFill>
                  <a:srgbClr val="FF0000"/>
                </a:solidFill>
                <a:latin typeface="Calibri" pitchFamily="34" charset="0"/>
                <a:ea typeface="华文楷体" pitchFamily="2" charset="-122"/>
              </a:rPr>
              <a:t>Beam test @GSI, Oct.2014</a:t>
            </a:r>
            <a:endParaRPr lang="en-US" altLang="zh-CN" sz="3200" b="1" dirty="0">
              <a:solidFill>
                <a:srgbClr val="FF0000"/>
              </a:solidFill>
              <a:latin typeface="Calibri" pitchFamily="34" charset="0"/>
              <a:ea typeface="华文楷体" pitchFamily="2" charset="-122"/>
            </a:endParaRPr>
          </a:p>
        </p:txBody>
      </p:sp>
      <p:sp>
        <p:nvSpPr>
          <p:cNvPr id="7" name="TextBox 6"/>
          <p:cNvSpPr txBox="1"/>
          <p:nvPr/>
        </p:nvSpPr>
        <p:spPr>
          <a:xfrm>
            <a:off x="357158" y="4214818"/>
            <a:ext cx="3643338" cy="1172629"/>
          </a:xfrm>
          <a:prstGeom prst="rect">
            <a:avLst/>
          </a:prstGeom>
          <a:solidFill>
            <a:srgbClr val="FFFF00"/>
          </a:solidFill>
        </p:spPr>
        <p:txBody>
          <a:bodyPr wrap="square" rtlCol="0">
            <a:spAutoFit/>
          </a:bodyPr>
          <a:lstStyle/>
          <a:p>
            <a:pPr>
              <a:lnSpc>
                <a:spcPct val="130000"/>
              </a:lnSpc>
            </a:pPr>
            <a:r>
              <a:rPr lang="en-US" altLang="zh-CN" dirty="0" smtClean="0"/>
              <a:t>1.1 </a:t>
            </a:r>
            <a:r>
              <a:rPr lang="en-US" altLang="zh-CN" dirty="0" err="1" smtClean="0"/>
              <a:t>GeV</a:t>
            </a:r>
            <a:r>
              <a:rPr lang="en-US" altLang="zh-CN" dirty="0" smtClean="0"/>
              <a:t>/u </a:t>
            </a:r>
            <a:r>
              <a:rPr lang="en-US" altLang="zh-CN" baseline="30000" dirty="0" smtClean="0"/>
              <a:t>152</a:t>
            </a:r>
            <a:r>
              <a:rPr lang="en-US" altLang="zh-CN" dirty="0" smtClean="0"/>
              <a:t>Sm beam</a:t>
            </a:r>
          </a:p>
          <a:p>
            <a:pPr>
              <a:lnSpc>
                <a:spcPct val="130000"/>
              </a:lnSpc>
            </a:pPr>
            <a:r>
              <a:rPr lang="en-US" altLang="zh-CN" dirty="0" smtClean="0"/>
              <a:t>On 0.3mm/4mm/</a:t>
            </a:r>
            <a:r>
              <a:rPr lang="en-US" altLang="zh-CN" dirty="0" err="1" smtClean="0"/>
              <a:t>xmm</a:t>
            </a:r>
            <a:r>
              <a:rPr lang="en-US" altLang="zh-CN" dirty="0" smtClean="0"/>
              <a:t> </a:t>
            </a:r>
            <a:r>
              <a:rPr lang="en-US" altLang="zh-CN" dirty="0" err="1" smtClean="0"/>
              <a:t>Pb</a:t>
            </a:r>
            <a:r>
              <a:rPr lang="en-US" altLang="zh-CN" dirty="0" smtClean="0"/>
              <a:t> target</a:t>
            </a:r>
          </a:p>
          <a:p>
            <a:pPr>
              <a:lnSpc>
                <a:spcPct val="130000"/>
              </a:lnSpc>
            </a:pPr>
            <a:r>
              <a:rPr lang="en-US" altLang="zh-CN" dirty="0" smtClean="0"/>
              <a:t>Rate limit &lt;5kHz/cm</a:t>
            </a:r>
            <a:r>
              <a:rPr lang="en-US" altLang="zh-CN" baseline="30000" dirty="0" smtClean="0"/>
              <a:t>2</a:t>
            </a:r>
            <a:endParaRPr lang="zh-CN" altLang="en-US" baseline="30000" dirty="0"/>
          </a:p>
        </p:txBody>
      </p:sp>
      <p:grpSp>
        <p:nvGrpSpPr>
          <p:cNvPr id="8" name="组合 7"/>
          <p:cNvGrpSpPr/>
          <p:nvPr/>
        </p:nvGrpSpPr>
        <p:grpSpPr>
          <a:xfrm>
            <a:off x="4000496" y="1643050"/>
            <a:ext cx="5833571" cy="3179987"/>
            <a:chOff x="3986228" y="1428736"/>
            <a:chExt cx="5833571" cy="3179987"/>
          </a:xfrm>
        </p:grpSpPr>
        <p:sp>
          <p:nvSpPr>
            <p:cNvPr id="9" name="TextBox 8"/>
            <p:cNvSpPr txBox="1"/>
            <p:nvPr/>
          </p:nvSpPr>
          <p:spPr>
            <a:xfrm>
              <a:off x="5872178" y="3962392"/>
              <a:ext cx="16573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Tsinghua strip </a:t>
              </a:r>
              <a:br>
                <a:rPr kumimoji="0" lang="en-US" sz="1800" b="0" i="0" u="none" strike="noStrike" kern="0" cap="none" spc="0" normalizeH="0" baseline="0" noProof="0" dirty="0" smtClean="0">
                  <a:ln>
                    <a:noFill/>
                  </a:ln>
                  <a:solidFill>
                    <a:sysClr val="windowText" lastClr="000000"/>
                  </a:solidFill>
                  <a:effectLst/>
                  <a:uLnTx/>
                  <a:uFillTx/>
                </a:rPr>
              </a:br>
              <a:r>
                <a:rPr kumimoji="0" lang="en-US" sz="1800" b="0" i="0" u="none" strike="noStrike" kern="0" cap="none" spc="0" normalizeH="0" baseline="0" noProof="0" dirty="0" smtClean="0">
                  <a:ln>
                    <a:noFill/>
                  </a:ln>
                  <a:solidFill>
                    <a:sysClr val="windowText" lastClr="000000"/>
                  </a:solidFill>
                  <a:effectLst/>
                  <a:uLnTx/>
                  <a:uFillTx/>
                </a:rPr>
                <a:t>counter</a:t>
              </a: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Rectangle 5"/>
            <p:cNvSpPr/>
            <p:nvPr/>
          </p:nvSpPr>
          <p:spPr>
            <a:xfrm>
              <a:off x="4531059" y="2895592"/>
              <a:ext cx="45719" cy="2286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Rectangle 6"/>
            <p:cNvSpPr/>
            <p:nvPr/>
          </p:nvSpPr>
          <p:spPr>
            <a:xfrm>
              <a:off x="6786578" y="2285992"/>
              <a:ext cx="533400" cy="14478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Rectangle 7"/>
            <p:cNvSpPr/>
            <p:nvPr/>
          </p:nvSpPr>
          <p:spPr>
            <a:xfrm>
              <a:off x="7567628" y="2590792"/>
              <a:ext cx="266700" cy="8382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3" name="Straight Arrow Connector 9"/>
            <p:cNvCxnSpPr/>
            <p:nvPr/>
          </p:nvCxnSpPr>
          <p:spPr>
            <a:xfrm>
              <a:off x="4271978" y="3009892"/>
              <a:ext cx="4800600" cy="0"/>
            </a:xfrm>
            <a:prstGeom prst="straightConnector1">
              <a:avLst/>
            </a:prstGeom>
            <a:noFill/>
            <a:ln w="31750" cap="flat" cmpd="sng" algn="ctr">
              <a:solidFill>
                <a:srgbClr val="FF0000"/>
              </a:solidFill>
              <a:prstDash val="solid"/>
              <a:tailEnd type="arrow"/>
            </a:ln>
            <a:effectLst/>
          </p:spPr>
        </p:cxnSp>
        <p:sp>
          <p:nvSpPr>
            <p:cNvPr id="14" name="TextBox 13"/>
            <p:cNvSpPr txBox="1"/>
            <p:nvPr/>
          </p:nvSpPr>
          <p:spPr>
            <a:xfrm>
              <a:off x="7548578" y="3962391"/>
              <a:ext cx="207645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Reference counter: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HDMRPC-P5</a:t>
              </a: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5" name="Straight Arrow Connector 12"/>
            <p:cNvCxnSpPr>
              <a:stCxn id="9" idx="0"/>
            </p:cNvCxnSpPr>
            <p:nvPr/>
          </p:nvCxnSpPr>
          <p:spPr>
            <a:xfrm flipV="1">
              <a:off x="6700853" y="3276592"/>
              <a:ext cx="352425" cy="685800"/>
            </a:xfrm>
            <a:prstGeom prst="straightConnector1">
              <a:avLst/>
            </a:prstGeom>
            <a:noFill/>
            <a:ln w="19050" cap="flat" cmpd="sng" algn="ctr">
              <a:solidFill>
                <a:sysClr val="windowText" lastClr="000000"/>
              </a:solidFill>
              <a:prstDash val="solid"/>
              <a:tailEnd type="arrow"/>
            </a:ln>
            <a:effectLst/>
          </p:spPr>
        </p:cxnSp>
        <p:cxnSp>
          <p:nvCxnSpPr>
            <p:cNvPr id="16" name="Straight Arrow Connector 13"/>
            <p:cNvCxnSpPr>
              <a:stCxn id="14" idx="0"/>
            </p:cNvCxnSpPr>
            <p:nvPr/>
          </p:nvCxnSpPr>
          <p:spPr>
            <a:xfrm flipH="1" flipV="1">
              <a:off x="7700979" y="3276591"/>
              <a:ext cx="885824" cy="685800"/>
            </a:xfrm>
            <a:prstGeom prst="straightConnector1">
              <a:avLst/>
            </a:prstGeom>
            <a:noFill/>
            <a:ln w="19050" cap="flat" cmpd="sng" algn="ctr">
              <a:solidFill>
                <a:sysClr val="windowText" lastClr="000000"/>
              </a:solidFill>
              <a:prstDash val="solid"/>
              <a:tailEnd type="arrow"/>
            </a:ln>
            <a:effectLst/>
          </p:spPr>
        </p:cxnSp>
        <p:sp>
          <p:nvSpPr>
            <p:cNvPr id="17" name="TextBox 16"/>
            <p:cNvSpPr txBox="1"/>
            <p:nvPr/>
          </p:nvSpPr>
          <p:spPr>
            <a:xfrm>
              <a:off x="3986228" y="3962390"/>
              <a:ext cx="16573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Diamond</a:t>
              </a:r>
              <a:endParaRPr kumimoji="0" lang="en-US" sz="1800" b="0" i="0" u="none" strike="noStrike" kern="0" cap="none" spc="0" normalizeH="0" baseline="0" noProof="0" dirty="0">
                <a:ln>
                  <a:noFill/>
                </a:ln>
                <a:solidFill>
                  <a:sysClr val="windowText" lastClr="000000"/>
                </a:solidFill>
                <a:effectLst/>
                <a:uLnTx/>
                <a:uFillTx/>
              </a:endParaRPr>
            </a:p>
          </p:txBody>
        </p:sp>
        <p:cxnSp>
          <p:nvCxnSpPr>
            <p:cNvPr id="18" name="Straight Arrow Connector 17"/>
            <p:cNvCxnSpPr>
              <a:endCxn id="10" idx="2"/>
            </p:cNvCxnSpPr>
            <p:nvPr/>
          </p:nvCxnSpPr>
          <p:spPr>
            <a:xfrm flipV="1">
              <a:off x="4553918" y="3124192"/>
              <a:ext cx="1" cy="838200"/>
            </a:xfrm>
            <a:prstGeom prst="straightConnector1">
              <a:avLst/>
            </a:prstGeom>
            <a:noFill/>
            <a:ln w="19050" cap="flat" cmpd="sng" algn="ctr">
              <a:solidFill>
                <a:sysClr val="windowText" lastClr="000000"/>
              </a:solidFill>
              <a:prstDash val="solid"/>
              <a:tailEnd type="arrow"/>
            </a:ln>
            <a:effectLst/>
          </p:spPr>
        </p:cxnSp>
        <p:sp>
          <p:nvSpPr>
            <p:cNvPr id="19" name="TextBox 18"/>
            <p:cNvSpPr txBox="1"/>
            <p:nvPr/>
          </p:nvSpPr>
          <p:spPr>
            <a:xfrm>
              <a:off x="8081978" y="2710926"/>
              <a:ext cx="80962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Beam</a:t>
              </a:r>
              <a:endParaRPr kumimoji="0" lang="en-US" sz="1800" b="0" i="0" u="none" strike="noStrike" kern="0" cap="none" spc="0" normalizeH="0" baseline="0" noProof="0" dirty="0">
                <a:ln>
                  <a:noFill/>
                </a:ln>
                <a:solidFill>
                  <a:sysClr val="windowText" lastClr="000000"/>
                </a:solidFill>
                <a:effectLst/>
                <a:uLnTx/>
                <a:uFillTx/>
              </a:endParaRPr>
            </a:p>
          </p:txBody>
        </p:sp>
        <p:sp>
          <p:nvSpPr>
            <p:cNvPr id="20" name="TextBox 19"/>
            <p:cNvSpPr txBox="1"/>
            <p:nvPr/>
          </p:nvSpPr>
          <p:spPr>
            <a:xfrm>
              <a:off x="4286248" y="1428736"/>
              <a:ext cx="5533551" cy="584775"/>
            </a:xfrm>
            <a:prstGeom prst="rect">
              <a:avLst/>
            </a:prstGeom>
            <a:noFill/>
          </p:spPr>
          <p:txBody>
            <a:bodyPr wrap="square" rtlCol="0">
              <a:spAutoFit/>
            </a:bodyPr>
            <a:lstStyle/>
            <a:p>
              <a:pPr algn="ctr"/>
              <a:r>
                <a:rPr lang="en-US" sz="3200" b="1" dirty="0" smtClean="0"/>
                <a:t>Setup</a:t>
              </a:r>
              <a:endParaRPr lang="en-US" sz="3200" b="1" dirty="0"/>
            </a:p>
          </p:txBody>
        </p:sp>
      </p:grpSp>
    </p:spTree>
    <p:extLst>
      <p:ext uri="{BB962C8B-B14F-4D97-AF65-F5344CB8AC3E}">
        <p14:creationId xmlns:p14="http://schemas.microsoft.com/office/powerpoint/2010/main" val="1965138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37</a:t>
            </a:fld>
            <a:endParaRPr lang="zh-CN" altLang="en-US" dirty="0"/>
          </a:p>
        </p:txBody>
      </p:sp>
      <p:graphicFrame>
        <p:nvGraphicFramePr>
          <p:cNvPr id="4" name="Table 6"/>
          <p:cNvGraphicFramePr>
            <a:graphicFrameLocks noGrp="1"/>
          </p:cNvGraphicFramePr>
          <p:nvPr>
            <p:extLst>
              <p:ext uri="{D42A27DB-BD31-4B8C-83A1-F6EECF244321}">
                <p14:modId xmlns:p14="http://schemas.microsoft.com/office/powerpoint/2010/main" val="2593030978"/>
              </p:ext>
            </p:extLst>
          </p:nvPr>
        </p:nvGraphicFramePr>
        <p:xfrm>
          <a:off x="1619672" y="1340768"/>
          <a:ext cx="4615448" cy="3774440"/>
        </p:xfrm>
        <a:graphic>
          <a:graphicData uri="http://schemas.openxmlformats.org/drawingml/2006/table">
            <a:tbl>
              <a:tblPr firstRow="1" bandRow="1">
                <a:tableStyleId>{F5AB1C69-6EDB-4FF4-983F-18BD219EF322}</a:tableStyleId>
              </a:tblPr>
              <a:tblGrid>
                <a:gridCol w="2211893"/>
                <a:gridCol w="1201778"/>
                <a:gridCol w="1201777"/>
              </a:tblGrid>
              <a:tr h="370840">
                <a:tc>
                  <a:txBody>
                    <a:bodyPr/>
                    <a:lstStyle/>
                    <a:p>
                      <a:r>
                        <a:rPr lang="en-US" dirty="0" smtClean="0">
                          <a:solidFill>
                            <a:sysClr val="windowText" lastClr="000000"/>
                          </a:solidFill>
                        </a:rPr>
                        <a:t>Counter type under test</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rPr>
                        <a:t>HD-P2</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rPr>
                        <a:t>TSU-strip</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altLang="zh-CN" dirty="0" smtClean="0">
                          <a:solidFill>
                            <a:sysClr val="windowText" lastClr="000000"/>
                          </a:solidFill>
                        </a:rPr>
                        <a:t>HV </a:t>
                      </a:r>
                      <a:r>
                        <a:rPr lang="zh-CN" altLang="en-US" dirty="0" smtClean="0">
                          <a:solidFill>
                            <a:sysClr val="windowText" lastClr="000000"/>
                          </a:solidFill>
                        </a:rPr>
                        <a:t>（</a:t>
                      </a:r>
                      <a:r>
                        <a:rPr lang="en-US" altLang="zh-CN" dirty="0" smtClean="0">
                          <a:solidFill>
                            <a:sysClr val="windowText" lastClr="000000"/>
                          </a:solidFill>
                        </a:rPr>
                        <a:t>kV</a:t>
                      </a:r>
                      <a:r>
                        <a:rPr lang="zh-CN" altLang="en-US" dirty="0" smtClean="0">
                          <a:solidFill>
                            <a:sysClr val="windowText" lastClr="000000"/>
                          </a:solidFill>
                        </a:rPr>
                        <a:t>）</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a:r>
                        <a:rPr lang="de-DE" dirty="0" smtClean="0">
                          <a:solidFill>
                            <a:sysClr val="windowText" lastClr="000000"/>
                          </a:solidFill>
                        </a:rPr>
                        <a:t>11</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a:r>
                        <a:rPr lang="de-DE" dirty="0" smtClean="0">
                          <a:solidFill>
                            <a:sysClr val="windowText" lastClr="000000"/>
                          </a:solidFill>
                        </a:rPr>
                        <a:t>5.5</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dirty="0" smtClean="0">
                          <a:solidFill>
                            <a:sysClr val="windowText" lastClr="000000"/>
                          </a:solidFill>
                        </a:rPr>
                        <a:t>Efficiency D4</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0.975</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0.9</a:t>
                      </a:r>
                      <a:r>
                        <a:rPr lang="en-US" altLang="zh-CN" dirty="0" smtClean="0">
                          <a:solidFill>
                            <a:sysClr val="windowText" lastClr="000000"/>
                          </a:solidFill>
                        </a:rPr>
                        <a:t>67</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ysClr val="windowText" lastClr="000000"/>
                          </a:solidFill>
                        </a:rPr>
                        <a:t>Gaussian resolution  </a:t>
                      </a:r>
                      <a:r>
                        <a:rPr lang="en-US" dirty="0" smtClean="0">
                          <a:solidFill>
                            <a:sysClr val="windowText" lastClr="000000"/>
                          </a:solidFill>
                          <a:latin typeface="Symbol" panose="05050102010706020507" pitchFamily="18" charset="2"/>
                        </a:rPr>
                        <a:t>s</a:t>
                      </a:r>
                      <a:r>
                        <a:rPr lang="de-DE" baseline="0" dirty="0" smtClean="0">
                          <a:solidFill>
                            <a:sysClr val="windowText" lastClr="000000"/>
                          </a:solidFill>
                          <a:latin typeface="Symbol" panose="05050102010706020507" pitchFamily="18" charset="2"/>
                        </a:rPr>
                        <a:t> </a:t>
                      </a:r>
                      <a:r>
                        <a:rPr lang="en-US" dirty="0" smtClean="0">
                          <a:solidFill>
                            <a:sysClr val="windowText" lastClr="000000"/>
                          </a:solidFill>
                        </a:rPr>
                        <a:t>(</a:t>
                      </a:r>
                      <a:r>
                        <a:rPr lang="en-US" dirty="0" err="1" smtClean="0">
                          <a:solidFill>
                            <a:sysClr val="windowText" lastClr="000000"/>
                          </a:solidFill>
                        </a:rPr>
                        <a:t>ps</a:t>
                      </a:r>
                      <a:r>
                        <a:rPr lang="en-US" dirty="0" smtClean="0">
                          <a:solidFill>
                            <a:sysClr val="windowText" lastClr="000000"/>
                          </a:solidFill>
                        </a:rPr>
                        <a:t>)</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a:r>
                        <a:rPr lang="en-US" dirty="0" smtClean="0">
                          <a:solidFill>
                            <a:sysClr val="windowText" lastClr="000000"/>
                          </a:solidFill>
                        </a:rPr>
                        <a:t>63</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a:r>
                        <a:rPr lang="en-US" altLang="zh-CN" dirty="0" smtClean="0">
                          <a:solidFill>
                            <a:sysClr val="windowText" lastClr="000000"/>
                          </a:solidFill>
                        </a:rPr>
                        <a:t>65</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70840">
                <a:tc>
                  <a:txBody>
                    <a:bodyPr/>
                    <a:lstStyle/>
                    <a:p>
                      <a:r>
                        <a:rPr lang="en-US" dirty="0" smtClean="0">
                          <a:solidFill>
                            <a:sysClr val="windowText" lastClr="000000"/>
                          </a:solidFill>
                        </a:rPr>
                        <a:t>RMS (</a:t>
                      </a:r>
                      <a:r>
                        <a:rPr lang="en-US" dirty="0" err="1" smtClean="0">
                          <a:solidFill>
                            <a:sysClr val="windowText" lastClr="000000"/>
                          </a:solidFill>
                        </a:rPr>
                        <a:t>ps</a:t>
                      </a:r>
                      <a:r>
                        <a:rPr lang="en-US" dirty="0" smtClean="0">
                          <a:solidFill>
                            <a:sysClr val="windowText" lastClr="000000"/>
                          </a:solidFill>
                        </a:rPr>
                        <a:t>)</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123</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137</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solidFill>
                            <a:sysClr val="windowText" lastClr="000000"/>
                          </a:solidFill>
                        </a:rPr>
                        <a:t>Fraction of Hits outside 3 </a:t>
                      </a:r>
                      <a:r>
                        <a:rPr lang="en-US" dirty="0" smtClean="0">
                          <a:solidFill>
                            <a:sysClr val="windowText" lastClr="000000"/>
                          </a:solidFill>
                          <a:latin typeface="Symbol" panose="05050102010706020507" pitchFamily="18" charset="2"/>
                        </a:rPr>
                        <a:t>s  (%)</a:t>
                      </a:r>
                      <a:endParaRPr lang="de-DE" dirty="0">
                        <a:solidFill>
                          <a:sysClr val="windowText" lastClr="000000"/>
                        </a:solidFill>
                        <a:latin typeface="Symbol" panose="05050102010706020507" pitchFamily="18" charset="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8</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9</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solidFill>
                            <a:sysClr val="windowText" lastClr="000000"/>
                          </a:solidFill>
                          <a:latin typeface="+mn-lt"/>
                        </a:rPr>
                        <a:t>Average</a:t>
                      </a:r>
                      <a:r>
                        <a:rPr lang="en-US" baseline="0" dirty="0" smtClean="0">
                          <a:solidFill>
                            <a:sysClr val="windowText" lastClr="000000"/>
                          </a:solidFill>
                          <a:latin typeface="+mn-lt"/>
                        </a:rPr>
                        <a:t> cluster size </a:t>
                      </a:r>
                      <a:endParaRPr lang="de-DE"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a:r>
                        <a:rPr lang="en-US" dirty="0" smtClean="0">
                          <a:solidFill>
                            <a:sysClr val="windowText" lastClr="000000"/>
                          </a:solidFill>
                        </a:rPr>
                        <a:t>2.37</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a:r>
                        <a:rPr lang="en-US" altLang="zh-CN" dirty="0" smtClean="0">
                          <a:solidFill>
                            <a:sysClr val="windowText" lastClr="000000"/>
                          </a:solidFill>
                        </a:rPr>
                        <a:t>1</a:t>
                      </a:r>
                      <a:r>
                        <a:rPr lang="en-US" dirty="0" smtClean="0">
                          <a:solidFill>
                            <a:sysClr val="windowText" lastClr="000000"/>
                          </a:solidFill>
                        </a:rPr>
                        <a:t>.</a:t>
                      </a:r>
                      <a:r>
                        <a:rPr lang="en-US" altLang="zh-CN" dirty="0" smtClean="0">
                          <a:solidFill>
                            <a:sysClr val="windowText" lastClr="000000"/>
                          </a:solidFill>
                        </a:rPr>
                        <a:t>6</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70840">
                <a:tc>
                  <a:txBody>
                    <a:bodyPr/>
                    <a:lstStyle/>
                    <a:p>
                      <a:r>
                        <a:rPr lang="en-US" dirty="0" smtClean="0">
                          <a:solidFill>
                            <a:sysClr val="windowText" lastClr="000000"/>
                          </a:solidFill>
                          <a:latin typeface="+mn-lt"/>
                        </a:rPr>
                        <a:t>Mean Hit Multiplicity</a:t>
                      </a:r>
                      <a:endParaRPr lang="de-DE" dirty="0">
                        <a:solidFill>
                          <a:sysClr val="windowText" lastClr="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2.6</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smtClean="0">
                          <a:solidFill>
                            <a:sysClr val="windowText" lastClr="000000"/>
                          </a:solidFill>
                        </a:rPr>
                        <a:t>2.1</a:t>
                      </a:r>
                      <a:endParaRPr lang="de-D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1043608" y="5280071"/>
            <a:ext cx="7465778" cy="492443"/>
          </a:xfrm>
          <a:prstGeom prst="rect">
            <a:avLst/>
          </a:prstGeom>
          <a:solidFill>
            <a:srgbClr val="FFFF00"/>
          </a:solidFill>
        </p:spPr>
        <p:txBody>
          <a:bodyPr wrap="square" rtlCol="0">
            <a:spAutoFit/>
          </a:bodyPr>
          <a:lstStyle/>
          <a:p>
            <a:pPr>
              <a:lnSpc>
                <a:spcPct val="130000"/>
              </a:lnSpc>
            </a:pPr>
            <a:r>
              <a:rPr lang="en-US" altLang="zh-CN" sz="2000" b="1" dirty="0" smtClean="0"/>
              <a:t>Performance of two strip MRPC (Heidelberg and </a:t>
            </a:r>
            <a:r>
              <a:rPr lang="en-US" altLang="zh-CN" sz="2000" b="1" dirty="0" err="1" smtClean="0"/>
              <a:t>Tsingha</a:t>
            </a:r>
            <a:r>
              <a:rPr lang="en-US" altLang="zh-CN" sz="2000" b="1" dirty="0" smtClean="0"/>
              <a:t>)</a:t>
            </a:r>
            <a:endParaRPr lang="zh-CN" altLang="en-US" sz="2000" b="1" baseline="30000" dirty="0"/>
          </a:p>
        </p:txBody>
      </p:sp>
      <p:sp>
        <p:nvSpPr>
          <p:cNvPr id="6" name="Text Box 3"/>
          <p:cNvSpPr txBox="1">
            <a:spLocks noChangeArrowheads="1"/>
          </p:cNvSpPr>
          <p:nvPr/>
        </p:nvSpPr>
        <p:spPr bwMode="auto">
          <a:xfrm>
            <a:off x="785813" y="214313"/>
            <a:ext cx="7286625" cy="785812"/>
          </a:xfrm>
          <a:prstGeom prst="rect">
            <a:avLst/>
          </a:prstGeom>
          <a:solidFill>
            <a:srgbClr val="FFFF00"/>
          </a:solidFill>
          <a:ln w="9525">
            <a:noFill/>
            <a:round/>
            <a:headEnd/>
            <a:tailEnd/>
          </a:ln>
        </p:spPr>
        <p:txBody>
          <a:bodyPr lIns="90000" tIns="46800" rIns="90000" bIns="46800"/>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600" b="1" dirty="0" smtClean="0">
                <a:solidFill>
                  <a:srgbClr val="FF0000"/>
                </a:solidFill>
                <a:latin typeface="Calibri" pitchFamily="34" charset="0"/>
                <a:ea typeface="华文楷体" pitchFamily="2" charset="-122"/>
              </a:rPr>
              <a:t>Performance of two MRPC</a:t>
            </a:r>
            <a:endParaRPr lang="en-US" altLang="zh-CN" sz="3600" b="1" dirty="0">
              <a:solidFill>
                <a:srgbClr val="FF0000"/>
              </a:solidFill>
              <a:latin typeface="Calibri" pitchFamily="34" charset="0"/>
              <a:ea typeface="华文楷体" pitchFamily="2" charset="-122"/>
            </a:endParaRPr>
          </a:p>
        </p:txBody>
      </p:sp>
    </p:spTree>
    <p:extLst>
      <p:ext uri="{BB962C8B-B14F-4D97-AF65-F5344CB8AC3E}">
        <p14:creationId xmlns:p14="http://schemas.microsoft.com/office/powerpoint/2010/main" val="2484215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785813" y="214313"/>
            <a:ext cx="7286625" cy="785812"/>
          </a:xfrm>
          <a:prstGeom prst="rect">
            <a:avLst/>
          </a:prstGeom>
          <a:solidFill>
            <a:srgbClr val="FFFF00"/>
          </a:solidFill>
          <a:ln w="9525">
            <a:noFill/>
            <a:round/>
            <a:headEnd/>
            <a:tailEnd/>
          </a:ln>
        </p:spPr>
        <p:txBody>
          <a:bodyPr lIns="90000" tIns="46800" rIns="90000" bIns="46800"/>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600" b="1" dirty="0" smtClean="0">
                <a:solidFill>
                  <a:srgbClr val="FF0000"/>
                </a:solidFill>
                <a:latin typeface="Calibri" pitchFamily="34" charset="0"/>
                <a:ea typeface="华文楷体" pitchFamily="2" charset="-122"/>
              </a:rPr>
              <a:t>10</a:t>
            </a:r>
            <a:r>
              <a:rPr lang="zh-CN" altLang="en-US" sz="3600" b="1" dirty="0" smtClean="0">
                <a:solidFill>
                  <a:srgbClr val="FF0000"/>
                </a:solidFill>
                <a:latin typeface="Calibri" pitchFamily="34" charset="0"/>
                <a:ea typeface="华文楷体" pitchFamily="2" charset="-122"/>
              </a:rPr>
              <a:t>气隙</a:t>
            </a:r>
            <a:r>
              <a:rPr lang="en-US" altLang="zh-CN" sz="3600" b="1" dirty="0" smtClean="0">
                <a:solidFill>
                  <a:srgbClr val="FF0000"/>
                </a:solidFill>
                <a:latin typeface="Calibri" pitchFamily="34" charset="0"/>
                <a:ea typeface="华文楷体" pitchFamily="2" charset="-122"/>
              </a:rPr>
              <a:t>MRPC</a:t>
            </a:r>
            <a:r>
              <a:rPr lang="zh-CN" altLang="en-US" sz="3600" b="1" dirty="0" smtClean="0">
                <a:solidFill>
                  <a:srgbClr val="FF0000"/>
                </a:solidFill>
                <a:latin typeface="Calibri" pitchFamily="34" charset="0"/>
                <a:ea typeface="华文楷体" pitchFamily="2" charset="-122"/>
              </a:rPr>
              <a:t>本征时间分辨</a:t>
            </a:r>
            <a:endParaRPr lang="en-US" altLang="zh-CN" sz="3600" b="1" dirty="0">
              <a:solidFill>
                <a:srgbClr val="FF0000"/>
              </a:solidFill>
              <a:latin typeface="Calibri" pitchFamily="34" charset="0"/>
              <a:ea typeface="华文楷体" pitchFamily="2" charset="-122"/>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3426109546"/>
              </p:ext>
            </p:extLst>
          </p:nvPr>
        </p:nvGraphicFramePr>
        <p:xfrm>
          <a:off x="785813" y="3861048"/>
          <a:ext cx="6738515" cy="992129"/>
        </p:xfrm>
        <a:graphic>
          <a:graphicData uri="http://schemas.openxmlformats.org/presentationml/2006/ole">
            <mc:AlternateContent xmlns:mc="http://schemas.openxmlformats.org/markup-compatibility/2006">
              <mc:Choice xmlns:v="urn:schemas-microsoft-com:vml" Requires="v">
                <p:oleObj spid="_x0000_s50241" name="Equation" r:id="rId4" imgW="2044440" imgH="279360" progId="Equation.DSMT4">
                  <p:embed/>
                </p:oleObj>
              </mc:Choice>
              <mc:Fallback>
                <p:oleObj name="Equation" r:id="rId4" imgW="2044440" imgH="279360" progId="Equation.DSMT4">
                  <p:embed/>
                  <p:pic>
                    <p:nvPicPr>
                      <p:cNvPr id="0" name="_x0000_i1028"/>
                      <p:cNvPicPr>
                        <a:picLocks noChangeAspect="1" noChangeArrowheads="1"/>
                      </p:cNvPicPr>
                      <p:nvPr/>
                    </p:nvPicPr>
                    <p:blipFill>
                      <a:blip r:embed="rId5"/>
                      <a:srcRect/>
                      <a:stretch>
                        <a:fillRect/>
                      </a:stretch>
                    </p:blipFill>
                    <p:spPr bwMode="auto">
                      <a:xfrm>
                        <a:off x="785813" y="3861048"/>
                        <a:ext cx="6738515" cy="992129"/>
                      </a:xfrm>
                      <a:prstGeom prst="rect">
                        <a:avLst/>
                      </a:prstGeom>
                      <a:noFill/>
                      <a:ln>
                        <a:noFill/>
                      </a:ln>
                    </p:spPr>
                  </p:pic>
                </p:oleObj>
              </mc:Fallback>
            </mc:AlternateContent>
          </a:graphicData>
        </a:graphic>
      </p:graphicFrame>
      <p:sp>
        <p:nvSpPr>
          <p:cNvPr id="15" name="TextBox 4"/>
          <p:cNvSpPr txBox="1">
            <a:spLocks noChangeArrowheads="1"/>
          </p:cNvSpPr>
          <p:nvPr/>
        </p:nvSpPr>
        <p:spPr bwMode="auto">
          <a:xfrm>
            <a:off x="590030" y="1556792"/>
            <a:ext cx="8230442" cy="23821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342900" indent="-342900">
              <a:lnSpc>
                <a:spcPct val="130000"/>
              </a:lnSpc>
              <a:buFont typeface="Arial" panose="020B0604020202020204" pitchFamily="34" charset="0"/>
              <a:buChar char="•"/>
            </a:pPr>
            <a:r>
              <a:rPr lang="en-US" altLang="zh-CN" sz="2400" dirty="0" smtClean="0">
                <a:solidFill>
                  <a:schemeClr val="tx1"/>
                </a:solidFill>
              </a:rPr>
              <a:t>HPTDC</a:t>
            </a:r>
            <a:r>
              <a:rPr lang="zh-CN" altLang="en-US" sz="2400" dirty="0" smtClean="0">
                <a:solidFill>
                  <a:schemeClr val="tx1"/>
                </a:solidFill>
              </a:rPr>
              <a:t>的时间抖动                               </a:t>
            </a:r>
            <a:r>
              <a:rPr lang="en-US" altLang="zh-CN" sz="2400" dirty="0" smtClean="0">
                <a:solidFill>
                  <a:schemeClr val="tx1"/>
                </a:solidFill>
              </a:rPr>
              <a:t>30ps        </a:t>
            </a:r>
            <a:r>
              <a:rPr lang="en-US" altLang="zh-CN" sz="2400" dirty="0" smtClean="0">
                <a:solidFill>
                  <a:srgbClr val="FF0000"/>
                </a:solidFill>
              </a:rPr>
              <a:t> </a:t>
            </a:r>
            <a:r>
              <a:rPr lang="en-US" altLang="zh-CN" sz="2400" dirty="0" smtClean="0">
                <a:solidFill>
                  <a:schemeClr val="tx1"/>
                </a:solidFill>
              </a:rPr>
              <a:t>       </a:t>
            </a:r>
          </a:p>
          <a:p>
            <a:pPr>
              <a:lnSpc>
                <a:spcPct val="130000"/>
              </a:lnSpc>
              <a:buFont typeface="Arial" charset="0"/>
              <a:buChar char="•"/>
            </a:pPr>
            <a:r>
              <a:rPr lang="en-US" altLang="zh-CN" sz="2400" dirty="0" smtClean="0">
                <a:solidFill>
                  <a:schemeClr val="tx1"/>
                </a:solidFill>
              </a:rPr>
              <a:t>   </a:t>
            </a:r>
            <a:r>
              <a:rPr lang="en-US" altLang="zh-CN" sz="2400" dirty="0" smtClean="0">
                <a:solidFill>
                  <a:schemeClr val="tx1"/>
                </a:solidFill>
              </a:rPr>
              <a:t>NINO</a:t>
            </a:r>
            <a:r>
              <a:rPr lang="en-US" altLang="zh-CN" sz="2400" dirty="0" smtClean="0"/>
              <a:t>s </a:t>
            </a:r>
            <a:r>
              <a:rPr lang="en-US" altLang="zh-CN" sz="2400" dirty="0" err="1" smtClean="0"/>
              <a:t>ASIC+Interface</a:t>
            </a:r>
            <a:r>
              <a:rPr lang="en-US" altLang="zh-CN" sz="2400" dirty="0" smtClean="0"/>
              <a:t> card</a:t>
            </a:r>
            <a:r>
              <a:rPr lang="en-US" altLang="zh-CN" sz="2400" dirty="0"/>
              <a:t> </a:t>
            </a:r>
            <a:r>
              <a:rPr lang="en-US" altLang="zh-CN" sz="2400" dirty="0" smtClean="0"/>
              <a:t>             </a:t>
            </a:r>
            <a:r>
              <a:rPr lang="zh-CN" altLang="en-US" sz="2400" dirty="0" smtClean="0"/>
              <a:t>  </a:t>
            </a:r>
            <a:r>
              <a:rPr lang="zh-CN" altLang="en-US" sz="2400" dirty="0" smtClean="0"/>
              <a:t> </a:t>
            </a:r>
            <a:r>
              <a:rPr lang="en-US" altLang="zh-CN" sz="2400" dirty="0" smtClean="0"/>
              <a:t>24ps        </a:t>
            </a:r>
            <a:endParaRPr lang="en-US" altLang="zh-CN" sz="2400" dirty="0" smtClean="0">
              <a:solidFill>
                <a:srgbClr val="FF0000"/>
              </a:solidFill>
            </a:endParaRPr>
          </a:p>
          <a:p>
            <a:pPr>
              <a:lnSpc>
                <a:spcPct val="130000"/>
              </a:lnSpc>
              <a:buFont typeface="Arial" charset="0"/>
              <a:buChar char="•"/>
            </a:pPr>
            <a:r>
              <a:rPr lang="en-US" altLang="zh-CN" sz="2400" dirty="0">
                <a:solidFill>
                  <a:schemeClr val="tx1"/>
                </a:solidFill>
              </a:rPr>
              <a:t> </a:t>
            </a:r>
            <a:r>
              <a:rPr lang="en-US" altLang="zh-CN" sz="2400" dirty="0" smtClean="0">
                <a:solidFill>
                  <a:schemeClr val="tx1"/>
                </a:solidFill>
              </a:rPr>
              <a:t>  </a:t>
            </a:r>
            <a:r>
              <a:rPr lang="zh-CN" altLang="en-US" sz="2400" dirty="0" smtClean="0">
                <a:solidFill>
                  <a:schemeClr val="tx1"/>
                </a:solidFill>
              </a:rPr>
              <a:t>测试得到</a:t>
            </a:r>
            <a:r>
              <a:rPr lang="en-US" altLang="zh-CN" sz="2400" dirty="0" smtClean="0">
                <a:solidFill>
                  <a:schemeClr val="tx1"/>
                </a:solidFill>
              </a:rPr>
              <a:t>MRPC</a:t>
            </a:r>
            <a:r>
              <a:rPr lang="zh-CN" altLang="en-US" sz="2400" dirty="0" smtClean="0">
                <a:solidFill>
                  <a:schemeClr val="tx1"/>
                </a:solidFill>
              </a:rPr>
              <a:t>时间分辨                      </a:t>
            </a:r>
            <a:r>
              <a:rPr lang="en-US" altLang="zh-CN" sz="2400" dirty="0" smtClean="0">
                <a:solidFill>
                  <a:schemeClr val="tx1"/>
                </a:solidFill>
              </a:rPr>
              <a:t>40ps         </a:t>
            </a:r>
          </a:p>
          <a:p>
            <a:pPr>
              <a:lnSpc>
                <a:spcPct val="130000"/>
              </a:lnSpc>
              <a:buFont typeface="Arial" charset="0"/>
              <a:buChar char="•"/>
            </a:pPr>
            <a:r>
              <a:rPr lang="en-US" altLang="zh-CN" sz="2400" dirty="0"/>
              <a:t> </a:t>
            </a:r>
            <a:r>
              <a:rPr lang="en-US" altLang="zh-CN" sz="2400" dirty="0" smtClean="0"/>
              <a:t>  </a:t>
            </a:r>
            <a:r>
              <a:rPr lang="zh-CN" altLang="en-US" sz="2400" dirty="0" smtClean="0"/>
              <a:t>则</a:t>
            </a:r>
            <a:r>
              <a:rPr lang="en-US" altLang="zh-CN" sz="2400" dirty="0" smtClean="0"/>
              <a:t>MRPC</a:t>
            </a:r>
            <a:r>
              <a:rPr lang="zh-CN" altLang="en-US" sz="2400" dirty="0" smtClean="0"/>
              <a:t>的本征时间分辨为，</a:t>
            </a:r>
            <a:endParaRPr lang="en-US" altLang="zh-CN" sz="2400" dirty="0" smtClean="0">
              <a:solidFill>
                <a:schemeClr val="tx1"/>
              </a:solidFill>
            </a:endParaRPr>
          </a:p>
          <a:p>
            <a:endParaRPr lang="zh-CN" altLang="en-US" sz="2400" dirty="0"/>
          </a:p>
        </p:txBody>
      </p:sp>
    </p:spTree>
    <p:extLst>
      <p:ext uri="{BB962C8B-B14F-4D97-AF65-F5344CB8AC3E}">
        <p14:creationId xmlns:p14="http://schemas.microsoft.com/office/powerpoint/2010/main" val="3126384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39</a:t>
            </a:fld>
            <a:endParaRPr lang="zh-CN" altLang="en-US" dirty="0"/>
          </a:p>
        </p:txBody>
      </p:sp>
      <p:sp>
        <p:nvSpPr>
          <p:cNvPr id="3" name="Text Box 3"/>
          <p:cNvSpPr txBox="1">
            <a:spLocks noChangeArrowheads="1"/>
          </p:cNvSpPr>
          <p:nvPr/>
        </p:nvSpPr>
        <p:spPr bwMode="auto">
          <a:xfrm>
            <a:off x="1115616" y="184786"/>
            <a:ext cx="7286625" cy="785812"/>
          </a:xfrm>
          <a:prstGeom prst="rect">
            <a:avLst/>
          </a:prstGeom>
          <a:solidFill>
            <a:srgbClr val="FFFF00"/>
          </a:solidFill>
          <a:ln w="9525">
            <a:noFill/>
            <a:round/>
            <a:headEnd/>
            <a:tailEnd/>
          </a:ln>
        </p:spPr>
        <p:txBody>
          <a:bodyPr lIns="90000" tIns="46800" rIns="90000" bIns="46800"/>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3600" b="1" dirty="0" smtClean="0">
                <a:solidFill>
                  <a:srgbClr val="FF0000"/>
                </a:solidFill>
                <a:latin typeface="Calibri" pitchFamily="34" charset="0"/>
                <a:ea typeface="华文楷体" pitchFamily="2" charset="-122"/>
              </a:rPr>
              <a:t>24 x140</a:t>
            </a:r>
            <a:r>
              <a:rPr lang="en-US" altLang="zh-CN" sz="3600" b="1" dirty="0" smtClean="0">
                <a:solidFill>
                  <a:srgbClr val="FF0000"/>
                </a:solidFill>
                <a:latin typeface="Calibri" pitchFamily="34" charset="0"/>
                <a:ea typeface="华文楷体" pitchFamily="2" charset="-122"/>
                <a:sym typeface="Symbol"/>
              </a:rPr>
              <a:t>m</a:t>
            </a:r>
            <a:r>
              <a:rPr lang="zh-CN" altLang="en-US" sz="3600" b="1" dirty="0" smtClean="0">
                <a:solidFill>
                  <a:srgbClr val="FF0000"/>
                </a:solidFill>
                <a:latin typeface="Calibri" pitchFamily="34" charset="0"/>
                <a:ea typeface="华文楷体" pitchFamily="2" charset="-122"/>
              </a:rPr>
              <a:t>气隙</a:t>
            </a:r>
            <a:r>
              <a:rPr lang="en-US" altLang="zh-CN" sz="3600" b="1" dirty="0" smtClean="0">
                <a:solidFill>
                  <a:srgbClr val="FF0000"/>
                </a:solidFill>
                <a:latin typeface="Calibri" pitchFamily="34" charset="0"/>
                <a:ea typeface="华文楷体" pitchFamily="2" charset="-122"/>
              </a:rPr>
              <a:t>MRPC</a:t>
            </a:r>
            <a:r>
              <a:rPr lang="zh-CN" altLang="en-US" sz="3600" b="1" dirty="0" smtClean="0">
                <a:solidFill>
                  <a:srgbClr val="FF0000"/>
                </a:solidFill>
                <a:latin typeface="Calibri" pitchFamily="34" charset="0"/>
                <a:ea typeface="华文楷体" pitchFamily="2" charset="-122"/>
              </a:rPr>
              <a:t>时间分辨</a:t>
            </a:r>
            <a:endParaRPr lang="en-US" altLang="zh-CN" sz="3600" b="1" dirty="0">
              <a:solidFill>
                <a:srgbClr val="FF0000"/>
              </a:solidFill>
              <a:latin typeface="Calibri" pitchFamily="34" charset="0"/>
              <a:ea typeface="华文楷体" pitchFamily="2" charset="-122"/>
            </a:endParaRPr>
          </a:p>
        </p:txBody>
      </p:sp>
      <p:sp>
        <p:nvSpPr>
          <p:cNvPr id="4" name="TextBox 4"/>
          <p:cNvSpPr txBox="1">
            <a:spLocks noChangeArrowheads="1"/>
          </p:cNvSpPr>
          <p:nvPr/>
        </p:nvSpPr>
        <p:spPr bwMode="auto">
          <a:xfrm>
            <a:off x="590030" y="1556792"/>
            <a:ext cx="8230442" cy="23821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342900" indent="-342900">
              <a:lnSpc>
                <a:spcPct val="130000"/>
              </a:lnSpc>
              <a:buFont typeface="Arial" panose="020B0604020202020204" pitchFamily="34" charset="0"/>
              <a:buChar char="•"/>
            </a:pPr>
            <a:r>
              <a:rPr lang="zh-CN" altLang="en-US" sz="2400" dirty="0"/>
              <a:t>更</a:t>
            </a:r>
            <a:r>
              <a:rPr lang="zh-CN" altLang="en-US" sz="2400" dirty="0" smtClean="0"/>
              <a:t>快前沿波形采样</a:t>
            </a:r>
            <a:r>
              <a:rPr lang="en-US" altLang="zh-CN" sz="2400" dirty="0" smtClean="0"/>
              <a:t>TDC</a:t>
            </a:r>
            <a:r>
              <a:rPr lang="zh-CN" altLang="en-US" sz="2400" dirty="0" smtClean="0">
                <a:solidFill>
                  <a:schemeClr val="tx1"/>
                </a:solidFill>
              </a:rPr>
              <a:t>                               </a:t>
            </a:r>
            <a:r>
              <a:rPr lang="en-US" altLang="zh-CN" sz="2400" dirty="0"/>
              <a:t> </a:t>
            </a:r>
            <a:r>
              <a:rPr lang="en-US" altLang="zh-CN" sz="2400" dirty="0" smtClean="0"/>
              <a:t>    30-&gt;</a:t>
            </a:r>
            <a:r>
              <a:rPr lang="en-US" altLang="zh-CN" sz="2400" dirty="0" smtClean="0">
                <a:solidFill>
                  <a:schemeClr val="tx1"/>
                </a:solidFill>
              </a:rPr>
              <a:t> </a:t>
            </a:r>
            <a:r>
              <a:rPr lang="en-US" altLang="zh-CN" sz="2400" dirty="0" smtClean="0">
                <a:solidFill>
                  <a:srgbClr val="FF0000"/>
                </a:solidFill>
              </a:rPr>
              <a:t>5ps </a:t>
            </a:r>
            <a:r>
              <a:rPr lang="en-US" altLang="zh-CN" sz="2400" dirty="0" smtClean="0">
                <a:solidFill>
                  <a:schemeClr val="tx1"/>
                </a:solidFill>
              </a:rPr>
              <a:t>       </a:t>
            </a:r>
          </a:p>
          <a:p>
            <a:pPr>
              <a:lnSpc>
                <a:spcPct val="130000"/>
              </a:lnSpc>
              <a:buFont typeface="Arial" charset="0"/>
              <a:buChar char="•"/>
            </a:pPr>
            <a:r>
              <a:rPr lang="en-US" altLang="zh-CN" sz="2400" dirty="0" smtClean="0">
                <a:solidFill>
                  <a:schemeClr val="tx1"/>
                </a:solidFill>
              </a:rPr>
              <a:t>   </a:t>
            </a:r>
            <a:r>
              <a:rPr lang="zh-CN" altLang="en-US" sz="2400" dirty="0" smtClean="0">
                <a:solidFill>
                  <a:schemeClr val="tx1"/>
                </a:solidFill>
              </a:rPr>
              <a:t>更快</a:t>
            </a:r>
            <a:r>
              <a:rPr lang="en-US" altLang="zh-CN" sz="2400" dirty="0" smtClean="0"/>
              <a:t>FEE                                                          24-&gt; </a:t>
            </a:r>
            <a:r>
              <a:rPr lang="en-US" altLang="zh-CN" sz="2400" dirty="0">
                <a:solidFill>
                  <a:srgbClr val="FF0000"/>
                </a:solidFill>
              </a:rPr>
              <a:t>5ps</a:t>
            </a:r>
          </a:p>
          <a:p>
            <a:pPr>
              <a:lnSpc>
                <a:spcPct val="130000"/>
              </a:lnSpc>
              <a:buFont typeface="Arial" charset="0"/>
              <a:buChar char="•"/>
            </a:pPr>
            <a:r>
              <a:rPr lang="en-US" altLang="zh-CN" sz="2400" dirty="0" smtClean="0">
                <a:solidFill>
                  <a:schemeClr val="tx1"/>
                </a:solidFill>
              </a:rPr>
              <a:t>   MRPC</a:t>
            </a:r>
            <a:r>
              <a:rPr lang="zh-CN" altLang="en-US" sz="2400" dirty="0" smtClean="0">
                <a:solidFill>
                  <a:schemeClr val="tx1"/>
                </a:solidFill>
              </a:rPr>
              <a:t>本征时间分辨                     </a:t>
            </a:r>
            <a:r>
              <a:rPr lang="en-US" altLang="zh-CN" sz="2400" dirty="0"/>
              <a:t> </a:t>
            </a:r>
            <a:r>
              <a:rPr lang="en-US" altLang="zh-CN" sz="2400" dirty="0" smtClean="0"/>
              <a:t>                  11-&gt; </a:t>
            </a:r>
            <a:r>
              <a:rPr lang="en-US" altLang="zh-CN" sz="2400" dirty="0">
                <a:solidFill>
                  <a:srgbClr val="FF0000"/>
                </a:solidFill>
              </a:rPr>
              <a:t>8ps</a:t>
            </a:r>
            <a:r>
              <a:rPr lang="en-US" altLang="zh-CN" sz="2400" dirty="0" smtClean="0"/>
              <a:t> </a:t>
            </a:r>
            <a:r>
              <a:rPr lang="en-US" altLang="zh-CN" sz="2400" dirty="0" smtClean="0">
                <a:solidFill>
                  <a:schemeClr val="tx1"/>
                </a:solidFill>
              </a:rPr>
              <a:t>        </a:t>
            </a:r>
          </a:p>
          <a:p>
            <a:pPr>
              <a:lnSpc>
                <a:spcPct val="130000"/>
              </a:lnSpc>
              <a:buFont typeface="Arial" charset="0"/>
              <a:buChar char="•"/>
            </a:pPr>
            <a:r>
              <a:rPr lang="en-US" altLang="zh-CN" sz="2400" dirty="0"/>
              <a:t> </a:t>
            </a:r>
            <a:r>
              <a:rPr lang="en-US" altLang="zh-CN" sz="2400" dirty="0" smtClean="0"/>
              <a:t>  </a:t>
            </a:r>
            <a:r>
              <a:rPr lang="zh-CN" altLang="en-US" sz="2400" dirty="0" smtClean="0"/>
              <a:t>则测得</a:t>
            </a:r>
            <a:r>
              <a:rPr lang="en-US" altLang="zh-CN" sz="2400" dirty="0" smtClean="0"/>
              <a:t>MRPC</a:t>
            </a:r>
            <a:r>
              <a:rPr lang="zh-CN" altLang="en-US" sz="2400" dirty="0" smtClean="0"/>
              <a:t>时间分辨为，</a:t>
            </a:r>
            <a:endParaRPr lang="en-US" altLang="zh-CN" sz="2400" dirty="0" smtClean="0">
              <a:solidFill>
                <a:schemeClr val="tx1"/>
              </a:solidFill>
            </a:endParaRPr>
          </a:p>
          <a:p>
            <a:endParaRPr lang="zh-CN" altLang="en-US" sz="2400" dirty="0"/>
          </a:p>
        </p:txBody>
      </p:sp>
      <p:graphicFrame>
        <p:nvGraphicFramePr>
          <p:cNvPr id="5" name="对象 4"/>
          <p:cNvGraphicFramePr>
            <a:graphicFrameLocks noChangeAspect="1"/>
          </p:cNvGraphicFramePr>
          <p:nvPr>
            <p:extLst>
              <p:ext uri="{D42A27DB-BD31-4B8C-83A1-F6EECF244321}">
                <p14:modId xmlns:p14="http://schemas.microsoft.com/office/powerpoint/2010/main" val="1603172118"/>
              </p:ext>
            </p:extLst>
          </p:nvPr>
        </p:nvGraphicFramePr>
        <p:xfrm>
          <a:off x="1565275" y="3938588"/>
          <a:ext cx="5268913" cy="1008062"/>
        </p:xfrm>
        <a:graphic>
          <a:graphicData uri="http://schemas.openxmlformats.org/presentationml/2006/ole">
            <mc:AlternateContent xmlns:mc="http://schemas.openxmlformats.org/markup-compatibility/2006">
              <mc:Choice xmlns:v="urn:schemas-microsoft-com:vml" Requires="v">
                <p:oleObj spid="_x0000_s51246" name="Equation" r:id="rId3" imgW="1574640" imgH="279360" progId="Equation.DSMT4">
                  <p:embed/>
                </p:oleObj>
              </mc:Choice>
              <mc:Fallback>
                <p:oleObj name="Equation" r:id="rId3" imgW="1574640" imgH="279360" progId="Equation.DSMT4">
                  <p:embed/>
                  <p:pic>
                    <p:nvPicPr>
                      <p:cNvPr id="0" name="对象 15"/>
                      <p:cNvPicPr>
                        <a:picLocks noChangeAspect="1" noChangeArrowheads="1"/>
                      </p:cNvPicPr>
                      <p:nvPr/>
                    </p:nvPicPr>
                    <p:blipFill>
                      <a:blip r:embed="rId4"/>
                      <a:srcRect/>
                      <a:stretch>
                        <a:fillRect/>
                      </a:stretch>
                    </p:blipFill>
                    <p:spPr bwMode="auto">
                      <a:xfrm>
                        <a:off x="1565275" y="3938588"/>
                        <a:ext cx="52689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87057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17772FEA-23C6-40FE-8CE5-C1C596FC3641}" type="slidenum">
              <a:rPr lang="zh-CN" altLang="en-US" smtClean="0"/>
              <a:pPr>
                <a:defRPr/>
              </a:pPr>
              <a:t>4</a:t>
            </a:fld>
            <a:endParaRPr lang="zh-CN" altLang="en-US" dirty="0"/>
          </a:p>
        </p:txBody>
      </p:sp>
      <p:sp>
        <p:nvSpPr>
          <p:cNvPr id="6147" name="Text Box 249"/>
          <p:cNvSpPr txBox="1">
            <a:spLocks noChangeArrowheads="1"/>
          </p:cNvSpPr>
          <p:nvPr/>
        </p:nvSpPr>
        <p:spPr bwMode="auto">
          <a:xfrm>
            <a:off x="566738" y="4551363"/>
            <a:ext cx="7731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V=-V</a:t>
            </a:r>
            <a:r>
              <a:rPr lang="en-US" altLang="zh-CN" baseline="-25000"/>
              <a:t>o</a:t>
            </a:r>
          </a:p>
          <a:p>
            <a:pPr eaLnBrk="1" hangingPunct="1"/>
            <a:endParaRPr lang="en-US" altLang="zh-CN" baseline="-25000"/>
          </a:p>
        </p:txBody>
      </p:sp>
      <p:sp>
        <p:nvSpPr>
          <p:cNvPr id="6148" name="Text Box 364"/>
          <p:cNvSpPr txBox="1">
            <a:spLocks noChangeArrowheads="1"/>
          </p:cNvSpPr>
          <p:nvPr/>
        </p:nvSpPr>
        <p:spPr bwMode="auto">
          <a:xfrm>
            <a:off x="1071563" y="1428750"/>
            <a:ext cx="2482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'not so free'-charges</a:t>
            </a:r>
          </a:p>
        </p:txBody>
      </p:sp>
      <p:sp>
        <p:nvSpPr>
          <p:cNvPr id="6149" name="Text Box 368"/>
          <p:cNvSpPr txBox="1">
            <a:spLocks noChangeArrowheads="1"/>
          </p:cNvSpPr>
          <p:nvPr/>
        </p:nvSpPr>
        <p:spPr bwMode="auto">
          <a:xfrm>
            <a:off x="1143000" y="1071563"/>
            <a:ext cx="2032000" cy="36988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感应电荷的局部性</a:t>
            </a:r>
            <a:endParaRPr lang="en-US" altLang="zh-CN"/>
          </a:p>
        </p:txBody>
      </p:sp>
      <p:sp>
        <p:nvSpPr>
          <p:cNvPr id="6150" name="Text Box 376"/>
          <p:cNvSpPr txBox="1">
            <a:spLocks noChangeArrowheads="1"/>
          </p:cNvSpPr>
          <p:nvPr/>
        </p:nvSpPr>
        <p:spPr bwMode="auto">
          <a:xfrm>
            <a:off x="857250" y="5072063"/>
            <a:ext cx="30988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streamer takes energy only</a:t>
            </a:r>
          </a:p>
          <a:p>
            <a:pPr eaLnBrk="1" hangingPunct="1"/>
            <a:r>
              <a:rPr lang="en-US" altLang="zh-CN"/>
              <a:t>from a local region</a:t>
            </a:r>
          </a:p>
          <a:p>
            <a:pPr eaLnBrk="1" hangingPunct="1"/>
            <a:r>
              <a:rPr lang="en-US" altLang="zh-CN"/>
              <a:t>Q=2C</a:t>
            </a:r>
            <a:r>
              <a:rPr lang="en-US" altLang="zh-CN" baseline="30000"/>
              <a:t>*</a:t>
            </a:r>
            <a:r>
              <a:rPr lang="en-US" altLang="zh-CN"/>
              <a:t>V</a:t>
            </a:r>
            <a:r>
              <a:rPr lang="en-US" altLang="zh-CN" baseline="-25000"/>
              <a:t>o</a:t>
            </a:r>
            <a:r>
              <a:rPr lang="en-US" altLang="zh-CN"/>
              <a:t>, C</a:t>
            </a:r>
            <a:r>
              <a:rPr lang="en-US" altLang="zh-CN" baseline="30000"/>
              <a:t>*</a:t>
            </a:r>
            <a:r>
              <a:rPr lang="en-US" altLang="zh-CN"/>
              <a:t>&lt;&lt;C</a:t>
            </a:r>
          </a:p>
        </p:txBody>
      </p:sp>
      <p:sp>
        <p:nvSpPr>
          <p:cNvPr id="6151" name="Line 379"/>
          <p:cNvSpPr>
            <a:spLocks noChangeShapeType="1"/>
          </p:cNvSpPr>
          <p:nvPr/>
        </p:nvSpPr>
        <p:spPr bwMode="auto">
          <a:xfrm>
            <a:off x="1430338" y="3167063"/>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2" name="Rectangle 380"/>
          <p:cNvSpPr>
            <a:spLocks noChangeArrowheads="1"/>
          </p:cNvSpPr>
          <p:nvPr/>
        </p:nvSpPr>
        <p:spPr bwMode="auto">
          <a:xfrm>
            <a:off x="1428750" y="4067175"/>
            <a:ext cx="1800225" cy="7143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153" name="Line 381"/>
          <p:cNvSpPr>
            <a:spLocks noChangeShapeType="1"/>
          </p:cNvSpPr>
          <p:nvPr/>
        </p:nvSpPr>
        <p:spPr bwMode="auto">
          <a:xfrm flipV="1">
            <a:off x="1435100" y="2211388"/>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4" name="Oval 382"/>
          <p:cNvSpPr>
            <a:spLocks noChangeArrowheads="1"/>
          </p:cNvSpPr>
          <p:nvPr/>
        </p:nvSpPr>
        <p:spPr bwMode="auto">
          <a:xfrm>
            <a:off x="1393825" y="2139950"/>
            <a:ext cx="73025" cy="714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155" name="Line 383"/>
          <p:cNvSpPr>
            <a:spLocks noChangeShapeType="1"/>
          </p:cNvSpPr>
          <p:nvPr/>
        </p:nvSpPr>
        <p:spPr bwMode="auto">
          <a:xfrm flipV="1">
            <a:off x="1428750" y="4151313"/>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56" name="Oval 384"/>
          <p:cNvSpPr>
            <a:spLocks noChangeArrowheads="1"/>
          </p:cNvSpPr>
          <p:nvPr/>
        </p:nvSpPr>
        <p:spPr bwMode="auto">
          <a:xfrm>
            <a:off x="1387475" y="4654550"/>
            <a:ext cx="73025" cy="71438"/>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157" name="Text Box 385"/>
          <p:cNvSpPr txBox="1">
            <a:spLocks noChangeArrowheads="1"/>
          </p:cNvSpPr>
          <p:nvPr/>
        </p:nvSpPr>
        <p:spPr bwMode="auto">
          <a:xfrm>
            <a:off x="642938" y="1852613"/>
            <a:ext cx="6778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V=V</a:t>
            </a:r>
            <a:r>
              <a:rPr lang="en-US" altLang="zh-CN" baseline="-25000"/>
              <a:t>o</a:t>
            </a:r>
            <a:endParaRPr lang="en-US" altLang="zh-CN"/>
          </a:p>
        </p:txBody>
      </p:sp>
      <p:sp>
        <p:nvSpPr>
          <p:cNvPr id="6158" name="Freeform 387"/>
          <p:cNvSpPr>
            <a:spLocks/>
          </p:cNvSpPr>
          <p:nvPr/>
        </p:nvSpPr>
        <p:spPr bwMode="auto">
          <a:xfrm>
            <a:off x="1193800" y="3200400"/>
            <a:ext cx="96838" cy="433388"/>
          </a:xfrm>
          <a:custGeom>
            <a:avLst/>
            <a:gdLst>
              <a:gd name="T0" fmla="*/ 2147483647 w 91"/>
              <a:gd name="T1" fmla="*/ 2147483647 h 862"/>
              <a:gd name="T2" fmla="*/ 0 w 91"/>
              <a:gd name="T3" fmla="*/ 2147483647 h 862"/>
              <a:gd name="T4" fmla="*/ 2147483647 w 91"/>
              <a:gd name="T5" fmla="*/ 0 h 862"/>
              <a:gd name="T6" fmla="*/ 0 60000 65536"/>
              <a:gd name="T7" fmla="*/ 0 60000 65536"/>
              <a:gd name="T8" fmla="*/ 0 60000 65536"/>
              <a:gd name="T9" fmla="*/ 0 w 91"/>
              <a:gd name="T10" fmla="*/ 0 h 862"/>
              <a:gd name="T11" fmla="*/ 91 w 91"/>
              <a:gd name="T12" fmla="*/ 862 h 862"/>
            </a:gdLst>
            <a:ahLst/>
            <a:cxnLst>
              <a:cxn ang="T6">
                <a:pos x="T0" y="T1"/>
              </a:cxn>
              <a:cxn ang="T7">
                <a:pos x="T2" y="T3"/>
              </a:cxn>
              <a:cxn ang="T8">
                <a:pos x="T4" y="T5"/>
              </a:cxn>
            </a:cxnLst>
            <a:rect l="T9" t="T10" r="T11" b="T12"/>
            <a:pathLst>
              <a:path w="91" h="862">
                <a:moveTo>
                  <a:pt x="91" y="862"/>
                </a:moveTo>
                <a:cubicBezTo>
                  <a:pt x="45" y="730"/>
                  <a:pt x="0" y="598"/>
                  <a:pt x="0" y="454"/>
                </a:cubicBezTo>
                <a:cubicBezTo>
                  <a:pt x="0" y="310"/>
                  <a:pt x="45" y="155"/>
                  <a:pt x="9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159" name="Freeform 388"/>
          <p:cNvSpPr>
            <a:spLocks/>
          </p:cNvSpPr>
          <p:nvPr/>
        </p:nvSpPr>
        <p:spPr bwMode="auto">
          <a:xfrm>
            <a:off x="1041400" y="3200400"/>
            <a:ext cx="192088" cy="433388"/>
          </a:xfrm>
          <a:custGeom>
            <a:avLst/>
            <a:gdLst>
              <a:gd name="T0" fmla="*/ 2147483647 w 257"/>
              <a:gd name="T1" fmla="*/ 0 h 817"/>
              <a:gd name="T2" fmla="*/ 2147483647 w 257"/>
              <a:gd name="T3" fmla="*/ 2147483647 h 817"/>
              <a:gd name="T4" fmla="*/ 2147483647 w 257"/>
              <a:gd name="T5" fmla="*/ 2147483647 h 817"/>
              <a:gd name="T6" fmla="*/ 2147483647 w 257"/>
              <a:gd name="T7" fmla="*/ 2147483647 h 817"/>
              <a:gd name="T8" fmla="*/ 0 60000 65536"/>
              <a:gd name="T9" fmla="*/ 0 60000 65536"/>
              <a:gd name="T10" fmla="*/ 0 60000 65536"/>
              <a:gd name="T11" fmla="*/ 0 60000 65536"/>
              <a:gd name="T12" fmla="*/ 0 w 257"/>
              <a:gd name="T13" fmla="*/ 0 h 817"/>
              <a:gd name="T14" fmla="*/ 257 w 257"/>
              <a:gd name="T15" fmla="*/ 817 h 817"/>
            </a:gdLst>
            <a:ahLst/>
            <a:cxnLst>
              <a:cxn ang="T8">
                <a:pos x="T0" y="T1"/>
              </a:cxn>
              <a:cxn ang="T9">
                <a:pos x="T2" y="T3"/>
              </a:cxn>
              <a:cxn ang="T10">
                <a:pos x="T4" y="T5"/>
              </a:cxn>
              <a:cxn ang="T11">
                <a:pos x="T6" y="T7"/>
              </a:cxn>
            </a:cxnLst>
            <a:rect l="T12" t="T13" r="T14" b="T15"/>
            <a:pathLst>
              <a:path w="257" h="817">
                <a:moveTo>
                  <a:pt x="257" y="0"/>
                </a:moveTo>
                <a:cubicBezTo>
                  <a:pt x="185" y="76"/>
                  <a:pt x="114" y="152"/>
                  <a:pt x="76" y="227"/>
                </a:cubicBezTo>
                <a:cubicBezTo>
                  <a:pt x="38" y="302"/>
                  <a:pt x="0" y="356"/>
                  <a:pt x="30" y="454"/>
                </a:cubicBezTo>
                <a:cubicBezTo>
                  <a:pt x="60" y="552"/>
                  <a:pt x="158" y="684"/>
                  <a:pt x="257" y="8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160" name="Text Box 389"/>
          <p:cNvSpPr txBox="1">
            <a:spLocks noChangeArrowheads="1"/>
          </p:cNvSpPr>
          <p:nvPr/>
        </p:nvSpPr>
        <p:spPr bwMode="auto">
          <a:xfrm>
            <a:off x="1487488" y="2400300"/>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1" name="Text Box 390"/>
          <p:cNvSpPr txBox="1">
            <a:spLocks noChangeArrowheads="1"/>
          </p:cNvSpPr>
          <p:nvPr/>
        </p:nvSpPr>
        <p:spPr bwMode="auto">
          <a:xfrm>
            <a:off x="1651000" y="24479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2" name="Text Box 391"/>
          <p:cNvSpPr txBox="1">
            <a:spLocks noChangeArrowheads="1"/>
          </p:cNvSpPr>
          <p:nvPr/>
        </p:nvSpPr>
        <p:spPr bwMode="auto">
          <a:xfrm>
            <a:off x="1789113" y="244792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3" name="Text Box 392"/>
          <p:cNvSpPr txBox="1">
            <a:spLocks noChangeArrowheads="1"/>
          </p:cNvSpPr>
          <p:nvPr/>
        </p:nvSpPr>
        <p:spPr bwMode="auto">
          <a:xfrm>
            <a:off x="1939925" y="2439988"/>
            <a:ext cx="293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4" name="Text Box 393"/>
          <p:cNvSpPr txBox="1">
            <a:spLocks noChangeArrowheads="1"/>
          </p:cNvSpPr>
          <p:nvPr/>
        </p:nvSpPr>
        <p:spPr bwMode="auto">
          <a:xfrm>
            <a:off x="2149475" y="24479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5" name="Text Box 394"/>
          <p:cNvSpPr txBox="1">
            <a:spLocks noChangeArrowheads="1"/>
          </p:cNvSpPr>
          <p:nvPr/>
        </p:nvSpPr>
        <p:spPr bwMode="auto">
          <a:xfrm>
            <a:off x="2293938" y="244792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6" name="Text Box 395"/>
          <p:cNvSpPr txBox="1">
            <a:spLocks noChangeArrowheads="1"/>
          </p:cNvSpPr>
          <p:nvPr/>
        </p:nvSpPr>
        <p:spPr bwMode="auto">
          <a:xfrm>
            <a:off x="2438400" y="24479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7" name="Text Box 396"/>
          <p:cNvSpPr txBox="1">
            <a:spLocks noChangeArrowheads="1"/>
          </p:cNvSpPr>
          <p:nvPr/>
        </p:nvSpPr>
        <p:spPr bwMode="auto">
          <a:xfrm>
            <a:off x="2581275" y="24479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8" name="Text Box 397"/>
          <p:cNvSpPr txBox="1">
            <a:spLocks noChangeArrowheads="1"/>
          </p:cNvSpPr>
          <p:nvPr/>
        </p:nvSpPr>
        <p:spPr bwMode="auto">
          <a:xfrm>
            <a:off x="2732088" y="244792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69" name="Text Box 398"/>
          <p:cNvSpPr txBox="1">
            <a:spLocks noChangeArrowheads="1"/>
          </p:cNvSpPr>
          <p:nvPr/>
        </p:nvSpPr>
        <p:spPr bwMode="auto">
          <a:xfrm>
            <a:off x="2870200" y="24479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0" name="Text Box 399"/>
          <p:cNvSpPr txBox="1">
            <a:spLocks noChangeArrowheads="1"/>
          </p:cNvSpPr>
          <p:nvPr/>
        </p:nvSpPr>
        <p:spPr bwMode="auto">
          <a:xfrm>
            <a:off x="1346200" y="405923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1" name="Text Box 400"/>
          <p:cNvSpPr txBox="1">
            <a:spLocks noChangeArrowheads="1"/>
          </p:cNvSpPr>
          <p:nvPr/>
        </p:nvSpPr>
        <p:spPr bwMode="auto">
          <a:xfrm>
            <a:off x="1481138" y="405923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2" name="Text Box 401"/>
          <p:cNvSpPr txBox="1">
            <a:spLocks noChangeArrowheads="1"/>
          </p:cNvSpPr>
          <p:nvPr/>
        </p:nvSpPr>
        <p:spPr bwMode="auto">
          <a:xfrm>
            <a:off x="1635125" y="4065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3" name="Text Box 402"/>
          <p:cNvSpPr txBox="1">
            <a:spLocks noChangeArrowheads="1"/>
          </p:cNvSpPr>
          <p:nvPr/>
        </p:nvSpPr>
        <p:spPr bwMode="auto">
          <a:xfrm>
            <a:off x="1778000" y="4065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4" name="Text Box 403"/>
          <p:cNvSpPr txBox="1">
            <a:spLocks noChangeArrowheads="1"/>
          </p:cNvSpPr>
          <p:nvPr/>
        </p:nvSpPr>
        <p:spPr bwMode="auto">
          <a:xfrm>
            <a:off x="1922463" y="3992563"/>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5" name="Text Box 404"/>
          <p:cNvSpPr txBox="1">
            <a:spLocks noChangeArrowheads="1"/>
          </p:cNvSpPr>
          <p:nvPr/>
        </p:nvSpPr>
        <p:spPr bwMode="auto">
          <a:xfrm>
            <a:off x="1993900" y="4065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6" name="Text Box 405"/>
          <p:cNvSpPr txBox="1">
            <a:spLocks noChangeArrowheads="1"/>
          </p:cNvSpPr>
          <p:nvPr/>
        </p:nvSpPr>
        <p:spPr bwMode="auto">
          <a:xfrm>
            <a:off x="2209800" y="405923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7" name="Text Box 406"/>
          <p:cNvSpPr txBox="1">
            <a:spLocks noChangeArrowheads="1"/>
          </p:cNvSpPr>
          <p:nvPr/>
        </p:nvSpPr>
        <p:spPr bwMode="auto">
          <a:xfrm>
            <a:off x="2365375" y="4065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8" name="Text Box 407"/>
          <p:cNvSpPr txBox="1">
            <a:spLocks noChangeArrowheads="1"/>
          </p:cNvSpPr>
          <p:nvPr/>
        </p:nvSpPr>
        <p:spPr bwMode="auto">
          <a:xfrm>
            <a:off x="2489200" y="3992563"/>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79" name="Text Box 408"/>
          <p:cNvSpPr txBox="1">
            <a:spLocks noChangeArrowheads="1"/>
          </p:cNvSpPr>
          <p:nvPr/>
        </p:nvSpPr>
        <p:spPr bwMode="auto">
          <a:xfrm>
            <a:off x="2570163" y="406558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80" name="Text Box 409"/>
          <p:cNvSpPr txBox="1">
            <a:spLocks noChangeArrowheads="1"/>
          </p:cNvSpPr>
          <p:nvPr/>
        </p:nvSpPr>
        <p:spPr bwMode="auto">
          <a:xfrm>
            <a:off x="2706688" y="3992563"/>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81" name="Text Box 410"/>
          <p:cNvSpPr txBox="1">
            <a:spLocks noChangeArrowheads="1"/>
          </p:cNvSpPr>
          <p:nvPr/>
        </p:nvSpPr>
        <p:spPr bwMode="auto">
          <a:xfrm>
            <a:off x="1562100" y="427513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82" name="Freeform 411"/>
          <p:cNvSpPr>
            <a:spLocks/>
          </p:cNvSpPr>
          <p:nvPr/>
        </p:nvSpPr>
        <p:spPr bwMode="auto">
          <a:xfrm rot="10800000">
            <a:off x="3409950" y="3200400"/>
            <a:ext cx="192088" cy="433388"/>
          </a:xfrm>
          <a:custGeom>
            <a:avLst/>
            <a:gdLst>
              <a:gd name="T0" fmla="*/ 2147483647 w 257"/>
              <a:gd name="T1" fmla="*/ 0 h 817"/>
              <a:gd name="T2" fmla="*/ 2147483647 w 257"/>
              <a:gd name="T3" fmla="*/ 2147483647 h 817"/>
              <a:gd name="T4" fmla="*/ 2147483647 w 257"/>
              <a:gd name="T5" fmla="*/ 2147483647 h 817"/>
              <a:gd name="T6" fmla="*/ 2147483647 w 257"/>
              <a:gd name="T7" fmla="*/ 2147483647 h 817"/>
              <a:gd name="T8" fmla="*/ 0 60000 65536"/>
              <a:gd name="T9" fmla="*/ 0 60000 65536"/>
              <a:gd name="T10" fmla="*/ 0 60000 65536"/>
              <a:gd name="T11" fmla="*/ 0 60000 65536"/>
              <a:gd name="T12" fmla="*/ 0 w 257"/>
              <a:gd name="T13" fmla="*/ 0 h 817"/>
              <a:gd name="T14" fmla="*/ 257 w 257"/>
              <a:gd name="T15" fmla="*/ 817 h 817"/>
            </a:gdLst>
            <a:ahLst/>
            <a:cxnLst>
              <a:cxn ang="T8">
                <a:pos x="T0" y="T1"/>
              </a:cxn>
              <a:cxn ang="T9">
                <a:pos x="T2" y="T3"/>
              </a:cxn>
              <a:cxn ang="T10">
                <a:pos x="T4" y="T5"/>
              </a:cxn>
              <a:cxn ang="T11">
                <a:pos x="T6" y="T7"/>
              </a:cxn>
            </a:cxnLst>
            <a:rect l="T12" t="T13" r="T14" b="T15"/>
            <a:pathLst>
              <a:path w="257" h="817">
                <a:moveTo>
                  <a:pt x="257" y="0"/>
                </a:moveTo>
                <a:cubicBezTo>
                  <a:pt x="185" y="76"/>
                  <a:pt x="114" y="152"/>
                  <a:pt x="76" y="227"/>
                </a:cubicBezTo>
                <a:cubicBezTo>
                  <a:pt x="38" y="302"/>
                  <a:pt x="0" y="356"/>
                  <a:pt x="30" y="454"/>
                </a:cubicBezTo>
                <a:cubicBezTo>
                  <a:pt x="60" y="552"/>
                  <a:pt x="158" y="684"/>
                  <a:pt x="257" y="81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183" name="Freeform 412"/>
          <p:cNvSpPr>
            <a:spLocks/>
          </p:cNvSpPr>
          <p:nvPr/>
        </p:nvSpPr>
        <p:spPr bwMode="auto">
          <a:xfrm rot="10800000">
            <a:off x="3333750" y="3200400"/>
            <a:ext cx="96838" cy="433388"/>
          </a:xfrm>
          <a:custGeom>
            <a:avLst/>
            <a:gdLst>
              <a:gd name="T0" fmla="*/ 2147483647 w 91"/>
              <a:gd name="T1" fmla="*/ 2147483647 h 862"/>
              <a:gd name="T2" fmla="*/ 0 w 91"/>
              <a:gd name="T3" fmla="*/ 2147483647 h 862"/>
              <a:gd name="T4" fmla="*/ 2147483647 w 91"/>
              <a:gd name="T5" fmla="*/ 0 h 862"/>
              <a:gd name="T6" fmla="*/ 0 60000 65536"/>
              <a:gd name="T7" fmla="*/ 0 60000 65536"/>
              <a:gd name="T8" fmla="*/ 0 60000 65536"/>
              <a:gd name="T9" fmla="*/ 0 w 91"/>
              <a:gd name="T10" fmla="*/ 0 h 862"/>
              <a:gd name="T11" fmla="*/ 91 w 91"/>
              <a:gd name="T12" fmla="*/ 862 h 862"/>
            </a:gdLst>
            <a:ahLst/>
            <a:cxnLst>
              <a:cxn ang="T6">
                <a:pos x="T0" y="T1"/>
              </a:cxn>
              <a:cxn ang="T7">
                <a:pos x="T2" y="T3"/>
              </a:cxn>
              <a:cxn ang="T8">
                <a:pos x="T4" y="T5"/>
              </a:cxn>
            </a:cxnLst>
            <a:rect l="T9" t="T10" r="T11" b="T12"/>
            <a:pathLst>
              <a:path w="91" h="862">
                <a:moveTo>
                  <a:pt x="91" y="862"/>
                </a:moveTo>
                <a:cubicBezTo>
                  <a:pt x="45" y="730"/>
                  <a:pt x="0" y="598"/>
                  <a:pt x="0" y="454"/>
                </a:cubicBezTo>
                <a:cubicBezTo>
                  <a:pt x="0" y="310"/>
                  <a:pt x="45" y="155"/>
                  <a:pt x="9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184" name="Line 413"/>
          <p:cNvSpPr>
            <a:spLocks noChangeShapeType="1"/>
          </p:cNvSpPr>
          <p:nvPr/>
        </p:nvSpPr>
        <p:spPr bwMode="auto">
          <a:xfrm>
            <a:off x="1646238" y="3176588"/>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5" name="Line 414"/>
          <p:cNvSpPr>
            <a:spLocks noChangeShapeType="1"/>
          </p:cNvSpPr>
          <p:nvPr/>
        </p:nvSpPr>
        <p:spPr bwMode="auto">
          <a:xfrm>
            <a:off x="1860550" y="3200400"/>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6" name="Line 415"/>
          <p:cNvSpPr>
            <a:spLocks noChangeShapeType="1"/>
          </p:cNvSpPr>
          <p:nvPr/>
        </p:nvSpPr>
        <p:spPr bwMode="auto">
          <a:xfrm>
            <a:off x="2078038" y="3176588"/>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7" name="Line 416"/>
          <p:cNvSpPr>
            <a:spLocks noChangeShapeType="1"/>
          </p:cNvSpPr>
          <p:nvPr/>
        </p:nvSpPr>
        <p:spPr bwMode="auto">
          <a:xfrm>
            <a:off x="2292350" y="3176588"/>
            <a:ext cx="1588"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8" name="Line 417"/>
          <p:cNvSpPr>
            <a:spLocks noChangeShapeType="1"/>
          </p:cNvSpPr>
          <p:nvPr/>
        </p:nvSpPr>
        <p:spPr bwMode="auto">
          <a:xfrm>
            <a:off x="2525713" y="3176588"/>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89" name="Line 418"/>
          <p:cNvSpPr>
            <a:spLocks noChangeShapeType="1"/>
          </p:cNvSpPr>
          <p:nvPr/>
        </p:nvSpPr>
        <p:spPr bwMode="auto">
          <a:xfrm>
            <a:off x="2773363" y="3200400"/>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0" name="Line 419"/>
          <p:cNvSpPr>
            <a:spLocks noChangeShapeType="1"/>
          </p:cNvSpPr>
          <p:nvPr/>
        </p:nvSpPr>
        <p:spPr bwMode="auto">
          <a:xfrm>
            <a:off x="3011488" y="3200400"/>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1" name="Line 420"/>
          <p:cNvSpPr>
            <a:spLocks noChangeShapeType="1"/>
          </p:cNvSpPr>
          <p:nvPr/>
        </p:nvSpPr>
        <p:spPr bwMode="auto">
          <a:xfrm>
            <a:off x="3227388" y="3200400"/>
            <a:ext cx="1587"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192" name="Rectangle 421"/>
          <p:cNvSpPr>
            <a:spLocks noChangeArrowheads="1"/>
          </p:cNvSpPr>
          <p:nvPr/>
        </p:nvSpPr>
        <p:spPr bwMode="auto">
          <a:xfrm>
            <a:off x="1212850" y="3633788"/>
            <a:ext cx="2232025"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193" name="Text Box 422"/>
          <p:cNvSpPr txBox="1">
            <a:spLocks noChangeArrowheads="1"/>
          </p:cNvSpPr>
          <p:nvPr/>
        </p:nvSpPr>
        <p:spPr bwMode="auto">
          <a:xfrm>
            <a:off x="1357313" y="334010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4" name="Text Box 423"/>
          <p:cNvSpPr txBox="1">
            <a:spLocks noChangeArrowheads="1"/>
          </p:cNvSpPr>
          <p:nvPr/>
        </p:nvSpPr>
        <p:spPr bwMode="auto">
          <a:xfrm>
            <a:off x="1492250" y="334010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5" name="Text Box 424"/>
          <p:cNvSpPr txBox="1">
            <a:spLocks noChangeArrowheads="1"/>
          </p:cNvSpPr>
          <p:nvPr/>
        </p:nvSpPr>
        <p:spPr bwMode="auto">
          <a:xfrm>
            <a:off x="1646238"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6" name="Text Box 425"/>
          <p:cNvSpPr txBox="1">
            <a:spLocks noChangeArrowheads="1"/>
          </p:cNvSpPr>
          <p:nvPr/>
        </p:nvSpPr>
        <p:spPr bwMode="auto">
          <a:xfrm>
            <a:off x="1789113"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7" name="Text Box 426"/>
          <p:cNvSpPr txBox="1">
            <a:spLocks noChangeArrowheads="1"/>
          </p:cNvSpPr>
          <p:nvPr/>
        </p:nvSpPr>
        <p:spPr bwMode="auto">
          <a:xfrm>
            <a:off x="1933575" y="327342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8" name="Text Box 427"/>
          <p:cNvSpPr txBox="1">
            <a:spLocks noChangeArrowheads="1"/>
          </p:cNvSpPr>
          <p:nvPr/>
        </p:nvSpPr>
        <p:spPr bwMode="auto">
          <a:xfrm>
            <a:off x="2005013"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199" name="Text Box 428"/>
          <p:cNvSpPr txBox="1">
            <a:spLocks noChangeArrowheads="1"/>
          </p:cNvSpPr>
          <p:nvPr/>
        </p:nvSpPr>
        <p:spPr bwMode="auto">
          <a:xfrm>
            <a:off x="2220913" y="334010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0" name="Text Box 429"/>
          <p:cNvSpPr txBox="1">
            <a:spLocks noChangeArrowheads="1"/>
          </p:cNvSpPr>
          <p:nvPr/>
        </p:nvSpPr>
        <p:spPr bwMode="auto">
          <a:xfrm>
            <a:off x="2365375"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1" name="Text Box 430"/>
          <p:cNvSpPr txBox="1">
            <a:spLocks noChangeArrowheads="1"/>
          </p:cNvSpPr>
          <p:nvPr/>
        </p:nvSpPr>
        <p:spPr bwMode="auto">
          <a:xfrm>
            <a:off x="2500313" y="327342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2" name="Text Box 431"/>
          <p:cNvSpPr txBox="1">
            <a:spLocks noChangeArrowheads="1"/>
          </p:cNvSpPr>
          <p:nvPr/>
        </p:nvSpPr>
        <p:spPr bwMode="auto">
          <a:xfrm>
            <a:off x="2581275"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3" name="Text Box 432"/>
          <p:cNvSpPr txBox="1">
            <a:spLocks noChangeArrowheads="1"/>
          </p:cNvSpPr>
          <p:nvPr/>
        </p:nvSpPr>
        <p:spPr bwMode="auto">
          <a:xfrm>
            <a:off x="2717800" y="327342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4" name="Text Box 433"/>
          <p:cNvSpPr txBox="1">
            <a:spLocks noChangeArrowheads="1"/>
          </p:cNvSpPr>
          <p:nvPr/>
        </p:nvSpPr>
        <p:spPr bwMode="auto">
          <a:xfrm>
            <a:off x="2870200" y="33464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5" name="Text Box 434"/>
          <p:cNvSpPr txBox="1">
            <a:spLocks noChangeArrowheads="1"/>
          </p:cNvSpPr>
          <p:nvPr/>
        </p:nvSpPr>
        <p:spPr bwMode="auto">
          <a:xfrm>
            <a:off x="1357313"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6" name="Text Box 435"/>
          <p:cNvSpPr txBox="1">
            <a:spLocks noChangeArrowheads="1"/>
          </p:cNvSpPr>
          <p:nvPr/>
        </p:nvSpPr>
        <p:spPr bwMode="auto">
          <a:xfrm>
            <a:off x="1495425" y="3122613"/>
            <a:ext cx="293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7" name="Text Box 436"/>
          <p:cNvSpPr txBox="1">
            <a:spLocks noChangeArrowheads="1"/>
          </p:cNvSpPr>
          <p:nvPr/>
        </p:nvSpPr>
        <p:spPr bwMode="auto">
          <a:xfrm>
            <a:off x="1646238" y="311467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8" name="Text Box 437"/>
          <p:cNvSpPr txBox="1">
            <a:spLocks noChangeArrowheads="1"/>
          </p:cNvSpPr>
          <p:nvPr/>
        </p:nvSpPr>
        <p:spPr bwMode="auto">
          <a:xfrm>
            <a:off x="1855788"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09" name="Text Box 438"/>
          <p:cNvSpPr txBox="1">
            <a:spLocks noChangeArrowheads="1"/>
          </p:cNvSpPr>
          <p:nvPr/>
        </p:nvSpPr>
        <p:spPr bwMode="auto">
          <a:xfrm>
            <a:off x="2000250" y="3122613"/>
            <a:ext cx="293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0" name="Text Box 439"/>
          <p:cNvSpPr txBox="1">
            <a:spLocks noChangeArrowheads="1"/>
          </p:cNvSpPr>
          <p:nvPr/>
        </p:nvSpPr>
        <p:spPr bwMode="auto">
          <a:xfrm>
            <a:off x="2144713"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1" name="Text Box 440"/>
          <p:cNvSpPr txBox="1">
            <a:spLocks noChangeArrowheads="1"/>
          </p:cNvSpPr>
          <p:nvPr/>
        </p:nvSpPr>
        <p:spPr bwMode="auto">
          <a:xfrm>
            <a:off x="2287588"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2" name="Text Box 441"/>
          <p:cNvSpPr txBox="1">
            <a:spLocks noChangeArrowheads="1"/>
          </p:cNvSpPr>
          <p:nvPr/>
        </p:nvSpPr>
        <p:spPr bwMode="auto">
          <a:xfrm>
            <a:off x="2438400" y="3122613"/>
            <a:ext cx="2936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3" name="Text Box 442"/>
          <p:cNvSpPr txBox="1">
            <a:spLocks noChangeArrowheads="1"/>
          </p:cNvSpPr>
          <p:nvPr/>
        </p:nvSpPr>
        <p:spPr bwMode="auto">
          <a:xfrm>
            <a:off x="2576513"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4" name="Text Box 443"/>
          <p:cNvSpPr txBox="1">
            <a:spLocks noChangeArrowheads="1"/>
          </p:cNvSpPr>
          <p:nvPr/>
        </p:nvSpPr>
        <p:spPr bwMode="auto">
          <a:xfrm>
            <a:off x="2725738" y="3122613"/>
            <a:ext cx="2936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15" name="Rectangle 444"/>
          <p:cNvSpPr>
            <a:spLocks noChangeArrowheads="1"/>
          </p:cNvSpPr>
          <p:nvPr/>
        </p:nvSpPr>
        <p:spPr bwMode="auto">
          <a:xfrm>
            <a:off x="1187450" y="2768600"/>
            <a:ext cx="2232025"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16" name="Rectangle 445"/>
          <p:cNvSpPr>
            <a:spLocks noChangeArrowheads="1"/>
          </p:cNvSpPr>
          <p:nvPr/>
        </p:nvSpPr>
        <p:spPr bwMode="auto">
          <a:xfrm>
            <a:off x="1430338" y="2697163"/>
            <a:ext cx="1800225" cy="7143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17" name="Oval 447"/>
          <p:cNvSpPr>
            <a:spLocks noChangeArrowheads="1"/>
          </p:cNvSpPr>
          <p:nvPr/>
        </p:nvSpPr>
        <p:spPr bwMode="auto">
          <a:xfrm>
            <a:off x="2635250" y="3300413"/>
            <a:ext cx="360363" cy="360362"/>
          </a:xfrm>
          <a:prstGeom prst="ellipse">
            <a:avLst/>
          </a:prstGeom>
          <a:noFill/>
          <a:ln w="254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18" name="Line 448"/>
          <p:cNvSpPr>
            <a:spLocks noChangeShapeType="1"/>
          </p:cNvSpPr>
          <p:nvPr/>
        </p:nvSpPr>
        <p:spPr bwMode="auto">
          <a:xfrm flipH="1" flipV="1">
            <a:off x="2247900" y="1785938"/>
            <a:ext cx="71438" cy="15128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19" name="Oval 449"/>
          <p:cNvSpPr>
            <a:spLocks noChangeArrowheads="1"/>
          </p:cNvSpPr>
          <p:nvPr/>
        </p:nvSpPr>
        <p:spPr bwMode="auto">
          <a:xfrm>
            <a:off x="1455738" y="3154363"/>
            <a:ext cx="360362" cy="360362"/>
          </a:xfrm>
          <a:prstGeom prst="ellipse">
            <a:avLst/>
          </a:prstGeom>
          <a:noFill/>
          <a:ln w="254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20" name="Line 450"/>
          <p:cNvSpPr>
            <a:spLocks noChangeShapeType="1"/>
          </p:cNvSpPr>
          <p:nvPr/>
        </p:nvSpPr>
        <p:spPr bwMode="auto">
          <a:xfrm flipV="1">
            <a:off x="1671638" y="1785938"/>
            <a:ext cx="144462" cy="12239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1" name="AutoShape 452"/>
          <p:cNvSpPr>
            <a:spLocks noChangeArrowheads="1"/>
          </p:cNvSpPr>
          <p:nvPr/>
        </p:nvSpPr>
        <p:spPr bwMode="auto">
          <a:xfrm>
            <a:off x="2203450" y="3300413"/>
            <a:ext cx="215900" cy="215900"/>
          </a:xfrm>
          <a:prstGeom prst="irregularSeal2">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22" name="Line 28"/>
          <p:cNvSpPr>
            <a:spLocks noChangeShapeType="1"/>
          </p:cNvSpPr>
          <p:nvPr/>
        </p:nvSpPr>
        <p:spPr bwMode="auto">
          <a:xfrm flipV="1">
            <a:off x="6356350" y="5191125"/>
            <a:ext cx="431800"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3" name="Line 29"/>
          <p:cNvSpPr>
            <a:spLocks noChangeShapeType="1"/>
          </p:cNvSpPr>
          <p:nvPr/>
        </p:nvSpPr>
        <p:spPr bwMode="auto">
          <a:xfrm>
            <a:off x="6213475" y="4397375"/>
            <a:ext cx="5048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4" name="Line 30"/>
          <p:cNvSpPr>
            <a:spLocks noChangeShapeType="1"/>
          </p:cNvSpPr>
          <p:nvPr/>
        </p:nvSpPr>
        <p:spPr bwMode="auto">
          <a:xfrm flipV="1">
            <a:off x="6234113" y="4254500"/>
            <a:ext cx="431800"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5" name="Line 31"/>
          <p:cNvSpPr>
            <a:spLocks noChangeShapeType="1"/>
          </p:cNvSpPr>
          <p:nvPr/>
        </p:nvSpPr>
        <p:spPr bwMode="auto">
          <a:xfrm>
            <a:off x="6211888" y="3540125"/>
            <a:ext cx="5048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6" name="Line 32"/>
          <p:cNvSpPr>
            <a:spLocks noChangeShapeType="1"/>
          </p:cNvSpPr>
          <p:nvPr/>
        </p:nvSpPr>
        <p:spPr bwMode="auto">
          <a:xfrm flipV="1">
            <a:off x="6232525" y="3397250"/>
            <a:ext cx="431800"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7" name="Text Box 33"/>
          <p:cNvSpPr txBox="1">
            <a:spLocks noChangeArrowheads="1"/>
          </p:cNvSpPr>
          <p:nvPr/>
        </p:nvSpPr>
        <p:spPr bwMode="auto">
          <a:xfrm>
            <a:off x="4773613" y="2525713"/>
            <a:ext cx="1311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V=6V</a:t>
            </a:r>
            <a:r>
              <a:rPr lang="en-US" altLang="zh-CN" baseline="-25000"/>
              <a:t>o</a:t>
            </a:r>
            <a:r>
              <a:rPr lang="en-US" altLang="zh-CN"/>
              <a:t>-</a:t>
            </a:r>
            <a:r>
              <a:rPr lang="el-GR" altLang="zh-CN"/>
              <a:t>Δ</a:t>
            </a:r>
            <a:r>
              <a:rPr lang="en-US" altLang="zh-CN"/>
              <a:t>V</a:t>
            </a:r>
            <a:r>
              <a:rPr lang="en-US" altLang="zh-CN" baseline="-25000"/>
              <a:t>1</a:t>
            </a:r>
            <a:endParaRPr lang="el-GR" altLang="zh-CN" baseline="-25000"/>
          </a:p>
        </p:txBody>
      </p:sp>
      <p:sp>
        <p:nvSpPr>
          <p:cNvPr id="6228" name="Line 34"/>
          <p:cNvSpPr>
            <a:spLocks noChangeShapeType="1"/>
          </p:cNvSpPr>
          <p:nvPr/>
        </p:nvSpPr>
        <p:spPr bwMode="auto">
          <a:xfrm>
            <a:off x="6213475" y="2674938"/>
            <a:ext cx="50482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29" name="Text Box 36"/>
          <p:cNvSpPr txBox="1">
            <a:spLocks noChangeArrowheads="1"/>
          </p:cNvSpPr>
          <p:nvPr/>
        </p:nvSpPr>
        <p:spPr bwMode="auto">
          <a:xfrm>
            <a:off x="4773613" y="3382963"/>
            <a:ext cx="1336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V=4V</a:t>
            </a:r>
            <a:r>
              <a:rPr lang="en-US" altLang="zh-CN" baseline="-25000"/>
              <a:t>o</a:t>
            </a:r>
            <a:r>
              <a:rPr lang="en-US" altLang="zh-CN"/>
              <a:t>-</a:t>
            </a:r>
            <a:r>
              <a:rPr lang="el-GR" altLang="zh-CN"/>
              <a:t>Δ</a:t>
            </a:r>
            <a:r>
              <a:rPr lang="en-US" altLang="zh-CN"/>
              <a:t>V</a:t>
            </a:r>
            <a:r>
              <a:rPr lang="en-US" altLang="zh-CN" baseline="-25000"/>
              <a:t>2</a:t>
            </a:r>
            <a:endParaRPr lang="el-GR" altLang="zh-CN" baseline="-25000"/>
          </a:p>
        </p:txBody>
      </p:sp>
      <p:sp>
        <p:nvSpPr>
          <p:cNvPr id="6230" name="Text Box 37"/>
          <p:cNvSpPr txBox="1">
            <a:spLocks noChangeArrowheads="1"/>
          </p:cNvSpPr>
          <p:nvPr/>
        </p:nvSpPr>
        <p:spPr bwMode="auto">
          <a:xfrm>
            <a:off x="4773613" y="4175125"/>
            <a:ext cx="129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V=2V</a:t>
            </a:r>
            <a:r>
              <a:rPr lang="en-US" altLang="zh-CN" baseline="-25000"/>
              <a:t>o</a:t>
            </a:r>
            <a:r>
              <a:rPr lang="en-US" altLang="zh-CN"/>
              <a:t>-</a:t>
            </a:r>
            <a:r>
              <a:rPr lang="el-GR" altLang="zh-CN"/>
              <a:t>Δ</a:t>
            </a:r>
            <a:r>
              <a:rPr lang="en-US" altLang="zh-CN"/>
              <a:t>V</a:t>
            </a:r>
            <a:r>
              <a:rPr lang="en-US" altLang="zh-CN" baseline="-25000"/>
              <a:t>3</a:t>
            </a:r>
            <a:endParaRPr lang="el-GR" altLang="zh-CN" baseline="-25000"/>
          </a:p>
        </p:txBody>
      </p:sp>
      <p:sp>
        <p:nvSpPr>
          <p:cNvPr id="6231" name="Text Box 38"/>
          <p:cNvSpPr txBox="1">
            <a:spLocks noChangeArrowheads="1"/>
          </p:cNvSpPr>
          <p:nvPr/>
        </p:nvSpPr>
        <p:spPr bwMode="auto">
          <a:xfrm>
            <a:off x="4791075" y="5183188"/>
            <a:ext cx="873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a:t>
            </a:r>
            <a:r>
              <a:rPr lang="el-GR" altLang="zh-CN"/>
              <a:t>Δ</a:t>
            </a:r>
            <a:r>
              <a:rPr lang="en-US" altLang="zh-CN"/>
              <a:t>V</a:t>
            </a:r>
            <a:r>
              <a:rPr lang="en-US" altLang="zh-CN" baseline="-25000"/>
              <a:t>4</a:t>
            </a:r>
            <a:endParaRPr lang="el-GR" altLang="zh-CN" baseline="-25000"/>
          </a:p>
        </p:txBody>
      </p:sp>
      <p:sp>
        <p:nvSpPr>
          <p:cNvPr id="6232" name="Rectangle 46"/>
          <p:cNvSpPr>
            <a:spLocks noChangeArrowheads="1"/>
          </p:cNvSpPr>
          <p:nvPr/>
        </p:nvSpPr>
        <p:spPr bwMode="auto">
          <a:xfrm>
            <a:off x="7046913" y="5603875"/>
            <a:ext cx="1087437" cy="7143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33" name="Line 47"/>
          <p:cNvSpPr>
            <a:spLocks noChangeShapeType="1"/>
          </p:cNvSpPr>
          <p:nvPr/>
        </p:nvSpPr>
        <p:spPr bwMode="auto">
          <a:xfrm flipV="1">
            <a:off x="7077075" y="194945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34" name="Oval 48"/>
          <p:cNvSpPr>
            <a:spLocks noChangeArrowheads="1"/>
          </p:cNvSpPr>
          <p:nvPr/>
        </p:nvSpPr>
        <p:spPr bwMode="auto">
          <a:xfrm>
            <a:off x="7035800" y="1878013"/>
            <a:ext cx="69850" cy="7143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35" name="Line 49"/>
          <p:cNvSpPr>
            <a:spLocks noChangeShapeType="1"/>
          </p:cNvSpPr>
          <p:nvPr/>
        </p:nvSpPr>
        <p:spPr bwMode="auto">
          <a:xfrm flipV="1">
            <a:off x="7048500" y="5657850"/>
            <a:ext cx="0" cy="504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36" name="Oval 50"/>
          <p:cNvSpPr>
            <a:spLocks noChangeArrowheads="1"/>
          </p:cNvSpPr>
          <p:nvPr/>
        </p:nvSpPr>
        <p:spPr bwMode="auto">
          <a:xfrm>
            <a:off x="7007225" y="6161088"/>
            <a:ext cx="69850" cy="71437"/>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37" name="Rectangle 51"/>
          <p:cNvSpPr>
            <a:spLocks noChangeArrowheads="1"/>
          </p:cNvSpPr>
          <p:nvPr/>
        </p:nvSpPr>
        <p:spPr bwMode="auto">
          <a:xfrm>
            <a:off x="6861175" y="4262438"/>
            <a:ext cx="1347788"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38" name="Rectangle 52"/>
          <p:cNvSpPr>
            <a:spLocks noChangeArrowheads="1"/>
          </p:cNvSpPr>
          <p:nvPr/>
        </p:nvSpPr>
        <p:spPr bwMode="auto">
          <a:xfrm>
            <a:off x="6862763" y="5172075"/>
            <a:ext cx="1347787"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39" name="Rectangle 53"/>
          <p:cNvSpPr>
            <a:spLocks noChangeArrowheads="1"/>
          </p:cNvSpPr>
          <p:nvPr/>
        </p:nvSpPr>
        <p:spPr bwMode="auto">
          <a:xfrm>
            <a:off x="6881813" y="2503488"/>
            <a:ext cx="1347787"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0" name="Rectangle 54"/>
          <p:cNvSpPr>
            <a:spLocks noChangeArrowheads="1"/>
          </p:cNvSpPr>
          <p:nvPr/>
        </p:nvSpPr>
        <p:spPr bwMode="auto">
          <a:xfrm>
            <a:off x="6881813" y="3367088"/>
            <a:ext cx="1347787" cy="431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1" name="Rectangle 55"/>
          <p:cNvSpPr>
            <a:spLocks noChangeArrowheads="1"/>
          </p:cNvSpPr>
          <p:nvPr/>
        </p:nvSpPr>
        <p:spPr bwMode="auto">
          <a:xfrm>
            <a:off x="7072313" y="2428875"/>
            <a:ext cx="1087437" cy="7143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2" name="Text Box 78"/>
          <p:cNvSpPr txBox="1">
            <a:spLocks noChangeArrowheads="1"/>
          </p:cNvSpPr>
          <p:nvPr/>
        </p:nvSpPr>
        <p:spPr bwMode="auto">
          <a:xfrm>
            <a:off x="6186488" y="1470025"/>
            <a:ext cx="8175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a:t>
            </a:r>
            <a:r>
              <a:rPr lang="en-US" altLang="zh-CN" b="1">
                <a:solidFill>
                  <a:srgbClr val="FF0000"/>
                </a:solidFill>
              </a:rPr>
              <a:t>6</a:t>
            </a:r>
            <a:r>
              <a:rPr lang="en-US" altLang="zh-CN"/>
              <a:t>V</a:t>
            </a:r>
            <a:r>
              <a:rPr lang="en-US" altLang="zh-CN" baseline="-25000"/>
              <a:t>o</a:t>
            </a:r>
            <a:endParaRPr lang="en-US" altLang="zh-CN"/>
          </a:p>
        </p:txBody>
      </p:sp>
      <p:sp>
        <p:nvSpPr>
          <p:cNvPr id="6243" name="Line 79"/>
          <p:cNvSpPr>
            <a:spLocks noChangeShapeType="1"/>
          </p:cNvSpPr>
          <p:nvPr/>
        </p:nvSpPr>
        <p:spPr bwMode="auto">
          <a:xfrm>
            <a:off x="7581900" y="1470025"/>
            <a:ext cx="144463" cy="4679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6244" name="AutoShape 80"/>
          <p:cNvSpPr>
            <a:spLocks noChangeArrowheads="1"/>
          </p:cNvSpPr>
          <p:nvPr/>
        </p:nvSpPr>
        <p:spPr bwMode="auto">
          <a:xfrm rot="10800000">
            <a:off x="7510463" y="2982913"/>
            <a:ext cx="287337" cy="287337"/>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5" name="AutoShape 81"/>
          <p:cNvSpPr>
            <a:spLocks noChangeArrowheads="1"/>
          </p:cNvSpPr>
          <p:nvPr/>
        </p:nvSpPr>
        <p:spPr bwMode="auto">
          <a:xfrm rot="10800000">
            <a:off x="7620000" y="3990975"/>
            <a:ext cx="77788" cy="71438"/>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6" name="AutoShape 82"/>
          <p:cNvSpPr>
            <a:spLocks noChangeArrowheads="1"/>
          </p:cNvSpPr>
          <p:nvPr/>
        </p:nvSpPr>
        <p:spPr bwMode="auto">
          <a:xfrm rot="10800000">
            <a:off x="7548563" y="4781550"/>
            <a:ext cx="249237" cy="360363"/>
          </a:xfrm>
          <a:prstGeom prst="triangle">
            <a:avLst>
              <a:gd name="adj" fmla="val 5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7" name="AutoShape 113"/>
          <p:cNvSpPr>
            <a:spLocks noChangeArrowheads="1"/>
          </p:cNvSpPr>
          <p:nvPr/>
        </p:nvSpPr>
        <p:spPr bwMode="auto">
          <a:xfrm rot="10800000">
            <a:off x="7150100" y="3101975"/>
            <a:ext cx="144463" cy="106363"/>
          </a:xfrm>
          <a:prstGeom prst="triangle">
            <a:avLst>
              <a:gd name="adj" fmla="val 50000"/>
            </a:avLst>
          </a:prstGeom>
          <a:solidFill>
            <a:srgbClr val="FFCC00">
              <a:alpha val="50195"/>
            </a:srgbClr>
          </a:solidFill>
          <a:ln w="9525">
            <a:solidFill>
              <a:schemeClr val="tx1"/>
            </a:solidFill>
            <a:prstDash val="dash"/>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8" name="AutoShape 114"/>
          <p:cNvSpPr>
            <a:spLocks noChangeArrowheads="1"/>
          </p:cNvSpPr>
          <p:nvPr/>
        </p:nvSpPr>
        <p:spPr bwMode="auto">
          <a:xfrm rot="10800000">
            <a:off x="7077075" y="3822700"/>
            <a:ext cx="288925" cy="360363"/>
          </a:xfrm>
          <a:prstGeom prst="triangle">
            <a:avLst>
              <a:gd name="adj" fmla="val 50000"/>
            </a:avLst>
          </a:prstGeom>
          <a:solidFill>
            <a:srgbClr val="FFCC00">
              <a:alpha val="50195"/>
            </a:srgbClr>
          </a:solidFill>
          <a:ln w="9525">
            <a:solidFill>
              <a:schemeClr val="tx1"/>
            </a:solidFill>
            <a:prstDash val="dash"/>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6249" name="AutoShape 115"/>
          <p:cNvSpPr>
            <a:spLocks noChangeArrowheads="1"/>
          </p:cNvSpPr>
          <p:nvPr/>
        </p:nvSpPr>
        <p:spPr bwMode="auto">
          <a:xfrm rot="10800000">
            <a:off x="7124700" y="4783138"/>
            <a:ext cx="144463" cy="288925"/>
          </a:xfrm>
          <a:prstGeom prst="triangle">
            <a:avLst>
              <a:gd name="adj" fmla="val 50000"/>
            </a:avLst>
          </a:prstGeom>
          <a:solidFill>
            <a:srgbClr val="FFCC00">
              <a:alpha val="50195"/>
            </a:srgbClr>
          </a:solidFill>
          <a:ln w="9525">
            <a:solidFill>
              <a:schemeClr val="tx1"/>
            </a:solidFill>
            <a:prstDash val="dash"/>
            <a:miter lim="800000"/>
            <a:headEnd/>
            <a:tailEnd/>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10" name="Text Box 118"/>
          <p:cNvSpPr txBox="1">
            <a:spLocks noChangeArrowheads="1"/>
          </p:cNvSpPr>
          <p:nvPr/>
        </p:nvSpPr>
        <p:spPr bwMode="auto">
          <a:xfrm>
            <a:off x="6165850" y="5697538"/>
            <a:ext cx="588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V=0</a:t>
            </a:r>
            <a:endParaRPr lang="en-US" altLang="zh-CN" baseline="-25000"/>
          </a:p>
        </p:txBody>
      </p:sp>
      <p:sp>
        <p:nvSpPr>
          <p:cNvPr id="6251" name="Text Box 119"/>
          <p:cNvSpPr txBox="1">
            <a:spLocks noChangeArrowheads="1"/>
          </p:cNvSpPr>
          <p:nvPr/>
        </p:nvSpPr>
        <p:spPr bwMode="auto">
          <a:xfrm>
            <a:off x="7591425" y="262255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2" name="Text Box 120"/>
          <p:cNvSpPr txBox="1">
            <a:spLocks noChangeArrowheads="1"/>
          </p:cNvSpPr>
          <p:nvPr/>
        </p:nvSpPr>
        <p:spPr bwMode="auto">
          <a:xfrm>
            <a:off x="7581900" y="3335338"/>
            <a:ext cx="27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3" name="Text Box 121"/>
          <p:cNvSpPr txBox="1">
            <a:spLocks noChangeArrowheads="1"/>
          </p:cNvSpPr>
          <p:nvPr/>
        </p:nvSpPr>
        <p:spPr bwMode="auto">
          <a:xfrm>
            <a:off x="7437438" y="3263900"/>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4" name="Text Box 125"/>
          <p:cNvSpPr txBox="1">
            <a:spLocks noChangeArrowheads="1"/>
          </p:cNvSpPr>
          <p:nvPr/>
        </p:nvSpPr>
        <p:spPr bwMode="auto">
          <a:xfrm>
            <a:off x="7423150" y="35083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5" name="Text Box 126"/>
          <p:cNvSpPr txBox="1">
            <a:spLocks noChangeArrowheads="1"/>
          </p:cNvSpPr>
          <p:nvPr/>
        </p:nvSpPr>
        <p:spPr bwMode="auto">
          <a:xfrm>
            <a:off x="7432675" y="420052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6" name="Text Box 127"/>
          <p:cNvSpPr txBox="1">
            <a:spLocks noChangeArrowheads="1"/>
          </p:cNvSpPr>
          <p:nvPr/>
        </p:nvSpPr>
        <p:spPr bwMode="auto">
          <a:xfrm>
            <a:off x="7577138" y="4127500"/>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7" name="Text Box 128"/>
          <p:cNvSpPr txBox="1">
            <a:spLocks noChangeArrowheads="1"/>
          </p:cNvSpPr>
          <p:nvPr/>
        </p:nvSpPr>
        <p:spPr bwMode="auto">
          <a:xfrm>
            <a:off x="7437438" y="441642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8" name="Text Box 129"/>
          <p:cNvSpPr txBox="1">
            <a:spLocks noChangeArrowheads="1"/>
          </p:cNvSpPr>
          <p:nvPr/>
        </p:nvSpPr>
        <p:spPr bwMode="auto">
          <a:xfrm>
            <a:off x="7581900" y="4343400"/>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59" name="Text Box 130"/>
          <p:cNvSpPr txBox="1">
            <a:spLocks noChangeArrowheads="1"/>
          </p:cNvSpPr>
          <p:nvPr/>
        </p:nvSpPr>
        <p:spPr bwMode="auto">
          <a:xfrm>
            <a:off x="7432675" y="5070475"/>
            <a:ext cx="293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6260" name="Text Box 131"/>
          <p:cNvSpPr txBox="1">
            <a:spLocks noChangeArrowheads="1"/>
          </p:cNvSpPr>
          <p:nvPr/>
        </p:nvSpPr>
        <p:spPr bwMode="auto">
          <a:xfrm>
            <a:off x="7653338" y="5064125"/>
            <a:ext cx="293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a:t>+</a:t>
            </a:r>
          </a:p>
        </p:txBody>
      </p:sp>
      <p:sp>
        <p:nvSpPr>
          <p:cNvPr id="121" name="Rectangle 2"/>
          <p:cNvSpPr txBox="1">
            <a:spLocks noChangeArrowheads="1"/>
          </p:cNvSpPr>
          <p:nvPr/>
        </p:nvSpPr>
        <p:spPr bwMode="auto">
          <a:xfrm>
            <a:off x="1071563" y="285750"/>
            <a:ext cx="7286625" cy="642938"/>
          </a:xfrm>
          <a:prstGeom prst="rect">
            <a:avLst/>
          </a:prstGeom>
          <a:solidFill>
            <a:srgbClr val="FFFF00"/>
          </a:solidFill>
          <a:ln>
            <a:miter lim="800000"/>
            <a:headEnd/>
            <a:tailEnd/>
          </a:ln>
        </p:spPr>
        <p:txBody>
          <a:bodyPr/>
          <a:lstStyle/>
          <a:p>
            <a:pPr algn="ctr">
              <a:defRPr/>
            </a:pPr>
            <a:r>
              <a:rPr lang="en-US" altLang="zh-CN" sz="3200" b="1" dirty="0">
                <a:solidFill>
                  <a:srgbClr val="FF0000"/>
                </a:solidFill>
                <a:latin typeface="+mj-lt"/>
                <a:ea typeface="+mj-ea"/>
                <a:cs typeface="+mj-cs"/>
              </a:rPr>
              <a:t>MRPC/RPC </a:t>
            </a:r>
            <a:r>
              <a:rPr lang="zh-CN" altLang="en-US" sz="3200" b="1" dirty="0" smtClean="0">
                <a:solidFill>
                  <a:srgbClr val="FF0000"/>
                </a:solidFill>
                <a:latin typeface="+mj-lt"/>
                <a:ea typeface="+mj-ea"/>
                <a:cs typeface="+mj-cs"/>
              </a:rPr>
              <a:t>的主要性能</a:t>
            </a:r>
            <a:endParaRPr lang="en-US" altLang="zh-CN" sz="3200" b="1" dirty="0">
              <a:solidFill>
                <a:srgbClr val="FF0000"/>
              </a:solidFill>
              <a:latin typeface="+mj-lt"/>
              <a:ea typeface="+mj-ea"/>
              <a:cs typeface="+mj-cs"/>
            </a:endParaRPr>
          </a:p>
        </p:txBody>
      </p:sp>
      <p:sp>
        <p:nvSpPr>
          <p:cNvPr id="6262" name="Text Box 368"/>
          <p:cNvSpPr txBox="1">
            <a:spLocks noChangeArrowheads="1"/>
          </p:cNvSpPr>
          <p:nvPr/>
        </p:nvSpPr>
        <p:spPr bwMode="auto">
          <a:xfrm>
            <a:off x="6215063" y="1143000"/>
            <a:ext cx="2724150" cy="36988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内部场强的自我调节功能</a:t>
            </a: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95769" y="260648"/>
            <a:ext cx="8229600" cy="64506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rgbClr val="0000F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libri"/>
                <a:ea typeface="+mj-ea"/>
                <a:cs typeface="+mj-cs"/>
              </a:rPr>
              <a:t>TOF PID at the EIC</a:t>
            </a:r>
            <a:endParaRPr kumimoji="0" lang="en-US" sz="3200" b="1" i="0" u="none" strike="noStrike" kern="1200" cap="none" spc="0" normalizeH="0" baseline="0" noProof="0" dirty="0">
              <a:ln>
                <a:noFill/>
              </a:ln>
              <a:solidFill>
                <a:srgbClr val="FF0000"/>
              </a:solidFill>
              <a:effectLst/>
              <a:uLnTx/>
              <a:uFillTx/>
              <a:latin typeface="Calibri"/>
              <a:ea typeface="+mj-ea"/>
              <a:cs typeface="+mj-cs"/>
            </a:endParaRPr>
          </a:p>
        </p:txBody>
      </p:sp>
      <p:sp>
        <p:nvSpPr>
          <p:cNvPr id="22" name="Content Placeholder 2"/>
          <p:cNvSpPr txBox="1">
            <a:spLocks/>
          </p:cNvSpPr>
          <p:nvPr/>
        </p:nvSpPr>
        <p:spPr>
          <a:xfrm>
            <a:off x="77140" y="4388486"/>
            <a:ext cx="8934780" cy="21043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rgbClr val="008000"/>
                </a:solidFill>
                <a:effectLst/>
                <a:uLnTx/>
                <a:uFillTx/>
                <a:latin typeface="Calibri"/>
                <a:ea typeface="+mn-ea"/>
                <a:cs typeface="+mn-cs"/>
              </a:rPr>
              <a:t>TOF Positives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Compact (10-15 cm of space needed), allowing more room for, e.g., RICH</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altLang="zh-CN" sz="1800" dirty="0" smtClean="0">
                <a:solidFill>
                  <a:sysClr val="windowText" lastClr="000000"/>
                </a:solidFill>
                <a:latin typeface="Calibri"/>
              </a:rPr>
              <a:t>More clean </a:t>
            </a:r>
            <a:r>
              <a:rPr lang="en-US" altLang="zh-CN" sz="1800" dirty="0">
                <a:solidFill>
                  <a:sysClr val="windowText" lastClr="000000"/>
                </a:solidFill>
                <a:latin typeface="Calibri"/>
              </a:rPr>
              <a:t> </a:t>
            </a:r>
            <a:r>
              <a:rPr lang="en-US" altLang="zh-CN" sz="1800" dirty="0" smtClean="0">
                <a:solidFill>
                  <a:sysClr val="windowText" lastClr="000000"/>
                </a:solidFill>
                <a:latin typeface="Calibri"/>
              </a:rPr>
              <a:t>PID</a:t>
            </a:r>
            <a:endPar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Can contribute to e/h identification using TPC </a:t>
            </a:r>
            <a:r>
              <a:rPr kumimoji="0" lang="en-US" sz="1800" b="0" i="0" u="none" strike="noStrike" kern="1200" cap="none" spc="0" normalizeH="0" baseline="0" noProof="0" dirty="0" err="1" smtClean="0">
                <a:ln>
                  <a:noFill/>
                </a:ln>
                <a:solidFill>
                  <a:sysClr val="windowText" lastClr="000000"/>
                </a:solidFill>
                <a:effectLst/>
                <a:uLnTx/>
                <a:uFillTx/>
                <a:latin typeface="Calibri"/>
                <a:ea typeface="+mn-ea"/>
                <a:cs typeface="+mn-cs"/>
              </a:rPr>
              <a:t>dE</a:t>
            </a: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/dx</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rgbClr val="008000"/>
                </a:solidFill>
                <a:effectLst/>
                <a:uLnTx/>
                <a:uFillTx/>
                <a:latin typeface="Calibri"/>
                <a:ea typeface="+mn-ea"/>
                <a:cs typeface="+mn-cs"/>
              </a:rPr>
              <a:t>TOF Negatives</a:t>
            </a:r>
            <a:endPar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smtClean="0">
                <a:ln>
                  <a:noFill/>
                </a:ln>
                <a:solidFill>
                  <a:sysClr val="windowText" lastClr="000000"/>
                </a:solidFill>
                <a:effectLst/>
                <a:uLnTx/>
                <a:uFillTx/>
                <a:latin typeface="Calibri"/>
                <a:ea typeface="+mn-ea"/>
                <a:cs typeface="+mn-cs"/>
              </a:rPr>
              <a:t>Start counter?</a:t>
            </a:r>
          </a:p>
        </p:txBody>
      </p:sp>
      <p:sp>
        <p:nvSpPr>
          <p:cNvPr id="23" name="Slide Number Placeholder 3"/>
          <p:cNvSpPr txBox="1">
            <a:spLocks/>
          </p:cNvSpPr>
          <p:nvPr/>
        </p:nvSpPr>
        <p:spPr>
          <a:xfrm>
            <a:off x="8306740" y="6492875"/>
            <a:ext cx="83725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5DECE-709F-5547-99FE-06FE97115E3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24" name="Table 4"/>
          <p:cNvGraphicFramePr>
            <a:graphicFrameLocks noGrp="1"/>
          </p:cNvGraphicFramePr>
          <p:nvPr>
            <p:extLst>
              <p:ext uri="{D42A27DB-BD31-4B8C-83A1-F6EECF244321}">
                <p14:modId xmlns:p14="http://schemas.microsoft.com/office/powerpoint/2010/main" val="366510808"/>
              </p:ext>
            </p:extLst>
          </p:nvPr>
        </p:nvGraphicFramePr>
        <p:xfrm>
          <a:off x="457200" y="1063430"/>
          <a:ext cx="8284782" cy="3001205"/>
        </p:xfrm>
        <a:graphic>
          <a:graphicData uri="http://schemas.openxmlformats.org/drawingml/2006/table">
            <a:tbl>
              <a:tblPr firstRow="1" bandRow="1"/>
              <a:tblGrid>
                <a:gridCol w="1619434"/>
                <a:gridCol w="1619434"/>
                <a:gridCol w="2468647"/>
                <a:gridCol w="2577267"/>
              </a:tblGrid>
              <a:tr h="545813">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dirty="0" smtClean="0"/>
                        <a:t>@</a:t>
                      </a:r>
                      <a:r>
                        <a:rPr lang="en-US" baseline="0" dirty="0" smtClean="0"/>
                        <a:t> 1m distance</a:t>
                      </a:r>
                      <a:endParaRPr lang="en-US" dirty="0"/>
                    </a:p>
                  </a:txBody>
                  <a:tcPr>
                    <a:lnL w="12700" cmpd="sng">
                      <a:solidFill>
                        <a:srgbClr val="E2751D"/>
                      </a:solidFill>
                    </a:lnL>
                    <a:lnR w="12700" cmpd="sng">
                      <a:solidFill>
                        <a:srgbClr val="E2751D"/>
                      </a:solidFill>
                    </a:lnR>
                    <a:lnT w="12700" cmpd="sng">
                      <a:solidFill>
                        <a:srgbClr val="E2751D"/>
                      </a:solidFill>
                    </a:lnT>
                    <a:lnB w="254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dirty="0" smtClean="0"/>
                        <a:t>Distance</a:t>
                      </a:r>
                      <a:endParaRPr lang="en-US" dirty="0"/>
                    </a:p>
                  </a:txBody>
                  <a:tcPr>
                    <a:lnL w="12700" cmpd="sng">
                      <a:solidFill>
                        <a:srgbClr val="E2751D"/>
                      </a:solidFill>
                    </a:lnL>
                    <a:lnR w="12700" cmpd="sng">
                      <a:solidFill>
                        <a:srgbClr val="E2751D"/>
                      </a:solidFill>
                    </a:lnR>
                    <a:lnT w="12700" cmpd="sng">
                      <a:solidFill>
                        <a:srgbClr val="E2751D"/>
                      </a:solidFill>
                    </a:lnT>
                    <a:lnB w="254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dirty="0" smtClean="0"/>
                        <a:t>Pion-</a:t>
                      </a:r>
                      <a:r>
                        <a:rPr lang="en-US" dirty="0" err="1" smtClean="0"/>
                        <a:t>Kaon</a:t>
                      </a:r>
                      <a:r>
                        <a:rPr lang="en-US" dirty="0" smtClean="0"/>
                        <a:t> Separation</a:t>
                      </a:r>
                      <a:endParaRPr lang="en-US" dirty="0"/>
                    </a:p>
                  </a:txBody>
                  <a:tcPr>
                    <a:lnL w="12700" cmpd="sng">
                      <a:solidFill>
                        <a:srgbClr val="E2751D"/>
                      </a:solidFill>
                    </a:lnL>
                    <a:lnR w="12700" cmpd="sng">
                      <a:solidFill>
                        <a:srgbClr val="E2751D"/>
                      </a:solidFill>
                    </a:lnR>
                    <a:lnT w="12700" cmpd="sng">
                      <a:solidFill>
                        <a:srgbClr val="E2751D"/>
                      </a:solidFill>
                    </a:lnT>
                    <a:lnB w="254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dirty="0" err="1" smtClean="0"/>
                        <a:t>Kaon</a:t>
                      </a:r>
                      <a:r>
                        <a:rPr lang="en-US" dirty="0" smtClean="0"/>
                        <a:t>-Proton Separation</a:t>
                      </a:r>
                      <a:endParaRPr lang="en-US" dirty="0"/>
                    </a:p>
                  </a:txBody>
                  <a:tcPr>
                    <a:lnL w="12700" cmpd="sng">
                      <a:solidFill>
                        <a:srgbClr val="E2751D"/>
                      </a:solidFill>
                    </a:lnL>
                    <a:lnR w="12700" cmpd="sng">
                      <a:solidFill>
                        <a:srgbClr val="E2751D"/>
                      </a:solidFill>
                    </a:lnR>
                    <a:lnT w="12700" cmpd="sng">
                      <a:solidFill>
                        <a:srgbClr val="E2751D"/>
                      </a:solidFill>
                    </a:lnT>
                    <a:lnB w="25400" cmpd="sng">
                      <a:solidFill>
                        <a:srgbClr val="E2751D"/>
                      </a:solidFill>
                    </a:lnB>
                    <a:lnTlToBr w="12700" cmpd="sng">
                      <a:noFill/>
                      <a:prstDash val="solid"/>
                    </a:lnTlToBr>
                    <a:lnBlToTr w="12700" cmpd="sng">
                      <a:noFill/>
                      <a:prstDash val="solid"/>
                    </a:lnBlToTr>
                    <a:noFill/>
                  </a:tcPr>
                </a:tc>
              </a:tr>
              <a:tr h="72721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smtClean="0"/>
                    </a:p>
                    <a:p>
                      <a:r>
                        <a:rPr lang="en-US" dirty="0" err="1" smtClean="0"/>
                        <a:t>σ</a:t>
                      </a:r>
                      <a:r>
                        <a:rPr lang="en-US" baseline="-25000" dirty="0" err="1" smtClean="0"/>
                        <a:t>tot</a:t>
                      </a:r>
                      <a:r>
                        <a:rPr lang="en-US" dirty="0" smtClean="0"/>
                        <a:t>=100 </a:t>
                      </a:r>
                      <a:r>
                        <a:rPr lang="en-US" dirty="0" err="1" smtClean="0"/>
                        <a:t>ps</a:t>
                      </a:r>
                      <a:endParaRPr lang="en-US" dirty="0"/>
                    </a:p>
                  </a:txBody>
                  <a:tcPr>
                    <a:lnL w="12700" cmpd="sng">
                      <a:solidFill>
                        <a:srgbClr val="E2751D"/>
                      </a:solidFill>
                    </a:lnL>
                    <a:lnR w="12700" cmpd="sng">
                      <a:solidFill>
                        <a:srgbClr val="E2751D"/>
                      </a:solidFill>
                    </a:lnR>
                    <a:lnT w="254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smtClean="0"/>
                    </a:p>
                    <a:p>
                      <a:pPr algn="ctr"/>
                      <a:r>
                        <a:rPr lang="en-US" dirty="0" smtClean="0"/>
                        <a:t>1m</a:t>
                      </a:r>
                      <a:endParaRPr lang="en-US" dirty="0"/>
                    </a:p>
                  </a:txBody>
                  <a:tcPr>
                    <a:lnL w="12700" cmpd="sng">
                      <a:solidFill>
                        <a:srgbClr val="E2751D"/>
                      </a:solidFill>
                    </a:lnL>
                    <a:lnR w="12700" cmpd="sng">
                      <a:solidFill>
                        <a:srgbClr val="E2751D"/>
                      </a:solidFill>
                    </a:lnR>
                    <a:lnT w="254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smtClean="0"/>
                    </a:p>
                    <a:p>
                      <a:endParaRPr lang="en-US" dirty="0"/>
                    </a:p>
                  </a:txBody>
                  <a:tcPr>
                    <a:lnL w="12700" cmpd="sng">
                      <a:solidFill>
                        <a:srgbClr val="E2751D"/>
                      </a:solidFill>
                    </a:lnL>
                    <a:lnR w="12700" cmpd="sng">
                      <a:solidFill>
                        <a:srgbClr val="E2751D"/>
                      </a:solidFill>
                    </a:lnR>
                    <a:lnT w="254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rgbClr val="E2751D"/>
                      </a:solidFill>
                    </a:lnL>
                    <a:lnR w="12700" cmpd="sng">
                      <a:solidFill>
                        <a:srgbClr val="E2751D"/>
                      </a:solidFill>
                    </a:lnR>
                    <a:lnT w="254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r>
              <a:tr h="81378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σ</a:t>
                      </a:r>
                      <a:r>
                        <a:rPr lang="en-US" baseline="-25000" dirty="0" err="1" smtClean="0"/>
                        <a:t>tot</a:t>
                      </a:r>
                      <a:r>
                        <a:rPr lang="en-US" dirty="0" smtClean="0"/>
                        <a:t>=10</a:t>
                      </a:r>
                      <a:r>
                        <a:rPr lang="en-US" baseline="0" dirty="0" smtClean="0"/>
                        <a:t> </a:t>
                      </a:r>
                      <a:r>
                        <a:rPr lang="en-US" dirty="0" err="1" smtClean="0"/>
                        <a:t>ps</a:t>
                      </a:r>
                      <a:endParaRPr lang="en-US" dirty="0" smtClean="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1m</a:t>
                      </a:r>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noFill/>
                  </a:tcPr>
                </a:tc>
              </a:tr>
              <a:tr h="8837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σ</a:t>
                      </a:r>
                      <a:r>
                        <a:rPr lang="en-US" baseline="-25000" dirty="0" err="1" smtClean="0"/>
                        <a:t>tot</a:t>
                      </a:r>
                      <a:r>
                        <a:rPr lang="en-US" dirty="0" smtClean="0"/>
                        <a:t>=10</a:t>
                      </a:r>
                      <a:r>
                        <a:rPr lang="en-US" baseline="0" dirty="0" smtClean="0"/>
                        <a:t> </a:t>
                      </a:r>
                      <a:r>
                        <a:rPr lang="en-US" dirty="0" err="1" smtClean="0"/>
                        <a:t>ps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3m</a:t>
                      </a:r>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dirty="0"/>
                    </a:p>
                  </a:txBody>
                  <a:tcPr>
                    <a:lnL w="12700" cmpd="sng">
                      <a:solidFill>
                        <a:srgbClr val="E2751D"/>
                      </a:solidFill>
                    </a:lnL>
                    <a:lnR w="12700" cmpd="sng">
                      <a:solidFill>
                        <a:srgbClr val="E2751D"/>
                      </a:solidFill>
                    </a:lnR>
                    <a:lnT w="12700" cmpd="sng">
                      <a:solidFill>
                        <a:srgbClr val="E2751D"/>
                      </a:solidFill>
                    </a:lnT>
                    <a:lnB w="12700" cmpd="sng">
                      <a:solidFill>
                        <a:srgbClr val="E2751D"/>
                      </a:solidFill>
                    </a:lnB>
                    <a:lnTlToBr w="12700" cmpd="sng">
                      <a:noFill/>
                      <a:prstDash val="solid"/>
                    </a:lnTlToBr>
                    <a:lnBlToTr w="12700" cmpd="sng">
                      <a:noFill/>
                      <a:prstDash val="solid"/>
                    </a:lnBlToTr>
                    <a:solidFill>
                      <a:srgbClr val="E2751D">
                        <a:alpha val="20000"/>
                      </a:srgbClr>
                    </a:solidFill>
                  </a:tcPr>
                </a:tc>
              </a:tr>
            </a:tbl>
          </a:graphicData>
        </a:graphic>
      </p:graphicFrame>
      <p:grpSp>
        <p:nvGrpSpPr>
          <p:cNvPr id="25" name="Group 7"/>
          <p:cNvGrpSpPr/>
          <p:nvPr/>
        </p:nvGrpSpPr>
        <p:grpSpPr>
          <a:xfrm>
            <a:off x="3811201" y="1778375"/>
            <a:ext cx="4750582" cy="1863540"/>
            <a:chOff x="3811201" y="1778375"/>
            <a:chExt cx="4750582" cy="1863540"/>
          </a:xfrm>
        </p:grpSpPr>
        <p:pic>
          <p:nvPicPr>
            <p:cNvPr id="26" name="Picture 11"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201" y="1780551"/>
              <a:ext cx="2249820" cy="228526"/>
            </a:xfrm>
            <a:prstGeom prst="rect">
              <a:avLst/>
            </a:prstGeom>
          </p:spPr>
        </p:pic>
        <p:pic>
          <p:nvPicPr>
            <p:cNvPr id="27" name="Picture 13"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201" y="2566209"/>
              <a:ext cx="2249820" cy="228526"/>
            </a:xfrm>
            <a:prstGeom prst="rect">
              <a:avLst/>
            </a:prstGeom>
          </p:spPr>
        </p:pic>
        <p:pic>
          <p:nvPicPr>
            <p:cNvPr id="28" name="Picture 14"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201" y="3413389"/>
              <a:ext cx="2249820" cy="228526"/>
            </a:xfrm>
            <a:prstGeom prst="rect">
              <a:avLst/>
            </a:prstGeom>
          </p:spPr>
        </p:pic>
        <p:pic>
          <p:nvPicPr>
            <p:cNvPr id="29" name="Picture 15"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963" y="1778375"/>
              <a:ext cx="2249820" cy="228526"/>
            </a:xfrm>
            <a:prstGeom prst="rect">
              <a:avLst/>
            </a:prstGeom>
          </p:spPr>
        </p:pic>
        <p:pic>
          <p:nvPicPr>
            <p:cNvPr id="30" name="Picture 16"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963" y="2564033"/>
              <a:ext cx="2249820" cy="228526"/>
            </a:xfrm>
            <a:prstGeom prst="rect">
              <a:avLst/>
            </a:prstGeom>
          </p:spPr>
        </p:pic>
        <p:pic>
          <p:nvPicPr>
            <p:cNvPr id="31" name="Picture 17" descr="Screen Shot 2015-07-08 at 4.58.1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963" y="3411213"/>
              <a:ext cx="2249820" cy="228526"/>
            </a:xfrm>
            <a:prstGeom prst="rect">
              <a:avLst/>
            </a:prstGeom>
          </p:spPr>
        </p:pic>
        <p:cxnSp>
          <p:nvCxnSpPr>
            <p:cNvPr id="32" name="Straight Arrow Connector 19"/>
            <p:cNvCxnSpPr/>
            <p:nvPr/>
          </p:nvCxnSpPr>
          <p:spPr>
            <a:xfrm>
              <a:off x="3888401" y="1887127"/>
              <a:ext cx="145463" cy="0"/>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cxnSp>
          <p:nvCxnSpPr>
            <p:cNvPr id="33" name="Straight Arrow Connector 23"/>
            <p:cNvCxnSpPr/>
            <p:nvPr/>
          </p:nvCxnSpPr>
          <p:spPr>
            <a:xfrm>
              <a:off x="3888401" y="2671315"/>
              <a:ext cx="464040" cy="0"/>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cxnSp>
          <p:nvCxnSpPr>
            <p:cNvPr id="34" name="Straight Arrow Connector 28"/>
            <p:cNvCxnSpPr/>
            <p:nvPr/>
          </p:nvCxnSpPr>
          <p:spPr>
            <a:xfrm>
              <a:off x="3888401" y="3516434"/>
              <a:ext cx="885938" cy="0"/>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cxnSp>
          <p:nvCxnSpPr>
            <p:cNvPr id="35" name="Straight Arrow Connector 31"/>
            <p:cNvCxnSpPr/>
            <p:nvPr/>
          </p:nvCxnSpPr>
          <p:spPr>
            <a:xfrm>
              <a:off x="6383389" y="1878760"/>
              <a:ext cx="255052" cy="3367"/>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cxnSp>
          <p:nvCxnSpPr>
            <p:cNvPr id="36" name="Straight Arrow Connector 32"/>
            <p:cNvCxnSpPr/>
            <p:nvPr/>
          </p:nvCxnSpPr>
          <p:spPr>
            <a:xfrm>
              <a:off x="6387694" y="2673643"/>
              <a:ext cx="810408" cy="0"/>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cxnSp>
          <p:nvCxnSpPr>
            <p:cNvPr id="37" name="Straight Arrow Connector 33"/>
            <p:cNvCxnSpPr/>
            <p:nvPr/>
          </p:nvCxnSpPr>
          <p:spPr>
            <a:xfrm>
              <a:off x="6387694" y="3513067"/>
              <a:ext cx="1503526" cy="3367"/>
            </a:xfrm>
            <a:prstGeom prst="straightConnector1">
              <a:avLst/>
            </a:prstGeom>
            <a:noFill/>
            <a:ln w="25400" cap="flat" cmpd="sng" algn="ctr">
              <a:solidFill>
                <a:srgbClr val="FF0000"/>
              </a:solidFill>
              <a:prstDash val="solid"/>
              <a:headEnd type="diamond"/>
              <a:tailEnd type="diamond"/>
            </a:ln>
            <a:effectLst>
              <a:outerShdw blurRad="40000" dist="20000" dir="5400000" rotWithShape="0">
                <a:srgbClr val="000000">
                  <a:alpha val="38000"/>
                </a:srgbClr>
              </a:outerShdw>
            </a:effectLst>
          </p:spPr>
        </p:cxnSp>
      </p:grpSp>
      <p:sp>
        <p:nvSpPr>
          <p:cNvPr id="38" name="Rectangle 35"/>
          <p:cNvSpPr/>
          <p:nvPr/>
        </p:nvSpPr>
        <p:spPr>
          <a:xfrm>
            <a:off x="-31600" y="4135960"/>
            <a:ext cx="9103360" cy="369332"/>
          </a:xfrm>
          <a:prstGeom prst="rect">
            <a:avLst/>
          </a:prstGeom>
        </p:spPr>
        <p:txBody>
          <a:bodyPr wrap="square">
            <a:spAutoFit/>
          </a:bodyPr>
          <a:lstStyle/>
          <a:p>
            <a:pPr algn="ctr" defTabSz="457200" fontAlgn="auto">
              <a:spcBef>
                <a:spcPts val="0"/>
              </a:spcBef>
              <a:spcAft>
                <a:spcPts val="0"/>
              </a:spcAft>
            </a:pPr>
            <a:r>
              <a:rPr lang="en-US" dirty="0">
                <a:solidFill>
                  <a:prstClr val="black"/>
                </a:solidFill>
                <a:latin typeface="Calibri"/>
                <a:ea typeface="+mn-ea"/>
              </a:rPr>
              <a:t>Momentum reach of TOF PID reaches interesting levels if one can achieve ~ 10 </a:t>
            </a:r>
            <a:r>
              <a:rPr lang="en-US" dirty="0" err="1">
                <a:solidFill>
                  <a:prstClr val="black"/>
                </a:solidFill>
                <a:latin typeface="Calibri"/>
                <a:ea typeface="+mn-ea"/>
              </a:rPr>
              <a:t>ps</a:t>
            </a:r>
            <a:endParaRPr lang="en-US" dirty="0">
              <a:solidFill>
                <a:prstClr val="black"/>
              </a:solidFill>
              <a:latin typeface="Calibri"/>
              <a:ea typeface="+mn-ea"/>
            </a:endParaRPr>
          </a:p>
        </p:txBody>
      </p:sp>
    </p:spTree>
    <p:extLst>
      <p:ext uri="{BB962C8B-B14F-4D97-AF65-F5344CB8AC3E}">
        <p14:creationId xmlns:p14="http://schemas.microsoft.com/office/powerpoint/2010/main" val="25560976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41</a:t>
            </a:fld>
            <a:endParaRPr lang="zh-CN" altLang="en-US" dirty="0"/>
          </a:p>
        </p:txBody>
      </p:sp>
      <p:graphicFrame>
        <p:nvGraphicFramePr>
          <p:cNvPr id="39" name="Table 58"/>
          <p:cNvGraphicFramePr>
            <a:graphicFrameLocks noGrp="1"/>
          </p:cNvGraphicFramePr>
          <p:nvPr>
            <p:extLst>
              <p:ext uri="{D42A27DB-BD31-4B8C-83A1-F6EECF244321}">
                <p14:modId xmlns:p14="http://schemas.microsoft.com/office/powerpoint/2010/main" val="1376226905"/>
              </p:ext>
            </p:extLst>
          </p:nvPr>
        </p:nvGraphicFramePr>
        <p:xfrm>
          <a:off x="558800" y="3556000"/>
          <a:ext cx="8128000" cy="2574159"/>
        </p:xfrm>
        <a:graphic>
          <a:graphicData uri="http://schemas.openxmlformats.org/drawingml/2006/table">
            <a:tbl>
              <a:tblPr firstRow="1" bandRow="1"/>
              <a:tblGrid>
                <a:gridCol w="1690099"/>
                <a:gridCol w="3124207"/>
                <a:gridCol w="3313694"/>
              </a:tblGrid>
              <a:tr h="36773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C7C9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smtClean="0"/>
                        <a:t>MRPC</a:t>
                      </a:r>
                      <a:r>
                        <a:rPr lang="en-US" sz="1200" baseline="0" dirty="0" smtClean="0"/>
                        <a:t> ( C. Williams et al. )</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C7C9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200" dirty="0" smtClean="0"/>
                        <a:t>MRPC</a:t>
                      </a:r>
                      <a:r>
                        <a:rPr lang="en-US" sz="1200" baseline="0" dirty="0" smtClean="0"/>
                        <a:t> ( </a:t>
                      </a:r>
                      <a:r>
                        <a:rPr lang="en-US" sz="1200" dirty="0" smtClean="0"/>
                        <a:t>UIUC &amp;</a:t>
                      </a:r>
                      <a:r>
                        <a:rPr lang="en-US" sz="1200" baseline="0" dirty="0" smtClean="0"/>
                        <a:t> BNL</a:t>
                      </a:r>
                      <a:r>
                        <a:rPr lang="en-US" sz="1200" dirty="0" smtClean="0"/>
                        <a:t>)</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C7C9F"/>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Gas Gap</a:t>
                      </a:r>
                      <a:r>
                        <a:rPr lang="en-US" sz="1200" baseline="0" dirty="0" smtClean="0"/>
                        <a:t> Width</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solidFill>
                            <a:srgbClr val="FF0000"/>
                          </a:solidFill>
                        </a:rPr>
                        <a:t>160um (</a:t>
                      </a:r>
                      <a:r>
                        <a:rPr lang="en-US" sz="1200" dirty="0" smtClean="0"/>
                        <a:t>fishing line)</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solidFill>
                            <a:srgbClr val="FF0000"/>
                          </a:solidFill>
                        </a:rPr>
                        <a:t>105um</a:t>
                      </a:r>
                      <a:r>
                        <a:rPr lang="en-US" sz="1200" baseline="0" dirty="0" smtClean="0"/>
                        <a:t>  </a:t>
                      </a:r>
                      <a:r>
                        <a:rPr lang="en-US" sz="1200" dirty="0" smtClean="0"/>
                        <a:t>(fishing</a:t>
                      </a:r>
                      <a:r>
                        <a:rPr lang="en-US" sz="1200" baseline="0" dirty="0" smtClean="0"/>
                        <a:t> line, and 165, 125, 75um)</a:t>
                      </a:r>
                      <a:endParaRPr lang="en-US" sz="12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a:t>
                      </a:r>
                      <a:r>
                        <a:rPr lang="en-US" sz="1200" baseline="0" dirty="0" smtClean="0"/>
                        <a:t> of Gas Gaps</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4 stack</a:t>
                      </a:r>
                      <a:r>
                        <a:rPr lang="en-US" sz="1200" baseline="0" dirty="0" smtClean="0"/>
                        <a:t> </a:t>
                      </a:r>
                      <a:r>
                        <a:rPr lang="en-US" sz="1200" dirty="0" smtClean="0"/>
                        <a:t>x 6 layers = </a:t>
                      </a:r>
                      <a:r>
                        <a:rPr lang="en-US" sz="1200" dirty="0" smtClean="0">
                          <a:solidFill>
                            <a:srgbClr val="FF0000"/>
                          </a:solidFill>
                        </a:rPr>
                        <a:t>24 </a:t>
                      </a:r>
                      <a:endParaRPr lang="en-US" sz="12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4 stack x 9</a:t>
                      </a:r>
                      <a:r>
                        <a:rPr lang="en-US" sz="1200" baseline="0" dirty="0" smtClean="0"/>
                        <a:t> </a:t>
                      </a:r>
                      <a:r>
                        <a:rPr lang="en-US" sz="1200" dirty="0" smtClean="0"/>
                        <a:t>layers = </a:t>
                      </a:r>
                      <a:r>
                        <a:rPr lang="en-US" sz="1200" dirty="0" smtClean="0">
                          <a:solidFill>
                            <a:srgbClr val="FF0000"/>
                          </a:solidFill>
                        </a:rPr>
                        <a:t>36</a:t>
                      </a:r>
                      <a:endParaRPr lang="en-US" sz="1200"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 of thin glass layers</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4 stacks</a:t>
                      </a:r>
                      <a:r>
                        <a:rPr lang="en-US" sz="1200" baseline="0" dirty="0" smtClean="0"/>
                        <a:t> x 5 layers = 20 (</a:t>
                      </a:r>
                      <a:r>
                        <a:rPr lang="en-US" sz="1200" baseline="0" dirty="0" smtClean="0">
                          <a:solidFill>
                            <a:srgbClr val="FF0000"/>
                          </a:solidFill>
                        </a:rPr>
                        <a:t>250um thick glass</a:t>
                      </a:r>
                      <a:r>
                        <a:rPr lang="en-US" sz="1200" baseline="0" dirty="0" smtClean="0"/>
                        <a:t>)</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4 stack x 8 layers = 32     (</a:t>
                      </a:r>
                      <a:r>
                        <a:rPr lang="en-US" sz="1200" dirty="0" smtClean="0">
                          <a:solidFill>
                            <a:srgbClr val="FF0000"/>
                          </a:solidFill>
                        </a:rPr>
                        <a:t>210um</a:t>
                      </a:r>
                      <a:r>
                        <a:rPr lang="en-US" sz="1200" baseline="0" dirty="0" smtClean="0">
                          <a:solidFill>
                            <a:srgbClr val="FF0000"/>
                          </a:solidFill>
                        </a:rPr>
                        <a:t> thick </a:t>
                      </a:r>
                      <a:r>
                        <a:rPr lang="en-US" sz="1200" dirty="0" smtClean="0">
                          <a:solidFill>
                            <a:srgbClr val="FF0000"/>
                          </a:solidFill>
                        </a:rPr>
                        <a:t>glass</a:t>
                      </a:r>
                      <a:r>
                        <a:rPr lang="en-US" sz="1200" dirty="0" smtClean="0"/>
                        <a:t>)</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Preamplifier</a:t>
                      </a:r>
                      <a:r>
                        <a:rPr lang="en-US" sz="1200" baseline="0" dirty="0" smtClean="0"/>
                        <a:t> </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Differential type, NINO chip</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LMH6881 2.8-GHz + Evaluation Board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TDC and DAQ</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Oscilloscope (10Gs) </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DRS4-V5(5Gs) + PC</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40000"/>
                      </a:srgbClr>
                    </a:solidFill>
                  </a:tcPr>
                </a:tc>
              </a:tr>
              <a:tr h="3677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Time resolution</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20 </a:t>
                      </a:r>
                      <a:r>
                        <a:rPr lang="en-US" sz="1200" dirty="0" err="1" smtClean="0"/>
                        <a:t>ps</a:t>
                      </a:r>
                      <a:r>
                        <a:rPr lang="en-US" sz="1200" baseline="0" dirty="0" smtClean="0"/>
                        <a:t> published (</a:t>
                      </a:r>
                      <a:r>
                        <a:rPr lang="en-US" sz="1200" dirty="0" smtClean="0"/>
                        <a:t>16 </a:t>
                      </a:r>
                      <a:r>
                        <a:rPr lang="en-US" sz="1200" dirty="0" err="1" smtClean="0"/>
                        <a:t>ps</a:t>
                      </a:r>
                      <a:r>
                        <a:rPr lang="en-US" sz="1200" dirty="0" smtClean="0"/>
                        <a:t> private</a:t>
                      </a:r>
                      <a:r>
                        <a:rPr lang="en-US" sz="1200" baseline="0" dirty="0" smtClean="0"/>
                        <a:t> </a:t>
                      </a:r>
                      <a:r>
                        <a:rPr lang="en-US" sz="1200" baseline="0" dirty="0" err="1" smtClean="0"/>
                        <a:t>comm</a:t>
                      </a:r>
                      <a:r>
                        <a:rPr lang="en-US" sz="1200" baseline="0" dirty="0" smtClean="0"/>
                        <a:t>)</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dirty="0" smtClean="0"/>
                        <a:t>18ps</a:t>
                      </a:r>
                      <a:endParaRPr lang="en-US" sz="1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C7C9F">
                        <a:tint val="20000"/>
                      </a:srgbClr>
                    </a:solidFill>
                  </a:tcPr>
                </a:tc>
              </a:tr>
            </a:tbl>
          </a:graphicData>
        </a:graphic>
      </p:graphicFrame>
      <p:sp>
        <p:nvSpPr>
          <p:cNvPr id="40" name="Title 1"/>
          <p:cNvSpPr txBox="1">
            <a:spLocks/>
          </p:cNvSpPr>
          <p:nvPr/>
        </p:nvSpPr>
        <p:spPr>
          <a:xfrm>
            <a:off x="549467" y="188640"/>
            <a:ext cx="8229600" cy="6432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0000FF"/>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Calibri"/>
                <a:ea typeface="+mj-ea"/>
                <a:cs typeface="+mj-cs"/>
              </a:rPr>
              <a:t>Configuration of eRD10 Prototype </a:t>
            </a:r>
            <a:r>
              <a:rPr kumimoji="0" lang="en-US" sz="3200" b="0" i="0" u="none" strike="noStrike" kern="1200" cap="none" spc="0" normalizeH="0" baseline="0" noProof="0" dirty="0" err="1" smtClean="0">
                <a:ln>
                  <a:noFill/>
                </a:ln>
                <a:solidFill>
                  <a:srgbClr val="FF0000"/>
                </a:solidFill>
                <a:effectLst/>
                <a:uLnTx/>
                <a:uFillTx/>
                <a:latin typeface="Calibri"/>
                <a:ea typeface="+mj-ea"/>
                <a:cs typeface="+mj-cs"/>
              </a:rPr>
              <a:t>mRPC</a:t>
            </a:r>
            <a:endParaRPr kumimoji="0" lang="en-US" sz="3200" b="0" i="0" u="none" strike="noStrike" kern="1200" cap="none" spc="0" normalizeH="0" baseline="0" noProof="0" dirty="0">
              <a:ln>
                <a:noFill/>
              </a:ln>
              <a:solidFill>
                <a:srgbClr val="FF0000"/>
              </a:solidFill>
              <a:effectLst/>
              <a:uLnTx/>
              <a:uFillTx/>
              <a:latin typeface="Calibri"/>
              <a:ea typeface="+mj-ea"/>
              <a:cs typeface="+mj-cs"/>
            </a:endParaRPr>
          </a:p>
        </p:txBody>
      </p:sp>
      <p:grpSp>
        <p:nvGrpSpPr>
          <p:cNvPr id="41" name="Group 59"/>
          <p:cNvGrpSpPr/>
          <p:nvPr/>
        </p:nvGrpSpPr>
        <p:grpSpPr>
          <a:xfrm>
            <a:off x="5335656" y="1460792"/>
            <a:ext cx="2968488" cy="1298105"/>
            <a:chOff x="3194213" y="1535943"/>
            <a:chExt cx="2968488" cy="1298105"/>
          </a:xfrm>
        </p:grpSpPr>
        <p:sp>
          <p:nvSpPr>
            <p:cNvPr id="42" name="Rectangle 16"/>
            <p:cNvSpPr/>
            <p:nvPr/>
          </p:nvSpPr>
          <p:spPr>
            <a:xfrm>
              <a:off x="3195197" y="2655601"/>
              <a:ext cx="2967503" cy="178447"/>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3" name="Rectangle 17"/>
            <p:cNvSpPr/>
            <p:nvPr/>
          </p:nvSpPr>
          <p:spPr>
            <a:xfrm>
              <a:off x="3197087" y="2211299"/>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4" name="Rectangle 27"/>
            <p:cNvSpPr/>
            <p:nvPr/>
          </p:nvSpPr>
          <p:spPr>
            <a:xfrm>
              <a:off x="3197084" y="2096274"/>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5" name="Rectangle 28"/>
            <p:cNvSpPr/>
            <p:nvPr/>
          </p:nvSpPr>
          <p:spPr>
            <a:xfrm>
              <a:off x="3197089" y="1982392"/>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6" name="Rectangle 29"/>
            <p:cNvSpPr/>
            <p:nvPr/>
          </p:nvSpPr>
          <p:spPr>
            <a:xfrm>
              <a:off x="3197084" y="1869637"/>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7" name="Rectangle 30"/>
            <p:cNvSpPr/>
            <p:nvPr/>
          </p:nvSpPr>
          <p:spPr>
            <a:xfrm>
              <a:off x="3197079" y="1754613"/>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8" name="Rectangle 31"/>
            <p:cNvSpPr/>
            <p:nvPr/>
          </p:nvSpPr>
          <p:spPr>
            <a:xfrm>
              <a:off x="3197089" y="1535943"/>
              <a:ext cx="2962138" cy="178447"/>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49" name="Rectangle 54"/>
            <p:cNvSpPr/>
            <p:nvPr/>
          </p:nvSpPr>
          <p:spPr>
            <a:xfrm>
              <a:off x="3198825" y="2322506"/>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0" name="Rectangle 55"/>
            <p:cNvSpPr/>
            <p:nvPr/>
          </p:nvSpPr>
          <p:spPr>
            <a:xfrm>
              <a:off x="3200563" y="2431959"/>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1" name="Rectangle 66"/>
            <p:cNvSpPr/>
            <p:nvPr/>
          </p:nvSpPr>
          <p:spPr>
            <a:xfrm>
              <a:off x="3194213" y="2546259"/>
              <a:ext cx="2962138" cy="70372"/>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52" name="Rectangle 68"/>
          <p:cNvSpPr/>
          <p:nvPr/>
        </p:nvSpPr>
        <p:spPr>
          <a:xfrm>
            <a:off x="955439" y="2585700"/>
            <a:ext cx="2967503" cy="178447"/>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3" name="Rectangle 69"/>
          <p:cNvSpPr/>
          <p:nvPr/>
        </p:nvSpPr>
        <p:spPr>
          <a:xfrm>
            <a:off x="960804" y="1743930"/>
            <a:ext cx="2962138" cy="111207"/>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4" name="Rectangle 74"/>
          <p:cNvSpPr/>
          <p:nvPr/>
        </p:nvSpPr>
        <p:spPr>
          <a:xfrm>
            <a:off x="957331" y="1510492"/>
            <a:ext cx="2962138" cy="178447"/>
          </a:xfrm>
          <a:prstGeom prst="rect">
            <a:avLst/>
          </a:prstGeom>
          <a:solidFill>
            <a:srgbClr val="00800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5" name="Rectangle 78"/>
          <p:cNvSpPr/>
          <p:nvPr/>
        </p:nvSpPr>
        <p:spPr>
          <a:xfrm>
            <a:off x="960804" y="1901337"/>
            <a:ext cx="2962138" cy="111207"/>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6" name="Rectangle 79"/>
          <p:cNvSpPr/>
          <p:nvPr/>
        </p:nvSpPr>
        <p:spPr>
          <a:xfrm>
            <a:off x="960804" y="2070823"/>
            <a:ext cx="2962138" cy="111207"/>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7" name="Rectangle 80"/>
          <p:cNvSpPr/>
          <p:nvPr/>
        </p:nvSpPr>
        <p:spPr>
          <a:xfrm>
            <a:off x="960804" y="2241451"/>
            <a:ext cx="2962138" cy="111207"/>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8" name="Rectangle 81"/>
          <p:cNvSpPr/>
          <p:nvPr/>
        </p:nvSpPr>
        <p:spPr>
          <a:xfrm>
            <a:off x="960804" y="2413380"/>
            <a:ext cx="2962138" cy="111207"/>
          </a:xfrm>
          <a:prstGeom prst="rect">
            <a:avLst/>
          </a:prstGeom>
          <a:solidFill>
            <a:srgbClr val="800080"/>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9" name="TextBox 58"/>
          <p:cNvSpPr txBox="1"/>
          <p:nvPr/>
        </p:nvSpPr>
        <p:spPr>
          <a:xfrm>
            <a:off x="1240204" y="2784297"/>
            <a:ext cx="2423673"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Gas gap width : 160um</a:t>
            </a:r>
          </a:p>
          <a:p>
            <a:pPr defTabSz="457200" fontAlgn="auto">
              <a:spcBef>
                <a:spcPts val="0"/>
              </a:spcBef>
              <a:spcAft>
                <a:spcPts val="0"/>
              </a:spcAft>
            </a:pPr>
            <a:r>
              <a:rPr lang="en-US" dirty="0" smtClean="0">
                <a:solidFill>
                  <a:prstClr val="black"/>
                </a:solidFill>
                <a:latin typeface="Calibri"/>
                <a:ea typeface="+mn-ea"/>
              </a:rPr>
              <a:t>(16ps timing resolution) </a:t>
            </a:r>
            <a:endParaRPr lang="en-US" dirty="0">
              <a:solidFill>
                <a:prstClr val="black"/>
              </a:solidFill>
              <a:latin typeface="Calibri"/>
              <a:ea typeface="+mn-ea"/>
            </a:endParaRPr>
          </a:p>
        </p:txBody>
      </p:sp>
      <p:sp>
        <p:nvSpPr>
          <p:cNvPr id="60" name="TextBox 59"/>
          <p:cNvSpPr txBox="1"/>
          <p:nvPr/>
        </p:nvSpPr>
        <p:spPr>
          <a:xfrm>
            <a:off x="5672206" y="2784297"/>
            <a:ext cx="2336660"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Gas gap width : 105um</a:t>
            </a:r>
          </a:p>
        </p:txBody>
      </p:sp>
      <p:sp>
        <p:nvSpPr>
          <p:cNvPr id="61" name="Right Arrow 84"/>
          <p:cNvSpPr/>
          <p:nvPr/>
        </p:nvSpPr>
        <p:spPr>
          <a:xfrm>
            <a:off x="4288369" y="1687669"/>
            <a:ext cx="406400" cy="791214"/>
          </a:xfrm>
          <a:prstGeom prst="rightArrow">
            <a:avLst/>
          </a:prstGeom>
          <a:gradFill rotWithShape="1">
            <a:gsLst>
              <a:gs pos="0">
                <a:srgbClr val="2C7C9F">
                  <a:tint val="100000"/>
                  <a:shade val="100000"/>
                  <a:satMod val="130000"/>
                </a:srgbClr>
              </a:gs>
              <a:gs pos="100000">
                <a:srgbClr val="2C7C9F">
                  <a:tint val="50000"/>
                  <a:shade val="100000"/>
                  <a:satMod val="350000"/>
                </a:srgbClr>
              </a:gs>
            </a:gsLst>
            <a:lin ang="16200000" scaled="0"/>
          </a:gra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2" name="TextBox 61"/>
          <p:cNvSpPr txBox="1"/>
          <p:nvPr/>
        </p:nvSpPr>
        <p:spPr>
          <a:xfrm>
            <a:off x="1625600" y="1028030"/>
            <a:ext cx="1685077"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Crispin Williams</a:t>
            </a:r>
            <a:endParaRPr lang="en-US" dirty="0">
              <a:solidFill>
                <a:prstClr val="black"/>
              </a:solidFill>
              <a:latin typeface="Calibri"/>
              <a:ea typeface="+mn-ea"/>
            </a:endParaRPr>
          </a:p>
        </p:txBody>
      </p:sp>
      <p:sp>
        <p:nvSpPr>
          <p:cNvPr id="63" name="TextBox 62"/>
          <p:cNvSpPr txBox="1"/>
          <p:nvPr/>
        </p:nvSpPr>
        <p:spPr>
          <a:xfrm>
            <a:off x="5750871" y="1028030"/>
            <a:ext cx="2181795"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BNL&amp;UIUC Prototype</a:t>
            </a:r>
            <a:endParaRPr lang="en-US" dirty="0">
              <a:solidFill>
                <a:prstClr val="black"/>
              </a:solidFill>
              <a:latin typeface="Calibri"/>
              <a:ea typeface="+mn-ea"/>
            </a:endParaRPr>
          </a:p>
        </p:txBody>
      </p:sp>
      <p:sp>
        <p:nvSpPr>
          <p:cNvPr id="64" name="TextBox 63"/>
          <p:cNvSpPr txBox="1"/>
          <p:nvPr/>
        </p:nvSpPr>
        <p:spPr>
          <a:xfrm>
            <a:off x="458815" y="1901337"/>
            <a:ext cx="453970"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4 x</a:t>
            </a:r>
            <a:endParaRPr lang="en-US" dirty="0">
              <a:solidFill>
                <a:prstClr val="black"/>
              </a:solidFill>
              <a:latin typeface="Calibri"/>
              <a:ea typeface="+mn-ea"/>
            </a:endParaRPr>
          </a:p>
        </p:txBody>
      </p:sp>
      <p:sp>
        <p:nvSpPr>
          <p:cNvPr id="65" name="TextBox 64"/>
          <p:cNvSpPr txBox="1"/>
          <p:nvPr/>
        </p:nvSpPr>
        <p:spPr>
          <a:xfrm>
            <a:off x="4816571" y="1886157"/>
            <a:ext cx="453970"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4 x</a:t>
            </a:r>
            <a:endParaRPr lang="en-US" dirty="0">
              <a:solidFill>
                <a:prstClr val="black"/>
              </a:solidFill>
              <a:latin typeface="Calibri"/>
              <a:ea typeface="+mn-ea"/>
            </a:endParaRPr>
          </a:p>
        </p:txBody>
      </p:sp>
      <p:cxnSp>
        <p:nvCxnSpPr>
          <p:cNvPr id="66" name="Straight Connector 92"/>
          <p:cNvCxnSpPr/>
          <p:nvPr/>
        </p:nvCxnSpPr>
        <p:spPr>
          <a:xfrm>
            <a:off x="3922942" y="2524587"/>
            <a:ext cx="306158" cy="0"/>
          </a:xfrm>
          <a:prstGeom prst="line">
            <a:avLst/>
          </a:prstGeom>
          <a:noFill/>
          <a:ln w="127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7" name="Straight Connector 95"/>
          <p:cNvCxnSpPr/>
          <p:nvPr/>
        </p:nvCxnSpPr>
        <p:spPr>
          <a:xfrm>
            <a:off x="3922936" y="2583850"/>
            <a:ext cx="306158" cy="0"/>
          </a:xfrm>
          <a:prstGeom prst="line">
            <a:avLst/>
          </a:prstGeom>
          <a:noFill/>
          <a:ln w="12700"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8" name="Straight Arrow Connector 97"/>
          <p:cNvCxnSpPr/>
          <p:nvPr/>
        </p:nvCxnSpPr>
        <p:spPr>
          <a:xfrm>
            <a:off x="4072467" y="2356808"/>
            <a:ext cx="0" cy="167779"/>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69" name="Straight Arrow Connector 98"/>
          <p:cNvCxnSpPr/>
          <p:nvPr/>
        </p:nvCxnSpPr>
        <p:spPr>
          <a:xfrm flipV="1">
            <a:off x="4072467" y="2588847"/>
            <a:ext cx="0" cy="17628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70" name="TextBox 69"/>
          <p:cNvSpPr txBox="1"/>
          <p:nvPr/>
        </p:nvSpPr>
        <p:spPr>
          <a:xfrm>
            <a:off x="177800" y="1137626"/>
            <a:ext cx="637427" cy="646331"/>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PCB</a:t>
            </a:r>
          </a:p>
          <a:p>
            <a:pPr defTabSz="457200" fontAlgn="auto">
              <a:spcBef>
                <a:spcPts val="0"/>
              </a:spcBef>
              <a:spcAft>
                <a:spcPts val="0"/>
              </a:spcAft>
            </a:pPr>
            <a:r>
              <a:rPr lang="en-US" dirty="0" smtClean="0">
                <a:solidFill>
                  <a:prstClr val="black"/>
                </a:solidFill>
                <a:latin typeface="Calibri"/>
                <a:ea typeface="+mn-ea"/>
              </a:rPr>
              <a:t>glass</a:t>
            </a:r>
            <a:endParaRPr lang="en-US" dirty="0">
              <a:solidFill>
                <a:prstClr val="black"/>
              </a:solidFill>
              <a:latin typeface="Calibri"/>
              <a:ea typeface="+mn-ea"/>
            </a:endParaRPr>
          </a:p>
        </p:txBody>
      </p:sp>
      <p:cxnSp>
        <p:nvCxnSpPr>
          <p:cNvPr id="71" name="Straight Arrow Connector 101"/>
          <p:cNvCxnSpPr/>
          <p:nvPr/>
        </p:nvCxnSpPr>
        <p:spPr>
          <a:xfrm>
            <a:off x="662827" y="1336689"/>
            <a:ext cx="480173" cy="238111"/>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cxnSp>
        <p:nvCxnSpPr>
          <p:cNvPr id="72" name="Straight Arrow Connector 105"/>
          <p:cNvCxnSpPr/>
          <p:nvPr/>
        </p:nvCxnSpPr>
        <p:spPr>
          <a:xfrm>
            <a:off x="748897" y="1633807"/>
            <a:ext cx="260040" cy="15015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73" name="TextBox 72"/>
          <p:cNvSpPr txBox="1"/>
          <p:nvPr/>
        </p:nvSpPr>
        <p:spPr>
          <a:xfrm>
            <a:off x="3911120" y="2653863"/>
            <a:ext cx="923826" cy="369332"/>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ea typeface="+mn-ea"/>
              </a:rPr>
              <a:t>Gas gap</a:t>
            </a:r>
            <a:endParaRPr lang="en-US" dirty="0">
              <a:solidFill>
                <a:prstClr val="black"/>
              </a:solidFill>
              <a:latin typeface="Calibri"/>
              <a:ea typeface="+mn-ea"/>
            </a:endParaRPr>
          </a:p>
        </p:txBody>
      </p:sp>
      <p:sp>
        <p:nvSpPr>
          <p:cNvPr id="74" name="Slide Number Placeholder 1"/>
          <p:cNvSpPr txBox="1">
            <a:spLocks/>
          </p:cNvSpPr>
          <p:nvPr/>
        </p:nvSpPr>
        <p:spPr>
          <a:xfrm>
            <a:off x="8306740" y="6492875"/>
            <a:ext cx="83725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85DECE-709F-5547-99FE-06FE97115E3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4480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42</a:t>
            </a:fld>
            <a:endParaRPr lang="zh-CN" altLang="en-US" dirty="0"/>
          </a:p>
        </p:txBody>
      </p:sp>
      <p:sp>
        <p:nvSpPr>
          <p:cNvPr id="3" name="Rectangle 66"/>
          <p:cNvSpPr/>
          <p:nvPr/>
        </p:nvSpPr>
        <p:spPr>
          <a:xfrm>
            <a:off x="1354720" y="4962448"/>
            <a:ext cx="1245613" cy="34393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6"/>
          <p:cNvSpPr/>
          <p:nvPr/>
        </p:nvSpPr>
        <p:spPr>
          <a:xfrm>
            <a:off x="771095" y="5673000"/>
            <a:ext cx="2509624" cy="532132"/>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54"/>
          <p:cNvSpPr/>
          <p:nvPr/>
        </p:nvSpPr>
        <p:spPr>
          <a:xfrm>
            <a:off x="1647871" y="4724456"/>
            <a:ext cx="671557" cy="203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7"/>
          <p:cNvSpPr/>
          <p:nvPr/>
        </p:nvSpPr>
        <p:spPr>
          <a:xfrm>
            <a:off x="1727200" y="1968258"/>
            <a:ext cx="671557" cy="203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3450" y="152454"/>
            <a:ext cx="8229600" cy="774700"/>
          </a:xfrm>
          <a:prstGeom prst="rect">
            <a:avLst/>
          </a:prstGeom>
        </p:spPr>
        <p:txBody>
          <a:bodyPr>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ea typeface="宋体" pitchFamily="2" charset="-122"/>
              </a:defRPr>
            </a:lvl2pPr>
            <a:lvl3pPr algn="ctr" rtl="0" eaLnBrk="0" fontAlgn="base" hangingPunct="0">
              <a:spcBef>
                <a:spcPct val="0"/>
              </a:spcBef>
              <a:spcAft>
                <a:spcPct val="0"/>
              </a:spcAft>
              <a:defRPr sz="3200">
                <a:solidFill>
                  <a:schemeClr val="tx1"/>
                </a:solidFill>
                <a:latin typeface="Calibri" pitchFamily="34" charset="0"/>
                <a:ea typeface="宋体" pitchFamily="2" charset="-122"/>
              </a:defRPr>
            </a:lvl3pPr>
            <a:lvl4pPr algn="ctr" rtl="0" eaLnBrk="0" fontAlgn="base" hangingPunct="0">
              <a:spcBef>
                <a:spcPct val="0"/>
              </a:spcBef>
              <a:spcAft>
                <a:spcPct val="0"/>
              </a:spcAft>
              <a:defRPr sz="3200">
                <a:solidFill>
                  <a:schemeClr val="tx1"/>
                </a:solidFill>
                <a:latin typeface="Calibri" pitchFamily="34" charset="0"/>
                <a:ea typeface="宋体" pitchFamily="2" charset="-122"/>
              </a:defRPr>
            </a:lvl4pPr>
            <a:lvl5pPr algn="ctr" rtl="0" eaLnBrk="0" fontAlgn="base" hangingPunct="0">
              <a:spcBef>
                <a:spcPct val="0"/>
              </a:spcBef>
              <a:spcAft>
                <a:spcPct val="0"/>
              </a:spcAft>
              <a:defRPr sz="3200">
                <a:solidFill>
                  <a:schemeClr val="tx1"/>
                </a:solidFill>
                <a:latin typeface="Calibri" pitchFamily="34" charset="0"/>
                <a:ea typeface="宋体" pitchFamily="2" charset="-122"/>
              </a:defRPr>
            </a:lvl5pPr>
            <a:lvl6pPr marL="457200" algn="ctr" rtl="0" fontAlgn="base">
              <a:spcBef>
                <a:spcPct val="0"/>
              </a:spcBef>
              <a:spcAft>
                <a:spcPct val="0"/>
              </a:spcAft>
              <a:defRPr sz="3200">
                <a:solidFill>
                  <a:schemeClr val="tx1"/>
                </a:solidFill>
                <a:latin typeface="Calibri" pitchFamily="34" charset="0"/>
                <a:ea typeface="宋体" pitchFamily="2" charset="-122"/>
              </a:defRPr>
            </a:lvl6pPr>
            <a:lvl7pPr marL="914400" algn="ctr" rtl="0" fontAlgn="base">
              <a:spcBef>
                <a:spcPct val="0"/>
              </a:spcBef>
              <a:spcAft>
                <a:spcPct val="0"/>
              </a:spcAft>
              <a:defRPr sz="3200">
                <a:solidFill>
                  <a:schemeClr val="tx1"/>
                </a:solidFill>
                <a:latin typeface="Calibri" pitchFamily="34" charset="0"/>
                <a:ea typeface="宋体" pitchFamily="2" charset="-122"/>
              </a:defRPr>
            </a:lvl7pPr>
            <a:lvl8pPr marL="1371600" algn="ctr" rtl="0" fontAlgn="base">
              <a:spcBef>
                <a:spcPct val="0"/>
              </a:spcBef>
              <a:spcAft>
                <a:spcPct val="0"/>
              </a:spcAft>
              <a:defRPr sz="3200">
                <a:solidFill>
                  <a:schemeClr val="tx1"/>
                </a:solidFill>
                <a:latin typeface="Calibri" pitchFamily="34" charset="0"/>
                <a:ea typeface="宋体" pitchFamily="2" charset="-122"/>
              </a:defRPr>
            </a:lvl8pPr>
            <a:lvl9pPr marL="1828800" algn="ctr" rtl="0" fontAlgn="base">
              <a:spcBef>
                <a:spcPct val="0"/>
              </a:spcBef>
              <a:spcAft>
                <a:spcPct val="0"/>
              </a:spcAft>
              <a:defRPr sz="3200">
                <a:solidFill>
                  <a:schemeClr val="tx1"/>
                </a:solidFill>
                <a:latin typeface="Calibri" pitchFamily="34" charset="0"/>
                <a:ea typeface="宋体" pitchFamily="2" charset="-122"/>
              </a:defRPr>
            </a:lvl9pPr>
          </a:lstStyle>
          <a:p>
            <a:r>
              <a:rPr lang="en-US" dirty="0" smtClean="0">
                <a:solidFill>
                  <a:srgbClr val="FF0000"/>
                </a:solidFill>
              </a:rPr>
              <a:t>Time Resolution Measurement at UIUC</a:t>
            </a:r>
            <a:endParaRPr lang="en-US" dirty="0">
              <a:solidFill>
                <a:srgbClr val="FF0000"/>
              </a:solidFill>
            </a:endParaRPr>
          </a:p>
        </p:txBody>
      </p:sp>
      <p:sp>
        <p:nvSpPr>
          <p:cNvPr id="8" name="Oval 5"/>
          <p:cNvSpPr/>
          <p:nvPr/>
        </p:nvSpPr>
        <p:spPr>
          <a:xfrm>
            <a:off x="939800" y="2514600"/>
            <a:ext cx="2146300" cy="2133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6"/>
          <p:cNvSpPr/>
          <p:nvPr/>
        </p:nvSpPr>
        <p:spPr>
          <a:xfrm>
            <a:off x="1536700" y="3251200"/>
            <a:ext cx="952500" cy="2032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MRPC-A</a:t>
            </a:r>
            <a:endParaRPr lang="en-US" sz="1600" dirty="0"/>
          </a:p>
        </p:txBody>
      </p:sp>
      <p:sp>
        <p:nvSpPr>
          <p:cNvPr id="10" name="Rectangle 8"/>
          <p:cNvSpPr/>
          <p:nvPr/>
        </p:nvSpPr>
        <p:spPr>
          <a:xfrm>
            <a:off x="1536700" y="3606800"/>
            <a:ext cx="952500" cy="2032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MRPC-B</a:t>
            </a:r>
            <a:endParaRPr lang="en-US" sz="1600" dirty="0"/>
          </a:p>
        </p:txBody>
      </p:sp>
      <p:sp>
        <p:nvSpPr>
          <p:cNvPr id="11" name="Rectangle 9"/>
          <p:cNvSpPr/>
          <p:nvPr/>
        </p:nvSpPr>
        <p:spPr>
          <a:xfrm>
            <a:off x="1790700" y="3086100"/>
            <a:ext cx="457200" cy="1651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90700" y="3810000"/>
            <a:ext cx="457200" cy="1651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3"/>
          <p:cNvCxnSpPr>
            <a:stCxn id="11" idx="3"/>
          </p:cNvCxnSpPr>
          <p:nvPr/>
        </p:nvCxnSpPr>
        <p:spPr>
          <a:xfrm>
            <a:off x="2247900" y="3168650"/>
            <a:ext cx="160655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5"/>
          <p:cNvCxnSpPr/>
          <p:nvPr/>
        </p:nvCxnSpPr>
        <p:spPr>
          <a:xfrm>
            <a:off x="2247900" y="3892550"/>
            <a:ext cx="160655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p:nvCxnSpPr>
        <p:spPr>
          <a:xfrm flipH="1" flipV="1">
            <a:off x="3848100" y="3168650"/>
            <a:ext cx="6350" cy="2857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6" name="Straight Connector 21"/>
          <p:cNvCxnSpPr/>
          <p:nvPr/>
        </p:nvCxnSpPr>
        <p:spPr>
          <a:xfrm flipH="1" flipV="1">
            <a:off x="3854450" y="3606800"/>
            <a:ext cx="6350" cy="2857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7" name="Straight Connector 22"/>
          <p:cNvCxnSpPr/>
          <p:nvPr/>
        </p:nvCxnSpPr>
        <p:spPr>
          <a:xfrm>
            <a:off x="3854450" y="3454400"/>
            <a:ext cx="8255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24"/>
          <p:cNvCxnSpPr/>
          <p:nvPr/>
        </p:nvCxnSpPr>
        <p:spPr>
          <a:xfrm>
            <a:off x="3854450" y="3606800"/>
            <a:ext cx="8255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9" name="Rectangle 25"/>
          <p:cNvSpPr/>
          <p:nvPr/>
        </p:nvSpPr>
        <p:spPr>
          <a:xfrm>
            <a:off x="4679950" y="3155950"/>
            <a:ext cx="1873250" cy="7810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736920" y="3264921"/>
            <a:ext cx="1816279" cy="553998"/>
          </a:xfrm>
          <a:prstGeom prst="rect">
            <a:avLst/>
          </a:prstGeom>
          <a:noFill/>
        </p:spPr>
        <p:txBody>
          <a:bodyPr wrap="square" rtlCol="0">
            <a:spAutoFit/>
          </a:bodyPr>
          <a:lstStyle/>
          <a:p>
            <a:r>
              <a:rPr lang="en-US" sz="1600" dirty="0" smtClean="0"/>
              <a:t>            DRS4-V5</a:t>
            </a:r>
          </a:p>
          <a:p>
            <a:r>
              <a:rPr lang="en-US" sz="1400" dirty="0" smtClean="0"/>
              <a:t>(Wave form digitizer)</a:t>
            </a:r>
          </a:p>
        </p:txBody>
      </p:sp>
      <p:sp>
        <p:nvSpPr>
          <p:cNvPr id="21" name="Rectangle 28"/>
          <p:cNvSpPr/>
          <p:nvPr/>
        </p:nvSpPr>
        <p:spPr>
          <a:xfrm>
            <a:off x="7477074" y="3144619"/>
            <a:ext cx="977900" cy="7810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7610899" y="3201421"/>
            <a:ext cx="755548" cy="646331"/>
          </a:xfrm>
          <a:prstGeom prst="rect">
            <a:avLst/>
          </a:prstGeom>
          <a:noFill/>
        </p:spPr>
        <p:txBody>
          <a:bodyPr wrap="none" rtlCol="0">
            <a:spAutoFit/>
          </a:bodyPr>
          <a:lstStyle/>
          <a:p>
            <a:r>
              <a:rPr lang="en-US" dirty="0" smtClean="0"/>
              <a:t>   PC</a:t>
            </a:r>
          </a:p>
          <a:p>
            <a:r>
              <a:rPr lang="en-US" dirty="0" smtClean="0"/>
              <a:t>(DAQ)</a:t>
            </a:r>
            <a:endParaRPr lang="en-US" dirty="0"/>
          </a:p>
        </p:txBody>
      </p:sp>
      <p:sp>
        <p:nvSpPr>
          <p:cNvPr id="23" name="Rectangle 30"/>
          <p:cNvSpPr/>
          <p:nvPr/>
        </p:nvSpPr>
        <p:spPr>
          <a:xfrm>
            <a:off x="1155700" y="1574800"/>
            <a:ext cx="1651000" cy="203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32"/>
          <p:cNvSpPr/>
          <p:nvPr/>
        </p:nvSpPr>
        <p:spPr>
          <a:xfrm>
            <a:off x="1155700" y="5346700"/>
            <a:ext cx="1651000" cy="2032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33"/>
          <p:cNvSpPr/>
          <p:nvPr/>
        </p:nvSpPr>
        <p:spPr>
          <a:xfrm>
            <a:off x="771095" y="927336"/>
            <a:ext cx="2509624" cy="532132"/>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3242744" y="1038423"/>
            <a:ext cx="915936" cy="369332"/>
          </a:xfrm>
          <a:prstGeom prst="rect">
            <a:avLst/>
          </a:prstGeom>
          <a:noFill/>
        </p:spPr>
        <p:txBody>
          <a:bodyPr wrap="none" rtlCol="0">
            <a:spAutoFit/>
          </a:bodyPr>
          <a:lstStyle/>
          <a:p>
            <a:r>
              <a:rPr lang="en-US" dirty="0" smtClean="0"/>
              <a:t>DC0,1,2</a:t>
            </a:r>
            <a:endParaRPr lang="en-US" dirty="0"/>
          </a:p>
        </p:txBody>
      </p:sp>
      <p:sp>
        <p:nvSpPr>
          <p:cNvPr id="27" name="TextBox 26"/>
          <p:cNvSpPr txBox="1"/>
          <p:nvPr/>
        </p:nvSpPr>
        <p:spPr>
          <a:xfrm>
            <a:off x="2786659" y="1459468"/>
            <a:ext cx="530802" cy="369332"/>
          </a:xfrm>
          <a:prstGeom prst="rect">
            <a:avLst/>
          </a:prstGeom>
          <a:noFill/>
        </p:spPr>
        <p:txBody>
          <a:bodyPr wrap="none" rtlCol="0">
            <a:spAutoFit/>
          </a:bodyPr>
          <a:lstStyle/>
          <a:p>
            <a:r>
              <a:rPr lang="en-US" dirty="0" smtClean="0"/>
              <a:t>SC1</a:t>
            </a:r>
            <a:endParaRPr lang="en-US" dirty="0"/>
          </a:p>
        </p:txBody>
      </p:sp>
      <p:sp>
        <p:nvSpPr>
          <p:cNvPr id="28" name="TextBox 27"/>
          <p:cNvSpPr txBox="1"/>
          <p:nvPr/>
        </p:nvSpPr>
        <p:spPr>
          <a:xfrm>
            <a:off x="2850159" y="5205968"/>
            <a:ext cx="530915" cy="369332"/>
          </a:xfrm>
          <a:prstGeom prst="rect">
            <a:avLst/>
          </a:prstGeom>
          <a:noFill/>
        </p:spPr>
        <p:txBody>
          <a:bodyPr wrap="none" rtlCol="0">
            <a:spAutoFit/>
          </a:bodyPr>
          <a:lstStyle/>
          <a:p>
            <a:r>
              <a:rPr lang="en-US" dirty="0" smtClean="0"/>
              <a:t>SC4</a:t>
            </a:r>
            <a:endParaRPr lang="en-US" dirty="0"/>
          </a:p>
        </p:txBody>
      </p:sp>
      <p:sp>
        <p:nvSpPr>
          <p:cNvPr id="29" name="TextBox 28"/>
          <p:cNvSpPr txBox="1"/>
          <p:nvPr/>
        </p:nvSpPr>
        <p:spPr>
          <a:xfrm>
            <a:off x="2095500" y="2794000"/>
            <a:ext cx="754659" cy="307777"/>
          </a:xfrm>
          <a:prstGeom prst="rect">
            <a:avLst/>
          </a:prstGeom>
          <a:noFill/>
        </p:spPr>
        <p:txBody>
          <a:bodyPr wrap="none" rtlCol="0">
            <a:spAutoFit/>
          </a:bodyPr>
          <a:lstStyle/>
          <a:p>
            <a:r>
              <a:rPr lang="en-US" sz="1400" dirty="0" smtClean="0"/>
              <a:t>preamp</a:t>
            </a:r>
            <a:endParaRPr lang="en-US" sz="1400" dirty="0"/>
          </a:p>
        </p:txBody>
      </p:sp>
      <p:sp>
        <p:nvSpPr>
          <p:cNvPr id="30" name="TextBox 29"/>
          <p:cNvSpPr txBox="1"/>
          <p:nvPr/>
        </p:nvSpPr>
        <p:spPr>
          <a:xfrm>
            <a:off x="2159000" y="3873500"/>
            <a:ext cx="754659" cy="307777"/>
          </a:xfrm>
          <a:prstGeom prst="rect">
            <a:avLst/>
          </a:prstGeom>
          <a:noFill/>
        </p:spPr>
        <p:txBody>
          <a:bodyPr wrap="none" rtlCol="0">
            <a:spAutoFit/>
          </a:bodyPr>
          <a:lstStyle/>
          <a:p>
            <a:r>
              <a:rPr lang="en-US" sz="1400" dirty="0" smtClean="0"/>
              <a:t>preamp</a:t>
            </a:r>
            <a:endParaRPr lang="en-US" sz="1400" dirty="0"/>
          </a:p>
        </p:txBody>
      </p:sp>
      <p:cxnSp>
        <p:nvCxnSpPr>
          <p:cNvPr id="31" name="Straight Arrow Connector 41"/>
          <p:cNvCxnSpPr/>
          <p:nvPr/>
        </p:nvCxnSpPr>
        <p:spPr>
          <a:xfrm flipH="1">
            <a:off x="1647872" y="705176"/>
            <a:ext cx="671556" cy="59723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0" y="2495550"/>
            <a:ext cx="1354720" cy="369332"/>
          </a:xfrm>
          <a:prstGeom prst="rect">
            <a:avLst/>
          </a:prstGeom>
          <a:noFill/>
        </p:spPr>
        <p:txBody>
          <a:bodyPr wrap="none" rtlCol="0">
            <a:spAutoFit/>
          </a:bodyPr>
          <a:lstStyle/>
          <a:p>
            <a:r>
              <a:rPr lang="en-US" dirty="0" smtClean="0"/>
              <a:t>Gas Cylinder</a:t>
            </a:r>
            <a:endParaRPr lang="en-US" dirty="0"/>
          </a:p>
        </p:txBody>
      </p:sp>
      <p:sp>
        <p:nvSpPr>
          <p:cNvPr id="33" name="TextBox 32"/>
          <p:cNvSpPr txBox="1"/>
          <p:nvPr/>
        </p:nvSpPr>
        <p:spPr>
          <a:xfrm>
            <a:off x="6667500" y="3182719"/>
            <a:ext cx="569387" cy="369332"/>
          </a:xfrm>
          <a:prstGeom prst="rect">
            <a:avLst/>
          </a:prstGeom>
          <a:noFill/>
        </p:spPr>
        <p:txBody>
          <a:bodyPr wrap="none" rtlCol="0">
            <a:spAutoFit/>
          </a:bodyPr>
          <a:lstStyle/>
          <a:p>
            <a:r>
              <a:rPr lang="en-US" dirty="0" smtClean="0"/>
              <a:t>USB</a:t>
            </a:r>
            <a:endParaRPr lang="en-US" dirty="0"/>
          </a:p>
        </p:txBody>
      </p:sp>
      <p:sp>
        <p:nvSpPr>
          <p:cNvPr id="34" name="TextBox 33"/>
          <p:cNvSpPr txBox="1"/>
          <p:nvPr/>
        </p:nvSpPr>
        <p:spPr>
          <a:xfrm>
            <a:off x="3016935" y="2865219"/>
            <a:ext cx="1664526" cy="307777"/>
          </a:xfrm>
          <a:prstGeom prst="rect">
            <a:avLst/>
          </a:prstGeom>
          <a:noFill/>
        </p:spPr>
        <p:txBody>
          <a:bodyPr wrap="none" rtlCol="0">
            <a:spAutoFit/>
          </a:bodyPr>
          <a:lstStyle/>
          <a:p>
            <a:r>
              <a:rPr lang="en-US" sz="1400" dirty="0" smtClean="0"/>
              <a:t>50 Ohm cable (&lt;1m)</a:t>
            </a:r>
            <a:endParaRPr lang="en-US" sz="1400" dirty="0"/>
          </a:p>
        </p:txBody>
      </p:sp>
      <p:sp>
        <p:nvSpPr>
          <p:cNvPr id="35" name="TextBox 34"/>
          <p:cNvSpPr txBox="1"/>
          <p:nvPr/>
        </p:nvSpPr>
        <p:spPr>
          <a:xfrm>
            <a:off x="4159405" y="3134896"/>
            <a:ext cx="520545" cy="369332"/>
          </a:xfrm>
          <a:prstGeom prst="rect">
            <a:avLst/>
          </a:prstGeom>
          <a:noFill/>
        </p:spPr>
        <p:txBody>
          <a:bodyPr wrap="none" rtlCol="0">
            <a:spAutoFit/>
          </a:bodyPr>
          <a:lstStyle/>
          <a:p>
            <a:r>
              <a:rPr lang="en-US" dirty="0" smtClean="0"/>
              <a:t>ch2</a:t>
            </a:r>
            <a:endParaRPr lang="en-US" dirty="0"/>
          </a:p>
        </p:txBody>
      </p:sp>
      <p:sp>
        <p:nvSpPr>
          <p:cNvPr id="36" name="TextBox 35"/>
          <p:cNvSpPr txBox="1"/>
          <p:nvPr/>
        </p:nvSpPr>
        <p:spPr>
          <a:xfrm>
            <a:off x="4153398" y="3524587"/>
            <a:ext cx="520545" cy="369332"/>
          </a:xfrm>
          <a:prstGeom prst="rect">
            <a:avLst/>
          </a:prstGeom>
          <a:noFill/>
        </p:spPr>
        <p:txBody>
          <a:bodyPr wrap="none" rtlCol="0">
            <a:spAutoFit/>
          </a:bodyPr>
          <a:lstStyle/>
          <a:p>
            <a:r>
              <a:rPr lang="en-US" dirty="0" smtClean="0"/>
              <a:t>ch2</a:t>
            </a:r>
            <a:endParaRPr lang="en-US" dirty="0"/>
          </a:p>
        </p:txBody>
      </p:sp>
      <p:cxnSp>
        <p:nvCxnSpPr>
          <p:cNvPr id="37" name="Straight Arrow Connector 55"/>
          <p:cNvCxnSpPr/>
          <p:nvPr/>
        </p:nvCxnSpPr>
        <p:spPr>
          <a:xfrm>
            <a:off x="5143500" y="2552700"/>
            <a:ext cx="0" cy="5715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503809" y="2199669"/>
            <a:ext cx="1284426" cy="338554"/>
          </a:xfrm>
          <a:prstGeom prst="rect">
            <a:avLst/>
          </a:prstGeom>
          <a:noFill/>
        </p:spPr>
        <p:txBody>
          <a:bodyPr wrap="none" rtlCol="0">
            <a:spAutoFit/>
          </a:bodyPr>
          <a:lstStyle/>
          <a:p>
            <a:r>
              <a:rPr lang="en-US" sz="1600" dirty="0" err="1" smtClean="0"/>
              <a:t>Muon</a:t>
            </a:r>
            <a:r>
              <a:rPr lang="en-US" sz="1600" dirty="0" smtClean="0"/>
              <a:t> trigger</a:t>
            </a:r>
          </a:p>
        </p:txBody>
      </p:sp>
      <p:cxnSp>
        <p:nvCxnSpPr>
          <p:cNvPr id="39" name="Straight Arrow Connector 59"/>
          <p:cNvCxnSpPr>
            <a:endCxn id="21" idx="1"/>
          </p:cNvCxnSpPr>
          <p:nvPr/>
        </p:nvCxnSpPr>
        <p:spPr>
          <a:xfrm flipV="1">
            <a:off x="6553200" y="3535144"/>
            <a:ext cx="923874" cy="1690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037524" y="6308209"/>
            <a:ext cx="5061452" cy="369332"/>
          </a:xfrm>
          <a:prstGeom prst="rect">
            <a:avLst/>
          </a:prstGeom>
          <a:noFill/>
        </p:spPr>
        <p:txBody>
          <a:bodyPr wrap="none" rtlCol="0">
            <a:spAutoFit/>
          </a:bodyPr>
          <a:lstStyle/>
          <a:p>
            <a:r>
              <a:rPr lang="en-US" dirty="0" smtClean="0">
                <a:solidFill>
                  <a:srgbClr val="0000FF"/>
                </a:solidFill>
              </a:rPr>
              <a:t>Gas Mixture : “Freon” (R134a) 90% : </a:t>
            </a:r>
            <a:r>
              <a:rPr lang="en-US" dirty="0" err="1" smtClean="0">
                <a:solidFill>
                  <a:srgbClr val="0000FF"/>
                </a:solidFill>
              </a:rPr>
              <a:t>Iso</a:t>
            </a:r>
            <a:r>
              <a:rPr lang="en-US" dirty="0" smtClean="0">
                <a:solidFill>
                  <a:srgbClr val="0000FF"/>
                </a:solidFill>
              </a:rPr>
              <a:t> 5% : SF6 5%</a:t>
            </a:r>
          </a:p>
        </p:txBody>
      </p:sp>
      <p:pic>
        <p:nvPicPr>
          <p:cNvPr id="42" name="Picture 65" descr="Screen Shot 2015-02-10 at 6.22.21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6250" y="3987800"/>
            <a:ext cx="1268283" cy="1521942"/>
          </a:xfrm>
          <a:prstGeom prst="rect">
            <a:avLst/>
          </a:prstGeom>
        </p:spPr>
      </p:pic>
      <p:sp>
        <p:nvSpPr>
          <p:cNvPr id="43" name="Slide Number Placeholder 7"/>
          <p:cNvSpPr txBox="1">
            <a:spLocks/>
          </p:cNvSpPr>
          <p:nvPr/>
        </p:nvSpPr>
        <p:spPr>
          <a:xfrm>
            <a:off x="8306740" y="6492875"/>
            <a:ext cx="837259" cy="365125"/>
          </a:xfrm>
          <a:prstGeom prst="rect">
            <a:avLst/>
          </a:prstGeom>
        </p:spPr>
        <p:txBody>
          <a:bodyPr/>
          <a:lstStyle>
            <a:defPPr>
              <a:defRPr lang="zh-CN"/>
            </a:defPPr>
            <a:lvl1pPr algn="l"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fld id="{C7219055-946A-5245-B3DA-CB51E21ABE8A}" type="slidenum">
              <a:rPr lang="en-US" smtClean="0"/>
              <a:pPr/>
              <a:t>42</a:t>
            </a:fld>
            <a:endParaRPr lang="en-US"/>
          </a:p>
        </p:txBody>
      </p:sp>
      <p:sp>
        <p:nvSpPr>
          <p:cNvPr id="44" name="TextBox 43"/>
          <p:cNvSpPr txBox="1"/>
          <p:nvPr/>
        </p:nvSpPr>
        <p:spPr>
          <a:xfrm>
            <a:off x="2791005" y="1852926"/>
            <a:ext cx="530802" cy="369332"/>
          </a:xfrm>
          <a:prstGeom prst="rect">
            <a:avLst/>
          </a:prstGeom>
          <a:noFill/>
        </p:spPr>
        <p:txBody>
          <a:bodyPr wrap="none" rtlCol="0">
            <a:spAutoFit/>
          </a:bodyPr>
          <a:lstStyle/>
          <a:p>
            <a:r>
              <a:rPr lang="en-US" dirty="0" smtClean="0"/>
              <a:t>SC2</a:t>
            </a:r>
            <a:endParaRPr lang="en-US" dirty="0"/>
          </a:p>
        </p:txBody>
      </p:sp>
      <p:pic>
        <p:nvPicPr>
          <p:cNvPr id="45" name="Picture 2" descr="Screen Shot 2015-07-08 at 4.09.58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1031" y="705176"/>
            <a:ext cx="1621149" cy="2247248"/>
          </a:xfrm>
          <a:prstGeom prst="rect">
            <a:avLst/>
          </a:prstGeom>
        </p:spPr>
      </p:pic>
      <p:sp>
        <p:nvSpPr>
          <p:cNvPr id="46" name="TextBox 45"/>
          <p:cNvSpPr txBox="1"/>
          <p:nvPr/>
        </p:nvSpPr>
        <p:spPr>
          <a:xfrm>
            <a:off x="2850552" y="4598644"/>
            <a:ext cx="530802" cy="369332"/>
          </a:xfrm>
          <a:prstGeom prst="rect">
            <a:avLst/>
          </a:prstGeom>
          <a:noFill/>
        </p:spPr>
        <p:txBody>
          <a:bodyPr wrap="none" rtlCol="0">
            <a:spAutoFit/>
          </a:bodyPr>
          <a:lstStyle/>
          <a:p>
            <a:r>
              <a:rPr lang="en-US" dirty="0" smtClean="0"/>
              <a:t>SC3</a:t>
            </a:r>
            <a:endParaRPr lang="en-US" dirty="0"/>
          </a:p>
        </p:txBody>
      </p:sp>
      <p:sp>
        <p:nvSpPr>
          <p:cNvPr id="47" name="TextBox 46"/>
          <p:cNvSpPr txBox="1"/>
          <p:nvPr/>
        </p:nvSpPr>
        <p:spPr>
          <a:xfrm>
            <a:off x="3321807" y="5771118"/>
            <a:ext cx="741346" cy="369332"/>
          </a:xfrm>
          <a:prstGeom prst="rect">
            <a:avLst/>
          </a:prstGeom>
          <a:noFill/>
        </p:spPr>
        <p:txBody>
          <a:bodyPr wrap="none" rtlCol="0">
            <a:spAutoFit/>
          </a:bodyPr>
          <a:lstStyle/>
          <a:p>
            <a:r>
              <a:rPr lang="en-US" dirty="0" smtClean="0"/>
              <a:t>DC3,4</a:t>
            </a:r>
            <a:endParaRPr lang="en-US" dirty="0"/>
          </a:p>
        </p:txBody>
      </p:sp>
      <p:sp>
        <p:nvSpPr>
          <p:cNvPr id="48" name="TextBox 47"/>
          <p:cNvSpPr txBox="1"/>
          <p:nvPr/>
        </p:nvSpPr>
        <p:spPr>
          <a:xfrm>
            <a:off x="2833027" y="4884396"/>
            <a:ext cx="980181" cy="369332"/>
          </a:xfrm>
          <a:prstGeom prst="rect">
            <a:avLst/>
          </a:prstGeom>
          <a:noFill/>
        </p:spPr>
        <p:txBody>
          <a:bodyPr wrap="none" rtlCol="0">
            <a:spAutoFit/>
          </a:bodyPr>
          <a:lstStyle/>
          <a:p>
            <a:r>
              <a:rPr lang="en-US" dirty="0" err="1" smtClean="0"/>
              <a:t>Pb</a:t>
            </a:r>
            <a:r>
              <a:rPr lang="en-US" dirty="0" smtClean="0"/>
              <a:t> Block</a:t>
            </a:r>
            <a:endParaRPr lang="en-US" dirty="0"/>
          </a:p>
        </p:txBody>
      </p:sp>
    </p:spTree>
    <p:extLst>
      <p:ext uri="{BB962C8B-B14F-4D97-AF65-F5344CB8AC3E}">
        <p14:creationId xmlns:p14="http://schemas.microsoft.com/office/powerpoint/2010/main" val="2344060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43</a:t>
            </a:fld>
            <a:endParaRPr lang="zh-CN" altLang="en-US" dirty="0"/>
          </a:p>
        </p:txBody>
      </p:sp>
      <p:pic>
        <p:nvPicPr>
          <p:cNvPr id="3" name="Picture 6" descr="mrpc_latest_result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1052736"/>
            <a:ext cx="3024336" cy="2906198"/>
          </a:xfrm>
          <a:prstGeom prst="rect">
            <a:avLst/>
          </a:prstGeom>
        </p:spPr>
      </p:pic>
      <p:sp>
        <p:nvSpPr>
          <p:cNvPr id="4" name="Content Placeholder 2"/>
          <p:cNvSpPr txBox="1">
            <a:spLocks/>
          </p:cNvSpPr>
          <p:nvPr/>
        </p:nvSpPr>
        <p:spPr>
          <a:xfrm>
            <a:off x="323528" y="4149080"/>
            <a:ext cx="8496944" cy="2160240"/>
          </a:xfrm>
          <a:prstGeom prst="rect">
            <a:avLst/>
          </a:prstGeom>
        </p:spPr>
        <p:txBody>
          <a:bodyPr>
            <a:normAutofit fontScale="47500" lnSpcReduction="20000"/>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300" dirty="0" smtClean="0"/>
              <a:t>Difference between time of top and bottom </a:t>
            </a:r>
            <a:r>
              <a:rPr lang="en-US" sz="3300" dirty="0" err="1" smtClean="0"/>
              <a:t>mRPC</a:t>
            </a:r>
            <a:r>
              <a:rPr lang="en-US" sz="3300" dirty="0" smtClean="0"/>
              <a:t>, </a:t>
            </a:r>
            <a:r>
              <a:rPr lang="en-US" sz="3300" dirty="0" err="1" smtClean="0"/>
              <a:t>Δt</a:t>
            </a:r>
            <a:r>
              <a:rPr lang="en-US" sz="3300" dirty="0" smtClean="0"/>
              <a:t> = t</a:t>
            </a:r>
            <a:r>
              <a:rPr lang="en-US" sz="3300" baseline="-25000" dirty="0" smtClean="0"/>
              <a:t>2</a:t>
            </a:r>
            <a:r>
              <a:rPr lang="en-US" sz="3300" dirty="0" smtClean="0"/>
              <a:t> – t</a:t>
            </a:r>
            <a:r>
              <a:rPr lang="en-US" sz="3300" baseline="-25000" dirty="0" smtClean="0"/>
              <a:t>1</a:t>
            </a:r>
            <a:r>
              <a:rPr lang="en-US" sz="3300" dirty="0" smtClean="0"/>
              <a:t>= 25 </a:t>
            </a:r>
            <a:r>
              <a:rPr lang="en-US" sz="3300" dirty="0" err="1" smtClean="0"/>
              <a:t>ps</a:t>
            </a:r>
            <a:endParaRPr lang="en-US" sz="3300" dirty="0" smtClean="0"/>
          </a:p>
          <a:p>
            <a:pPr lvl="1"/>
            <a:r>
              <a:rPr lang="en-US" sz="3300" dirty="0" err="1" smtClean="0"/>
              <a:t>σ</a:t>
            </a:r>
            <a:r>
              <a:rPr lang="en-US" sz="3300" baseline="-25000" dirty="0" err="1" smtClean="0"/>
              <a:t>t</a:t>
            </a:r>
            <a:r>
              <a:rPr lang="en-US" sz="3300" dirty="0" smtClean="0"/>
              <a:t> = </a:t>
            </a:r>
            <a:r>
              <a:rPr lang="en-US" sz="3300" dirty="0" err="1" smtClean="0"/>
              <a:t>Δt</a:t>
            </a:r>
            <a:r>
              <a:rPr lang="en-US" sz="3300" dirty="0" smtClean="0"/>
              <a:t>/√2 = </a:t>
            </a:r>
            <a:r>
              <a:rPr lang="en-US" sz="3300" dirty="0" smtClean="0">
                <a:solidFill>
                  <a:srgbClr val="FF0000"/>
                </a:solidFill>
              </a:rPr>
              <a:t>18 </a:t>
            </a:r>
            <a:r>
              <a:rPr lang="en-US" sz="3300" dirty="0" err="1" smtClean="0">
                <a:solidFill>
                  <a:srgbClr val="FF0000"/>
                </a:solidFill>
              </a:rPr>
              <a:t>ps</a:t>
            </a:r>
            <a:endParaRPr lang="en-US" sz="3300" dirty="0" smtClean="0">
              <a:solidFill>
                <a:srgbClr val="FF0000"/>
              </a:solidFill>
            </a:endParaRPr>
          </a:p>
          <a:p>
            <a:pPr lvl="1"/>
            <a:r>
              <a:rPr lang="en-US" sz="3300" dirty="0" smtClean="0"/>
              <a:t>Used a “Leading Edge Discriminator technique” in software from waveform, slew corrected</a:t>
            </a:r>
          </a:p>
          <a:p>
            <a:pPr lvl="1"/>
            <a:r>
              <a:rPr lang="en-US" sz="3300" dirty="0" smtClean="0">
                <a:solidFill>
                  <a:srgbClr val="000000"/>
                </a:solidFill>
              </a:rPr>
              <a:t>Difference in </a:t>
            </a:r>
            <a:r>
              <a:rPr lang="en-US" sz="3300" dirty="0" err="1" smtClean="0">
                <a:solidFill>
                  <a:srgbClr val="000000"/>
                </a:solidFill>
              </a:rPr>
              <a:t>pathlength</a:t>
            </a:r>
            <a:r>
              <a:rPr lang="en-US" sz="3300" dirty="0" smtClean="0">
                <a:solidFill>
                  <a:srgbClr val="000000"/>
                </a:solidFill>
              </a:rPr>
              <a:t> taken into account</a:t>
            </a:r>
          </a:p>
          <a:p>
            <a:pPr lvl="1"/>
            <a:r>
              <a:rPr lang="en-US" sz="3300" dirty="0" smtClean="0">
                <a:solidFill>
                  <a:srgbClr val="000000"/>
                </a:solidFill>
              </a:rPr>
              <a:t>Wings possibly due to noise, cross-talk, streamers, or something else?</a:t>
            </a:r>
          </a:p>
          <a:p>
            <a:r>
              <a:rPr lang="en-US" sz="3300" dirty="0" smtClean="0"/>
              <a:t>We believe best published result is 20 </a:t>
            </a:r>
            <a:r>
              <a:rPr lang="en-US" sz="3300" dirty="0" err="1" smtClean="0"/>
              <a:t>ps</a:t>
            </a:r>
            <a:endParaRPr lang="en-US" sz="3300" dirty="0" smtClean="0"/>
          </a:p>
          <a:p>
            <a:pPr lvl="1"/>
            <a:r>
              <a:rPr lang="en-US" sz="3300" dirty="0" err="1" smtClean="0"/>
              <a:t>Nucl.Instrum.Meth</a:t>
            </a:r>
            <a:r>
              <a:rPr lang="en-US" sz="3300" dirty="0" smtClean="0"/>
              <a:t>. A594 (2008) 39-43</a:t>
            </a:r>
          </a:p>
          <a:p>
            <a:pPr lvl="1"/>
            <a:r>
              <a:rPr lang="en-US" sz="3300" dirty="0" err="1" smtClean="0"/>
              <a:t>Nucl.Instrum.Meth</a:t>
            </a:r>
            <a:r>
              <a:rPr lang="en-US" sz="3300" dirty="0" smtClean="0"/>
              <a:t>. A629 (2011) 106-110</a:t>
            </a:r>
          </a:p>
          <a:p>
            <a:endParaRPr lang="en-US" dirty="0"/>
          </a:p>
        </p:txBody>
      </p:sp>
      <p:sp>
        <p:nvSpPr>
          <p:cNvPr id="5" name="Title 1"/>
          <p:cNvSpPr txBox="1">
            <a:spLocks/>
          </p:cNvSpPr>
          <p:nvPr/>
        </p:nvSpPr>
        <p:spPr>
          <a:xfrm>
            <a:off x="453450" y="152454"/>
            <a:ext cx="8229600" cy="774700"/>
          </a:xfrm>
          <a:prstGeom prst="rect">
            <a:avLst/>
          </a:prstGeom>
        </p:spPr>
        <p:txBody>
          <a:bodyPr>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ea typeface="宋体" pitchFamily="2" charset="-122"/>
              </a:defRPr>
            </a:lvl2pPr>
            <a:lvl3pPr algn="ctr" rtl="0" eaLnBrk="0" fontAlgn="base" hangingPunct="0">
              <a:spcBef>
                <a:spcPct val="0"/>
              </a:spcBef>
              <a:spcAft>
                <a:spcPct val="0"/>
              </a:spcAft>
              <a:defRPr sz="3200">
                <a:solidFill>
                  <a:schemeClr val="tx1"/>
                </a:solidFill>
                <a:latin typeface="Calibri" pitchFamily="34" charset="0"/>
                <a:ea typeface="宋体" pitchFamily="2" charset="-122"/>
              </a:defRPr>
            </a:lvl3pPr>
            <a:lvl4pPr algn="ctr" rtl="0" eaLnBrk="0" fontAlgn="base" hangingPunct="0">
              <a:spcBef>
                <a:spcPct val="0"/>
              </a:spcBef>
              <a:spcAft>
                <a:spcPct val="0"/>
              </a:spcAft>
              <a:defRPr sz="3200">
                <a:solidFill>
                  <a:schemeClr val="tx1"/>
                </a:solidFill>
                <a:latin typeface="Calibri" pitchFamily="34" charset="0"/>
                <a:ea typeface="宋体" pitchFamily="2" charset="-122"/>
              </a:defRPr>
            </a:lvl4pPr>
            <a:lvl5pPr algn="ctr" rtl="0" eaLnBrk="0" fontAlgn="base" hangingPunct="0">
              <a:spcBef>
                <a:spcPct val="0"/>
              </a:spcBef>
              <a:spcAft>
                <a:spcPct val="0"/>
              </a:spcAft>
              <a:defRPr sz="3200">
                <a:solidFill>
                  <a:schemeClr val="tx1"/>
                </a:solidFill>
                <a:latin typeface="Calibri" pitchFamily="34" charset="0"/>
                <a:ea typeface="宋体" pitchFamily="2" charset="-122"/>
              </a:defRPr>
            </a:lvl5pPr>
            <a:lvl6pPr marL="457200" algn="ctr" rtl="0" fontAlgn="base">
              <a:spcBef>
                <a:spcPct val="0"/>
              </a:spcBef>
              <a:spcAft>
                <a:spcPct val="0"/>
              </a:spcAft>
              <a:defRPr sz="3200">
                <a:solidFill>
                  <a:schemeClr val="tx1"/>
                </a:solidFill>
                <a:latin typeface="Calibri" pitchFamily="34" charset="0"/>
                <a:ea typeface="宋体" pitchFamily="2" charset="-122"/>
              </a:defRPr>
            </a:lvl6pPr>
            <a:lvl7pPr marL="914400" algn="ctr" rtl="0" fontAlgn="base">
              <a:spcBef>
                <a:spcPct val="0"/>
              </a:spcBef>
              <a:spcAft>
                <a:spcPct val="0"/>
              </a:spcAft>
              <a:defRPr sz="3200">
                <a:solidFill>
                  <a:schemeClr val="tx1"/>
                </a:solidFill>
                <a:latin typeface="Calibri" pitchFamily="34" charset="0"/>
                <a:ea typeface="宋体" pitchFamily="2" charset="-122"/>
              </a:defRPr>
            </a:lvl7pPr>
            <a:lvl8pPr marL="1371600" algn="ctr" rtl="0" fontAlgn="base">
              <a:spcBef>
                <a:spcPct val="0"/>
              </a:spcBef>
              <a:spcAft>
                <a:spcPct val="0"/>
              </a:spcAft>
              <a:defRPr sz="3200">
                <a:solidFill>
                  <a:schemeClr val="tx1"/>
                </a:solidFill>
                <a:latin typeface="Calibri" pitchFamily="34" charset="0"/>
                <a:ea typeface="宋体" pitchFamily="2" charset="-122"/>
              </a:defRPr>
            </a:lvl8pPr>
            <a:lvl9pPr marL="1828800" algn="ctr" rtl="0" fontAlgn="base">
              <a:spcBef>
                <a:spcPct val="0"/>
              </a:spcBef>
              <a:spcAft>
                <a:spcPct val="0"/>
              </a:spcAft>
              <a:defRPr sz="3200">
                <a:solidFill>
                  <a:schemeClr val="tx1"/>
                </a:solidFill>
                <a:latin typeface="Calibri" pitchFamily="34" charset="0"/>
                <a:ea typeface="宋体" pitchFamily="2" charset="-122"/>
              </a:defRPr>
            </a:lvl9pPr>
          </a:lstStyle>
          <a:p>
            <a:r>
              <a:rPr lang="zh-CN" altLang="en-US" b="1" dirty="0" smtClean="0">
                <a:solidFill>
                  <a:srgbClr val="FF0000"/>
                </a:solidFill>
              </a:rPr>
              <a:t>时间分辨</a:t>
            </a:r>
            <a:endParaRPr lang="en-US" b="1" dirty="0">
              <a:solidFill>
                <a:srgbClr val="FF0000"/>
              </a:solidFill>
            </a:endParaRPr>
          </a:p>
        </p:txBody>
      </p:sp>
    </p:spTree>
    <p:extLst>
      <p:ext uri="{BB962C8B-B14F-4D97-AF65-F5344CB8AC3E}">
        <p14:creationId xmlns:p14="http://schemas.microsoft.com/office/powerpoint/2010/main" val="147746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44</a:t>
            </a:fld>
            <a:endParaRPr lang="zh-CN" alt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96" y="908720"/>
            <a:ext cx="851326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 y="2852936"/>
            <a:ext cx="666006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076" y="2996952"/>
            <a:ext cx="3150292" cy="212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53450" y="152454"/>
            <a:ext cx="8229600" cy="774700"/>
          </a:xfrm>
          <a:prstGeom prst="rect">
            <a:avLst/>
          </a:prstGeom>
        </p:spPr>
        <p:txBody>
          <a:bodyPr>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Calibri" pitchFamily="34" charset="0"/>
                <a:ea typeface="宋体" pitchFamily="2" charset="-122"/>
              </a:defRPr>
            </a:lvl2pPr>
            <a:lvl3pPr algn="ctr" rtl="0" eaLnBrk="0" fontAlgn="base" hangingPunct="0">
              <a:spcBef>
                <a:spcPct val="0"/>
              </a:spcBef>
              <a:spcAft>
                <a:spcPct val="0"/>
              </a:spcAft>
              <a:defRPr sz="3200">
                <a:solidFill>
                  <a:schemeClr val="tx1"/>
                </a:solidFill>
                <a:latin typeface="Calibri" pitchFamily="34" charset="0"/>
                <a:ea typeface="宋体" pitchFamily="2" charset="-122"/>
              </a:defRPr>
            </a:lvl3pPr>
            <a:lvl4pPr algn="ctr" rtl="0" eaLnBrk="0" fontAlgn="base" hangingPunct="0">
              <a:spcBef>
                <a:spcPct val="0"/>
              </a:spcBef>
              <a:spcAft>
                <a:spcPct val="0"/>
              </a:spcAft>
              <a:defRPr sz="3200">
                <a:solidFill>
                  <a:schemeClr val="tx1"/>
                </a:solidFill>
                <a:latin typeface="Calibri" pitchFamily="34" charset="0"/>
                <a:ea typeface="宋体" pitchFamily="2" charset="-122"/>
              </a:defRPr>
            </a:lvl4pPr>
            <a:lvl5pPr algn="ctr" rtl="0" eaLnBrk="0" fontAlgn="base" hangingPunct="0">
              <a:spcBef>
                <a:spcPct val="0"/>
              </a:spcBef>
              <a:spcAft>
                <a:spcPct val="0"/>
              </a:spcAft>
              <a:defRPr sz="3200">
                <a:solidFill>
                  <a:schemeClr val="tx1"/>
                </a:solidFill>
                <a:latin typeface="Calibri" pitchFamily="34" charset="0"/>
                <a:ea typeface="宋体" pitchFamily="2" charset="-122"/>
              </a:defRPr>
            </a:lvl5pPr>
            <a:lvl6pPr marL="457200" algn="ctr" rtl="0" fontAlgn="base">
              <a:spcBef>
                <a:spcPct val="0"/>
              </a:spcBef>
              <a:spcAft>
                <a:spcPct val="0"/>
              </a:spcAft>
              <a:defRPr sz="3200">
                <a:solidFill>
                  <a:schemeClr val="tx1"/>
                </a:solidFill>
                <a:latin typeface="Calibri" pitchFamily="34" charset="0"/>
                <a:ea typeface="宋体" pitchFamily="2" charset="-122"/>
              </a:defRPr>
            </a:lvl6pPr>
            <a:lvl7pPr marL="914400" algn="ctr" rtl="0" fontAlgn="base">
              <a:spcBef>
                <a:spcPct val="0"/>
              </a:spcBef>
              <a:spcAft>
                <a:spcPct val="0"/>
              </a:spcAft>
              <a:defRPr sz="3200">
                <a:solidFill>
                  <a:schemeClr val="tx1"/>
                </a:solidFill>
                <a:latin typeface="Calibri" pitchFamily="34" charset="0"/>
                <a:ea typeface="宋体" pitchFamily="2" charset="-122"/>
              </a:defRPr>
            </a:lvl7pPr>
            <a:lvl8pPr marL="1371600" algn="ctr" rtl="0" fontAlgn="base">
              <a:spcBef>
                <a:spcPct val="0"/>
              </a:spcBef>
              <a:spcAft>
                <a:spcPct val="0"/>
              </a:spcAft>
              <a:defRPr sz="3200">
                <a:solidFill>
                  <a:schemeClr val="tx1"/>
                </a:solidFill>
                <a:latin typeface="Calibri" pitchFamily="34" charset="0"/>
                <a:ea typeface="宋体" pitchFamily="2" charset="-122"/>
              </a:defRPr>
            </a:lvl8pPr>
            <a:lvl9pPr marL="1828800" algn="ctr" rtl="0" fontAlgn="base">
              <a:spcBef>
                <a:spcPct val="0"/>
              </a:spcBef>
              <a:spcAft>
                <a:spcPct val="0"/>
              </a:spcAft>
              <a:defRPr sz="3200">
                <a:solidFill>
                  <a:schemeClr val="tx1"/>
                </a:solidFill>
                <a:latin typeface="Calibri" pitchFamily="34" charset="0"/>
                <a:ea typeface="宋体" pitchFamily="2" charset="-122"/>
              </a:defRPr>
            </a:lvl9pPr>
          </a:lstStyle>
          <a:p>
            <a:r>
              <a:rPr lang="en-US" altLang="zh-CN" b="1" dirty="0" smtClean="0">
                <a:solidFill>
                  <a:srgbClr val="FF0000"/>
                </a:solidFill>
              </a:rPr>
              <a:t>15G </a:t>
            </a:r>
            <a:r>
              <a:rPr lang="zh-CN" altLang="en-US" b="1" dirty="0" smtClean="0">
                <a:solidFill>
                  <a:srgbClr val="FF0000"/>
                </a:solidFill>
              </a:rPr>
              <a:t>波形采样</a:t>
            </a:r>
            <a:r>
              <a:rPr lang="en-US" altLang="zh-CN" b="1" dirty="0" smtClean="0">
                <a:solidFill>
                  <a:srgbClr val="FF0000"/>
                </a:solidFill>
              </a:rPr>
              <a:t>TDC</a:t>
            </a:r>
            <a:endParaRPr lang="en-US" b="1" dirty="0">
              <a:solidFill>
                <a:srgbClr val="FF0000"/>
              </a:solidFill>
            </a:endParaRPr>
          </a:p>
        </p:txBody>
      </p:sp>
    </p:spTree>
    <p:extLst>
      <p:ext uri="{BB962C8B-B14F-4D97-AF65-F5344CB8AC3E}">
        <p14:creationId xmlns:p14="http://schemas.microsoft.com/office/powerpoint/2010/main" val="34750265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65F1CD0-3CF0-4824-9389-FAE1683BB9AA}" type="slidenum">
              <a:rPr lang="zh-CN" altLang="en-US" smtClean="0"/>
              <a:pPr>
                <a:defRPr/>
              </a:pPr>
              <a:t>45</a:t>
            </a:fld>
            <a:endParaRPr lang="zh-CN" altLang="en-US" dirty="0"/>
          </a:p>
        </p:txBody>
      </p:sp>
      <p:sp>
        <p:nvSpPr>
          <p:cNvPr id="44035" name="Rectangle 2"/>
          <p:cNvSpPr txBox="1">
            <a:spLocks noChangeArrowheads="1"/>
          </p:cNvSpPr>
          <p:nvPr/>
        </p:nvSpPr>
        <p:spPr bwMode="auto">
          <a:xfrm>
            <a:off x="1143000" y="357188"/>
            <a:ext cx="7605464" cy="7096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kumimoji="1" lang="zh-CN" altLang="en-US" sz="3200" b="1" dirty="0" smtClean="0">
                <a:solidFill>
                  <a:srgbClr val="FF0000"/>
                </a:solidFill>
                <a:latin typeface="+mn-ea"/>
                <a:ea typeface="+mn-ea"/>
              </a:rPr>
              <a:t>在无损检测中的应用</a:t>
            </a:r>
            <a:r>
              <a:rPr kumimoji="1" lang="en-US" altLang="zh-CN" sz="3200" b="1" dirty="0" smtClean="0">
                <a:solidFill>
                  <a:srgbClr val="FF0000"/>
                </a:solidFill>
                <a:latin typeface="+mn-ea"/>
                <a:ea typeface="+mn-ea"/>
              </a:rPr>
              <a:t>-</a:t>
            </a:r>
            <a:r>
              <a:rPr kumimoji="1" lang="zh-CN" altLang="en-US" sz="3200" b="1" dirty="0" smtClean="0">
                <a:solidFill>
                  <a:srgbClr val="FF0000"/>
                </a:solidFill>
                <a:latin typeface="+mn-ea"/>
                <a:ea typeface="+mn-ea"/>
              </a:rPr>
              <a:t>宇宙线</a:t>
            </a:r>
            <a:r>
              <a:rPr kumimoji="1" lang="en-US" altLang="zh-CN" sz="3200" b="1" dirty="0">
                <a:solidFill>
                  <a:srgbClr val="FF0000"/>
                </a:solidFill>
                <a:latin typeface="+mn-ea"/>
                <a:ea typeface="+mn-ea"/>
              </a:rPr>
              <a:t>µ</a:t>
            </a:r>
            <a:r>
              <a:rPr kumimoji="1" lang="zh-CN" altLang="en-US" sz="3200" b="1" dirty="0">
                <a:solidFill>
                  <a:srgbClr val="FF0000"/>
                </a:solidFill>
                <a:latin typeface="+mn-ea"/>
                <a:ea typeface="+mn-ea"/>
              </a:rPr>
              <a:t>子</a:t>
            </a:r>
            <a:r>
              <a:rPr kumimoji="1" lang="zh-CN" altLang="en-US" sz="3200" b="1" dirty="0" smtClean="0">
                <a:solidFill>
                  <a:srgbClr val="FF0000"/>
                </a:solidFill>
                <a:latin typeface="+mn-ea"/>
                <a:ea typeface="+mn-ea"/>
              </a:rPr>
              <a:t>成像</a:t>
            </a:r>
            <a:endParaRPr kumimoji="1" lang="zh-CN" altLang="en-US" sz="3200" b="1" dirty="0">
              <a:solidFill>
                <a:srgbClr val="FF0000"/>
              </a:solidFill>
              <a:latin typeface="+mn-ea"/>
              <a:ea typeface="+mn-ea"/>
            </a:endParaRPr>
          </a:p>
        </p:txBody>
      </p:sp>
      <p:pic>
        <p:nvPicPr>
          <p:cNvPr id="44036" name="图片 4" descr="不同海拔高度缪子通量情况.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0275" y="1333500"/>
            <a:ext cx="382587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5"/>
          <p:cNvSpPr>
            <a:spLocks noChangeArrowheads="1"/>
          </p:cNvSpPr>
          <p:nvPr/>
        </p:nvSpPr>
        <p:spPr bwMode="auto">
          <a:xfrm>
            <a:off x="5380038" y="5972175"/>
            <a:ext cx="3124200" cy="708025"/>
          </a:xfrm>
          <a:prstGeom prst="rect">
            <a:avLst/>
          </a:prstGeom>
          <a:noFill/>
          <a:ln w="9525">
            <a:noFill/>
            <a:miter lim="800000"/>
            <a:headEnd/>
            <a:tailEnd/>
          </a:ln>
        </p:spPr>
        <p:txBody>
          <a:bodyPr>
            <a:spAutoFit/>
          </a:bodyPr>
          <a:lstStyle/>
          <a:p>
            <a:pPr algn="ctr" eaLnBrk="0" fontAlgn="auto" hangingPunct="0">
              <a:spcBef>
                <a:spcPts val="0"/>
              </a:spcBef>
              <a:spcAft>
                <a:spcPts val="0"/>
              </a:spcAft>
              <a:defRPr/>
            </a:pPr>
            <a:r>
              <a:rPr lang="zh-CN" altLang="en-US" sz="2000" kern="0">
                <a:solidFill>
                  <a:srgbClr val="000000"/>
                </a:solidFill>
                <a:latin typeface="华文楷体" pitchFamily="2" charset="-122"/>
                <a:ea typeface="华文楷体" pitchFamily="2" charset="-122"/>
              </a:rPr>
              <a:t>宇宙线主要粒子</a:t>
            </a:r>
            <a:endParaRPr lang="en-US" altLang="zh-CN" sz="2000" kern="0">
              <a:solidFill>
                <a:srgbClr val="000000"/>
              </a:solidFill>
              <a:latin typeface="华文楷体" pitchFamily="2" charset="-122"/>
              <a:ea typeface="华文楷体" pitchFamily="2" charset="-122"/>
            </a:endParaRPr>
          </a:p>
          <a:p>
            <a:pPr algn="ctr" eaLnBrk="0" fontAlgn="auto" hangingPunct="0">
              <a:spcBef>
                <a:spcPts val="0"/>
              </a:spcBef>
              <a:spcAft>
                <a:spcPts val="0"/>
              </a:spcAft>
              <a:defRPr/>
            </a:pPr>
            <a:r>
              <a:rPr lang="zh-CN" altLang="en-US" sz="2000" kern="0">
                <a:solidFill>
                  <a:srgbClr val="000000"/>
                </a:solidFill>
                <a:latin typeface="华文楷体" pitchFamily="2" charset="-122"/>
                <a:ea typeface="华文楷体" pitchFamily="2" charset="-122"/>
              </a:rPr>
              <a:t>在不同海拔高度的通量</a:t>
            </a:r>
            <a:endParaRPr lang="en-US" sz="2000" kern="0">
              <a:solidFill>
                <a:srgbClr val="000000"/>
              </a:solidFill>
              <a:latin typeface="华文楷体" pitchFamily="2" charset="-122"/>
              <a:ea typeface="华文楷体" pitchFamily="2" charset="-122"/>
            </a:endParaRPr>
          </a:p>
        </p:txBody>
      </p:sp>
      <p:sp>
        <p:nvSpPr>
          <p:cNvPr id="15" name="Rectangle 3"/>
          <p:cNvSpPr txBox="1">
            <a:spLocks noChangeArrowheads="1"/>
          </p:cNvSpPr>
          <p:nvPr/>
        </p:nvSpPr>
        <p:spPr bwMode="auto">
          <a:xfrm>
            <a:off x="533400" y="1322388"/>
            <a:ext cx="4219575" cy="3554412"/>
          </a:xfrm>
          <a:prstGeom prst="rect">
            <a:avLst/>
          </a:prstGeom>
          <a:noFill/>
          <a:ln w="9525">
            <a:noFill/>
            <a:miter lim="800000"/>
            <a:headEnd/>
            <a:tailEnd/>
          </a:ln>
        </p:spPr>
        <p:txBody>
          <a:bodyPr/>
          <a:lstStyle/>
          <a:p>
            <a:pPr marL="342900" indent="-342900" fontAlgn="auto">
              <a:lnSpc>
                <a:spcPct val="110000"/>
              </a:lnSpc>
              <a:spcBef>
                <a:spcPts val="300"/>
              </a:spcBef>
              <a:spcAft>
                <a:spcPts val="300"/>
              </a:spcAft>
              <a:buClr>
                <a:srgbClr val="993366"/>
              </a:buClr>
              <a:buFont typeface="Wingdings" pitchFamily="2" charset="2"/>
              <a:buChar char="Ø"/>
              <a:defRPr/>
            </a:pPr>
            <a:r>
              <a:rPr lang="zh-CN" altLang="en-US" sz="2800" kern="0" dirty="0">
                <a:solidFill>
                  <a:srgbClr val="2D2DB9">
                    <a:lumMod val="50000"/>
                  </a:srgbClr>
                </a:solidFill>
                <a:latin typeface="华文楷体" pitchFamily="2" charset="-122"/>
                <a:ea typeface="华文楷体" pitchFamily="2" charset="-122"/>
                <a:cs typeface="Times New Roman"/>
              </a:rPr>
              <a:t>宇宙线</a:t>
            </a:r>
            <a:r>
              <a:rPr lang="en-US" altLang="zh-CN" sz="2800" kern="0" dirty="0">
                <a:solidFill>
                  <a:srgbClr val="2D2DB9">
                    <a:lumMod val="50000"/>
                  </a:srgbClr>
                </a:solidFill>
                <a:latin typeface="华文楷体" pitchFamily="2" charset="-122"/>
                <a:ea typeface="华文楷体" pitchFamily="2" charset="-122"/>
                <a:cs typeface="Times New Roman"/>
              </a:rPr>
              <a:t>µ</a:t>
            </a:r>
            <a:r>
              <a:rPr lang="zh-CN" altLang="en-US" sz="2800" kern="0" dirty="0">
                <a:solidFill>
                  <a:srgbClr val="2D2DB9">
                    <a:lumMod val="50000"/>
                  </a:srgbClr>
                </a:solidFill>
                <a:latin typeface="华文楷体" pitchFamily="2" charset="-122"/>
                <a:ea typeface="华文楷体" pitchFamily="2" charset="-122"/>
              </a:rPr>
              <a:t>子天然存在</a:t>
            </a:r>
            <a:endParaRPr lang="en-US" altLang="zh-CN" sz="2800" kern="0" dirty="0">
              <a:solidFill>
                <a:srgbClr val="2D2DB9">
                  <a:lumMod val="50000"/>
                </a:srgbClr>
              </a:solidFill>
              <a:latin typeface="华文楷体" pitchFamily="2" charset="-122"/>
              <a:ea typeface="华文楷体" pitchFamily="2" charset="-122"/>
              <a:cs typeface="Times New Roman"/>
            </a:endParaRPr>
          </a:p>
          <a:p>
            <a:pPr marL="742950" lvl="1" indent="-285750" fontAlgn="auto">
              <a:lnSpc>
                <a:spcPct val="110000"/>
              </a:lnSpc>
              <a:spcBef>
                <a:spcPts val="300"/>
              </a:spcBef>
              <a:spcAft>
                <a:spcPts val="300"/>
              </a:spcAft>
              <a:buFontTx/>
              <a:buChar char="–"/>
              <a:defRPr/>
            </a:pPr>
            <a:r>
              <a:rPr lang="zh-CN" altLang="en-US" sz="2400" kern="0" dirty="0">
                <a:solidFill>
                  <a:srgbClr val="2D2DB9">
                    <a:lumMod val="50000"/>
                  </a:srgbClr>
                </a:solidFill>
                <a:latin typeface="华文楷体" pitchFamily="2" charset="-122"/>
                <a:ea typeface="华文楷体" pitchFamily="2" charset="-122"/>
              </a:rPr>
              <a:t>能量极高，穿透力强</a:t>
            </a:r>
            <a:endParaRPr lang="en-US" altLang="zh-CN" sz="2400" kern="0" dirty="0">
              <a:solidFill>
                <a:srgbClr val="2D2DB9">
                  <a:lumMod val="50000"/>
                </a:srgbClr>
              </a:solidFill>
              <a:latin typeface="华文楷体" pitchFamily="2" charset="-122"/>
              <a:ea typeface="华文楷体" pitchFamily="2" charset="-122"/>
            </a:endParaRPr>
          </a:p>
          <a:p>
            <a:pPr marL="742950" lvl="1" indent="-285750" fontAlgn="auto">
              <a:lnSpc>
                <a:spcPct val="110000"/>
              </a:lnSpc>
              <a:spcBef>
                <a:spcPts val="300"/>
              </a:spcBef>
              <a:spcAft>
                <a:spcPts val="300"/>
              </a:spcAft>
              <a:buFontTx/>
              <a:buChar char="–"/>
              <a:defRPr/>
            </a:pPr>
            <a:r>
              <a:rPr lang="zh-CN" altLang="en-US" sz="2400" kern="0" dirty="0">
                <a:solidFill>
                  <a:srgbClr val="2D2DB9">
                    <a:lumMod val="50000"/>
                  </a:srgbClr>
                </a:solidFill>
                <a:latin typeface="华文楷体" pitchFamily="2" charset="-122"/>
                <a:ea typeface="华文楷体" pitchFamily="2" charset="-122"/>
              </a:rPr>
              <a:t>自然存在，处处遍布</a:t>
            </a:r>
            <a:endParaRPr lang="en-US" altLang="zh-CN" sz="2400" kern="0" dirty="0">
              <a:solidFill>
                <a:srgbClr val="2D2DB9">
                  <a:lumMod val="50000"/>
                </a:srgbClr>
              </a:solidFill>
              <a:latin typeface="华文楷体" pitchFamily="2" charset="-122"/>
              <a:ea typeface="华文楷体" pitchFamily="2" charset="-122"/>
            </a:endParaRPr>
          </a:p>
          <a:p>
            <a:pPr marL="742950" lvl="1" indent="-285750" fontAlgn="auto">
              <a:lnSpc>
                <a:spcPct val="110000"/>
              </a:lnSpc>
              <a:spcBef>
                <a:spcPts val="300"/>
              </a:spcBef>
              <a:spcAft>
                <a:spcPts val="300"/>
              </a:spcAft>
              <a:buFontTx/>
              <a:buChar char="–"/>
              <a:defRPr/>
            </a:pPr>
            <a:endParaRPr lang="en-US" altLang="zh-CN" sz="2400" kern="0" dirty="0">
              <a:solidFill>
                <a:srgbClr val="2D2DB9">
                  <a:lumMod val="50000"/>
                </a:srgbClr>
              </a:solidFill>
              <a:latin typeface="华文楷体" pitchFamily="2" charset="-122"/>
              <a:ea typeface="华文楷体" pitchFamily="2" charset="-122"/>
            </a:endParaRPr>
          </a:p>
          <a:p>
            <a:pPr marL="742950" lvl="1" indent="-285750" fontAlgn="auto">
              <a:lnSpc>
                <a:spcPct val="110000"/>
              </a:lnSpc>
              <a:spcBef>
                <a:spcPts val="300"/>
              </a:spcBef>
              <a:spcAft>
                <a:spcPts val="300"/>
              </a:spcAft>
              <a:buFontTx/>
              <a:buChar char="–"/>
              <a:defRPr/>
            </a:pPr>
            <a:endParaRPr lang="en-US" altLang="zh-CN" sz="2400" kern="0" dirty="0">
              <a:solidFill>
                <a:srgbClr val="2D2DB9">
                  <a:lumMod val="50000"/>
                </a:srgbClr>
              </a:solidFill>
              <a:latin typeface="华文楷体" pitchFamily="2" charset="-122"/>
              <a:ea typeface="华文楷体" pitchFamily="2" charset="-122"/>
            </a:endParaRPr>
          </a:p>
          <a:p>
            <a:pPr marL="742950" lvl="1" indent="-285750" fontAlgn="auto">
              <a:lnSpc>
                <a:spcPct val="110000"/>
              </a:lnSpc>
              <a:spcBef>
                <a:spcPts val="300"/>
              </a:spcBef>
              <a:spcAft>
                <a:spcPts val="300"/>
              </a:spcAft>
              <a:buFontTx/>
              <a:buChar char="–"/>
              <a:defRPr/>
            </a:pPr>
            <a:endParaRPr lang="en-US" altLang="zh-CN" sz="2400" kern="0" dirty="0">
              <a:solidFill>
                <a:srgbClr val="2D2DB9">
                  <a:lumMod val="50000"/>
                </a:srgbClr>
              </a:solidFill>
              <a:latin typeface="华文楷体" pitchFamily="2" charset="-122"/>
              <a:ea typeface="华文楷体" pitchFamily="2" charset="-122"/>
            </a:endParaRPr>
          </a:p>
          <a:p>
            <a:pPr marL="342900" indent="-342900" fontAlgn="auto">
              <a:lnSpc>
                <a:spcPct val="110000"/>
              </a:lnSpc>
              <a:spcBef>
                <a:spcPts val="300"/>
              </a:spcBef>
              <a:spcAft>
                <a:spcPts val="300"/>
              </a:spcAft>
              <a:buClr>
                <a:srgbClr val="993366"/>
              </a:buClr>
              <a:buFont typeface="Wingdings" pitchFamily="2" charset="2"/>
              <a:buChar char="Ø"/>
              <a:defRPr/>
            </a:pPr>
            <a:r>
              <a:rPr lang="en-US" altLang="zh-CN" sz="2800" kern="0" dirty="0">
                <a:solidFill>
                  <a:srgbClr val="2D2DB9">
                    <a:lumMod val="50000"/>
                  </a:srgbClr>
                </a:solidFill>
                <a:latin typeface="华文楷体" pitchFamily="2" charset="-122"/>
                <a:ea typeface="华文楷体" pitchFamily="2" charset="-122"/>
                <a:cs typeface="Times New Roman"/>
              </a:rPr>
              <a:t>µ</a:t>
            </a:r>
            <a:r>
              <a:rPr lang="zh-CN" altLang="en-US" sz="2800" kern="0" dirty="0">
                <a:solidFill>
                  <a:srgbClr val="2D2DB9">
                    <a:lumMod val="50000"/>
                  </a:srgbClr>
                </a:solidFill>
                <a:latin typeface="华文楷体" pitchFamily="2" charset="-122"/>
                <a:ea typeface="华文楷体" pitchFamily="2" charset="-122"/>
              </a:rPr>
              <a:t>子与物质相互作用</a:t>
            </a:r>
            <a:endParaRPr lang="en-US" altLang="zh-CN" sz="2800" kern="0" dirty="0">
              <a:solidFill>
                <a:srgbClr val="2D2DB9">
                  <a:lumMod val="50000"/>
                </a:srgbClr>
              </a:solidFill>
              <a:latin typeface="华文楷体" pitchFamily="2" charset="-122"/>
              <a:ea typeface="华文楷体" pitchFamily="2" charset="-122"/>
              <a:cs typeface="Times New Roman"/>
            </a:endParaRPr>
          </a:p>
        </p:txBody>
      </p:sp>
      <p:grpSp>
        <p:nvGrpSpPr>
          <p:cNvPr id="44039" name="组合 36"/>
          <p:cNvGrpSpPr>
            <a:grpSpLocks/>
          </p:cNvGrpSpPr>
          <p:nvPr/>
        </p:nvGrpSpPr>
        <p:grpSpPr bwMode="auto">
          <a:xfrm>
            <a:off x="947738" y="4910138"/>
            <a:ext cx="2817812" cy="1947862"/>
            <a:chOff x="5177641" y="3811843"/>
            <a:chExt cx="3692768" cy="3031085"/>
          </a:xfrm>
        </p:grpSpPr>
        <p:pic>
          <p:nvPicPr>
            <p:cNvPr id="44040" name="图片 29" descr="CR de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641" y="4013855"/>
              <a:ext cx="3529190" cy="282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366960" y="3814313"/>
              <a:ext cx="915391" cy="1674879"/>
            </a:xfrm>
            <a:prstGeom prst="rect">
              <a:avLst/>
            </a:prstGeom>
            <a:noFill/>
          </p:spPr>
          <p:txBody>
            <a:bodyPr>
              <a:spAutoFit/>
            </a:bodyPr>
            <a:lstStyle/>
            <a:p>
              <a:pPr eaLnBrk="0" fontAlgn="auto" hangingPunct="0">
                <a:spcBef>
                  <a:spcPts val="0"/>
                </a:spcBef>
                <a:spcAft>
                  <a:spcPts val="0"/>
                </a:spcAft>
                <a:defRPr/>
              </a:pPr>
              <a:r>
                <a:rPr lang="zh-CN" altLang="en-US" sz="1600" kern="0" dirty="0">
                  <a:solidFill>
                    <a:srgbClr val="2D2DB9">
                      <a:lumMod val="75000"/>
                    </a:srgbClr>
                  </a:solidFill>
                  <a:ea typeface="黑体" pitchFamily="2" charset="-122"/>
                </a:rPr>
                <a:t>能量损失</a:t>
              </a:r>
              <a:endParaRPr lang="en-US" sz="1600" kern="0" dirty="0">
                <a:solidFill>
                  <a:srgbClr val="2D2DB9">
                    <a:lumMod val="75000"/>
                  </a:srgbClr>
                </a:solidFill>
                <a:ea typeface="黑体" pitchFamily="2" charset="-122"/>
              </a:endParaRPr>
            </a:p>
          </p:txBody>
        </p:sp>
        <p:sp>
          <p:nvSpPr>
            <p:cNvPr id="19" name="TextBox 34"/>
            <p:cNvSpPr txBox="1">
              <a:spLocks noChangeArrowheads="1"/>
            </p:cNvSpPr>
            <p:nvPr/>
          </p:nvSpPr>
          <p:spPr bwMode="auto">
            <a:xfrm>
              <a:off x="6727563" y="3816784"/>
              <a:ext cx="809289" cy="1674879"/>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zh-CN" altLang="en-US" sz="1600" kern="0">
                  <a:solidFill>
                    <a:srgbClr val="FF3300"/>
                  </a:solidFill>
                </a:rPr>
                <a:t>完全吸收</a:t>
              </a:r>
              <a:endParaRPr lang="en-US" sz="1600" kern="0">
                <a:solidFill>
                  <a:srgbClr val="FF3300"/>
                </a:solidFill>
              </a:endParaRPr>
            </a:p>
          </p:txBody>
        </p:sp>
        <p:sp>
          <p:nvSpPr>
            <p:cNvPr id="20" name="TextBox 35"/>
            <p:cNvSpPr txBox="1">
              <a:spLocks noChangeArrowheads="1"/>
            </p:cNvSpPr>
            <p:nvPr/>
          </p:nvSpPr>
          <p:spPr bwMode="auto">
            <a:xfrm>
              <a:off x="7955018" y="3811843"/>
              <a:ext cx="915391" cy="2440679"/>
            </a:xfrm>
            <a:prstGeom prst="rect">
              <a:avLst/>
            </a:prstGeom>
            <a:noFill/>
            <a:ln w="9525">
              <a:noFill/>
              <a:miter lim="800000"/>
              <a:headEnd/>
              <a:tailEnd/>
            </a:ln>
          </p:spPr>
          <p:txBody>
            <a:bodyPr>
              <a:spAutoFit/>
            </a:bodyPr>
            <a:lstStyle/>
            <a:p>
              <a:pPr eaLnBrk="0" fontAlgn="auto" hangingPunct="0">
                <a:spcBef>
                  <a:spcPts val="0"/>
                </a:spcBef>
                <a:spcAft>
                  <a:spcPts val="0"/>
                </a:spcAft>
                <a:defRPr/>
              </a:pPr>
              <a:r>
                <a:rPr lang="zh-CN" altLang="en-US" sz="1600" kern="0">
                  <a:solidFill>
                    <a:srgbClr val="00B050"/>
                  </a:solidFill>
                </a:rPr>
                <a:t>多次库仑散射</a:t>
              </a:r>
              <a:endParaRPr lang="en-US" sz="1600" kern="0">
                <a:solidFill>
                  <a:srgbClr val="00B050"/>
                </a:solidFill>
              </a:endParaRP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C23F6DD8-CF4D-4794-B73C-19D39B5BF674}" type="slidenum">
              <a:rPr lang="zh-CN" altLang="en-US" smtClean="0"/>
              <a:pPr>
                <a:defRPr/>
              </a:pPr>
              <a:t>46</a:t>
            </a:fld>
            <a:endParaRPr lang="zh-CN" altLang="en-US" dirty="0"/>
          </a:p>
        </p:txBody>
      </p:sp>
      <p:pic>
        <p:nvPicPr>
          <p:cNvPr id="45059" name="Picture 4" descr="61288755292165.png"/>
          <p:cNvPicPr>
            <a:picLocks noChangeAspect="1" noChangeArrowheads="1"/>
          </p:cNvPicPr>
          <p:nvPr/>
        </p:nvPicPr>
        <p:blipFill>
          <a:blip r:embed="rId2">
            <a:extLst>
              <a:ext uri="{28A0092B-C50C-407E-A947-70E740481C1C}">
                <a14:useLocalDpi xmlns:a14="http://schemas.microsoft.com/office/drawing/2010/main" val="0"/>
              </a:ext>
            </a:extLst>
          </a:blip>
          <a:srcRect l="52623" b="6615"/>
          <a:stretch>
            <a:fillRect/>
          </a:stretch>
        </p:blipFill>
        <p:spPr bwMode="auto">
          <a:xfrm>
            <a:off x="4643438" y="3643313"/>
            <a:ext cx="40719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4"/>
          <p:cNvSpPr txBox="1">
            <a:spLocks noChangeArrowheads="1"/>
          </p:cNvSpPr>
          <p:nvPr/>
        </p:nvSpPr>
        <p:spPr bwMode="auto">
          <a:xfrm>
            <a:off x="1071563" y="214313"/>
            <a:ext cx="7143750" cy="7858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600" b="1" dirty="0" err="1" smtClean="0">
                <a:solidFill>
                  <a:srgbClr val="FF0000"/>
                </a:solidFill>
                <a:latin typeface="Calibri" pitchFamily="34" charset="0"/>
                <a:ea typeface="华文楷体" pitchFamily="2" charset="-122"/>
              </a:rPr>
              <a:t>Muon</a:t>
            </a:r>
            <a:r>
              <a:rPr lang="en-US" altLang="zh-CN" sz="3600" b="1" dirty="0" smtClean="0">
                <a:solidFill>
                  <a:srgbClr val="FF0000"/>
                </a:solidFill>
                <a:latin typeface="Calibri" pitchFamily="34" charset="0"/>
                <a:ea typeface="华文楷体" pitchFamily="2" charset="-122"/>
              </a:rPr>
              <a:t> </a:t>
            </a:r>
            <a:r>
              <a:rPr lang="en-US" altLang="zh-CN" sz="3600" b="1" dirty="0">
                <a:solidFill>
                  <a:srgbClr val="FF0000"/>
                </a:solidFill>
                <a:latin typeface="Calibri" pitchFamily="34" charset="0"/>
                <a:ea typeface="华文楷体" pitchFamily="2" charset="-122"/>
              </a:rPr>
              <a:t>Tomography</a:t>
            </a:r>
          </a:p>
        </p:txBody>
      </p:sp>
      <p:grpSp>
        <p:nvGrpSpPr>
          <p:cNvPr id="45061" name="组合 18"/>
          <p:cNvGrpSpPr>
            <a:grpSpLocks/>
          </p:cNvGrpSpPr>
          <p:nvPr/>
        </p:nvGrpSpPr>
        <p:grpSpPr bwMode="auto">
          <a:xfrm>
            <a:off x="500063" y="1285875"/>
            <a:ext cx="2895600" cy="4587875"/>
            <a:chOff x="683568" y="1412776"/>
            <a:chExt cx="2895600" cy="4587875"/>
          </a:xfrm>
        </p:grpSpPr>
        <p:pic>
          <p:nvPicPr>
            <p:cNvPr id="45071" name="Picture 6" descr="探测系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28956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bwMode="auto">
            <a:xfrm>
              <a:off x="2123430" y="3440014"/>
              <a:ext cx="723900" cy="349250"/>
            </a:xfrm>
            <a:prstGeom prst="rect">
              <a:avLst/>
            </a:prstGeom>
            <a:solidFill>
              <a:srgbClr val="00FFFF"/>
            </a:solidFill>
            <a:ln w="9525" cap="flat" cmpd="sng" algn="ctr">
              <a:noFill/>
              <a:prstDash val="solid"/>
              <a:round/>
              <a:headEnd type="none" w="med" len="med"/>
              <a:tailEnd type="none" w="med" len="med"/>
            </a:ln>
            <a:effectLst/>
          </p:spPr>
          <p:txBody>
            <a:bodyPr wrap="none"/>
            <a:lstStyle/>
            <a:p>
              <a:pPr>
                <a:defRPr/>
              </a:pPr>
              <a:r>
                <a:rPr kumimoji="1" lang="en-US" altLang="zh-CN" sz="2400" kern="0" dirty="0">
                  <a:solidFill>
                    <a:srgbClr val="000000"/>
                  </a:solidFill>
                  <a:latin typeface="Times New Roman" pitchFamily="18" charset="0"/>
                </a:rPr>
                <a:t>Active area</a:t>
              </a:r>
              <a:endParaRPr kumimoji="1" lang="zh-CN" altLang="en-US" sz="2400" kern="0" dirty="0">
                <a:solidFill>
                  <a:srgbClr val="000000"/>
                </a:solidFill>
                <a:latin typeface="Times New Roman" pitchFamily="18" charset="0"/>
              </a:endParaRPr>
            </a:p>
          </p:txBody>
        </p:sp>
      </p:grpSp>
      <p:grpSp>
        <p:nvGrpSpPr>
          <p:cNvPr id="45062" name="组合 21"/>
          <p:cNvGrpSpPr>
            <a:grpSpLocks/>
          </p:cNvGrpSpPr>
          <p:nvPr/>
        </p:nvGrpSpPr>
        <p:grpSpPr bwMode="auto">
          <a:xfrm>
            <a:off x="3643313" y="1214438"/>
            <a:ext cx="5005387" cy="2916237"/>
            <a:chOff x="3707904" y="3465091"/>
            <a:chExt cx="5004941" cy="2916237"/>
          </a:xfrm>
        </p:grpSpPr>
        <p:grpSp>
          <p:nvGrpSpPr>
            <p:cNvPr id="45063" name="组合 16"/>
            <p:cNvGrpSpPr>
              <a:grpSpLocks/>
            </p:cNvGrpSpPr>
            <p:nvPr/>
          </p:nvGrpSpPr>
          <p:grpSpPr bwMode="auto">
            <a:xfrm>
              <a:off x="3707904" y="3465091"/>
              <a:ext cx="5004941" cy="2916237"/>
              <a:chOff x="3707904" y="1412776"/>
              <a:chExt cx="5004941" cy="2916237"/>
            </a:xfrm>
          </p:grpSpPr>
          <p:pic>
            <p:nvPicPr>
              <p:cNvPr id="45069" name="Picture 5"/>
              <p:cNvPicPr>
                <a:picLocks noChangeAspect="1" noChangeArrowheads="1"/>
              </p:cNvPicPr>
              <p:nvPr/>
            </p:nvPicPr>
            <p:blipFill>
              <a:blip r:embed="rId4">
                <a:extLst>
                  <a:ext uri="{28A0092B-C50C-407E-A947-70E740481C1C}">
                    <a14:useLocalDpi xmlns:a14="http://schemas.microsoft.com/office/drawing/2010/main" val="0"/>
                  </a:ext>
                </a:extLst>
              </a:blip>
              <a:srcRect l="2197" t="17578" r="5518" b="14063"/>
              <a:stretch>
                <a:fillRect/>
              </a:stretch>
            </p:blipFill>
            <p:spPr bwMode="auto">
              <a:xfrm>
                <a:off x="3851920" y="1412776"/>
                <a:ext cx="48609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bwMode="auto">
              <a:xfrm>
                <a:off x="3707904" y="2420838"/>
                <a:ext cx="287311" cy="863600"/>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endParaRPr kumimoji="1" lang="zh-CN" altLang="en-US" sz="2400" kern="0">
                  <a:solidFill>
                    <a:srgbClr val="000000"/>
                  </a:solidFill>
                  <a:latin typeface="Times New Roman" pitchFamily="18" charset="0"/>
                </a:endParaRPr>
              </a:p>
            </p:txBody>
          </p:sp>
        </p:grpSp>
        <p:sp>
          <p:nvSpPr>
            <p:cNvPr id="24" name="矩形 23"/>
            <p:cNvSpPr/>
            <p:nvPr/>
          </p:nvSpPr>
          <p:spPr bwMode="auto">
            <a:xfrm>
              <a:off x="8028694" y="3706391"/>
              <a:ext cx="471445" cy="227012"/>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r>
                <a:rPr kumimoji="1" lang="en-US" altLang="zh-CN" sz="1000" kern="0" dirty="0">
                  <a:solidFill>
                    <a:srgbClr val="000000"/>
                  </a:solidFill>
                  <a:latin typeface="Times New Roman" pitchFamily="18" charset="0"/>
                </a:rPr>
                <a:t>concrete</a:t>
              </a:r>
              <a:endParaRPr kumimoji="1" lang="zh-CN" altLang="en-US" sz="1000" kern="0" dirty="0">
                <a:solidFill>
                  <a:srgbClr val="000000"/>
                </a:solidFill>
                <a:latin typeface="Times New Roman" pitchFamily="18" charset="0"/>
              </a:endParaRPr>
            </a:p>
          </p:txBody>
        </p:sp>
        <p:sp>
          <p:nvSpPr>
            <p:cNvPr id="25" name="矩形 24"/>
            <p:cNvSpPr/>
            <p:nvPr/>
          </p:nvSpPr>
          <p:spPr bwMode="auto">
            <a:xfrm>
              <a:off x="8028694" y="3933403"/>
              <a:ext cx="431762" cy="287338"/>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r>
                <a:rPr kumimoji="1" lang="en-US" altLang="zh-CN" sz="1000" kern="0" dirty="0">
                  <a:solidFill>
                    <a:sysClr val="windowText" lastClr="000000"/>
                  </a:solidFill>
                  <a:latin typeface="Times New Roman" pitchFamily="18" charset="0"/>
                </a:rPr>
                <a:t>Fe</a:t>
              </a:r>
              <a:endParaRPr kumimoji="1" lang="zh-CN" altLang="en-US" sz="1000" kern="0" dirty="0">
                <a:solidFill>
                  <a:srgbClr val="000000"/>
                </a:solidFill>
                <a:latin typeface="Times New Roman" pitchFamily="18" charset="0"/>
              </a:endParaRPr>
            </a:p>
          </p:txBody>
        </p:sp>
        <p:sp>
          <p:nvSpPr>
            <p:cNvPr id="26" name="矩形 25"/>
            <p:cNvSpPr/>
            <p:nvPr/>
          </p:nvSpPr>
          <p:spPr bwMode="auto">
            <a:xfrm>
              <a:off x="8028694" y="4220741"/>
              <a:ext cx="431762" cy="277812"/>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r>
                <a:rPr kumimoji="1" lang="en-US" altLang="zh-CN" sz="1000" kern="0" dirty="0" err="1">
                  <a:solidFill>
                    <a:sysClr val="windowText" lastClr="000000"/>
                  </a:solidFill>
                  <a:latin typeface="Times New Roman" pitchFamily="18" charset="0"/>
                </a:rPr>
                <a:t>Pb</a:t>
              </a:r>
              <a:endParaRPr kumimoji="1" lang="zh-CN" altLang="en-US" sz="1000" kern="0" dirty="0">
                <a:solidFill>
                  <a:srgbClr val="000000"/>
                </a:solidFill>
                <a:latin typeface="Times New Roman" pitchFamily="18" charset="0"/>
              </a:endParaRPr>
            </a:p>
          </p:txBody>
        </p:sp>
        <p:sp>
          <p:nvSpPr>
            <p:cNvPr id="27" name="矩形 26"/>
            <p:cNvSpPr/>
            <p:nvPr/>
          </p:nvSpPr>
          <p:spPr bwMode="auto">
            <a:xfrm>
              <a:off x="8028694" y="4498553"/>
              <a:ext cx="431762" cy="227013"/>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r>
                <a:rPr kumimoji="1" lang="en-US" altLang="zh-CN" sz="1000" kern="0" dirty="0">
                  <a:solidFill>
                    <a:sysClr val="windowText" lastClr="000000"/>
                  </a:solidFill>
                  <a:latin typeface="Times New Roman" pitchFamily="18" charset="0"/>
                </a:rPr>
                <a:t>U</a:t>
              </a:r>
              <a:endParaRPr kumimoji="1" lang="zh-CN" altLang="en-US" sz="1000" kern="0" dirty="0">
                <a:solidFill>
                  <a:srgbClr val="000000"/>
                </a:solidFill>
                <a:latin typeface="Times New Roman" pitchFamily="18" charset="0"/>
              </a:endParaRPr>
            </a:p>
          </p:txBody>
        </p:sp>
        <p:sp>
          <p:nvSpPr>
            <p:cNvPr id="28" name="矩形 27"/>
            <p:cNvSpPr/>
            <p:nvPr/>
          </p:nvSpPr>
          <p:spPr bwMode="auto">
            <a:xfrm>
              <a:off x="5327010" y="6093991"/>
              <a:ext cx="1981023" cy="188912"/>
            </a:xfrm>
            <a:prstGeom prst="rect">
              <a:avLst/>
            </a:prstGeom>
            <a:solidFill>
              <a:srgbClr val="FFFFFF"/>
            </a:solidFill>
            <a:ln w="9525" cap="flat" cmpd="sng" algn="ctr">
              <a:noFill/>
              <a:prstDash val="solid"/>
              <a:round/>
              <a:headEnd type="none" w="med" len="med"/>
              <a:tailEnd type="none" w="med" len="med"/>
            </a:ln>
            <a:effectLst/>
          </p:spPr>
          <p:txBody>
            <a:bodyPr wrap="none"/>
            <a:lstStyle/>
            <a:p>
              <a:pPr>
                <a:defRPr/>
              </a:pPr>
              <a:r>
                <a:rPr kumimoji="1" lang="en-US" altLang="zh-CN" sz="1000" kern="0" dirty="0">
                  <a:solidFill>
                    <a:sysClr val="windowText" lastClr="000000"/>
                  </a:solidFill>
                  <a:latin typeface="Times New Roman" pitchFamily="18" charset="0"/>
                </a:rPr>
                <a:t>diffuse density (</a:t>
              </a:r>
              <a:r>
                <a:rPr kumimoji="1" lang="en-US" altLang="zh-CN" sz="1000" kern="0" dirty="0" err="1">
                  <a:solidFill>
                    <a:sysClr val="windowText" lastClr="000000"/>
                  </a:solidFill>
                  <a:latin typeface="Times New Roman" pitchFamily="18" charset="0"/>
                </a:rPr>
                <a:t>mrad</a:t>
              </a:r>
              <a:r>
                <a:rPr kumimoji="1" lang="en-US" altLang="zh-CN" sz="1000" kern="0" dirty="0">
                  <a:solidFill>
                    <a:sysClr val="windowText" lastClr="000000"/>
                  </a:solidFill>
                  <a:latin typeface="Times New Roman" pitchFamily="18" charset="0"/>
                </a:rPr>
                <a:t>*</a:t>
              </a:r>
              <a:r>
                <a:rPr kumimoji="1" lang="en-US" altLang="zh-CN" sz="1000" kern="0" dirty="0" err="1">
                  <a:solidFill>
                    <a:sysClr val="windowText" lastClr="000000"/>
                  </a:solidFill>
                  <a:latin typeface="Times New Roman" pitchFamily="18" charset="0"/>
                </a:rPr>
                <a:t>mrad</a:t>
              </a:r>
              <a:r>
                <a:rPr kumimoji="1" lang="en-US" altLang="zh-CN" sz="1000" kern="0" dirty="0">
                  <a:solidFill>
                    <a:sysClr val="windowText" lastClr="000000"/>
                  </a:solidFill>
                  <a:latin typeface="Times New Roman" pitchFamily="18" charset="0"/>
                </a:rPr>
                <a:t>/cm)</a:t>
              </a:r>
              <a:endParaRPr kumimoji="1" lang="zh-CN" altLang="en-US" sz="1000" kern="0" dirty="0">
                <a:solidFill>
                  <a:srgbClr val="000000"/>
                </a:solidFill>
                <a:latin typeface="Times New Roman" pitchFamily="18" charset="0"/>
              </a:endParaRP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7A5458CC-B5A9-4295-B08A-897F300303A2}" type="slidenum">
              <a:rPr lang="zh-CN" altLang="en-US" smtClean="0"/>
              <a:pPr>
                <a:defRPr/>
              </a:pPr>
              <a:t>47</a:t>
            </a:fld>
            <a:endParaRPr lang="zh-CN" altLang="en-US" dirty="0"/>
          </a:p>
        </p:txBody>
      </p:sp>
      <p:pic>
        <p:nvPicPr>
          <p:cNvPr id="46083" name="图片 12" descr="Borozdin_Nature422_2003_277_Page_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175" y="1889125"/>
            <a:ext cx="2892425" cy="370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2"/>
          <p:cNvSpPr txBox="1">
            <a:spLocks noChangeArrowheads="1"/>
          </p:cNvSpPr>
          <p:nvPr/>
        </p:nvSpPr>
        <p:spPr bwMode="auto">
          <a:xfrm>
            <a:off x="1143000" y="142875"/>
            <a:ext cx="7215188" cy="8413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kumimoji="1" lang="zh-CN" altLang="en-US" sz="3200" b="1">
                <a:solidFill>
                  <a:srgbClr val="FF0000"/>
                </a:solidFill>
                <a:latin typeface="华文楷体" pitchFamily="2" charset="-122"/>
                <a:ea typeface="华文楷体" pitchFamily="2" charset="-122"/>
              </a:rPr>
              <a:t>国外研究进展</a:t>
            </a:r>
          </a:p>
        </p:txBody>
      </p:sp>
      <p:pic>
        <p:nvPicPr>
          <p:cNvPr id="46085" name="图片 9" descr="Nature 422 Cov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9638" y="1893888"/>
            <a:ext cx="12350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14288" y="5589588"/>
            <a:ext cx="5545138" cy="746125"/>
          </a:xfrm>
          <a:prstGeom prst="rect">
            <a:avLst/>
          </a:prstGeom>
          <a:noFill/>
          <a:ln w="9525">
            <a:noFill/>
            <a:miter lim="800000"/>
            <a:headEnd/>
            <a:tailEnd/>
          </a:ln>
        </p:spPr>
        <p:txBody>
          <a:bodyPr/>
          <a:lstStyle/>
          <a:p>
            <a:pPr eaLnBrk="0" fontAlgn="auto" hangingPunct="0">
              <a:spcBef>
                <a:spcPts val="0"/>
              </a:spcBef>
              <a:spcAft>
                <a:spcPts val="0"/>
              </a:spcAft>
              <a:defRPr/>
            </a:pPr>
            <a:r>
              <a:rPr lang="fr-FR" altLang="zh-CN" kern="0" dirty="0">
                <a:solidFill>
                  <a:srgbClr val="FF0000"/>
                </a:solidFill>
              </a:rPr>
              <a:t>K. N. BOROZDIN, et al., “Radiographic Imaging</a:t>
            </a:r>
          </a:p>
          <a:p>
            <a:pPr eaLnBrk="0" fontAlgn="auto" hangingPunct="0">
              <a:lnSpc>
                <a:spcPts val="2300"/>
              </a:lnSpc>
              <a:spcBef>
                <a:spcPts val="0"/>
              </a:spcBef>
              <a:spcAft>
                <a:spcPts val="0"/>
              </a:spcAft>
              <a:defRPr/>
            </a:pPr>
            <a:r>
              <a:rPr lang="en-US" altLang="zh-CN" kern="0" dirty="0">
                <a:solidFill>
                  <a:srgbClr val="FF0000"/>
                </a:solidFill>
              </a:rPr>
              <a:t>with Cosmic Ray </a:t>
            </a:r>
            <a:r>
              <a:rPr lang="en-US" altLang="zh-CN" kern="0" dirty="0" err="1">
                <a:solidFill>
                  <a:srgbClr val="FF0000"/>
                </a:solidFill>
              </a:rPr>
              <a:t>Muons</a:t>
            </a:r>
            <a:r>
              <a:rPr lang="en-US" altLang="zh-CN" kern="0" dirty="0">
                <a:solidFill>
                  <a:srgbClr val="FF0000"/>
                </a:solidFill>
              </a:rPr>
              <a:t>,” </a:t>
            </a:r>
            <a:r>
              <a:rPr lang="en-US" altLang="zh-CN" i="1" kern="0" dirty="0">
                <a:solidFill>
                  <a:srgbClr val="FF0000"/>
                </a:solidFill>
              </a:rPr>
              <a:t>Nature, 422, 277 (2003).</a:t>
            </a:r>
            <a:endParaRPr lang="en-US" altLang="zh-CN" sz="4400" kern="0" dirty="0">
              <a:solidFill>
                <a:srgbClr val="FF0000"/>
              </a:solidFill>
              <a:ea typeface="黑体" pitchFamily="2" charset="-122"/>
              <a:cs typeface="Arial" pitchFamily="34" charset="0"/>
            </a:endParaRPr>
          </a:p>
        </p:txBody>
      </p:sp>
      <p:sp>
        <p:nvSpPr>
          <p:cNvPr id="17" name="Rectangle 3"/>
          <p:cNvSpPr txBox="1">
            <a:spLocks noChangeArrowheads="1"/>
          </p:cNvSpPr>
          <p:nvPr/>
        </p:nvSpPr>
        <p:spPr bwMode="auto">
          <a:xfrm>
            <a:off x="463550" y="1354138"/>
            <a:ext cx="5853113" cy="474662"/>
          </a:xfrm>
          <a:prstGeom prst="rect">
            <a:avLst/>
          </a:prstGeom>
          <a:noFill/>
          <a:ln w="9525">
            <a:noFill/>
            <a:miter lim="800000"/>
            <a:headEnd/>
            <a:tailEnd/>
          </a:ln>
        </p:spPr>
        <p:txBody>
          <a:bodyPr/>
          <a:lstStyle/>
          <a:p>
            <a:pPr marL="342900" indent="-342900" fontAlgn="auto">
              <a:spcBef>
                <a:spcPts val="0"/>
              </a:spcBef>
              <a:spcAft>
                <a:spcPts val="0"/>
              </a:spcAft>
              <a:buClr>
                <a:srgbClr val="993366"/>
              </a:buClr>
              <a:buFont typeface="Wingdings" pitchFamily="2" charset="2"/>
              <a:buChar char="Ø"/>
              <a:defRPr/>
            </a:pPr>
            <a:r>
              <a:rPr lang="zh-CN" altLang="en-US" sz="2800" kern="0" dirty="0">
                <a:solidFill>
                  <a:srgbClr val="2D2DB9">
                    <a:lumMod val="50000"/>
                  </a:srgbClr>
                </a:solidFill>
                <a:ea typeface="黑体" pitchFamily="2" charset="-122"/>
                <a:cs typeface="Arial" pitchFamily="34" charset="0"/>
              </a:rPr>
              <a:t>洛斯</a:t>
            </a:r>
            <a:r>
              <a:rPr lang="en-US" altLang="zh-CN" sz="2800" kern="0" dirty="0">
                <a:solidFill>
                  <a:srgbClr val="2D2DB9">
                    <a:lumMod val="50000"/>
                  </a:srgbClr>
                </a:solidFill>
                <a:ea typeface="黑体" pitchFamily="2" charset="-122"/>
                <a:cs typeface="Arial" pitchFamily="34" charset="0"/>
              </a:rPr>
              <a:t>·</a:t>
            </a:r>
            <a:r>
              <a:rPr lang="zh-CN" altLang="en-US" sz="2800" kern="0" dirty="0">
                <a:solidFill>
                  <a:srgbClr val="2D2DB9">
                    <a:lumMod val="50000"/>
                  </a:srgbClr>
                </a:solidFill>
                <a:ea typeface="黑体" pitchFamily="2" charset="-122"/>
                <a:cs typeface="Arial" pitchFamily="34" charset="0"/>
              </a:rPr>
              <a:t>阿拉莫斯国家实验室</a:t>
            </a:r>
            <a:r>
              <a:rPr lang="en-US" altLang="zh-CN" sz="2800" kern="0" dirty="0">
                <a:solidFill>
                  <a:srgbClr val="2D2DB9">
                    <a:lumMod val="50000"/>
                  </a:srgbClr>
                </a:solidFill>
                <a:ea typeface="黑体" pitchFamily="2" charset="-122"/>
                <a:cs typeface="Arial" pitchFamily="34" charset="0"/>
              </a:rPr>
              <a:t>(LANL)</a:t>
            </a:r>
          </a:p>
        </p:txBody>
      </p:sp>
      <p:grpSp>
        <p:nvGrpSpPr>
          <p:cNvPr id="46088" name="组合 11"/>
          <p:cNvGrpSpPr>
            <a:grpSpLocks/>
          </p:cNvGrpSpPr>
          <p:nvPr/>
        </p:nvGrpSpPr>
        <p:grpSpPr bwMode="auto">
          <a:xfrm>
            <a:off x="5137150" y="2005013"/>
            <a:ext cx="4033838" cy="4314825"/>
            <a:chOff x="698093" y="2652713"/>
            <a:chExt cx="4033838" cy="4313346"/>
          </a:xfrm>
        </p:grpSpPr>
        <p:pic>
          <p:nvPicPr>
            <p:cNvPr id="46089"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788" y="2652713"/>
              <a:ext cx="210661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1160056" y="4274582"/>
              <a:ext cx="3103562" cy="517348"/>
            </a:xfrm>
            <a:prstGeom prst="rect">
              <a:avLst/>
            </a:prstGeom>
            <a:noFill/>
            <a:ln w="9525">
              <a:noFill/>
              <a:miter lim="800000"/>
              <a:headEnd/>
              <a:tailEnd/>
            </a:ln>
          </p:spPr>
          <p:txBody>
            <a:bodyPr/>
            <a:lstStyle/>
            <a:p>
              <a:pPr marL="0" lvl="1" indent="15875" fontAlgn="auto">
                <a:lnSpc>
                  <a:spcPct val="120000"/>
                </a:lnSpc>
                <a:spcBef>
                  <a:spcPts val="600"/>
                </a:spcBef>
                <a:spcAft>
                  <a:spcPts val="600"/>
                </a:spcAft>
                <a:buClr>
                  <a:srgbClr val="993366"/>
                </a:buClr>
                <a:defRPr/>
              </a:pPr>
              <a:r>
                <a:rPr lang="en-US" altLang="zh-CN" sz="1600" kern="0" dirty="0">
                  <a:solidFill>
                    <a:srgbClr val="2D2DB9">
                      <a:lumMod val="50000"/>
                    </a:srgbClr>
                  </a:solidFill>
                  <a:ea typeface="黑体" pitchFamily="2" charset="-122"/>
                  <a:cs typeface="Arial" pitchFamily="34" charset="0"/>
                </a:rPr>
                <a:t>29</a:t>
              </a:r>
              <a:r>
                <a:rPr lang="zh-CN" altLang="en-US" sz="1600" kern="0" dirty="0">
                  <a:solidFill>
                    <a:srgbClr val="2D2DB9">
                      <a:lumMod val="50000"/>
                    </a:srgbClr>
                  </a:solidFill>
                  <a:ea typeface="黑体" pitchFamily="2" charset="-122"/>
                  <a:cs typeface="Arial" pitchFamily="34" charset="0"/>
                </a:rPr>
                <a:t>分钟</a:t>
              </a:r>
              <a:r>
                <a:rPr lang="en-US" altLang="zh-CN" sz="1600" kern="0" dirty="0">
                  <a:solidFill>
                    <a:srgbClr val="2D2DB9">
                      <a:lumMod val="50000"/>
                    </a:srgbClr>
                  </a:solidFill>
                  <a:ea typeface="黑体" pitchFamily="2" charset="-122"/>
                  <a:cs typeface="Arial" pitchFamily="34" charset="0"/>
                </a:rPr>
                <a:t>-2.5cm</a:t>
              </a:r>
              <a:r>
                <a:rPr lang="zh-CN" altLang="en-US" sz="1600" kern="0" dirty="0">
                  <a:solidFill>
                    <a:srgbClr val="2D2DB9">
                      <a:lumMod val="50000"/>
                    </a:srgbClr>
                  </a:solidFill>
                  <a:ea typeface="黑体" pitchFamily="2" charset="-122"/>
                  <a:cs typeface="Arial" pitchFamily="34" charset="0"/>
                </a:rPr>
                <a:t>宽铅</a:t>
              </a:r>
              <a:r>
                <a:rPr lang="en-US" altLang="zh-CN" sz="1600" kern="0" dirty="0">
                  <a:solidFill>
                    <a:srgbClr val="2D2DB9">
                      <a:lumMod val="50000"/>
                    </a:srgbClr>
                  </a:solidFill>
                  <a:ea typeface="黑体" pitchFamily="2" charset="-122"/>
                  <a:cs typeface="Arial" pitchFamily="34" charset="0"/>
                </a:rPr>
                <a:t>”LANL”</a:t>
              </a:r>
            </a:p>
          </p:txBody>
        </p:sp>
        <p:pic>
          <p:nvPicPr>
            <p:cNvPr id="4609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838" y="4664075"/>
              <a:ext cx="24907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10"/>
            <p:cNvSpPr>
              <a:spLocks noChangeArrowheads="1"/>
            </p:cNvSpPr>
            <p:nvPr/>
          </p:nvSpPr>
          <p:spPr bwMode="auto">
            <a:xfrm>
              <a:off x="698093" y="6320167"/>
              <a:ext cx="4033838" cy="645892"/>
            </a:xfrm>
            <a:prstGeom prst="rect">
              <a:avLst/>
            </a:prstGeom>
            <a:noFill/>
            <a:ln w="9525">
              <a:noFill/>
              <a:miter lim="800000"/>
              <a:headEnd/>
              <a:tailEnd/>
            </a:ln>
            <a:effectLst>
              <a:prstShdw prst="shdw17" dist="17961" dir="2700000">
                <a:srgbClr val="00CC99">
                  <a:gamma/>
                  <a:shade val="60000"/>
                  <a:invGamma/>
                </a:srgbClr>
              </a:prstShdw>
            </a:effectLst>
          </p:spPr>
          <p:txBody>
            <a:bodyPr anchor="ctr">
              <a:spAutoFit/>
            </a:bodyPr>
            <a:lstStyle/>
            <a:p>
              <a:pPr eaLnBrk="0" fontAlgn="auto" hangingPunct="0">
                <a:spcBef>
                  <a:spcPts val="0"/>
                </a:spcBef>
                <a:spcAft>
                  <a:spcPts val="0"/>
                </a:spcAft>
                <a:defRPr/>
              </a:pPr>
              <a:r>
                <a:rPr lang="en-US" altLang="zh-CN" sz="1200" kern="0" dirty="0">
                  <a:solidFill>
                    <a:srgbClr val="FF0000"/>
                  </a:solidFill>
                </a:rPr>
                <a:t>Nicolas Hengartner et al., Information Extraction for Muon Radiography, 2005 IEEE NSS Conference Record, N1-5 (2005)</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D51CFD0C-D3E0-4723-BA9F-D870A23D8272}" type="slidenum">
              <a:rPr lang="zh-CN" altLang="en-US" smtClean="0"/>
              <a:pPr>
                <a:defRPr/>
              </a:pPr>
              <a:t>48</a:t>
            </a:fld>
            <a:endParaRPr lang="zh-CN" altLang="en-US" dirty="0"/>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l="4303" t="4797" r="3148" b="17339"/>
          <a:stretch>
            <a:fillRect/>
          </a:stretch>
        </p:blipFill>
        <p:spPr bwMode="auto">
          <a:xfrm>
            <a:off x="2760663" y="1336675"/>
            <a:ext cx="3302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2"/>
          <p:cNvSpPr txBox="1">
            <a:spLocks noChangeArrowheads="1"/>
          </p:cNvSpPr>
          <p:nvPr/>
        </p:nvSpPr>
        <p:spPr bwMode="auto">
          <a:xfrm>
            <a:off x="1071563" y="142875"/>
            <a:ext cx="5929312" cy="966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3200" b="1">
                <a:solidFill>
                  <a:srgbClr val="FF0000"/>
                </a:solidFill>
                <a:latin typeface="华文楷体" pitchFamily="2" charset="-122"/>
                <a:ea typeface="华文楷体" pitchFamily="2" charset="-122"/>
              </a:rPr>
              <a:t>国际动态 </a:t>
            </a:r>
            <a:r>
              <a:rPr lang="en-US" altLang="zh-CN" sz="3200" b="1">
                <a:solidFill>
                  <a:srgbClr val="FF0000"/>
                </a:solidFill>
                <a:ea typeface="隶书" pitchFamily="49" charset="-122"/>
              </a:rPr>
              <a:t>@ 2012~2013</a:t>
            </a:r>
            <a:endParaRPr lang="zh-CN" altLang="en-US" sz="3200" b="1">
              <a:solidFill>
                <a:srgbClr val="FF0000"/>
              </a:solidFill>
              <a:ea typeface="隶书" pitchFamily="49" charset="-122"/>
            </a:endParaRPr>
          </a:p>
        </p:txBody>
      </p:sp>
      <p:graphicFrame>
        <p:nvGraphicFramePr>
          <p:cNvPr id="19" name="内容占位符 3"/>
          <p:cNvGraphicFramePr>
            <a:graphicFrameLocks noGrp="1"/>
          </p:cNvGraphicFramePr>
          <p:nvPr/>
        </p:nvGraphicFramePr>
        <p:xfrm>
          <a:off x="0" y="3852863"/>
          <a:ext cx="5502275" cy="2938461"/>
        </p:xfrm>
        <a:graphic>
          <a:graphicData uri="http://schemas.openxmlformats.org/drawingml/2006/table">
            <a:tbl>
              <a:tblPr/>
              <a:tblGrid>
                <a:gridCol w="473075"/>
                <a:gridCol w="2406650"/>
                <a:gridCol w="2622550"/>
              </a:tblGrid>
              <a:tr h="335305">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smtClean="0">
                        <a:ln>
                          <a:noFill/>
                        </a:ln>
                        <a:solidFill>
                          <a:srgbClr val="FFFFFF"/>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FFFFFF"/>
                          </a:solidFill>
                          <a:effectLst/>
                          <a:latin typeface="Times New Roman" pitchFamily="18" charset="0"/>
                          <a:ea typeface="宋体" pitchFamily="2" charset="-122"/>
                        </a:rPr>
                        <a:t>组织</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CC99"/>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FFFFFF"/>
                          </a:solidFill>
                          <a:effectLst/>
                          <a:latin typeface="Times New Roman" pitchFamily="18" charset="0"/>
                          <a:ea typeface="宋体" pitchFamily="2" charset="-122"/>
                        </a:rPr>
                        <a:t>探测器</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CC99"/>
                    </a:solidFill>
                  </a:tcPr>
                </a:tc>
              </a:tr>
              <a:tr h="335305">
                <a:tc rowSpan="2">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 </a:t>
                      </a: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美</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洛斯</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t>
                      </a: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阿拉莫斯</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/LANL</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漂移管</a:t>
                      </a:r>
                      <a:endParaRPr kumimoji="0" lang="en-US" altLang="zh-CN"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r>
              <a:tr h="335305">
                <a:tc vMerge="1">
                  <a:txBody>
                    <a:bodyPr/>
                    <a:lstStyle/>
                    <a:p>
                      <a:endParaRPr lang="zh-CN" altLang="en-US"/>
                    </a:p>
                  </a:txBody>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佛罗里达理工</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/FIT</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GEM</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r>
              <a:tr h="335305">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俄</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高能物理研究所</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/IHEP</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漂移室  </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r>
              <a:tr h="579516">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意</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国家核物理研究院</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/INFN</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漂移室  </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&amp;</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塑料闪烁体</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t>
                      </a: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波长位移光纤</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r>
              <a:tr h="579516">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加</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原子能有限公司</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/AECL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(CRIPT)</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漂移室   </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&amp;</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闪烁体</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t>
                      </a: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波长位移光纤</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BECDE"/>
                    </a:solidFill>
                  </a:tcPr>
                </a:tc>
              </a:tr>
              <a:tr h="438209">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英</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rgbClr val="000000"/>
                          </a:solidFill>
                          <a:effectLst/>
                          <a:latin typeface="Times New Roman" pitchFamily="18" charset="0"/>
                          <a:ea typeface="宋体" pitchFamily="2" charset="-122"/>
                        </a:rPr>
                        <a:t>原子武器机构</a:t>
                      </a:r>
                      <a:r>
                        <a:rPr kumimoji="0" lang="en-US" altLang="zh-CN" sz="1600" b="1" i="0" u="none" strike="noStrike" cap="none" normalizeH="0" baseline="0" smtClean="0">
                          <a:ln>
                            <a:noFill/>
                          </a:ln>
                          <a:solidFill>
                            <a:srgbClr val="000000"/>
                          </a:solidFill>
                          <a:effectLst/>
                          <a:latin typeface="Times New Roman" pitchFamily="18" charset="0"/>
                          <a:ea typeface="宋体" pitchFamily="2" charset="-122"/>
                        </a:rPr>
                        <a:t>/AWE</a:t>
                      </a:r>
                      <a:endParaRPr kumimoji="0" lang="zh-CN" altLang="en-US" sz="1600" b="1" i="0" u="none" strike="noStrike" cap="none" normalizeH="0" baseline="0" smtClean="0">
                        <a:ln>
                          <a:noFill/>
                        </a:ln>
                        <a:solidFill>
                          <a:srgbClr val="000000"/>
                        </a:solidFill>
                        <a:effectLst/>
                        <a:latin typeface="Times New Roman" pitchFamily="18" charset="0"/>
                        <a:ea typeface="宋体" pitchFamily="2" charset="-122"/>
                      </a:endParaRP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c>
                  <a:txBody>
                    <a:bodyPr/>
                    <a:lstStyle>
                      <a:defPPr>
                        <a:defRPr lang="zh-CN"/>
                      </a:defPPr>
                      <a:lvl1pPr marL="0" algn="l" defTabSz="914400" rtl="0" eaLnBrk="1" latinLnBrk="0" hangingPunct="1">
                        <a:defRPr sz="1800" kern="1200">
                          <a:solidFill>
                            <a:schemeClr val="tx1"/>
                          </a:solidFill>
                          <a:latin typeface="Times New Roman"/>
                          <a:ea typeface="宋体"/>
                        </a:defRPr>
                      </a:lvl1pPr>
                      <a:lvl2pPr marL="457200" algn="l" defTabSz="914400" rtl="0" eaLnBrk="1" latinLnBrk="0" hangingPunct="1">
                        <a:defRPr sz="1800" kern="1200">
                          <a:solidFill>
                            <a:schemeClr val="tx1"/>
                          </a:solidFill>
                          <a:latin typeface="Times New Roman"/>
                          <a:ea typeface="宋体"/>
                        </a:defRPr>
                      </a:lvl2pPr>
                      <a:lvl3pPr marL="914400" algn="l" defTabSz="914400" rtl="0" eaLnBrk="1" latinLnBrk="0" hangingPunct="1">
                        <a:defRPr sz="1800" kern="1200">
                          <a:solidFill>
                            <a:schemeClr val="tx1"/>
                          </a:solidFill>
                          <a:latin typeface="Times New Roman"/>
                          <a:ea typeface="宋体"/>
                        </a:defRPr>
                      </a:lvl3pPr>
                      <a:lvl4pPr marL="1371600" algn="l" defTabSz="914400" rtl="0" eaLnBrk="1" latinLnBrk="0" hangingPunct="1">
                        <a:defRPr sz="1800" kern="1200">
                          <a:solidFill>
                            <a:schemeClr val="tx1"/>
                          </a:solidFill>
                          <a:latin typeface="Times New Roman"/>
                          <a:ea typeface="宋体"/>
                        </a:defRPr>
                      </a:lvl4pPr>
                      <a:lvl5pPr marL="1828800" algn="l" defTabSz="914400" rtl="0" eaLnBrk="1" latinLnBrk="0" hangingPunct="1">
                        <a:defRPr sz="1800" kern="1200">
                          <a:solidFill>
                            <a:schemeClr val="tx1"/>
                          </a:solidFill>
                          <a:latin typeface="Times New Roman"/>
                          <a:ea typeface="宋体"/>
                        </a:defRPr>
                      </a:lvl5pPr>
                      <a:lvl6pPr marL="2286000" algn="l" defTabSz="914400" rtl="0" eaLnBrk="1" latinLnBrk="0" hangingPunct="1">
                        <a:defRPr sz="1800" kern="1200">
                          <a:solidFill>
                            <a:schemeClr val="tx1"/>
                          </a:solidFill>
                          <a:latin typeface="Times New Roman"/>
                          <a:ea typeface="宋体"/>
                        </a:defRPr>
                      </a:lvl6pPr>
                      <a:lvl7pPr marL="2743200" algn="l" defTabSz="914400" rtl="0" eaLnBrk="1" latinLnBrk="0" hangingPunct="1">
                        <a:defRPr sz="1800" kern="1200">
                          <a:solidFill>
                            <a:schemeClr val="tx1"/>
                          </a:solidFill>
                          <a:latin typeface="Times New Roman"/>
                          <a:ea typeface="宋体"/>
                        </a:defRPr>
                      </a:lvl7pPr>
                      <a:lvl8pPr marL="3200400" algn="l" defTabSz="914400" rtl="0" eaLnBrk="1" latinLnBrk="0" hangingPunct="1">
                        <a:defRPr sz="1800" kern="1200">
                          <a:solidFill>
                            <a:schemeClr val="tx1"/>
                          </a:solidFill>
                          <a:latin typeface="Times New Roman"/>
                          <a:ea typeface="宋体"/>
                        </a:defRPr>
                      </a:lvl8pPr>
                      <a:lvl9pPr marL="3657600" algn="l" defTabSz="914400" rtl="0" eaLnBrk="1" latinLnBrk="0" hangingPunct="1">
                        <a:defRPr sz="1800" kern="1200">
                          <a:solidFill>
                            <a:schemeClr val="tx1"/>
                          </a:solidFill>
                          <a:latin typeface="Times New Roman"/>
                          <a:ea typeface="宋体"/>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宋体" pitchFamily="2" charset="-122"/>
                        </a:rPr>
                        <a:t>RPC  &amp;  </a:t>
                      </a:r>
                      <a:r>
                        <a:rPr kumimoji="0" lang="zh-CN" altLang="en-US" sz="1600" b="1" i="0" u="none" strike="noStrike" cap="none" normalizeH="0" baseline="0" dirty="0" smtClean="0">
                          <a:ln>
                            <a:noFill/>
                          </a:ln>
                          <a:solidFill>
                            <a:srgbClr val="000000"/>
                          </a:solidFill>
                          <a:effectLst/>
                          <a:latin typeface="Times New Roman" pitchFamily="18" charset="0"/>
                          <a:ea typeface="宋体" pitchFamily="2" charset="-122"/>
                        </a:rPr>
                        <a:t>漂移室</a:t>
                      </a:r>
                    </a:p>
                  </a:txBody>
                  <a:tcPr marT="45716" marB="4571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6EF"/>
                    </a:solidFill>
                  </a:tcPr>
                </a:tc>
              </a:tr>
            </a:tbl>
          </a:graphicData>
        </a:graphic>
      </p:graphicFrame>
      <p:pic>
        <p:nvPicPr>
          <p:cNvPr id="47142"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336925"/>
            <a:ext cx="2454275"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3" name="图片 6" descr="INF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2413" y="3902075"/>
            <a:ext cx="12715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17625"/>
            <a:ext cx="24987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右箭头 22"/>
          <p:cNvSpPr/>
          <p:nvPr/>
        </p:nvSpPr>
        <p:spPr bwMode="auto">
          <a:xfrm>
            <a:off x="2438400" y="1879600"/>
            <a:ext cx="441325" cy="669925"/>
          </a:xfrm>
          <a:prstGeom prst="rightArrow">
            <a:avLst/>
          </a:prstGeom>
          <a:gradFill rotWithShape="0">
            <a:gsLst>
              <a:gs pos="0">
                <a:srgbClr val="00CC99">
                  <a:gamma/>
                  <a:shade val="26275"/>
                  <a:invGamma/>
                </a:srgbClr>
              </a:gs>
              <a:gs pos="100000">
                <a:srgbClr val="00CC99"/>
              </a:gs>
            </a:gsLst>
            <a:lin ang="0" scaled="1"/>
          </a:gradFill>
          <a:ln w="9525" cap="flat" cmpd="sng" algn="ctr">
            <a:noFill/>
            <a:prstDash val="solid"/>
            <a:round/>
            <a:headEnd type="none" w="med" len="med"/>
            <a:tailEnd type="none" w="med" len="med"/>
          </a:ln>
          <a:effectLst/>
        </p:spPr>
        <p:txBody>
          <a:bodyPr lIns="57600" tIns="0" rIns="57600" bIns="0"/>
          <a:lstStyle/>
          <a:p>
            <a:pPr algn="ctr" eaLnBrk="0" fontAlgn="auto" hangingPunct="0">
              <a:spcBef>
                <a:spcPts val="0"/>
              </a:spcBef>
              <a:spcAft>
                <a:spcPts val="0"/>
              </a:spcAft>
              <a:defRPr/>
            </a:pPr>
            <a:endParaRPr lang="en-US" sz="3200" kern="0">
              <a:solidFill>
                <a:srgbClr val="FFFFFF"/>
              </a:solidFill>
              <a:latin typeface="Arial" charset="0"/>
              <a:ea typeface="楷体_GB2312" pitchFamily="49" charset="-122"/>
            </a:endParaRPr>
          </a:p>
        </p:txBody>
      </p:sp>
      <p:pic>
        <p:nvPicPr>
          <p:cNvPr id="47146" name="Picture 2"/>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7361238" y="4740275"/>
            <a:ext cx="15382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7" name="Picture 3"/>
          <p:cNvPicPr>
            <a:picLocks noChangeAspect="1" noChangeArrowheads="1"/>
          </p:cNvPicPr>
          <p:nvPr/>
        </p:nvPicPr>
        <p:blipFill>
          <a:blip r:embed="rId7">
            <a:lum bright="10000" contrast="20000"/>
            <a:extLst>
              <a:ext uri="{28A0092B-C50C-407E-A947-70E740481C1C}">
                <a14:useLocalDpi xmlns:a14="http://schemas.microsoft.com/office/drawing/2010/main" val="0"/>
              </a:ext>
            </a:extLst>
          </a:blip>
          <a:srcRect/>
          <a:stretch>
            <a:fillRect/>
          </a:stretch>
        </p:blipFill>
        <p:spPr bwMode="auto">
          <a:xfrm>
            <a:off x="6118225" y="5324475"/>
            <a:ext cx="124301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8"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475" y="838200"/>
            <a:ext cx="2041525"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1"/>
          <p:cNvSpPr>
            <a:spLocks noChangeArrowheads="1"/>
          </p:cNvSpPr>
          <p:nvPr/>
        </p:nvSpPr>
        <p:spPr bwMode="auto">
          <a:xfrm>
            <a:off x="2160588" y="3278188"/>
            <a:ext cx="884237" cy="400050"/>
          </a:xfrm>
          <a:prstGeom prst="rect">
            <a:avLst/>
          </a:prstGeom>
          <a:solidFill>
            <a:srgbClr val="FFFFFF"/>
          </a:solidFill>
          <a:ln w="9525">
            <a:noFill/>
            <a:miter lim="800000"/>
            <a:headEnd/>
            <a:tailEnd/>
          </a:ln>
        </p:spPr>
        <p:txBody>
          <a:bodyPr wrap="none">
            <a:spAutoFit/>
          </a:bodyPr>
          <a:lstStyle/>
          <a:p>
            <a:pPr fontAlgn="auto">
              <a:spcBef>
                <a:spcPts val="0"/>
              </a:spcBef>
              <a:spcAft>
                <a:spcPts val="0"/>
              </a:spcAft>
              <a:defRPr/>
            </a:pPr>
            <a:r>
              <a:rPr lang="en-US" altLang="zh-CN" sz="2000" kern="0" dirty="0">
                <a:solidFill>
                  <a:sysClr val="windowText" lastClr="000000"/>
                </a:solidFill>
                <a:latin typeface="微软雅黑" pitchFamily="34" charset="-122"/>
                <a:ea typeface="微软雅黑" pitchFamily="34" charset="-122"/>
              </a:rPr>
              <a:t>LANL</a:t>
            </a:r>
            <a:endParaRPr lang="zh-CN" altLang="en-US" sz="2000" kern="0" dirty="0">
              <a:solidFill>
                <a:sysClr val="windowText" lastClr="000000"/>
              </a:solidFill>
              <a:latin typeface="微软雅黑" pitchFamily="34" charset="-122"/>
              <a:ea typeface="微软雅黑" pitchFamily="34" charset="-122"/>
            </a:endParaRPr>
          </a:p>
        </p:txBody>
      </p:sp>
      <p:sp>
        <p:nvSpPr>
          <p:cNvPr id="47150" name="矩形 1"/>
          <p:cNvSpPr>
            <a:spLocks noChangeArrowheads="1"/>
          </p:cNvSpPr>
          <p:nvPr/>
        </p:nvSpPr>
        <p:spPr bwMode="auto">
          <a:xfrm>
            <a:off x="6515100" y="13128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latin typeface="微软雅黑" pitchFamily="34" charset="-122"/>
                <a:ea typeface="微软雅黑" pitchFamily="34" charset="-122"/>
              </a:rPr>
              <a:t>FIT</a:t>
            </a:r>
            <a:endParaRPr lang="zh-CN" altLang="en-US" sz="2000">
              <a:latin typeface="微软雅黑" pitchFamily="34" charset="-122"/>
              <a:ea typeface="微软雅黑" pitchFamily="34" charset="-122"/>
            </a:endParaRPr>
          </a:p>
        </p:txBody>
      </p:sp>
      <p:sp>
        <p:nvSpPr>
          <p:cNvPr id="47151" name="矩形 1"/>
          <p:cNvSpPr>
            <a:spLocks noChangeArrowheads="1"/>
          </p:cNvSpPr>
          <p:nvPr/>
        </p:nvSpPr>
        <p:spPr bwMode="auto">
          <a:xfrm>
            <a:off x="6192838" y="3051175"/>
            <a:ext cx="849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latin typeface="微软雅黑" pitchFamily="34" charset="-122"/>
                <a:ea typeface="微软雅黑" pitchFamily="34" charset="-122"/>
              </a:rPr>
              <a:t>INFN</a:t>
            </a:r>
            <a:endParaRPr lang="zh-CN" altLang="en-US" sz="2000">
              <a:latin typeface="微软雅黑" pitchFamily="34" charset="-122"/>
              <a:ea typeface="微软雅黑" pitchFamily="34" charset="-122"/>
            </a:endParaRPr>
          </a:p>
        </p:txBody>
      </p:sp>
      <p:sp>
        <p:nvSpPr>
          <p:cNvPr id="47152" name="矩形 1"/>
          <p:cNvSpPr>
            <a:spLocks noChangeArrowheads="1"/>
          </p:cNvSpPr>
          <p:nvPr/>
        </p:nvSpPr>
        <p:spPr bwMode="auto">
          <a:xfrm>
            <a:off x="6484938" y="6351588"/>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latin typeface="微软雅黑" pitchFamily="34" charset="-122"/>
                <a:ea typeface="微软雅黑" pitchFamily="34" charset="-122"/>
              </a:rPr>
              <a:t>AECL</a:t>
            </a:r>
            <a:endParaRPr lang="zh-CN" altLang="en-US" sz="200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F7EBA5DE-168A-41B9-90D4-6E3C46113A85}" type="slidenum">
              <a:rPr lang="zh-CN" altLang="en-US" smtClean="0"/>
              <a:pPr>
                <a:defRPr/>
              </a:pPr>
              <a:t>49</a:t>
            </a:fld>
            <a:endParaRPr lang="zh-CN" altLang="en-US" dirty="0"/>
          </a:p>
        </p:txBody>
      </p:sp>
      <p:sp>
        <p:nvSpPr>
          <p:cNvPr id="3" name="灯片编号占位符 1"/>
          <p:cNvSpPr txBox="1">
            <a:spLocks/>
          </p:cNvSpPr>
          <p:nvPr/>
        </p:nvSpPr>
        <p:spPr>
          <a:xfrm>
            <a:off x="8215313" y="6356350"/>
            <a:ext cx="471487" cy="365125"/>
          </a:xfrm>
          <a:prstGeom prst="rect">
            <a:avLst/>
          </a:prstGeom>
        </p:spPr>
        <p:txBody>
          <a:bodyPr/>
          <a:lstStyle/>
          <a:p>
            <a:pPr fontAlgn="auto">
              <a:spcBef>
                <a:spcPts val="0"/>
              </a:spcBef>
              <a:spcAft>
                <a:spcPts val="0"/>
              </a:spcAft>
              <a:defRPr/>
            </a:pPr>
            <a:fld id="{47F0A692-5237-4429-A41C-CDB853081BB0}" type="slidenum">
              <a:rPr lang="zh-CN" altLang="en-US" sz="1400">
                <a:latin typeface="+mn-lt"/>
                <a:ea typeface="+mn-ea"/>
              </a:rPr>
              <a:pPr fontAlgn="auto">
                <a:spcBef>
                  <a:spcPts val="0"/>
                </a:spcBef>
                <a:spcAft>
                  <a:spcPts val="0"/>
                </a:spcAft>
                <a:defRPr/>
              </a:pPr>
              <a:t>49</a:t>
            </a:fld>
            <a:endParaRPr lang="zh-CN" altLang="en-US" sz="1400" dirty="0">
              <a:latin typeface="+mn-lt"/>
              <a:ea typeface="+mn-ea"/>
            </a:endParaRPr>
          </a:p>
        </p:txBody>
      </p:sp>
      <p:sp>
        <p:nvSpPr>
          <p:cNvPr id="4" name="文本框 5"/>
          <p:cNvSpPr txBox="1">
            <a:spLocks noChangeArrowheads="1"/>
          </p:cNvSpPr>
          <p:nvPr/>
        </p:nvSpPr>
        <p:spPr bwMode="auto">
          <a:xfrm>
            <a:off x="6276975" y="4948238"/>
            <a:ext cx="2592388" cy="254000"/>
          </a:xfrm>
          <a:prstGeom prst="rect">
            <a:avLst/>
          </a:prstGeom>
          <a:noFill/>
          <a:ln>
            <a:noFill/>
          </a:ln>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Tx/>
              <a:buFontTx/>
              <a:buNone/>
              <a:defRPr/>
            </a:pPr>
            <a:r>
              <a:rPr lang="en-US" altLang="zh-CN" sz="1050" kern="0" dirty="0">
                <a:solidFill>
                  <a:srgbClr val="3333CC">
                    <a:lumMod val="50000"/>
                  </a:srgbClr>
                </a:solidFill>
                <a:latin typeface="Times New Roman"/>
              </a:rPr>
              <a:t>MRPC detector</a:t>
            </a:r>
            <a:endParaRPr lang="zh-CN" altLang="en-US" sz="1050" kern="0" dirty="0">
              <a:solidFill>
                <a:srgbClr val="3333CC">
                  <a:lumMod val="50000"/>
                </a:srgbClr>
              </a:solidFill>
              <a:latin typeface="Times New Roman"/>
            </a:endParaRPr>
          </a:p>
        </p:txBody>
      </p:sp>
      <p:sp>
        <p:nvSpPr>
          <p:cNvPr id="5" name="文本框 5"/>
          <p:cNvSpPr txBox="1">
            <a:spLocks noChangeArrowheads="1"/>
          </p:cNvSpPr>
          <p:nvPr/>
        </p:nvSpPr>
        <p:spPr bwMode="auto">
          <a:xfrm>
            <a:off x="444500" y="4948238"/>
            <a:ext cx="2303463" cy="415925"/>
          </a:xfrm>
          <a:prstGeom prst="rect">
            <a:avLst/>
          </a:prstGeom>
          <a:noFill/>
          <a:ln>
            <a:noFill/>
          </a:ln>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Tx/>
              <a:buFontTx/>
              <a:buNone/>
              <a:defRPr/>
            </a:pPr>
            <a:r>
              <a:rPr lang="en-US" altLang="zh-CN" sz="1050" kern="0" dirty="0" smtClean="0">
                <a:solidFill>
                  <a:srgbClr val="3333CC">
                    <a:lumMod val="50000"/>
                  </a:srgbClr>
                </a:solidFill>
                <a:latin typeface="Times New Roman"/>
              </a:rPr>
              <a:t>The “TUMUTY” (Tsinghua University </a:t>
            </a:r>
            <a:r>
              <a:rPr lang="en-US" altLang="zh-CN" sz="1050" kern="0" dirty="0" err="1" smtClean="0">
                <a:solidFill>
                  <a:srgbClr val="3333CC">
                    <a:lumMod val="50000"/>
                  </a:srgbClr>
                </a:solidFill>
                <a:latin typeface="Times New Roman"/>
              </a:rPr>
              <a:t>Muon</a:t>
            </a:r>
            <a:r>
              <a:rPr lang="en-US" altLang="zh-CN" sz="1050" kern="0" dirty="0" smtClean="0">
                <a:solidFill>
                  <a:srgbClr val="3333CC">
                    <a:lumMod val="50000"/>
                  </a:srgbClr>
                </a:solidFill>
                <a:latin typeface="Times New Roman"/>
              </a:rPr>
              <a:t> Tomography)</a:t>
            </a:r>
            <a:endParaRPr lang="zh-CN" altLang="en-US" sz="1050" kern="0" dirty="0" smtClean="0">
              <a:solidFill>
                <a:srgbClr val="3333CC">
                  <a:lumMod val="50000"/>
                </a:srgbClr>
              </a:solidFill>
              <a:latin typeface="Times New Roman"/>
            </a:endParaRPr>
          </a:p>
        </p:txBody>
      </p:sp>
      <p:sp>
        <p:nvSpPr>
          <p:cNvPr id="6" name="文本框 3"/>
          <p:cNvSpPr txBox="1">
            <a:spLocks noChangeArrowheads="1"/>
          </p:cNvSpPr>
          <p:nvPr/>
        </p:nvSpPr>
        <p:spPr bwMode="auto">
          <a:xfrm>
            <a:off x="357188" y="5429250"/>
            <a:ext cx="4857750" cy="954088"/>
          </a:xfrm>
          <a:prstGeom prst="rect">
            <a:avLst/>
          </a:prstGeom>
          <a:noFill/>
          <a:ln>
            <a:noFill/>
          </a:ln>
          <a:extLst/>
        </p:spPr>
        <p:txBody>
          <a:bodyPr>
            <a:spAutoFit/>
          </a:bodyPr>
          <a:lstStyle>
            <a:lvl1pPr marL="285750" indent="-285750">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auto">
              <a:spcBef>
                <a:spcPct val="0"/>
              </a:spcBef>
              <a:spcAft>
                <a:spcPts val="0"/>
              </a:spcAft>
              <a:buClrTx/>
              <a:buFont typeface="Arial" panose="020B0604020202020204" pitchFamily="34" charset="0"/>
              <a:buChar char="•"/>
              <a:defRPr/>
            </a:pPr>
            <a:r>
              <a:rPr lang="en-US" altLang="zh-CN" sz="1400" kern="0" dirty="0" smtClean="0">
                <a:solidFill>
                  <a:srgbClr val="3333CC">
                    <a:lumMod val="50000"/>
                  </a:srgbClr>
                </a:solidFill>
                <a:latin typeface="Times New Roman"/>
              </a:rPr>
              <a:t>height: 3m</a:t>
            </a:r>
          </a:p>
          <a:p>
            <a:pPr algn="just" fontAlgn="auto">
              <a:spcBef>
                <a:spcPct val="0"/>
              </a:spcBef>
              <a:spcAft>
                <a:spcPts val="0"/>
              </a:spcAft>
              <a:buClrTx/>
              <a:buFont typeface="Arial" panose="020B0604020202020204" pitchFamily="34" charset="0"/>
              <a:buChar char="•"/>
              <a:defRPr/>
            </a:pPr>
            <a:r>
              <a:rPr lang="en-US" altLang="zh-CN" sz="1400" kern="0" dirty="0" smtClean="0">
                <a:solidFill>
                  <a:srgbClr val="3333CC">
                    <a:lumMod val="50000"/>
                  </a:srgbClr>
                </a:solidFill>
                <a:latin typeface="Times New Roman"/>
              </a:rPr>
              <a:t>6 groups of MRPC detectors</a:t>
            </a:r>
          </a:p>
          <a:p>
            <a:pPr algn="just" fontAlgn="auto">
              <a:spcBef>
                <a:spcPct val="0"/>
              </a:spcBef>
              <a:spcAft>
                <a:spcPts val="0"/>
              </a:spcAft>
              <a:buClrTx/>
              <a:buFont typeface="Arial" panose="020B0604020202020204" pitchFamily="34" charset="0"/>
              <a:buChar char="•"/>
              <a:defRPr/>
            </a:pPr>
            <a:r>
              <a:rPr lang="en-US" altLang="zh-CN" sz="1400" kern="0" dirty="0" smtClean="0">
                <a:solidFill>
                  <a:srgbClr val="3333CC">
                    <a:lumMod val="50000"/>
                  </a:srgbClr>
                </a:solidFill>
                <a:latin typeface="Times New Roman"/>
              </a:rPr>
              <a:t>each group includes 2 MRPC, can realize the x-y 2D readout.</a:t>
            </a:r>
          </a:p>
          <a:p>
            <a:pPr algn="just" fontAlgn="auto">
              <a:spcBef>
                <a:spcPct val="0"/>
              </a:spcBef>
              <a:spcAft>
                <a:spcPts val="0"/>
              </a:spcAft>
              <a:buClrTx/>
              <a:buFont typeface="Arial" panose="020B0604020202020204" pitchFamily="34" charset="0"/>
              <a:buChar char="•"/>
              <a:defRPr/>
            </a:pPr>
            <a:r>
              <a:rPr lang="en-US" altLang="zh-CN" sz="1400" kern="0" dirty="0" smtClean="0">
                <a:solidFill>
                  <a:srgbClr val="3333CC">
                    <a:lumMod val="50000"/>
                  </a:srgbClr>
                </a:solidFill>
                <a:latin typeface="Times New Roman"/>
              </a:rPr>
              <a:t>detector area: 736mm×736mm</a:t>
            </a:r>
          </a:p>
        </p:txBody>
      </p:sp>
      <p:pic>
        <p:nvPicPr>
          <p:cNvPr id="4813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071563"/>
            <a:ext cx="2643187"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5"/>
          <p:cNvSpPr txBox="1">
            <a:spLocks noChangeArrowheads="1"/>
          </p:cNvSpPr>
          <p:nvPr/>
        </p:nvSpPr>
        <p:spPr bwMode="auto">
          <a:xfrm>
            <a:off x="3165475" y="4968875"/>
            <a:ext cx="2592388" cy="254000"/>
          </a:xfrm>
          <a:prstGeom prst="rect">
            <a:avLst/>
          </a:prstGeom>
          <a:noFill/>
          <a:ln>
            <a:noFill/>
          </a:ln>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auto">
              <a:spcBef>
                <a:spcPct val="0"/>
              </a:spcBef>
              <a:spcAft>
                <a:spcPts val="0"/>
              </a:spcAft>
              <a:buClrTx/>
              <a:buFontTx/>
              <a:buNone/>
              <a:defRPr/>
            </a:pPr>
            <a:r>
              <a:rPr lang="en-US" altLang="zh-CN" sz="1050" kern="0" dirty="0">
                <a:solidFill>
                  <a:srgbClr val="3333CC">
                    <a:lumMod val="50000"/>
                  </a:srgbClr>
                </a:solidFill>
                <a:latin typeface="Times New Roman"/>
              </a:rPr>
              <a:t>framework figure</a:t>
            </a:r>
            <a:endParaRPr lang="zh-CN" altLang="en-US" sz="1050" kern="0" dirty="0">
              <a:solidFill>
                <a:srgbClr val="3333CC">
                  <a:lumMod val="50000"/>
                </a:srgbClr>
              </a:solidFill>
              <a:latin typeface="Times New Roman"/>
            </a:endParaRPr>
          </a:p>
        </p:txBody>
      </p:sp>
      <p:pic>
        <p:nvPicPr>
          <p:cNvPr id="481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050925"/>
            <a:ext cx="2709863"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图片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0275" y="1071563"/>
            <a:ext cx="440372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 Box 4"/>
          <p:cNvSpPr txBox="1">
            <a:spLocks noChangeArrowheads="1"/>
          </p:cNvSpPr>
          <p:nvPr/>
        </p:nvSpPr>
        <p:spPr bwMode="auto">
          <a:xfrm>
            <a:off x="1071563" y="214313"/>
            <a:ext cx="7143750" cy="7858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600" b="1">
                <a:solidFill>
                  <a:srgbClr val="FF0000"/>
                </a:solidFill>
                <a:latin typeface="Calibri" pitchFamily="34" charset="0"/>
                <a:ea typeface="华文楷体" pitchFamily="2" charset="-122"/>
              </a:rPr>
              <a:t>Muon Tomography @Tsinghua</a:t>
            </a:r>
          </a:p>
        </p:txBody>
      </p:sp>
      <p:pic>
        <p:nvPicPr>
          <p:cNvPr id="48140" name="图片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6625" y="5143500"/>
            <a:ext cx="1357313"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41" name="组合 7"/>
          <p:cNvGrpSpPr>
            <a:grpSpLocks/>
          </p:cNvGrpSpPr>
          <p:nvPr/>
        </p:nvGrpSpPr>
        <p:grpSpPr bwMode="auto">
          <a:xfrm>
            <a:off x="5500688" y="5357813"/>
            <a:ext cx="1428750" cy="912812"/>
            <a:chOff x="2605294" y="2733808"/>
            <a:chExt cx="2635791" cy="2064630"/>
          </a:xfrm>
        </p:grpSpPr>
        <p:pic>
          <p:nvPicPr>
            <p:cNvPr id="48142" name="图片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5294" y="2733808"/>
              <a:ext cx="2635791" cy="206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43" name="对象 1"/>
            <p:cNvGraphicFramePr>
              <a:graphicFrameLocks noChangeAspect="1"/>
            </p:cNvGraphicFramePr>
            <p:nvPr/>
          </p:nvGraphicFramePr>
          <p:xfrm>
            <a:off x="3490580" y="3445562"/>
            <a:ext cx="606121" cy="454455"/>
          </p:xfrm>
          <a:graphic>
            <a:graphicData uri="http://schemas.openxmlformats.org/presentationml/2006/ole">
              <mc:AlternateContent xmlns:mc="http://schemas.openxmlformats.org/markup-compatibility/2006">
                <mc:Choice xmlns:v="urn:schemas-microsoft-com:vml" Requires="v">
                  <p:oleObj spid="_x0000_s48239" name="Visio" r:id="rId8" imgW="1801517" imgH="1350794" progId="">
                    <p:embed/>
                  </p:oleObj>
                </mc:Choice>
                <mc:Fallback>
                  <p:oleObj name="Visio" r:id="rId8" imgW="1801517" imgH="1350794" progId="">
                    <p:embed/>
                    <p:pic>
                      <p:nvPicPr>
                        <p:cNvPr id="0" name="对象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0580" y="3445562"/>
                          <a:ext cx="606121" cy="45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5</a:t>
            </a:fld>
            <a:endParaRPr lang="zh-CN" altLang="en-US" dirty="0"/>
          </a:p>
        </p:txBody>
      </p:sp>
      <p:sp>
        <p:nvSpPr>
          <p:cNvPr id="3" name="Rectangle 2"/>
          <p:cNvSpPr txBox="1">
            <a:spLocks noChangeArrowheads="1"/>
          </p:cNvSpPr>
          <p:nvPr/>
        </p:nvSpPr>
        <p:spPr bwMode="auto">
          <a:xfrm>
            <a:off x="1187624" y="260648"/>
            <a:ext cx="7286625" cy="642938"/>
          </a:xfrm>
          <a:prstGeom prst="rect">
            <a:avLst/>
          </a:prstGeom>
          <a:solidFill>
            <a:srgbClr val="FFFF00"/>
          </a:solidFill>
          <a:ln>
            <a:miter lim="800000"/>
            <a:headEnd/>
            <a:tailEnd/>
          </a:ln>
        </p:spPr>
        <p:txBody>
          <a:bodyPr/>
          <a:lstStyle/>
          <a:p>
            <a:pPr algn="ctr">
              <a:defRPr/>
            </a:pPr>
            <a:r>
              <a:rPr lang="en-US" altLang="zh-CN" sz="3200" b="1" dirty="0" smtClean="0">
                <a:solidFill>
                  <a:srgbClr val="FF0000"/>
                </a:solidFill>
                <a:latin typeface="+mj-lt"/>
                <a:ea typeface="+mj-ea"/>
                <a:cs typeface="+mj-cs"/>
              </a:rPr>
              <a:t>MRPC</a:t>
            </a:r>
            <a:r>
              <a:rPr lang="zh-CN" altLang="en-US" sz="3200" b="1" dirty="0" smtClean="0">
                <a:solidFill>
                  <a:srgbClr val="FF0000"/>
                </a:solidFill>
                <a:latin typeface="+mj-lt"/>
                <a:ea typeface="+mj-ea"/>
                <a:cs typeface="+mj-cs"/>
              </a:rPr>
              <a:t>的工作气体</a:t>
            </a:r>
            <a:endParaRPr lang="en-US" altLang="zh-CN" sz="3200" b="1" dirty="0">
              <a:solidFill>
                <a:srgbClr val="FF0000"/>
              </a:solidFill>
              <a:latin typeface="+mj-lt"/>
              <a:ea typeface="+mj-ea"/>
              <a:cs typeface="+mj-cs"/>
            </a:endParaRPr>
          </a:p>
        </p:txBody>
      </p:sp>
      <p:sp>
        <p:nvSpPr>
          <p:cNvPr id="4" name="Text Box 10"/>
          <p:cNvSpPr txBox="1">
            <a:spLocks noChangeArrowheads="1"/>
          </p:cNvSpPr>
          <p:nvPr/>
        </p:nvSpPr>
        <p:spPr bwMode="auto">
          <a:xfrm>
            <a:off x="833978" y="1250067"/>
            <a:ext cx="6322565" cy="707886"/>
          </a:xfrm>
          <a:prstGeom prst="rect">
            <a:avLst/>
          </a:prstGeom>
          <a:noFill/>
          <a:ln w="9525">
            <a:noFill/>
            <a:miter lim="800000"/>
            <a:headEnd/>
            <a:tailEnd/>
          </a:ln>
        </p:spPr>
        <p:txBody>
          <a:bodyPr wrap="none">
            <a:spAutoFit/>
          </a:bodyPr>
          <a:lstStyle/>
          <a:p>
            <a:pPr>
              <a:defRPr/>
            </a:pPr>
            <a:r>
              <a:rPr lang="en-US" altLang="zh-CN" sz="2000" dirty="0" smtClean="0"/>
              <a:t>The </a:t>
            </a:r>
            <a:r>
              <a:rPr lang="en-US" altLang="zh-CN" sz="2000" dirty="0"/>
              <a:t>standard gas mixture </a:t>
            </a:r>
            <a:r>
              <a:rPr lang="en-US" altLang="zh-CN" sz="2000" dirty="0" smtClean="0"/>
              <a:t>is:</a:t>
            </a:r>
            <a:endParaRPr lang="en-US" altLang="zh-CN" sz="2000" dirty="0"/>
          </a:p>
          <a:p>
            <a:pPr>
              <a:defRPr/>
            </a:pPr>
            <a:r>
              <a:rPr lang="en-US" altLang="zh-CN" sz="2000" dirty="0"/>
              <a:t>		</a:t>
            </a:r>
            <a:r>
              <a:rPr lang="en-US" altLang="zh-CN" sz="2000" dirty="0">
                <a:solidFill>
                  <a:schemeClr val="accent1">
                    <a:lumMod val="75000"/>
                  </a:schemeClr>
                </a:solidFill>
              </a:rPr>
              <a:t>C</a:t>
            </a:r>
            <a:r>
              <a:rPr lang="en-US" altLang="zh-CN" sz="2000" baseline="-25000" dirty="0">
                <a:solidFill>
                  <a:schemeClr val="accent1">
                    <a:lumMod val="75000"/>
                  </a:schemeClr>
                </a:solidFill>
              </a:rPr>
              <a:t>2</a:t>
            </a:r>
            <a:r>
              <a:rPr lang="en-US" altLang="zh-CN" sz="2000" dirty="0">
                <a:solidFill>
                  <a:schemeClr val="accent1">
                    <a:lumMod val="75000"/>
                  </a:schemeClr>
                </a:solidFill>
              </a:rPr>
              <a:t>H</a:t>
            </a:r>
            <a:r>
              <a:rPr lang="en-US" altLang="zh-CN" sz="2000" baseline="-25000" dirty="0">
                <a:solidFill>
                  <a:schemeClr val="accent1">
                    <a:lumMod val="75000"/>
                  </a:schemeClr>
                </a:solidFill>
              </a:rPr>
              <a:t>2</a:t>
            </a:r>
            <a:r>
              <a:rPr lang="en-US" altLang="zh-CN" sz="2000" dirty="0">
                <a:solidFill>
                  <a:schemeClr val="accent1">
                    <a:lumMod val="75000"/>
                  </a:schemeClr>
                </a:solidFill>
              </a:rPr>
              <a:t>F</a:t>
            </a:r>
            <a:r>
              <a:rPr lang="en-US" altLang="zh-CN" sz="2000" baseline="-25000" dirty="0">
                <a:solidFill>
                  <a:schemeClr val="accent1">
                    <a:lumMod val="75000"/>
                  </a:schemeClr>
                </a:solidFill>
              </a:rPr>
              <a:t>4</a:t>
            </a:r>
            <a:r>
              <a:rPr lang="en-US" altLang="zh-CN" sz="2000" dirty="0">
                <a:solidFill>
                  <a:schemeClr val="accent1">
                    <a:lumMod val="75000"/>
                  </a:schemeClr>
                </a:solidFill>
              </a:rPr>
              <a:t> (90%)  i-C</a:t>
            </a:r>
            <a:r>
              <a:rPr lang="en-US" altLang="zh-CN" sz="2000" baseline="-25000" dirty="0">
                <a:solidFill>
                  <a:schemeClr val="accent1">
                    <a:lumMod val="75000"/>
                  </a:schemeClr>
                </a:solidFill>
              </a:rPr>
              <a:t>4</a:t>
            </a:r>
            <a:r>
              <a:rPr lang="en-US" altLang="zh-CN" sz="2000" dirty="0">
                <a:solidFill>
                  <a:schemeClr val="accent1">
                    <a:lumMod val="75000"/>
                  </a:schemeClr>
                </a:solidFill>
              </a:rPr>
              <a:t>H</a:t>
            </a:r>
            <a:r>
              <a:rPr lang="en-US" altLang="zh-CN" sz="2000" baseline="-25000" dirty="0">
                <a:solidFill>
                  <a:schemeClr val="accent1">
                    <a:lumMod val="75000"/>
                  </a:schemeClr>
                </a:solidFill>
              </a:rPr>
              <a:t>10</a:t>
            </a:r>
            <a:r>
              <a:rPr lang="en-US" altLang="zh-CN" sz="2000" dirty="0">
                <a:solidFill>
                  <a:schemeClr val="accent1">
                    <a:lumMod val="75000"/>
                  </a:schemeClr>
                </a:solidFill>
              </a:rPr>
              <a:t> (5%)  SF</a:t>
            </a:r>
            <a:r>
              <a:rPr lang="en-US" altLang="zh-CN" sz="2000" baseline="-25000" dirty="0">
                <a:solidFill>
                  <a:schemeClr val="accent1">
                    <a:lumMod val="75000"/>
                  </a:schemeClr>
                </a:solidFill>
              </a:rPr>
              <a:t>6</a:t>
            </a:r>
            <a:r>
              <a:rPr lang="en-US" altLang="zh-CN" sz="2000" dirty="0">
                <a:solidFill>
                  <a:schemeClr val="accent1">
                    <a:lumMod val="75000"/>
                  </a:schemeClr>
                </a:solidFill>
              </a:rPr>
              <a:t> (5%)</a:t>
            </a:r>
          </a:p>
        </p:txBody>
      </p:sp>
      <p:sp>
        <p:nvSpPr>
          <p:cNvPr id="5" name="Text Box 11"/>
          <p:cNvSpPr txBox="1">
            <a:spLocks noChangeArrowheads="1"/>
          </p:cNvSpPr>
          <p:nvPr/>
        </p:nvSpPr>
        <p:spPr bwMode="auto">
          <a:xfrm>
            <a:off x="436942" y="2204864"/>
            <a:ext cx="84439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58775" indent="-358775" eaLnBrk="1" hangingPunct="1"/>
            <a:r>
              <a:rPr lang="en-US" altLang="zh-CN" sz="2000" dirty="0"/>
              <a:t>-C</a:t>
            </a:r>
            <a:r>
              <a:rPr lang="en-US" altLang="zh-CN" sz="2000" baseline="-25000" dirty="0"/>
              <a:t>2</a:t>
            </a:r>
            <a:r>
              <a:rPr lang="en-US" altLang="zh-CN" sz="2000" dirty="0"/>
              <a:t>H</a:t>
            </a:r>
            <a:r>
              <a:rPr lang="en-US" altLang="zh-CN" sz="2000" baseline="-25000" dirty="0"/>
              <a:t>2</a:t>
            </a:r>
            <a:r>
              <a:rPr lang="en-US" altLang="zh-CN" sz="2000" dirty="0"/>
              <a:t>F</a:t>
            </a:r>
            <a:r>
              <a:rPr lang="en-US" altLang="zh-CN" sz="2000" baseline="-25000" dirty="0"/>
              <a:t>4</a:t>
            </a:r>
            <a:r>
              <a:rPr lang="en-US" altLang="zh-CN" sz="2000" dirty="0"/>
              <a:t> (</a:t>
            </a:r>
            <a:r>
              <a:rPr lang="en-US" altLang="zh-CN" sz="2000" dirty="0" err="1"/>
              <a:t>tetrafluorethane</a:t>
            </a:r>
            <a:r>
              <a:rPr lang="en-US" altLang="zh-CN" sz="2000" dirty="0"/>
              <a:t>): </a:t>
            </a:r>
            <a:r>
              <a:rPr lang="en-US" altLang="zh-CN" sz="2000" dirty="0" smtClean="0"/>
              <a:t>very </a:t>
            </a:r>
            <a:r>
              <a:rPr lang="en-US" altLang="zh-CN" sz="2000" dirty="0"/>
              <a:t>electronegative, it is the main ionizing gas (easily 90% of the mixture). </a:t>
            </a:r>
          </a:p>
          <a:p>
            <a:pPr eaLnBrk="1" hangingPunct="1"/>
            <a:endParaRPr lang="en-US" altLang="zh-CN" sz="2000" dirty="0"/>
          </a:p>
          <a:p>
            <a:pPr eaLnBrk="1" hangingPunct="1"/>
            <a:r>
              <a:rPr lang="en-US" altLang="zh-CN" sz="2000" dirty="0"/>
              <a:t>-i-C</a:t>
            </a:r>
            <a:r>
              <a:rPr lang="en-US" altLang="zh-CN" sz="2000" baseline="-25000" dirty="0"/>
              <a:t>4</a:t>
            </a:r>
            <a:r>
              <a:rPr lang="en-US" altLang="zh-CN" sz="2000" dirty="0"/>
              <a:t>H</a:t>
            </a:r>
            <a:r>
              <a:rPr lang="en-US" altLang="zh-CN" sz="2000" baseline="-25000" dirty="0"/>
              <a:t>10</a:t>
            </a:r>
            <a:r>
              <a:rPr lang="en-US" altLang="zh-CN" sz="2000" dirty="0"/>
              <a:t> (</a:t>
            </a:r>
            <a:r>
              <a:rPr lang="en-US" altLang="zh-CN" sz="2000" dirty="0" err="1"/>
              <a:t>iso</a:t>
            </a:r>
            <a:r>
              <a:rPr lang="en-US" altLang="zh-CN" sz="2000" dirty="0"/>
              <a:t>-butane):  it quenches UV photons </a:t>
            </a:r>
            <a:r>
              <a:rPr lang="en-US" altLang="zh-CN" sz="2000" dirty="0" smtClean="0"/>
              <a:t> (</a:t>
            </a:r>
            <a:r>
              <a:rPr lang="en-US" altLang="zh-CN" sz="2000" dirty="0"/>
              <a:t>0-10% in the mixture).</a:t>
            </a:r>
          </a:p>
          <a:p>
            <a:pPr eaLnBrk="1" hangingPunct="1"/>
            <a:endParaRPr lang="en-US" altLang="zh-CN" sz="2000" dirty="0"/>
          </a:p>
          <a:p>
            <a:pPr marL="358775" indent="-358775" eaLnBrk="1" hangingPunct="1"/>
            <a:r>
              <a:rPr lang="en-US" altLang="zh-CN" sz="2000" dirty="0"/>
              <a:t>-</a:t>
            </a:r>
            <a:r>
              <a:rPr lang="en-US" altLang="zh-CN" sz="2000" dirty="0" smtClean="0"/>
              <a:t>SF</a:t>
            </a:r>
            <a:r>
              <a:rPr lang="en-US" altLang="zh-CN" sz="2000" baseline="-25000" dirty="0" smtClean="0"/>
              <a:t>6  </a:t>
            </a:r>
            <a:r>
              <a:rPr lang="en-US" altLang="zh-CN" sz="2000" dirty="0" smtClean="0">
                <a:sym typeface="Wingdings" pitchFamily="2" charset="2"/>
              </a:rPr>
              <a:t>(</a:t>
            </a:r>
            <a:r>
              <a:rPr lang="en-US" altLang="zh-CN" sz="2000" dirty="0">
                <a:sym typeface="Wingdings" pitchFamily="2" charset="2"/>
              </a:rPr>
              <a:t>sulfur hexafluoride</a:t>
            </a:r>
            <a:r>
              <a:rPr lang="en-US" altLang="zh-CN" sz="2000" dirty="0" smtClean="0"/>
              <a:t>):  </a:t>
            </a:r>
            <a:r>
              <a:rPr lang="en-US" altLang="zh-CN" sz="2000" dirty="0"/>
              <a:t>the best practical electron scavenger in </a:t>
            </a:r>
            <a:r>
              <a:rPr lang="en-US" altLang="zh-CN" sz="2000" dirty="0" smtClean="0"/>
              <a:t>nature</a:t>
            </a:r>
            <a:r>
              <a:rPr lang="zh-CN" altLang="en-US" sz="2000" dirty="0" smtClean="0"/>
              <a:t>。 </a:t>
            </a:r>
            <a:r>
              <a:rPr lang="en-US" altLang="zh-CN" sz="2000" dirty="0" smtClean="0"/>
              <a:t>SF6</a:t>
            </a:r>
            <a:r>
              <a:rPr lang="zh-CN" altLang="en-US" sz="2000" dirty="0"/>
              <a:t>吸附电子变成负离子，很容易与正离子结合，活动性变差</a:t>
            </a:r>
            <a:r>
              <a:rPr lang="zh-CN" altLang="en-US" sz="2000" dirty="0" smtClean="0"/>
              <a:t>。</a:t>
            </a:r>
            <a:endParaRPr lang="en-US" altLang="zh-CN" sz="2000" dirty="0" smtClean="0"/>
          </a:p>
          <a:p>
            <a:pPr eaLnBrk="1" hangingPunct="1"/>
            <a:r>
              <a:rPr lang="en-US" altLang="zh-CN" sz="2000" dirty="0"/>
              <a:t> </a:t>
            </a:r>
            <a:endParaRPr lang="en-US" altLang="zh-CN" sz="2000" b="1" dirty="0" smtClean="0"/>
          </a:p>
          <a:p>
            <a:pPr eaLnBrk="1" hangingPunct="1"/>
            <a:r>
              <a:rPr lang="en-US" altLang="zh-CN" sz="2000" b="1" dirty="0"/>
              <a:t> </a:t>
            </a:r>
            <a:r>
              <a:rPr lang="en-US" altLang="zh-CN" sz="2000" b="1" dirty="0" smtClean="0"/>
              <a:t>   </a:t>
            </a:r>
            <a:r>
              <a:rPr lang="en-US" altLang="zh-CN" sz="2000" b="1" dirty="0" smtClean="0">
                <a:solidFill>
                  <a:srgbClr val="FF0000"/>
                </a:solidFill>
              </a:rPr>
              <a:t>SF6</a:t>
            </a:r>
            <a:r>
              <a:rPr lang="zh-CN" altLang="en-US" sz="2000" b="1" dirty="0" smtClean="0">
                <a:solidFill>
                  <a:srgbClr val="FF0000"/>
                </a:solidFill>
              </a:rPr>
              <a:t>是很好的</a:t>
            </a:r>
            <a:r>
              <a:rPr lang="zh-CN" altLang="en-US" sz="2000" b="1" dirty="0" smtClean="0">
                <a:solidFill>
                  <a:srgbClr val="FF0000"/>
                </a:solidFill>
              </a:rPr>
              <a:t>绝缘气体，有助于提高</a:t>
            </a:r>
            <a:r>
              <a:rPr lang="en-US" altLang="zh-CN" sz="2000" b="1" dirty="0" smtClean="0">
                <a:solidFill>
                  <a:srgbClr val="FF0000"/>
                </a:solidFill>
              </a:rPr>
              <a:t>MRPC</a:t>
            </a:r>
            <a:r>
              <a:rPr lang="zh-CN" altLang="en-US" sz="2000" b="1" dirty="0" smtClean="0">
                <a:solidFill>
                  <a:srgbClr val="FF0000"/>
                </a:solidFill>
              </a:rPr>
              <a:t>工作电压，提高时间分辨</a:t>
            </a:r>
            <a:endParaRPr lang="en-US" altLang="zh-CN" sz="2000" b="1" dirty="0">
              <a:solidFill>
                <a:srgbClr val="FF0000"/>
              </a:solidFill>
            </a:endParaRPr>
          </a:p>
        </p:txBody>
      </p:sp>
    </p:spTree>
    <p:extLst>
      <p:ext uri="{BB962C8B-B14F-4D97-AF65-F5344CB8AC3E}">
        <p14:creationId xmlns:p14="http://schemas.microsoft.com/office/powerpoint/2010/main" val="1836891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CD0C2E1C-64C9-4C2F-9C4F-CA2C136D99F3}" type="slidenum">
              <a:rPr lang="zh-CN" altLang="en-US" smtClean="0"/>
              <a:pPr>
                <a:defRPr/>
              </a:pPr>
              <a:t>50</a:t>
            </a:fld>
            <a:endParaRPr lang="zh-CN" altLang="en-US" dirty="0"/>
          </a:p>
        </p:txBody>
      </p:sp>
      <p:pic>
        <p:nvPicPr>
          <p:cNvPr id="49155" name="内容占位符 8"/>
          <p:cNvPicPr>
            <a:picLocks noChangeAspect="1"/>
          </p:cNvPicPr>
          <p:nvPr/>
        </p:nvPicPr>
        <p:blipFill>
          <a:blip r:embed="rId2">
            <a:extLst>
              <a:ext uri="{28A0092B-C50C-407E-A947-70E740481C1C}">
                <a14:useLocalDpi xmlns:a14="http://schemas.microsoft.com/office/drawing/2010/main" val="0"/>
              </a:ext>
            </a:extLst>
          </a:blip>
          <a:srcRect l="13193" r="11612"/>
          <a:stretch>
            <a:fillRect/>
          </a:stretch>
        </p:blipFill>
        <p:spPr bwMode="auto">
          <a:xfrm>
            <a:off x="214313" y="1143000"/>
            <a:ext cx="44084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785813" y="214313"/>
            <a:ext cx="7143750" cy="7858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en-US" altLang="zh-CN" sz="3600" b="1">
                <a:solidFill>
                  <a:srgbClr val="FF0000"/>
                </a:solidFill>
                <a:latin typeface="Calibri" pitchFamily="34" charset="0"/>
                <a:ea typeface="华文楷体" pitchFamily="2" charset="-122"/>
              </a:rPr>
              <a:t>Advantage of MRPC</a:t>
            </a:r>
          </a:p>
        </p:txBody>
      </p:sp>
      <p:pic>
        <p:nvPicPr>
          <p:cNvPr id="49157" name="Picture 2" descr="PositionResolutio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4143375"/>
            <a:ext cx="32146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929188" y="1214438"/>
            <a:ext cx="3919537" cy="1173162"/>
          </a:xfrm>
          <a:prstGeom prst="rect">
            <a:avLst/>
          </a:prstGeom>
          <a:noFill/>
        </p:spPr>
        <p:txBody>
          <a:bodyPr wrap="none">
            <a:spAutoFit/>
          </a:bodyPr>
          <a:lstStyle/>
          <a:p>
            <a:pPr fontAlgn="auto">
              <a:lnSpc>
                <a:spcPct val="130000"/>
              </a:lnSpc>
              <a:spcBef>
                <a:spcPts val="0"/>
              </a:spcBef>
              <a:spcAft>
                <a:spcPts val="0"/>
              </a:spcAft>
              <a:buFont typeface="Wingdings" pitchFamily="2" charset="2"/>
              <a:buChar char="Ø"/>
              <a:defRPr/>
            </a:pPr>
            <a:r>
              <a:rPr lang="en-US" altLang="zh-CN" kern="0" dirty="0">
                <a:solidFill>
                  <a:srgbClr val="3333CC">
                    <a:lumMod val="75000"/>
                  </a:srgbClr>
                </a:solidFill>
              </a:rPr>
              <a:t>  Good spatial resolution: 120</a:t>
            </a:r>
            <a:r>
              <a:rPr lang="el-GR" altLang="zh-CN" kern="0" dirty="0">
                <a:solidFill>
                  <a:srgbClr val="3333CC">
                    <a:lumMod val="75000"/>
                  </a:srgbClr>
                </a:solidFill>
                <a:latin typeface="Times New Roman"/>
                <a:cs typeface="Times New Roman"/>
              </a:rPr>
              <a:t>μ</a:t>
            </a:r>
            <a:r>
              <a:rPr lang="en-US" altLang="zh-CN" kern="0" dirty="0">
                <a:solidFill>
                  <a:srgbClr val="3333CC">
                    <a:lumMod val="75000"/>
                  </a:srgbClr>
                </a:solidFill>
                <a:latin typeface="Times New Roman"/>
                <a:cs typeface="Times New Roman"/>
              </a:rPr>
              <a:t>m</a:t>
            </a:r>
          </a:p>
          <a:p>
            <a:pPr fontAlgn="auto">
              <a:lnSpc>
                <a:spcPct val="130000"/>
              </a:lnSpc>
              <a:spcBef>
                <a:spcPts val="0"/>
              </a:spcBef>
              <a:spcAft>
                <a:spcPts val="0"/>
              </a:spcAft>
              <a:buFont typeface="Wingdings" pitchFamily="2" charset="2"/>
              <a:buChar char="Ø"/>
              <a:defRPr/>
            </a:pPr>
            <a:r>
              <a:rPr lang="en-US" altLang="zh-CN" kern="0" dirty="0">
                <a:solidFill>
                  <a:srgbClr val="3333CC">
                    <a:lumMod val="75000"/>
                  </a:srgbClr>
                </a:solidFill>
              </a:rPr>
              <a:t>  Excellent time precision:  75ps</a:t>
            </a:r>
          </a:p>
          <a:p>
            <a:pPr fontAlgn="auto">
              <a:lnSpc>
                <a:spcPct val="130000"/>
              </a:lnSpc>
              <a:spcBef>
                <a:spcPts val="0"/>
              </a:spcBef>
              <a:spcAft>
                <a:spcPts val="0"/>
              </a:spcAft>
              <a:buFont typeface="Wingdings" pitchFamily="2" charset="2"/>
              <a:buChar char="Ø"/>
              <a:defRPr/>
            </a:pPr>
            <a:r>
              <a:rPr lang="en-US" altLang="zh-CN" kern="0" dirty="0">
                <a:solidFill>
                  <a:srgbClr val="3333CC">
                    <a:lumMod val="75000"/>
                  </a:srgbClr>
                </a:solidFill>
              </a:rPr>
              <a:t>  Can get the momentum of </a:t>
            </a:r>
            <a:r>
              <a:rPr lang="en-US" altLang="zh-CN" kern="0" dirty="0" err="1">
                <a:solidFill>
                  <a:srgbClr val="3333CC">
                    <a:lumMod val="75000"/>
                  </a:srgbClr>
                </a:solidFill>
              </a:rPr>
              <a:t>muons</a:t>
            </a:r>
            <a:endParaRPr lang="zh-CN" altLang="en-US" kern="0" dirty="0">
              <a:solidFill>
                <a:srgbClr val="3333CC">
                  <a:lumMod val="75000"/>
                </a:srgbClr>
              </a:solidFill>
            </a:endParaRPr>
          </a:p>
        </p:txBody>
      </p:sp>
      <p:pic>
        <p:nvPicPr>
          <p:cNvPr id="49159" name="图片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2500313"/>
            <a:ext cx="43624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图片 13"/>
          <p:cNvPicPr>
            <a:picLocks noChangeAspect="1" noChangeArrowheads="1"/>
          </p:cNvPicPr>
          <p:nvPr/>
        </p:nvPicPr>
        <p:blipFill>
          <a:blip r:embed="rId5">
            <a:extLst>
              <a:ext uri="{28A0092B-C50C-407E-A947-70E740481C1C}">
                <a14:useLocalDpi xmlns:a14="http://schemas.microsoft.com/office/drawing/2010/main" val="0"/>
              </a:ext>
            </a:extLst>
          </a:blip>
          <a:srcRect r="49734"/>
          <a:stretch>
            <a:fillRect/>
          </a:stretch>
        </p:blipFill>
        <p:spPr bwMode="auto">
          <a:xfrm>
            <a:off x="5143500" y="4357688"/>
            <a:ext cx="27146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68B340E-813D-4F7A-9112-18708B3BAB3A}" type="slidenum">
              <a:rPr lang="zh-CN" altLang="en-US" smtClean="0"/>
              <a:pPr>
                <a:defRPr/>
              </a:pPr>
              <a:t>51</a:t>
            </a:fld>
            <a:endParaRPr lang="zh-CN" altLang="en-US" dirty="0"/>
          </a:p>
        </p:txBody>
      </p:sp>
      <p:pic>
        <p:nvPicPr>
          <p:cNvPr id="50179"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91356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4"/>
          <p:cNvSpPr txBox="1">
            <a:spLocks noChangeArrowheads="1"/>
          </p:cNvSpPr>
          <p:nvPr/>
        </p:nvSpPr>
        <p:spPr bwMode="auto">
          <a:xfrm>
            <a:off x="785813" y="214313"/>
            <a:ext cx="7143750" cy="7858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ea typeface="宋体" pitchFamily="2" charset="-122"/>
              </a:defRPr>
            </a:lvl9pPr>
          </a:lstStyle>
          <a:p>
            <a:pPr algn="ctr" eaLnBrk="1" hangingPunct="1"/>
            <a:r>
              <a:rPr lang="zh-CN" altLang="en-US" sz="3600" b="1">
                <a:solidFill>
                  <a:srgbClr val="FF0000"/>
                </a:solidFill>
                <a:latin typeface="Calibri" pitchFamily="34" charset="0"/>
                <a:ea typeface="华文楷体" pitchFamily="2" charset="-122"/>
              </a:rPr>
              <a:t>缪子断层成像结果</a:t>
            </a:r>
            <a:endParaRPr lang="en-US" altLang="zh-CN" sz="3600" b="1">
              <a:solidFill>
                <a:srgbClr val="FF0000"/>
              </a:solidFill>
              <a:latin typeface="Calibri" pitchFamily="34" charset="0"/>
              <a:ea typeface="华文楷体" pitchFamily="2"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52</a:t>
            </a:fld>
            <a:endParaRPr lang="zh-CN" altLang="en-US" dirty="0"/>
          </a:p>
        </p:txBody>
      </p:sp>
      <p:sp>
        <p:nvSpPr>
          <p:cNvPr id="3" name="灯片编号占位符 1"/>
          <p:cNvSpPr txBox="1">
            <a:spLocks/>
          </p:cNvSpPr>
          <p:nvPr/>
        </p:nvSpPr>
        <p:spPr bwMode="auto">
          <a:xfrm>
            <a:off x="8215313" y="6356350"/>
            <a:ext cx="4714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eaLnBrk="0" fontAlgn="auto" hangingPunct="0">
              <a:spcBef>
                <a:spcPts val="0"/>
              </a:spcBef>
              <a:spcAft>
                <a:spcPts val="0"/>
              </a:spcAft>
              <a:defRPr sz="1400" kern="1200">
                <a:solidFill>
                  <a:schemeClr val="tx1"/>
                </a:solidFill>
                <a:latin typeface="Arial" pitchFamily="34" charset="0"/>
                <a:ea typeface="宋体" pitchFamily="2" charset="-122"/>
                <a:cs typeface="+mn-cs"/>
              </a:defRPr>
            </a:lvl1pPr>
            <a:lvl2pPr marL="742950" indent="-28575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11430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6002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20574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9pPr>
          </a:lstStyle>
          <a:p>
            <a:pPr eaLnBrk="1" hangingPunct="1"/>
            <a:fld id="{86DAC687-A4D2-4E9C-9093-FBB83369CE78}" type="slidenum">
              <a:rPr lang="zh-CN" altLang="en-US" smtClean="0">
                <a:latin typeface="Calibri" pitchFamily="34" charset="0"/>
              </a:rPr>
              <a:pPr eaLnBrk="1" hangingPunct="1"/>
              <a:t>52</a:t>
            </a:fld>
            <a:endParaRPr lang="zh-CN" altLang="en-US" smtClean="0">
              <a:latin typeface="Calibri" pitchFamily="34" charset="0"/>
            </a:endParaRPr>
          </a:p>
        </p:txBody>
      </p:sp>
      <p:grpSp>
        <p:nvGrpSpPr>
          <p:cNvPr id="4" name="Group 2"/>
          <p:cNvGrpSpPr>
            <a:grpSpLocks/>
          </p:cNvGrpSpPr>
          <p:nvPr/>
        </p:nvGrpSpPr>
        <p:grpSpPr bwMode="auto">
          <a:xfrm>
            <a:off x="3203575" y="2170113"/>
            <a:ext cx="515938" cy="466725"/>
            <a:chOff x="2018" y="1458"/>
            <a:chExt cx="325" cy="294"/>
          </a:xfrm>
        </p:grpSpPr>
        <p:sp>
          <p:nvSpPr>
            <p:cNvPr id="5" name="AutoShape 3"/>
            <p:cNvSpPr>
              <a:spLocks noChangeArrowheads="1"/>
            </p:cNvSpPr>
            <p:nvPr/>
          </p:nvSpPr>
          <p:spPr bwMode="auto">
            <a:xfrm rot="16200000" flipV="1">
              <a:off x="2033" y="1443"/>
              <a:ext cx="294" cy="325"/>
            </a:xfrm>
            <a:prstGeom prst="irregularSeal2">
              <a:avLst/>
            </a:prstGeom>
            <a:solidFill>
              <a:srgbClr val="FFCC00"/>
            </a:solidFill>
            <a:ln w="12700">
              <a:solidFill>
                <a:srgbClr val="FF0000"/>
              </a:solidFill>
              <a:miter lim="800000"/>
              <a:headEnd/>
              <a:tailEnd/>
            </a:ln>
            <a:effectLst/>
          </p:spPr>
          <p:txBody>
            <a:bodyPr wrap="none" anchor="ctr"/>
            <a:lstStyle/>
            <a:p>
              <a:pPr fontAlgn="auto">
                <a:spcBef>
                  <a:spcPts val="0"/>
                </a:spcBef>
                <a:spcAft>
                  <a:spcPts val="0"/>
                </a:spcAft>
                <a:defRPr/>
              </a:pPr>
              <a:endParaRPr lang="zh-CN" altLang="en-US" kern="0">
                <a:solidFill>
                  <a:sysClr val="windowText" lastClr="000000"/>
                </a:solidFill>
              </a:endParaRPr>
            </a:p>
          </p:txBody>
        </p:sp>
        <p:pic>
          <p:nvPicPr>
            <p:cNvPr id="6" name="Picture 4" descr="neutr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 y="1571"/>
              <a:ext cx="1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rot="10800000" flipV="1">
              <a:off x="2134" y="1525"/>
              <a:ext cx="179" cy="154"/>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r>
                <a:rPr lang="en-US" altLang="zh-CN" sz="1000" b="1" kern="0">
                  <a:solidFill>
                    <a:srgbClr val="FFFFFF"/>
                  </a:solidFill>
                </a:rPr>
                <a:t>e</a:t>
              </a:r>
              <a:r>
                <a:rPr lang="en-US" altLang="zh-CN" sz="1000" b="1" kern="0" baseline="30000">
                  <a:solidFill>
                    <a:srgbClr val="FFFFFF"/>
                  </a:solidFill>
                </a:rPr>
                <a:t>-</a:t>
              </a:r>
            </a:p>
          </p:txBody>
        </p:sp>
        <p:pic>
          <p:nvPicPr>
            <p:cNvPr id="8" name="Picture 6" descr="positr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 y="1597"/>
              <a:ext cx="106"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rot="10800000" flipV="1">
              <a:off x="2051" y="1565"/>
              <a:ext cx="193" cy="154"/>
            </a:xfrm>
            <a:prstGeom prst="rect">
              <a:avLst/>
            </a:prstGeom>
            <a:noFill/>
            <a:ln w="12700">
              <a:noFill/>
              <a:miter lim="800000"/>
              <a:headEnd/>
              <a:tailEnd/>
            </a:ln>
            <a:effectLst/>
          </p:spPr>
          <p:txBody>
            <a:bodyPr wrap="none">
              <a:spAutoFit/>
            </a:bodyPr>
            <a:lstStyle/>
            <a:p>
              <a:pPr eaLnBrk="0" fontAlgn="auto" hangingPunct="0">
                <a:spcBef>
                  <a:spcPts val="0"/>
                </a:spcBef>
                <a:spcAft>
                  <a:spcPts val="0"/>
                </a:spcAft>
                <a:defRPr/>
              </a:pPr>
              <a:r>
                <a:rPr lang="en-US" altLang="zh-CN" sz="1000" b="1" kern="0">
                  <a:solidFill>
                    <a:srgbClr val="FFFFFF"/>
                  </a:solidFill>
                </a:rPr>
                <a:t>e</a:t>
              </a:r>
              <a:r>
                <a:rPr lang="en-US" altLang="zh-CN" sz="1000" b="1" kern="0" baseline="30000">
                  <a:solidFill>
                    <a:srgbClr val="FFFFFF"/>
                  </a:solidFill>
                </a:rPr>
                <a:t>+</a:t>
              </a:r>
            </a:p>
          </p:txBody>
        </p:sp>
      </p:grpSp>
      <p:sp>
        <p:nvSpPr>
          <p:cNvPr id="10" name="Text Box 9"/>
          <p:cNvSpPr txBox="1">
            <a:spLocks noChangeArrowheads="1"/>
          </p:cNvSpPr>
          <p:nvPr/>
        </p:nvSpPr>
        <p:spPr bwMode="auto">
          <a:xfrm>
            <a:off x="0" y="692150"/>
            <a:ext cx="4283968" cy="7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sz="2200" b="1" dirty="0">
                <a:solidFill>
                  <a:srgbClr val="990033"/>
                </a:solidFill>
                <a:latin typeface="Times New Roman" pitchFamily="18" charset="0"/>
              </a:rPr>
              <a:t>The converter-plate </a:t>
            </a:r>
            <a:br>
              <a:rPr lang="en-US" altLang="zh-CN" sz="2200" b="1" dirty="0">
                <a:solidFill>
                  <a:srgbClr val="990033"/>
                </a:solidFill>
                <a:latin typeface="Times New Roman" pitchFamily="18" charset="0"/>
              </a:rPr>
            </a:br>
            <a:r>
              <a:rPr lang="en-US" altLang="zh-CN" sz="2200" b="1" dirty="0">
                <a:solidFill>
                  <a:srgbClr val="990033"/>
                </a:solidFill>
                <a:latin typeface="Times New Roman" pitchFamily="18" charset="0"/>
              </a:rPr>
              <a:t>principle</a:t>
            </a:r>
          </a:p>
        </p:txBody>
      </p:sp>
      <p:sp>
        <p:nvSpPr>
          <p:cNvPr id="11" name="Text Box 10"/>
          <p:cNvSpPr txBox="1">
            <a:spLocks noChangeArrowheads="1"/>
          </p:cNvSpPr>
          <p:nvPr/>
        </p:nvSpPr>
        <p:spPr bwMode="auto">
          <a:xfrm>
            <a:off x="3492500" y="836613"/>
            <a:ext cx="5184775" cy="958850"/>
          </a:xfrm>
          <a:prstGeom prst="rect">
            <a:avLst/>
          </a:prstGeom>
          <a:solidFill>
            <a:srgbClr val="EDEDD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spcBef>
                <a:spcPct val="50000"/>
              </a:spcBef>
            </a:pPr>
            <a:r>
              <a:rPr lang="en-US" altLang="zh-CN" sz="1900" b="1">
                <a:solidFill>
                  <a:srgbClr val="FF0000"/>
                </a:solidFill>
                <a:latin typeface="Times New Roman" pitchFamily="18" charset="0"/>
              </a:rPr>
              <a:t>Use the electrode plates as a </a:t>
            </a:r>
            <a:r>
              <a:rPr lang="en-US" altLang="zh-CN" sz="1900" b="1">
                <a:solidFill>
                  <a:srgbClr val="FF0000"/>
                </a:solidFill>
                <a:latin typeface="Symbol" pitchFamily="18" charset="2"/>
              </a:rPr>
              <a:t>g</a:t>
            </a:r>
            <a:r>
              <a:rPr lang="en-US" altLang="zh-CN" sz="1900" b="1">
                <a:solidFill>
                  <a:srgbClr val="FF0000"/>
                </a:solidFill>
                <a:latin typeface="Times New Roman" pitchFamily="18" charset="0"/>
              </a:rPr>
              <a:t> converter</a:t>
            </a:r>
            <a:r>
              <a:rPr lang="en-US" altLang="zh-CN" sz="1900">
                <a:latin typeface="Times New Roman" pitchFamily="18" charset="0"/>
              </a:rPr>
              <a:t>, taking advantage of the natural layered construction of the RPCs.</a:t>
            </a:r>
          </a:p>
        </p:txBody>
      </p:sp>
      <p:sp>
        <p:nvSpPr>
          <p:cNvPr id="12" name="Text Box 11"/>
          <p:cNvSpPr txBox="1">
            <a:spLocks noChangeArrowheads="1"/>
          </p:cNvSpPr>
          <p:nvPr/>
        </p:nvSpPr>
        <p:spPr bwMode="auto">
          <a:xfrm>
            <a:off x="4033838" y="1989138"/>
            <a:ext cx="4646612" cy="1311275"/>
          </a:xfrm>
          <a:prstGeom prst="rect">
            <a:avLst/>
          </a:prstGeom>
          <a:solidFill>
            <a:srgbClr val="EDEDD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2000">
                <a:solidFill>
                  <a:srgbClr val="336600"/>
                </a:solidFill>
                <a:latin typeface="Times New Roman" pitchFamily="18" charset="0"/>
              </a:rPr>
              <a:t>Time resolution for 511 keV photons: </a:t>
            </a:r>
            <a:br>
              <a:rPr lang="pt-PT" altLang="zh-CN" sz="2000">
                <a:solidFill>
                  <a:srgbClr val="336600"/>
                </a:solidFill>
                <a:latin typeface="Times New Roman" pitchFamily="18" charset="0"/>
              </a:rPr>
            </a:br>
            <a:r>
              <a:rPr lang="pt-PT" altLang="zh-CN" sz="2000">
                <a:solidFill>
                  <a:srgbClr val="336600"/>
                </a:solidFill>
                <a:latin typeface="Times New Roman" pitchFamily="18" charset="0"/>
              </a:rPr>
              <a:t>(our routine lab-test tool) </a:t>
            </a:r>
          </a:p>
          <a:p>
            <a:pPr eaLnBrk="1" hangingPunct="1"/>
            <a:r>
              <a:rPr lang="pt-PT" altLang="zh-CN" sz="2000">
                <a:solidFill>
                  <a:srgbClr val="336600"/>
                </a:solidFill>
                <a:latin typeface="Times New Roman" pitchFamily="18" charset="0"/>
              </a:rPr>
              <a:t>	</a:t>
            </a:r>
            <a:r>
              <a:rPr lang="pt-PT" altLang="zh-CN" sz="2000" b="1">
                <a:solidFill>
                  <a:srgbClr val="336600"/>
                </a:solidFill>
                <a:latin typeface="Times New Roman" pitchFamily="18" charset="0"/>
              </a:rPr>
              <a:t>90 ps </a:t>
            </a:r>
            <a:r>
              <a:rPr lang="pt-PT" altLang="zh-CN" sz="2000" b="1">
                <a:solidFill>
                  <a:srgbClr val="336600"/>
                </a:solidFill>
                <a:latin typeface="Symbol" pitchFamily="18" charset="2"/>
              </a:rPr>
              <a:t>s</a:t>
            </a:r>
            <a:r>
              <a:rPr lang="pt-PT" altLang="zh-CN" sz="2000">
                <a:solidFill>
                  <a:srgbClr val="336600"/>
                </a:solidFill>
                <a:latin typeface="Times New Roman" pitchFamily="18" charset="0"/>
              </a:rPr>
              <a:t> for 1 photon</a:t>
            </a:r>
          </a:p>
          <a:p>
            <a:pPr eaLnBrk="1" hangingPunct="1"/>
            <a:r>
              <a:rPr lang="pt-PT" altLang="zh-CN" sz="2000">
                <a:solidFill>
                  <a:srgbClr val="336600"/>
                </a:solidFill>
                <a:latin typeface="Times New Roman" pitchFamily="18" charset="0"/>
              </a:rPr>
              <a:t>	</a:t>
            </a:r>
            <a:r>
              <a:rPr lang="pt-PT" altLang="zh-CN" sz="2000" b="1">
                <a:solidFill>
                  <a:srgbClr val="336600"/>
                </a:solidFill>
                <a:latin typeface="Times New Roman" pitchFamily="18" charset="0"/>
              </a:rPr>
              <a:t>300 ps</a:t>
            </a:r>
            <a:r>
              <a:rPr lang="pt-PT" altLang="zh-CN" sz="2000">
                <a:solidFill>
                  <a:srgbClr val="336600"/>
                </a:solidFill>
                <a:latin typeface="Times New Roman" pitchFamily="18" charset="0"/>
              </a:rPr>
              <a:t> </a:t>
            </a:r>
            <a:r>
              <a:rPr lang="pt-PT" altLang="zh-CN" sz="2000" b="1">
                <a:solidFill>
                  <a:srgbClr val="336600"/>
                </a:solidFill>
                <a:latin typeface="Times New Roman" pitchFamily="18" charset="0"/>
              </a:rPr>
              <a:t>FWHM</a:t>
            </a:r>
            <a:r>
              <a:rPr lang="pt-PT" altLang="zh-CN" sz="2000">
                <a:solidFill>
                  <a:srgbClr val="336600"/>
                </a:solidFill>
                <a:latin typeface="Times New Roman" pitchFamily="18" charset="0"/>
              </a:rPr>
              <a:t> for the photon pair</a:t>
            </a:r>
          </a:p>
        </p:txBody>
      </p:sp>
      <p:grpSp>
        <p:nvGrpSpPr>
          <p:cNvPr id="13" name="Group 12"/>
          <p:cNvGrpSpPr>
            <a:grpSpLocks/>
          </p:cNvGrpSpPr>
          <p:nvPr/>
        </p:nvGrpSpPr>
        <p:grpSpPr bwMode="auto">
          <a:xfrm>
            <a:off x="34925" y="1460500"/>
            <a:ext cx="3308350" cy="3408363"/>
            <a:chOff x="40" y="968"/>
            <a:chExt cx="2084" cy="2147"/>
          </a:xfrm>
        </p:grpSpPr>
        <p:sp>
          <p:nvSpPr>
            <p:cNvPr id="14" name="Rectangle 13"/>
            <p:cNvSpPr>
              <a:spLocks noChangeArrowheads="1"/>
            </p:cNvSpPr>
            <p:nvPr/>
          </p:nvSpPr>
          <p:spPr bwMode="auto">
            <a:xfrm>
              <a:off x="94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5" name="Freeform 14"/>
            <p:cNvSpPr>
              <a:spLocks/>
            </p:cNvSpPr>
            <p:nvPr/>
          </p:nvSpPr>
          <p:spPr bwMode="auto">
            <a:xfrm>
              <a:off x="942" y="1306"/>
              <a:ext cx="129" cy="1665"/>
            </a:xfrm>
            <a:custGeom>
              <a:avLst/>
              <a:gdLst/>
              <a:ahLst/>
              <a:cxnLst>
                <a:cxn ang="0">
                  <a:pos x="342" y="4630"/>
                </a:cxn>
                <a:cxn ang="0">
                  <a:pos x="342" y="171"/>
                </a:cxn>
                <a:cxn ang="0">
                  <a:pos x="171" y="0"/>
                </a:cxn>
                <a:cxn ang="0">
                  <a:pos x="171" y="0"/>
                </a:cxn>
                <a:cxn ang="0">
                  <a:pos x="0" y="171"/>
                </a:cxn>
                <a:cxn ang="0">
                  <a:pos x="0" y="4630"/>
                </a:cxn>
                <a:cxn ang="0">
                  <a:pos x="171" y="4801"/>
                </a:cxn>
                <a:cxn ang="0">
                  <a:pos x="342" y="4630"/>
                </a:cxn>
              </a:cxnLst>
              <a:rect l="0" t="0" r="r" b="b"/>
              <a:pathLst>
                <a:path w="342" h="4801">
                  <a:moveTo>
                    <a:pt x="342" y="4630"/>
                  </a:moveTo>
                  <a:lnTo>
                    <a:pt x="342" y="171"/>
                  </a:lnTo>
                  <a:cubicBezTo>
                    <a:pt x="342" y="77"/>
                    <a:pt x="266" y="0"/>
                    <a:pt x="171" y="0"/>
                  </a:cubicBezTo>
                  <a:cubicBezTo>
                    <a:pt x="171" y="0"/>
                    <a:pt x="171" y="0"/>
                    <a:pt x="171" y="0"/>
                  </a:cubicBezTo>
                  <a:cubicBezTo>
                    <a:pt x="76" y="0"/>
                    <a:pt x="0" y="77"/>
                    <a:pt x="0" y="171"/>
                  </a:cubicBezTo>
                  <a:lnTo>
                    <a:pt x="0" y="4630"/>
                  </a:lnTo>
                  <a:cubicBezTo>
                    <a:pt x="0" y="4724"/>
                    <a:pt x="76" y="4801"/>
                    <a:pt x="171" y="4801"/>
                  </a:cubicBezTo>
                  <a:cubicBezTo>
                    <a:pt x="266" y="4801"/>
                    <a:pt x="342" y="4724"/>
                    <a:pt x="342" y="4630"/>
                  </a:cubicBezTo>
                  <a:close/>
                </a:path>
              </a:pathLst>
            </a:custGeom>
            <a:solidFill>
              <a:srgbClr val="FFFFFF"/>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6" name="Rectangle 15"/>
            <p:cNvSpPr>
              <a:spLocks noChangeArrowheads="1"/>
            </p:cNvSpPr>
            <p:nvPr/>
          </p:nvSpPr>
          <p:spPr bwMode="auto">
            <a:xfrm>
              <a:off x="94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7" name="Freeform 16"/>
            <p:cNvSpPr>
              <a:spLocks/>
            </p:cNvSpPr>
            <p:nvPr/>
          </p:nvSpPr>
          <p:spPr bwMode="auto">
            <a:xfrm>
              <a:off x="942" y="1306"/>
              <a:ext cx="129" cy="1665"/>
            </a:xfrm>
            <a:custGeom>
              <a:avLst/>
              <a:gdLst/>
              <a:ahLst/>
              <a:cxnLst>
                <a:cxn ang="0">
                  <a:pos x="342" y="4630"/>
                </a:cxn>
                <a:cxn ang="0">
                  <a:pos x="342" y="171"/>
                </a:cxn>
                <a:cxn ang="0">
                  <a:pos x="171" y="0"/>
                </a:cxn>
                <a:cxn ang="0">
                  <a:pos x="171" y="0"/>
                </a:cxn>
                <a:cxn ang="0">
                  <a:pos x="0" y="171"/>
                </a:cxn>
                <a:cxn ang="0">
                  <a:pos x="0" y="4630"/>
                </a:cxn>
                <a:cxn ang="0">
                  <a:pos x="171" y="4801"/>
                </a:cxn>
                <a:cxn ang="0">
                  <a:pos x="342" y="4630"/>
                </a:cxn>
              </a:cxnLst>
              <a:rect l="0" t="0" r="r" b="b"/>
              <a:pathLst>
                <a:path w="342" h="4801">
                  <a:moveTo>
                    <a:pt x="342" y="4630"/>
                  </a:moveTo>
                  <a:lnTo>
                    <a:pt x="342" y="171"/>
                  </a:lnTo>
                  <a:cubicBezTo>
                    <a:pt x="342" y="77"/>
                    <a:pt x="266" y="0"/>
                    <a:pt x="171" y="0"/>
                  </a:cubicBezTo>
                  <a:cubicBezTo>
                    <a:pt x="171" y="0"/>
                    <a:pt x="171" y="0"/>
                    <a:pt x="171" y="0"/>
                  </a:cubicBezTo>
                  <a:cubicBezTo>
                    <a:pt x="76" y="0"/>
                    <a:pt x="0" y="77"/>
                    <a:pt x="0" y="171"/>
                  </a:cubicBezTo>
                  <a:lnTo>
                    <a:pt x="0" y="4630"/>
                  </a:lnTo>
                  <a:cubicBezTo>
                    <a:pt x="0" y="4724"/>
                    <a:pt x="76" y="4801"/>
                    <a:pt x="171" y="4801"/>
                  </a:cubicBezTo>
                  <a:cubicBezTo>
                    <a:pt x="266" y="4801"/>
                    <a:pt x="342" y="4724"/>
                    <a:pt x="342" y="4630"/>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8" name="Rectangle 17"/>
            <p:cNvSpPr>
              <a:spLocks noChangeArrowheads="1"/>
            </p:cNvSpPr>
            <p:nvPr/>
          </p:nvSpPr>
          <p:spPr bwMode="auto">
            <a:xfrm>
              <a:off x="1200" y="1307"/>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19" name="Freeform 18"/>
            <p:cNvSpPr>
              <a:spLocks/>
            </p:cNvSpPr>
            <p:nvPr/>
          </p:nvSpPr>
          <p:spPr bwMode="auto">
            <a:xfrm>
              <a:off x="1203" y="1308"/>
              <a:ext cx="129" cy="1665"/>
            </a:xfrm>
            <a:custGeom>
              <a:avLst/>
              <a:gdLst/>
              <a:ahLst/>
              <a:cxnLst>
                <a:cxn ang="0">
                  <a:pos x="343" y="4630"/>
                </a:cxn>
                <a:cxn ang="0">
                  <a:pos x="343" y="172"/>
                </a:cxn>
                <a:cxn ang="0">
                  <a:pos x="172" y="0"/>
                </a:cxn>
                <a:cxn ang="0">
                  <a:pos x="172" y="0"/>
                </a:cxn>
                <a:cxn ang="0">
                  <a:pos x="0" y="172"/>
                </a:cxn>
                <a:cxn ang="0">
                  <a:pos x="0" y="4630"/>
                </a:cxn>
                <a:cxn ang="0">
                  <a:pos x="172" y="4801"/>
                </a:cxn>
                <a:cxn ang="0">
                  <a:pos x="343" y="4630"/>
                </a:cxn>
              </a:cxnLst>
              <a:rect l="0" t="0" r="r" b="b"/>
              <a:pathLst>
                <a:path w="343" h="4801">
                  <a:moveTo>
                    <a:pt x="343" y="4630"/>
                  </a:moveTo>
                  <a:lnTo>
                    <a:pt x="343" y="172"/>
                  </a:lnTo>
                  <a:cubicBezTo>
                    <a:pt x="343" y="77"/>
                    <a:pt x="266" y="0"/>
                    <a:pt x="172" y="0"/>
                  </a:cubicBezTo>
                  <a:cubicBezTo>
                    <a:pt x="172" y="0"/>
                    <a:pt x="172" y="0"/>
                    <a:pt x="172" y="0"/>
                  </a:cubicBezTo>
                  <a:cubicBezTo>
                    <a:pt x="77" y="0"/>
                    <a:pt x="0" y="77"/>
                    <a:pt x="0" y="172"/>
                  </a:cubicBezTo>
                  <a:lnTo>
                    <a:pt x="0" y="4630"/>
                  </a:lnTo>
                  <a:cubicBezTo>
                    <a:pt x="0" y="4725"/>
                    <a:pt x="77" y="4801"/>
                    <a:pt x="172" y="4801"/>
                  </a:cubicBezTo>
                  <a:cubicBezTo>
                    <a:pt x="266" y="4801"/>
                    <a:pt x="343" y="4725"/>
                    <a:pt x="343" y="4630"/>
                  </a:cubicBezTo>
                  <a:close/>
                </a:path>
              </a:pathLst>
            </a:custGeom>
            <a:solidFill>
              <a:srgbClr val="FFFFFF"/>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0" name="Rectangle 19"/>
            <p:cNvSpPr>
              <a:spLocks noChangeArrowheads="1"/>
            </p:cNvSpPr>
            <p:nvPr/>
          </p:nvSpPr>
          <p:spPr bwMode="auto">
            <a:xfrm>
              <a:off x="1200" y="1307"/>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1" name="Freeform 20"/>
            <p:cNvSpPr>
              <a:spLocks/>
            </p:cNvSpPr>
            <p:nvPr/>
          </p:nvSpPr>
          <p:spPr bwMode="auto">
            <a:xfrm>
              <a:off x="1203" y="1308"/>
              <a:ext cx="129" cy="1665"/>
            </a:xfrm>
            <a:custGeom>
              <a:avLst/>
              <a:gdLst/>
              <a:ahLst/>
              <a:cxnLst>
                <a:cxn ang="0">
                  <a:pos x="343" y="4630"/>
                </a:cxn>
                <a:cxn ang="0">
                  <a:pos x="343" y="172"/>
                </a:cxn>
                <a:cxn ang="0">
                  <a:pos x="172" y="0"/>
                </a:cxn>
                <a:cxn ang="0">
                  <a:pos x="172" y="0"/>
                </a:cxn>
                <a:cxn ang="0">
                  <a:pos x="0" y="172"/>
                </a:cxn>
                <a:cxn ang="0">
                  <a:pos x="0" y="4630"/>
                </a:cxn>
                <a:cxn ang="0">
                  <a:pos x="172" y="4801"/>
                </a:cxn>
                <a:cxn ang="0">
                  <a:pos x="343" y="4630"/>
                </a:cxn>
              </a:cxnLst>
              <a:rect l="0" t="0" r="r" b="b"/>
              <a:pathLst>
                <a:path w="343" h="4801">
                  <a:moveTo>
                    <a:pt x="343" y="4630"/>
                  </a:moveTo>
                  <a:lnTo>
                    <a:pt x="343" y="172"/>
                  </a:lnTo>
                  <a:cubicBezTo>
                    <a:pt x="343" y="77"/>
                    <a:pt x="266" y="0"/>
                    <a:pt x="172" y="0"/>
                  </a:cubicBezTo>
                  <a:cubicBezTo>
                    <a:pt x="172" y="0"/>
                    <a:pt x="172" y="0"/>
                    <a:pt x="172" y="0"/>
                  </a:cubicBezTo>
                  <a:cubicBezTo>
                    <a:pt x="77" y="0"/>
                    <a:pt x="0" y="77"/>
                    <a:pt x="0" y="172"/>
                  </a:cubicBezTo>
                  <a:lnTo>
                    <a:pt x="0" y="4630"/>
                  </a:lnTo>
                  <a:cubicBezTo>
                    <a:pt x="0" y="4725"/>
                    <a:pt x="77" y="4801"/>
                    <a:pt x="172" y="4801"/>
                  </a:cubicBezTo>
                  <a:cubicBezTo>
                    <a:pt x="266" y="4801"/>
                    <a:pt x="343" y="4725"/>
                    <a:pt x="343" y="4630"/>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2" name="Rectangle 21"/>
            <p:cNvSpPr>
              <a:spLocks noChangeArrowheads="1"/>
            </p:cNvSpPr>
            <p:nvPr/>
          </p:nvSpPr>
          <p:spPr bwMode="auto">
            <a:xfrm>
              <a:off x="1460" y="1307"/>
              <a:ext cx="138"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3" name="Freeform 22"/>
            <p:cNvSpPr>
              <a:spLocks/>
            </p:cNvSpPr>
            <p:nvPr/>
          </p:nvSpPr>
          <p:spPr bwMode="auto">
            <a:xfrm>
              <a:off x="1462" y="1308"/>
              <a:ext cx="129" cy="1665"/>
            </a:xfrm>
            <a:custGeom>
              <a:avLst/>
              <a:gdLst/>
              <a:ahLst/>
              <a:cxnLst>
                <a:cxn ang="0">
                  <a:pos x="343" y="4630"/>
                </a:cxn>
                <a:cxn ang="0">
                  <a:pos x="343" y="172"/>
                </a:cxn>
                <a:cxn ang="0">
                  <a:pos x="172" y="0"/>
                </a:cxn>
                <a:cxn ang="0">
                  <a:pos x="172" y="0"/>
                </a:cxn>
                <a:cxn ang="0">
                  <a:pos x="0" y="172"/>
                </a:cxn>
                <a:cxn ang="0">
                  <a:pos x="0" y="4630"/>
                </a:cxn>
                <a:cxn ang="0">
                  <a:pos x="172" y="4801"/>
                </a:cxn>
                <a:cxn ang="0">
                  <a:pos x="343" y="4630"/>
                </a:cxn>
              </a:cxnLst>
              <a:rect l="0" t="0" r="r" b="b"/>
              <a:pathLst>
                <a:path w="343" h="4801">
                  <a:moveTo>
                    <a:pt x="343" y="4630"/>
                  </a:moveTo>
                  <a:lnTo>
                    <a:pt x="343" y="172"/>
                  </a:lnTo>
                  <a:cubicBezTo>
                    <a:pt x="343" y="77"/>
                    <a:pt x="266" y="0"/>
                    <a:pt x="172" y="0"/>
                  </a:cubicBezTo>
                  <a:cubicBezTo>
                    <a:pt x="172" y="0"/>
                    <a:pt x="172" y="0"/>
                    <a:pt x="172" y="0"/>
                  </a:cubicBezTo>
                  <a:cubicBezTo>
                    <a:pt x="77" y="0"/>
                    <a:pt x="0" y="77"/>
                    <a:pt x="0" y="172"/>
                  </a:cubicBezTo>
                  <a:lnTo>
                    <a:pt x="0" y="4630"/>
                  </a:lnTo>
                  <a:cubicBezTo>
                    <a:pt x="0" y="4725"/>
                    <a:pt x="77" y="4801"/>
                    <a:pt x="172" y="4801"/>
                  </a:cubicBezTo>
                  <a:cubicBezTo>
                    <a:pt x="266" y="4801"/>
                    <a:pt x="343" y="4725"/>
                    <a:pt x="343" y="4630"/>
                  </a:cubicBezTo>
                  <a:close/>
                </a:path>
              </a:pathLst>
            </a:custGeom>
            <a:solidFill>
              <a:srgbClr val="FFFFFF"/>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4" name="Rectangle 23"/>
            <p:cNvSpPr>
              <a:spLocks noChangeArrowheads="1"/>
            </p:cNvSpPr>
            <p:nvPr/>
          </p:nvSpPr>
          <p:spPr bwMode="auto">
            <a:xfrm>
              <a:off x="1460" y="1307"/>
              <a:ext cx="138"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5" name="Freeform 24"/>
            <p:cNvSpPr>
              <a:spLocks/>
            </p:cNvSpPr>
            <p:nvPr/>
          </p:nvSpPr>
          <p:spPr bwMode="auto">
            <a:xfrm>
              <a:off x="1462" y="1308"/>
              <a:ext cx="129" cy="1665"/>
            </a:xfrm>
            <a:custGeom>
              <a:avLst/>
              <a:gdLst/>
              <a:ahLst/>
              <a:cxnLst>
                <a:cxn ang="0">
                  <a:pos x="343" y="4630"/>
                </a:cxn>
                <a:cxn ang="0">
                  <a:pos x="343" y="172"/>
                </a:cxn>
                <a:cxn ang="0">
                  <a:pos x="172" y="0"/>
                </a:cxn>
                <a:cxn ang="0">
                  <a:pos x="172" y="0"/>
                </a:cxn>
                <a:cxn ang="0">
                  <a:pos x="0" y="172"/>
                </a:cxn>
                <a:cxn ang="0">
                  <a:pos x="0" y="4630"/>
                </a:cxn>
                <a:cxn ang="0">
                  <a:pos x="172" y="4801"/>
                </a:cxn>
                <a:cxn ang="0">
                  <a:pos x="343" y="4630"/>
                </a:cxn>
              </a:cxnLst>
              <a:rect l="0" t="0" r="r" b="b"/>
              <a:pathLst>
                <a:path w="343" h="4801">
                  <a:moveTo>
                    <a:pt x="343" y="4630"/>
                  </a:moveTo>
                  <a:lnTo>
                    <a:pt x="343" y="172"/>
                  </a:lnTo>
                  <a:cubicBezTo>
                    <a:pt x="343" y="77"/>
                    <a:pt x="266" y="0"/>
                    <a:pt x="172" y="0"/>
                  </a:cubicBezTo>
                  <a:cubicBezTo>
                    <a:pt x="172" y="0"/>
                    <a:pt x="172" y="0"/>
                    <a:pt x="172" y="0"/>
                  </a:cubicBezTo>
                  <a:cubicBezTo>
                    <a:pt x="77" y="0"/>
                    <a:pt x="0" y="77"/>
                    <a:pt x="0" y="172"/>
                  </a:cubicBezTo>
                  <a:lnTo>
                    <a:pt x="0" y="4630"/>
                  </a:lnTo>
                  <a:cubicBezTo>
                    <a:pt x="0" y="4725"/>
                    <a:pt x="77" y="4801"/>
                    <a:pt x="172" y="4801"/>
                  </a:cubicBezTo>
                  <a:cubicBezTo>
                    <a:pt x="266" y="4801"/>
                    <a:pt x="343" y="4725"/>
                    <a:pt x="343" y="4630"/>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6" name="Freeform 25"/>
            <p:cNvSpPr>
              <a:spLocks/>
            </p:cNvSpPr>
            <p:nvPr/>
          </p:nvSpPr>
          <p:spPr bwMode="auto">
            <a:xfrm>
              <a:off x="1531" y="2321"/>
              <a:ext cx="174" cy="96"/>
            </a:xfrm>
            <a:custGeom>
              <a:avLst/>
              <a:gdLst/>
              <a:ahLst/>
              <a:cxnLst>
                <a:cxn ang="0">
                  <a:pos x="155" y="9"/>
                </a:cxn>
                <a:cxn ang="0">
                  <a:pos x="108" y="66"/>
                </a:cxn>
                <a:cxn ang="0">
                  <a:pos x="84" y="47"/>
                </a:cxn>
                <a:cxn ang="0">
                  <a:pos x="6" y="55"/>
                </a:cxn>
                <a:cxn ang="0">
                  <a:pos x="13" y="84"/>
                </a:cxn>
              </a:cxnLst>
              <a:rect l="0" t="0" r="r" b="b"/>
              <a:pathLst>
                <a:path w="174" h="96">
                  <a:moveTo>
                    <a:pt x="155" y="9"/>
                  </a:moveTo>
                  <a:cubicBezTo>
                    <a:pt x="174" y="71"/>
                    <a:pt x="154" y="96"/>
                    <a:pt x="108" y="66"/>
                  </a:cubicBezTo>
                  <a:cubicBezTo>
                    <a:pt x="100" y="61"/>
                    <a:pt x="92" y="55"/>
                    <a:pt x="84" y="47"/>
                  </a:cubicBezTo>
                  <a:cubicBezTo>
                    <a:pt x="35" y="0"/>
                    <a:pt x="0" y="4"/>
                    <a:pt x="6" y="55"/>
                  </a:cubicBezTo>
                  <a:cubicBezTo>
                    <a:pt x="7" y="64"/>
                    <a:pt x="9" y="74"/>
                    <a:pt x="13" y="84"/>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7" name="Freeform 26"/>
            <p:cNvSpPr>
              <a:spLocks/>
            </p:cNvSpPr>
            <p:nvPr/>
          </p:nvSpPr>
          <p:spPr bwMode="auto">
            <a:xfrm>
              <a:off x="1389" y="2397"/>
              <a:ext cx="174" cy="96"/>
            </a:xfrm>
            <a:custGeom>
              <a:avLst/>
              <a:gdLst/>
              <a:ahLst/>
              <a:cxnLst>
                <a:cxn ang="0">
                  <a:pos x="155" y="8"/>
                </a:cxn>
                <a:cxn ang="0">
                  <a:pos x="108" y="66"/>
                </a:cxn>
                <a:cxn ang="0">
                  <a:pos x="83" y="46"/>
                </a:cxn>
                <a:cxn ang="0">
                  <a:pos x="6" y="54"/>
                </a:cxn>
                <a:cxn ang="0">
                  <a:pos x="12" y="84"/>
                </a:cxn>
              </a:cxnLst>
              <a:rect l="0" t="0" r="r" b="b"/>
              <a:pathLst>
                <a:path w="174" h="96">
                  <a:moveTo>
                    <a:pt x="155" y="8"/>
                  </a:moveTo>
                  <a:cubicBezTo>
                    <a:pt x="174" y="70"/>
                    <a:pt x="153" y="96"/>
                    <a:pt x="108" y="66"/>
                  </a:cubicBezTo>
                  <a:cubicBezTo>
                    <a:pt x="100" y="61"/>
                    <a:pt x="92" y="54"/>
                    <a:pt x="83" y="46"/>
                  </a:cubicBezTo>
                  <a:cubicBezTo>
                    <a:pt x="35" y="0"/>
                    <a:pt x="0" y="3"/>
                    <a:pt x="6" y="54"/>
                  </a:cubicBezTo>
                  <a:cubicBezTo>
                    <a:pt x="7" y="64"/>
                    <a:pt x="9" y="73"/>
                    <a:pt x="12" y="84"/>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8" name="Freeform 27"/>
            <p:cNvSpPr>
              <a:spLocks/>
            </p:cNvSpPr>
            <p:nvPr/>
          </p:nvSpPr>
          <p:spPr bwMode="auto">
            <a:xfrm>
              <a:off x="1247" y="2472"/>
              <a:ext cx="174" cy="97"/>
            </a:xfrm>
            <a:custGeom>
              <a:avLst/>
              <a:gdLst/>
              <a:ahLst/>
              <a:cxnLst>
                <a:cxn ang="0">
                  <a:pos x="154" y="9"/>
                </a:cxn>
                <a:cxn ang="0">
                  <a:pos x="108" y="67"/>
                </a:cxn>
                <a:cxn ang="0">
                  <a:pos x="83" y="47"/>
                </a:cxn>
                <a:cxn ang="0">
                  <a:pos x="5" y="55"/>
                </a:cxn>
                <a:cxn ang="0">
                  <a:pos x="12" y="85"/>
                </a:cxn>
              </a:cxnLst>
              <a:rect l="0" t="0" r="r" b="b"/>
              <a:pathLst>
                <a:path w="174" h="97">
                  <a:moveTo>
                    <a:pt x="154" y="9"/>
                  </a:moveTo>
                  <a:cubicBezTo>
                    <a:pt x="174" y="71"/>
                    <a:pt x="152" y="97"/>
                    <a:pt x="108" y="67"/>
                  </a:cubicBezTo>
                  <a:cubicBezTo>
                    <a:pt x="100" y="61"/>
                    <a:pt x="91" y="55"/>
                    <a:pt x="83" y="47"/>
                  </a:cubicBezTo>
                  <a:cubicBezTo>
                    <a:pt x="34" y="0"/>
                    <a:pt x="0" y="4"/>
                    <a:pt x="5" y="55"/>
                  </a:cubicBezTo>
                  <a:cubicBezTo>
                    <a:pt x="6" y="64"/>
                    <a:pt x="9" y="74"/>
                    <a:pt x="12" y="85"/>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29" name="Freeform 28"/>
            <p:cNvSpPr>
              <a:spLocks/>
            </p:cNvSpPr>
            <p:nvPr/>
          </p:nvSpPr>
          <p:spPr bwMode="auto">
            <a:xfrm>
              <a:off x="1226" y="2557"/>
              <a:ext cx="36" cy="44"/>
            </a:xfrm>
            <a:custGeom>
              <a:avLst/>
              <a:gdLst/>
              <a:ahLst/>
              <a:cxnLst>
                <a:cxn ang="0">
                  <a:pos x="0" y="129"/>
                </a:cxn>
                <a:cxn ang="0">
                  <a:pos x="21" y="116"/>
                </a:cxn>
                <a:cxn ang="0">
                  <a:pos x="87" y="0"/>
                </a:cxn>
                <a:cxn ang="0">
                  <a:pos x="87" y="0"/>
                </a:cxn>
                <a:cxn ang="0">
                  <a:pos x="95" y="17"/>
                </a:cxn>
                <a:cxn ang="0">
                  <a:pos x="87" y="0"/>
                </a:cxn>
              </a:cxnLst>
              <a:rect l="0" t="0" r="r" b="b"/>
              <a:pathLst>
                <a:path w="95" h="129">
                  <a:moveTo>
                    <a:pt x="0" y="129"/>
                  </a:moveTo>
                  <a:lnTo>
                    <a:pt x="21" y="116"/>
                  </a:lnTo>
                  <a:cubicBezTo>
                    <a:pt x="70" y="76"/>
                    <a:pt x="95" y="31"/>
                    <a:pt x="87" y="0"/>
                  </a:cubicBezTo>
                  <a:lnTo>
                    <a:pt x="87" y="0"/>
                  </a:lnTo>
                  <a:lnTo>
                    <a:pt x="95" y="17"/>
                  </a:lnTo>
                  <a:lnTo>
                    <a:pt x="87" y="0"/>
                  </a:ln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0" name="Freeform 29"/>
            <p:cNvSpPr>
              <a:spLocks/>
            </p:cNvSpPr>
            <p:nvPr/>
          </p:nvSpPr>
          <p:spPr bwMode="auto">
            <a:xfrm>
              <a:off x="1203" y="2591"/>
              <a:ext cx="30" cy="23"/>
            </a:xfrm>
            <a:custGeom>
              <a:avLst/>
              <a:gdLst/>
              <a:ahLst/>
              <a:cxnLst>
                <a:cxn ang="0">
                  <a:pos x="80" y="62"/>
                </a:cxn>
                <a:cxn ang="0">
                  <a:pos x="0" y="66"/>
                </a:cxn>
                <a:cxn ang="0">
                  <a:pos x="44" y="0"/>
                </a:cxn>
                <a:cxn ang="0">
                  <a:pos x="80" y="62"/>
                </a:cxn>
              </a:cxnLst>
              <a:rect l="0" t="0" r="r" b="b"/>
              <a:pathLst>
                <a:path w="80" h="66">
                  <a:moveTo>
                    <a:pt x="80" y="62"/>
                  </a:moveTo>
                  <a:lnTo>
                    <a:pt x="0" y="66"/>
                  </a:lnTo>
                  <a:lnTo>
                    <a:pt x="44" y="0"/>
                  </a:lnTo>
                  <a:cubicBezTo>
                    <a:pt x="65" y="13"/>
                    <a:pt x="79" y="36"/>
                    <a:pt x="80" y="62"/>
                  </a:cubicBezTo>
                  <a:close/>
                </a:path>
              </a:pathLst>
            </a:custGeom>
            <a:solidFill>
              <a:srgbClr val="FF6600"/>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1" name="Freeform 30"/>
            <p:cNvSpPr>
              <a:spLocks/>
            </p:cNvSpPr>
            <p:nvPr/>
          </p:nvSpPr>
          <p:spPr bwMode="auto">
            <a:xfrm>
              <a:off x="1636" y="1655"/>
              <a:ext cx="163" cy="138"/>
            </a:xfrm>
            <a:custGeom>
              <a:avLst/>
              <a:gdLst/>
              <a:ahLst/>
              <a:cxnLst>
                <a:cxn ang="0">
                  <a:pos x="163" y="57"/>
                </a:cxn>
                <a:cxn ang="0">
                  <a:pos x="96" y="95"/>
                </a:cxn>
                <a:cxn ang="0">
                  <a:pos x="81" y="68"/>
                </a:cxn>
                <a:cxn ang="0">
                  <a:pos x="6" y="50"/>
                </a:cxn>
                <a:cxn ang="0">
                  <a:pos x="0" y="79"/>
                </a:cxn>
              </a:cxnLst>
              <a:rect l="0" t="0" r="r" b="b"/>
              <a:pathLst>
                <a:path w="163" h="138">
                  <a:moveTo>
                    <a:pt x="163" y="57"/>
                  </a:moveTo>
                  <a:cubicBezTo>
                    <a:pt x="156" y="121"/>
                    <a:pt x="126" y="138"/>
                    <a:pt x="96" y="95"/>
                  </a:cubicBezTo>
                  <a:cubicBezTo>
                    <a:pt x="91" y="87"/>
                    <a:pt x="86" y="78"/>
                    <a:pt x="81" y="68"/>
                  </a:cubicBezTo>
                  <a:cubicBezTo>
                    <a:pt x="54" y="9"/>
                    <a:pt x="20" y="0"/>
                    <a:pt x="6" y="50"/>
                  </a:cubicBezTo>
                  <a:cubicBezTo>
                    <a:pt x="3" y="59"/>
                    <a:pt x="1" y="68"/>
                    <a:pt x="0" y="79"/>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2" name="Freeform 31"/>
            <p:cNvSpPr>
              <a:spLocks/>
            </p:cNvSpPr>
            <p:nvPr/>
          </p:nvSpPr>
          <p:spPr bwMode="auto">
            <a:xfrm>
              <a:off x="1473" y="1678"/>
              <a:ext cx="163" cy="138"/>
            </a:xfrm>
            <a:custGeom>
              <a:avLst/>
              <a:gdLst/>
              <a:ahLst/>
              <a:cxnLst>
                <a:cxn ang="0">
                  <a:pos x="163" y="56"/>
                </a:cxn>
                <a:cxn ang="0">
                  <a:pos x="96" y="94"/>
                </a:cxn>
                <a:cxn ang="0">
                  <a:pos x="82" y="67"/>
                </a:cxn>
                <a:cxn ang="0">
                  <a:pos x="6" y="49"/>
                </a:cxn>
                <a:cxn ang="0">
                  <a:pos x="0" y="79"/>
                </a:cxn>
              </a:cxnLst>
              <a:rect l="0" t="0" r="r" b="b"/>
              <a:pathLst>
                <a:path w="163" h="138">
                  <a:moveTo>
                    <a:pt x="163" y="56"/>
                  </a:moveTo>
                  <a:cubicBezTo>
                    <a:pt x="156" y="121"/>
                    <a:pt x="127" y="138"/>
                    <a:pt x="96" y="94"/>
                  </a:cubicBezTo>
                  <a:cubicBezTo>
                    <a:pt x="92" y="87"/>
                    <a:pt x="86" y="78"/>
                    <a:pt x="82" y="67"/>
                  </a:cubicBezTo>
                  <a:cubicBezTo>
                    <a:pt x="55" y="8"/>
                    <a:pt x="21" y="0"/>
                    <a:pt x="6" y="49"/>
                  </a:cubicBezTo>
                  <a:cubicBezTo>
                    <a:pt x="4" y="58"/>
                    <a:pt x="2" y="68"/>
                    <a:pt x="0" y="79"/>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3" name="Freeform 32"/>
            <p:cNvSpPr>
              <a:spLocks/>
            </p:cNvSpPr>
            <p:nvPr/>
          </p:nvSpPr>
          <p:spPr bwMode="auto">
            <a:xfrm>
              <a:off x="1311" y="1701"/>
              <a:ext cx="162" cy="137"/>
            </a:xfrm>
            <a:custGeom>
              <a:avLst/>
              <a:gdLst/>
              <a:ahLst/>
              <a:cxnLst>
                <a:cxn ang="0">
                  <a:pos x="162" y="56"/>
                </a:cxn>
                <a:cxn ang="0">
                  <a:pos x="96" y="94"/>
                </a:cxn>
                <a:cxn ang="0">
                  <a:pos x="81" y="67"/>
                </a:cxn>
                <a:cxn ang="0">
                  <a:pos x="5" y="49"/>
                </a:cxn>
                <a:cxn ang="0">
                  <a:pos x="0" y="78"/>
                </a:cxn>
              </a:cxnLst>
              <a:rect l="0" t="0" r="r" b="b"/>
              <a:pathLst>
                <a:path w="162" h="137">
                  <a:moveTo>
                    <a:pt x="162" y="56"/>
                  </a:moveTo>
                  <a:cubicBezTo>
                    <a:pt x="156" y="120"/>
                    <a:pt x="126" y="137"/>
                    <a:pt x="96" y="94"/>
                  </a:cubicBezTo>
                  <a:cubicBezTo>
                    <a:pt x="91" y="86"/>
                    <a:pt x="86" y="77"/>
                    <a:pt x="81" y="67"/>
                  </a:cubicBezTo>
                  <a:cubicBezTo>
                    <a:pt x="54" y="8"/>
                    <a:pt x="20" y="0"/>
                    <a:pt x="5" y="49"/>
                  </a:cubicBezTo>
                  <a:cubicBezTo>
                    <a:pt x="3" y="58"/>
                    <a:pt x="1" y="67"/>
                    <a:pt x="0" y="78"/>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4" name="Freeform 33"/>
            <p:cNvSpPr>
              <a:spLocks/>
            </p:cNvSpPr>
            <p:nvPr/>
          </p:nvSpPr>
          <p:spPr bwMode="auto">
            <a:xfrm>
              <a:off x="1148" y="1723"/>
              <a:ext cx="163" cy="138"/>
            </a:xfrm>
            <a:custGeom>
              <a:avLst/>
              <a:gdLst/>
              <a:ahLst/>
              <a:cxnLst>
                <a:cxn ang="0">
                  <a:pos x="163" y="56"/>
                </a:cxn>
                <a:cxn ang="0">
                  <a:pos x="96" y="94"/>
                </a:cxn>
                <a:cxn ang="0">
                  <a:pos x="82" y="68"/>
                </a:cxn>
                <a:cxn ang="0">
                  <a:pos x="6" y="50"/>
                </a:cxn>
                <a:cxn ang="0">
                  <a:pos x="0" y="79"/>
                </a:cxn>
              </a:cxnLst>
              <a:rect l="0" t="0" r="r" b="b"/>
              <a:pathLst>
                <a:path w="163" h="138">
                  <a:moveTo>
                    <a:pt x="163" y="56"/>
                  </a:moveTo>
                  <a:cubicBezTo>
                    <a:pt x="156" y="121"/>
                    <a:pt x="126" y="138"/>
                    <a:pt x="96" y="94"/>
                  </a:cubicBezTo>
                  <a:cubicBezTo>
                    <a:pt x="91" y="87"/>
                    <a:pt x="86" y="78"/>
                    <a:pt x="82" y="68"/>
                  </a:cubicBezTo>
                  <a:cubicBezTo>
                    <a:pt x="54" y="8"/>
                    <a:pt x="20" y="0"/>
                    <a:pt x="6" y="50"/>
                  </a:cubicBezTo>
                  <a:cubicBezTo>
                    <a:pt x="3" y="58"/>
                    <a:pt x="1" y="68"/>
                    <a:pt x="0" y="79"/>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5" name="Freeform 34"/>
            <p:cNvSpPr>
              <a:spLocks/>
            </p:cNvSpPr>
            <p:nvPr/>
          </p:nvSpPr>
          <p:spPr bwMode="auto">
            <a:xfrm>
              <a:off x="1100" y="1802"/>
              <a:ext cx="49" cy="31"/>
            </a:xfrm>
            <a:custGeom>
              <a:avLst/>
              <a:gdLst/>
              <a:ahLst/>
              <a:cxnLst>
                <a:cxn ang="0">
                  <a:pos x="0" y="89"/>
                </a:cxn>
                <a:cxn ang="0">
                  <a:pos x="24" y="85"/>
                </a:cxn>
                <a:cxn ang="0">
                  <a:pos x="128" y="0"/>
                </a:cxn>
                <a:cxn ang="0">
                  <a:pos x="128" y="0"/>
                </a:cxn>
                <a:cxn ang="0">
                  <a:pos x="129" y="20"/>
                </a:cxn>
                <a:cxn ang="0">
                  <a:pos x="128" y="0"/>
                </a:cxn>
              </a:cxnLst>
              <a:rect l="0" t="0" r="r" b="b"/>
              <a:pathLst>
                <a:path w="129" h="89">
                  <a:moveTo>
                    <a:pt x="0" y="89"/>
                  </a:moveTo>
                  <a:lnTo>
                    <a:pt x="24" y="85"/>
                  </a:lnTo>
                  <a:cubicBezTo>
                    <a:pt x="84" y="65"/>
                    <a:pt x="124" y="32"/>
                    <a:pt x="128" y="0"/>
                  </a:cubicBezTo>
                  <a:lnTo>
                    <a:pt x="128" y="0"/>
                  </a:lnTo>
                  <a:lnTo>
                    <a:pt x="129" y="20"/>
                  </a:lnTo>
                  <a:lnTo>
                    <a:pt x="128" y="0"/>
                  </a:ln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6" name="Freeform 35"/>
            <p:cNvSpPr>
              <a:spLocks/>
            </p:cNvSpPr>
            <p:nvPr/>
          </p:nvSpPr>
          <p:spPr bwMode="auto">
            <a:xfrm>
              <a:off x="1073" y="1821"/>
              <a:ext cx="32" cy="24"/>
            </a:xfrm>
            <a:custGeom>
              <a:avLst/>
              <a:gdLst/>
              <a:ahLst/>
              <a:cxnLst>
                <a:cxn ang="0">
                  <a:pos x="76" y="70"/>
                </a:cxn>
                <a:cxn ang="0">
                  <a:pos x="0" y="46"/>
                </a:cxn>
                <a:cxn ang="0">
                  <a:pos x="66" y="0"/>
                </a:cxn>
                <a:cxn ang="0">
                  <a:pos x="76" y="70"/>
                </a:cxn>
              </a:cxnLst>
              <a:rect l="0" t="0" r="r" b="b"/>
              <a:pathLst>
                <a:path w="84" h="70">
                  <a:moveTo>
                    <a:pt x="76" y="70"/>
                  </a:moveTo>
                  <a:lnTo>
                    <a:pt x="0" y="46"/>
                  </a:lnTo>
                  <a:lnTo>
                    <a:pt x="66" y="0"/>
                  </a:lnTo>
                  <a:cubicBezTo>
                    <a:pt x="80" y="20"/>
                    <a:pt x="84" y="46"/>
                    <a:pt x="76" y="70"/>
                  </a:cubicBezTo>
                  <a:close/>
                </a:path>
              </a:pathLst>
            </a:custGeom>
            <a:solidFill>
              <a:srgbClr val="FF6600"/>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7" name="Freeform 36"/>
            <p:cNvSpPr>
              <a:spLocks/>
            </p:cNvSpPr>
            <p:nvPr/>
          </p:nvSpPr>
          <p:spPr bwMode="auto">
            <a:xfrm>
              <a:off x="1073" y="2579"/>
              <a:ext cx="130" cy="72"/>
            </a:xfrm>
            <a:custGeom>
              <a:avLst/>
              <a:gdLst/>
              <a:ahLst/>
              <a:cxnLst>
                <a:cxn ang="0">
                  <a:pos x="0" y="206"/>
                </a:cxn>
                <a:cxn ang="0">
                  <a:pos x="0" y="0"/>
                </a:cxn>
                <a:cxn ang="0">
                  <a:pos x="345" y="95"/>
                </a:cxn>
                <a:cxn ang="0">
                  <a:pos x="0" y="206"/>
                </a:cxn>
                <a:cxn ang="0">
                  <a:pos x="0" y="206"/>
                </a:cxn>
              </a:cxnLst>
              <a:rect l="0" t="0" r="r" b="b"/>
              <a:pathLst>
                <a:path w="345" h="206">
                  <a:moveTo>
                    <a:pt x="0" y="206"/>
                  </a:moveTo>
                  <a:lnTo>
                    <a:pt x="0" y="0"/>
                  </a:lnTo>
                  <a:cubicBezTo>
                    <a:pt x="189" y="0"/>
                    <a:pt x="343" y="43"/>
                    <a:pt x="345" y="95"/>
                  </a:cubicBezTo>
                  <a:cubicBezTo>
                    <a:pt x="345" y="156"/>
                    <a:pt x="191" y="206"/>
                    <a:pt x="0" y="206"/>
                  </a:cubicBezTo>
                  <a:cubicBezTo>
                    <a:pt x="0" y="206"/>
                    <a:pt x="0" y="206"/>
                    <a:pt x="0" y="206"/>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8" name="Freeform 37"/>
            <p:cNvSpPr>
              <a:spLocks/>
            </p:cNvSpPr>
            <p:nvPr/>
          </p:nvSpPr>
          <p:spPr bwMode="auto">
            <a:xfrm>
              <a:off x="1073" y="2579"/>
              <a:ext cx="130" cy="72"/>
            </a:xfrm>
            <a:custGeom>
              <a:avLst/>
              <a:gdLst/>
              <a:ahLst/>
              <a:cxnLst>
                <a:cxn ang="0">
                  <a:pos x="0" y="206"/>
                </a:cxn>
                <a:cxn ang="0">
                  <a:pos x="0" y="0"/>
                </a:cxn>
                <a:cxn ang="0">
                  <a:pos x="345" y="95"/>
                </a:cxn>
                <a:cxn ang="0">
                  <a:pos x="0" y="206"/>
                </a:cxn>
                <a:cxn ang="0">
                  <a:pos x="0" y="206"/>
                </a:cxn>
              </a:cxnLst>
              <a:rect l="0" t="0" r="r" b="b"/>
              <a:pathLst>
                <a:path w="345" h="206">
                  <a:moveTo>
                    <a:pt x="0" y="206"/>
                  </a:moveTo>
                  <a:lnTo>
                    <a:pt x="0" y="0"/>
                  </a:lnTo>
                  <a:cubicBezTo>
                    <a:pt x="189" y="0"/>
                    <a:pt x="343" y="43"/>
                    <a:pt x="345" y="95"/>
                  </a:cubicBezTo>
                  <a:cubicBezTo>
                    <a:pt x="345" y="156"/>
                    <a:pt x="191" y="206"/>
                    <a:pt x="0" y="206"/>
                  </a:cubicBezTo>
                  <a:cubicBezTo>
                    <a:pt x="0" y="206"/>
                    <a:pt x="0" y="206"/>
                    <a:pt x="0" y="206"/>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39" name="Line 38"/>
            <p:cNvSpPr>
              <a:spLocks noChangeShapeType="1"/>
            </p:cNvSpPr>
            <p:nvPr/>
          </p:nvSpPr>
          <p:spPr bwMode="auto">
            <a:xfrm flipH="1" flipV="1">
              <a:off x="1091" y="2459"/>
              <a:ext cx="112" cy="153"/>
            </a:xfrm>
            <a:prstGeom prst="line">
              <a:avLst/>
            </a:prstGeom>
            <a:noFill/>
            <a:ln w="9525" cap="rnd">
              <a:solidFill>
                <a:srgbClr val="000000"/>
              </a:solid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0" name="Freeform 39"/>
            <p:cNvSpPr>
              <a:spLocks/>
            </p:cNvSpPr>
            <p:nvPr/>
          </p:nvSpPr>
          <p:spPr bwMode="auto">
            <a:xfrm>
              <a:off x="1073" y="2436"/>
              <a:ext cx="34" cy="36"/>
            </a:xfrm>
            <a:custGeom>
              <a:avLst/>
              <a:gdLst/>
              <a:ahLst/>
              <a:cxnLst>
                <a:cxn ang="0">
                  <a:pos x="5" y="36"/>
                </a:cxn>
                <a:cxn ang="0">
                  <a:pos x="0" y="0"/>
                </a:cxn>
                <a:cxn ang="0">
                  <a:pos x="34" y="18"/>
                </a:cxn>
                <a:cxn ang="0">
                  <a:pos x="5" y="36"/>
                </a:cxn>
              </a:cxnLst>
              <a:rect l="0" t="0" r="r" b="b"/>
              <a:pathLst>
                <a:path w="34" h="36">
                  <a:moveTo>
                    <a:pt x="5" y="36"/>
                  </a:moveTo>
                  <a:lnTo>
                    <a:pt x="0" y="0"/>
                  </a:lnTo>
                  <a:lnTo>
                    <a:pt x="34" y="18"/>
                  </a:lnTo>
                  <a:lnTo>
                    <a:pt x="5" y="36"/>
                  </a:lnTo>
                  <a:close/>
                </a:path>
              </a:pathLst>
            </a:custGeom>
            <a:solidFill>
              <a:srgbClr val="000000"/>
            </a:solidFill>
            <a:ln w="9525">
              <a:no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1" name="Freeform 40"/>
            <p:cNvSpPr>
              <a:spLocks/>
            </p:cNvSpPr>
            <p:nvPr/>
          </p:nvSpPr>
          <p:spPr bwMode="auto">
            <a:xfrm>
              <a:off x="1073" y="2536"/>
              <a:ext cx="91" cy="55"/>
            </a:xfrm>
            <a:custGeom>
              <a:avLst/>
              <a:gdLst/>
              <a:ahLst/>
              <a:cxnLst>
                <a:cxn ang="0">
                  <a:pos x="0" y="158"/>
                </a:cxn>
                <a:cxn ang="0">
                  <a:pos x="0" y="0"/>
                </a:cxn>
                <a:cxn ang="0">
                  <a:pos x="240" y="74"/>
                </a:cxn>
                <a:cxn ang="0">
                  <a:pos x="0" y="158"/>
                </a:cxn>
                <a:cxn ang="0">
                  <a:pos x="0" y="158"/>
                </a:cxn>
              </a:cxnLst>
              <a:rect l="0" t="0" r="r" b="b"/>
              <a:pathLst>
                <a:path w="240" h="158">
                  <a:moveTo>
                    <a:pt x="0" y="158"/>
                  </a:moveTo>
                  <a:lnTo>
                    <a:pt x="0" y="0"/>
                  </a:lnTo>
                  <a:cubicBezTo>
                    <a:pt x="132" y="0"/>
                    <a:pt x="238" y="33"/>
                    <a:pt x="240" y="74"/>
                  </a:cubicBezTo>
                  <a:cubicBezTo>
                    <a:pt x="240" y="120"/>
                    <a:pt x="133" y="158"/>
                    <a:pt x="0" y="158"/>
                  </a:cubicBezTo>
                  <a:cubicBezTo>
                    <a:pt x="0" y="158"/>
                    <a:pt x="0" y="158"/>
                    <a:pt x="0" y="158"/>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2" name="Freeform 41"/>
            <p:cNvSpPr>
              <a:spLocks/>
            </p:cNvSpPr>
            <p:nvPr/>
          </p:nvSpPr>
          <p:spPr bwMode="auto">
            <a:xfrm>
              <a:off x="1073" y="2536"/>
              <a:ext cx="91" cy="55"/>
            </a:xfrm>
            <a:custGeom>
              <a:avLst/>
              <a:gdLst/>
              <a:ahLst/>
              <a:cxnLst>
                <a:cxn ang="0">
                  <a:pos x="0" y="158"/>
                </a:cxn>
                <a:cxn ang="0">
                  <a:pos x="0" y="0"/>
                </a:cxn>
                <a:cxn ang="0">
                  <a:pos x="240" y="74"/>
                </a:cxn>
                <a:cxn ang="0">
                  <a:pos x="0" y="158"/>
                </a:cxn>
                <a:cxn ang="0">
                  <a:pos x="0" y="158"/>
                </a:cxn>
              </a:cxnLst>
              <a:rect l="0" t="0" r="r" b="b"/>
              <a:pathLst>
                <a:path w="240" h="158">
                  <a:moveTo>
                    <a:pt x="0" y="158"/>
                  </a:moveTo>
                  <a:lnTo>
                    <a:pt x="0" y="0"/>
                  </a:lnTo>
                  <a:cubicBezTo>
                    <a:pt x="132" y="0"/>
                    <a:pt x="238" y="33"/>
                    <a:pt x="240" y="74"/>
                  </a:cubicBezTo>
                  <a:cubicBezTo>
                    <a:pt x="240" y="120"/>
                    <a:pt x="133" y="158"/>
                    <a:pt x="0" y="158"/>
                  </a:cubicBezTo>
                  <a:cubicBezTo>
                    <a:pt x="0" y="158"/>
                    <a:pt x="0" y="158"/>
                    <a:pt x="0" y="158"/>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3" name="Freeform 42"/>
            <p:cNvSpPr>
              <a:spLocks/>
            </p:cNvSpPr>
            <p:nvPr/>
          </p:nvSpPr>
          <p:spPr bwMode="auto">
            <a:xfrm>
              <a:off x="1073" y="2479"/>
              <a:ext cx="39" cy="29"/>
            </a:xfrm>
            <a:custGeom>
              <a:avLst/>
              <a:gdLst/>
              <a:ahLst/>
              <a:cxnLst>
                <a:cxn ang="0">
                  <a:pos x="0" y="82"/>
                </a:cxn>
                <a:cxn ang="0">
                  <a:pos x="0" y="0"/>
                </a:cxn>
                <a:cxn ang="0">
                  <a:pos x="103" y="38"/>
                </a:cxn>
                <a:cxn ang="0">
                  <a:pos x="0" y="82"/>
                </a:cxn>
                <a:cxn ang="0">
                  <a:pos x="0" y="82"/>
                </a:cxn>
              </a:cxnLst>
              <a:rect l="0" t="0" r="r" b="b"/>
              <a:pathLst>
                <a:path w="103" h="82">
                  <a:moveTo>
                    <a:pt x="0" y="82"/>
                  </a:moveTo>
                  <a:lnTo>
                    <a:pt x="0" y="0"/>
                  </a:lnTo>
                  <a:cubicBezTo>
                    <a:pt x="57" y="0"/>
                    <a:pt x="102" y="17"/>
                    <a:pt x="103" y="38"/>
                  </a:cubicBezTo>
                  <a:cubicBezTo>
                    <a:pt x="103" y="62"/>
                    <a:pt x="57" y="82"/>
                    <a:pt x="0" y="82"/>
                  </a:cubicBezTo>
                  <a:cubicBezTo>
                    <a:pt x="0" y="82"/>
                    <a:pt x="0" y="82"/>
                    <a:pt x="0" y="82"/>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4" name="Freeform 43"/>
            <p:cNvSpPr>
              <a:spLocks/>
            </p:cNvSpPr>
            <p:nvPr/>
          </p:nvSpPr>
          <p:spPr bwMode="auto">
            <a:xfrm>
              <a:off x="1073" y="2479"/>
              <a:ext cx="39" cy="29"/>
            </a:xfrm>
            <a:custGeom>
              <a:avLst/>
              <a:gdLst/>
              <a:ahLst/>
              <a:cxnLst>
                <a:cxn ang="0">
                  <a:pos x="0" y="82"/>
                </a:cxn>
                <a:cxn ang="0">
                  <a:pos x="0" y="0"/>
                </a:cxn>
                <a:cxn ang="0">
                  <a:pos x="103" y="38"/>
                </a:cxn>
                <a:cxn ang="0">
                  <a:pos x="0" y="82"/>
                </a:cxn>
                <a:cxn ang="0">
                  <a:pos x="0" y="82"/>
                </a:cxn>
              </a:cxnLst>
              <a:rect l="0" t="0" r="r" b="b"/>
              <a:pathLst>
                <a:path w="103" h="82">
                  <a:moveTo>
                    <a:pt x="0" y="82"/>
                  </a:moveTo>
                  <a:lnTo>
                    <a:pt x="0" y="0"/>
                  </a:lnTo>
                  <a:cubicBezTo>
                    <a:pt x="57" y="0"/>
                    <a:pt x="102" y="17"/>
                    <a:pt x="103" y="38"/>
                  </a:cubicBezTo>
                  <a:cubicBezTo>
                    <a:pt x="103" y="62"/>
                    <a:pt x="57" y="82"/>
                    <a:pt x="0" y="82"/>
                  </a:cubicBezTo>
                  <a:cubicBezTo>
                    <a:pt x="0" y="82"/>
                    <a:pt x="0" y="82"/>
                    <a:pt x="0" y="82"/>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5" name="Freeform 44"/>
            <p:cNvSpPr>
              <a:spLocks/>
            </p:cNvSpPr>
            <p:nvPr/>
          </p:nvSpPr>
          <p:spPr bwMode="auto">
            <a:xfrm>
              <a:off x="1073" y="2508"/>
              <a:ext cx="65" cy="35"/>
            </a:xfrm>
            <a:custGeom>
              <a:avLst/>
              <a:gdLst/>
              <a:ahLst/>
              <a:cxnLst>
                <a:cxn ang="0">
                  <a:pos x="0" y="103"/>
                </a:cxn>
                <a:cxn ang="0">
                  <a:pos x="0" y="0"/>
                </a:cxn>
                <a:cxn ang="0">
                  <a:pos x="172" y="48"/>
                </a:cxn>
                <a:cxn ang="0">
                  <a:pos x="0" y="103"/>
                </a:cxn>
                <a:cxn ang="0">
                  <a:pos x="0" y="103"/>
                </a:cxn>
              </a:cxnLst>
              <a:rect l="0" t="0" r="r" b="b"/>
              <a:pathLst>
                <a:path w="172" h="103">
                  <a:moveTo>
                    <a:pt x="0" y="103"/>
                  </a:moveTo>
                  <a:lnTo>
                    <a:pt x="0" y="0"/>
                  </a:lnTo>
                  <a:cubicBezTo>
                    <a:pt x="94" y="0"/>
                    <a:pt x="170" y="21"/>
                    <a:pt x="172" y="48"/>
                  </a:cubicBezTo>
                  <a:cubicBezTo>
                    <a:pt x="172" y="78"/>
                    <a:pt x="95" y="103"/>
                    <a:pt x="0" y="103"/>
                  </a:cubicBezTo>
                  <a:cubicBezTo>
                    <a:pt x="0" y="103"/>
                    <a:pt x="0" y="103"/>
                    <a:pt x="0" y="103"/>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6" name="Freeform 45"/>
            <p:cNvSpPr>
              <a:spLocks/>
            </p:cNvSpPr>
            <p:nvPr/>
          </p:nvSpPr>
          <p:spPr bwMode="auto">
            <a:xfrm>
              <a:off x="1073" y="2508"/>
              <a:ext cx="65" cy="35"/>
            </a:xfrm>
            <a:custGeom>
              <a:avLst/>
              <a:gdLst/>
              <a:ahLst/>
              <a:cxnLst>
                <a:cxn ang="0">
                  <a:pos x="0" y="103"/>
                </a:cxn>
                <a:cxn ang="0">
                  <a:pos x="0" y="0"/>
                </a:cxn>
                <a:cxn ang="0">
                  <a:pos x="172" y="48"/>
                </a:cxn>
                <a:cxn ang="0">
                  <a:pos x="0" y="103"/>
                </a:cxn>
                <a:cxn ang="0">
                  <a:pos x="0" y="103"/>
                </a:cxn>
              </a:cxnLst>
              <a:rect l="0" t="0" r="r" b="b"/>
              <a:pathLst>
                <a:path w="172" h="103">
                  <a:moveTo>
                    <a:pt x="0" y="103"/>
                  </a:moveTo>
                  <a:lnTo>
                    <a:pt x="0" y="0"/>
                  </a:lnTo>
                  <a:cubicBezTo>
                    <a:pt x="94" y="0"/>
                    <a:pt x="170" y="21"/>
                    <a:pt x="172" y="48"/>
                  </a:cubicBezTo>
                  <a:cubicBezTo>
                    <a:pt x="172" y="78"/>
                    <a:pt x="95" y="103"/>
                    <a:pt x="0" y="103"/>
                  </a:cubicBezTo>
                  <a:cubicBezTo>
                    <a:pt x="0" y="103"/>
                    <a:pt x="0" y="103"/>
                    <a:pt x="0" y="103"/>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7" name="Freeform 46"/>
            <p:cNvSpPr>
              <a:spLocks/>
            </p:cNvSpPr>
            <p:nvPr/>
          </p:nvSpPr>
          <p:spPr bwMode="auto">
            <a:xfrm>
              <a:off x="1073" y="1851"/>
              <a:ext cx="39" cy="24"/>
            </a:xfrm>
            <a:custGeom>
              <a:avLst/>
              <a:gdLst/>
              <a:ahLst/>
              <a:cxnLst>
                <a:cxn ang="0">
                  <a:pos x="0" y="69"/>
                </a:cxn>
                <a:cxn ang="0">
                  <a:pos x="0" y="0"/>
                </a:cxn>
                <a:cxn ang="0">
                  <a:pos x="103" y="32"/>
                </a:cxn>
                <a:cxn ang="0">
                  <a:pos x="0" y="69"/>
                </a:cxn>
                <a:cxn ang="0">
                  <a:pos x="0" y="69"/>
                </a:cxn>
              </a:cxnLst>
              <a:rect l="0" t="0" r="r" b="b"/>
              <a:pathLst>
                <a:path w="103" h="69">
                  <a:moveTo>
                    <a:pt x="0" y="69"/>
                  </a:moveTo>
                  <a:lnTo>
                    <a:pt x="0" y="0"/>
                  </a:lnTo>
                  <a:cubicBezTo>
                    <a:pt x="57" y="0"/>
                    <a:pt x="102" y="14"/>
                    <a:pt x="103" y="32"/>
                  </a:cubicBezTo>
                  <a:cubicBezTo>
                    <a:pt x="103" y="52"/>
                    <a:pt x="57" y="69"/>
                    <a:pt x="0" y="69"/>
                  </a:cubicBezTo>
                  <a:cubicBezTo>
                    <a:pt x="0" y="69"/>
                    <a:pt x="0" y="69"/>
                    <a:pt x="0" y="69"/>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8" name="Freeform 47"/>
            <p:cNvSpPr>
              <a:spLocks/>
            </p:cNvSpPr>
            <p:nvPr/>
          </p:nvSpPr>
          <p:spPr bwMode="auto">
            <a:xfrm>
              <a:off x="1073" y="1851"/>
              <a:ext cx="39" cy="24"/>
            </a:xfrm>
            <a:custGeom>
              <a:avLst/>
              <a:gdLst/>
              <a:ahLst/>
              <a:cxnLst>
                <a:cxn ang="0">
                  <a:pos x="0" y="69"/>
                </a:cxn>
                <a:cxn ang="0">
                  <a:pos x="0" y="0"/>
                </a:cxn>
                <a:cxn ang="0">
                  <a:pos x="103" y="32"/>
                </a:cxn>
                <a:cxn ang="0">
                  <a:pos x="0" y="69"/>
                </a:cxn>
                <a:cxn ang="0">
                  <a:pos x="0" y="69"/>
                </a:cxn>
              </a:cxnLst>
              <a:rect l="0" t="0" r="r" b="b"/>
              <a:pathLst>
                <a:path w="103" h="69">
                  <a:moveTo>
                    <a:pt x="0" y="69"/>
                  </a:moveTo>
                  <a:lnTo>
                    <a:pt x="0" y="0"/>
                  </a:lnTo>
                  <a:cubicBezTo>
                    <a:pt x="57" y="0"/>
                    <a:pt x="102" y="14"/>
                    <a:pt x="103" y="32"/>
                  </a:cubicBezTo>
                  <a:cubicBezTo>
                    <a:pt x="103" y="52"/>
                    <a:pt x="57" y="69"/>
                    <a:pt x="0" y="69"/>
                  </a:cubicBezTo>
                  <a:cubicBezTo>
                    <a:pt x="0" y="69"/>
                    <a:pt x="0" y="69"/>
                    <a:pt x="0" y="69"/>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49" name="Freeform 48"/>
            <p:cNvSpPr>
              <a:spLocks/>
            </p:cNvSpPr>
            <p:nvPr/>
          </p:nvSpPr>
          <p:spPr bwMode="auto">
            <a:xfrm>
              <a:off x="1073" y="1865"/>
              <a:ext cx="78" cy="39"/>
            </a:xfrm>
            <a:custGeom>
              <a:avLst/>
              <a:gdLst/>
              <a:ahLst/>
              <a:cxnLst>
                <a:cxn ang="0">
                  <a:pos x="0" y="113"/>
                </a:cxn>
                <a:cxn ang="0">
                  <a:pos x="0" y="0"/>
                </a:cxn>
                <a:cxn ang="0">
                  <a:pos x="206" y="53"/>
                </a:cxn>
                <a:cxn ang="0">
                  <a:pos x="0" y="113"/>
                </a:cxn>
                <a:cxn ang="0">
                  <a:pos x="0" y="113"/>
                </a:cxn>
              </a:cxnLst>
              <a:rect l="0" t="0" r="r" b="b"/>
              <a:pathLst>
                <a:path w="206" h="113">
                  <a:moveTo>
                    <a:pt x="0" y="113"/>
                  </a:moveTo>
                  <a:lnTo>
                    <a:pt x="0" y="0"/>
                  </a:lnTo>
                  <a:cubicBezTo>
                    <a:pt x="113" y="0"/>
                    <a:pt x="204" y="24"/>
                    <a:pt x="206" y="53"/>
                  </a:cubicBezTo>
                  <a:cubicBezTo>
                    <a:pt x="206" y="86"/>
                    <a:pt x="114" y="113"/>
                    <a:pt x="0" y="113"/>
                  </a:cubicBezTo>
                  <a:cubicBezTo>
                    <a:pt x="0" y="113"/>
                    <a:pt x="0" y="113"/>
                    <a:pt x="0" y="113"/>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0" name="Freeform 49"/>
            <p:cNvSpPr>
              <a:spLocks/>
            </p:cNvSpPr>
            <p:nvPr/>
          </p:nvSpPr>
          <p:spPr bwMode="auto">
            <a:xfrm>
              <a:off x="1073" y="1865"/>
              <a:ext cx="78" cy="39"/>
            </a:xfrm>
            <a:custGeom>
              <a:avLst/>
              <a:gdLst/>
              <a:ahLst/>
              <a:cxnLst>
                <a:cxn ang="0">
                  <a:pos x="0" y="113"/>
                </a:cxn>
                <a:cxn ang="0">
                  <a:pos x="0" y="0"/>
                </a:cxn>
                <a:cxn ang="0">
                  <a:pos x="206" y="53"/>
                </a:cxn>
                <a:cxn ang="0">
                  <a:pos x="0" y="113"/>
                </a:cxn>
                <a:cxn ang="0">
                  <a:pos x="0" y="113"/>
                </a:cxn>
              </a:cxnLst>
              <a:rect l="0" t="0" r="r" b="b"/>
              <a:pathLst>
                <a:path w="206" h="113">
                  <a:moveTo>
                    <a:pt x="0" y="113"/>
                  </a:moveTo>
                  <a:lnTo>
                    <a:pt x="0" y="0"/>
                  </a:lnTo>
                  <a:cubicBezTo>
                    <a:pt x="113" y="0"/>
                    <a:pt x="204" y="24"/>
                    <a:pt x="206" y="53"/>
                  </a:cubicBezTo>
                  <a:cubicBezTo>
                    <a:pt x="206" y="86"/>
                    <a:pt x="114" y="113"/>
                    <a:pt x="0" y="113"/>
                  </a:cubicBezTo>
                  <a:cubicBezTo>
                    <a:pt x="0" y="113"/>
                    <a:pt x="0" y="113"/>
                    <a:pt x="0" y="113"/>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1" name="Freeform 50"/>
            <p:cNvSpPr>
              <a:spLocks/>
            </p:cNvSpPr>
            <p:nvPr/>
          </p:nvSpPr>
          <p:spPr bwMode="auto">
            <a:xfrm>
              <a:off x="1072" y="1877"/>
              <a:ext cx="131" cy="71"/>
            </a:xfrm>
            <a:custGeom>
              <a:avLst/>
              <a:gdLst/>
              <a:ahLst/>
              <a:cxnLst>
                <a:cxn ang="0">
                  <a:pos x="0" y="206"/>
                </a:cxn>
                <a:cxn ang="0">
                  <a:pos x="0" y="0"/>
                </a:cxn>
                <a:cxn ang="0">
                  <a:pos x="345" y="96"/>
                </a:cxn>
                <a:cxn ang="0">
                  <a:pos x="0" y="206"/>
                </a:cxn>
                <a:cxn ang="0">
                  <a:pos x="0" y="206"/>
                </a:cxn>
              </a:cxnLst>
              <a:rect l="0" t="0" r="r" b="b"/>
              <a:pathLst>
                <a:path w="345" h="206">
                  <a:moveTo>
                    <a:pt x="0" y="206"/>
                  </a:moveTo>
                  <a:lnTo>
                    <a:pt x="0" y="0"/>
                  </a:lnTo>
                  <a:cubicBezTo>
                    <a:pt x="189" y="1"/>
                    <a:pt x="342" y="43"/>
                    <a:pt x="345" y="96"/>
                  </a:cubicBezTo>
                  <a:cubicBezTo>
                    <a:pt x="345" y="157"/>
                    <a:pt x="191" y="206"/>
                    <a:pt x="0" y="206"/>
                  </a:cubicBezTo>
                  <a:cubicBezTo>
                    <a:pt x="0" y="206"/>
                    <a:pt x="0" y="206"/>
                    <a:pt x="0" y="206"/>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2" name="Freeform 51"/>
            <p:cNvSpPr>
              <a:spLocks/>
            </p:cNvSpPr>
            <p:nvPr/>
          </p:nvSpPr>
          <p:spPr bwMode="auto">
            <a:xfrm>
              <a:off x="1072" y="1877"/>
              <a:ext cx="131" cy="71"/>
            </a:xfrm>
            <a:custGeom>
              <a:avLst/>
              <a:gdLst/>
              <a:ahLst/>
              <a:cxnLst>
                <a:cxn ang="0">
                  <a:pos x="0" y="206"/>
                </a:cxn>
                <a:cxn ang="0">
                  <a:pos x="0" y="0"/>
                </a:cxn>
                <a:cxn ang="0">
                  <a:pos x="345" y="96"/>
                </a:cxn>
                <a:cxn ang="0">
                  <a:pos x="0" y="206"/>
                </a:cxn>
                <a:cxn ang="0">
                  <a:pos x="0" y="206"/>
                </a:cxn>
              </a:cxnLst>
              <a:rect l="0" t="0" r="r" b="b"/>
              <a:pathLst>
                <a:path w="345" h="206">
                  <a:moveTo>
                    <a:pt x="0" y="206"/>
                  </a:moveTo>
                  <a:lnTo>
                    <a:pt x="0" y="0"/>
                  </a:lnTo>
                  <a:cubicBezTo>
                    <a:pt x="189" y="1"/>
                    <a:pt x="342" y="43"/>
                    <a:pt x="345" y="96"/>
                  </a:cubicBezTo>
                  <a:cubicBezTo>
                    <a:pt x="345" y="157"/>
                    <a:pt x="191" y="206"/>
                    <a:pt x="0" y="206"/>
                  </a:cubicBezTo>
                  <a:cubicBezTo>
                    <a:pt x="0" y="206"/>
                    <a:pt x="0" y="206"/>
                    <a:pt x="0" y="206"/>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3" name="Line 52"/>
            <p:cNvSpPr>
              <a:spLocks noChangeShapeType="1"/>
            </p:cNvSpPr>
            <p:nvPr/>
          </p:nvSpPr>
          <p:spPr bwMode="auto">
            <a:xfrm>
              <a:off x="1075" y="1836"/>
              <a:ext cx="104" cy="62"/>
            </a:xfrm>
            <a:prstGeom prst="line">
              <a:avLst/>
            </a:prstGeom>
            <a:noFill/>
            <a:ln w="3175" cap="rnd">
              <a:solidFill>
                <a:srgbClr val="000000"/>
              </a:solid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4" name="Freeform 53"/>
            <p:cNvSpPr>
              <a:spLocks/>
            </p:cNvSpPr>
            <p:nvPr/>
          </p:nvSpPr>
          <p:spPr bwMode="auto">
            <a:xfrm>
              <a:off x="1166" y="1884"/>
              <a:ext cx="37" cy="29"/>
            </a:xfrm>
            <a:custGeom>
              <a:avLst/>
              <a:gdLst/>
              <a:ahLst/>
              <a:cxnLst>
                <a:cxn ang="0">
                  <a:pos x="18" y="0"/>
                </a:cxn>
                <a:cxn ang="0">
                  <a:pos x="37" y="29"/>
                </a:cxn>
                <a:cxn ang="0">
                  <a:pos x="0" y="25"/>
                </a:cxn>
                <a:cxn ang="0">
                  <a:pos x="18" y="0"/>
                </a:cxn>
              </a:cxnLst>
              <a:rect l="0" t="0" r="r" b="b"/>
              <a:pathLst>
                <a:path w="37" h="29">
                  <a:moveTo>
                    <a:pt x="18" y="0"/>
                  </a:moveTo>
                  <a:lnTo>
                    <a:pt x="37" y="29"/>
                  </a:lnTo>
                  <a:lnTo>
                    <a:pt x="0" y="25"/>
                  </a:lnTo>
                  <a:lnTo>
                    <a:pt x="18" y="0"/>
                  </a:lnTo>
                  <a:close/>
                </a:path>
              </a:pathLst>
            </a:custGeom>
            <a:solidFill>
              <a:srgbClr val="000000"/>
            </a:solidFill>
            <a:ln w="9525">
              <a:no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5" name="Freeform 54"/>
            <p:cNvSpPr>
              <a:spLocks/>
            </p:cNvSpPr>
            <p:nvPr/>
          </p:nvSpPr>
          <p:spPr bwMode="auto">
            <a:xfrm>
              <a:off x="1082" y="2612"/>
              <a:ext cx="182" cy="142"/>
            </a:xfrm>
            <a:custGeom>
              <a:avLst/>
              <a:gdLst/>
              <a:ahLst/>
              <a:cxnLst>
                <a:cxn ang="0">
                  <a:pos x="121" y="0"/>
                </a:cxn>
                <a:cxn ang="0">
                  <a:pos x="126" y="72"/>
                </a:cxn>
                <a:cxn ang="0">
                  <a:pos x="94" y="71"/>
                </a:cxn>
                <a:cxn ang="0">
                  <a:pos x="40" y="124"/>
                </a:cxn>
                <a:cxn ang="0">
                  <a:pos x="65" y="142"/>
                </a:cxn>
              </a:cxnLst>
              <a:rect l="0" t="0" r="r" b="b"/>
              <a:pathLst>
                <a:path w="182" h="142">
                  <a:moveTo>
                    <a:pt x="121" y="0"/>
                  </a:moveTo>
                  <a:cubicBezTo>
                    <a:pt x="180" y="37"/>
                    <a:pt x="182" y="68"/>
                    <a:pt x="126" y="72"/>
                  </a:cubicBezTo>
                  <a:cubicBezTo>
                    <a:pt x="117" y="73"/>
                    <a:pt x="106" y="72"/>
                    <a:pt x="94" y="71"/>
                  </a:cubicBezTo>
                  <a:cubicBezTo>
                    <a:pt x="24" y="65"/>
                    <a:pt x="0" y="88"/>
                    <a:pt x="40" y="124"/>
                  </a:cubicBezTo>
                  <a:cubicBezTo>
                    <a:pt x="47" y="130"/>
                    <a:pt x="55" y="136"/>
                    <a:pt x="65" y="142"/>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6" name="Freeform 55"/>
            <p:cNvSpPr>
              <a:spLocks/>
            </p:cNvSpPr>
            <p:nvPr/>
          </p:nvSpPr>
          <p:spPr bwMode="auto">
            <a:xfrm>
              <a:off x="1025" y="2754"/>
              <a:ext cx="183" cy="142"/>
            </a:xfrm>
            <a:custGeom>
              <a:avLst/>
              <a:gdLst/>
              <a:ahLst/>
              <a:cxnLst>
                <a:cxn ang="0">
                  <a:pos x="122" y="0"/>
                </a:cxn>
                <a:cxn ang="0">
                  <a:pos x="127" y="72"/>
                </a:cxn>
                <a:cxn ang="0">
                  <a:pos x="94" y="71"/>
                </a:cxn>
                <a:cxn ang="0">
                  <a:pos x="41" y="124"/>
                </a:cxn>
                <a:cxn ang="0">
                  <a:pos x="66" y="142"/>
                </a:cxn>
              </a:cxnLst>
              <a:rect l="0" t="0" r="r" b="b"/>
              <a:pathLst>
                <a:path w="183" h="142">
                  <a:moveTo>
                    <a:pt x="122" y="0"/>
                  </a:moveTo>
                  <a:cubicBezTo>
                    <a:pt x="180" y="36"/>
                    <a:pt x="183" y="68"/>
                    <a:pt x="127" y="72"/>
                  </a:cubicBezTo>
                  <a:cubicBezTo>
                    <a:pt x="117" y="73"/>
                    <a:pt x="106" y="73"/>
                    <a:pt x="94" y="71"/>
                  </a:cubicBezTo>
                  <a:cubicBezTo>
                    <a:pt x="24" y="65"/>
                    <a:pt x="0" y="88"/>
                    <a:pt x="41" y="124"/>
                  </a:cubicBezTo>
                  <a:cubicBezTo>
                    <a:pt x="47" y="130"/>
                    <a:pt x="56" y="136"/>
                    <a:pt x="66" y="142"/>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7" name="Freeform 56"/>
            <p:cNvSpPr>
              <a:spLocks/>
            </p:cNvSpPr>
            <p:nvPr/>
          </p:nvSpPr>
          <p:spPr bwMode="auto">
            <a:xfrm>
              <a:off x="969" y="2896"/>
              <a:ext cx="182" cy="142"/>
            </a:xfrm>
            <a:custGeom>
              <a:avLst/>
              <a:gdLst/>
              <a:ahLst/>
              <a:cxnLst>
                <a:cxn ang="0">
                  <a:pos x="122" y="0"/>
                </a:cxn>
                <a:cxn ang="0">
                  <a:pos x="126" y="72"/>
                </a:cxn>
                <a:cxn ang="0">
                  <a:pos x="94" y="71"/>
                </a:cxn>
                <a:cxn ang="0">
                  <a:pos x="40" y="124"/>
                </a:cxn>
                <a:cxn ang="0">
                  <a:pos x="66" y="142"/>
                </a:cxn>
              </a:cxnLst>
              <a:rect l="0" t="0" r="r" b="b"/>
              <a:pathLst>
                <a:path w="182" h="142">
                  <a:moveTo>
                    <a:pt x="122" y="0"/>
                  </a:moveTo>
                  <a:cubicBezTo>
                    <a:pt x="180" y="36"/>
                    <a:pt x="182" y="69"/>
                    <a:pt x="126" y="72"/>
                  </a:cubicBezTo>
                  <a:cubicBezTo>
                    <a:pt x="117" y="73"/>
                    <a:pt x="106" y="72"/>
                    <a:pt x="94" y="71"/>
                  </a:cubicBezTo>
                  <a:cubicBezTo>
                    <a:pt x="24" y="64"/>
                    <a:pt x="0" y="88"/>
                    <a:pt x="40" y="124"/>
                  </a:cubicBezTo>
                  <a:cubicBezTo>
                    <a:pt x="47" y="130"/>
                    <a:pt x="56" y="136"/>
                    <a:pt x="66" y="142"/>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8" name="Freeform 57"/>
            <p:cNvSpPr>
              <a:spLocks/>
            </p:cNvSpPr>
            <p:nvPr/>
          </p:nvSpPr>
          <p:spPr bwMode="auto">
            <a:xfrm>
              <a:off x="1035" y="3038"/>
              <a:ext cx="13" cy="54"/>
            </a:xfrm>
            <a:custGeom>
              <a:avLst/>
              <a:gdLst/>
              <a:ahLst/>
              <a:cxnLst>
                <a:cxn ang="0">
                  <a:pos x="17" y="155"/>
                </a:cxn>
                <a:cxn ang="0">
                  <a:pos x="26" y="132"/>
                </a:cxn>
                <a:cxn ang="0">
                  <a:pos x="0" y="0"/>
                </a:cxn>
                <a:cxn ang="0">
                  <a:pos x="18" y="8"/>
                </a:cxn>
                <a:cxn ang="0">
                  <a:pos x="0" y="0"/>
                </a:cxn>
              </a:cxnLst>
              <a:rect l="0" t="0" r="r" b="b"/>
              <a:pathLst>
                <a:path w="36" h="155">
                  <a:moveTo>
                    <a:pt x="17" y="155"/>
                  </a:moveTo>
                  <a:lnTo>
                    <a:pt x="26" y="132"/>
                  </a:lnTo>
                  <a:cubicBezTo>
                    <a:pt x="36" y="69"/>
                    <a:pt x="27" y="19"/>
                    <a:pt x="0" y="0"/>
                  </a:cubicBezTo>
                  <a:lnTo>
                    <a:pt x="18" y="8"/>
                  </a:lnTo>
                  <a:lnTo>
                    <a:pt x="0" y="0"/>
                  </a:ln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59" name="Freeform 58"/>
            <p:cNvSpPr>
              <a:spLocks/>
            </p:cNvSpPr>
            <p:nvPr/>
          </p:nvSpPr>
          <p:spPr bwMode="auto">
            <a:xfrm>
              <a:off x="1029" y="3086"/>
              <a:ext cx="25" cy="29"/>
            </a:xfrm>
            <a:custGeom>
              <a:avLst/>
              <a:gdLst/>
              <a:ahLst/>
              <a:cxnLst>
                <a:cxn ang="0">
                  <a:pos x="67" y="28"/>
                </a:cxn>
                <a:cxn ang="0">
                  <a:pos x="9" y="83"/>
                </a:cxn>
                <a:cxn ang="0">
                  <a:pos x="0" y="3"/>
                </a:cxn>
                <a:cxn ang="0">
                  <a:pos x="67" y="28"/>
                </a:cxn>
              </a:cxnLst>
              <a:rect l="0" t="0" r="r" b="b"/>
              <a:pathLst>
                <a:path w="67" h="83">
                  <a:moveTo>
                    <a:pt x="67" y="28"/>
                  </a:moveTo>
                  <a:lnTo>
                    <a:pt x="9" y="83"/>
                  </a:lnTo>
                  <a:lnTo>
                    <a:pt x="0" y="3"/>
                  </a:lnTo>
                  <a:cubicBezTo>
                    <a:pt x="25" y="0"/>
                    <a:pt x="50" y="10"/>
                    <a:pt x="67" y="28"/>
                  </a:cubicBezTo>
                  <a:close/>
                </a:path>
              </a:pathLst>
            </a:custGeom>
            <a:solidFill>
              <a:srgbClr val="FF6600"/>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0" name="Rectangle 59"/>
            <p:cNvSpPr>
              <a:spLocks noChangeArrowheads="1"/>
            </p:cNvSpPr>
            <p:nvPr/>
          </p:nvSpPr>
          <p:spPr bwMode="auto">
            <a:xfrm>
              <a:off x="1109" y="1923"/>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rPr>
                <a:t>e</a:t>
              </a:r>
              <a:endParaRPr lang="pt-PT" altLang="zh-CN">
                <a:solidFill>
                  <a:srgbClr val="000000"/>
                </a:solidFill>
                <a:latin typeface="Times New Roman" pitchFamily="18" charset="0"/>
              </a:endParaRPr>
            </a:p>
          </p:txBody>
        </p:sp>
        <p:sp>
          <p:nvSpPr>
            <p:cNvPr id="61" name="Rectangle 60"/>
            <p:cNvSpPr>
              <a:spLocks noChangeArrowheads="1"/>
            </p:cNvSpPr>
            <p:nvPr/>
          </p:nvSpPr>
          <p:spPr bwMode="auto">
            <a:xfrm>
              <a:off x="1169" y="1906"/>
              <a:ext cx="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800">
                  <a:solidFill>
                    <a:srgbClr val="000000"/>
                  </a:solidFill>
                </a:rPr>
                <a:t>-</a:t>
              </a:r>
              <a:endParaRPr lang="pt-PT" altLang="zh-CN">
                <a:solidFill>
                  <a:srgbClr val="000000"/>
                </a:solidFill>
                <a:latin typeface="Times New Roman" pitchFamily="18" charset="0"/>
              </a:endParaRPr>
            </a:p>
          </p:txBody>
        </p:sp>
        <p:sp>
          <p:nvSpPr>
            <p:cNvPr id="62" name="Rectangle 61"/>
            <p:cNvSpPr>
              <a:spLocks noChangeArrowheads="1"/>
            </p:cNvSpPr>
            <p:nvPr/>
          </p:nvSpPr>
          <p:spPr bwMode="auto">
            <a:xfrm>
              <a:off x="1109" y="2373"/>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rPr>
                <a:t>e</a:t>
              </a:r>
              <a:endParaRPr lang="pt-PT" altLang="zh-CN">
                <a:solidFill>
                  <a:srgbClr val="000000"/>
                </a:solidFill>
                <a:latin typeface="Times New Roman" pitchFamily="18" charset="0"/>
              </a:endParaRPr>
            </a:p>
          </p:txBody>
        </p:sp>
        <p:sp>
          <p:nvSpPr>
            <p:cNvPr id="63" name="Rectangle 62"/>
            <p:cNvSpPr>
              <a:spLocks noChangeArrowheads="1"/>
            </p:cNvSpPr>
            <p:nvPr/>
          </p:nvSpPr>
          <p:spPr bwMode="auto">
            <a:xfrm>
              <a:off x="1169" y="2356"/>
              <a:ext cx="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800">
                  <a:solidFill>
                    <a:srgbClr val="000000"/>
                  </a:solidFill>
                </a:rPr>
                <a:t>-</a:t>
              </a:r>
              <a:endParaRPr lang="pt-PT" altLang="zh-CN">
                <a:solidFill>
                  <a:srgbClr val="000000"/>
                </a:solidFill>
                <a:latin typeface="Times New Roman" pitchFamily="18" charset="0"/>
              </a:endParaRPr>
            </a:p>
          </p:txBody>
        </p:sp>
        <p:sp>
          <p:nvSpPr>
            <p:cNvPr id="64" name="Freeform 63"/>
            <p:cNvSpPr>
              <a:spLocks/>
            </p:cNvSpPr>
            <p:nvPr/>
          </p:nvSpPr>
          <p:spPr bwMode="auto">
            <a:xfrm>
              <a:off x="1552" y="2251"/>
              <a:ext cx="157" cy="166"/>
            </a:xfrm>
            <a:custGeom>
              <a:avLst/>
              <a:gdLst/>
              <a:ahLst/>
              <a:cxnLst>
                <a:cxn ang="0">
                  <a:pos x="157" y="109"/>
                </a:cxn>
                <a:cxn ang="0">
                  <a:pos x="79" y="115"/>
                </a:cxn>
                <a:cxn ang="0">
                  <a:pos x="79" y="85"/>
                </a:cxn>
                <a:cxn ang="0">
                  <a:pos x="20" y="38"/>
                </a:cxn>
                <a:cxn ang="0">
                  <a:pos x="0" y="62"/>
                </a:cxn>
              </a:cxnLst>
              <a:rect l="0" t="0" r="r" b="b"/>
              <a:pathLst>
                <a:path w="157" h="166">
                  <a:moveTo>
                    <a:pt x="157" y="109"/>
                  </a:moveTo>
                  <a:cubicBezTo>
                    <a:pt x="120" y="163"/>
                    <a:pt x="85" y="166"/>
                    <a:pt x="79" y="115"/>
                  </a:cubicBezTo>
                  <a:cubicBezTo>
                    <a:pt x="78" y="106"/>
                    <a:pt x="78" y="96"/>
                    <a:pt x="79" y="85"/>
                  </a:cubicBezTo>
                  <a:cubicBezTo>
                    <a:pt x="84" y="21"/>
                    <a:pt x="57" y="0"/>
                    <a:pt x="20" y="38"/>
                  </a:cubicBezTo>
                  <a:cubicBezTo>
                    <a:pt x="13" y="44"/>
                    <a:pt x="7" y="52"/>
                    <a:pt x="0" y="62"/>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5" name="Freeform 64"/>
            <p:cNvSpPr>
              <a:spLocks/>
            </p:cNvSpPr>
            <p:nvPr/>
          </p:nvSpPr>
          <p:spPr bwMode="auto">
            <a:xfrm>
              <a:off x="1494" y="2313"/>
              <a:ext cx="58" cy="13"/>
            </a:xfrm>
            <a:custGeom>
              <a:avLst/>
              <a:gdLst/>
              <a:ahLst/>
              <a:cxnLst>
                <a:cxn ang="0">
                  <a:pos x="0" y="22"/>
                </a:cxn>
                <a:cxn ang="0">
                  <a:pos x="24" y="30"/>
                </a:cxn>
                <a:cxn ang="0">
                  <a:pos x="154" y="0"/>
                </a:cxn>
                <a:cxn ang="0">
                  <a:pos x="147" y="18"/>
                </a:cxn>
                <a:cxn ang="0">
                  <a:pos x="154" y="0"/>
                </a:cxn>
              </a:cxnLst>
              <a:rect l="0" t="0" r="r" b="b"/>
              <a:pathLst>
                <a:path w="154" h="38">
                  <a:moveTo>
                    <a:pt x="0" y="22"/>
                  </a:moveTo>
                  <a:lnTo>
                    <a:pt x="24" y="30"/>
                  </a:lnTo>
                  <a:cubicBezTo>
                    <a:pt x="86" y="38"/>
                    <a:pt x="136" y="27"/>
                    <a:pt x="154" y="0"/>
                  </a:cubicBezTo>
                  <a:lnTo>
                    <a:pt x="147" y="18"/>
                  </a:lnTo>
                  <a:lnTo>
                    <a:pt x="154" y="0"/>
                  </a:ln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6" name="Freeform 65"/>
            <p:cNvSpPr>
              <a:spLocks/>
            </p:cNvSpPr>
            <p:nvPr/>
          </p:nvSpPr>
          <p:spPr bwMode="auto">
            <a:xfrm>
              <a:off x="1469" y="2309"/>
              <a:ext cx="31" cy="23"/>
            </a:xfrm>
            <a:custGeom>
              <a:avLst/>
              <a:gdLst/>
              <a:ahLst/>
              <a:cxnLst>
                <a:cxn ang="0">
                  <a:pos x="57" y="68"/>
                </a:cxn>
                <a:cxn ang="0">
                  <a:pos x="0" y="12"/>
                </a:cxn>
                <a:cxn ang="0">
                  <a:pos x="80" y="0"/>
                </a:cxn>
                <a:cxn ang="0">
                  <a:pos x="57" y="68"/>
                </a:cxn>
              </a:cxnLst>
              <a:rect l="0" t="0" r="r" b="b"/>
              <a:pathLst>
                <a:path w="83" h="68">
                  <a:moveTo>
                    <a:pt x="57" y="68"/>
                  </a:moveTo>
                  <a:lnTo>
                    <a:pt x="0" y="12"/>
                  </a:lnTo>
                  <a:lnTo>
                    <a:pt x="80" y="0"/>
                  </a:lnTo>
                  <a:cubicBezTo>
                    <a:pt x="83" y="25"/>
                    <a:pt x="75" y="50"/>
                    <a:pt x="57" y="68"/>
                  </a:cubicBezTo>
                  <a:close/>
                </a:path>
              </a:pathLst>
            </a:custGeom>
            <a:solidFill>
              <a:srgbClr val="FF6600"/>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7" name="Freeform 66"/>
            <p:cNvSpPr>
              <a:spLocks/>
            </p:cNvSpPr>
            <p:nvPr/>
          </p:nvSpPr>
          <p:spPr bwMode="auto">
            <a:xfrm>
              <a:off x="1332" y="2275"/>
              <a:ext cx="131" cy="71"/>
            </a:xfrm>
            <a:custGeom>
              <a:avLst/>
              <a:gdLst/>
              <a:ahLst/>
              <a:cxnLst>
                <a:cxn ang="0">
                  <a:pos x="0" y="206"/>
                </a:cxn>
                <a:cxn ang="0">
                  <a:pos x="0" y="0"/>
                </a:cxn>
                <a:cxn ang="0">
                  <a:pos x="345" y="95"/>
                </a:cxn>
                <a:cxn ang="0">
                  <a:pos x="0" y="206"/>
                </a:cxn>
                <a:cxn ang="0">
                  <a:pos x="0" y="206"/>
                </a:cxn>
              </a:cxnLst>
              <a:rect l="0" t="0" r="r" b="b"/>
              <a:pathLst>
                <a:path w="345" h="206">
                  <a:moveTo>
                    <a:pt x="0" y="206"/>
                  </a:moveTo>
                  <a:lnTo>
                    <a:pt x="0" y="0"/>
                  </a:lnTo>
                  <a:cubicBezTo>
                    <a:pt x="189" y="0"/>
                    <a:pt x="343" y="43"/>
                    <a:pt x="345" y="95"/>
                  </a:cubicBezTo>
                  <a:cubicBezTo>
                    <a:pt x="345" y="156"/>
                    <a:pt x="191" y="206"/>
                    <a:pt x="0" y="206"/>
                  </a:cubicBezTo>
                  <a:cubicBezTo>
                    <a:pt x="0" y="206"/>
                    <a:pt x="0" y="206"/>
                    <a:pt x="0" y="206"/>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8" name="Freeform 67"/>
            <p:cNvSpPr>
              <a:spLocks/>
            </p:cNvSpPr>
            <p:nvPr/>
          </p:nvSpPr>
          <p:spPr bwMode="auto">
            <a:xfrm>
              <a:off x="1332" y="2275"/>
              <a:ext cx="131" cy="71"/>
            </a:xfrm>
            <a:custGeom>
              <a:avLst/>
              <a:gdLst/>
              <a:ahLst/>
              <a:cxnLst>
                <a:cxn ang="0">
                  <a:pos x="0" y="206"/>
                </a:cxn>
                <a:cxn ang="0">
                  <a:pos x="0" y="0"/>
                </a:cxn>
                <a:cxn ang="0">
                  <a:pos x="345" y="95"/>
                </a:cxn>
                <a:cxn ang="0">
                  <a:pos x="0" y="206"/>
                </a:cxn>
                <a:cxn ang="0">
                  <a:pos x="0" y="206"/>
                </a:cxn>
              </a:cxnLst>
              <a:rect l="0" t="0" r="r" b="b"/>
              <a:pathLst>
                <a:path w="345" h="206">
                  <a:moveTo>
                    <a:pt x="0" y="206"/>
                  </a:moveTo>
                  <a:lnTo>
                    <a:pt x="0" y="0"/>
                  </a:lnTo>
                  <a:cubicBezTo>
                    <a:pt x="189" y="0"/>
                    <a:pt x="343" y="43"/>
                    <a:pt x="345" y="95"/>
                  </a:cubicBezTo>
                  <a:cubicBezTo>
                    <a:pt x="345" y="156"/>
                    <a:pt x="191" y="206"/>
                    <a:pt x="0" y="206"/>
                  </a:cubicBezTo>
                  <a:cubicBezTo>
                    <a:pt x="0" y="206"/>
                    <a:pt x="0" y="206"/>
                    <a:pt x="0" y="206"/>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69" name="Line 68"/>
            <p:cNvSpPr>
              <a:spLocks noChangeShapeType="1"/>
            </p:cNvSpPr>
            <p:nvPr/>
          </p:nvSpPr>
          <p:spPr bwMode="auto">
            <a:xfrm flipH="1" flipV="1">
              <a:off x="1349" y="2155"/>
              <a:ext cx="114" cy="153"/>
            </a:xfrm>
            <a:prstGeom prst="line">
              <a:avLst/>
            </a:prstGeom>
            <a:noFill/>
            <a:ln w="9525" cap="rnd">
              <a:solidFill>
                <a:srgbClr val="000000"/>
              </a:solid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0" name="Freeform 69"/>
            <p:cNvSpPr>
              <a:spLocks/>
            </p:cNvSpPr>
            <p:nvPr/>
          </p:nvSpPr>
          <p:spPr bwMode="auto">
            <a:xfrm>
              <a:off x="1332" y="2132"/>
              <a:ext cx="34" cy="35"/>
            </a:xfrm>
            <a:custGeom>
              <a:avLst/>
              <a:gdLst/>
              <a:ahLst/>
              <a:cxnLst>
                <a:cxn ang="0">
                  <a:pos x="6" y="35"/>
                </a:cxn>
                <a:cxn ang="0">
                  <a:pos x="0" y="0"/>
                </a:cxn>
                <a:cxn ang="0">
                  <a:pos x="34" y="17"/>
                </a:cxn>
                <a:cxn ang="0">
                  <a:pos x="6" y="35"/>
                </a:cxn>
              </a:cxnLst>
              <a:rect l="0" t="0" r="r" b="b"/>
              <a:pathLst>
                <a:path w="34" h="35">
                  <a:moveTo>
                    <a:pt x="6" y="35"/>
                  </a:moveTo>
                  <a:lnTo>
                    <a:pt x="0" y="0"/>
                  </a:lnTo>
                  <a:lnTo>
                    <a:pt x="34" y="17"/>
                  </a:lnTo>
                  <a:lnTo>
                    <a:pt x="6" y="35"/>
                  </a:lnTo>
                  <a:close/>
                </a:path>
              </a:pathLst>
            </a:custGeom>
            <a:solidFill>
              <a:srgbClr val="000000"/>
            </a:solidFill>
            <a:ln w="9525">
              <a:no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1" name="Freeform 70"/>
            <p:cNvSpPr>
              <a:spLocks/>
            </p:cNvSpPr>
            <p:nvPr/>
          </p:nvSpPr>
          <p:spPr bwMode="auto">
            <a:xfrm>
              <a:off x="1332" y="2232"/>
              <a:ext cx="91" cy="54"/>
            </a:xfrm>
            <a:custGeom>
              <a:avLst/>
              <a:gdLst/>
              <a:ahLst/>
              <a:cxnLst>
                <a:cxn ang="0">
                  <a:pos x="0" y="158"/>
                </a:cxn>
                <a:cxn ang="0">
                  <a:pos x="0" y="0"/>
                </a:cxn>
                <a:cxn ang="0">
                  <a:pos x="240" y="74"/>
                </a:cxn>
                <a:cxn ang="0">
                  <a:pos x="0" y="158"/>
                </a:cxn>
                <a:cxn ang="0">
                  <a:pos x="0" y="158"/>
                </a:cxn>
              </a:cxnLst>
              <a:rect l="0" t="0" r="r" b="b"/>
              <a:pathLst>
                <a:path w="240" h="158">
                  <a:moveTo>
                    <a:pt x="0" y="158"/>
                  </a:moveTo>
                  <a:lnTo>
                    <a:pt x="0" y="0"/>
                  </a:lnTo>
                  <a:cubicBezTo>
                    <a:pt x="132" y="1"/>
                    <a:pt x="238" y="33"/>
                    <a:pt x="240" y="74"/>
                  </a:cubicBezTo>
                  <a:cubicBezTo>
                    <a:pt x="240" y="120"/>
                    <a:pt x="133" y="158"/>
                    <a:pt x="0" y="158"/>
                  </a:cubicBezTo>
                  <a:cubicBezTo>
                    <a:pt x="0" y="158"/>
                    <a:pt x="0" y="158"/>
                    <a:pt x="0" y="158"/>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2" name="Freeform 71"/>
            <p:cNvSpPr>
              <a:spLocks/>
            </p:cNvSpPr>
            <p:nvPr/>
          </p:nvSpPr>
          <p:spPr bwMode="auto">
            <a:xfrm>
              <a:off x="1332" y="2232"/>
              <a:ext cx="91" cy="54"/>
            </a:xfrm>
            <a:custGeom>
              <a:avLst/>
              <a:gdLst/>
              <a:ahLst/>
              <a:cxnLst>
                <a:cxn ang="0">
                  <a:pos x="0" y="158"/>
                </a:cxn>
                <a:cxn ang="0">
                  <a:pos x="0" y="0"/>
                </a:cxn>
                <a:cxn ang="0">
                  <a:pos x="240" y="74"/>
                </a:cxn>
                <a:cxn ang="0">
                  <a:pos x="0" y="158"/>
                </a:cxn>
                <a:cxn ang="0">
                  <a:pos x="0" y="158"/>
                </a:cxn>
              </a:cxnLst>
              <a:rect l="0" t="0" r="r" b="b"/>
              <a:pathLst>
                <a:path w="240" h="158">
                  <a:moveTo>
                    <a:pt x="0" y="158"/>
                  </a:moveTo>
                  <a:lnTo>
                    <a:pt x="0" y="0"/>
                  </a:lnTo>
                  <a:cubicBezTo>
                    <a:pt x="132" y="1"/>
                    <a:pt x="238" y="33"/>
                    <a:pt x="240" y="74"/>
                  </a:cubicBezTo>
                  <a:cubicBezTo>
                    <a:pt x="240" y="120"/>
                    <a:pt x="133" y="158"/>
                    <a:pt x="0" y="158"/>
                  </a:cubicBezTo>
                  <a:cubicBezTo>
                    <a:pt x="0" y="158"/>
                    <a:pt x="0" y="158"/>
                    <a:pt x="0" y="158"/>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3" name="Freeform 72"/>
            <p:cNvSpPr>
              <a:spLocks/>
            </p:cNvSpPr>
            <p:nvPr/>
          </p:nvSpPr>
          <p:spPr bwMode="auto">
            <a:xfrm>
              <a:off x="1332" y="2175"/>
              <a:ext cx="39" cy="28"/>
            </a:xfrm>
            <a:custGeom>
              <a:avLst/>
              <a:gdLst/>
              <a:ahLst/>
              <a:cxnLst>
                <a:cxn ang="0">
                  <a:pos x="0" y="82"/>
                </a:cxn>
                <a:cxn ang="0">
                  <a:pos x="0" y="0"/>
                </a:cxn>
                <a:cxn ang="0">
                  <a:pos x="103" y="38"/>
                </a:cxn>
                <a:cxn ang="0">
                  <a:pos x="0" y="82"/>
                </a:cxn>
                <a:cxn ang="0">
                  <a:pos x="0" y="82"/>
                </a:cxn>
              </a:cxnLst>
              <a:rect l="0" t="0" r="r" b="b"/>
              <a:pathLst>
                <a:path w="103" h="82">
                  <a:moveTo>
                    <a:pt x="0" y="82"/>
                  </a:moveTo>
                  <a:lnTo>
                    <a:pt x="0" y="0"/>
                  </a:lnTo>
                  <a:cubicBezTo>
                    <a:pt x="56" y="0"/>
                    <a:pt x="102" y="17"/>
                    <a:pt x="103" y="38"/>
                  </a:cubicBezTo>
                  <a:cubicBezTo>
                    <a:pt x="103" y="62"/>
                    <a:pt x="57" y="82"/>
                    <a:pt x="0" y="82"/>
                  </a:cubicBezTo>
                  <a:cubicBezTo>
                    <a:pt x="0" y="82"/>
                    <a:pt x="0" y="82"/>
                    <a:pt x="0" y="82"/>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4" name="Freeform 73"/>
            <p:cNvSpPr>
              <a:spLocks/>
            </p:cNvSpPr>
            <p:nvPr/>
          </p:nvSpPr>
          <p:spPr bwMode="auto">
            <a:xfrm>
              <a:off x="1332" y="2175"/>
              <a:ext cx="39" cy="28"/>
            </a:xfrm>
            <a:custGeom>
              <a:avLst/>
              <a:gdLst/>
              <a:ahLst/>
              <a:cxnLst>
                <a:cxn ang="0">
                  <a:pos x="0" y="82"/>
                </a:cxn>
                <a:cxn ang="0">
                  <a:pos x="0" y="0"/>
                </a:cxn>
                <a:cxn ang="0">
                  <a:pos x="103" y="38"/>
                </a:cxn>
                <a:cxn ang="0">
                  <a:pos x="0" y="82"/>
                </a:cxn>
                <a:cxn ang="0">
                  <a:pos x="0" y="82"/>
                </a:cxn>
              </a:cxnLst>
              <a:rect l="0" t="0" r="r" b="b"/>
              <a:pathLst>
                <a:path w="103" h="82">
                  <a:moveTo>
                    <a:pt x="0" y="82"/>
                  </a:moveTo>
                  <a:lnTo>
                    <a:pt x="0" y="0"/>
                  </a:lnTo>
                  <a:cubicBezTo>
                    <a:pt x="56" y="0"/>
                    <a:pt x="102" y="17"/>
                    <a:pt x="103" y="38"/>
                  </a:cubicBezTo>
                  <a:cubicBezTo>
                    <a:pt x="103" y="62"/>
                    <a:pt x="57" y="82"/>
                    <a:pt x="0" y="82"/>
                  </a:cubicBezTo>
                  <a:cubicBezTo>
                    <a:pt x="0" y="82"/>
                    <a:pt x="0" y="82"/>
                    <a:pt x="0" y="82"/>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5" name="Freeform 74"/>
            <p:cNvSpPr>
              <a:spLocks/>
            </p:cNvSpPr>
            <p:nvPr/>
          </p:nvSpPr>
          <p:spPr bwMode="auto">
            <a:xfrm>
              <a:off x="1332" y="2203"/>
              <a:ext cx="65" cy="36"/>
            </a:xfrm>
            <a:custGeom>
              <a:avLst/>
              <a:gdLst/>
              <a:ahLst/>
              <a:cxnLst>
                <a:cxn ang="0">
                  <a:pos x="0" y="103"/>
                </a:cxn>
                <a:cxn ang="0">
                  <a:pos x="0" y="0"/>
                </a:cxn>
                <a:cxn ang="0">
                  <a:pos x="172" y="48"/>
                </a:cxn>
                <a:cxn ang="0">
                  <a:pos x="0" y="103"/>
                </a:cxn>
                <a:cxn ang="0">
                  <a:pos x="0" y="103"/>
                </a:cxn>
              </a:cxnLst>
              <a:rect l="0" t="0" r="r" b="b"/>
              <a:pathLst>
                <a:path w="172" h="103">
                  <a:moveTo>
                    <a:pt x="0" y="103"/>
                  </a:moveTo>
                  <a:lnTo>
                    <a:pt x="0" y="0"/>
                  </a:lnTo>
                  <a:cubicBezTo>
                    <a:pt x="94" y="0"/>
                    <a:pt x="170" y="21"/>
                    <a:pt x="172" y="48"/>
                  </a:cubicBezTo>
                  <a:cubicBezTo>
                    <a:pt x="172" y="78"/>
                    <a:pt x="95" y="103"/>
                    <a:pt x="0" y="103"/>
                  </a:cubicBezTo>
                  <a:cubicBezTo>
                    <a:pt x="0" y="103"/>
                    <a:pt x="0" y="103"/>
                    <a:pt x="0" y="103"/>
                  </a:cubicBezTo>
                  <a:close/>
                </a:path>
              </a:pathLst>
            </a:custGeom>
            <a:solidFill>
              <a:srgbClr val="DDDDDD"/>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6" name="Freeform 75"/>
            <p:cNvSpPr>
              <a:spLocks/>
            </p:cNvSpPr>
            <p:nvPr/>
          </p:nvSpPr>
          <p:spPr bwMode="auto">
            <a:xfrm>
              <a:off x="1332" y="2203"/>
              <a:ext cx="65" cy="36"/>
            </a:xfrm>
            <a:custGeom>
              <a:avLst/>
              <a:gdLst/>
              <a:ahLst/>
              <a:cxnLst>
                <a:cxn ang="0">
                  <a:pos x="0" y="103"/>
                </a:cxn>
                <a:cxn ang="0">
                  <a:pos x="0" y="0"/>
                </a:cxn>
                <a:cxn ang="0">
                  <a:pos x="172" y="48"/>
                </a:cxn>
                <a:cxn ang="0">
                  <a:pos x="0" y="103"/>
                </a:cxn>
                <a:cxn ang="0">
                  <a:pos x="0" y="103"/>
                </a:cxn>
              </a:cxnLst>
              <a:rect l="0" t="0" r="r" b="b"/>
              <a:pathLst>
                <a:path w="172" h="103">
                  <a:moveTo>
                    <a:pt x="0" y="103"/>
                  </a:moveTo>
                  <a:lnTo>
                    <a:pt x="0" y="0"/>
                  </a:lnTo>
                  <a:cubicBezTo>
                    <a:pt x="94" y="0"/>
                    <a:pt x="170" y="21"/>
                    <a:pt x="172" y="48"/>
                  </a:cubicBezTo>
                  <a:cubicBezTo>
                    <a:pt x="172" y="78"/>
                    <a:pt x="95" y="103"/>
                    <a:pt x="0" y="103"/>
                  </a:cubicBezTo>
                  <a:cubicBezTo>
                    <a:pt x="0" y="103"/>
                    <a:pt x="0" y="103"/>
                    <a:pt x="0" y="103"/>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77" name="Rectangle 76"/>
            <p:cNvSpPr>
              <a:spLocks noChangeArrowheads="1"/>
            </p:cNvSpPr>
            <p:nvPr/>
          </p:nvSpPr>
          <p:spPr bwMode="auto">
            <a:xfrm>
              <a:off x="1369" y="2067"/>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rPr>
                <a:t>e</a:t>
              </a:r>
              <a:endParaRPr lang="pt-PT" altLang="zh-CN">
                <a:solidFill>
                  <a:srgbClr val="000000"/>
                </a:solidFill>
                <a:latin typeface="Times New Roman" pitchFamily="18" charset="0"/>
              </a:endParaRPr>
            </a:p>
          </p:txBody>
        </p:sp>
        <p:sp>
          <p:nvSpPr>
            <p:cNvPr id="78" name="Rectangle 77"/>
            <p:cNvSpPr>
              <a:spLocks noChangeArrowheads="1"/>
            </p:cNvSpPr>
            <p:nvPr/>
          </p:nvSpPr>
          <p:spPr bwMode="auto">
            <a:xfrm>
              <a:off x="1429" y="2050"/>
              <a:ext cx="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800">
                  <a:solidFill>
                    <a:srgbClr val="000000"/>
                  </a:solidFill>
                </a:rPr>
                <a:t>-</a:t>
              </a:r>
              <a:endParaRPr lang="pt-PT" altLang="zh-CN">
                <a:solidFill>
                  <a:srgbClr val="000000"/>
                </a:solidFill>
                <a:latin typeface="Times New Roman" pitchFamily="18" charset="0"/>
              </a:endParaRPr>
            </a:p>
          </p:txBody>
        </p:sp>
        <p:sp>
          <p:nvSpPr>
            <p:cNvPr id="79" name="Freeform 78"/>
            <p:cNvSpPr>
              <a:spLocks/>
            </p:cNvSpPr>
            <p:nvPr/>
          </p:nvSpPr>
          <p:spPr bwMode="auto">
            <a:xfrm>
              <a:off x="1799" y="1633"/>
              <a:ext cx="162" cy="137"/>
            </a:xfrm>
            <a:custGeom>
              <a:avLst/>
              <a:gdLst/>
              <a:ahLst/>
              <a:cxnLst>
                <a:cxn ang="0">
                  <a:pos x="162" y="56"/>
                </a:cxn>
                <a:cxn ang="0">
                  <a:pos x="96" y="94"/>
                </a:cxn>
                <a:cxn ang="0">
                  <a:pos x="81" y="67"/>
                </a:cxn>
                <a:cxn ang="0">
                  <a:pos x="5" y="49"/>
                </a:cxn>
                <a:cxn ang="0">
                  <a:pos x="0" y="79"/>
                </a:cxn>
              </a:cxnLst>
              <a:rect l="0" t="0" r="r" b="b"/>
              <a:pathLst>
                <a:path w="162" h="137">
                  <a:moveTo>
                    <a:pt x="162" y="56"/>
                  </a:moveTo>
                  <a:cubicBezTo>
                    <a:pt x="156" y="120"/>
                    <a:pt x="126" y="137"/>
                    <a:pt x="96" y="94"/>
                  </a:cubicBezTo>
                  <a:cubicBezTo>
                    <a:pt x="91" y="87"/>
                    <a:pt x="86" y="78"/>
                    <a:pt x="81" y="67"/>
                  </a:cubicBezTo>
                  <a:cubicBezTo>
                    <a:pt x="54" y="8"/>
                    <a:pt x="20" y="0"/>
                    <a:pt x="5" y="49"/>
                  </a:cubicBezTo>
                  <a:cubicBezTo>
                    <a:pt x="3" y="58"/>
                    <a:pt x="1" y="68"/>
                    <a:pt x="0" y="79"/>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0" name="Freeform 79"/>
            <p:cNvSpPr>
              <a:spLocks/>
            </p:cNvSpPr>
            <p:nvPr/>
          </p:nvSpPr>
          <p:spPr bwMode="auto">
            <a:xfrm>
              <a:off x="1961" y="1610"/>
              <a:ext cx="163" cy="138"/>
            </a:xfrm>
            <a:custGeom>
              <a:avLst/>
              <a:gdLst/>
              <a:ahLst/>
              <a:cxnLst>
                <a:cxn ang="0">
                  <a:pos x="163" y="57"/>
                </a:cxn>
                <a:cxn ang="0">
                  <a:pos x="96" y="95"/>
                </a:cxn>
                <a:cxn ang="0">
                  <a:pos x="82" y="68"/>
                </a:cxn>
                <a:cxn ang="0">
                  <a:pos x="6" y="50"/>
                </a:cxn>
                <a:cxn ang="0">
                  <a:pos x="0" y="79"/>
                </a:cxn>
              </a:cxnLst>
              <a:rect l="0" t="0" r="r" b="b"/>
              <a:pathLst>
                <a:path w="163" h="138">
                  <a:moveTo>
                    <a:pt x="163" y="57"/>
                  </a:moveTo>
                  <a:cubicBezTo>
                    <a:pt x="156" y="121"/>
                    <a:pt x="127" y="138"/>
                    <a:pt x="96" y="95"/>
                  </a:cubicBezTo>
                  <a:cubicBezTo>
                    <a:pt x="91" y="87"/>
                    <a:pt x="86" y="78"/>
                    <a:pt x="82" y="68"/>
                  </a:cubicBezTo>
                  <a:cubicBezTo>
                    <a:pt x="55" y="8"/>
                    <a:pt x="21" y="0"/>
                    <a:pt x="6" y="50"/>
                  </a:cubicBezTo>
                  <a:cubicBezTo>
                    <a:pt x="3" y="58"/>
                    <a:pt x="2" y="68"/>
                    <a:pt x="0" y="79"/>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1" name="Line 80"/>
            <p:cNvSpPr>
              <a:spLocks noChangeShapeType="1"/>
            </p:cNvSpPr>
            <p:nvPr/>
          </p:nvSpPr>
          <p:spPr bwMode="auto">
            <a:xfrm flipV="1">
              <a:off x="1662" y="1272"/>
              <a:ext cx="1" cy="1792"/>
            </a:xfrm>
            <a:prstGeom prst="line">
              <a:avLst/>
            </a:prstGeom>
            <a:noFill/>
            <a:ln w="3175" cap="rnd">
              <a:solidFill>
                <a:srgbClr val="000000"/>
              </a:solidFill>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2" name="Freeform 81"/>
            <p:cNvSpPr>
              <a:spLocks/>
            </p:cNvSpPr>
            <p:nvPr/>
          </p:nvSpPr>
          <p:spPr bwMode="auto">
            <a:xfrm>
              <a:off x="355" y="1272"/>
              <a:ext cx="1307" cy="12"/>
            </a:xfrm>
            <a:custGeom>
              <a:avLst/>
              <a:gdLst/>
              <a:ahLst/>
              <a:cxnLst>
                <a:cxn ang="0">
                  <a:pos x="1307" y="0"/>
                </a:cxn>
                <a:cxn ang="0">
                  <a:pos x="0" y="0"/>
                </a:cxn>
                <a:cxn ang="0">
                  <a:pos x="0" y="12"/>
                </a:cxn>
              </a:cxnLst>
              <a:rect l="0" t="0" r="r" b="b"/>
              <a:pathLst>
                <a:path w="1307" h="12">
                  <a:moveTo>
                    <a:pt x="1307" y="0"/>
                  </a:moveTo>
                  <a:lnTo>
                    <a:pt x="0" y="0"/>
                  </a:lnTo>
                  <a:lnTo>
                    <a:pt x="0" y="12"/>
                  </a:lnTo>
                </a:path>
              </a:pathLst>
            </a:custGeom>
            <a:noFill/>
            <a:ln w="317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3" name="Freeform 82"/>
            <p:cNvSpPr>
              <a:spLocks/>
            </p:cNvSpPr>
            <p:nvPr/>
          </p:nvSpPr>
          <p:spPr bwMode="auto">
            <a:xfrm>
              <a:off x="1674" y="2246"/>
              <a:ext cx="174" cy="96"/>
            </a:xfrm>
            <a:custGeom>
              <a:avLst/>
              <a:gdLst/>
              <a:ahLst/>
              <a:cxnLst>
                <a:cxn ang="0">
                  <a:pos x="154" y="8"/>
                </a:cxn>
                <a:cxn ang="0">
                  <a:pos x="108" y="66"/>
                </a:cxn>
                <a:cxn ang="0">
                  <a:pos x="83" y="46"/>
                </a:cxn>
                <a:cxn ang="0">
                  <a:pos x="6" y="55"/>
                </a:cxn>
                <a:cxn ang="0">
                  <a:pos x="12" y="84"/>
                </a:cxn>
              </a:cxnLst>
              <a:rect l="0" t="0" r="r" b="b"/>
              <a:pathLst>
                <a:path w="174" h="96">
                  <a:moveTo>
                    <a:pt x="154" y="8"/>
                  </a:moveTo>
                  <a:cubicBezTo>
                    <a:pt x="174" y="70"/>
                    <a:pt x="153" y="96"/>
                    <a:pt x="108" y="66"/>
                  </a:cubicBezTo>
                  <a:cubicBezTo>
                    <a:pt x="100" y="61"/>
                    <a:pt x="92" y="54"/>
                    <a:pt x="83" y="46"/>
                  </a:cubicBezTo>
                  <a:cubicBezTo>
                    <a:pt x="34" y="0"/>
                    <a:pt x="0" y="4"/>
                    <a:pt x="6" y="55"/>
                  </a:cubicBezTo>
                  <a:cubicBezTo>
                    <a:pt x="7" y="63"/>
                    <a:pt x="9" y="73"/>
                    <a:pt x="12" y="84"/>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4" name="Freeform 83"/>
            <p:cNvSpPr>
              <a:spLocks/>
            </p:cNvSpPr>
            <p:nvPr/>
          </p:nvSpPr>
          <p:spPr bwMode="auto">
            <a:xfrm>
              <a:off x="1709" y="2297"/>
              <a:ext cx="156" cy="167"/>
            </a:xfrm>
            <a:custGeom>
              <a:avLst/>
              <a:gdLst/>
              <a:ahLst/>
              <a:cxnLst>
                <a:cxn ang="0">
                  <a:pos x="156" y="109"/>
                </a:cxn>
                <a:cxn ang="0">
                  <a:pos x="78" y="116"/>
                </a:cxn>
                <a:cxn ang="0">
                  <a:pos x="78" y="86"/>
                </a:cxn>
                <a:cxn ang="0">
                  <a:pos x="19" y="38"/>
                </a:cxn>
                <a:cxn ang="0">
                  <a:pos x="0" y="63"/>
                </a:cxn>
              </a:cxnLst>
              <a:rect l="0" t="0" r="r" b="b"/>
              <a:pathLst>
                <a:path w="156" h="167">
                  <a:moveTo>
                    <a:pt x="156" y="109"/>
                  </a:moveTo>
                  <a:cubicBezTo>
                    <a:pt x="119" y="164"/>
                    <a:pt x="84" y="167"/>
                    <a:pt x="78" y="116"/>
                  </a:cubicBezTo>
                  <a:cubicBezTo>
                    <a:pt x="77" y="107"/>
                    <a:pt x="77" y="97"/>
                    <a:pt x="78" y="86"/>
                  </a:cubicBezTo>
                  <a:cubicBezTo>
                    <a:pt x="83" y="21"/>
                    <a:pt x="56" y="0"/>
                    <a:pt x="19" y="38"/>
                  </a:cubicBezTo>
                  <a:cubicBezTo>
                    <a:pt x="13" y="45"/>
                    <a:pt x="6" y="53"/>
                    <a:pt x="0" y="63"/>
                  </a:cubicBezTo>
                </a:path>
              </a:pathLst>
            </a:custGeom>
            <a:noFill/>
            <a:ln w="3175" cap="rnd">
              <a:solidFill>
                <a:srgbClr val="FF66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5" name="Freeform 84"/>
            <p:cNvSpPr>
              <a:spLocks/>
            </p:cNvSpPr>
            <p:nvPr/>
          </p:nvSpPr>
          <p:spPr bwMode="auto">
            <a:xfrm>
              <a:off x="355" y="3047"/>
              <a:ext cx="1307" cy="17"/>
            </a:xfrm>
            <a:custGeom>
              <a:avLst/>
              <a:gdLst/>
              <a:ahLst/>
              <a:cxnLst>
                <a:cxn ang="0">
                  <a:pos x="1307" y="17"/>
                </a:cxn>
                <a:cxn ang="0">
                  <a:pos x="0" y="17"/>
                </a:cxn>
                <a:cxn ang="0">
                  <a:pos x="0" y="0"/>
                </a:cxn>
              </a:cxnLst>
              <a:rect l="0" t="0" r="r" b="b"/>
              <a:pathLst>
                <a:path w="1307" h="17">
                  <a:moveTo>
                    <a:pt x="1307" y="17"/>
                  </a:moveTo>
                  <a:lnTo>
                    <a:pt x="0" y="17"/>
                  </a:lnTo>
                  <a:lnTo>
                    <a:pt x="0" y="0"/>
                  </a:lnTo>
                </a:path>
              </a:pathLst>
            </a:custGeom>
            <a:noFill/>
            <a:ln w="317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6" name="Rectangle 85"/>
            <p:cNvSpPr>
              <a:spLocks noChangeArrowheads="1"/>
            </p:cNvSpPr>
            <p:nvPr/>
          </p:nvSpPr>
          <p:spPr bwMode="auto">
            <a:xfrm>
              <a:off x="68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7" name="Freeform 86"/>
            <p:cNvSpPr>
              <a:spLocks/>
            </p:cNvSpPr>
            <p:nvPr/>
          </p:nvSpPr>
          <p:spPr bwMode="auto">
            <a:xfrm>
              <a:off x="683" y="1306"/>
              <a:ext cx="130" cy="1665"/>
            </a:xfrm>
            <a:custGeom>
              <a:avLst/>
              <a:gdLst/>
              <a:ahLst/>
              <a:cxnLst>
                <a:cxn ang="0">
                  <a:pos x="343" y="4630"/>
                </a:cxn>
                <a:cxn ang="0">
                  <a:pos x="343" y="171"/>
                </a:cxn>
                <a:cxn ang="0">
                  <a:pos x="171" y="0"/>
                </a:cxn>
                <a:cxn ang="0">
                  <a:pos x="171" y="0"/>
                </a:cxn>
                <a:cxn ang="0">
                  <a:pos x="0" y="171"/>
                </a:cxn>
                <a:cxn ang="0">
                  <a:pos x="0" y="4630"/>
                </a:cxn>
                <a:cxn ang="0">
                  <a:pos x="171" y="4801"/>
                </a:cxn>
                <a:cxn ang="0">
                  <a:pos x="343" y="4630"/>
                </a:cxn>
              </a:cxnLst>
              <a:rect l="0" t="0" r="r" b="b"/>
              <a:pathLst>
                <a:path w="343" h="4801">
                  <a:moveTo>
                    <a:pt x="343" y="4630"/>
                  </a:moveTo>
                  <a:lnTo>
                    <a:pt x="343" y="171"/>
                  </a:lnTo>
                  <a:cubicBezTo>
                    <a:pt x="343" y="77"/>
                    <a:pt x="266" y="0"/>
                    <a:pt x="171" y="0"/>
                  </a:cubicBezTo>
                  <a:cubicBezTo>
                    <a:pt x="171" y="0"/>
                    <a:pt x="171" y="0"/>
                    <a:pt x="171" y="0"/>
                  </a:cubicBezTo>
                  <a:cubicBezTo>
                    <a:pt x="76" y="0"/>
                    <a:pt x="0" y="77"/>
                    <a:pt x="0" y="171"/>
                  </a:cubicBezTo>
                  <a:lnTo>
                    <a:pt x="0" y="4630"/>
                  </a:lnTo>
                  <a:cubicBezTo>
                    <a:pt x="0" y="4724"/>
                    <a:pt x="76" y="4801"/>
                    <a:pt x="171" y="4801"/>
                  </a:cubicBezTo>
                  <a:cubicBezTo>
                    <a:pt x="266" y="4801"/>
                    <a:pt x="343" y="4724"/>
                    <a:pt x="343" y="4630"/>
                  </a:cubicBezTo>
                  <a:close/>
                </a:path>
              </a:pathLst>
            </a:custGeom>
            <a:solidFill>
              <a:srgbClr val="FFFFFF"/>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8" name="Rectangle 87"/>
            <p:cNvSpPr>
              <a:spLocks noChangeArrowheads="1"/>
            </p:cNvSpPr>
            <p:nvPr/>
          </p:nvSpPr>
          <p:spPr bwMode="auto">
            <a:xfrm>
              <a:off x="68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89" name="Freeform 88"/>
            <p:cNvSpPr>
              <a:spLocks/>
            </p:cNvSpPr>
            <p:nvPr/>
          </p:nvSpPr>
          <p:spPr bwMode="auto">
            <a:xfrm>
              <a:off x="683" y="1306"/>
              <a:ext cx="130" cy="1665"/>
            </a:xfrm>
            <a:custGeom>
              <a:avLst/>
              <a:gdLst/>
              <a:ahLst/>
              <a:cxnLst>
                <a:cxn ang="0">
                  <a:pos x="343" y="4630"/>
                </a:cxn>
                <a:cxn ang="0">
                  <a:pos x="343" y="171"/>
                </a:cxn>
                <a:cxn ang="0">
                  <a:pos x="171" y="0"/>
                </a:cxn>
                <a:cxn ang="0">
                  <a:pos x="171" y="0"/>
                </a:cxn>
                <a:cxn ang="0">
                  <a:pos x="0" y="171"/>
                </a:cxn>
                <a:cxn ang="0">
                  <a:pos x="0" y="4630"/>
                </a:cxn>
                <a:cxn ang="0">
                  <a:pos x="171" y="4801"/>
                </a:cxn>
                <a:cxn ang="0">
                  <a:pos x="343" y="4630"/>
                </a:cxn>
              </a:cxnLst>
              <a:rect l="0" t="0" r="r" b="b"/>
              <a:pathLst>
                <a:path w="343" h="4801">
                  <a:moveTo>
                    <a:pt x="343" y="4630"/>
                  </a:moveTo>
                  <a:lnTo>
                    <a:pt x="343" y="171"/>
                  </a:lnTo>
                  <a:cubicBezTo>
                    <a:pt x="343" y="77"/>
                    <a:pt x="266" y="0"/>
                    <a:pt x="171" y="0"/>
                  </a:cubicBezTo>
                  <a:cubicBezTo>
                    <a:pt x="171" y="0"/>
                    <a:pt x="171" y="0"/>
                    <a:pt x="171" y="0"/>
                  </a:cubicBezTo>
                  <a:cubicBezTo>
                    <a:pt x="76" y="0"/>
                    <a:pt x="0" y="77"/>
                    <a:pt x="0" y="171"/>
                  </a:cubicBezTo>
                  <a:lnTo>
                    <a:pt x="0" y="4630"/>
                  </a:lnTo>
                  <a:cubicBezTo>
                    <a:pt x="0" y="4724"/>
                    <a:pt x="76" y="4801"/>
                    <a:pt x="171" y="4801"/>
                  </a:cubicBezTo>
                  <a:cubicBezTo>
                    <a:pt x="266" y="4801"/>
                    <a:pt x="343" y="4724"/>
                    <a:pt x="343" y="4630"/>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90" name="Rectangle 89"/>
            <p:cNvSpPr>
              <a:spLocks noChangeArrowheads="1"/>
            </p:cNvSpPr>
            <p:nvPr/>
          </p:nvSpPr>
          <p:spPr bwMode="auto">
            <a:xfrm>
              <a:off x="42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91" name="Freeform 90"/>
            <p:cNvSpPr>
              <a:spLocks/>
            </p:cNvSpPr>
            <p:nvPr/>
          </p:nvSpPr>
          <p:spPr bwMode="auto">
            <a:xfrm>
              <a:off x="424" y="1306"/>
              <a:ext cx="130" cy="1665"/>
            </a:xfrm>
            <a:custGeom>
              <a:avLst/>
              <a:gdLst/>
              <a:ahLst/>
              <a:cxnLst>
                <a:cxn ang="0">
                  <a:pos x="343" y="4630"/>
                </a:cxn>
                <a:cxn ang="0">
                  <a:pos x="343" y="171"/>
                </a:cxn>
                <a:cxn ang="0">
                  <a:pos x="171" y="0"/>
                </a:cxn>
                <a:cxn ang="0">
                  <a:pos x="171" y="0"/>
                </a:cxn>
                <a:cxn ang="0">
                  <a:pos x="0" y="171"/>
                </a:cxn>
                <a:cxn ang="0">
                  <a:pos x="0" y="4630"/>
                </a:cxn>
                <a:cxn ang="0">
                  <a:pos x="171" y="4801"/>
                </a:cxn>
                <a:cxn ang="0">
                  <a:pos x="343" y="4630"/>
                </a:cxn>
              </a:cxnLst>
              <a:rect l="0" t="0" r="r" b="b"/>
              <a:pathLst>
                <a:path w="343" h="4801">
                  <a:moveTo>
                    <a:pt x="343" y="4630"/>
                  </a:moveTo>
                  <a:lnTo>
                    <a:pt x="343" y="171"/>
                  </a:lnTo>
                  <a:cubicBezTo>
                    <a:pt x="343" y="77"/>
                    <a:pt x="266" y="0"/>
                    <a:pt x="171" y="0"/>
                  </a:cubicBezTo>
                  <a:cubicBezTo>
                    <a:pt x="171" y="0"/>
                    <a:pt x="171" y="0"/>
                    <a:pt x="171" y="0"/>
                  </a:cubicBezTo>
                  <a:cubicBezTo>
                    <a:pt x="77" y="0"/>
                    <a:pt x="0" y="77"/>
                    <a:pt x="0" y="171"/>
                  </a:cubicBezTo>
                  <a:lnTo>
                    <a:pt x="0" y="4630"/>
                  </a:lnTo>
                  <a:cubicBezTo>
                    <a:pt x="0" y="4724"/>
                    <a:pt x="77" y="4801"/>
                    <a:pt x="171" y="4801"/>
                  </a:cubicBezTo>
                  <a:cubicBezTo>
                    <a:pt x="266" y="4801"/>
                    <a:pt x="343" y="4724"/>
                    <a:pt x="343" y="4630"/>
                  </a:cubicBezTo>
                  <a:close/>
                </a:path>
              </a:pathLst>
            </a:custGeom>
            <a:solidFill>
              <a:srgbClr val="FFFFFF"/>
            </a:solidFill>
            <a:ln w="0">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92" name="Rectangle 91"/>
            <p:cNvSpPr>
              <a:spLocks noChangeArrowheads="1"/>
            </p:cNvSpPr>
            <p:nvPr/>
          </p:nvSpPr>
          <p:spPr bwMode="auto">
            <a:xfrm>
              <a:off x="420" y="1301"/>
              <a:ext cx="139" cy="1676"/>
            </a:xfrm>
            <a:prstGeom prst="rect">
              <a:avLst/>
            </a:prstGeom>
            <a:solidFill>
              <a:srgbClr val="DDDDDD"/>
            </a:solidFill>
            <a:ln w="9525">
              <a:noFill/>
              <a:miter lim="800000"/>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93" name="Freeform 92"/>
            <p:cNvSpPr>
              <a:spLocks/>
            </p:cNvSpPr>
            <p:nvPr/>
          </p:nvSpPr>
          <p:spPr bwMode="auto">
            <a:xfrm>
              <a:off x="424" y="1306"/>
              <a:ext cx="130" cy="1665"/>
            </a:xfrm>
            <a:custGeom>
              <a:avLst/>
              <a:gdLst/>
              <a:ahLst/>
              <a:cxnLst>
                <a:cxn ang="0">
                  <a:pos x="343" y="4630"/>
                </a:cxn>
                <a:cxn ang="0">
                  <a:pos x="343" y="171"/>
                </a:cxn>
                <a:cxn ang="0">
                  <a:pos x="171" y="0"/>
                </a:cxn>
                <a:cxn ang="0">
                  <a:pos x="171" y="0"/>
                </a:cxn>
                <a:cxn ang="0">
                  <a:pos x="0" y="171"/>
                </a:cxn>
                <a:cxn ang="0">
                  <a:pos x="0" y="4630"/>
                </a:cxn>
                <a:cxn ang="0">
                  <a:pos x="171" y="4801"/>
                </a:cxn>
                <a:cxn ang="0">
                  <a:pos x="343" y="4630"/>
                </a:cxn>
              </a:cxnLst>
              <a:rect l="0" t="0" r="r" b="b"/>
              <a:pathLst>
                <a:path w="343" h="4801">
                  <a:moveTo>
                    <a:pt x="343" y="4630"/>
                  </a:moveTo>
                  <a:lnTo>
                    <a:pt x="343" y="171"/>
                  </a:lnTo>
                  <a:cubicBezTo>
                    <a:pt x="343" y="77"/>
                    <a:pt x="266" y="0"/>
                    <a:pt x="171" y="0"/>
                  </a:cubicBezTo>
                  <a:cubicBezTo>
                    <a:pt x="171" y="0"/>
                    <a:pt x="171" y="0"/>
                    <a:pt x="171" y="0"/>
                  </a:cubicBezTo>
                  <a:cubicBezTo>
                    <a:pt x="77" y="0"/>
                    <a:pt x="0" y="77"/>
                    <a:pt x="0" y="171"/>
                  </a:cubicBezTo>
                  <a:lnTo>
                    <a:pt x="0" y="4630"/>
                  </a:lnTo>
                  <a:cubicBezTo>
                    <a:pt x="0" y="4724"/>
                    <a:pt x="77" y="4801"/>
                    <a:pt x="171" y="4801"/>
                  </a:cubicBezTo>
                  <a:cubicBezTo>
                    <a:pt x="266" y="4801"/>
                    <a:pt x="343" y="4724"/>
                    <a:pt x="343" y="4630"/>
                  </a:cubicBezTo>
                  <a:close/>
                </a:path>
              </a:pathLst>
            </a:custGeom>
            <a:noFill/>
            <a:ln w="9525" cap="rnd">
              <a:solidFill>
                <a:srgbClr val="000000"/>
              </a:solidFill>
              <a:prstDash val="solid"/>
              <a:round/>
              <a:headEnd/>
              <a:tailEnd/>
            </a:ln>
          </p:spPr>
          <p:txBody>
            <a:bodyPr/>
            <a:lstStyle/>
            <a:p>
              <a:pPr fontAlgn="auto">
                <a:spcBef>
                  <a:spcPts val="0"/>
                </a:spcBef>
                <a:spcAft>
                  <a:spcPts val="0"/>
                </a:spcAft>
                <a:defRPr/>
              </a:pPr>
              <a:endParaRPr lang="zh-CN" altLang="en-US" kern="0">
                <a:solidFill>
                  <a:sysClr val="windowText" lastClr="000000"/>
                </a:solidFill>
              </a:endParaRPr>
            </a:p>
          </p:txBody>
        </p:sp>
        <p:sp>
          <p:nvSpPr>
            <p:cNvPr id="94" name="Rectangle 93"/>
            <p:cNvSpPr>
              <a:spLocks noChangeArrowheads="1"/>
            </p:cNvSpPr>
            <p:nvPr/>
          </p:nvSpPr>
          <p:spPr bwMode="auto">
            <a:xfrm>
              <a:off x="40" y="2050"/>
              <a:ext cx="24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100">
                  <a:solidFill>
                    <a:srgbClr val="000000"/>
                  </a:solidFill>
                </a:rPr>
                <a:t>..........</a:t>
              </a:r>
              <a:endParaRPr lang="pt-PT" altLang="zh-CN">
                <a:solidFill>
                  <a:srgbClr val="000000"/>
                </a:solidFill>
                <a:latin typeface="Times New Roman" pitchFamily="18" charset="0"/>
              </a:endParaRPr>
            </a:p>
          </p:txBody>
        </p:sp>
        <p:sp>
          <p:nvSpPr>
            <p:cNvPr id="95" name="Rectangle 94"/>
            <p:cNvSpPr>
              <a:spLocks noChangeArrowheads="1"/>
            </p:cNvSpPr>
            <p:nvPr/>
          </p:nvSpPr>
          <p:spPr bwMode="auto">
            <a:xfrm>
              <a:off x="837" y="968"/>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latin typeface="Times New Roman" pitchFamily="18" charset="0"/>
                </a:rPr>
                <a:t>S</a:t>
              </a:r>
              <a:endParaRPr lang="pt-PT" altLang="zh-CN">
                <a:solidFill>
                  <a:srgbClr val="000000"/>
                </a:solidFill>
                <a:latin typeface="Times New Roman" pitchFamily="18" charset="0"/>
              </a:endParaRPr>
            </a:p>
          </p:txBody>
        </p:sp>
        <p:sp>
          <p:nvSpPr>
            <p:cNvPr id="96" name="Rectangle 95"/>
            <p:cNvSpPr>
              <a:spLocks noChangeArrowheads="1"/>
            </p:cNvSpPr>
            <p:nvPr/>
          </p:nvSpPr>
          <p:spPr bwMode="auto">
            <a:xfrm>
              <a:off x="904" y="968"/>
              <a:ext cx="32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latin typeface="Times New Roman" pitchFamily="18" charset="0"/>
                </a:rPr>
                <a:t>tacked  </a:t>
              </a:r>
              <a:endParaRPr lang="pt-PT" altLang="zh-CN">
                <a:solidFill>
                  <a:srgbClr val="000000"/>
                </a:solidFill>
                <a:latin typeface="Times New Roman" pitchFamily="18" charset="0"/>
              </a:endParaRPr>
            </a:p>
          </p:txBody>
        </p:sp>
        <p:sp>
          <p:nvSpPr>
            <p:cNvPr id="97" name="Rectangle 96"/>
            <p:cNvSpPr>
              <a:spLocks noChangeArrowheads="1"/>
            </p:cNvSpPr>
            <p:nvPr/>
          </p:nvSpPr>
          <p:spPr bwMode="auto">
            <a:xfrm>
              <a:off x="886" y="1096"/>
              <a:ext cx="23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pt-PT" altLang="zh-CN" sz="1300">
                  <a:solidFill>
                    <a:srgbClr val="000000"/>
                  </a:solidFill>
                  <a:latin typeface="Times New Roman" pitchFamily="18" charset="0"/>
                </a:rPr>
                <a:t>RPCs</a:t>
              </a:r>
              <a:endParaRPr lang="pt-PT" altLang="zh-CN">
                <a:solidFill>
                  <a:srgbClr val="000000"/>
                </a:solidFill>
                <a:latin typeface="Times New Roman" pitchFamily="18" charset="0"/>
              </a:endParaRPr>
            </a:p>
          </p:txBody>
        </p:sp>
      </p:grpSp>
      <p:pic>
        <p:nvPicPr>
          <p:cNvPr id="98" name="Picture 99" descr="bat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4000500"/>
            <a:ext cx="25923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 Box 100"/>
          <p:cNvSpPr txBox="1">
            <a:spLocks noChangeArrowheads="1"/>
          </p:cNvSpPr>
          <p:nvPr/>
        </p:nvSpPr>
        <p:spPr bwMode="auto">
          <a:xfrm>
            <a:off x="142875" y="4857750"/>
            <a:ext cx="6286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spcBef>
                <a:spcPct val="20000"/>
              </a:spcBef>
            </a:pPr>
            <a:r>
              <a:rPr lang="en-GB" altLang="zh-CN" sz="2000" b="1">
                <a:solidFill>
                  <a:srgbClr val="0000FF"/>
                </a:solidFill>
                <a:latin typeface="Times New Roman" pitchFamily="18" charset="0"/>
              </a:rPr>
              <a:t>A previous work on PET with gaseous detectors</a:t>
            </a:r>
            <a:br>
              <a:rPr lang="en-GB" altLang="zh-CN" sz="2000" b="1">
                <a:solidFill>
                  <a:srgbClr val="0000FF"/>
                </a:solidFill>
                <a:latin typeface="Times New Roman" pitchFamily="18" charset="0"/>
              </a:rPr>
            </a:br>
            <a:r>
              <a:rPr lang="en-GB" altLang="zh-CN" sz="2000" b="1">
                <a:solidFill>
                  <a:srgbClr val="0000FF"/>
                </a:solidFill>
                <a:latin typeface="Times New Roman" pitchFamily="18" charset="0"/>
              </a:rPr>
              <a:t>(21 lead plates + 20 MWPCs = 7% efficiency)</a:t>
            </a:r>
            <a:endParaRPr lang="en-GB" altLang="zh-CN" sz="2000" b="1" i="1">
              <a:solidFill>
                <a:srgbClr val="0000FF"/>
              </a:solidFill>
              <a:latin typeface="Times New Roman" pitchFamily="18" charset="0"/>
            </a:endParaRPr>
          </a:p>
          <a:p>
            <a:pPr>
              <a:spcBef>
                <a:spcPct val="20000"/>
              </a:spcBef>
            </a:pPr>
            <a:r>
              <a:rPr lang="en-GB" altLang="zh-CN" sz="2000" i="1">
                <a:solidFill>
                  <a:srgbClr val="0000FF"/>
                </a:solidFill>
                <a:latin typeface="Times New Roman" pitchFamily="18" charset="0"/>
              </a:rPr>
              <a:t>“The Rutherford Appleton Laboratory´s Mark I Multiwire Proportional Counter Positron Camera” </a:t>
            </a:r>
            <a:br>
              <a:rPr lang="en-GB" altLang="zh-CN" sz="2000" i="1">
                <a:solidFill>
                  <a:srgbClr val="0000FF"/>
                </a:solidFill>
                <a:latin typeface="Times New Roman" pitchFamily="18" charset="0"/>
              </a:rPr>
            </a:br>
            <a:r>
              <a:rPr lang="en-GB" altLang="zh-CN" sz="2000" i="1">
                <a:solidFill>
                  <a:srgbClr val="0000FF"/>
                </a:solidFill>
                <a:latin typeface="Times New Roman" pitchFamily="18" charset="0"/>
              </a:rPr>
              <a:t>J.E. Bateman et al. NIM 225 (1984) 209-231</a:t>
            </a:r>
            <a:endParaRPr lang="en-GB" altLang="zh-CN" sz="2000">
              <a:solidFill>
                <a:srgbClr val="0000FF"/>
              </a:solidFill>
              <a:latin typeface="Times New Roman" pitchFamily="18" charset="0"/>
            </a:endParaRPr>
          </a:p>
        </p:txBody>
      </p:sp>
      <p:sp>
        <p:nvSpPr>
          <p:cNvPr id="100" name="Text Box 102"/>
          <p:cNvSpPr txBox="1">
            <a:spLocks noChangeArrowheads="1"/>
          </p:cNvSpPr>
          <p:nvPr/>
        </p:nvSpPr>
        <p:spPr bwMode="auto">
          <a:xfrm rot="16200000">
            <a:off x="381794" y="2878932"/>
            <a:ext cx="700087" cy="336550"/>
          </a:xfrm>
          <a:prstGeom prst="rect">
            <a:avLst/>
          </a:prstGeom>
          <a:noFill/>
          <a:ln w="9525" algn="ctr">
            <a:noFill/>
            <a:miter lim="800000"/>
            <a:headEnd/>
            <a:tailEnd/>
          </a:ln>
          <a:effectLst/>
        </p:spPr>
        <p:txBody>
          <a:bodyPr wrap="none" lIns="90000" tIns="46800" rIns="90000" bIns="46800">
            <a:spAutoFit/>
          </a:bodyPr>
          <a:lstStyle/>
          <a:p>
            <a:pPr fontAlgn="auto">
              <a:spcBef>
                <a:spcPts val="0"/>
              </a:spcBef>
              <a:spcAft>
                <a:spcPts val="0"/>
              </a:spcAft>
              <a:defRPr/>
            </a:pPr>
            <a:r>
              <a:rPr lang="pt-PT" sz="1600" kern="0">
                <a:solidFill>
                  <a:sysClr val="windowText" lastClr="000000"/>
                </a:solidFill>
              </a:rPr>
              <a:t>Glass</a:t>
            </a:r>
          </a:p>
        </p:txBody>
      </p:sp>
      <p:sp>
        <p:nvSpPr>
          <p:cNvPr id="101" name="Text Box 103"/>
          <p:cNvSpPr txBox="1">
            <a:spLocks noChangeArrowheads="1"/>
          </p:cNvSpPr>
          <p:nvPr/>
        </p:nvSpPr>
        <p:spPr bwMode="auto">
          <a:xfrm rot="16200000">
            <a:off x="669131" y="2951957"/>
            <a:ext cx="554037" cy="336550"/>
          </a:xfrm>
          <a:prstGeom prst="rect">
            <a:avLst/>
          </a:prstGeom>
          <a:noFill/>
          <a:ln w="9525" algn="ctr">
            <a:noFill/>
            <a:miter lim="800000"/>
            <a:headEnd/>
            <a:tailEnd/>
          </a:ln>
          <a:effectLst/>
        </p:spPr>
        <p:txBody>
          <a:bodyPr wrap="none" lIns="90000" tIns="46800" rIns="90000" bIns="46800">
            <a:spAutoFit/>
          </a:bodyPr>
          <a:lstStyle/>
          <a:p>
            <a:pPr fontAlgn="auto">
              <a:spcBef>
                <a:spcPts val="0"/>
              </a:spcBef>
              <a:spcAft>
                <a:spcPts val="0"/>
              </a:spcAft>
              <a:defRPr/>
            </a:pPr>
            <a:r>
              <a:rPr lang="pt-PT" sz="1600" kern="0">
                <a:solidFill>
                  <a:sysClr val="windowText" lastClr="000000"/>
                </a:solidFill>
              </a:rPr>
              <a:t>Gas</a:t>
            </a:r>
          </a:p>
        </p:txBody>
      </p:sp>
      <p:sp>
        <p:nvSpPr>
          <p:cNvPr id="102" name="Text Box 20"/>
          <p:cNvSpPr txBox="1">
            <a:spLocks noChangeArrowheads="1"/>
          </p:cNvSpPr>
          <p:nvPr/>
        </p:nvSpPr>
        <p:spPr bwMode="auto">
          <a:xfrm>
            <a:off x="1403350" y="228282"/>
            <a:ext cx="65530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9pPr>
          </a:lstStyle>
          <a:p>
            <a:pPr hangingPunct="1"/>
            <a:r>
              <a:rPr lang="en-US" altLang="zh-CN" sz="2400" b="1" dirty="0">
                <a:solidFill>
                  <a:srgbClr val="0000FF"/>
                </a:solidFill>
                <a:latin typeface="Times New Roman" pitchFamily="18" charset="0"/>
              </a:rPr>
              <a:t>      </a:t>
            </a:r>
            <a:r>
              <a:rPr lang="zh-CN" altLang="en-US" sz="3200" b="1" dirty="0" smtClean="0">
                <a:solidFill>
                  <a:srgbClr val="FF0000"/>
                </a:solidFill>
                <a:latin typeface="Times New Roman" pitchFamily="18" charset="0"/>
              </a:rPr>
              <a:t>在医学上的应用   </a:t>
            </a:r>
            <a:r>
              <a:rPr lang="en-US" altLang="zh-CN" sz="3200" b="1" dirty="0" smtClean="0">
                <a:solidFill>
                  <a:srgbClr val="FF0000"/>
                </a:solidFill>
                <a:latin typeface="Times New Roman" pitchFamily="18" charset="0"/>
              </a:rPr>
              <a:t>RPC-PET</a:t>
            </a:r>
            <a:endParaRPr lang="en-US" altLang="zh-CN" sz="3200" b="1" dirty="0">
              <a:solidFill>
                <a:srgbClr val="FF0000"/>
              </a:solidFill>
              <a:latin typeface="Times New Roman" pitchFamily="18" charset="0"/>
            </a:endParaRPr>
          </a:p>
        </p:txBody>
      </p:sp>
    </p:spTree>
    <p:extLst>
      <p:ext uri="{BB962C8B-B14F-4D97-AF65-F5344CB8AC3E}">
        <p14:creationId xmlns:p14="http://schemas.microsoft.com/office/powerpoint/2010/main" val="11809971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EF74BFDF-C856-4551-A7D8-91609133651A}" type="slidenum">
              <a:rPr lang="zh-CN" altLang="en-US" smtClean="0"/>
              <a:pPr>
                <a:defRPr/>
              </a:pPr>
              <a:t>53</a:t>
            </a:fld>
            <a:endParaRPr lang="zh-CN" altLang="en-US" dirty="0"/>
          </a:p>
        </p:txBody>
      </p:sp>
      <p:sp>
        <p:nvSpPr>
          <p:cNvPr id="51203" name="灯片编号占位符 1"/>
          <p:cNvSpPr txBox="1">
            <a:spLocks/>
          </p:cNvSpPr>
          <p:nvPr/>
        </p:nvSpPr>
        <p:spPr bwMode="auto">
          <a:xfrm>
            <a:off x="8215313" y="6356350"/>
            <a:ext cx="4714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7D806DFB-4414-41DB-9163-099CD7A795CD}" type="slidenum">
              <a:rPr lang="zh-CN" altLang="en-US" sz="1400">
                <a:latin typeface="Calibri" pitchFamily="34" charset="0"/>
              </a:rPr>
              <a:pPr eaLnBrk="1" hangingPunct="1"/>
              <a:t>53</a:t>
            </a:fld>
            <a:endParaRPr lang="zh-CN" altLang="en-US" sz="1400">
              <a:latin typeface="Calibri" pitchFamily="34" charset="0"/>
            </a:endParaRPr>
          </a:p>
        </p:txBody>
      </p:sp>
      <p:sp>
        <p:nvSpPr>
          <p:cNvPr id="51204" name="Text Box 20"/>
          <p:cNvSpPr txBox="1">
            <a:spLocks noChangeArrowheads="1"/>
          </p:cNvSpPr>
          <p:nvPr/>
        </p:nvSpPr>
        <p:spPr bwMode="auto">
          <a:xfrm>
            <a:off x="1403350" y="333375"/>
            <a:ext cx="52562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9pPr>
          </a:lstStyle>
          <a:p>
            <a:pPr hangingPunct="1"/>
            <a:r>
              <a:rPr lang="en-US" altLang="zh-CN" sz="2400" b="1" dirty="0">
                <a:solidFill>
                  <a:srgbClr val="0000FF"/>
                </a:solidFill>
                <a:latin typeface="Times New Roman" pitchFamily="18" charset="0"/>
              </a:rPr>
              <a:t>      </a:t>
            </a:r>
            <a:r>
              <a:rPr lang="zh-CN" altLang="en-US" sz="3200" b="1" dirty="0" smtClean="0">
                <a:solidFill>
                  <a:srgbClr val="FF0000"/>
                </a:solidFill>
                <a:latin typeface="Times New Roman" pitchFamily="18" charset="0"/>
              </a:rPr>
              <a:t>在医学上的应用</a:t>
            </a:r>
            <a:r>
              <a:rPr lang="en-US" altLang="zh-CN" sz="3200" b="1" dirty="0" smtClean="0">
                <a:solidFill>
                  <a:srgbClr val="FF0000"/>
                </a:solidFill>
                <a:latin typeface="Times New Roman" pitchFamily="18" charset="0"/>
              </a:rPr>
              <a:t>RPC-PET</a:t>
            </a:r>
            <a:endParaRPr lang="en-US" altLang="zh-CN" sz="3200" b="1" dirty="0">
              <a:solidFill>
                <a:srgbClr val="FF0000"/>
              </a:solidFill>
              <a:latin typeface="Times New Roman" pitchFamily="18" charset="0"/>
            </a:endParaRPr>
          </a:p>
        </p:txBody>
      </p:sp>
      <p:sp>
        <p:nvSpPr>
          <p:cNvPr id="51205" name="Rectangle 4"/>
          <p:cNvSpPr>
            <a:spLocks noChangeArrowheads="1"/>
          </p:cNvSpPr>
          <p:nvPr/>
        </p:nvSpPr>
        <p:spPr bwMode="auto">
          <a:xfrm>
            <a:off x="0" y="1268413"/>
            <a:ext cx="8885238"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82588" indent="-290513" eaLnBrk="0" hangingPunct="0">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1pPr>
            <a:lvl2pPr marL="774700" indent="-258763" eaLnBrk="0" hangingPunct="0">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2pPr>
            <a:lvl3pPr marL="1165225" indent="-193675" eaLnBrk="0" hangingPunct="0">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3pPr>
            <a:lvl4pPr marL="1600200" indent="-228600" eaLnBrk="0" hangingPunct="0">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4pPr>
            <a:lvl5pPr marL="2057400" indent="-228600" eaLnBrk="0" hangingPunct="0">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solidFill>
                  <a:schemeClr val="tx1"/>
                </a:solidFill>
                <a:latin typeface="Arial" pitchFamily="34" charset="0"/>
                <a:ea typeface="宋体" pitchFamily="2" charset="-122"/>
              </a:defRPr>
            </a:lvl9pPr>
          </a:lstStyle>
          <a:p>
            <a:pPr eaLnBrk="1" hangingPunct="1">
              <a:spcBef>
                <a:spcPts val="2500"/>
              </a:spcBef>
              <a:buClr>
                <a:srgbClr val="0E594D"/>
              </a:buClr>
              <a:buSzPct val="45000"/>
              <a:buFont typeface="Wingdings" pitchFamily="2" charset="2"/>
              <a:buChar char=""/>
            </a:pPr>
            <a:r>
              <a:rPr lang="en-GB" altLang="zh-CN" b="1" dirty="0">
                <a:solidFill>
                  <a:srgbClr val="990000"/>
                </a:solidFill>
              </a:rPr>
              <a:t>Full body PET Scanner</a:t>
            </a:r>
          </a:p>
          <a:p>
            <a:pPr lvl="1" eaLnBrk="1" hangingPunct="1">
              <a:spcBef>
                <a:spcPts val="1000"/>
              </a:spcBef>
              <a:buSzPct val="75000"/>
              <a:buFont typeface="Symbol" pitchFamily="18" charset="2"/>
              <a:buChar char=""/>
            </a:pPr>
            <a:r>
              <a:rPr lang="en-GB" altLang="zh-CN" dirty="0">
                <a:solidFill>
                  <a:srgbClr val="000000"/>
                </a:solidFill>
              </a:rPr>
              <a:t>Full body image obtained in a single bed position, hence, a single acquisition</a:t>
            </a:r>
          </a:p>
          <a:p>
            <a:pPr lvl="2" eaLnBrk="1" hangingPunct="1">
              <a:spcBef>
                <a:spcPts val="1000"/>
              </a:spcBef>
              <a:buSzPct val="75000"/>
              <a:buFont typeface="Symbol" pitchFamily="18" charset="2"/>
              <a:buChar char=""/>
            </a:pPr>
            <a:r>
              <a:rPr lang="en-GB" altLang="zh-CN" dirty="0">
                <a:solidFill>
                  <a:srgbClr val="008000"/>
                </a:solidFill>
              </a:rPr>
              <a:t>Saves time</a:t>
            </a:r>
            <a:r>
              <a:rPr lang="en-GB" altLang="zh-CN" dirty="0">
                <a:solidFill>
                  <a:srgbClr val="000000"/>
                </a:solidFill>
              </a:rPr>
              <a:t> (money)</a:t>
            </a:r>
          </a:p>
          <a:p>
            <a:pPr lvl="2" eaLnBrk="1" hangingPunct="1">
              <a:spcBef>
                <a:spcPts val="500"/>
              </a:spcBef>
              <a:buSzPct val="75000"/>
              <a:buFont typeface="Symbol" pitchFamily="18" charset="2"/>
              <a:buChar char=""/>
            </a:pPr>
            <a:r>
              <a:rPr lang="en-GB" altLang="zh-CN" dirty="0">
                <a:solidFill>
                  <a:srgbClr val="008000"/>
                </a:solidFill>
              </a:rPr>
              <a:t>Reduced injected activity</a:t>
            </a:r>
            <a:r>
              <a:rPr lang="en-GB" altLang="zh-CN" dirty="0">
                <a:solidFill>
                  <a:srgbClr val="000000"/>
                </a:solidFill>
              </a:rPr>
              <a:t> (patient dose)</a:t>
            </a:r>
          </a:p>
          <a:p>
            <a:pPr lvl="2" eaLnBrk="1" hangingPunct="1">
              <a:spcBef>
                <a:spcPts val="500"/>
              </a:spcBef>
              <a:buSzPct val="75000"/>
              <a:buFont typeface="Symbol" pitchFamily="18" charset="2"/>
              <a:buChar char=""/>
            </a:pPr>
            <a:r>
              <a:rPr lang="en-GB" altLang="zh-CN" dirty="0">
                <a:solidFill>
                  <a:srgbClr val="008000"/>
                </a:solidFill>
              </a:rPr>
              <a:t>Continuous uptake signal</a:t>
            </a:r>
            <a:r>
              <a:rPr lang="en-GB" altLang="zh-CN" dirty="0">
                <a:solidFill>
                  <a:srgbClr val="000000"/>
                </a:solidFill>
              </a:rPr>
              <a:t> (image quality improved without loss of biological significance)</a:t>
            </a:r>
          </a:p>
          <a:p>
            <a:pPr lvl="2" eaLnBrk="1" hangingPunct="1">
              <a:spcBef>
                <a:spcPts val="500"/>
              </a:spcBef>
              <a:buSzPct val="75000"/>
              <a:buFont typeface="Symbol" pitchFamily="18" charset="2"/>
              <a:buChar char=""/>
            </a:pPr>
            <a:r>
              <a:rPr lang="en-GB" altLang="zh-CN" dirty="0">
                <a:solidFill>
                  <a:srgbClr val="FF0000"/>
                </a:solidFill>
              </a:rPr>
              <a:t>Inexistence of adequate image reconstruction algorithms</a:t>
            </a:r>
            <a:r>
              <a:rPr lang="en-GB" altLang="zh-CN" dirty="0">
                <a:solidFill>
                  <a:srgbClr val="000000"/>
                </a:solidFill>
              </a:rPr>
              <a:t>, </a:t>
            </a:r>
            <a:r>
              <a:rPr lang="en-GB" altLang="zh-CN" dirty="0">
                <a:solidFill>
                  <a:srgbClr val="008000"/>
                </a:solidFill>
              </a:rPr>
              <a:t>yet</a:t>
            </a:r>
          </a:p>
        </p:txBody>
      </p:sp>
      <p:pic>
        <p:nvPicPr>
          <p:cNvPr id="51206" name="Picture 5" descr="G:\LIP\Doutoramento\Apresentacoes\RPC-2010\Figures\Detected-Annihilation-Ev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933825"/>
            <a:ext cx="6243638"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4BAD33F6-A386-4BAF-9DA5-5D18BDC8D18E}" type="slidenum">
              <a:rPr lang="zh-CN" altLang="en-US" smtClean="0"/>
              <a:pPr>
                <a:defRPr/>
              </a:pPr>
              <a:t>54</a:t>
            </a:fld>
            <a:endParaRPr lang="zh-CN" altLang="en-US" dirty="0"/>
          </a:p>
        </p:txBody>
      </p:sp>
      <p:sp>
        <p:nvSpPr>
          <p:cNvPr id="52227" name="灯片编号占位符 1"/>
          <p:cNvSpPr txBox="1">
            <a:spLocks/>
          </p:cNvSpPr>
          <p:nvPr/>
        </p:nvSpPr>
        <p:spPr bwMode="auto">
          <a:xfrm>
            <a:off x="8215313" y="6356350"/>
            <a:ext cx="4714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A0278FA2-3CC4-43F0-826F-EF3AC9B73B70}" type="slidenum">
              <a:rPr lang="zh-CN" altLang="en-US" sz="1400">
                <a:latin typeface="Calibri" pitchFamily="34" charset="0"/>
              </a:rPr>
              <a:pPr eaLnBrk="1" hangingPunct="1"/>
              <a:t>54</a:t>
            </a:fld>
            <a:endParaRPr lang="zh-CN" altLang="en-US" sz="1400">
              <a:latin typeface="Calibri" pitchFamily="34" charset="0"/>
            </a:endParaRPr>
          </a:p>
        </p:txBody>
      </p:sp>
      <p:sp>
        <p:nvSpPr>
          <p:cNvPr id="4" name="灯片编号占位符 1"/>
          <p:cNvSpPr txBox="1">
            <a:spLocks/>
          </p:cNvSpPr>
          <p:nvPr/>
        </p:nvSpPr>
        <p:spPr>
          <a:xfrm>
            <a:off x="8215313" y="6356350"/>
            <a:ext cx="471487" cy="365125"/>
          </a:xfrm>
          <a:prstGeom prst="rect">
            <a:avLst/>
          </a:prstGeom>
        </p:spPr>
        <p:txBody>
          <a:bodyPr/>
          <a:lstStyle/>
          <a:p>
            <a:pPr fontAlgn="auto">
              <a:spcBef>
                <a:spcPts val="0"/>
              </a:spcBef>
              <a:spcAft>
                <a:spcPts val="0"/>
              </a:spcAft>
              <a:defRPr/>
            </a:pPr>
            <a:fld id="{CB305D78-7999-46D0-953F-798B58E31F37}" type="slidenum">
              <a:rPr lang="zh-CN" altLang="en-US" sz="1400">
                <a:latin typeface="+mn-lt"/>
                <a:ea typeface="+mn-ea"/>
              </a:rPr>
              <a:pPr fontAlgn="auto">
                <a:spcBef>
                  <a:spcPts val="0"/>
                </a:spcBef>
                <a:spcAft>
                  <a:spcPts val="0"/>
                </a:spcAft>
                <a:defRPr/>
              </a:pPr>
              <a:t>54</a:t>
            </a:fld>
            <a:endParaRPr lang="zh-CN" altLang="en-US" sz="1400" dirty="0">
              <a:latin typeface="+mn-lt"/>
              <a:ea typeface="+mn-ea"/>
            </a:endParaRPr>
          </a:p>
        </p:txBody>
      </p:sp>
      <p:sp>
        <p:nvSpPr>
          <p:cNvPr id="5" name="Rectangle 2"/>
          <p:cNvSpPr txBox="1">
            <a:spLocks noChangeArrowheads="1"/>
          </p:cNvSpPr>
          <p:nvPr/>
        </p:nvSpPr>
        <p:spPr bwMode="auto">
          <a:xfrm>
            <a:off x="971550" y="1268413"/>
            <a:ext cx="7058025" cy="5057775"/>
          </a:xfrm>
          <a:prstGeom prst="rect">
            <a:avLst/>
          </a:prstGeom>
          <a:noFill/>
          <a:ln/>
        </p:spPr>
        <p:txBody>
          <a:bodyPr lIns="0" tIns="0" rIns="0" bIns="0">
            <a:spAutoFit/>
          </a:bodyPr>
          <a:lstStyle/>
          <a:p>
            <a:pPr marL="382588" indent="-290513" eaLnBrk="0" hangingPunct="0">
              <a:spcBef>
                <a:spcPts val="2500"/>
              </a:spcBef>
              <a:buClr>
                <a:srgbClr val="0E594D"/>
              </a:buClr>
              <a:buSzPct val="45000"/>
              <a:buFont typeface="Wingdings" pitchFamily="2"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b="1" dirty="0">
                <a:solidFill>
                  <a:srgbClr val="990000"/>
                </a:solidFill>
                <a:latin typeface="+mn-lt"/>
              </a:rPr>
              <a:t>RPC-PET is a Falloff of HEP into Nuclear Medicine </a:t>
            </a:r>
            <a:r>
              <a:rPr lang="en-GB" altLang="zh-CN" sz="1600" b="1" dirty="0">
                <a:solidFill>
                  <a:srgbClr val="5F5F5F"/>
                </a:solidFill>
                <a:latin typeface="+mn-lt"/>
              </a:rPr>
              <a:t>(Blanco et al. NIMA 2003)</a:t>
            </a:r>
          </a:p>
          <a:p>
            <a:pPr marL="382588" indent="-290513" eaLnBrk="0" hangingPunct="0">
              <a:spcBef>
                <a:spcPct val="70000"/>
              </a:spcBef>
              <a:buClr>
                <a:srgbClr val="0E594D"/>
              </a:buClr>
              <a:buSzPct val="45000"/>
              <a:buFont typeface="Wingdings" pitchFamily="2"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b="1" dirty="0">
                <a:solidFill>
                  <a:srgbClr val="990000"/>
                </a:solidFill>
                <a:latin typeface="+mn-lt"/>
              </a:rPr>
              <a:t>Advantages</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latin typeface="+mn-lt"/>
              </a:rPr>
              <a:t>Inexpensive</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latin typeface="+mn-lt"/>
              </a:rPr>
              <a:t>Suitable for large area detectors, covering a large solid angle</a:t>
            </a:r>
          </a:p>
          <a:p>
            <a:pPr marL="1165225" lvl="2" indent="-193675"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solidFill>
                  <a:srgbClr val="008000"/>
                </a:solidFill>
                <a:latin typeface="+mn-lt"/>
              </a:rPr>
              <a:t>Increased system sensitivity</a:t>
            </a:r>
            <a:r>
              <a:rPr lang="en-GB" altLang="zh-CN" dirty="0">
                <a:solidFill>
                  <a:srgbClr val="990000"/>
                </a:solidFill>
                <a:latin typeface="+mn-lt"/>
              </a:rPr>
              <a:t> </a:t>
            </a:r>
            <a:r>
              <a:rPr lang="en-GB" altLang="zh-CN" sz="1600" dirty="0">
                <a:solidFill>
                  <a:srgbClr val="5F5F5F"/>
                </a:solidFill>
                <a:latin typeface="+mn-lt"/>
              </a:rPr>
              <a:t>(</a:t>
            </a:r>
            <a:r>
              <a:rPr lang="en-GB" altLang="zh-CN" sz="1600" dirty="0" err="1">
                <a:solidFill>
                  <a:srgbClr val="5F5F5F"/>
                </a:solidFill>
                <a:latin typeface="+mn-lt"/>
              </a:rPr>
              <a:t>Couceiro</a:t>
            </a:r>
            <a:r>
              <a:rPr lang="en-GB" altLang="zh-CN" sz="1600" dirty="0">
                <a:solidFill>
                  <a:srgbClr val="5F5F5F"/>
                </a:solidFill>
                <a:latin typeface="+mn-lt"/>
              </a:rPr>
              <a:t> et al. NIMA 2007, </a:t>
            </a:r>
            <a:r>
              <a:rPr lang="en-GB" altLang="zh-CN" sz="1600" dirty="0" err="1">
                <a:solidFill>
                  <a:srgbClr val="5F5F5F"/>
                </a:solidFill>
                <a:latin typeface="+mn-lt"/>
              </a:rPr>
              <a:t>Crespo</a:t>
            </a:r>
            <a:r>
              <a:rPr lang="en-GB" altLang="zh-CN" sz="1600" dirty="0">
                <a:solidFill>
                  <a:srgbClr val="5F5F5F"/>
                </a:solidFill>
                <a:latin typeface="+mn-lt"/>
              </a:rPr>
              <a:t> et al. MIC 2009)</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latin typeface="+mn-lt"/>
              </a:rPr>
              <a:t>Increased </a:t>
            </a:r>
            <a:r>
              <a:rPr lang="en-GB" altLang="zh-CN" dirty="0">
                <a:solidFill>
                  <a:srgbClr val="008000"/>
                </a:solidFill>
                <a:latin typeface="+mn-lt"/>
              </a:rPr>
              <a:t>position accuracy</a:t>
            </a:r>
            <a:r>
              <a:rPr lang="en-GB" altLang="zh-CN" dirty="0">
                <a:latin typeface="+mn-lt"/>
              </a:rPr>
              <a:t>, allowing </a:t>
            </a:r>
            <a:r>
              <a:rPr lang="en-GB" altLang="zh-CN" dirty="0">
                <a:solidFill>
                  <a:srgbClr val="008000"/>
                </a:solidFill>
                <a:latin typeface="+mn-lt"/>
              </a:rPr>
              <a:t>full 3D detection</a:t>
            </a:r>
            <a:r>
              <a:rPr lang="en-GB" altLang="zh-CN" dirty="0">
                <a:latin typeface="+mn-lt"/>
              </a:rPr>
              <a:t>, minimizing gross parallax errors;</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solidFill>
                  <a:srgbClr val="008000"/>
                </a:solidFill>
                <a:latin typeface="+mn-lt"/>
              </a:rPr>
              <a:t>Excellent timing resolution</a:t>
            </a:r>
            <a:r>
              <a:rPr lang="en-GB" altLang="zh-CN" dirty="0">
                <a:latin typeface="+mn-lt"/>
              </a:rPr>
              <a:t> of 60 </a:t>
            </a:r>
            <a:r>
              <a:rPr lang="en-GB" altLang="zh-CN" dirty="0" err="1">
                <a:latin typeface="+mn-lt"/>
              </a:rPr>
              <a:t>ps</a:t>
            </a:r>
            <a:r>
              <a:rPr lang="en-GB" altLang="zh-CN" dirty="0">
                <a:latin typeface="+mn-lt"/>
              </a:rPr>
              <a:t> FWHM for 511 </a:t>
            </a:r>
            <a:r>
              <a:rPr lang="en-GB" altLang="zh-CN" dirty="0" err="1">
                <a:latin typeface="+mn-lt"/>
              </a:rPr>
              <a:t>keV</a:t>
            </a:r>
            <a:r>
              <a:rPr lang="en-GB" altLang="zh-CN" dirty="0">
                <a:latin typeface="+mn-lt"/>
              </a:rPr>
              <a:t> photon pair, </a:t>
            </a:r>
            <a:r>
              <a:rPr lang="en-GB" altLang="zh-CN" dirty="0">
                <a:solidFill>
                  <a:srgbClr val="008000"/>
                </a:solidFill>
                <a:latin typeface="+mn-lt"/>
              </a:rPr>
              <a:t>allowing TOF-PET (~1.8cm)</a:t>
            </a:r>
          </a:p>
          <a:p>
            <a:pPr marL="382588" indent="-290513" eaLnBrk="0" hangingPunct="0">
              <a:spcBef>
                <a:spcPct val="70000"/>
              </a:spcBef>
              <a:buClr>
                <a:srgbClr val="0E594D"/>
              </a:buClr>
              <a:buSzPct val="45000"/>
              <a:buFont typeface="Wingdings" pitchFamily="2"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b="1" dirty="0">
                <a:solidFill>
                  <a:srgbClr val="990000"/>
                </a:solidFill>
                <a:latin typeface="+mn-lt"/>
              </a:rPr>
              <a:t>Disadvantages</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latin typeface="+mn-lt"/>
              </a:rPr>
              <a:t>Much </a:t>
            </a:r>
            <a:r>
              <a:rPr lang="en-GB" altLang="zh-CN" dirty="0">
                <a:solidFill>
                  <a:srgbClr val="FF0000"/>
                </a:solidFill>
                <a:latin typeface="+mn-lt"/>
              </a:rPr>
              <a:t>smaller detection efficiency</a:t>
            </a:r>
            <a:r>
              <a:rPr lang="en-GB" altLang="zh-CN" dirty="0">
                <a:latin typeface="+mn-lt"/>
              </a:rPr>
              <a:t>: 20% to 50%.</a:t>
            </a:r>
          </a:p>
          <a:p>
            <a:pPr marL="774700" lvl="1" indent="-258763" eaLnBrk="0" hangingPunct="0">
              <a:spcBef>
                <a:spcPts val="1000"/>
              </a:spcBef>
              <a:buSzPct val="75000"/>
              <a:buFont typeface="Symbol" pitchFamily="18" charset="2"/>
              <a:buChar char=""/>
              <a:tabLst>
                <a:tab pos="382588"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defRPr/>
            </a:pPr>
            <a:r>
              <a:rPr lang="en-GB" altLang="zh-CN" dirty="0">
                <a:solidFill>
                  <a:srgbClr val="FF0000"/>
                </a:solidFill>
                <a:latin typeface="+mn-lt"/>
              </a:rPr>
              <a:t>No energy resolution,</a:t>
            </a:r>
            <a:r>
              <a:rPr lang="en-GB" altLang="zh-CN" dirty="0">
                <a:latin typeface="+mn-lt"/>
              </a:rPr>
              <a:t> although </a:t>
            </a:r>
            <a:r>
              <a:rPr lang="en-GB" altLang="zh-CN" dirty="0">
                <a:solidFill>
                  <a:srgbClr val="008000"/>
                </a:solidFill>
                <a:latin typeface="+mn-lt"/>
              </a:rPr>
              <a:t>energy sensitivity</a:t>
            </a:r>
            <a:r>
              <a:rPr lang="en-GB" altLang="zh-CN" dirty="0">
                <a:latin typeface="+mn-lt"/>
              </a:rPr>
              <a:t>.</a:t>
            </a:r>
          </a:p>
        </p:txBody>
      </p:sp>
      <p:sp>
        <p:nvSpPr>
          <p:cNvPr id="52230" name="Text Box 20"/>
          <p:cNvSpPr txBox="1">
            <a:spLocks noChangeArrowheads="1"/>
          </p:cNvSpPr>
          <p:nvPr/>
        </p:nvSpPr>
        <p:spPr bwMode="auto">
          <a:xfrm>
            <a:off x="1403350" y="333375"/>
            <a:ext cx="52562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9pPr>
          </a:lstStyle>
          <a:p>
            <a:pPr hangingPunct="1"/>
            <a:r>
              <a:rPr lang="en-US" altLang="zh-CN" sz="2400" b="1">
                <a:solidFill>
                  <a:srgbClr val="0000FF"/>
                </a:solidFill>
                <a:latin typeface="Times New Roman" pitchFamily="18" charset="0"/>
              </a:rPr>
              <a:t>      </a:t>
            </a:r>
            <a:r>
              <a:rPr lang="en-US" altLang="zh-CN" sz="3200" b="1">
                <a:solidFill>
                  <a:srgbClr val="FF0000"/>
                </a:solidFill>
                <a:latin typeface="Times New Roman" pitchFamily="18" charset="0"/>
              </a:rPr>
              <a:t>Introduction to RPC-PET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55</a:t>
            </a:fld>
            <a:endParaRPr lang="zh-CN" altLang="en-US" dirty="0"/>
          </a:p>
        </p:txBody>
      </p:sp>
      <p:sp>
        <p:nvSpPr>
          <p:cNvPr id="3" name="灯片编号占位符 1"/>
          <p:cNvSpPr txBox="1">
            <a:spLocks/>
          </p:cNvSpPr>
          <p:nvPr/>
        </p:nvSpPr>
        <p:spPr bwMode="auto">
          <a:xfrm>
            <a:off x="8215313" y="6356350"/>
            <a:ext cx="4714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l" rtl="0" eaLnBrk="0" fontAlgn="auto" hangingPunct="0">
              <a:spcBef>
                <a:spcPts val="0"/>
              </a:spcBef>
              <a:spcAft>
                <a:spcPts val="0"/>
              </a:spcAft>
              <a:defRPr sz="1400" kern="1200">
                <a:solidFill>
                  <a:schemeClr val="tx1"/>
                </a:solidFill>
                <a:latin typeface="Arial" pitchFamily="34" charset="0"/>
                <a:ea typeface="宋体" pitchFamily="2" charset="-122"/>
                <a:cs typeface="+mn-cs"/>
              </a:defRPr>
            </a:lvl1pPr>
            <a:lvl2pPr marL="742950" indent="-28575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11430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6002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2057400" indent="-228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5146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6pPr>
            <a:lvl7pPr marL="29718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7pPr>
            <a:lvl8pPr marL="34290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8pPr>
            <a:lvl9pPr marL="3886200" indent="-228600" algn="l" defTabSz="914400" rtl="0" eaLnBrk="0" fontAlgn="base" latinLnBrk="0" hangingPunct="0">
              <a:spcBef>
                <a:spcPct val="0"/>
              </a:spcBef>
              <a:spcAft>
                <a:spcPct val="0"/>
              </a:spcAft>
              <a:defRPr kern="1200">
                <a:solidFill>
                  <a:schemeClr val="tx1"/>
                </a:solidFill>
                <a:latin typeface="Arial" pitchFamily="34" charset="0"/>
                <a:ea typeface="宋体" pitchFamily="2" charset="-122"/>
                <a:cs typeface="+mn-cs"/>
              </a:defRPr>
            </a:lvl9pPr>
          </a:lstStyle>
          <a:p>
            <a:pPr eaLnBrk="1" hangingPunct="1"/>
            <a:fld id="{9C390176-1BE5-47BA-8C02-281A90C1476F}" type="slidenum">
              <a:rPr lang="zh-CN" altLang="en-US" smtClean="0">
                <a:latin typeface="Calibri" pitchFamily="34" charset="0"/>
              </a:rPr>
              <a:pPr eaLnBrk="1" hangingPunct="1"/>
              <a:t>55</a:t>
            </a:fld>
            <a:endParaRPr lang="zh-CN" altLang="en-US" smtClean="0">
              <a:latin typeface="Calibri" pitchFamily="34" charset="0"/>
            </a:endParaRPr>
          </a:p>
        </p:txBody>
      </p:sp>
      <p:grpSp>
        <p:nvGrpSpPr>
          <p:cNvPr id="4" name="组合 103"/>
          <p:cNvGrpSpPr>
            <a:grpSpLocks/>
          </p:cNvGrpSpPr>
          <p:nvPr/>
        </p:nvGrpSpPr>
        <p:grpSpPr bwMode="auto">
          <a:xfrm>
            <a:off x="4763" y="1235075"/>
            <a:ext cx="5037137" cy="4870450"/>
            <a:chOff x="1500166" y="1214422"/>
            <a:chExt cx="5037086" cy="4869926"/>
          </a:xfrm>
        </p:grpSpPr>
        <p:grpSp>
          <p:nvGrpSpPr>
            <p:cNvPr id="5" name="组合 28"/>
            <p:cNvGrpSpPr>
              <a:grpSpLocks/>
            </p:cNvGrpSpPr>
            <p:nvPr/>
          </p:nvGrpSpPr>
          <p:grpSpPr bwMode="auto">
            <a:xfrm>
              <a:off x="2857488" y="1857364"/>
              <a:ext cx="2981333" cy="3867178"/>
              <a:chOff x="2590799" y="1990714"/>
              <a:chExt cx="1857376" cy="2889071"/>
            </a:xfrm>
          </p:grpSpPr>
          <p:sp>
            <p:nvSpPr>
              <p:cNvPr id="20" name="矩形 19"/>
              <p:cNvSpPr/>
              <p:nvPr/>
            </p:nvSpPr>
            <p:spPr>
              <a:xfrm>
                <a:off x="2857816" y="2285937"/>
                <a:ext cx="71208" cy="1785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p:cNvSpPr/>
              <p:nvPr/>
            </p:nvSpPr>
            <p:spPr>
              <a:xfrm>
                <a:off x="2590784" y="2652366"/>
                <a:ext cx="214615" cy="114316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flipH="1">
                <a:off x="2949793" y="2680826"/>
                <a:ext cx="45494" cy="109098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矩形 22"/>
              <p:cNvSpPr/>
              <p:nvPr/>
            </p:nvSpPr>
            <p:spPr>
              <a:xfrm>
                <a:off x="3357264" y="2285937"/>
                <a:ext cx="72197" cy="1785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flipH="1">
                <a:off x="3429461" y="2571728"/>
                <a:ext cx="47472" cy="13328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矩形 24"/>
              <p:cNvSpPr/>
              <p:nvPr/>
            </p:nvSpPr>
            <p:spPr>
              <a:xfrm>
                <a:off x="3500669" y="2214785"/>
                <a:ext cx="71208" cy="192819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6" name="组合 51"/>
              <p:cNvGrpSpPr>
                <a:grpSpLocks/>
              </p:cNvGrpSpPr>
              <p:nvPr/>
            </p:nvGrpSpPr>
            <p:grpSpPr bwMode="auto">
              <a:xfrm>
                <a:off x="3605206" y="2224079"/>
                <a:ext cx="290510" cy="1928826"/>
                <a:chOff x="3857620" y="2214554"/>
                <a:chExt cx="290510" cy="1928826"/>
              </a:xfrm>
            </p:grpSpPr>
            <p:sp>
              <p:nvSpPr>
                <p:cNvPr id="40" name="矩形 39"/>
                <p:cNvSpPr/>
                <p:nvPr/>
              </p:nvSpPr>
              <p:spPr>
                <a:xfrm>
                  <a:off x="3929126" y="2214747"/>
                  <a:ext cx="71208" cy="192819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矩形 40"/>
                <p:cNvSpPr/>
                <p:nvPr/>
              </p:nvSpPr>
              <p:spPr>
                <a:xfrm>
                  <a:off x="3857918" y="2357050"/>
                  <a:ext cx="45494" cy="1434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2" name="矩形 41"/>
                <p:cNvSpPr/>
                <p:nvPr/>
              </p:nvSpPr>
              <p:spPr>
                <a:xfrm>
                  <a:off x="3857918" y="2571690"/>
                  <a:ext cx="45494" cy="1434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3" name="矩形 42"/>
                <p:cNvSpPr/>
                <p:nvPr/>
              </p:nvSpPr>
              <p:spPr>
                <a:xfrm>
                  <a:off x="3857918" y="2999782"/>
                  <a:ext cx="45494" cy="1434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4" name="矩形 43"/>
                <p:cNvSpPr/>
                <p:nvPr/>
              </p:nvSpPr>
              <p:spPr>
                <a:xfrm>
                  <a:off x="3857918" y="3214422"/>
                  <a:ext cx="45494" cy="1434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5" name="矩形 44"/>
                <p:cNvSpPr/>
                <p:nvPr/>
              </p:nvSpPr>
              <p:spPr>
                <a:xfrm>
                  <a:off x="3857918" y="3429061"/>
                  <a:ext cx="45494" cy="14230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矩形 45"/>
                <p:cNvSpPr/>
                <p:nvPr/>
              </p:nvSpPr>
              <p:spPr>
                <a:xfrm>
                  <a:off x="3857918" y="3642515"/>
                  <a:ext cx="45494" cy="1434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矩形 46"/>
                <p:cNvSpPr/>
                <p:nvPr/>
              </p:nvSpPr>
              <p:spPr>
                <a:xfrm>
                  <a:off x="3857918" y="3857155"/>
                  <a:ext cx="45494" cy="1434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矩形 47"/>
                <p:cNvSpPr/>
                <p:nvPr/>
              </p:nvSpPr>
              <p:spPr>
                <a:xfrm>
                  <a:off x="3857918" y="2786329"/>
                  <a:ext cx="45494" cy="14230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9" name="组合 28"/>
                <p:cNvGrpSpPr>
                  <a:grpSpLocks/>
                </p:cNvGrpSpPr>
                <p:nvPr/>
              </p:nvGrpSpPr>
              <p:grpSpPr bwMode="auto">
                <a:xfrm>
                  <a:off x="3924300" y="2357430"/>
                  <a:ext cx="219072" cy="142876"/>
                  <a:chOff x="3924300" y="2357430"/>
                  <a:chExt cx="219072" cy="142876"/>
                </a:xfrm>
              </p:grpSpPr>
              <p:cxnSp>
                <p:nvCxnSpPr>
                  <p:cNvPr id="71" name="直接连接符 21"/>
                  <p:cNvCxnSpPr/>
                  <p:nvPr/>
                </p:nvCxnSpPr>
                <p:spPr>
                  <a:xfrm flipV="1">
                    <a:off x="3924182" y="2429387"/>
                    <a:ext cx="147361"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等腰三角形 71"/>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0" name="组合 29"/>
                <p:cNvGrpSpPr>
                  <a:grpSpLocks/>
                </p:cNvGrpSpPr>
                <p:nvPr/>
              </p:nvGrpSpPr>
              <p:grpSpPr bwMode="auto">
                <a:xfrm>
                  <a:off x="3929058" y="2571744"/>
                  <a:ext cx="219072" cy="142876"/>
                  <a:chOff x="3924300" y="2357430"/>
                  <a:chExt cx="219072" cy="142876"/>
                </a:xfrm>
              </p:grpSpPr>
              <p:cxnSp>
                <p:nvCxnSpPr>
                  <p:cNvPr id="69" name="直接连接符 68"/>
                  <p:cNvCxnSpPr/>
                  <p:nvPr/>
                </p:nvCxnSpPr>
                <p:spPr>
                  <a:xfrm flipV="1">
                    <a:off x="3924369" y="2429712"/>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等腰三角形 31"/>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1" name="组合 32"/>
                <p:cNvGrpSpPr>
                  <a:grpSpLocks/>
                </p:cNvGrpSpPr>
                <p:nvPr/>
              </p:nvGrpSpPr>
              <p:grpSpPr bwMode="auto">
                <a:xfrm>
                  <a:off x="3929058" y="2786058"/>
                  <a:ext cx="219072" cy="142876"/>
                  <a:chOff x="3924300" y="2357430"/>
                  <a:chExt cx="219072" cy="142876"/>
                </a:xfrm>
              </p:grpSpPr>
              <p:cxnSp>
                <p:nvCxnSpPr>
                  <p:cNvPr id="67" name="直接连接符 33"/>
                  <p:cNvCxnSpPr/>
                  <p:nvPr/>
                </p:nvCxnSpPr>
                <p:spPr>
                  <a:xfrm flipV="1">
                    <a:off x="3924369" y="2428852"/>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8" name="等腰三角形 34"/>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2" name="组合 35"/>
                <p:cNvGrpSpPr>
                  <a:grpSpLocks/>
                </p:cNvGrpSpPr>
                <p:nvPr/>
              </p:nvGrpSpPr>
              <p:grpSpPr bwMode="auto">
                <a:xfrm>
                  <a:off x="3929058" y="3000372"/>
                  <a:ext cx="219072" cy="142876"/>
                  <a:chOff x="3924300" y="2357430"/>
                  <a:chExt cx="219072" cy="142876"/>
                </a:xfrm>
              </p:grpSpPr>
              <p:cxnSp>
                <p:nvCxnSpPr>
                  <p:cNvPr id="65" name="直接连接符 36"/>
                  <p:cNvCxnSpPr/>
                  <p:nvPr/>
                </p:nvCxnSpPr>
                <p:spPr>
                  <a:xfrm flipV="1">
                    <a:off x="3924369" y="2429178"/>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6" name="等腰三角形 37"/>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3" name="组合 38"/>
                <p:cNvGrpSpPr>
                  <a:grpSpLocks/>
                </p:cNvGrpSpPr>
                <p:nvPr/>
              </p:nvGrpSpPr>
              <p:grpSpPr bwMode="auto">
                <a:xfrm>
                  <a:off x="3929058" y="3214686"/>
                  <a:ext cx="219072" cy="142876"/>
                  <a:chOff x="3924300" y="2357430"/>
                  <a:chExt cx="219072" cy="142876"/>
                </a:xfrm>
              </p:grpSpPr>
              <p:cxnSp>
                <p:nvCxnSpPr>
                  <p:cNvPr id="63" name="直接连接符 62"/>
                  <p:cNvCxnSpPr/>
                  <p:nvPr/>
                </p:nvCxnSpPr>
                <p:spPr>
                  <a:xfrm flipV="1">
                    <a:off x="3924369" y="2429503"/>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等腰三角形 63"/>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4" name="组合 41"/>
                <p:cNvGrpSpPr>
                  <a:grpSpLocks/>
                </p:cNvGrpSpPr>
                <p:nvPr/>
              </p:nvGrpSpPr>
              <p:grpSpPr bwMode="auto">
                <a:xfrm>
                  <a:off x="3929058" y="3429000"/>
                  <a:ext cx="219072" cy="142876"/>
                  <a:chOff x="3924300" y="2357430"/>
                  <a:chExt cx="219072" cy="142876"/>
                </a:xfrm>
              </p:grpSpPr>
              <p:cxnSp>
                <p:nvCxnSpPr>
                  <p:cNvPr id="61" name="直接连接符 60"/>
                  <p:cNvCxnSpPr/>
                  <p:nvPr/>
                </p:nvCxnSpPr>
                <p:spPr>
                  <a:xfrm flipV="1">
                    <a:off x="3924369" y="2428642"/>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5" name="组合 44"/>
                <p:cNvGrpSpPr>
                  <a:grpSpLocks/>
                </p:cNvGrpSpPr>
                <p:nvPr/>
              </p:nvGrpSpPr>
              <p:grpSpPr bwMode="auto">
                <a:xfrm>
                  <a:off x="3929058" y="3643314"/>
                  <a:ext cx="219072" cy="142876"/>
                  <a:chOff x="3924300" y="2357430"/>
                  <a:chExt cx="219072" cy="142876"/>
                </a:xfrm>
              </p:grpSpPr>
              <p:cxnSp>
                <p:nvCxnSpPr>
                  <p:cNvPr id="59" name="直接连接符 58"/>
                  <p:cNvCxnSpPr/>
                  <p:nvPr/>
                </p:nvCxnSpPr>
                <p:spPr>
                  <a:xfrm flipV="1">
                    <a:off x="3924369" y="2428968"/>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等腰三角形 59"/>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nvGrpSpPr>
                <p:cNvPr id="56" name="组合 48"/>
                <p:cNvGrpSpPr>
                  <a:grpSpLocks/>
                </p:cNvGrpSpPr>
                <p:nvPr/>
              </p:nvGrpSpPr>
              <p:grpSpPr bwMode="auto">
                <a:xfrm>
                  <a:off x="3929058" y="3857628"/>
                  <a:ext cx="219072" cy="142876"/>
                  <a:chOff x="3924300" y="2357430"/>
                  <a:chExt cx="219072" cy="142876"/>
                </a:xfrm>
              </p:grpSpPr>
              <p:cxnSp>
                <p:nvCxnSpPr>
                  <p:cNvPr id="57" name="直接连接符 56"/>
                  <p:cNvCxnSpPr/>
                  <p:nvPr/>
                </p:nvCxnSpPr>
                <p:spPr>
                  <a:xfrm flipV="1">
                    <a:off x="3924369" y="2429294"/>
                    <a:ext cx="147362" cy="9487"/>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等腰三角形 57"/>
                  <p:cNvSpPr/>
                  <p:nvPr/>
                </p:nvSpPr>
                <p:spPr>
                  <a:xfrm>
                    <a:off x="4000496" y="2357430"/>
                    <a:ext cx="142876" cy="142876"/>
                  </a:xfrm>
                  <a:prstGeom prst="triangle">
                    <a:avLst/>
                  </a:prstGeom>
                  <a:solidFill>
                    <a:schemeClr val="bg1"/>
                  </a:solidFill>
                  <a:scene3d>
                    <a:camera prst="orthographicFront">
                      <a:rot lat="0" lon="0" rev="1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sp>
            <p:nvSpPr>
              <p:cNvPr id="27" name="任意多边形 26"/>
              <p:cNvSpPr/>
              <p:nvPr/>
            </p:nvSpPr>
            <p:spPr>
              <a:xfrm>
                <a:off x="3010122" y="3095875"/>
                <a:ext cx="293735" cy="58106"/>
              </a:xfrm>
              <a:custGeom>
                <a:avLst/>
                <a:gdLst>
                  <a:gd name="connsiteX0" fmla="*/ 38100 w 294053"/>
                  <a:gd name="connsiteY0" fmla="*/ 57150 h 59120"/>
                  <a:gd name="connsiteX1" fmla="*/ 247650 w 294053"/>
                  <a:gd name="connsiteY1" fmla="*/ 47625 h 59120"/>
                  <a:gd name="connsiteX2" fmla="*/ 266700 w 294053"/>
                  <a:gd name="connsiteY2" fmla="*/ 19050 h 59120"/>
                  <a:gd name="connsiteX3" fmla="*/ 209550 w 294053"/>
                  <a:gd name="connsiteY3" fmla="*/ 9525 h 59120"/>
                  <a:gd name="connsiteX4" fmla="*/ 180975 w 294053"/>
                  <a:gd name="connsiteY4" fmla="*/ 0 h 59120"/>
                  <a:gd name="connsiteX5" fmla="*/ 47625 w 294053"/>
                  <a:gd name="connsiteY5" fmla="*/ 19050 h 59120"/>
                  <a:gd name="connsiteX6" fmla="*/ 0 w 294053"/>
                  <a:gd name="connsiteY6" fmla="*/ 28575 h 59120"/>
                  <a:gd name="connsiteX7" fmla="*/ 57150 w 294053"/>
                  <a:gd name="connsiteY7" fmla="*/ 47625 h 59120"/>
                  <a:gd name="connsiteX8" fmla="*/ 85725 w 294053"/>
                  <a:gd name="connsiteY8" fmla="*/ 57150 h 59120"/>
                  <a:gd name="connsiteX9" fmla="*/ 200025 w 294053"/>
                  <a:gd name="connsiteY9" fmla="*/ 47625 h 59120"/>
                  <a:gd name="connsiteX10" fmla="*/ 257175 w 294053"/>
                  <a:gd name="connsiteY10" fmla="*/ 38100 h 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053" h="59120">
                    <a:moveTo>
                      <a:pt x="38100" y="57150"/>
                    </a:moveTo>
                    <a:cubicBezTo>
                      <a:pt x="107950" y="53975"/>
                      <a:pt x="178679" y="59120"/>
                      <a:pt x="247650" y="47625"/>
                    </a:cubicBezTo>
                    <a:cubicBezTo>
                      <a:pt x="258942" y="45743"/>
                      <a:pt x="274795" y="27145"/>
                      <a:pt x="266700" y="19050"/>
                    </a:cubicBezTo>
                    <a:cubicBezTo>
                      <a:pt x="253044" y="5394"/>
                      <a:pt x="228403" y="13715"/>
                      <a:pt x="209550" y="9525"/>
                    </a:cubicBezTo>
                    <a:cubicBezTo>
                      <a:pt x="199749" y="7347"/>
                      <a:pt x="190500" y="3175"/>
                      <a:pt x="180975" y="0"/>
                    </a:cubicBezTo>
                    <a:cubicBezTo>
                      <a:pt x="113754" y="22407"/>
                      <a:pt x="181180" y="2356"/>
                      <a:pt x="47625" y="19050"/>
                    </a:cubicBezTo>
                    <a:cubicBezTo>
                      <a:pt x="31561" y="21058"/>
                      <a:pt x="15875" y="25400"/>
                      <a:pt x="0" y="28575"/>
                    </a:cubicBezTo>
                    <a:lnTo>
                      <a:pt x="57150" y="47625"/>
                    </a:lnTo>
                    <a:lnTo>
                      <a:pt x="85725" y="57150"/>
                    </a:lnTo>
                    <a:cubicBezTo>
                      <a:pt x="123825" y="53975"/>
                      <a:pt x="162128" y="52678"/>
                      <a:pt x="200025" y="47625"/>
                    </a:cubicBezTo>
                    <a:cubicBezTo>
                      <a:pt x="294053" y="35088"/>
                      <a:pt x="165038" y="38100"/>
                      <a:pt x="257175" y="3810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8" name="任意多边形 27"/>
              <p:cNvSpPr/>
              <p:nvPr/>
            </p:nvSpPr>
            <p:spPr>
              <a:xfrm>
                <a:off x="3928909" y="2999820"/>
                <a:ext cx="429228" cy="234799"/>
              </a:xfrm>
              <a:custGeom>
                <a:avLst/>
                <a:gdLst>
                  <a:gd name="connsiteX0" fmla="*/ 0 w 266700"/>
                  <a:gd name="connsiteY0" fmla="*/ 23866 h 233862"/>
                  <a:gd name="connsiteX1" fmla="*/ 104775 w 266700"/>
                  <a:gd name="connsiteY1" fmla="*/ 223891 h 233862"/>
                  <a:gd name="connsiteX2" fmla="*/ 114300 w 266700"/>
                  <a:gd name="connsiteY2" fmla="*/ 195316 h 233862"/>
                  <a:gd name="connsiteX3" fmla="*/ 152400 w 266700"/>
                  <a:gd name="connsiteY3" fmla="*/ 138166 h 233862"/>
                  <a:gd name="connsiteX4" fmla="*/ 161925 w 266700"/>
                  <a:gd name="connsiteY4" fmla="*/ 100066 h 233862"/>
                  <a:gd name="connsiteX5" fmla="*/ 171450 w 266700"/>
                  <a:gd name="connsiteY5" fmla="*/ 23866 h 233862"/>
                  <a:gd name="connsiteX6" fmla="*/ 266700 w 266700"/>
                  <a:gd name="connsiteY6" fmla="*/ 23866 h 23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0" h="233862">
                    <a:moveTo>
                      <a:pt x="0" y="23866"/>
                    </a:moveTo>
                    <a:cubicBezTo>
                      <a:pt x="166153" y="40481"/>
                      <a:pt x="78435" y="0"/>
                      <a:pt x="104775" y="223891"/>
                    </a:cubicBezTo>
                    <a:cubicBezTo>
                      <a:pt x="105948" y="233862"/>
                      <a:pt x="109424" y="204093"/>
                      <a:pt x="114300" y="195316"/>
                    </a:cubicBezTo>
                    <a:cubicBezTo>
                      <a:pt x="125419" y="175302"/>
                      <a:pt x="152400" y="138166"/>
                      <a:pt x="152400" y="138166"/>
                    </a:cubicBezTo>
                    <a:cubicBezTo>
                      <a:pt x="155575" y="125466"/>
                      <a:pt x="159773" y="112979"/>
                      <a:pt x="161925" y="100066"/>
                    </a:cubicBezTo>
                    <a:cubicBezTo>
                      <a:pt x="166133" y="74817"/>
                      <a:pt x="150748" y="38922"/>
                      <a:pt x="171450" y="23866"/>
                    </a:cubicBezTo>
                    <a:cubicBezTo>
                      <a:pt x="197127" y="5192"/>
                      <a:pt x="234950" y="23866"/>
                      <a:pt x="266700" y="23866"/>
                    </a:cubicBez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29" name="矩形 28"/>
              <p:cNvSpPr/>
              <p:nvPr/>
            </p:nvSpPr>
            <p:spPr>
              <a:xfrm>
                <a:off x="2714410" y="1990659"/>
                <a:ext cx="1723836" cy="85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p:cNvSpPr/>
              <p:nvPr/>
            </p:nvSpPr>
            <p:spPr>
              <a:xfrm>
                <a:off x="4376928" y="2047580"/>
                <a:ext cx="71208" cy="2357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矩形 30"/>
              <p:cNvSpPr/>
              <p:nvPr/>
            </p:nvSpPr>
            <p:spPr>
              <a:xfrm>
                <a:off x="2785618" y="4357623"/>
                <a:ext cx="1643727" cy="71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2" name="矩形 31"/>
              <p:cNvSpPr/>
              <p:nvPr/>
            </p:nvSpPr>
            <p:spPr>
              <a:xfrm>
                <a:off x="2714410" y="2071298"/>
                <a:ext cx="71208" cy="35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32"/>
              <p:cNvSpPr/>
              <p:nvPr/>
            </p:nvSpPr>
            <p:spPr>
              <a:xfrm>
                <a:off x="2785618" y="2285937"/>
                <a:ext cx="72197" cy="21464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4" name="矩形 33"/>
              <p:cNvSpPr/>
              <p:nvPr/>
            </p:nvSpPr>
            <p:spPr>
              <a:xfrm>
                <a:off x="2785618" y="4000681"/>
                <a:ext cx="72197" cy="21345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5" name="矩形 34"/>
              <p:cNvSpPr/>
              <p:nvPr/>
            </p:nvSpPr>
            <p:spPr>
              <a:xfrm>
                <a:off x="2695619" y="4067089"/>
                <a:ext cx="71208" cy="356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6" name="直接连接符 35"/>
              <p:cNvCxnSpPr>
                <a:stCxn id="22" idx="2"/>
              </p:cNvCxnSpPr>
              <p:nvPr/>
            </p:nvCxnSpPr>
            <p:spPr>
              <a:xfrm rot="5400000">
                <a:off x="2557590" y="4185772"/>
                <a:ext cx="828911" cy="98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rot="5400000">
                <a:off x="3084579" y="4216305"/>
                <a:ext cx="699654" cy="989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47"/>
              <p:cNvSpPr txBox="1">
                <a:spLocks noChangeArrowheads="1"/>
              </p:cNvSpPr>
              <p:nvPr/>
            </p:nvSpPr>
            <p:spPr bwMode="auto">
              <a:xfrm>
                <a:off x="2714612" y="4572008"/>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t>-HV</a:t>
                </a:r>
                <a:endParaRPr lang="zh-CN" altLang="en-US" sz="1400"/>
              </a:p>
            </p:txBody>
          </p:sp>
          <p:sp>
            <p:nvSpPr>
              <p:cNvPr id="39" name="TextBox 48"/>
              <p:cNvSpPr txBox="1">
                <a:spLocks noChangeArrowheads="1"/>
              </p:cNvSpPr>
              <p:nvPr/>
            </p:nvSpPr>
            <p:spPr bwMode="auto">
              <a:xfrm>
                <a:off x="3214678" y="4572008"/>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400"/>
                  <a:t>+HV</a:t>
                </a:r>
                <a:endParaRPr lang="zh-CN" altLang="en-US" sz="1400"/>
              </a:p>
            </p:txBody>
          </p:sp>
        </p:grpSp>
        <p:sp>
          <p:nvSpPr>
            <p:cNvPr id="6" name="TextBox 82"/>
            <p:cNvSpPr txBox="1">
              <a:spLocks noChangeArrowheads="1"/>
            </p:cNvSpPr>
            <p:nvPr/>
          </p:nvSpPr>
          <p:spPr bwMode="auto">
            <a:xfrm>
              <a:off x="1928794" y="5000636"/>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闪烁体</a:t>
              </a:r>
            </a:p>
          </p:txBody>
        </p:sp>
        <p:cxnSp>
          <p:nvCxnSpPr>
            <p:cNvPr id="7" name="直接箭头连接符 6"/>
            <p:cNvCxnSpPr>
              <a:stCxn id="6" idx="0"/>
            </p:cNvCxnSpPr>
            <p:nvPr/>
          </p:nvCxnSpPr>
          <p:spPr>
            <a:xfrm rot="5400000" flipH="1" flipV="1">
              <a:off x="2219331" y="4433506"/>
              <a:ext cx="714298" cy="419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85"/>
            <p:cNvSpPr txBox="1">
              <a:spLocks noChangeArrowheads="1"/>
            </p:cNvSpPr>
            <p:nvPr/>
          </p:nvSpPr>
          <p:spPr bwMode="auto">
            <a:xfrm>
              <a:off x="1500166" y="192880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超薄玻璃</a:t>
              </a:r>
            </a:p>
          </p:txBody>
        </p:sp>
        <p:cxnSp>
          <p:nvCxnSpPr>
            <p:cNvPr id="9" name="直接箭头连接符 8"/>
            <p:cNvCxnSpPr/>
            <p:nvPr/>
          </p:nvCxnSpPr>
          <p:spPr>
            <a:xfrm>
              <a:off x="2357407" y="2285870"/>
              <a:ext cx="928678" cy="3571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88"/>
            <p:cNvSpPr txBox="1">
              <a:spLocks noChangeArrowheads="1"/>
            </p:cNvSpPr>
            <p:nvPr/>
          </p:nvSpPr>
          <p:spPr bwMode="auto">
            <a:xfrm>
              <a:off x="3071802" y="121442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光电阴极</a:t>
              </a:r>
            </a:p>
          </p:txBody>
        </p:sp>
        <p:cxnSp>
          <p:nvCxnSpPr>
            <p:cNvPr id="11" name="直接箭头连接符 10"/>
            <p:cNvCxnSpPr>
              <a:stCxn id="10" idx="2"/>
            </p:cNvCxnSpPr>
            <p:nvPr/>
          </p:nvCxnSpPr>
          <p:spPr>
            <a:xfrm rot="5400000">
              <a:off x="2998012" y="2086654"/>
              <a:ext cx="1130178" cy="125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91"/>
            <p:cNvSpPr txBox="1">
              <a:spLocks noChangeArrowheads="1"/>
            </p:cNvSpPr>
            <p:nvPr/>
          </p:nvSpPr>
          <p:spPr bwMode="auto">
            <a:xfrm>
              <a:off x="4357686" y="121442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石墨电极</a:t>
              </a:r>
            </a:p>
          </p:txBody>
        </p:sp>
        <p:cxnSp>
          <p:nvCxnSpPr>
            <p:cNvPr id="13" name="直接箭头连接符 12"/>
            <p:cNvCxnSpPr>
              <a:endCxn id="24" idx="0"/>
            </p:cNvCxnSpPr>
            <p:nvPr/>
          </p:nvCxnSpPr>
          <p:spPr>
            <a:xfrm rot="5400000">
              <a:off x="3910811" y="1902510"/>
              <a:ext cx="1063511" cy="4016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94"/>
            <p:cNvSpPr txBox="1">
              <a:spLocks noChangeArrowheads="1"/>
            </p:cNvSpPr>
            <p:nvPr/>
          </p:nvSpPr>
          <p:spPr bwMode="auto">
            <a:xfrm>
              <a:off x="4500562" y="5429264"/>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绝缘层</a:t>
              </a:r>
            </a:p>
          </p:txBody>
        </p:sp>
        <p:cxnSp>
          <p:nvCxnSpPr>
            <p:cNvPr id="15" name="直接箭头连接符 14"/>
            <p:cNvCxnSpPr>
              <a:endCxn id="25" idx="2"/>
            </p:cNvCxnSpPr>
            <p:nvPr/>
          </p:nvCxnSpPr>
          <p:spPr>
            <a:xfrm rot="16200000" flipV="1">
              <a:off x="4235434" y="4877958"/>
              <a:ext cx="690489" cy="411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97"/>
            <p:cNvSpPr txBox="1">
              <a:spLocks noChangeArrowheads="1"/>
            </p:cNvSpPr>
            <p:nvPr/>
          </p:nvSpPr>
          <p:spPr bwMode="auto">
            <a:xfrm>
              <a:off x="5429256" y="5429264"/>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信号读出</a:t>
              </a:r>
            </a:p>
          </p:txBody>
        </p:sp>
        <p:cxnSp>
          <p:nvCxnSpPr>
            <p:cNvPr id="17" name="直接箭头连接符 16"/>
            <p:cNvCxnSpPr/>
            <p:nvPr/>
          </p:nvCxnSpPr>
          <p:spPr>
            <a:xfrm rot="16200000" flipV="1">
              <a:off x="4786295" y="4643016"/>
              <a:ext cx="785728" cy="785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00"/>
            <p:cNvSpPr txBox="1">
              <a:spLocks noChangeArrowheads="1"/>
            </p:cNvSpPr>
            <p:nvPr/>
          </p:nvSpPr>
          <p:spPr bwMode="auto">
            <a:xfrm>
              <a:off x="3214678" y="5715016"/>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a:t>工作气体</a:t>
              </a:r>
            </a:p>
          </p:txBody>
        </p:sp>
        <p:cxnSp>
          <p:nvCxnSpPr>
            <p:cNvPr id="19" name="直接箭头连接符 18"/>
            <p:cNvCxnSpPr/>
            <p:nvPr/>
          </p:nvCxnSpPr>
          <p:spPr>
            <a:xfrm rot="5400000" flipH="1" flipV="1">
              <a:off x="3036126" y="4893054"/>
              <a:ext cx="1428596" cy="71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73" name="Text Box 20"/>
          <p:cNvSpPr txBox="1">
            <a:spLocks noChangeArrowheads="1"/>
          </p:cNvSpPr>
          <p:nvPr/>
        </p:nvSpPr>
        <p:spPr bwMode="auto">
          <a:xfrm>
            <a:off x="1928813" y="357188"/>
            <a:ext cx="52562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marL="342900" indent="-3429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ea typeface="宋体" pitchFamily="2" charset="-122"/>
              </a:defRPr>
            </a:lvl9pPr>
          </a:lstStyle>
          <a:p>
            <a:pPr algn="ctr" hangingPunct="1"/>
            <a:r>
              <a:rPr lang="zh-CN" altLang="en-US" sz="3200" b="1">
                <a:solidFill>
                  <a:srgbClr val="FF0000"/>
                </a:solidFill>
                <a:latin typeface="华文楷体" pitchFamily="2" charset="-122"/>
                <a:ea typeface="华文楷体" pitchFamily="2" charset="-122"/>
              </a:rPr>
              <a:t>新型气体倍增探测器</a:t>
            </a:r>
            <a:endParaRPr lang="en-US" altLang="zh-CN" sz="3200" b="1">
              <a:solidFill>
                <a:srgbClr val="FF0000"/>
              </a:solidFill>
              <a:latin typeface="华文楷体" pitchFamily="2" charset="-122"/>
              <a:ea typeface="华文楷体" pitchFamily="2" charset="-122"/>
            </a:endParaRPr>
          </a:p>
        </p:txBody>
      </p:sp>
      <p:sp>
        <p:nvSpPr>
          <p:cNvPr id="74" name="TextBox 105"/>
          <p:cNvSpPr txBox="1">
            <a:spLocks noChangeArrowheads="1"/>
          </p:cNvSpPr>
          <p:nvPr/>
        </p:nvSpPr>
        <p:spPr bwMode="auto">
          <a:xfrm>
            <a:off x="5262563" y="1093788"/>
            <a:ext cx="30622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50000"/>
              </a:lnSpc>
            </a:pPr>
            <a:r>
              <a:rPr lang="zh-CN" altLang="en-US" sz="2400" b="1" dirty="0">
                <a:solidFill>
                  <a:srgbClr val="0000FF"/>
                </a:solidFill>
              </a:rPr>
              <a:t>优点：</a:t>
            </a:r>
            <a:endParaRPr lang="en-US" altLang="zh-CN" sz="2400" b="1" dirty="0">
              <a:solidFill>
                <a:srgbClr val="0000FF"/>
              </a:solidFill>
            </a:endParaRPr>
          </a:p>
          <a:p>
            <a:pPr eaLnBrk="1" hangingPunct="1">
              <a:lnSpc>
                <a:spcPct val="150000"/>
              </a:lnSpc>
              <a:buFont typeface="Arial" pitchFamily="34" charset="0"/>
              <a:buChar char="•"/>
            </a:pPr>
            <a:r>
              <a:rPr lang="en-US" altLang="zh-CN" sz="2400" b="1" dirty="0">
                <a:solidFill>
                  <a:srgbClr val="0000FF"/>
                </a:solidFill>
              </a:rPr>
              <a:t>  </a:t>
            </a:r>
            <a:r>
              <a:rPr lang="zh-CN" altLang="en-US" sz="2400" b="1" dirty="0">
                <a:solidFill>
                  <a:srgbClr val="0000FF"/>
                </a:solidFill>
              </a:rPr>
              <a:t>效率</a:t>
            </a:r>
            <a:r>
              <a:rPr lang="zh-CN" altLang="en-US" sz="2400" b="1" dirty="0" smtClean="0">
                <a:solidFill>
                  <a:srgbClr val="0000FF"/>
                </a:solidFill>
              </a:rPr>
              <a:t>：</a:t>
            </a:r>
            <a:r>
              <a:rPr lang="en-US" altLang="zh-CN" sz="2400" b="1" dirty="0">
                <a:solidFill>
                  <a:srgbClr val="0000FF"/>
                </a:solidFill>
              </a:rPr>
              <a:t>&gt;</a:t>
            </a:r>
            <a:r>
              <a:rPr lang="en-US" altLang="zh-CN" sz="2400" b="1" dirty="0" smtClean="0">
                <a:solidFill>
                  <a:srgbClr val="0000FF"/>
                </a:solidFill>
              </a:rPr>
              <a:t>90%</a:t>
            </a:r>
            <a:endParaRPr lang="en-US" altLang="zh-CN" sz="2400" b="1" dirty="0">
              <a:solidFill>
                <a:srgbClr val="0000FF"/>
              </a:solidFill>
            </a:endParaRPr>
          </a:p>
          <a:p>
            <a:pPr eaLnBrk="1" hangingPunct="1">
              <a:lnSpc>
                <a:spcPct val="150000"/>
              </a:lnSpc>
              <a:buFont typeface="Arial" pitchFamily="34" charset="0"/>
              <a:buChar char="•"/>
            </a:pPr>
            <a:r>
              <a:rPr lang="en-US" altLang="zh-CN" sz="2400" b="1" dirty="0">
                <a:solidFill>
                  <a:srgbClr val="0000FF"/>
                </a:solidFill>
              </a:rPr>
              <a:t>  </a:t>
            </a:r>
            <a:r>
              <a:rPr lang="zh-CN" altLang="en-US" sz="2400" b="1" dirty="0">
                <a:solidFill>
                  <a:srgbClr val="0000FF"/>
                </a:solidFill>
              </a:rPr>
              <a:t>时间分辨：</a:t>
            </a:r>
            <a:r>
              <a:rPr lang="en-US" altLang="zh-CN" sz="2400" b="1" dirty="0">
                <a:solidFill>
                  <a:srgbClr val="0000FF"/>
                </a:solidFill>
              </a:rPr>
              <a:t>60ps</a:t>
            </a:r>
          </a:p>
          <a:p>
            <a:pPr eaLnBrk="1" hangingPunct="1">
              <a:lnSpc>
                <a:spcPct val="150000"/>
              </a:lnSpc>
              <a:buFont typeface="Arial" pitchFamily="34" charset="0"/>
              <a:buChar char="•"/>
            </a:pPr>
            <a:r>
              <a:rPr lang="en-US" altLang="zh-CN" sz="2400" b="1" dirty="0">
                <a:solidFill>
                  <a:srgbClr val="0000FF"/>
                </a:solidFill>
              </a:rPr>
              <a:t>  </a:t>
            </a:r>
            <a:r>
              <a:rPr lang="zh-CN" altLang="en-US" sz="2400" b="1" dirty="0">
                <a:solidFill>
                  <a:srgbClr val="0000FF"/>
                </a:solidFill>
              </a:rPr>
              <a:t>定位精度：</a:t>
            </a:r>
            <a:r>
              <a:rPr lang="en-US" altLang="zh-CN" sz="2400" b="1" dirty="0">
                <a:solidFill>
                  <a:srgbClr val="0000FF"/>
                </a:solidFill>
              </a:rPr>
              <a:t>~1.8cm</a:t>
            </a:r>
          </a:p>
          <a:p>
            <a:pPr eaLnBrk="1" hangingPunct="1">
              <a:lnSpc>
                <a:spcPct val="150000"/>
              </a:lnSpc>
              <a:buFont typeface="Arial" pitchFamily="34" charset="0"/>
              <a:buChar char="•"/>
            </a:pPr>
            <a:r>
              <a:rPr lang="en-US" altLang="zh-CN" sz="2400" b="1" dirty="0">
                <a:solidFill>
                  <a:srgbClr val="0000FF"/>
                </a:solidFill>
              </a:rPr>
              <a:t>  </a:t>
            </a:r>
            <a:r>
              <a:rPr lang="zh-CN" altLang="en-US" sz="2400" b="1" dirty="0">
                <a:solidFill>
                  <a:srgbClr val="0000FF"/>
                </a:solidFill>
              </a:rPr>
              <a:t>高空间分辨</a:t>
            </a:r>
            <a:endParaRPr lang="en-US" altLang="zh-CN" sz="2400" b="1" dirty="0">
              <a:solidFill>
                <a:srgbClr val="0000FF"/>
              </a:solidFill>
            </a:endParaRPr>
          </a:p>
          <a:p>
            <a:pPr eaLnBrk="1" hangingPunct="1">
              <a:lnSpc>
                <a:spcPct val="150000"/>
              </a:lnSpc>
              <a:buFont typeface="Arial" pitchFamily="34" charset="0"/>
              <a:buChar char="•"/>
            </a:pPr>
            <a:r>
              <a:rPr lang="en-US" altLang="zh-CN" sz="2400" b="1" dirty="0">
                <a:solidFill>
                  <a:srgbClr val="0000FF"/>
                </a:solidFill>
              </a:rPr>
              <a:t>  </a:t>
            </a:r>
            <a:r>
              <a:rPr lang="zh-CN" altLang="en-US" sz="2400" b="1" dirty="0">
                <a:solidFill>
                  <a:srgbClr val="0000FF"/>
                </a:solidFill>
              </a:rPr>
              <a:t>价格便宜</a:t>
            </a:r>
            <a:r>
              <a:rPr lang="en-US" altLang="zh-CN" sz="2400" dirty="0"/>
              <a:t>	</a:t>
            </a:r>
            <a:r>
              <a:rPr lang="zh-CN" altLang="en-US" sz="2400" dirty="0"/>
              <a:t> </a:t>
            </a:r>
          </a:p>
        </p:txBody>
      </p:sp>
      <p:sp>
        <p:nvSpPr>
          <p:cNvPr id="75" name="矩形 1"/>
          <p:cNvSpPr>
            <a:spLocks noChangeArrowheads="1"/>
          </p:cNvSpPr>
          <p:nvPr/>
        </p:nvSpPr>
        <p:spPr bwMode="auto">
          <a:xfrm>
            <a:off x="5221288" y="4556125"/>
            <a:ext cx="3598862" cy="209288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30000"/>
              </a:lnSpc>
            </a:pPr>
            <a:r>
              <a:rPr lang="zh-CN" altLang="zh-CN" sz="2000" b="1" dirty="0"/>
              <a:t>关键技术难点：</a:t>
            </a:r>
            <a:endParaRPr lang="en-US" altLang="zh-CN" sz="2000" b="1" dirty="0"/>
          </a:p>
          <a:p>
            <a:pPr eaLnBrk="1" hangingPunct="1">
              <a:lnSpc>
                <a:spcPct val="130000"/>
              </a:lnSpc>
            </a:pPr>
            <a:r>
              <a:rPr lang="en-US" altLang="zh-CN" sz="2000" b="1" dirty="0"/>
              <a:t>   </a:t>
            </a:r>
            <a:r>
              <a:rPr lang="zh-CN" altLang="zh-CN" sz="2000" b="1" dirty="0"/>
              <a:t>新型光电阴极研究，</a:t>
            </a:r>
            <a:endParaRPr lang="en-US" altLang="zh-CN" sz="2000" b="1" dirty="0"/>
          </a:p>
          <a:p>
            <a:pPr eaLnBrk="1" hangingPunct="1">
              <a:lnSpc>
                <a:spcPct val="130000"/>
              </a:lnSpc>
            </a:pPr>
            <a:r>
              <a:rPr lang="en-US" altLang="zh-CN" sz="2000" b="1" dirty="0"/>
              <a:t>   </a:t>
            </a:r>
            <a:r>
              <a:rPr lang="zh-CN" altLang="zh-CN" sz="2000" b="1" dirty="0"/>
              <a:t>倍增型探测器研制</a:t>
            </a:r>
            <a:r>
              <a:rPr lang="zh-CN" altLang="zh-CN" sz="2000" b="1" dirty="0" smtClean="0"/>
              <a:t>，</a:t>
            </a:r>
            <a:endParaRPr lang="en-US" altLang="zh-CN" sz="2000" b="1" dirty="0" smtClean="0"/>
          </a:p>
          <a:p>
            <a:pPr eaLnBrk="1" hangingPunct="1">
              <a:lnSpc>
                <a:spcPct val="130000"/>
              </a:lnSpc>
            </a:pPr>
            <a:r>
              <a:rPr lang="en-US" altLang="zh-CN" sz="2000" b="1" dirty="0"/>
              <a:t> </a:t>
            </a:r>
            <a:r>
              <a:rPr lang="en-US" altLang="zh-CN" sz="2000" b="1" dirty="0" smtClean="0"/>
              <a:t>  </a:t>
            </a:r>
            <a:r>
              <a:rPr lang="zh-CN" altLang="en-US" sz="2000" b="1" dirty="0" smtClean="0"/>
              <a:t>工作气体研究，</a:t>
            </a:r>
            <a:endParaRPr lang="en-US" altLang="zh-CN" sz="2000" b="1" dirty="0"/>
          </a:p>
          <a:p>
            <a:pPr eaLnBrk="1" hangingPunct="1">
              <a:lnSpc>
                <a:spcPct val="130000"/>
              </a:lnSpc>
            </a:pPr>
            <a:r>
              <a:rPr lang="en-US" altLang="zh-CN" sz="2000" b="1" dirty="0"/>
              <a:t>   </a:t>
            </a:r>
            <a:r>
              <a:rPr lang="zh-CN" altLang="zh-CN" sz="2000" b="1" dirty="0"/>
              <a:t>高灵敏</a:t>
            </a:r>
            <a:r>
              <a:rPr lang="en-US" altLang="zh-CN" sz="2000" b="1" dirty="0"/>
              <a:t>ASIC</a:t>
            </a:r>
            <a:r>
              <a:rPr lang="zh-CN" altLang="zh-CN" sz="2000" b="1" dirty="0"/>
              <a:t>电子学</a:t>
            </a:r>
            <a:r>
              <a:rPr lang="zh-CN" altLang="zh-CN" sz="2000" b="1" dirty="0" smtClean="0"/>
              <a:t>研制</a:t>
            </a:r>
            <a:r>
              <a:rPr lang="en-US" altLang="zh-CN" sz="2000" b="1" dirty="0"/>
              <a:t>.</a:t>
            </a:r>
            <a:endParaRPr lang="en-US" altLang="zh-CN" sz="2000" b="1" dirty="0"/>
          </a:p>
        </p:txBody>
      </p:sp>
    </p:spTree>
    <p:extLst>
      <p:ext uri="{BB962C8B-B14F-4D97-AF65-F5344CB8AC3E}">
        <p14:creationId xmlns:p14="http://schemas.microsoft.com/office/powerpoint/2010/main" val="7022418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E4B367E-E4A4-452E-9569-8002A4AACFC1}" type="slidenum">
              <a:rPr lang="zh-CN" altLang="en-US" smtClean="0"/>
              <a:pPr>
                <a:defRPr/>
              </a:pPr>
              <a:t>56</a:t>
            </a:fld>
            <a:endParaRPr lang="zh-CN" altLang="en-US" dirty="0"/>
          </a:p>
        </p:txBody>
      </p:sp>
      <p:sp>
        <p:nvSpPr>
          <p:cNvPr id="53251" name="Rectangle 2"/>
          <p:cNvSpPr txBox="1">
            <a:spLocks noChangeArrowheads="1"/>
          </p:cNvSpPr>
          <p:nvPr/>
        </p:nvSpPr>
        <p:spPr bwMode="auto">
          <a:xfrm>
            <a:off x="1000125" y="214313"/>
            <a:ext cx="7072313" cy="7858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3200" b="1">
                <a:solidFill>
                  <a:srgbClr val="FF0000"/>
                </a:solidFill>
                <a:latin typeface="Calibri" pitchFamily="34" charset="0"/>
                <a:ea typeface="华文楷体" pitchFamily="2" charset="-122"/>
              </a:rPr>
              <a:t>Conclusions</a:t>
            </a:r>
            <a:endParaRPr lang="zh-CN" altLang="en-US" sz="3200" b="1">
              <a:solidFill>
                <a:srgbClr val="FF0000"/>
              </a:solidFill>
              <a:latin typeface="Calibri" pitchFamily="34" charset="0"/>
              <a:ea typeface="华文楷体" pitchFamily="2" charset="-122"/>
            </a:endParaRPr>
          </a:p>
        </p:txBody>
      </p:sp>
      <p:sp>
        <p:nvSpPr>
          <p:cNvPr id="73732" name="内容占位符 2"/>
          <p:cNvSpPr txBox="1">
            <a:spLocks/>
          </p:cNvSpPr>
          <p:nvPr/>
        </p:nvSpPr>
        <p:spPr bwMode="auto">
          <a:xfrm>
            <a:off x="428625" y="1571625"/>
            <a:ext cx="8358188" cy="3009503"/>
          </a:xfrm>
          <a:prstGeom prst="rect">
            <a:avLst/>
          </a:prstGeom>
          <a:noFill/>
          <a:ln w="9525">
            <a:noFill/>
            <a:miter lim="800000"/>
            <a:headEnd/>
            <a:tailEnd/>
          </a:ln>
        </p:spPr>
        <p:txBody>
          <a:bodyPr/>
          <a:lstStyle/>
          <a:p>
            <a:pPr marL="180975" indent="-180975" algn="just">
              <a:lnSpc>
                <a:spcPct val="130000"/>
              </a:lnSpc>
              <a:buFont typeface="Arial" pitchFamily="34" charset="0"/>
              <a:buChar char="•"/>
              <a:defRPr/>
            </a:pPr>
            <a:r>
              <a:rPr lang="en-US" altLang="zh-CN" sz="2400" b="1" dirty="0">
                <a:solidFill>
                  <a:schemeClr val="tx2">
                    <a:lumMod val="75000"/>
                  </a:schemeClr>
                </a:solidFill>
              </a:rPr>
              <a:t>MRPC</a:t>
            </a:r>
            <a:r>
              <a:rPr lang="zh-CN" altLang="en-US" sz="2400" b="1" dirty="0">
                <a:solidFill>
                  <a:schemeClr val="tx2">
                    <a:lumMod val="75000"/>
                  </a:schemeClr>
                </a:solidFill>
              </a:rPr>
              <a:t>以其优越的时间性能和低廉的造价，在高能核物理实验领域已经得到了广泛应用。</a:t>
            </a:r>
            <a:endParaRPr lang="en-US" altLang="zh-CN" sz="2400" b="1" dirty="0">
              <a:solidFill>
                <a:schemeClr val="tx2">
                  <a:lumMod val="75000"/>
                </a:schemeClr>
              </a:solidFill>
            </a:endParaRPr>
          </a:p>
          <a:p>
            <a:pPr marL="180975" indent="-180975" algn="just">
              <a:lnSpc>
                <a:spcPct val="130000"/>
              </a:lnSpc>
              <a:buFont typeface="Arial" pitchFamily="34" charset="0"/>
              <a:buChar char="•"/>
              <a:defRPr/>
            </a:pPr>
            <a:r>
              <a:rPr lang="zh-CN" altLang="en-US" sz="2400" b="1" dirty="0">
                <a:solidFill>
                  <a:schemeClr val="tx2">
                    <a:lumMod val="75000"/>
                  </a:schemeClr>
                </a:solidFill>
              </a:rPr>
              <a:t>随着加速器亮度的</a:t>
            </a:r>
            <a:r>
              <a:rPr lang="zh-CN" altLang="en-US" sz="2400" b="1" dirty="0" smtClean="0">
                <a:solidFill>
                  <a:schemeClr val="tx2">
                    <a:lumMod val="75000"/>
                  </a:schemeClr>
                </a:solidFill>
              </a:rPr>
              <a:t>提高，提高探测器计数率和时间分辨成为研究热点。</a:t>
            </a:r>
            <a:endParaRPr lang="en-US" altLang="zh-CN" sz="2400" b="1" dirty="0">
              <a:solidFill>
                <a:schemeClr val="tx2">
                  <a:lumMod val="75000"/>
                </a:schemeClr>
              </a:solidFill>
            </a:endParaRPr>
          </a:p>
          <a:p>
            <a:pPr marL="180975" indent="-180975" algn="just">
              <a:lnSpc>
                <a:spcPct val="130000"/>
              </a:lnSpc>
              <a:buFont typeface="Arial" pitchFamily="34" charset="0"/>
              <a:buChar char="•"/>
              <a:defRPr/>
            </a:pPr>
            <a:r>
              <a:rPr lang="en-US" altLang="zh-CN" sz="2400" b="1" dirty="0">
                <a:solidFill>
                  <a:schemeClr val="tx2">
                    <a:lumMod val="75000"/>
                  </a:schemeClr>
                </a:solidFill>
              </a:rPr>
              <a:t> MRPC/RPC</a:t>
            </a:r>
            <a:r>
              <a:rPr lang="zh-CN" altLang="en-US" sz="2400" b="1" dirty="0">
                <a:solidFill>
                  <a:schemeClr val="tx2">
                    <a:lumMod val="75000"/>
                  </a:schemeClr>
                </a:solidFill>
              </a:rPr>
              <a:t>在工业领域及医学研究领域的应用又成为下一个研究热点！</a:t>
            </a:r>
            <a:endParaRPr lang="en-US" altLang="zh-CN" sz="24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F661FB41-479E-4053-997E-18E1741E6FE0}" type="slidenum">
              <a:rPr lang="zh-CN" altLang="en-US" smtClean="0"/>
              <a:pPr>
                <a:defRPr/>
              </a:pPr>
              <a:t>57</a:t>
            </a:fld>
            <a:endParaRPr lang="zh-CN" altLang="en-US" dirty="0"/>
          </a:p>
        </p:txBody>
      </p:sp>
      <p:sp>
        <p:nvSpPr>
          <p:cNvPr id="54275" name="TextBox 5"/>
          <p:cNvSpPr txBox="1">
            <a:spLocks noChangeArrowheads="1"/>
          </p:cNvSpPr>
          <p:nvPr/>
        </p:nvSpPr>
        <p:spPr bwMode="auto">
          <a:xfrm>
            <a:off x="1714500" y="2786063"/>
            <a:ext cx="601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rgbClr val="00B050"/>
                </a:solidFill>
                <a:latin typeface="Arial Black" pitchFamily="34" charset="0"/>
              </a:rPr>
              <a:t>Thanks for your attention!</a:t>
            </a:r>
            <a:endParaRPr lang="zh-CN" altLang="en-US" sz="3200">
              <a:solidFill>
                <a:srgbClr val="00B050"/>
              </a:solidFill>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85F2C380-80E6-4539-AB3F-F522CF724B06}" type="slidenum">
              <a:rPr lang="zh-CN" altLang="en-US" smtClean="0"/>
              <a:pPr>
                <a:defRPr/>
              </a:pPr>
              <a:t>6</a:t>
            </a:fld>
            <a:endParaRPr lang="zh-CN" altLang="en-US" dirty="0"/>
          </a:p>
        </p:txBody>
      </p:sp>
      <p:pic>
        <p:nvPicPr>
          <p:cNvPr id="3" name="Picture 2"/>
          <p:cNvPicPr>
            <a:picLocks noChangeAspect="1" noChangeArrowheads="1"/>
          </p:cNvPicPr>
          <p:nvPr/>
        </p:nvPicPr>
        <p:blipFill>
          <a:blip r:embed="rId2"/>
          <a:srcRect/>
          <a:stretch>
            <a:fillRect/>
          </a:stretch>
        </p:blipFill>
        <p:spPr bwMode="auto">
          <a:xfrm>
            <a:off x="-31968" y="2420888"/>
            <a:ext cx="3760488" cy="2376264"/>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4" name="Text Box 192"/>
          <p:cNvSpPr txBox="1">
            <a:spLocks noChangeArrowheads="1"/>
          </p:cNvSpPr>
          <p:nvPr/>
        </p:nvSpPr>
        <p:spPr bwMode="auto">
          <a:xfrm>
            <a:off x="172645" y="1772816"/>
            <a:ext cx="3351262" cy="400110"/>
          </a:xfrm>
          <a:prstGeom prst="rect">
            <a:avLst/>
          </a:prstGeom>
          <a:solidFill>
            <a:srgbClr val="0070C0"/>
          </a:solidFill>
          <a:ln>
            <a:noFill/>
          </a:ln>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000" b="1" dirty="0">
                <a:solidFill>
                  <a:schemeClr val="bg1"/>
                </a:solidFill>
              </a:rPr>
              <a:t>元素电负性递变规律</a:t>
            </a:r>
            <a:endParaRPr lang="en-US" altLang="zh-CN" sz="2000" b="1" dirty="0">
              <a:solidFill>
                <a:schemeClr val="bg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845" y="980728"/>
            <a:ext cx="5149155" cy="610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1187624" y="260648"/>
            <a:ext cx="7286625" cy="642938"/>
          </a:xfrm>
          <a:prstGeom prst="rect">
            <a:avLst/>
          </a:prstGeom>
          <a:solidFill>
            <a:srgbClr val="FFFF00"/>
          </a:solidFill>
          <a:ln>
            <a:miter lim="800000"/>
            <a:headEnd/>
            <a:tailEnd/>
          </a:ln>
        </p:spPr>
        <p:txBody>
          <a:bodyPr/>
          <a:lstStyle/>
          <a:p>
            <a:pPr algn="ctr">
              <a:defRPr/>
            </a:pPr>
            <a:r>
              <a:rPr lang="zh-CN" altLang="en-US" sz="3200" b="1" dirty="0" smtClean="0">
                <a:solidFill>
                  <a:srgbClr val="FF0000"/>
                </a:solidFill>
                <a:latin typeface="+mj-lt"/>
                <a:ea typeface="+mj-ea"/>
                <a:cs typeface="+mj-cs"/>
              </a:rPr>
              <a:t>加入</a:t>
            </a:r>
            <a:r>
              <a:rPr lang="en-US" altLang="zh-CN" sz="3200" b="1" dirty="0" smtClean="0">
                <a:solidFill>
                  <a:srgbClr val="FF0000"/>
                </a:solidFill>
                <a:latin typeface="+mj-lt"/>
                <a:ea typeface="+mj-ea"/>
                <a:cs typeface="+mj-cs"/>
              </a:rPr>
              <a:t>SF6</a:t>
            </a:r>
            <a:r>
              <a:rPr lang="zh-CN" altLang="en-US" sz="3200" b="1" dirty="0" smtClean="0">
                <a:solidFill>
                  <a:srgbClr val="FF0000"/>
                </a:solidFill>
                <a:latin typeface="+mj-lt"/>
                <a:ea typeface="+mj-ea"/>
                <a:cs typeface="+mj-cs"/>
              </a:rPr>
              <a:t>气体的好处</a:t>
            </a:r>
            <a:endParaRPr lang="en-US" altLang="zh-CN" sz="3200" b="1" dirty="0">
              <a:solidFill>
                <a:srgbClr val="FF0000"/>
              </a:solidFill>
              <a:latin typeface="+mj-lt"/>
              <a:ea typeface="+mj-ea"/>
              <a:cs typeface="+mj-cs"/>
            </a:endParaRPr>
          </a:p>
        </p:txBody>
      </p:sp>
    </p:spTree>
    <p:extLst>
      <p:ext uri="{BB962C8B-B14F-4D97-AF65-F5344CB8AC3E}">
        <p14:creationId xmlns:p14="http://schemas.microsoft.com/office/powerpoint/2010/main" val="1522994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BAF69FCA-5A33-4519-837D-6D2ECC2C7D37}" type="slidenum">
              <a:rPr lang="zh-CN" altLang="en-US" smtClean="0"/>
              <a:pPr>
                <a:defRPr/>
              </a:pPr>
              <a:t>7</a:t>
            </a:fld>
            <a:endParaRPr lang="zh-CN" altLang="en-US" dirty="0"/>
          </a:p>
        </p:txBody>
      </p:sp>
      <p:sp>
        <p:nvSpPr>
          <p:cNvPr id="3" name="Rectangle 11"/>
          <p:cNvSpPr>
            <a:spLocks noChangeArrowheads="1"/>
          </p:cNvSpPr>
          <p:nvPr/>
        </p:nvSpPr>
        <p:spPr bwMode="auto">
          <a:xfrm>
            <a:off x="928688" y="4857750"/>
            <a:ext cx="6286500" cy="1439863"/>
          </a:xfrm>
          <a:prstGeom prst="rect">
            <a:avLst/>
          </a:prstGeom>
          <a:solidFill>
            <a:srgbClr val="FFFFFF"/>
          </a:solidFill>
          <a:ln w="9525">
            <a:noFill/>
            <a:miter lim="800000"/>
            <a:headEnd/>
            <a:tailEnd/>
          </a:ln>
        </p:spPr>
        <p:txBody>
          <a:bodyPr/>
          <a:lstStyle/>
          <a:p>
            <a:pPr fontAlgn="auto">
              <a:lnSpc>
                <a:spcPct val="90000"/>
              </a:lnSpc>
              <a:spcBef>
                <a:spcPct val="20000"/>
              </a:spcBef>
              <a:spcAft>
                <a:spcPts val="0"/>
              </a:spcAft>
              <a:buFont typeface="Arial" pitchFamily="34" charset="0"/>
              <a:buChar char="•"/>
              <a:defRPr/>
            </a:pPr>
            <a:r>
              <a:rPr lang="en-US" altLang="zh-CN" sz="2400" dirty="0">
                <a:solidFill>
                  <a:srgbClr val="0000FF"/>
                </a:solidFill>
                <a:latin typeface="+mj-lt"/>
                <a:ea typeface="+mn-ea"/>
                <a:cs typeface="Times New Roman" pitchFamily="18" charset="0"/>
              </a:rPr>
              <a:t> Applications in nuclear physics experiments</a:t>
            </a:r>
          </a:p>
          <a:p>
            <a:pPr fontAlgn="auto">
              <a:lnSpc>
                <a:spcPct val="90000"/>
              </a:lnSpc>
              <a:spcBef>
                <a:spcPct val="20000"/>
              </a:spcBef>
              <a:spcAft>
                <a:spcPts val="0"/>
              </a:spcAft>
              <a:buFont typeface="Arial" pitchFamily="34" charset="0"/>
              <a:buChar char="•"/>
              <a:defRPr/>
            </a:pPr>
            <a:r>
              <a:rPr lang="en-US" altLang="zh-CN" sz="2400" dirty="0">
                <a:solidFill>
                  <a:srgbClr val="0000FF"/>
                </a:solidFill>
                <a:latin typeface="+mj-lt"/>
                <a:ea typeface="+mn-ea"/>
                <a:cs typeface="Times New Roman" pitchFamily="18" charset="0"/>
              </a:rPr>
              <a:t> Industrial applications</a:t>
            </a:r>
          </a:p>
          <a:p>
            <a:pPr fontAlgn="auto">
              <a:lnSpc>
                <a:spcPct val="90000"/>
              </a:lnSpc>
              <a:spcBef>
                <a:spcPct val="20000"/>
              </a:spcBef>
              <a:spcAft>
                <a:spcPts val="0"/>
              </a:spcAft>
              <a:buFont typeface="Arial" pitchFamily="34" charset="0"/>
              <a:buChar char="•"/>
              <a:defRPr/>
            </a:pPr>
            <a:r>
              <a:rPr lang="en-US" altLang="zh-CN" sz="2400" dirty="0">
                <a:solidFill>
                  <a:srgbClr val="0000FF"/>
                </a:solidFill>
                <a:latin typeface="+mj-lt"/>
                <a:ea typeface="+mn-ea"/>
                <a:cs typeface="Times New Roman" pitchFamily="18" charset="0"/>
              </a:rPr>
              <a:t> Medicine application-TOF-PET</a:t>
            </a:r>
          </a:p>
        </p:txBody>
      </p:sp>
      <p:sp>
        <p:nvSpPr>
          <p:cNvPr id="5" name="Rounded Rectangle 148"/>
          <p:cNvSpPr>
            <a:spLocks noChangeArrowheads="1"/>
          </p:cNvSpPr>
          <p:nvPr/>
        </p:nvSpPr>
        <p:spPr bwMode="auto">
          <a:xfrm>
            <a:off x="609600" y="723900"/>
            <a:ext cx="8001000" cy="5622925"/>
          </a:xfrm>
          <a:prstGeom prst="roundRect">
            <a:avLst>
              <a:gd name="adj" fmla="val 3213"/>
            </a:avLst>
          </a:prstGeom>
          <a:gradFill rotWithShape="1">
            <a:gsLst>
              <a:gs pos="0">
                <a:srgbClr val="FFFFFF"/>
              </a:gs>
              <a:gs pos="99001">
                <a:srgbClr val="FFFFFF"/>
              </a:gs>
              <a:gs pos="100000">
                <a:srgbClr val="000000"/>
              </a:gs>
            </a:gsLst>
            <a:lin ang="0" scaled="1"/>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pic>
        <p:nvPicPr>
          <p:cNvPr id="9221" name="Picture 38" descr="tmu_dl_mar2014.eps"/>
          <p:cNvPicPr>
            <a:picLocks noChangeAspect="1"/>
          </p:cNvPicPr>
          <p:nvPr/>
        </p:nvPicPr>
        <p:blipFill>
          <a:blip r:embed="rId2">
            <a:extLst>
              <a:ext uri="{28A0092B-C50C-407E-A947-70E740481C1C}">
                <a14:useLocalDpi xmlns:a14="http://schemas.microsoft.com/office/drawing/2010/main" val="0"/>
              </a:ext>
            </a:extLst>
          </a:blip>
          <a:srcRect l="2048" t="10175" r="2885" b="6410"/>
          <a:stretch>
            <a:fillRect/>
          </a:stretch>
        </p:blipFill>
        <p:spPr bwMode="auto">
          <a:xfrm>
            <a:off x="1066800" y="1757363"/>
            <a:ext cx="6400800"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143"/>
          <p:cNvSpPr>
            <a:spLocks noChangeArrowheads="1"/>
          </p:cNvSpPr>
          <p:nvPr/>
        </p:nvSpPr>
        <p:spPr bwMode="auto">
          <a:xfrm>
            <a:off x="3124200" y="838200"/>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8" name="Oval 109"/>
          <p:cNvSpPr>
            <a:spLocks noChangeArrowheads="1"/>
          </p:cNvSpPr>
          <p:nvPr/>
        </p:nvSpPr>
        <p:spPr bwMode="auto">
          <a:xfrm>
            <a:off x="3262313" y="936625"/>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24" name="TextBox 39"/>
          <p:cNvSpPr txBox="1">
            <a:spLocks noChangeArrowheads="1"/>
          </p:cNvSpPr>
          <p:nvPr/>
        </p:nvSpPr>
        <p:spPr bwMode="auto">
          <a:xfrm>
            <a:off x="3338513" y="993775"/>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2</a:t>
            </a:r>
          </a:p>
        </p:txBody>
      </p:sp>
      <p:cxnSp>
        <p:nvCxnSpPr>
          <p:cNvPr id="10" name="Straight Arrow Connector 130"/>
          <p:cNvCxnSpPr>
            <a:cxnSpLocks noChangeShapeType="1"/>
            <a:stCxn id="28" idx="0"/>
            <a:endCxn id="8" idx="4"/>
          </p:cNvCxnSpPr>
          <p:nvPr/>
        </p:nvCxnSpPr>
        <p:spPr bwMode="auto">
          <a:xfrm rot="5400000" flipH="1" flipV="1">
            <a:off x="2855119" y="1847056"/>
            <a:ext cx="1057275" cy="214313"/>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9226" name="TextBox 41"/>
          <p:cNvSpPr txBox="1">
            <a:spLocks noChangeArrowheads="1"/>
          </p:cNvSpPr>
          <p:nvPr/>
        </p:nvSpPr>
        <p:spPr bwMode="auto">
          <a:xfrm>
            <a:off x="3770313" y="900113"/>
            <a:ext cx="155416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solidFill>
                  <a:srgbClr val="800000"/>
                </a:solidFill>
                <a:ea typeface="华文宋体" pitchFamily="2" charset="-122"/>
              </a:rPr>
              <a:t>QCD</a:t>
            </a:r>
            <a:r>
              <a:rPr lang="zh-CN" altLang="en-US" sz="2000" b="1">
                <a:solidFill>
                  <a:srgbClr val="800000"/>
                </a:solidFill>
                <a:latin typeface="宋体" pitchFamily="2" charset="-122"/>
              </a:rPr>
              <a:t>临界点</a:t>
            </a:r>
            <a:endParaRPr lang="en-US" altLang="zh-CN" sz="2000" b="1">
              <a:solidFill>
                <a:srgbClr val="800000"/>
              </a:solidFill>
              <a:latin typeface="宋体" pitchFamily="2" charset="-122"/>
            </a:endParaRPr>
          </a:p>
          <a:p>
            <a:pPr eaLnBrk="1" hangingPunct="1"/>
            <a:r>
              <a:rPr lang="en-US" altLang="zh-CN" b="1" i="1">
                <a:solidFill>
                  <a:srgbClr val="FF0000"/>
                </a:solidFill>
                <a:latin typeface="Arial Black" pitchFamily="34" charset="0"/>
              </a:rPr>
              <a:t>RHIC</a:t>
            </a:r>
            <a:r>
              <a:rPr lang="en-US" altLang="zh-CN" b="1" i="1">
                <a:solidFill>
                  <a:srgbClr val="FF0000"/>
                </a:solidFill>
              </a:rPr>
              <a:t>, </a:t>
            </a:r>
            <a:r>
              <a:rPr lang="en-US" altLang="zh-CN" b="1" i="1">
                <a:solidFill>
                  <a:srgbClr val="800000"/>
                </a:solidFill>
              </a:rPr>
              <a:t>FAIR</a:t>
            </a:r>
          </a:p>
        </p:txBody>
      </p:sp>
      <p:sp>
        <p:nvSpPr>
          <p:cNvPr id="12" name="Rounded Rectangle 34"/>
          <p:cNvSpPr>
            <a:spLocks noChangeArrowheads="1"/>
          </p:cNvSpPr>
          <p:nvPr/>
        </p:nvSpPr>
        <p:spPr bwMode="auto">
          <a:xfrm>
            <a:off x="784225" y="841375"/>
            <a:ext cx="2225675" cy="74295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13" name="Oval 119"/>
          <p:cNvSpPr>
            <a:spLocks noChangeArrowheads="1"/>
          </p:cNvSpPr>
          <p:nvPr/>
        </p:nvSpPr>
        <p:spPr bwMode="auto">
          <a:xfrm>
            <a:off x="4114800" y="274320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29" name="TextBox 44"/>
          <p:cNvSpPr txBox="1">
            <a:spLocks noChangeArrowheads="1"/>
          </p:cNvSpPr>
          <p:nvPr/>
        </p:nvSpPr>
        <p:spPr bwMode="auto">
          <a:xfrm>
            <a:off x="4191000" y="2792413"/>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3</a:t>
            </a:r>
          </a:p>
        </p:txBody>
      </p:sp>
      <p:grpSp>
        <p:nvGrpSpPr>
          <p:cNvPr id="9230" name="Group 151"/>
          <p:cNvGrpSpPr>
            <a:grpSpLocks/>
          </p:cNvGrpSpPr>
          <p:nvPr/>
        </p:nvGrpSpPr>
        <p:grpSpPr bwMode="auto">
          <a:xfrm>
            <a:off x="4505325" y="838200"/>
            <a:ext cx="3478213" cy="1976438"/>
            <a:chOff x="4581245" y="1210270"/>
            <a:chExt cx="3478515" cy="1976542"/>
          </a:xfrm>
        </p:grpSpPr>
        <p:sp>
          <p:nvSpPr>
            <p:cNvPr id="16" name="Rounded Rectangle 146"/>
            <p:cNvSpPr>
              <a:spLocks noChangeArrowheads="1"/>
            </p:cNvSpPr>
            <p:nvPr/>
          </p:nvSpPr>
          <p:spPr bwMode="auto">
            <a:xfrm>
              <a:off x="5638612" y="1210270"/>
              <a:ext cx="2421148" cy="762040"/>
            </a:xfrm>
            <a:prstGeom prst="roundRect">
              <a:avLst>
                <a:gd name="adj" fmla="val 16667"/>
              </a:avLst>
            </a:prstGeom>
            <a:gradFill rotWithShape="1">
              <a:gsLst>
                <a:gs pos="0">
                  <a:srgbClr val="3F80CD"/>
                </a:gs>
                <a:gs pos="100000">
                  <a:srgbClr val="9BC1FF"/>
                </a:gs>
              </a:gsLst>
              <a:lin ang="16200000"/>
            </a:gra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17" name="Oval 113"/>
            <p:cNvSpPr>
              <a:spLocks noChangeArrowheads="1"/>
            </p:cNvSpPr>
            <p:nvPr/>
          </p:nvSpPr>
          <p:spPr bwMode="auto">
            <a:xfrm>
              <a:off x="5714818" y="1334102"/>
              <a:ext cx="457240" cy="488976"/>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49" name="TextBox 48"/>
            <p:cNvSpPr txBox="1">
              <a:spLocks noChangeArrowheads="1"/>
            </p:cNvSpPr>
            <p:nvPr/>
          </p:nvSpPr>
          <p:spPr bwMode="auto">
            <a:xfrm>
              <a:off x="5791025" y="1383317"/>
              <a:ext cx="381033" cy="40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3</a:t>
              </a:r>
            </a:p>
          </p:txBody>
        </p:sp>
        <p:cxnSp>
          <p:nvCxnSpPr>
            <p:cNvPr id="19" name="Straight Arrow Connector 134"/>
            <p:cNvCxnSpPr>
              <a:cxnSpLocks noChangeShapeType="1"/>
              <a:stCxn id="13" idx="7"/>
            </p:cNvCxnSpPr>
            <p:nvPr/>
          </p:nvCxnSpPr>
          <p:spPr bwMode="auto">
            <a:xfrm rot="5400000" flipH="1" flipV="1">
              <a:off x="4503475" y="1904023"/>
              <a:ext cx="1360560" cy="1205018"/>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sp>
          <p:nvSpPr>
            <p:cNvPr id="9251" name="TextBox 50"/>
            <p:cNvSpPr txBox="1">
              <a:spLocks noChangeArrowheads="1"/>
            </p:cNvSpPr>
            <p:nvPr/>
          </p:nvSpPr>
          <p:spPr bwMode="auto">
            <a:xfrm>
              <a:off x="6260966" y="1272186"/>
              <a:ext cx="1798794" cy="67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a:solidFill>
                    <a:srgbClr val="800000"/>
                  </a:solidFill>
                  <a:ea typeface="华文宋体" pitchFamily="2" charset="-122"/>
                </a:rPr>
                <a:t>QCD</a:t>
              </a:r>
              <a:r>
                <a:rPr lang="zh-CN" altLang="en-US" sz="2000" b="1">
                  <a:solidFill>
                    <a:srgbClr val="800000"/>
                  </a:solidFill>
                  <a:latin typeface="华文宋体" pitchFamily="2" charset="-122"/>
                  <a:ea typeface="华文宋体" pitchFamily="2" charset="-122"/>
                </a:rPr>
                <a:t>相变边界</a:t>
              </a:r>
              <a:endParaRPr lang="en-US" altLang="zh-CN" sz="2000" b="1">
                <a:solidFill>
                  <a:srgbClr val="800000"/>
                </a:solidFill>
                <a:latin typeface="华文宋体" pitchFamily="2" charset="-122"/>
                <a:ea typeface="华文宋体" pitchFamily="2" charset="-122"/>
              </a:endParaRPr>
            </a:p>
            <a:p>
              <a:pPr eaLnBrk="1" hangingPunct="1"/>
              <a:r>
                <a:rPr lang="en-US" altLang="zh-CN" b="1" i="1">
                  <a:solidFill>
                    <a:srgbClr val="800000"/>
                  </a:solidFill>
                </a:rPr>
                <a:t>FAIR</a:t>
              </a:r>
              <a:r>
                <a:rPr lang="en-US" altLang="zh-CN" i="1">
                  <a:solidFill>
                    <a:srgbClr val="800000"/>
                  </a:solidFill>
                </a:rPr>
                <a:t>, CSR</a:t>
              </a:r>
            </a:p>
          </p:txBody>
        </p:sp>
      </p:grpSp>
      <p:sp>
        <p:nvSpPr>
          <p:cNvPr id="21" name="Oval 115"/>
          <p:cNvSpPr>
            <a:spLocks noChangeArrowheads="1"/>
          </p:cNvSpPr>
          <p:nvPr/>
        </p:nvSpPr>
        <p:spPr bwMode="auto">
          <a:xfrm>
            <a:off x="2133600" y="2416175"/>
            <a:ext cx="457200" cy="487363"/>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32" name="TextBox 54"/>
          <p:cNvSpPr txBox="1">
            <a:spLocks noChangeArrowheads="1"/>
          </p:cNvSpPr>
          <p:nvPr/>
        </p:nvSpPr>
        <p:spPr bwMode="auto">
          <a:xfrm>
            <a:off x="2209800" y="2465388"/>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1</a:t>
            </a:r>
          </a:p>
        </p:txBody>
      </p:sp>
      <p:grpSp>
        <p:nvGrpSpPr>
          <p:cNvPr id="9233" name="Group 149"/>
          <p:cNvGrpSpPr>
            <a:grpSpLocks/>
          </p:cNvGrpSpPr>
          <p:nvPr/>
        </p:nvGrpSpPr>
        <p:grpSpPr bwMode="auto">
          <a:xfrm>
            <a:off x="914400" y="914400"/>
            <a:ext cx="2133600" cy="1525588"/>
            <a:chOff x="990600" y="1108670"/>
            <a:chExt cx="2133600" cy="1525059"/>
          </a:xfrm>
        </p:grpSpPr>
        <p:sp>
          <p:nvSpPr>
            <p:cNvPr id="24" name="Oval 111"/>
            <p:cNvSpPr>
              <a:spLocks noChangeArrowheads="1"/>
            </p:cNvSpPr>
            <p:nvPr/>
          </p:nvSpPr>
          <p:spPr bwMode="auto">
            <a:xfrm>
              <a:off x="990600" y="1184844"/>
              <a:ext cx="457200" cy="48878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44" name="TextBox 57"/>
            <p:cNvSpPr txBox="1">
              <a:spLocks noChangeArrowheads="1"/>
            </p:cNvSpPr>
            <p:nvPr/>
          </p:nvSpPr>
          <p:spPr bwMode="auto">
            <a:xfrm>
              <a:off x="1066800" y="1234040"/>
              <a:ext cx="381000" cy="39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1</a:t>
              </a:r>
            </a:p>
          </p:txBody>
        </p:sp>
        <p:sp>
          <p:nvSpPr>
            <p:cNvPr id="9245" name="TextBox 58"/>
            <p:cNvSpPr txBox="1">
              <a:spLocks noChangeArrowheads="1"/>
            </p:cNvSpPr>
            <p:nvPr/>
          </p:nvSpPr>
          <p:spPr bwMode="auto">
            <a:xfrm>
              <a:off x="1560513" y="1108670"/>
              <a:ext cx="1563687" cy="67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000" b="1">
                  <a:solidFill>
                    <a:srgbClr val="800000"/>
                  </a:solidFill>
                  <a:latin typeface="宋体" pitchFamily="2" charset="-122"/>
                </a:rPr>
                <a:t>高温</a:t>
              </a:r>
              <a:r>
                <a:rPr lang="en-US" altLang="zh-CN" sz="2000">
                  <a:solidFill>
                    <a:srgbClr val="800000"/>
                  </a:solidFill>
                </a:rPr>
                <a:t>QCD</a:t>
              </a:r>
              <a:endParaRPr lang="en-US" altLang="zh-CN" sz="2000" b="1" baseline="-25000">
                <a:solidFill>
                  <a:srgbClr val="800000"/>
                </a:solidFill>
              </a:endParaRPr>
            </a:p>
            <a:p>
              <a:pPr eaLnBrk="1" hangingPunct="1"/>
              <a:r>
                <a:rPr lang="en-US" altLang="zh-CN" b="1" i="1">
                  <a:solidFill>
                    <a:srgbClr val="FF0000"/>
                  </a:solidFill>
                  <a:latin typeface="Arial Black" pitchFamily="34" charset="0"/>
                </a:rPr>
                <a:t>LHC</a:t>
              </a:r>
              <a:r>
                <a:rPr lang="en-US" altLang="zh-CN" b="1" i="1">
                  <a:solidFill>
                    <a:srgbClr val="800000"/>
                  </a:solidFill>
                </a:rPr>
                <a:t>, </a:t>
              </a:r>
              <a:r>
                <a:rPr lang="en-US" altLang="zh-CN" b="1" i="1">
                  <a:solidFill>
                    <a:srgbClr val="FF0000"/>
                  </a:solidFill>
                  <a:latin typeface="Arial Black" pitchFamily="34" charset="0"/>
                </a:rPr>
                <a:t>RHIC</a:t>
              </a:r>
            </a:p>
          </p:txBody>
        </p:sp>
        <p:cxnSp>
          <p:nvCxnSpPr>
            <p:cNvPr id="27" name="Straight Arrow Connector 128"/>
            <p:cNvCxnSpPr>
              <a:cxnSpLocks noChangeShapeType="1"/>
              <a:endCxn id="24" idx="5"/>
            </p:cNvCxnSpPr>
            <p:nvPr/>
          </p:nvCxnSpPr>
          <p:spPr bwMode="auto">
            <a:xfrm rot="16200000" flipV="1">
              <a:off x="1317804" y="1665533"/>
              <a:ext cx="1031517" cy="904875"/>
            </a:xfrm>
            <a:prstGeom prst="straightConnector1">
              <a:avLst/>
            </a:prstGeom>
            <a:noFill/>
            <a:ln w="38100">
              <a:solidFill>
                <a:srgbClr val="9BBB59"/>
              </a:solidFill>
              <a:round/>
              <a:headEnd/>
              <a:tailEnd type="arrow" w="med" len="med"/>
            </a:ln>
            <a:effectLst>
              <a:outerShdw blurRad="63500" dist="23000" dir="5400000" rotWithShape="0">
                <a:srgbClr val="000000">
                  <a:alpha val="34999"/>
                </a:srgbClr>
              </a:outerShdw>
            </a:effectLst>
          </p:spPr>
        </p:cxnSp>
      </p:grpSp>
      <p:sp>
        <p:nvSpPr>
          <p:cNvPr id="28" name="Oval 117"/>
          <p:cNvSpPr>
            <a:spLocks noChangeArrowheads="1"/>
          </p:cNvSpPr>
          <p:nvPr/>
        </p:nvSpPr>
        <p:spPr bwMode="auto">
          <a:xfrm>
            <a:off x="3048000" y="2482850"/>
            <a:ext cx="457200" cy="488950"/>
          </a:xfrm>
          <a:prstGeom prst="ellipse">
            <a:avLst/>
          </a:prstGeom>
          <a:solidFill>
            <a:srgbClr val="FF0000"/>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endParaRPr lang="en-US" altLang="zh-CN">
              <a:solidFill>
                <a:srgbClr val="FFFFFF"/>
              </a:solidFill>
              <a:latin typeface="Arial" charset="0"/>
              <a:ea typeface="宋体" pitchFamily="-65" charset="-122"/>
            </a:endParaRPr>
          </a:p>
        </p:txBody>
      </p:sp>
      <p:sp>
        <p:nvSpPr>
          <p:cNvPr id="9235" name="TextBox 61"/>
          <p:cNvSpPr txBox="1">
            <a:spLocks noChangeArrowheads="1"/>
          </p:cNvSpPr>
          <p:nvPr/>
        </p:nvSpPr>
        <p:spPr bwMode="auto">
          <a:xfrm>
            <a:off x="3124200" y="2532063"/>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000" b="1">
                <a:solidFill>
                  <a:srgbClr val="FFFF00"/>
                </a:solidFill>
                <a:latin typeface="Arial Black" pitchFamily="34" charset="0"/>
              </a:rPr>
              <a:t>2</a:t>
            </a:r>
          </a:p>
        </p:txBody>
      </p:sp>
      <p:sp>
        <p:nvSpPr>
          <p:cNvPr id="9236" name="TextBox 62"/>
          <p:cNvSpPr txBox="1">
            <a:spLocks noChangeArrowheads="1"/>
          </p:cNvSpPr>
          <p:nvPr/>
        </p:nvSpPr>
        <p:spPr bwMode="auto">
          <a:xfrm rot="1764524">
            <a:off x="3613150" y="3663950"/>
            <a:ext cx="1979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600" b="1">
                <a:solidFill>
                  <a:srgbClr val="800000"/>
                </a:solidFill>
                <a:latin typeface="Times New Roman" pitchFamily="18" charset="0"/>
                <a:cs typeface="Times New Roman" pitchFamily="18" charset="0"/>
              </a:rPr>
              <a:t>Quarkyonic matter?</a:t>
            </a:r>
          </a:p>
        </p:txBody>
      </p:sp>
      <p:sp>
        <p:nvSpPr>
          <p:cNvPr id="9237" name="TextBox 64"/>
          <p:cNvSpPr txBox="1">
            <a:spLocks noChangeArrowheads="1"/>
          </p:cNvSpPr>
          <p:nvPr/>
        </p:nvSpPr>
        <p:spPr bwMode="auto">
          <a:xfrm>
            <a:off x="2071688" y="5867400"/>
            <a:ext cx="53324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400" b="1">
                <a:solidFill>
                  <a:srgbClr val="000000"/>
                </a:solidFill>
                <a:latin typeface="宋体" pitchFamily="2" charset="-122"/>
              </a:rPr>
              <a:t>重子化学势</a:t>
            </a:r>
            <a:r>
              <a:rPr lang="zh-CN" altLang="en-US" sz="2400" b="1">
                <a:solidFill>
                  <a:srgbClr val="000000"/>
                </a:solidFill>
                <a:latin typeface="Times New Roman" pitchFamily="18" charset="0"/>
                <a:cs typeface="Times New Roman" pitchFamily="18" charset="0"/>
              </a:rPr>
              <a:t>μ</a:t>
            </a:r>
            <a:r>
              <a:rPr lang="en-US" altLang="zh-CN" sz="2400" b="1" baseline="-25000">
                <a:solidFill>
                  <a:srgbClr val="000000"/>
                </a:solidFill>
                <a:latin typeface="Times New Roman" pitchFamily="18" charset="0"/>
                <a:cs typeface="Times New Roman" pitchFamily="18" charset="0"/>
              </a:rPr>
              <a:t>B </a:t>
            </a:r>
            <a:r>
              <a:rPr lang="en-US" altLang="zh-CN" sz="2400" b="1">
                <a:solidFill>
                  <a:srgbClr val="000000"/>
                </a:solidFill>
                <a:latin typeface="Times New Roman" pitchFamily="18" charset="0"/>
                <a:cs typeface="Times New Roman" pitchFamily="18" charset="0"/>
              </a:rPr>
              <a:t>(MeV)</a:t>
            </a:r>
            <a:endParaRPr lang="zh-CN" altLang="en-US" sz="2400">
              <a:solidFill>
                <a:srgbClr val="000000"/>
              </a:solidFill>
              <a:latin typeface="Times New Roman" pitchFamily="18" charset="0"/>
              <a:cs typeface="Times New Roman" pitchFamily="18" charset="0"/>
            </a:endParaRPr>
          </a:p>
        </p:txBody>
      </p:sp>
      <p:sp>
        <p:nvSpPr>
          <p:cNvPr id="9238" name="TextBox 65"/>
          <p:cNvSpPr txBox="1">
            <a:spLocks noChangeArrowheads="1"/>
          </p:cNvSpPr>
          <p:nvPr/>
        </p:nvSpPr>
        <p:spPr bwMode="auto">
          <a:xfrm rot="-5400000">
            <a:off x="-147637" y="3419475"/>
            <a:ext cx="31242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2000" b="1">
                <a:solidFill>
                  <a:srgbClr val="000000"/>
                </a:solidFill>
                <a:latin typeface="Times New Roman" pitchFamily="18" charset="0"/>
                <a:cs typeface="Times New Roman" pitchFamily="18" charset="0"/>
              </a:rPr>
              <a:t>温度</a:t>
            </a:r>
            <a:r>
              <a:rPr lang="en-US" altLang="zh-CN" sz="2000" b="1">
                <a:solidFill>
                  <a:srgbClr val="000000"/>
                </a:solidFill>
                <a:latin typeface="Times New Roman" pitchFamily="18" charset="0"/>
                <a:cs typeface="Times New Roman" pitchFamily="18" charset="0"/>
              </a:rPr>
              <a:t> T (MeV)</a:t>
            </a:r>
            <a:endParaRPr lang="zh-CN" altLang="en-US" sz="2000">
              <a:solidFill>
                <a:srgbClr val="000000"/>
              </a:solidFill>
              <a:latin typeface="Times New Roman" pitchFamily="18" charset="0"/>
              <a:cs typeface="Times New Roman" pitchFamily="18" charset="0"/>
            </a:endParaRPr>
          </a:p>
        </p:txBody>
      </p:sp>
      <p:sp>
        <p:nvSpPr>
          <p:cNvPr id="34" name="Rounded Rectangular Callout 39"/>
          <p:cNvSpPr>
            <a:spLocks noChangeArrowheads="1"/>
          </p:cNvSpPr>
          <p:nvPr/>
        </p:nvSpPr>
        <p:spPr bwMode="auto">
          <a:xfrm>
            <a:off x="114300" y="3505200"/>
            <a:ext cx="1409700" cy="650875"/>
          </a:xfrm>
          <a:prstGeom prst="wedgeRoundRectCallout">
            <a:avLst>
              <a:gd name="adj1" fmla="val 95097"/>
              <a:gd name="adj2" fmla="val -125185"/>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ltLang="zh-CN" sz="1600" b="1">
              <a:solidFill>
                <a:srgbClr val="000000"/>
              </a:solidFill>
              <a:latin typeface="Arial" charset="0"/>
              <a:ea typeface="宋体" pitchFamily="-65" charset="-122"/>
            </a:endParaRPr>
          </a:p>
          <a:p>
            <a:pPr algn="ctr">
              <a:defRPr/>
            </a:pPr>
            <a:endParaRPr lang="en-US" altLang="zh-CN" sz="1600" b="1">
              <a:solidFill>
                <a:srgbClr val="000000"/>
              </a:solidFill>
              <a:latin typeface="Arial" charset="0"/>
              <a:ea typeface="宋体" pitchFamily="-65" charset="-122"/>
            </a:endParaRPr>
          </a:p>
          <a:p>
            <a:pPr algn="ctr">
              <a:defRPr/>
            </a:pPr>
            <a:r>
              <a:rPr lang="zh-CN" altLang="en-US" sz="1600" b="1">
                <a:solidFill>
                  <a:srgbClr val="FF0000"/>
                </a:solidFill>
                <a:latin typeface="Arial" charset="0"/>
                <a:ea typeface="黑体" pitchFamily="2" charset="-122"/>
              </a:rPr>
              <a:t>部分子物质</a:t>
            </a:r>
            <a:endParaRPr lang="en-US" altLang="zh-CN" sz="1600" b="1">
              <a:solidFill>
                <a:srgbClr val="FF0000"/>
              </a:solidFill>
              <a:latin typeface="Arial" charset="0"/>
              <a:ea typeface="黑体" pitchFamily="2" charset="-122"/>
            </a:endParaRPr>
          </a:p>
          <a:p>
            <a:pPr algn="ctr">
              <a:defRPr/>
            </a:pPr>
            <a:r>
              <a:rPr lang="en-US" altLang="zh-CN" sz="1600" b="1">
                <a:solidFill>
                  <a:srgbClr val="FF0000"/>
                </a:solidFill>
                <a:latin typeface="Arial" charset="0"/>
                <a:ea typeface="宋体" pitchFamily="-65" charset="-122"/>
              </a:rPr>
              <a:t>(QGP)</a:t>
            </a:r>
          </a:p>
          <a:p>
            <a:pPr algn="ctr">
              <a:defRPr/>
            </a:pPr>
            <a:endParaRPr lang="en-US" sz="1600" b="1">
              <a:solidFill>
                <a:srgbClr val="800000"/>
              </a:solidFill>
              <a:latin typeface="Arial" charset="0"/>
              <a:ea typeface="宋体" pitchFamily="-65" charset="-122"/>
            </a:endParaRPr>
          </a:p>
          <a:p>
            <a:pPr algn="ctr">
              <a:defRPr/>
            </a:pPr>
            <a:endParaRPr lang="en-US" sz="1400">
              <a:solidFill>
                <a:srgbClr val="000000"/>
              </a:solidFill>
              <a:latin typeface="Arial" charset="0"/>
              <a:ea typeface="宋体" pitchFamily="-65" charset="-122"/>
            </a:endParaRPr>
          </a:p>
        </p:txBody>
      </p:sp>
      <p:sp>
        <p:nvSpPr>
          <p:cNvPr id="35" name="Rounded Rectangular Callout 45"/>
          <p:cNvSpPr>
            <a:spLocks noChangeArrowheads="1"/>
          </p:cNvSpPr>
          <p:nvPr/>
        </p:nvSpPr>
        <p:spPr bwMode="auto">
          <a:xfrm>
            <a:off x="76200" y="2420938"/>
            <a:ext cx="1333500" cy="550862"/>
          </a:xfrm>
          <a:prstGeom prst="wedgeRoundRectCallout">
            <a:avLst>
              <a:gd name="adj1" fmla="val 106736"/>
              <a:gd name="adj2" fmla="val -121333"/>
              <a:gd name="adj3" fmla="val 16667"/>
            </a:avLst>
          </a:prstGeom>
          <a:solidFill>
            <a:srgbClr val="FFFF00">
              <a:alpha val="52940"/>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ltLang="zh-CN" sz="1600" b="1">
              <a:solidFill>
                <a:srgbClr val="000000"/>
              </a:solidFill>
              <a:latin typeface="Arial" charset="0"/>
              <a:ea typeface="宋体" pitchFamily="-65" charset="-122"/>
            </a:endParaRPr>
          </a:p>
          <a:p>
            <a:pPr algn="ctr">
              <a:defRPr/>
            </a:pPr>
            <a:r>
              <a:rPr lang="zh-CN" altLang="en-US" sz="1600" b="1">
                <a:solidFill>
                  <a:srgbClr val="800000"/>
                </a:solidFill>
                <a:latin typeface="Arial" charset="0"/>
                <a:ea typeface="黑体" pitchFamily="2" charset="-122"/>
              </a:rPr>
              <a:t>早期宇宙</a:t>
            </a:r>
            <a:endParaRPr lang="en-US" altLang="zh-CN" sz="1600" b="1">
              <a:solidFill>
                <a:srgbClr val="800000"/>
              </a:solidFill>
              <a:latin typeface="Arial" charset="0"/>
              <a:ea typeface="黑体" pitchFamily="2" charset="-122"/>
            </a:endParaRPr>
          </a:p>
          <a:p>
            <a:pPr algn="ctr">
              <a:defRPr/>
            </a:pPr>
            <a:r>
              <a:rPr lang="zh-CN" altLang="en-US" sz="1600" b="1">
                <a:solidFill>
                  <a:srgbClr val="800000"/>
                </a:solidFill>
                <a:latin typeface="Arial" charset="0"/>
                <a:ea typeface="黑体" pitchFamily="2" charset="-122"/>
              </a:rPr>
              <a:t>发展演化</a:t>
            </a:r>
            <a:endParaRPr lang="en-US" altLang="ja-JP" sz="1600" b="1">
              <a:solidFill>
                <a:srgbClr val="800000"/>
              </a:solidFill>
              <a:latin typeface="Arial" charset="0"/>
              <a:ea typeface="宋体" pitchFamily="-65" charset="-122"/>
            </a:endParaRPr>
          </a:p>
          <a:p>
            <a:pPr algn="ctr">
              <a:defRPr/>
            </a:pPr>
            <a:endParaRPr lang="en-US" sz="1400">
              <a:solidFill>
                <a:srgbClr val="000000"/>
              </a:solidFill>
              <a:latin typeface="Arial" charset="0"/>
              <a:ea typeface="宋体" pitchFamily="-65" charset="-122"/>
            </a:endParaRPr>
          </a:p>
        </p:txBody>
      </p:sp>
      <p:sp>
        <p:nvSpPr>
          <p:cNvPr id="36" name="Rounded Rectangular Callout 44"/>
          <p:cNvSpPr>
            <a:spLocks noChangeArrowheads="1"/>
          </p:cNvSpPr>
          <p:nvPr/>
        </p:nvSpPr>
        <p:spPr bwMode="auto">
          <a:xfrm>
            <a:off x="152400" y="5441950"/>
            <a:ext cx="1308100" cy="425450"/>
          </a:xfrm>
          <a:prstGeom prst="wedgeRoundRectCallout">
            <a:avLst>
              <a:gd name="adj1" fmla="val 201361"/>
              <a:gd name="adj2" fmla="val -336907"/>
              <a:gd name="adj3" fmla="val 16667"/>
            </a:avLst>
          </a:prstGeom>
          <a:solidFill>
            <a:srgbClr val="FFFF00">
              <a:alpha val="58823"/>
            </a:srgbClr>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defRPr/>
            </a:pPr>
            <a:r>
              <a:rPr lang="zh-CN" altLang="en-US" sz="1600" b="1">
                <a:solidFill>
                  <a:srgbClr val="000090"/>
                </a:solidFill>
                <a:latin typeface="Arial" charset="0"/>
                <a:ea typeface="黑体" pitchFamily="2" charset="-122"/>
              </a:rPr>
              <a:t>强子物质</a:t>
            </a:r>
            <a:endParaRPr lang="en-US" sz="1600" b="1">
              <a:solidFill>
                <a:srgbClr val="000090"/>
              </a:solidFill>
              <a:latin typeface="Arial" charset="0"/>
              <a:ea typeface="宋体" pitchFamily="-65" charset="-122"/>
            </a:endParaRPr>
          </a:p>
        </p:txBody>
      </p:sp>
      <p:sp>
        <p:nvSpPr>
          <p:cNvPr id="9242" name="TextBox 52"/>
          <p:cNvSpPr txBox="1">
            <a:spLocks noChangeArrowheads="1"/>
          </p:cNvSpPr>
          <p:nvPr/>
        </p:nvSpPr>
        <p:spPr bwMode="auto">
          <a:xfrm>
            <a:off x="644525" y="50800"/>
            <a:ext cx="8343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3200">
                <a:solidFill>
                  <a:srgbClr val="000000"/>
                </a:solidFill>
                <a:latin typeface="宋体" pitchFamily="2" charset="-122"/>
              </a:rPr>
              <a:t>高能核核碰撞中的</a:t>
            </a:r>
            <a:r>
              <a:rPr lang="en-US" altLang="zh-CN" sz="3200">
                <a:solidFill>
                  <a:srgbClr val="000000"/>
                </a:solidFill>
              </a:rPr>
              <a:t>QCD</a:t>
            </a:r>
            <a:r>
              <a:rPr lang="zh-CN" altLang="en-US" sz="3200">
                <a:solidFill>
                  <a:srgbClr val="000000"/>
                </a:solidFill>
                <a:latin typeface="宋体" pitchFamily="2" charset="-122"/>
              </a:rPr>
              <a:t>相结构示意图</a:t>
            </a:r>
            <a:endParaRPr lang="en-US" altLang="zh-CN" sz="3200">
              <a:solidFill>
                <a:srgbClr val="000000"/>
              </a:solidFill>
              <a:latin typeface="宋体"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0C23CF49-4830-4234-9D30-0076CD77188E}" type="slidenum">
              <a:rPr lang="zh-CN" altLang="en-US" smtClean="0"/>
              <a:pPr>
                <a:defRPr/>
              </a:pPr>
              <a:t>8</a:t>
            </a:fld>
            <a:endParaRPr lang="zh-CN" altLang="en-US" dirty="0"/>
          </a:p>
        </p:txBody>
      </p:sp>
      <p:grpSp>
        <p:nvGrpSpPr>
          <p:cNvPr id="10243" name="Group 3"/>
          <p:cNvGrpSpPr>
            <a:grpSpLocks/>
          </p:cNvGrpSpPr>
          <p:nvPr/>
        </p:nvGrpSpPr>
        <p:grpSpPr bwMode="auto">
          <a:xfrm>
            <a:off x="428625" y="1143000"/>
            <a:ext cx="4462463" cy="2598738"/>
            <a:chOff x="315" y="720"/>
            <a:chExt cx="5157" cy="3179"/>
          </a:xfrm>
        </p:grpSpPr>
        <p:pic>
          <p:nvPicPr>
            <p:cNvPr id="102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 y="720"/>
              <a:ext cx="5157" cy="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 Box 5"/>
            <p:cNvSpPr txBox="1">
              <a:spLocks noChangeArrowheads="1"/>
            </p:cNvSpPr>
            <p:nvPr/>
          </p:nvSpPr>
          <p:spPr bwMode="auto">
            <a:xfrm>
              <a:off x="2705" y="1237"/>
              <a:ext cx="6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800" b="1">
                  <a:solidFill>
                    <a:srgbClr val="FFCC00"/>
                  </a:solidFill>
                  <a:latin typeface="Helvetica"/>
                </a:rPr>
                <a:t>RHIC</a:t>
              </a:r>
            </a:p>
          </p:txBody>
        </p:sp>
        <p:sp>
          <p:nvSpPr>
            <p:cNvPr id="10255" name="Text Box 6"/>
            <p:cNvSpPr txBox="1">
              <a:spLocks noChangeArrowheads="1"/>
            </p:cNvSpPr>
            <p:nvPr/>
          </p:nvSpPr>
          <p:spPr bwMode="auto">
            <a:xfrm>
              <a:off x="3892" y="1180"/>
              <a:ext cx="80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000">
                  <a:solidFill>
                    <a:srgbClr val="FFCC00"/>
                  </a:solidFill>
                  <a:latin typeface="Helvetica"/>
                </a:rPr>
                <a:t>BRAHMS</a:t>
              </a:r>
            </a:p>
          </p:txBody>
        </p:sp>
        <p:sp>
          <p:nvSpPr>
            <p:cNvPr id="10256" name="Text Box 7"/>
            <p:cNvSpPr txBox="1">
              <a:spLocks noChangeArrowheads="1"/>
            </p:cNvSpPr>
            <p:nvPr/>
          </p:nvSpPr>
          <p:spPr bwMode="auto">
            <a:xfrm>
              <a:off x="1715" y="1148"/>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000">
                  <a:solidFill>
                    <a:srgbClr val="FFCC00"/>
                  </a:solidFill>
                  <a:latin typeface="Helvetica"/>
                </a:rPr>
                <a:t>PHOBOS</a:t>
              </a:r>
            </a:p>
          </p:txBody>
        </p:sp>
        <p:sp>
          <p:nvSpPr>
            <p:cNvPr id="10257" name="Text Box 8"/>
            <p:cNvSpPr txBox="1">
              <a:spLocks noChangeArrowheads="1"/>
            </p:cNvSpPr>
            <p:nvPr/>
          </p:nvSpPr>
          <p:spPr bwMode="auto">
            <a:xfrm>
              <a:off x="1002" y="1401"/>
              <a:ext cx="7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000">
                  <a:solidFill>
                    <a:srgbClr val="FFCC00"/>
                  </a:solidFill>
                  <a:latin typeface="Helvetica"/>
                </a:rPr>
                <a:t>PHENIX</a:t>
              </a:r>
            </a:p>
          </p:txBody>
        </p:sp>
        <p:sp>
          <p:nvSpPr>
            <p:cNvPr id="10258" name="Text Box 9"/>
            <p:cNvSpPr txBox="1">
              <a:spLocks noChangeArrowheads="1"/>
            </p:cNvSpPr>
            <p:nvPr/>
          </p:nvSpPr>
          <p:spPr bwMode="auto">
            <a:xfrm>
              <a:off x="2244" y="1526"/>
              <a:ext cx="5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000">
                  <a:solidFill>
                    <a:srgbClr val="FFCC00"/>
                  </a:solidFill>
                  <a:latin typeface="Helvetica"/>
                </a:rPr>
                <a:t>STAR</a:t>
              </a:r>
            </a:p>
          </p:txBody>
        </p:sp>
        <p:sp>
          <p:nvSpPr>
            <p:cNvPr id="10259" name="Text Box 10"/>
            <p:cNvSpPr txBox="1">
              <a:spLocks noChangeArrowheads="1"/>
            </p:cNvSpPr>
            <p:nvPr/>
          </p:nvSpPr>
          <p:spPr bwMode="auto">
            <a:xfrm>
              <a:off x="1114" y="2494"/>
              <a:ext cx="6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800" b="1">
                  <a:solidFill>
                    <a:srgbClr val="FFCC00"/>
                  </a:solidFill>
                  <a:latin typeface="Helvetica"/>
                </a:rPr>
                <a:t>AGS</a:t>
              </a:r>
            </a:p>
          </p:txBody>
        </p:sp>
        <p:sp>
          <p:nvSpPr>
            <p:cNvPr id="10260" name="Oval 11"/>
            <p:cNvSpPr>
              <a:spLocks noChangeArrowheads="1"/>
            </p:cNvSpPr>
            <p:nvPr/>
          </p:nvSpPr>
          <p:spPr bwMode="auto">
            <a:xfrm>
              <a:off x="706" y="957"/>
              <a:ext cx="4455" cy="988"/>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1" name="Rectangle 12"/>
            <p:cNvSpPr>
              <a:spLocks noChangeArrowheads="1"/>
            </p:cNvSpPr>
            <p:nvPr/>
          </p:nvSpPr>
          <p:spPr bwMode="auto">
            <a:xfrm>
              <a:off x="2244" y="1776"/>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2" name="Rectangle 13"/>
            <p:cNvSpPr>
              <a:spLocks noChangeArrowheads="1"/>
            </p:cNvSpPr>
            <p:nvPr/>
          </p:nvSpPr>
          <p:spPr bwMode="auto">
            <a:xfrm>
              <a:off x="618" y="1424"/>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3" name="Rectangle 14"/>
            <p:cNvSpPr>
              <a:spLocks noChangeArrowheads="1"/>
            </p:cNvSpPr>
            <p:nvPr/>
          </p:nvSpPr>
          <p:spPr bwMode="auto">
            <a:xfrm>
              <a:off x="1972" y="869"/>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4" name="Rectangle 15"/>
            <p:cNvSpPr>
              <a:spLocks noChangeArrowheads="1"/>
            </p:cNvSpPr>
            <p:nvPr/>
          </p:nvSpPr>
          <p:spPr bwMode="auto">
            <a:xfrm>
              <a:off x="4694" y="1122"/>
              <a:ext cx="272" cy="279"/>
            </a:xfrm>
            <a:prstGeom prst="rect">
              <a:avLst/>
            </a:prstGeom>
            <a:noFill/>
            <a:ln w="25400">
              <a:solidFill>
                <a:srgbClr val="FFCC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5" name="Oval 16"/>
            <p:cNvSpPr>
              <a:spLocks noChangeArrowheads="1"/>
            </p:cNvSpPr>
            <p:nvPr/>
          </p:nvSpPr>
          <p:spPr bwMode="auto">
            <a:xfrm>
              <a:off x="890" y="2494"/>
              <a:ext cx="1081" cy="365"/>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66" name="Line 17"/>
            <p:cNvSpPr>
              <a:spLocks noChangeShapeType="1"/>
            </p:cNvSpPr>
            <p:nvPr/>
          </p:nvSpPr>
          <p:spPr bwMode="auto">
            <a:xfrm>
              <a:off x="730" y="2586"/>
              <a:ext cx="224" cy="39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267" name="Line 18"/>
            <p:cNvSpPr>
              <a:spLocks noChangeShapeType="1"/>
            </p:cNvSpPr>
            <p:nvPr/>
          </p:nvSpPr>
          <p:spPr bwMode="auto">
            <a:xfrm>
              <a:off x="1592" y="3369"/>
              <a:ext cx="1777" cy="11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268" name="Line 19"/>
            <p:cNvSpPr>
              <a:spLocks noChangeShapeType="1"/>
            </p:cNvSpPr>
            <p:nvPr/>
          </p:nvSpPr>
          <p:spPr bwMode="auto">
            <a:xfrm flipV="1">
              <a:off x="1917" y="2002"/>
              <a:ext cx="393" cy="275"/>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269" name="Arc 20"/>
            <p:cNvSpPr>
              <a:spLocks/>
            </p:cNvSpPr>
            <p:nvPr/>
          </p:nvSpPr>
          <p:spPr bwMode="auto">
            <a:xfrm flipV="1">
              <a:off x="1727" y="1918"/>
              <a:ext cx="583" cy="84"/>
            </a:xfrm>
            <a:custGeom>
              <a:avLst/>
              <a:gdLst>
                <a:gd name="T0" fmla="*/ 0 w 21600"/>
                <a:gd name="T1" fmla="*/ 0 h 13185"/>
                <a:gd name="T2" fmla="*/ 0 w 21600"/>
                <a:gd name="T3" fmla="*/ 0 h 13185"/>
                <a:gd name="T4" fmla="*/ 0 w 21600"/>
                <a:gd name="T5" fmla="*/ 0 h 13185"/>
                <a:gd name="T6" fmla="*/ 0 60000 65536"/>
                <a:gd name="T7" fmla="*/ 0 60000 65536"/>
                <a:gd name="T8" fmla="*/ 0 60000 65536"/>
                <a:gd name="T9" fmla="*/ 0 w 21600"/>
                <a:gd name="T10" fmla="*/ 0 h 13185"/>
                <a:gd name="T11" fmla="*/ 21600 w 21600"/>
                <a:gd name="T12" fmla="*/ 13185 h 13185"/>
              </a:gdLst>
              <a:ahLst/>
              <a:cxnLst>
                <a:cxn ang="T6">
                  <a:pos x="T0" y="T1"/>
                </a:cxn>
                <a:cxn ang="T7">
                  <a:pos x="T2" y="T3"/>
                </a:cxn>
                <a:cxn ang="T8">
                  <a:pos x="T4" y="T5"/>
                </a:cxn>
              </a:cxnLst>
              <a:rect l="T9" t="T10" r="T11" b="T12"/>
              <a:pathLst>
                <a:path w="21600" h="13185" fill="none" extrusionOk="0">
                  <a:moveTo>
                    <a:pt x="21366" y="-1"/>
                  </a:moveTo>
                  <a:cubicBezTo>
                    <a:pt x="21522" y="1047"/>
                    <a:pt x="21600" y="2105"/>
                    <a:pt x="21600" y="3165"/>
                  </a:cubicBezTo>
                  <a:cubicBezTo>
                    <a:pt x="21600" y="6655"/>
                    <a:pt x="20754" y="10093"/>
                    <a:pt x="19135" y="13185"/>
                  </a:cubicBezTo>
                </a:path>
                <a:path w="21600" h="13185" stroke="0" extrusionOk="0">
                  <a:moveTo>
                    <a:pt x="21366" y="-1"/>
                  </a:moveTo>
                  <a:cubicBezTo>
                    <a:pt x="21522" y="1047"/>
                    <a:pt x="21600" y="2105"/>
                    <a:pt x="21600" y="3165"/>
                  </a:cubicBezTo>
                  <a:cubicBezTo>
                    <a:pt x="21600" y="6655"/>
                    <a:pt x="20754" y="10093"/>
                    <a:pt x="19135" y="13185"/>
                  </a:cubicBezTo>
                  <a:lnTo>
                    <a:pt x="0" y="3165"/>
                  </a:lnTo>
                  <a:lnTo>
                    <a:pt x="21366" y="-1"/>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70" name="Arc 21"/>
            <p:cNvSpPr>
              <a:spLocks/>
            </p:cNvSpPr>
            <p:nvPr/>
          </p:nvSpPr>
          <p:spPr bwMode="auto">
            <a:xfrm flipH="1">
              <a:off x="2306" y="1937"/>
              <a:ext cx="305" cy="179"/>
            </a:xfrm>
            <a:custGeom>
              <a:avLst/>
              <a:gdLst>
                <a:gd name="T0" fmla="*/ 0 w 19051"/>
                <a:gd name="T1" fmla="*/ 0 h 21600"/>
                <a:gd name="T2" fmla="*/ 0 w 19051"/>
                <a:gd name="T3" fmla="*/ 0 h 21600"/>
                <a:gd name="T4" fmla="*/ 0 w 19051"/>
                <a:gd name="T5" fmla="*/ 0 h 21600"/>
                <a:gd name="T6" fmla="*/ 0 60000 65536"/>
                <a:gd name="T7" fmla="*/ 0 60000 65536"/>
                <a:gd name="T8" fmla="*/ 0 60000 65536"/>
                <a:gd name="T9" fmla="*/ 0 w 19051"/>
                <a:gd name="T10" fmla="*/ 0 h 21600"/>
                <a:gd name="T11" fmla="*/ 19051 w 19051"/>
                <a:gd name="T12" fmla="*/ 21600 h 21600"/>
              </a:gdLst>
              <a:ahLst/>
              <a:cxnLst>
                <a:cxn ang="T6">
                  <a:pos x="T0" y="T1"/>
                </a:cxn>
                <a:cxn ang="T7">
                  <a:pos x="T2" y="T3"/>
                </a:cxn>
                <a:cxn ang="T8">
                  <a:pos x="T4" y="T5"/>
                </a:cxn>
              </a:cxnLst>
              <a:rect l="T9" t="T10" r="T11" b="T12"/>
              <a:pathLst>
                <a:path w="19051" h="21600" fill="none" extrusionOk="0">
                  <a:moveTo>
                    <a:pt x="-1" y="103"/>
                  </a:moveTo>
                  <a:cubicBezTo>
                    <a:pt x="702" y="34"/>
                    <a:pt x="1408" y="-1"/>
                    <a:pt x="2114" y="0"/>
                  </a:cubicBezTo>
                  <a:cubicBezTo>
                    <a:pt x="8715" y="0"/>
                    <a:pt x="14954" y="3018"/>
                    <a:pt x="19051" y="8195"/>
                  </a:cubicBezTo>
                </a:path>
                <a:path w="19051" h="21600" stroke="0" extrusionOk="0">
                  <a:moveTo>
                    <a:pt x="-1" y="103"/>
                  </a:moveTo>
                  <a:cubicBezTo>
                    <a:pt x="702" y="34"/>
                    <a:pt x="1408" y="-1"/>
                    <a:pt x="2114" y="0"/>
                  </a:cubicBezTo>
                  <a:cubicBezTo>
                    <a:pt x="8715" y="0"/>
                    <a:pt x="14954" y="3018"/>
                    <a:pt x="19051" y="8195"/>
                  </a:cubicBezTo>
                  <a:lnTo>
                    <a:pt x="2114" y="21600"/>
                  </a:lnTo>
                  <a:lnTo>
                    <a:pt x="-1" y="103"/>
                  </a:lnTo>
                  <a:close/>
                </a:path>
              </a:pathLst>
            </a:cu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71" name="Oval 22"/>
            <p:cNvSpPr>
              <a:spLocks noChangeArrowheads="1"/>
            </p:cNvSpPr>
            <p:nvPr/>
          </p:nvSpPr>
          <p:spPr bwMode="auto">
            <a:xfrm>
              <a:off x="722" y="2494"/>
              <a:ext cx="224" cy="126"/>
            </a:xfrm>
            <a:prstGeom prst="ellipse">
              <a:avLst/>
            </a:prstGeom>
            <a:noFill/>
            <a:ln w="254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10272" name="Line 23"/>
            <p:cNvSpPr>
              <a:spLocks noChangeShapeType="1"/>
            </p:cNvSpPr>
            <p:nvPr/>
          </p:nvSpPr>
          <p:spPr bwMode="auto">
            <a:xfrm>
              <a:off x="954" y="2981"/>
              <a:ext cx="638" cy="388"/>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273" name="Line 24"/>
            <p:cNvSpPr>
              <a:spLocks noChangeShapeType="1"/>
            </p:cNvSpPr>
            <p:nvPr/>
          </p:nvSpPr>
          <p:spPr bwMode="auto">
            <a:xfrm>
              <a:off x="1919" y="2273"/>
              <a:ext cx="52" cy="363"/>
            </a:xfrm>
            <a:prstGeom prst="line">
              <a:avLst/>
            </a:prstGeom>
            <a:noFill/>
            <a:ln w="25400">
              <a:solidFill>
                <a:srgbClr val="FF0000"/>
              </a:solidFill>
              <a:round/>
              <a:headEnd/>
              <a:tailEnd type="none"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10274" name="Text Box 25"/>
            <p:cNvSpPr txBox="1">
              <a:spLocks noChangeArrowheads="1"/>
            </p:cNvSpPr>
            <p:nvPr/>
          </p:nvSpPr>
          <p:spPr bwMode="auto">
            <a:xfrm>
              <a:off x="2489" y="3487"/>
              <a:ext cx="9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GB" altLang="zh-CN" sz="2000" b="1">
                  <a:solidFill>
                    <a:srgbClr val="FFCC00"/>
                  </a:solidFill>
                  <a:latin typeface="Helvetica"/>
                </a:rPr>
                <a:t>TANDEMS</a:t>
              </a:r>
            </a:p>
          </p:txBody>
        </p:sp>
      </p:grpSp>
      <p:sp>
        <p:nvSpPr>
          <p:cNvPr id="31" name="Line 31"/>
          <p:cNvSpPr>
            <a:spLocks noChangeShapeType="1"/>
          </p:cNvSpPr>
          <p:nvPr/>
        </p:nvSpPr>
        <p:spPr bwMode="auto">
          <a:xfrm>
            <a:off x="2286000" y="1344613"/>
            <a:ext cx="955675" cy="785812"/>
          </a:xfrm>
          <a:prstGeom prst="line">
            <a:avLst/>
          </a:prstGeom>
          <a:noFill/>
          <a:ln w="38100">
            <a:solidFill>
              <a:srgbClr val="FD3FEB"/>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zh-CN" altLang="en-US"/>
          </a:p>
        </p:txBody>
      </p:sp>
      <p:sp>
        <p:nvSpPr>
          <p:cNvPr id="32" name="Text Box 32"/>
          <p:cNvSpPr txBox="1">
            <a:spLocks noChangeArrowheads="1"/>
          </p:cNvSpPr>
          <p:nvPr/>
        </p:nvSpPr>
        <p:spPr bwMode="auto">
          <a:xfrm>
            <a:off x="2643188" y="1273175"/>
            <a:ext cx="739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b="1">
                <a:solidFill>
                  <a:srgbClr val="FD3FEB"/>
                </a:solidFill>
              </a:rPr>
              <a:t>1 km</a:t>
            </a:r>
          </a:p>
        </p:txBody>
      </p:sp>
      <p:pic>
        <p:nvPicPr>
          <p:cNvPr id="10246" name="Picture 1" descr="D:\工作\STAR MTD\参考材料\STAR_V19_M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3643313"/>
            <a:ext cx="55276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descr="F:\工作\MRPC\总结\MRPC in sta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2857500"/>
            <a:ext cx="22479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直接箭头连接符 35"/>
          <p:cNvCxnSpPr/>
          <p:nvPr/>
        </p:nvCxnSpPr>
        <p:spPr>
          <a:xfrm rot="10800000" flipV="1">
            <a:off x="3214688" y="4071938"/>
            <a:ext cx="2928937" cy="4286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9" name="Picture 4" descr="IMG_075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29089" y="5000625"/>
            <a:ext cx="27400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直接箭头连接符 37"/>
          <p:cNvCxnSpPr/>
          <p:nvPr/>
        </p:nvCxnSpPr>
        <p:spPr>
          <a:xfrm rot="10800000">
            <a:off x="2286000" y="5143500"/>
            <a:ext cx="3929063" cy="2857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 Box 4"/>
          <p:cNvSpPr txBox="1">
            <a:spLocks noChangeArrowheads="1"/>
          </p:cNvSpPr>
          <p:nvPr/>
        </p:nvSpPr>
        <p:spPr bwMode="auto">
          <a:xfrm>
            <a:off x="4915416" y="1186167"/>
            <a:ext cx="4071938" cy="1374735"/>
          </a:xfrm>
          <a:prstGeom prst="rect">
            <a:avLst/>
          </a:prstGeom>
          <a:noFill/>
          <a:ln w="9525">
            <a:noFill/>
            <a:miter lim="800000"/>
            <a:headEnd/>
            <a:tailEnd/>
          </a:ln>
        </p:spPr>
        <p:txBody>
          <a:bodyPr>
            <a:spAutoFit/>
          </a:bodyPr>
          <a:lstStyle/>
          <a:p>
            <a:pPr marL="265113" indent="-265113">
              <a:lnSpc>
                <a:spcPts val="2000"/>
              </a:lnSpc>
              <a:buFontTx/>
              <a:buAutoNum type="arabicPeriod"/>
              <a:defRPr/>
            </a:pPr>
            <a:r>
              <a:rPr lang="zh-CN" altLang="en-US" sz="1400" b="1" dirty="0">
                <a:solidFill>
                  <a:srgbClr val="0000FF"/>
                </a:solidFill>
                <a:latin typeface="楷体_GB2312" pitchFamily="49" charset="-122"/>
                <a:ea typeface="楷体_GB2312" pitchFamily="49" charset="-122"/>
              </a:rPr>
              <a:t>通过核物质状态的相变来了解和说明夸克禁闭的本质和强子质量的起源。</a:t>
            </a:r>
            <a:endParaRPr lang="en-US" altLang="zh-CN" sz="1400" b="1" dirty="0">
              <a:solidFill>
                <a:srgbClr val="FF0000"/>
              </a:solidFill>
              <a:latin typeface="楷体_GB2312" pitchFamily="49" charset="-122"/>
              <a:ea typeface="楷体_GB2312" pitchFamily="49" charset="-122"/>
            </a:endParaRPr>
          </a:p>
          <a:p>
            <a:pPr marL="457200" indent="-457200">
              <a:lnSpc>
                <a:spcPts val="2000"/>
              </a:lnSpc>
              <a:defRPr/>
            </a:pPr>
            <a:r>
              <a:rPr lang="en-US" altLang="zh-CN" sz="1400" b="1" dirty="0">
                <a:solidFill>
                  <a:srgbClr val="0000FF"/>
                </a:solidFill>
                <a:latin typeface="楷体_GB2312" pitchFamily="49" charset="-122"/>
                <a:ea typeface="楷体_GB2312" pitchFamily="49" charset="-122"/>
              </a:rPr>
              <a:t>2. </a:t>
            </a:r>
            <a:r>
              <a:rPr lang="zh-CN" altLang="en-US" sz="1400" b="1" dirty="0">
                <a:solidFill>
                  <a:srgbClr val="0000FF"/>
                </a:solidFill>
                <a:latin typeface="楷体_GB2312" pitchFamily="49" charset="-122"/>
                <a:ea typeface="楷体_GB2312" pitchFamily="49" charset="-122"/>
              </a:rPr>
              <a:t>核子的内部结构</a:t>
            </a:r>
            <a:r>
              <a:rPr lang="en-US" altLang="zh-CN" sz="1400" b="1" dirty="0">
                <a:solidFill>
                  <a:srgbClr val="0000FF"/>
                </a:solidFill>
                <a:latin typeface="Times New Roman" pitchFamily="18" charset="0"/>
                <a:ea typeface="楷体_GB2312" pitchFamily="49" charset="-122"/>
              </a:rPr>
              <a:t>—</a:t>
            </a:r>
            <a:r>
              <a:rPr lang="zh-CN" altLang="en-US" sz="1400" b="1" dirty="0">
                <a:solidFill>
                  <a:srgbClr val="0000FF"/>
                </a:solidFill>
                <a:latin typeface="楷体_GB2312" pitchFamily="49" charset="-122"/>
                <a:ea typeface="楷体_GB2312" pitchFamily="49" charset="-122"/>
              </a:rPr>
              <a:t>自旋物理。</a:t>
            </a:r>
          </a:p>
          <a:p>
            <a:pPr marL="265113" indent="-265113" algn="just">
              <a:lnSpc>
                <a:spcPts val="2000"/>
              </a:lnSpc>
              <a:defRPr/>
            </a:pPr>
            <a:r>
              <a:rPr lang="en-US" altLang="zh-CN" sz="1400" b="1" dirty="0" smtClean="0">
                <a:solidFill>
                  <a:srgbClr val="0000FF"/>
                </a:solidFill>
                <a:latin typeface="楷体_GB2312" pitchFamily="49" charset="-122"/>
                <a:ea typeface="楷体_GB2312" pitchFamily="49" charset="-122"/>
              </a:rPr>
              <a:t>3</a:t>
            </a:r>
            <a:r>
              <a:rPr lang="en-US" altLang="zh-CN" sz="1400" b="1" dirty="0">
                <a:solidFill>
                  <a:srgbClr val="0000FF"/>
                </a:solidFill>
                <a:latin typeface="楷体_GB2312" pitchFamily="49" charset="-122"/>
                <a:ea typeface="楷体_GB2312" pitchFamily="49" charset="-122"/>
              </a:rPr>
              <a:t>. </a:t>
            </a:r>
            <a:r>
              <a:rPr lang="zh-CN" altLang="en-US" sz="1400" b="1" dirty="0">
                <a:solidFill>
                  <a:srgbClr val="0000FF"/>
                </a:solidFill>
                <a:latin typeface="楷体_GB2312" pitchFamily="49" charset="-122"/>
                <a:ea typeface="楷体_GB2312" pitchFamily="49" charset="-122"/>
              </a:rPr>
              <a:t>研究</a:t>
            </a:r>
            <a:r>
              <a:rPr lang="zh-CN" altLang="en-US" sz="1400" b="1" dirty="0">
                <a:solidFill>
                  <a:srgbClr val="0000FF"/>
                </a:solidFill>
                <a:ea typeface="楷体_GB2312" pitchFamily="49" charset="-122"/>
              </a:rPr>
              <a:t>极高的胶子密度时强相互作用的性质和</a:t>
            </a:r>
            <a:r>
              <a:rPr lang="zh-CN" altLang="en-US" sz="1400" b="1" dirty="0">
                <a:solidFill>
                  <a:srgbClr val="0000FF"/>
                </a:solidFill>
              </a:rPr>
              <a:t>寻找奇异粒子。</a:t>
            </a:r>
            <a:r>
              <a:rPr lang="zh-CN" altLang="en-US" sz="1400" b="1" dirty="0">
                <a:solidFill>
                  <a:srgbClr val="0000FF"/>
                </a:solidFill>
                <a:latin typeface="楷体_GB2312" pitchFamily="49" charset="-122"/>
                <a:ea typeface="楷体_GB2312" pitchFamily="49" charset="-122"/>
              </a:rPr>
              <a:t>如双</a:t>
            </a:r>
            <a:r>
              <a:rPr lang="zh-CN" altLang="en-US" sz="1400" b="1" dirty="0">
                <a:solidFill>
                  <a:srgbClr val="0000FF"/>
                </a:solidFill>
                <a:latin typeface="楷体_GB2312" pitchFamily="49" charset="-122"/>
                <a:ea typeface="楷体_GB2312" pitchFamily="49" charset="-122"/>
                <a:sym typeface="Symbol" pitchFamily="18" charset="2"/>
              </a:rPr>
              <a:t>粒子，</a:t>
            </a:r>
            <a:r>
              <a:rPr lang="en-US" altLang="zh-CN" sz="1400" b="1" dirty="0">
                <a:solidFill>
                  <a:srgbClr val="0000FF"/>
                </a:solidFill>
                <a:latin typeface="楷体_GB2312" pitchFamily="49" charset="-122"/>
                <a:ea typeface="楷体_GB2312" pitchFamily="49" charset="-122"/>
              </a:rPr>
              <a:t>H</a:t>
            </a:r>
            <a:r>
              <a:rPr lang="zh-CN" altLang="en-US" sz="1400" b="1" dirty="0">
                <a:solidFill>
                  <a:srgbClr val="0000FF"/>
                </a:solidFill>
                <a:latin typeface="楷体_GB2312" pitchFamily="49" charset="-122"/>
                <a:ea typeface="楷体_GB2312" pitchFamily="49" charset="-122"/>
              </a:rPr>
              <a:t>粒子（</a:t>
            </a:r>
            <a:r>
              <a:rPr lang="en-US" altLang="zh-CN" sz="1400" b="1" dirty="0">
                <a:solidFill>
                  <a:srgbClr val="0000FF"/>
                </a:solidFill>
                <a:latin typeface="楷体_GB2312" pitchFamily="49" charset="-122"/>
                <a:ea typeface="楷体_GB2312" pitchFamily="49" charset="-122"/>
              </a:rPr>
              <a:t>6</a:t>
            </a:r>
            <a:r>
              <a:rPr lang="zh-CN" altLang="en-US" sz="1400" b="1" dirty="0">
                <a:solidFill>
                  <a:srgbClr val="0000FF"/>
                </a:solidFill>
                <a:latin typeface="楷体_GB2312" pitchFamily="49" charset="-122"/>
                <a:ea typeface="楷体_GB2312" pitchFamily="49" charset="-122"/>
              </a:rPr>
              <a:t>夸克）等。</a:t>
            </a:r>
          </a:p>
        </p:txBody>
      </p:sp>
      <p:sp>
        <p:nvSpPr>
          <p:cNvPr id="42" name="Text Box 5"/>
          <p:cNvSpPr txBox="1">
            <a:spLocks noChangeArrowheads="1"/>
          </p:cNvSpPr>
          <p:nvPr/>
        </p:nvSpPr>
        <p:spPr bwMode="auto">
          <a:xfrm>
            <a:off x="2333198" y="260648"/>
            <a:ext cx="4192588" cy="579438"/>
          </a:xfrm>
          <a:prstGeom prst="rect">
            <a:avLst/>
          </a:prstGeom>
          <a:noFill/>
          <a:ln w="9525">
            <a:noFill/>
            <a:miter lim="800000"/>
            <a:headEnd/>
            <a:tailEnd/>
          </a:ln>
        </p:spPr>
        <p:txBody>
          <a:bodyPr wrap="none">
            <a:spAutoFit/>
          </a:bodyPr>
          <a:lstStyle/>
          <a:p>
            <a:pPr>
              <a:defRPr/>
            </a:pPr>
            <a:r>
              <a:rPr lang="en-US" altLang="zh-CN" sz="3200" dirty="0">
                <a:solidFill>
                  <a:srgbClr val="FF0000"/>
                </a:solidFill>
                <a:effectLst>
                  <a:outerShdw blurRad="38100" dist="38100" dir="2700000" algn="tl">
                    <a:srgbClr val="C0C0C0"/>
                  </a:outerShdw>
                </a:effectLst>
              </a:rPr>
              <a:t>RHIC </a:t>
            </a:r>
            <a:r>
              <a:rPr lang="zh-CN" altLang="en-US" sz="3200" dirty="0">
                <a:solidFill>
                  <a:srgbClr val="FF0000"/>
                </a:solidFill>
                <a:effectLst>
                  <a:outerShdw blurRad="38100" dist="38100" dir="2700000" algn="tl">
                    <a:srgbClr val="C0C0C0"/>
                  </a:outerShdw>
                </a:effectLst>
              </a:rPr>
              <a:t>的主要物理目标</a:t>
            </a:r>
            <a:endParaRPr lang="zh-CN" altLang="en-US"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3CCE4986-F066-4001-BF8F-B2DA1FAC5DF4}" type="slidenum">
              <a:rPr lang="zh-CN" altLang="en-US" smtClean="0"/>
              <a:pPr>
                <a:defRPr/>
              </a:pPr>
              <a:t>9</a:t>
            </a:fld>
            <a:endParaRPr lang="zh-CN" altLang="en-US" dirty="0"/>
          </a:p>
        </p:txBody>
      </p:sp>
      <p:sp>
        <p:nvSpPr>
          <p:cNvPr id="11267" name="Text Box 4"/>
          <p:cNvSpPr txBox="1">
            <a:spLocks noChangeArrowheads="1"/>
          </p:cNvSpPr>
          <p:nvPr/>
        </p:nvSpPr>
        <p:spPr bwMode="auto">
          <a:xfrm>
            <a:off x="2700338" y="260350"/>
            <a:ext cx="39528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3200">
                <a:solidFill>
                  <a:schemeClr val="bg1"/>
                </a:solidFill>
              </a:rPr>
              <a:t> </a:t>
            </a:r>
            <a:r>
              <a:rPr lang="zh-CN" altLang="en-US" sz="3200">
                <a:solidFill>
                  <a:schemeClr val="bg1"/>
                </a:solidFill>
              </a:rPr>
              <a:t>应用</a:t>
            </a:r>
            <a:r>
              <a:rPr lang="en-US" altLang="zh-CN" sz="3200">
                <a:solidFill>
                  <a:schemeClr val="bg1"/>
                </a:solidFill>
              </a:rPr>
              <a:t>TOF</a:t>
            </a:r>
            <a:r>
              <a:rPr lang="zh-CN" altLang="en-US" sz="3200">
                <a:solidFill>
                  <a:schemeClr val="bg1"/>
                </a:solidFill>
              </a:rPr>
              <a:t>做粒子鉴别</a:t>
            </a:r>
          </a:p>
        </p:txBody>
      </p:sp>
      <p:pic>
        <p:nvPicPr>
          <p:cNvPr id="1126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24574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9" name="Object 6"/>
          <p:cNvGraphicFramePr>
            <a:graphicFrameLocks noChangeAspect="1"/>
          </p:cNvGraphicFramePr>
          <p:nvPr/>
        </p:nvGraphicFramePr>
        <p:xfrm>
          <a:off x="3492500" y="1125538"/>
          <a:ext cx="2425700" cy="896937"/>
        </p:xfrm>
        <a:graphic>
          <a:graphicData uri="http://schemas.openxmlformats.org/presentationml/2006/ole">
            <mc:AlternateContent xmlns:mc="http://schemas.openxmlformats.org/markup-compatibility/2006">
              <mc:Choice xmlns:v="urn:schemas-microsoft-com:vml" Requires="v">
                <p:oleObj spid="_x0000_s11464" name="Equation" r:id="rId4" imgW="1054100" imgH="419100" progId="Equation.DSMT4">
                  <p:embed/>
                </p:oleObj>
              </mc:Choice>
              <mc:Fallback>
                <p:oleObj name="Equation" r:id="rId4" imgW="1054100" imgH="419100"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1125538"/>
                        <a:ext cx="2425700" cy="89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0" name="Rectangle 7"/>
          <p:cNvSpPr>
            <a:spLocks noChangeArrowheads="1"/>
          </p:cNvSpPr>
          <p:nvPr/>
        </p:nvSpPr>
        <p:spPr bwMode="auto">
          <a:xfrm>
            <a:off x="3276600" y="2212975"/>
            <a:ext cx="539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2400">
                <a:solidFill>
                  <a:schemeClr val="bg1"/>
                </a:solidFill>
              </a:rPr>
              <a:t>TOF</a:t>
            </a:r>
            <a:r>
              <a:rPr lang="zh-CN" altLang="en-US" sz="2400">
                <a:solidFill>
                  <a:schemeClr val="bg1"/>
                </a:solidFill>
              </a:rPr>
              <a:t>与</a:t>
            </a:r>
            <a:r>
              <a:rPr lang="en-US" altLang="zh-CN" sz="2400">
                <a:solidFill>
                  <a:schemeClr val="bg1"/>
                </a:solidFill>
              </a:rPr>
              <a:t>TPC</a:t>
            </a:r>
            <a:r>
              <a:rPr lang="zh-CN" altLang="en-US" sz="2400">
                <a:solidFill>
                  <a:schemeClr val="bg1"/>
                </a:solidFill>
              </a:rPr>
              <a:t>测得的粒子动量</a:t>
            </a:r>
            <a:r>
              <a:rPr lang="en-US" altLang="zh-CN" sz="2400">
                <a:solidFill>
                  <a:schemeClr val="bg1"/>
                </a:solidFill>
              </a:rPr>
              <a:t>P</a:t>
            </a:r>
            <a:r>
              <a:rPr lang="zh-CN" altLang="en-US" sz="2400">
                <a:solidFill>
                  <a:schemeClr val="bg1"/>
                </a:solidFill>
              </a:rPr>
              <a:t>相结合，</a:t>
            </a:r>
          </a:p>
        </p:txBody>
      </p:sp>
      <p:graphicFrame>
        <p:nvGraphicFramePr>
          <p:cNvPr id="11271" name="Object 8"/>
          <p:cNvGraphicFramePr>
            <a:graphicFrameLocks noChangeAspect="1"/>
          </p:cNvGraphicFramePr>
          <p:nvPr/>
        </p:nvGraphicFramePr>
        <p:xfrm>
          <a:off x="3101975" y="3141663"/>
          <a:ext cx="3551238" cy="887412"/>
        </p:xfrm>
        <a:graphic>
          <a:graphicData uri="http://schemas.openxmlformats.org/presentationml/2006/ole">
            <mc:AlternateContent xmlns:mc="http://schemas.openxmlformats.org/markup-compatibility/2006">
              <mc:Choice xmlns:v="urn:schemas-microsoft-com:vml" Requires="v">
                <p:oleObj spid="_x0000_s11465" name="Equation" r:id="rId6" imgW="1828800" imgH="457200" progId="Equation.DSMT4">
                  <p:embed/>
                </p:oleObj>
              </mc:Choice>
              <mc:Fallback>
                <p:oleObj name="Equation" r:id="rId6" imgW="1828800" imgH="4572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1975" y="3141663"/>
                        <a:ext cx="3551238" cy="88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2" name="Text Box 9"/>
          <p:cNvSpPr txBox="1">
            <a:spLocks noChangeArrowheads="1"/>
          </p:cNvSpPr>
          <p:nvPr/>
        </p:nvSpPr>
        <p:spPr bwMode="auto">
          <a:xfrm>
            <a:off x="1258888" y="4797425"/>
            <a:ext cx="61928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40000"/>
              </a:lnSpc>
            </a:pPr>
            <a:r>
              <a:rPr lang="zh-CN" altLang="en-US" sz="2400" b="1">
                <a:solidFill>
                  <a:schemeClr val="bg1"/>
                </a:solidFill>
              </a:rPr>
              <a:t>要求</a:t>
            </a:r>
            <a:r>
              <a:rPr lang="en-US" altLang="zh-CN" sz="2400" b="1">
                <a:solidFill>
                  <a:schemeClr val="bg1"/>
                </a:solidFill>
              </a:rPr>
              <a:t>Start </a:t>
            </a:r>
            <a:r>
              <a:rPr lang="zh-CN" altLang="en-US" sz="2400" b="1">
                <a:solidFill>
                  <a:schemeClr val="bg1"/>
                </a:solidFill>
              </a:rPr>
              <a:t>和</a:t>
            </a:r>
            <a:r>
              <a:rPr lang="en-US" altLang="zh-CN" sz="2400" b="1">
                <a:solidFill>
                  <a:schemeClr val="bg1"/>
                </a:solidFill>
              </a:rPr>
              <a:t>Stop</a:t>
            </a:r>
            <a:r>
              <a:rPr lang="zh-CN" altLang="en-US" sz="2400" b="1">
                <a:solidFill>
                  <a:schemeClr val="bg1"/>
                </a:solidFill>
              </a:rPr>
              <a:t>探测器时间抖动小，即响应快，时间分辨好</a:t>
            </a:r>
          </a:p>
        </p:txBody>
      </p:sp>
      <p:cxnSp>
        <p:nvCxnSpPr>
          <p:cNvPr id="4" name="直接连接符 3"/>
          <p:cNvCxnSpPr/>
          <p:nvPr/>
        </p:nvCxnSpPr>
        <p:spPr>
          <a:xfrm>
            <a:off x="4676775" y="4076700"/>
            <a:ext cx="21272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4804</TotalTime>
  <Words>2919</Words>
  <Application>Microsoft Office PowerPoint</Application>
  <PresentationFormat>全屏显示(4:3)</PresentationFormat>
  <Paragraphs>719</Paragraphs>
  <Slides>57</Slides>
  <Notes>2</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57</vt:i4>
      </vt:variant>
    </vt:vector>
  </HeadingPairs>
  <TitlesOfParts>
    <vt:vector size="61" baseType="lpstr">
      <vt:lpstr>Office 主题</vt:lpstr>
      <vt:lpstr>Visio</vt:lpstr>
      <vt:lpstr>Equation</vt:lpstr>
      <vt:lpstr>位图图像</vt:lpstr>
      <vt:lpstr>清华大学MRPC研究进展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Tsinghua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wy</dc:creator>
  <cp:lastModifiedBy>wangyi</cp:lastModifiedBy>
  <cp:revision>463</cp:revision>
  <dcterms:created xsi:type="dcterms:W3CDTF">2010-04-07T04:49:35Z</dcterms:created>
  <dcterms:modified xsi:type="dcterms:W3CDTF">2015-07-22T10:13:51Z</dcterms:modified>
</cp:coreProperties>
</file>