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6" r:id="rId2"/>
    <p:sldId id="387" r:id="rId3"/>
    <p:sldId id="412" r:id="rId4"/>
    <p:sldId id="438" r:id="rId5"/>
    <p:sldId id="434" r:id="rId6"/>
    <p:sldId id="402" r:id="rId7"/>
    <p:sldId id="424" r:id="rId8"/>
    <p:sldId id="433" r:id="rId9"/>
    <p:sldId id="423" r:id="rId10"/>
    <p:sldId id="435" r:id="rId11"/>
    <p:sldId id="407" r:id="rId12"/>
    <p:sldId id="436" r:id="rId13"/>
    <p:sldId id="409" r:id="rId14"/>
    <p:sldId id="408" r:id="rId15"/>
    <p:sldId id="437" r:id="rId16"/>
    <p:sldId id="429" r:id="rId17"/>
    <p:sldId id="431" r:id="rId18"/>
    <p:sldId id="432" r:id="rId19"/>
    <p:sldId id="430" r:id="rId20"/>
    <p:sldId id="414" r:id="rId21"/>
    <p:sldId id="415" r:id="rId22"/>
    <p:sldId id="426" r:id="rId23"/>
    <p:sldId id="427" r:id="rId24"/>
    <p:sldId id="42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8162-A731-4D41-B8B0-F082641A10D2}" type="datetimeFigureOut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D28D-20F2-42A5-981D-56100D7489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2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F4473-36A2-4FEB-9EB8-05226AE74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7C4541-6A6F-4339-8797-F38179249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263C9-50C4-4F91-B654-F025E811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FFC2-6D2F-4990-9127-3538CC80022D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3769B-7715-4E82-861D-87635773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E8FB4-75EA-40C8-BD19-F5AE991D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1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38062-3067-4CFA-8FB8-491207A8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7297E9-8831-4A95-9562-4BCE61E32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B1EC26-926D-40D2-8EC4-87F952E4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94AC-438D-42C1-9B52-00F9AA1C1A39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687F2-F0D0-4C3E-AE07-617580DB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B63E7F-7054-4565-A42D-2ED08411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5B63B7-3416-46D3-A193-578457E55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44476F-906E-4CC6-B501-E5E9717DF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712945-D034-4B59-9FDC-457CAE1E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81B-5678-4697-AC1F-4C063BDFF8B2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C6ED12-57D3-4E5E-9B16-BEDDB679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D9C349-E0EA-4789-A521-8DA94584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AD273-FF75-46C6-A7D1-5AD8D6A5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26B02C-88EA-4EEC-BC2B-76D3FB19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D77F0A-D961-48E4-AC00-51A0C102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9AB7-E2E8-418D-A3A4-1E4C4932C565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79F89D-F19D-4948-8265-B83A8420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9B065-1BF1-4823-B040-5E45249E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6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028AE-7CA8-42C8-8403-57E274DE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674029-4821-4667-8569-92BCE8F82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95A33-BB8B-4084-9CA5-15195CB8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6CA9-6D20-445A-AF57-D600189CDBF2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87035-5ED0-4324-9CB9-EB001A3F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706984-B120-4443-9718-49235C91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C183F-B62B-41AD-8DBB-3B3EEC5D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D28A82-8AB6-4B58-B493-22B1CC095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38130D-4189-4BF4-8EC4-62D535509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D8E1F4-EBD0-48F0-94D6-738FB512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7B90-DF11-4AAA-BB17-CD9FC8FFDBEE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73E8B4-B023-4357-826C-8EA073FA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BBC04F-62EF-478E-A1F5-DED3AEC7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0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98F9E-E200-4168-85B0-B19F6D3A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59591-46E9-40FB-B6B2-0E2B5E3A0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38D5D4-B23E-47DE-BFFE-29413FDCE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320C7F-3701-4862-B92E-A7CA7C938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82499C-523B-4498-A6C0-2E3F73F8B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8D89BA3-BDB6-4AAF-9F1D-91C8E2E1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80F-3FE5-4009-B34F-F8A2EFAED7A3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490E502-51E4-4069-90E7-D65B8568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BA39F4-11ED-4CC9-9FC6-294F6322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B38E0-16DC-42CD-A5E5-8FEA5C39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82A3B8-A037-464D-A28B-4CDA7AB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2D4B-8A15-4537-AED8-F194974187E7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1BF296-7363-4E8D-B778-B39FE8B7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6C6F90-62D9-4661-AA31-16CCA554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51B563-E8B7-463A-B76C-54601D6C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F248-95A0-46E5-BD53-8923BDD52583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4B6A8F-FA65-490D-858B-6D84BD39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8FB441-8171-486A-9A56-93BA163E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3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B0BAA-C971-4DB1-879B-C866DABB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0992FA-B694-4BEC-BFC1-525F696E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9DC1A9-B89A-4968-9F4F-CD35E772A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FCA0F6-91A5-4C38-8F35-7ED8A999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CA69-4352-9593-B73161EE3C54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BE7792-CCCC-4A8E-ADA0-DB2749F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B5471B-E833-44E2-AEA8-5EEAE157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4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02528D-EA0C-4B03-A298-A09FEB1B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D1CA82-33E8-4C3C-AD46-71F70C403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0E30CB-0290-4E9B-86D9-CFAE8829C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E54185-FE17-4744-9A77-BF525186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B4BA-D486-428B-BE5D-021B0C80D55C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116E85-0A13-4A28-B2AF-80166050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0EA6D9-406F-4C12-BB84-77780285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2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5E4FB7-8719-4C3C-B577-E4410454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03137E-A9E6-4119-AC25-9FA0FAF00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468348-AF0B-4C0B-8192-F8BEB5281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CFBE-2933-4A6B-A4F7-5F054CA00FDC}" type="datetime1">
              <a:rPr lang="zh-CN" altLang="en-US" smtClean="0"/>
              <a:t>2021/4/22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490DE4-0CDD-4C98-AB3A-960934CD7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7181F5-8876-4858-90EE-AE6B17B98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FC67-8D99-4D6D-9572-3EBC04A5B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9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59E122-0E20-4E61-9744-BA17512C4681}"/>
                  </a:ext>
                </a:extLst>
              </p:cNvPr>
              <p:cNvSpPr txBox="1"/>
              <p:nvPr/>
            </p:nvSpPr>
            <p:spPr>
              <a:xfrm>
                <a:off x="621792" y="1691641"/>
                <a:ext cx="437083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𝐽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/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𝜓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cs typeface="+mn-ea"/>
                          <a:sym typeface="+mn-lt"/>
                        </a:rPr>
                        <m:t>Λ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cs typeface="+mn-ea"/>
                              <a:sym typeface="+mn-lt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cs typeface="+mn-ea"/>
                              <a:sym typeface="+mn-lt"/>
                            </a:rPr>
                            <m:t>Λ</m:t>
                          </m:r>
                        </m:e>
                      </m:acc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cs typeface="+mn-ea"/>
                              <a:sym typeface="+mn-lt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cs typeface="+mn-ea"/>
                              <a:sym typeface="+mn-lt"/>
                            </a:rPr>
                            <m:t>Λ</m:t>
                          </m:r>
                        </m:e>
                      </m:acc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→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𝑛</m:t>
                      </m:r>
                      <m:sSup>
                        <m:sSupPr>
                          <m:ctrlPr>
                            <a:rPr lang="en-US" altLang="zh-CN" sz="2400" b="0" i="1" smtClean="0"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cs typeface="+mn-ea"/>
                              <a:sym typeface="+mn-lt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cs typeface="+mn-ea"/>
                              <a:sym typeface="+mn-lt"/>
                            </a:rPr>
                            <m:t>0</m:t>
                          </m:r>
                        </m:sup>
                      </m:sSup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cs typeface="+mn-ea"/>
                          <a:sym typeface="+mn-lt"/>
                        </a:rPr>
                        <m:t>Λ</m:t>
                      </m:r>
                      <m:r>
                        <a:rPr lang="en-US" altLang="zh-CN" sz="2400" b="0" i="1" smtClean="0">
                          <a:cs typeface="+mn-ea"/>
                          <a:sym typeface="+mn-lt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cs typeface="+mn-ea"/>
                              <a:sym typeface="+mn-lt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cs typeface="+mn-ea"/>
                              <a:sym typeface="+mn-lt"/>
                            </a:rPr>
                            <m:t>𝑝</m:t>
                          </m:r>
                        </m:e>
                      </m:acc>
                      <m:sSup>
                        <m:sSupPr>
                          <m:ctrlPr>
                            <a:rPr lang="en-US" altLang="zh-CN" sz="2400" b="0" i="1" smtClean="0"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cs typeface="+mn-ea"/>
                              <a:sym typeface="+mn-lt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cs typeface="+mn-ea"/>
                              <a:sym typeface="+mn-lt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59E122-0E20-4E61-9744-BA17512C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1691641"/>
                <a:ext cx="4370832" cy="470000"/>
              </a:xfrm>
              <a:prstGeom prst="rect">
                <a:avLst/>
              </a:prstGeom>
              <a:blipFill>
                <a:blip r:embed="rId2"/>
                <a:stretch>
                  <a:fillRect l="-976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CFEEE4A6-3499-4703-BA5F-495B02E2A832}"/>
              </a:ext>
            </a:extLst>
          </p:cNvPr>
          <p:cNvGrpSpPr/>
          <p:nvPr/>
        </p:nvGrpSpPr>
        <p:grpSpPr>
          <a:xfrm>
            <a:off x="621792" y="2505765"/>
            <a:ext cx="3654408" cy="3623189"/>
            <a:chOff x="982409" y="2856492"/>
            <a:chExt cx="3654408" cy="362318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E0D53E9-802B-43A8-875C-31742C8BDD8B}"/>
                </a:ext>
              </a:extLst>
            </p:cNvPr>
            <p:cNvGrpSpPr/>
            <p:nvPr/>
          </p:nvGrpSpPr>
          <p:grpSpPr>
            <a:xfrm>
              <a:off x="982409" y="2856492"/>
              <a:ext cx="3654408" cy="3543447"/>
              <a:chOff x="982409" y="2856492"/>
              <a:chExt cx="3654408" cy="3543447"/>
            </a:xfrm>
          </p:grpSpPr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8312CAB3-94FC-4242-B001-DEB940208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2998" y="4590288"/>
                <a:ext cx="145389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E22CB369-6685-430D-849A-C45752781A1D}"/>
                  </a:ext>
                </a:extLst>
              </p:cNvPr>
              <p:cNvCxnSpPr/>
              <p:nvPr/>
            </p:nvCxnSpPr>
            <p:spPr>
              <a:xfrm flipH="1">
                <a:off x="2717483" y="4590288"/>
                <a:ext cx="1773936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20CE286E-28DF-477C-8657-FACE5BE894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4331" y="3845053"/>
                <a:ext cx="146304" cy="6583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A386192B-A1B6-4B74-AC5E-E5D86023DC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09457" y="4677156"/>
                <a:ext cx="134874" cy="6903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927FB1B4-7A3B-47DC-A845-3DEB9ED30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44331" y="3125293"/>
                <a:ext cx="109728" cy="7197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82B4E38C-EDCE-41A1-8918-9E0B8DDD9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5781" y="3519289"/>
                <a:ext cx="338328" cy="3257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F99144D1-10FA-4BE9-9974-D03D5186B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0031" y="5422391"/>
                <a:ext cx="285750" cy="5749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17C91273-02AE-42A1-A5E0-62A7190F93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6265" y="5380389"/>
                <a:ext cx="297180" cy="212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8647A6DA-567C-4AC4-B32F-6F1A2B45D7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92187" y="5458206"/>
                <a:ext cx="570738" cy="1078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4D9972CD-D7FD-4C12-9B31-074ED25879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946" y="5655264"/>
                <a:ext cx="264034" cy="5169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00A868FF-0415-4E99-AC2C-1F972A331375}"/>
                      </a:ext>
                    </a:extLst>
                  </p:cNvPr>
                  <p:cNvSpPr txBox="1"/>
                  <p:nvPr/>
                </p:nvSpPr>
                <p:spPr>
                  <a:xfrm>
                    <a:off x="982409" y="4313289"/>
                    <a:ext cx="320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00A868FF-0415-4E99-AC2C-1F972A3313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409" y="4313289"/>
                    <a:ext cx="320088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434" r="-566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EFD27AE5-F288-4032-8656-342EA8C0C255}"/>
                      </a:ext>
                    </a:extLst>
                  </p:cNvPr>
                  <p:cNvSpPr txBox="1"/>
                  <p:nvPr/>
                </p:nvSpPr>
                <p:spPr>
                  <a:xfrm>
                    <a:off x="4316729" y="4313288"/>
                    <a:ext cx="320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EFD27AE5-F288-4032-8656-342EA8C0C2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6729" y="4313288"/>
                    <a:ext cx="32008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61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7CA87CE3-86E9-4C4D-BD93-FC75C853DC0E}"/>
                      </a:ext>
                    </a:extLst>
                  </p:cNvPr>
                  <p:cNvSpPr txBox="1"/>
                  <p:nvPr/>
                </p:nvSpPr>
                <p:spPr>
                  <a:xfrm>
                    <a:off x="2479459" y="2856492"/>
                    <a:ext cx="18877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i="1" smtClean="0"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𝑝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7CA87CE3-86E9-4C4D-BD93-FC75C853DC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459" y="2856492"/>
                    <a:ext cx="18877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032" r="-96774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E9D3CBC4-0EA2-4C9D-AF49-F2B4D7EF444D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404" y="3346673"/>
                    <a:ext cx="18877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E9D3CBC4-0EA2-4C9D-AF49-F2B4D7EF44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8404" y="3346673"/>
                    <a:ext cx="18877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2258" r="-806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95B33EC6-516D-43AF-B117-63820D91D33B}"/>
                      </a:ext>
                    </a:extLst>
                  </p:cNvPr>
                  <p:cNvSpPr txBox="1"/>
                  <p:nvPr/>
                </p:nvSpPr>
                <p:spPr>
                  <a:xfrm>
                    <a:off x="1995210" y="5275087"/>
                    <a:ext cx="188770" cy="28321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cs typeface="+mn-ea"/>
                                  <a:sym typeface="+mn-lt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95B33EC6-516D-43AF-B117-63820D91D3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5210" y="5275087"/>
                    <a:ext cx="188770" cy="2832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2258" t="-2174" r="-61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708BE0EC-4619-454F-9FD7-314D7F6B498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5001" y="5907909"/>
                    <a:ext cx="19473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708BE0EC-4619-454F-9FD7-314D7F6B49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5001" y="5907909"/>
                    <a:ext cx="19473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625" r="-15625" b="-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96A9BACF-E6C4-4CD9-9562-E29667EECB45}"/>
                      </a:ext>
                    </a:extLst>
                  </p:cNvPr>
                  <p:cNvSpPr txBox="1"/>
                  <p:nvPr/>
                </p:nvSpPr>
                <p:spPr>
                  <a:xfrm>
                    <a:off x="1399309" y="5139965"/>
                    <a:ext cx="1857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𝛾</m:t>
                          </m:r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96A9BACF-E6C4-4CD9-9562-E29667EECB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9309" y="5139965"/>
                    <a:ext cx="18575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806" r="-25806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84C2DDF7-A1A4-4C8F-B3F1-57D63978063D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404" y="6122940"/>
                    <a:ext cx="1857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𝛾</m:t>
                          </m:r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84C2DDF7-A1A4-4C8F-B3F1-57D639780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404" y="6122940"/>
                    <a:ext cx="18575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0000" r="-26667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8168819C-E531-40F3-BC38-F71903D86B2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7982" y="3897238"/>
                    <a:ext cx="197170" cy="2775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i="1" smtClean="0"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cs typeface="+mn-ea"/>
                                  <a:sym typeface="+mn-lt"/>
                                </a:rPr>
                                <m:t>Λ</m:t>
                              </m:r>
                            </m:e>
                          </m:acc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8168819C-E531-40F3-BC38-F71903D86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982" y="3897238"/>
                    <a:ext cx="197170" cy="2775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4242" t="-4444" r="-30303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5D7A2840-3477-4B63-96B5-239A6EF7A5E9}"/>
                      </a:ext>
                    </a:extLst>
                  </p:cNvPr>
                  <p:cNvSpPr txBox="1"/>
                  <p:nvPr/>
                </p:nvSpPr>
                <p:spPr>
                  <a:xfrm>
                    <a:off x="2627907" y="5103390"/>
                    <a:ext cx="19717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b="0" i="0" smtClean="0">
                              <a:cs typeface="+mn-ea"/>
                              <a:sym typeface="+mn-lt"/>
                            </a:rPr>
                            <m:t>Λ</m:t>
                          </m:r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5D7A2840-3477-4B63-96B5-239A6EF7A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907" y="5103390"/>
                    <a:ext cx="197170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125" r="-28125" b="-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7482D31-FC7E-42C2-B33A-798B982B1907}"/>
                </a:ext>
              </a:extLst>
            </p:cNvPr>
            <p:cNvSpPr/>
            <p:nvPr/>
          </p:nvSpPr>
          <p:spPr>
            <a:xfrm>
              <a:off x="1122998" y="4957276"/>
              <a:ext cx="2340864" cy="1522405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标题 1">
            <a:extLst>
              <a:ext uri="{FF2B5EF4-FFF2-40B4-BE49-F238E27FC236}">
                <a16:creationId xmlns:a16="http://schemas.microsoft.com/office/drawing/2014/main" id="{D8EAF69E-ECF5-461A-B494-B07FCDB346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3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Introduction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A0E7922-5FDF-42D6-8FBB-17589E06CF36}"/>
              </a:ext>
            </a:extLst>
          </p:cNvPr>
          <p:cNvGrpSpPr/>
          <p:nvPr/>
        </p:nvGrpSpPr>
        <p:grpSpPr>
          <a:xfrm>
            <a:off x="6242829" y="2505765"/>
            <a:ext cx="4910479" cy="3613901"/>
            <a:chOff x="6242829" y="2133254"/>
            <a:chExt cx="4910479" cy="36139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0075D2F-BF86-459B-A8A8-BDFA93AC07DB}"/>
                </a:ext>
              </a:extLst>
            </p:cNvPr>
            <p:cNvGrpSpPr/>
            <p:nvPr/>
          </p:nvGrpSpPr>
          <p:grpSpPr>
            <a:xfrm>
              <a:off x="6242829" y="2133254"/>
              <a:ext cx="4910479" cy="3238666"/>
              <a:chOff x="6156410" y="2133254"/>
              <a:chExt cx="4910479" cy="3238666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41E60A03-10F8-4FB0-A598-117E3C171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6410" y="2133254"/>
                <a:ext cx="3746693" cy="3238666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C31CA80E-321F-4BC4-9CC5-9800A3540A65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7911" y="3183249"/>
                    <a:ext cx="9308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cs typeface="+mn-ea"/>
                              <a:sym typeface="+mn-lt"/>
                            </a:rPr>
                            <m:t>Λ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cs typeface="+mn-ea"/>
                              <a:sym typeface="+mn-lt"/>
                            </a:rPr>
                            <m:t>→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cs typeface="+mn-ea"/>
                              <a:sym typeface="+mn-lt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C31CA80E-321F-4BC4-9CC5-9800A3540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7911" y="3183249"/>
                    <a:ext cx="930896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882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F20B0E16-A974-4BD0-80BD-2583CB7727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5993" y="3613799"/>
                    <a:ext cx="930896" cy="2775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Λ</m:t>
                              </m:r>
                            </m:e>
                          </m:acc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cs typeface="+mn-ea"/>
                              <a:sym typeface="+mn-lt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𝑝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F20B0E16-A974-4BD0-80BD-2583CB7727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5993" y="3613799"/>
                    <a:ext cx="930896" cy="27757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882" t="-4444" r="-5229" b="-2888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4FA2687-3C44-44E5-8267-472FBE9217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5993" y="4037772"/>
                    <a:ext cx="908004" cy="28321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Λ</m:t>
                              </m:r>
                            </m:e>
                          </m:acc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cs typeface="+mn-ea"/>
                              <a:sym typeface="+mn-lt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cs typeface="+mn-ea"/>
                                  <a:sym typeface="+mn-lt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mc:Choice>
            <mc:Fallback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4FA2687-3C44-44E5-8267-472FBE9217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5993" y="4037772"/>
                    <a:ext cx="908004" cy="28321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040" t="-2128" r="-4698" b="-85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3CCEC0E-5BC2-4E15-8324-DE6A08664BD5}"/>
                    </a:ext>
                  </a:extLst>
                </p:cNvPr>
                <p:cNvSpPr txBox="1"/>
                <p:nvPr/>
              </p:nvSpPr>
              <p:spPr>
                <a:xfrm>
                  <a:off x="6331803" y="5371603"/>
                  <a:ext cx="2634696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My work: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</a:t>
                  </a:r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for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+mn-ea"/>
                          <a:sym typeface="+mn-lt"/>
                        </a:rPr>
                        <m:t>Λ</m:t>
                      </m:r>
                      <m:r>
                        <a:rPr lang="en-US" altLang="zh-CN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+mn-ea"/>
                          <a:sym typeface="+mn-lt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+mn-ea"/>
                          <a:sym typeface="+mn-lt"/>
                        </a:rPr>
                        <m:t>𝑛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cs typeface="+mn-ea"/>
                              <a:sym typeface="+mn-lt"/>
                            </a:rPr>
                            <m:t>0</m:t>
                          </m:r>
                        </m:sup>
                      </m:sSup>
                    </m:oMath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3CCEC0E-5BC2-4E15-8324-DE6A08664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1803" y="5371603"/>
                  <a:ext cx="2634696" cy="375552"/>
                </a:xfrm>
                <a:prstGeom prst="rect">
                  <a:avLst/>
                </a:prstGeom>
                <a:blipFill>
                  <a:blip r:embed="rId17"/>
                  <a:stretch>
                    <a:fillRect l="-2083" t="-6452" b="-241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A60F64E-4C8F-4DCC-8A5F-3B81D6EB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2EB0-30BD-4405-AEC2-685E9B1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Describe unmatched Shape with Argus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Look for the difference between 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Multi-entry to improve signal efficiency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Other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065DE3-16DF-48BB-9C82-8D4DDBE0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6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17D77B81-9ABB-4088-9362-CAA592219C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lost | shower shape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17D77B81-9ABB-4088-9362-CAA592219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516B1FF-23A4-469B-99AC-A6F7EF64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2" y="1177071"/>
            <a:ext cx="4258320" cy="27041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83097D-0B04-4B3E-BC71-FCCE5A609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72" y="4029686"/>
            <a:ext cx="4258320" cy="27061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18156C-2838-4677-8755-BC9E7FF9F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064" y="1168487"/>
            <a:ext cx="4258320" cy="27127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D132357-4B58-4B81-9517-7A5D4D4DE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064" y="4029686"/>
            <a:ext cx="4258320" cy="26831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4F4D79-0717-43B0-B8B1-08D08E43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45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2EB0-30BD-4405-AEC2-685E9B1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Describe unmatched Shape with Argus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Look for the difference between 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and 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Multi-entry to improve signal efficiency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Other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3EC97-66DA-4F53-AC50-B3ECD326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9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AB711-64EE-4CF7-A3DA-997C8914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Multi-Entry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34A9E2-3883-49DF-A9E6-D9CE0DF2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5034"/>
            <a:ext cx="5815255" cy="408948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FB5103-7147-4D3D-86B8-B75B4FEBC1CA}"/>
              </a:ext>
            </a:extLst>
          </p:cNvPr>
          <p:cNvSpPr txBox="1"/>
          <p:nvPr/>
        </p:nvSpPr>
        <p:spPr>
          <a:xfrm>
            <a:off x="2804187" y="5966451"/>
            <a:ext cx="126829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Multi Entry</a:t>
            </a:r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23CA9CA-F5BF-4882-B934-30DFB84EEE16}"/>
                  </a:ext>
                </a:extLst>
              </p:cNvPr>
              <p:cNvSpPr txBox="1"/>
              <p:nvPr/>
            </p:nvSpPr>
            <p:spPr>
              <a:xfrm>
                <a:off x="9003627" y="5966451"/>
                <a:ext cx="1406026" cy="37555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cs typeface="+mn-ea"/>
                    <a:sym typeface="+mn-lt"/>
                  </a:rPr>
                  <a:t>The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23CA9CA-F5BF-4882-B934-30DFB84EE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627" y="5966451"/>
                <a:ext cx="1406026" cy="375552"/>
              </a:xfrm>
              <a:prstGeom prst="rect">
                <a:avLst/>
              </a:prstGeom>
              <a:blipFill>
                <a:blip r:embed="rId3"/>
                <a:stretch>
                  <a:fillRect l="-3433" t="-6349" b="-2381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A391A0C-6ED8-4291-923A-AEA33F1D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0" y="1705033"/>
            <a:ext cx="5847891" cy="408948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12D18F-338A-4816-833B-03CAADF5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9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47ACF6-0725-4183-88FB-2CBE1E7D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1" y="4132410"/>
            <a:ext cx="3307641" cy="25054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D6316E-67D7-4716-B2A7-C9957E9E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4" y="1545177"/>
            <a:ext cx="3398268" cy="25054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8443E5-396F-4528-A4A0-C64FA63B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390" y="2140418"/>
            <a:ext cx="6584720" cy="4717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A8328E93-8AC6-45E3-99C8-5416E4DF43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竞争力不足的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13" name="标题 1">
                <a:extLst>
                  <a:ext uri="{FF2B5EF4-FFF2-40B4-BE49-F238E27FC236}">
                    <a16:creationId xmlns:a16="http://schemas.microsoft.com/office/drawing/2014/main" id="{A8328E93-8AC6-45E3-99C8-5416E4DF4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5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108A83-85CD-4A8C-88D5-FC960C6469DC}"/>
                  </a:ext>
                </a:extLst>
              </p:cNvPr>
              <p:cNvSpPr txBox="1"/>
              <p:nvPr/>
            </p:nvSpPr>
            <p:spPr>
              <a:xfrm>
                <a:off x="6981208" y="1050522"/>
                <a:ext cx="3315267" cy="98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Fake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: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𝑘𝑚𝑓𝑖𝑡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/>
                  <a:t>: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𝑇𝑟𝑢𝑡h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p>
                    </m:sSubSup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B108A83-85CD-4A8C-88D5-FC960C646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08" y="1050522"/>
                <a:ext cx="3315267" cy="989310"/>
              </a:xfrm>
              <a:prstGeom prst="rect">
                <a:avLst/>
              </a:prstGeom>
              <a:blipFill>
                <a:blip r:embed="rId6"/>
                <a:stretch>
                  <a:fillRect l="-2757" t="-3067" b="-7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CA2506-E334-49CD-80F7-0FBAAEF2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2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2EB0-30BD-4405-AEC2-685E9B1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Describe unmatched Shape with Argus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Look for the difference between 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and 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</a:rPr>
                  <a:t>Multi-entry to improve signal efficiency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Other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D3017-F037-4C34-805B-2E10B95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0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81D32FE-5690-4341-B3CC-74318BA5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46375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中子形成的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shower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E1D420D-6F90-4F7E-9865-AD0F9EBE23AF}"/>
              </a:ext>
            </a:extLst>
          </p:cNvPr>
          <p:cNvGrpSpPr/>
          <p:nvPr/>
        </p:nvGrpSpPr>
        <p:grpSpPr>
          <a:xfrm>
            <a:off x="1622694" y="4228767"/>
            <a:ext cx="2074837" cy="2120553"/>
            <a:chOff x="8748073" y="1131695"/>
            <a:chExt cx="2074837" cy="2120553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D8540312-A981-4BD6-A284-40DB66D4E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073" y="1366887"/>
              <a:ext cx="141403" cy="18853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F2524C8-6CCF-4A38-8C42-3BD8675DC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073" y="2103120"/>
              <a:ext cx="388307" cy="11491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2541348-014B-4D25-9C17-A6870487424C}"/>
                </a:ext>
              </a:extLst>
            </p:cNvPr>
            <p:cNvCxnSpPr/>
            <p:nvPr/>
          </p:nvCxnSpPr>
          <p:spPr>
            <a:xfrm>
              <a:off x="9046826" y="2029399"/>
              <a:ext cx="179109" cy="1696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080A295-7580-4B8A-9461-7AF3F58708E2}"/>
                </a:ext>
              </a:extLst>
            </p:cNvPr>
            <p:cNvCxnSpPr/>
            <p:nvPr/>
          </p:nvCxnSpPr>
          <p:spPr>
            <a:xfrm flipH="1">
              <a:off x="9036270" y="2034064"/>
              <a:ext cx="219075" cy="1381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1DB751C-508F-4E18-A0F4-11CA09AB964B}"/>
                </a:ext>
              </a:extLst>
            </p:cNvPr>
            <p:cNvCxnSpPr/>
            <p:nvPr/>
          </p:nvCxnSpPr>
          <p:spPr>
            <a:xfrm>
              <a:off x="9015354" y="2114240"/>
              <a:ext cx="26090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DD0E51C-B6AF-4362-87C4-66BF8A4F591E}"/>
                </a:ext>
              </a:extLst>
            </p:cNvPr>
            <p:cNvCxnSpPr/>
            <p:nvPr/>
          </p:nvCxnSpPr>
          <p:spPr>
            <a:xfrm>
              <a:off x="9136380" y="2000775"/>
              <a:ext cx="0" cy="204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3DE807E-1A70-461D-80C2-9D539FF142E6}"/>
                    </a:ext>
                  </a:extLst>
                </p:cNvPr>
                <p:cNvSpPr txBox="1"/>
                <p:nvPr/>
              </p:nvSpPr>
              <p:spPr>
                <a:xfrm>
                  <a:off x="9225934" y="1829750"/>
                  <a:ext cx="15969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𝑛𝑆h𝑜𝑤𝑒𝑟</m:t>
                        </m:r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→</m:t>
                        </m:r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𝛾</m:t>
                        </m:r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3DE807E-1A70-461D-80C2-9D539FF14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934" y="1829750"/>
                  <a:ext cx="1596976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F65D346-4B00-4946-877D-F02968FC68FB}"/>
                    </a:ext>
                  </a:extLst>
                </p:cNvPr>
                <p:cNvSpPr txBox="1"/>
                <p:nvPr/>
              </p:nvSpPr>
              <p:spPr>
                <a:xfrm>
                  <a:off x="8874747" y="1131695"/>
                  <a:ext cx="2763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cs typeface="+mn-ea"/>
                            <a:sym typeface="+mn-lt"/>
                          </a:rPr>
                          <m:t>Λ</m:t>
                        </m:r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F65D346-4B00-4946-877D-F02968FC6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747" y="1131695"/>
                  <a:ext cx="276362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4D3D4F45-8298-4F06-A1F3-C2939D727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444" y="3856170"/>
            <a:ext cx="4126202" cy="286574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931CD36-31DD-4D80-B17D-A1DA9A750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8343" y="1046375"/>
            <a:ext cx="3738515" cy="256449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9659658-5E52-48C4-AB45-0428FC4D7AD6}"/>
              </a:ext>
            </a:extLst>
          </p:cNvPr>
          <p:cNvSpPr txBox="1"/>
          <p:nvPr/>
        </p:nvSpPr>
        <p:spPr>
          <a:xfrm>
            <a:off x="1468761" y="189825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Signal MC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B06047-965A-4B9E-8A60-40AA364AC7F8}"/>
              </a:ext>
            </a:extLst>
          </p:cNvPr>
          <p:cNvSpPr txBox="1"/>
          <p:nvPr/>
        </p:nvSpPr>
        <p:spPr>
          <a:xfrm>
            <a:off x="7288497" y="4811147"/>
            <a:ext cx="6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Truth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F1C93E-6DB9-4A45-9D64-C14C1AFD0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531" y="1059579"/>
            <a:ext cx="3917450" cy="27667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899EE2D-2536-4644-AAE1-77F7B6D34A5D}"/>
              </a:ext>
            </a:extLst>
          </p:cNvPr>
          <p:cNvSpPr txBox="1"/>
          <p:nvPr/>
        </p:nvSpPr>
        <p:spPr>
          <a:xfrm>
            <a:off x="5905268" y="177462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unmatched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E52FCD-538B-4A9E-9842-5DA8A5E3A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337" y="884212"/>
            <a:ext cx="3927725" cy="276674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313B63F-8F84-4D8D-9D35-41FFC79B2786}"/>
              </a:ext>
            </a:extLst>
          </p:cNvPr>
          <p:cNvSpPr txBox="1"/>
          <p:nvPr/>
        </p:nvSpPr>
        <p:spPr>
          <a:xfrm>
            <a:off x="10239773" y="169015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matched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8486F7-9068-40B8-9B3C-FBC610D7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281E41-D73F-49E8-B8FC-C6C8C53377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592" y="61369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𝑠h𝑜𝑤𝑒𝑟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&gt;20° 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9281E41-D73F-49E8-B8FC-C6C8C5337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92" y="61369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79E3445-B79D-4684-AAFD-50679A177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2" y="1298669"/>
            <a:ext cx="5447062" cy="38012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716A48-2EA3-431D-85BC-997A04FBD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47" y="1613851"/>
            <a:ext cx="4424397" cy="316178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6D87701-ABD7-4AC5-9FDC-2FEF0EA4DEF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996965" y="3194742"/>
            <a:ext cx="3305582" cy="1235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5A70BE61-E7AC-404E-BD5A-6C4284781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1314"/>
              </p:ext>
            </p:extLst>
          </p:nvPr>
        </p:nvGraphicFramePr>
        <p:xfrm>
          <a:off x="1117601" y="529297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789532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41766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973208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600629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29066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Events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Matched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Unmatched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Wrong Ratio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Before Cut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127087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101515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25572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20.12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After Cut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80667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9667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11.98%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8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69.9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37.8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01049"/>
                  </a:ext>
                </a:extLst>
              </a:tr>
            </a:tbl>
          </a:graphicData>
        </a:graphic>
      </p:graphicFrame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C59FE343-C670-42E7-B891-4FD85F5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9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27427-0008-4115-872D-BE06555D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Check Signal MC fit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DACC51-0B89-4688-BD7D-2A628622D499}"/>
                  </a:ext>
                </a:extLst>
              </p:cNvPr>
              <p:cNvSpPr txBox="1"/>
              <p:nvPr/>
            </p:nvSpPr>
            <p:spPr>
              <a:xfrm>
                <a:off x="971446" y="6255843"/>
                <a:ext cx="3397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𝑚𝑎𝑡𝑐h</m:t>
                          </m:r>
                        </m:sub>
                      </m:sSub>
                      <m:r>
                        <a:rPr lang="en-US" altLang="zh-CN" b="0" i="1" smtClean="0"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71000</m:t>
                      </m:r>
                      <m:r>
                        <a:rPr lang="en-US" altLang="zh-CN" b="0" i="1" smtClean="0">
                          <a:cs typeface="+mn-ea"/>
                          <a:sym typeface="+mn-lt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  </m:t>
                          </m:r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𝑢𝑛𝑚𝑎𝑡𝑐h</m:t>
                          </m:r>
                        </m:sub>
                      </m:sSub>
                      <m:r>
                        <a:rPr lang="en-US" altLang="zh-CN" b="0" i="1" smtClean="0"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9667</m:t>
                      </m:r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DACC51-0B89-4688-BD7D-2A628622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6" y="6255843"/>
                <a:ext cx="3397725" cy="276999"/>
              </a:xfrm>
              <a:prstGeom prst="rect">
                <a:avLst/>
              </a:prstGeom>
              <a:blipFill>
                <a:blip r:embed="rId2"/>
                <a:stretch>
                  <a:fillRect l="-1075" r="-1254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1A7D05-DB23-4F3D-8F95-8A3043EC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563"/>
            <a:ext cx="5401559" cy="382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D00DB7-11F8-4A7E-9E1E-1A0CC544D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693" y="500972"/>
            <a:ext cx="5214531" cy="3657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0D5BD7-983C-4003-B7CE-9639C8148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422" y="4421127"/>
            <a:ext cx="3326203" cy="241251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F646189-0BB2-43C7-8235-9DEA4A616DDA}"/>
              </a:ext>
            </a:extLst>
          </p:cNvPr>
          <p:cNvSpPr/>
          <p:nvPr/>
        </p:nvSpPr>
        <p:spPr>
          <a:xfrm>
            <a:off x="4203969" y="5179916"/>
            <a:ext cx="1154496" cy="71002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F276B3E-395B-4482-B689-64A87098A646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>
            <a:off x="5358465" y="5534929"/>
            <a:ext cx="1698957" cy="92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63EEC7B-DC95-4927-BB39-25AA3F95347D}"/>
                  </a:ext>
                </a:extLst>
              </p:cNvPr>
              <p:cNvSpPr txBox="1"/>
              <p:nvPr/>
            </p:nvSpPr>
            <p:spPr>
              <a:xfrm>
                <a:off x="134112" y="1230614"/>
                <a:ext cx="54015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Range: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88</m:t>
                    </m:r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</m:t>
                    </m:r>
                    <m:sSub>
                      <m:sSub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≤0.9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8</m:t>
                    </m:r>
                  </m:oMath>
                </a14:m>
                <a:endParaRPr lang="en-US" altLang="zh-CN" sz="2000" dirty="0">
                  <a:cs typeface="+mn-ea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Strategy: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cs typeface="+mn-ea"/>
                    <a:sym typeface="+mn-lt"/>
                  </a:rPr>
                  <a:t>matched MC shape + Argus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63EEC7B-DC95-4927-BB39-25AA3F953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" y="1230614"/>
                <a:ext cx="5401559" cy="707886"/>
              </a:xfrm>
              <a:prstGeom prst="rect">
                <a:avLst/>
              </a:prstGeom>
              <a:blipFill>
                <a:blip r:embed="rId6"/>
                <a:stretch>
                  <a:fillRect l="-1016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46936AD8-4D14-49BB-B5B0-3C664F09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0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96B74-E4D6-416E-9F79-CE9B56B5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073" y="2766218"/>
            <a:ext cx="1923854" cy="1325563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backup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4233F7-005D-4608-A979-03D84FC9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2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AF4298-4707-4FDF-A97C-F28EDEA0CF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83076"/>
              </a:xfrm>
            </p:spPr>
            <p:txBody>
              <a:bodyPr/>
              <a:lstStyle/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Event Selection 1 (Final State: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𝛾𝛾</m:t>
                    </m:r>
                  </m:oMath>
                </a14:m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)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AF4298-4707-4FDF-A97C-F28EDEA0C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83076"/>
              </a:xfrm>
              <a:blipFill>
                <a:blip r:embed="rId2"/>
                <a:stretch>
                  <a:fillRect l="-2000" b="-9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39698E-15CD-4430-90BB-23DCF90A8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93" y="929419"/>
                <a:ext cx="5364332" cy="361682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cs typeface="+mn-ea"/>
                    <a:sym typeface="+mn-lt"/>
                  </a:rPr>
                  <a:t>Charged Tracks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𝑟</m:t>
                        </m:r>
                      </m:sub>
                    </m:sSub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≤10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𝑐𝑚</m:t>
                    </m:r>
                  </m:oMath>
                </a14:m>
                <a:endParaRPr lang="en-US" altLang="zh-CN" sz="1800" b="0" dirty="0"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𝑧</m:t>
                        </m:r>
                      </m:sub>
                    </m:sSub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≤30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𝑐𝑚</m:t>
                    </m:r>
                  </m:oMath>
                </a14:m>
                <a:endParaRPr lang="en-US" altLang="zh-CN" sz="1800" dirty="0"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𝑐𝑜𝑠</m:t>
                        </m:r>
                        <m:r>
                          <a:rPr lang="en-US" altLang="zh-CN" sz="1800" b="0" i="1" smtClean="0">
                            <a:cs typeface="+mn-ea"/>
                            <a:sym typeface="+mn-lt"/>
                          </a:rPr>
                          <m:t>𝜃</m:t>
                        </m:r>
                      </m:e>
                    </m:d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&lt;0.93</m:t>
                    </m:r>
                  </m:oMath>
                </a14:m>
                <a:endParaRPr lang="en-US" altLang="zh-CN" sz="16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cs typeface="+mn-ea"/>
                    <a:sym typeface="+mn-lt"/>
                  </a:rPr>
                  <a:t>PID</a:t>
                </a:r>
              </a:p>
              <a:p>
                <a:pPr lvl="1"/>
                <a:r>
                  <a:rPr lang="en-US" altLang="zh-CN" sz="1800" dirty="0">
                    <a:cs typeface="+mn-ea"/>
                    <a:sym typeface="+mn-lt"/>
                  </a:rPr>
                  <a:t>Proton: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𝑝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&gt;0.5 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𝐺𝑒𝑉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 &amp;&amp; PID:</a:t>
                </a:r>
              </a:p>
              <a:p>
                <a:pPr marL="457200" lvl="1" indent="0">
                  <a:buNone/>
                </a:pPr>
                <a:r>
                  <a:rPr lang="en-US" altLang="zh-CN" sz="1800" dirty="0">
                    <a:cs typeface="+mn-ea"/>
                    <a:sym typeface="+mn-lt"/>
                  </a:rPr>
                  <a:t>   Prob(p) &gt; Prob(K/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𝜋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)</a:t>
                </a:r>
              </a:p>
              <a:p>
                <a:pPr lvl="1"/>
                <a:r>
                  <a:rPr lang="en-US" altLang="zh-CN" sz="1800" dirty="0">
                    <a:cs typeface="+mn-ea"/>
                    <a:sym typeface="+mn-lt"/>
                  </a:rPr>
                  <a:t>Pion: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𝑝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&lt;0.5 </m:t>
                    </m:r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𝐺𝑒𝑉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 &amp;&amp; PID:</a:t>
                </a:r>
              </a:p>
              <a:p>
                <a:pPr marL="457200" lvl="1" indent="0">
                  <a:buNone/>
                </a:pPr>
                <a:r>
                  <a:rPr lang="en-US" altLang="zh-CN" sz="1800" dirty="0">
                    <a:cs typeface="+mn-ea"/>
                    <a:sym typeface="+mn-lt"/>
                  </a:rPr>
                  <a:t>    Prob(</a:t>
                </a:r>
                <a14:m>
                  <m:oMath xmlns:m="http://schemas.openxmlformats.org/officeDocument/2006/math">
                    <m:r>
                      <a:rPr lang="en-US" altLang="zh-CN" sz="1800" i="1">
                        <a:cs typeface="+mn-ea"/>
                        <a:sym typeface="+mn-lt"/>
                      </a:rPr>
                      <m:t>𝜋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) &gt; Prob(K/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1" dirty="0">
                        <a:cs typeface="+mn-ea"/>
                        <a:sym typeface="+mn-lt"/>
                      </a:rPr>
                      <m:t>p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)</a:t>
                </a:r>
              </a:p>
              <a:p>
                <a:pPr lvl="1"/>
                <a:r>
                  <a:rPr lang="en-US" altLang="zh-CN" sz="1800" dirty="0">
                    <a:cs typeface="+mn-ea"/>
                    <a:sym typeface="+mn-lt"/>
                  </a:rPr>
                  <a:t>nProton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≥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 1; </a:t>
                </a:r>
                <a:r>
                  <a:rPr lang="en-US" altLang="zh-CN" sz="1800" dirty="0" err="1">
                    <a:cs typeface="+mn-ea"/>
                    <a:sym typeface="+mn-lt"/>
                  </a:rPr>
                  <a:t>nPion</a:t>
                </a:r>
                <a:r>
                  <a:rPr lang="en-US" altLang="zh-CN" sz="1800" dirty="0"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cs typeface="+mn-ea"/>
                        <a:sym typeface="+mn-lt"/>
                      </a:rPr>
                      <m:t>≥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 1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39698E-15CD-4430-90BB-23DCF90A8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93" y="929419"/>
                <a:ext cx="5364332" cy="3616823"/>
              </a:xfrm>
              <a:blipFill>
                <a:blip r:embed="rId3"/>
                <a:stretch>
                  <a:fillRect l="-1023" b="-2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F8E169-6C6E-45E6-9C0F-ED9A93BB402F}"/>
                  </a:ext>
                </a:extLst>
              </p:cNvPr>
              <p:cNvSpPr txBox="1"/>
              <p:nvPr/>
            </p:nvSpPr>
            <p:spPr>
              <a:xfrm>
                <a:off x="401293" y="4546242"/>
                <a:ext cx="5166673" cy="168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cs typeface="+mn-ea"/>
                            <a:sym typeface="+mn-lt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cs typeface="+mn-ea"/>
                            <a:sym typeface="+mn-lt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altLang="zh-CN" sz="2000" dirty="0">
                    <a:cs typeface="+mn-ea"/>
                    <a:sym typeface="+mn-lt"/>
                  </a:rPr>
                  <a:t> Reconstruction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cs typeface="+mn-ea"/>
                    <a:sym typeface="+mn-lt"/>
                  </a:rPr>
                  <a:t>Primary and Secondary vertex fit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cs typeface="+mn-ea"/>
                        <a:sym typeface="+mn-lt"/>
                      </a:rPr>
                      <m:t>𝐿</m:t>
                    </m:r>
                    <m:r>
                      <a:rPr lang="en-US" altLang="zh-CN" b="0" i="1" smtClean="0">
                        <a:cs typeface="+mn-ea"/>
                        <a:sym typeface="+mn-lt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cs typeface="+mn-ea"/>
                        <a:sym typeface="+mn-lt"/>
                      </a:rPr>
                      <m:t> &gt;2</m:t>
                    </m:r>
                  </m:oMath>
                </a14:m>
                <a:r>
                  <a:rPr lang="en-US" altLang="zh-CN" dirty="0">
                    <a:cs typeface="+mn-ea"/>
                    <a:sym typeface="+mn-lt"/>
                  </a:rPr>
                  <a:t>.0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cs typeface="+mn-ea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𝑠𝑒𝑐</m:t>
                        </m:r>
                      </m:sub>
                      <m:sup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cs typeface="+mn-ea"/>
                        <a:sym typeface="+mn-lt"/>
                      </a:rPr>
                      <m:t>&lt;20</m:t>
                    </m:r>
                  </m:oMath>
                </a14:m>
                <a:endParaRPr lang="en-US" altLang="zh-CN" dirty="0">
                  <a:cs typeface="+mn-ea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cs typeface="+mn-ea"/>
                    <a:sym typeface="+mn-lt"/>
                  </a:rPr>
                  <a:t>Choose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cs typeface="+mn-ea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b="0" i="1" smtClean="0">
                        <a:cs typeface="+mn-ea"/>
                        <a:sym typeface="+mn-lt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cs typeface="+mn-ea"/>
                    <a:sym typeface="+mn-lt"/>
                  </a:rPr>
                  <a:t> with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cs typeface="+mn-ea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𝑆𝑒𝑐</m:t>
                        </m:r>
                      </m:sub>
                      <m:sup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0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9F8E169-6C6E-45E6-9C0F-ED9A93BB4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3" y="4546242"/>
                <a:ext cx="5166673" cy="1688539"/>
              </a:xfrm>
              <a:prstGeom prst="rect">
                <a:avLst/>
              </a:prstGeom>
              <a:blipFill>
                <a:blip r:embed="rId4"/>
                <a:stretch>
                  <a:fillRect l="-1063" b="-4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607FD2-BD24-40A7-9AFF-F94CC6C9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7C08E-3515-4C3A-94ED-18122B4AA82A}" type="slidenum">
              <a:rPr lang="zh-CN" altLang="en-US" smtClean="0">
                <a:cs typeface="+mn-ea"/>
                <a:sym typeface="+mn-lt"/>
              </a:rPr>
              <a:t>2</a:t>
            </a:fld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7537143-EAFE-49BF-969A-CEE519162C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083499"/>
                <a:ext cx="5717146" cy="5309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cs typeface="+mn-ea"/>
                    <a:sym typeface="+mn-lt"/>
                  </a:rPr>
                  <a:t>Shower Selection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𝑐𝑜𝑠</m:t>
                        </m:r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𝜃</m:t>
                        </m:r>
                      </m:e>
                    </m:d>
                    <m:r>
                      <a:rPr lang="en-US" altLang="zh-CN" sz="1800" i="1">
                        <a:cs typeface="+mn-ea"/>
                        <a:sym typeface="+mn-lt"/>
                      </a:rPr>
                      <m:t>≤0.8 ,  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𝐸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&gt;25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𝑀𝑒𝑉</m:t>
                    </m:r>
                  </m:oMath>
                </a14:m>
                <a:endParaRPr lang="en-US" altLang="zh-CN" sz="1800" dirty="0"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>
                        <a:cs typeface="+mn-ea"/>
                        <a:sym typeface="+mn-lt"/>
                      </a:rPr>
                      <m:t>0.86≤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i="1"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𝑐𝑜𝑠</m:t>
                        </m:r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𝜃</m:t>
                        </m:r>
                      </m:e>
                    </m:d>
                    <m:r>
                      <a:rPr lang="en-US" altLang="zh-CN" sz="1800" i="1">
                        <a:cs typeface="+mn-ea"/>
                        <a:sym typeface="+mn-lt"/>
                      </a:rPr>
                      <m:t>≤0.92 , 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𝐸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&gt;50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𝑀𝑒𝑉</m:t>
                    </m:r>
                  </m:oMath>
                </a14:m>
                <a:endParaRPr lang="en-US" altLang="zh-CN" sz="1800" dirty="0"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>
                        <a:cs typeface="+mn-ea"/>
                        <a:sym typeface="+mn-lt"/>
                      </a:rPr>
                      <m:t>0≤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𝑇𝐷𝐶</m:t>
                    </m:r>
                    <m:r>
                      <a:rPr lang="en-US" altLang="zh-CN" sz="1800" i="1">
                        <a:cs typeface="+mn-ea"/>
                        <a:sym typeface="+mn-lt"/>
                      </a:rPr>
                      <m:t>≤14</m:t>
                    </m:r>
                  </m:oMath>
                </a14:m>
                <a:endParaRPr lang="en-US" altLang="zh-CN" sz="1800" dirty="0">
                  <a:cs typeface="+mn-ea"/>
                  <a:sym typeface="+mn-lt"/>
                </a:endParaRPr>
              </a:p>
              <a:p>
                <a:pPr lvl="1"/>
                <a:r>
                  <a:rPr lang="en-US" altLang="zh-CN" sz="1800" dirty="0">
                    <a:cs typeface="+mn-ea"/>
                    <a:sym typeface="+mn-lt"/>
                  </a:rPr>
                  <a:t>Nshower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cs typeface="+mn-ea"/>
                        <a:sym typeface="+mn-lt"/>
                      </a:rPr>
                      <m:t>≥2</m:t>
                    </m:r>
                  </m:oMath>
                </a14:m>
                <a:endParaRPr lang="en-US" altLang="zh-CN" sz="1800" dirty="0"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>
                        <a:cs typeface="+mn-ea"/>
                        <a:sym typeface="+mn-lt"/>
                      </a:rPr>
                      <m:t>𝐴𝑛</m:t>
                    </m:r>
                    <m:sSub>
                      <m:sSubPr>
                        <m:ctrlPr>
                          <a:rPr lang="en-US" altLang="zh-CN" sz="1800" i="1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𝑔</m:t>
                        </m:r>
                      </m:e>
                      <m:sub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𝑠h𝑜𝑤𝑒𝑟</m:t>
                        </m:r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, </m:t>
                        </m:r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𝐶h𝑔𝑇𝑟𝑘</m:t>
                        </m:r>
                      </m:sub>
                    </m:sSub>
                    <m:r>
                      <a:rPr lang="en-US" altLang="zh-CN" sz="1800" i="1">
                        <a:cs typeface="+mn-ea"/>
                        <a:sym typeface="+mn-lt"/>
                      </a:rPr>
                      <m:t>≥10°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 (for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800" i="1">
                            <a:cs typeface="+mn-ea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1800" i="1">
                            <a:cs typeface="+mn-ea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sz="1800" i="1">
                        <a:cs typeface="+mn-ea"/>
                        <a:sym typeface="+mn-lt"/>
                      </a:rPr>
                      <m:t>≥20°</m:t>
                    </m:r>
                  </m:oMath>
                </a14:m>
                <a:r>
                  <a:rPr lang="en-US" altLang="zh-CN" sz="1800" dirty="0">
                    <a:cs typeface="+mn-ea"/>
                    <a:sym typeface="+mn-lt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 selection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75&lt;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𝛾𝛾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&lt;175 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𝑀𝑒𝑉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)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𝜒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&lt;25</m:t>
                    </m:r>
                  </m:oMath>
                </a14:m>
                <a:endParaRPr lang="en-US" altLang="zh-CN" sz="1600" b="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cs typeface="+mn-ea"/>
                                <a:sym typeface="+mn-lt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cs typeface="+mn-ea"/>
                                    <a:sym typeface="+mn-lt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cs typeface="+mn-ea"/>
                                    <a:sym typeface="+mn-lt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cs typeface="+mn-ea"/>
                                    <a:sym typeface="+mn-lt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altLang="zh-CN" sz="1600" b="0" i="1" smtClean="0">
                        <a:solidFill>
                          <a:schemeClr val="tx1"/>
                        </a:solidFill>
                        <a:cs typeface="+mn-ea"/>
                        <a:sym typeface="+mn-lt"/>
                      </a:rPr>
                      <m:t>&lt;0.8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Kinematic fit</a:t>
                </a:r>
                <a:endParaRPr lang="en-US" altLang="zh-CN" sz="18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lvl="1"/>
                <a:r>
                  <a:rPr lang="en-US" altLang="zh-CN" sz="1800" dirty="0">
                    <a:solidFill>
                      <a:schemeClr val="tx1"/>
                    </a:solidFill>
                    <a:cs typeface="+mn-ea"/>
                    <a:sym typeface="+mn-lt"/>
                  </a:rPr>
                  <a:t>Loop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cs typeface="+mn-ea"/>
                    <a:sym typeface="+mn-lt"/>
                  </a:rPr>
                  <a:t>, 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cs typeface="+mn-ea"/>
                                <a:sym typeface="+mn-lt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cs typeface="+mn-ea"/>
                                <a:sym typeface="+mn-lt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sz="1800" b="0" i="1" smtClean="0">
                        <a:solidFill>
                          <a:srgbClr val="FF0000"/>
                        </a:solidFill>
                        <a:cs typeface="+mn-ea"/>
                        <a:sym typeface="+mn-lt"/>
                      </a:rPr>
                      <m:t>=</m:t>
                    </m:r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  <m:t>Λ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cs typeface="+mn-ea"/>
                            <a:sym typeface="+mn-lt"/>
                          </a:rPr>
                          <m:t>𝑃𝐷𝐺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cs typeface="+mn-ea"/>
                    <a:sym typeface="+mn-lt"/>
                  </a:rPr>
                  <a:t>, choose the least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1</m:t>
                        </m:r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𝐶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cs typeface="+mn-ea"/>
                            <a:sym typeface="+mn-lt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800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400" dirty="0">
                  <a:cs typeface="+mn-ea"/>
                  <a:sym typeface="+mn-lt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D7537143-EAFE-49BF-969A-CEE519162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83499"/>
                <a:ext cx="5717146" cy="5309272"/>
              </a:xfrm>
              <a:prstGeom prst="rect">
                <a:avLst/>
              </a:prstGeom>
              <a:blipFill>
                <a:blip r:embed="rId5"/>
                <a:stretch>
                  <a:fillRect l="-959" t="-1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61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890B99-9FB2-45FE-AB82-3994B09FB6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𝛾</m:t>
                    </m:r>
                  </m:oMath>
                </a14:m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890B99-9FB2-45FE-AB82-3994B09FB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A507A53-ADA9-4AD3-A582-4B04E69F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6526865" cy="46970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847D9-EE8E-45CA-937E-8CF9C56563DB}"/>
                  </a:ext>
                </a:extLst>
              </p:cNvPr>
              <p:cNvSpPr txBox="1"/>
              <p:nvPr/>
            </p:nvSpPr>
            <p:spPr>
              <a:xfrm>
                <a:off x="6867459" y="1744893"/>
                <a:ext cx="48371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Unmatched = 25572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cs typeface="+mn-ea"/>
                        <a:sym typeface="+mn-lt"/>
                      </a:rPr>
                      <m:t>1 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unmatched= 21210  (82.94%)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cs typeface="+mn-ea"/>
                        <a:sym typeface="+mn-lt"/>
                      </a:rPr>
                      <m:t>2</m:t>
                    </m:r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cs typeface="+mn-ea"/>
                    <a:sym typeface="+mn-lt"/>
                  </a:rPr>
                  <a:t>unmatched= 4362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847D9-EE8E-45CA-937E-8CF9C5656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59" y="1744893"/>
                <a:ext cx="4837176" cy="1200329"/>
              </a:xfrm>
              <a:prstGeom prst="rect">
                <a:avLst/>
              </a:prstGeom>
              <a:blipFill>
                <a:blip r:embed="rId4"/>
                <a:stretch>
                  <a:fillRect l="-2018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8D6FB7B-DA21-4273-96EB-77C788E3BC18}"/>
              </a:ext>
            </a:extLst>
          </p:cNvPr>
          <p:cNvSpPr txBox="1"/>
          <p:nvPr/>
        </p:nvSpPr>
        <p:spPr>
          <a:xfrm>
            <a:off x="6867459" y="3912779"/>
            <a:ext cx="380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真实的光子未匹配的原因？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cs typeface="+mn-ea"/>
                <a:sym typeface="+mn-lt"/>
              </a:rPr>
              <a:t>某些假光子的竞争力更强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cs typeface="+mn-ea"/>
                <a:sym typeface="+mn-lt"/>
              </a:rPr>
              <a:t>某个真光子未被探测到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DB8381-B878-4B5B-8EDB-063C3EBD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7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AE739-95E4-4CDD-B7E8-59A420BF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Use argus to fit unmatched shape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E307A9-5999-4FAA-8EC9-D1CFC2E2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1" y="1911096"/>
            <a:ext cx="5790651" cy="41366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E4A4CD-FEE9-4FDB-9907-32D59052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90" y="2043201"/>
            <a:ext cx="5830001" cy="2457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5667CE-FD03-4057-A945-7879231D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690" y="4852862"/>
            <a:ext cx="5830001" cy="119488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7310055-3E31-4B55-96A6-151A32B5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37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24391-A248-4CDA-A11B-3E5D89F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Change fit range | use argus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1767C4-530B-479C-A250-A3C653A10C58}"/>
                  </a:ext>
                </a:extLst>
              </p:cNvPr>
              <p:cNvSpPr txBox="1"/>
              <p:nvPr/>
            </p:nvSpPr>
            <p:spPr>
              <a:xfrm>
                <a:off x="134112" y="1514815"/>
                <a:ext cx="7309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Range: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0.92≤</m:t>
                    </m:r>
                    <m:sSub>
                      <m:sSub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≤0.96</m:t>
                    </m:r>
                  </m:oMath>
                </a14:m>
                <a:endParaRPr lang="en-US" altLang="zh-CN" sz="2000" dirty="0">
                  <a:cs typeface="+mn-ea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Strategy: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cs typeface="+mn-ea"/>
                    <a:sym typeface="+mn-lt"/>
                  </a:rPr>
                  <a:t>matched MC shape + Argus function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1767C4-530B-479C-A250-A3C653A1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" y="1514815"/>
                <a:ext cx="7309104" cy="707886"/>
              </a:xfrm>
              <a:prstGeom prst="rect">
                <a:avLst/>
              </a:prstGeom>
              <a:blipFill>
                <a:blip r:embed="rId2"/>
                <a:stretch>
                  <a:fillRect l="-751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D04BDC15-F8A7-4A49-9EDB-AB1F1A709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489810"/>
                  </p:ext>
                </p:extLst>
              </p:nvPr>
            </p:nvGraphicFramePr>
            <p:xfrm>
              <a:off x="6699108" y="2040896"/>
              <a:ext cx="5267958" cy="1109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5986">
                      <a:extLst>
                        <a:ext uri="{9D8B030D-6E8A-4147-A177-3AD203B41FA5}">
                          <a16:colId xmlns:a16="http://schemas.microsoft.com/office/drawing/2014/main" val="2073242990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3213986353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553550758"/>
                        </a:ext>
                      </a:extLst>
                    </a:gridCol>
                  </a:tblGrid>
                  <a:tr h="36993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Fit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Truth Match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277827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Signal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100750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+mn-lt"/>
                                  <a:ea typeface="+mn-ea"/>
                                  <a:cs typeface="+mn-ea"/>
                                  <a:sym typeface="+mn-lt"/>
                                </a:rPr>
                                <m:t>±</m:t>
                              </m:r>
                              <m:r>
                                <a:rPr lang="en-US" altLang="zh-CN" b="0" i="0" smtClean="0">
                                  <a:latin typeface="+mn-lt"/>
                                  <a:ea typeface="+mn-ea"/>
                                  <a:cs typeface="+mn-ea"/>
                                  <a:sym typeface="+mn-lt"/>
                                </a:rPr>
                                <m:t>366</m:t>
                              </m:r>
                            </m:oMath>
                          </a14:m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100674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021872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Background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+mn-lt"/>
                                    <a:ea typeface="+mn-ea"/>
                                    <a:cs typeface="+mn-ea"/>
                                    <a:sym typeface="+mn-lt"/>
                                  </a:rPr>
                                  <m:t>12883±216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12961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7704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D04BDC15-F8A7-4A49-9EDB-AB1F1A709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489810"/>
                  </p:ext>
                </p:extLst>
              </p:nvPr>
            </p:nvGraphicFramePr>
            <p:xfrm>
              <a:off x="6699108" y="2040896"/>
              <a:ext cx="5267958" cy="1109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5986">
                      <a:extLst>
                        <a:ext uri="{9D8B030D-6E8A-4147-A177-3AD203B41FA5}">
                          <a16:colId xmlns:a16="http://schemas.microsoft.com/office/drawing/2014/main" val="2073242990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3213986353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553550758"/>
                        </a:ext>
                      </a:extLst>
                    </a:gridCol>
                  </a:tblGrid>
                  <a:tr h="36993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Fit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Truth Match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277827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Signal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94" t="-108197" r="-10173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100674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021872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Background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694" t="-208197" r="-10173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12961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7704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DF208C2-358C-490B-A2CE-33B47EB6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2" y="2348319"/>
            <a:ext cx="6178620" cy="4390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135465-C4B5-4133-B9C7-2A17045D0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216" y="3871885"/>
            <a:ext cx="3964010" cy="27855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37B1C4-23D6-4CE2-8147-81A91034D9B5}"/>
              </a:ext>
            </a:extLst>
          </p:cNvPr>
          <p:cNvSpPr txBox="1"/>
          <p:nvPr/>
        </p:nvSpPr>
        <p:spPr>
          <a:xfrm>
            <a:off x="563727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59E427-B831-4B1F-8A5D-E49DF6DDB01A}"/>
              </a:ext>
            </a:extLst>
          </p:cNvPr>
          <p:cNvSpPr txBox="1"/>
          <p:nvPr/>
        </p:nvSpPr>
        <p:spPr>
          <a:xfrm>
            <a:off x="8522208" y="3522628"/>
            <a:ext cx="215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Cut-off point = 0.975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FEDE5E-6CA5-41D2-8033-1EEC9A83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19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A4992F-5679-4FF7-A088-030FE68C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一个有趣的现象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84AADA-4CD7-49DF-8747-568461BF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0" y="3963786"/>
            <a:ext cx="3670805" cy="24155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B17374-8232-47E4-A6A6-8FAD9C5AF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25" y="3963783"/>
            <a:ext cx="3640004" cy="24155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7DA486-D960-4EC1-B5B1-CC6E6A30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256" y="3963783"/>
            <a:ext cx="3370718" cy="24155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8EA8EF-506F-4153-AD66-EDA79280F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20" y="1329365"/>
            <a:ext cx="3653788" cy="24155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0EC323B-7B88-4148-AD53-C6474FAB3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925" y="1325562"/>
            <a:ext cx="3534331" cy="24155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244BB66-7DBE-4B71-A5E2-471C893F4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256" y="1325558"/>
            <a:ext cx="3441233" cy="24155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305E82E-E9CC-4D79-8817-28B2B354401F}"/>
              </a:ext>
            </a:extLst>
          </p:cNvPr>
          <p:cNvSpPr txBox="1"/>
          <p:nvPr/>
        </p:nvSpPr>
        <p:spPr>
          <a:xfrm>
            <a:off x="10988040" y="234868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match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EC4190-E0D6-4C7B-A125-5E5E97614450}"/>
              </a:ext>
            </a:extLst>
          </p:cNvPr>
          <p:cNvSpPr txBox="1"/>
          <p:nvPr/>
        </p:nvSpPr>
        <p:spPr>
          <a:xfrm>
            <a:off x="10988039" y="50553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cs typeface="+mn-ea"/>
                <a:sym typeface="+mn-lt"/>
              </a:rPr>
              <a:t>unmatch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CAF36F-061A-4026-B189-ADBC2C0A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E60A827-B0F9-4C35-BF9E-4A29E4E05FA7}"/>
                  </a:ext>
                </a:extLst>
              </p:cNvPr>
              <p:cNvSpPr txBox="1"/>
              <p:nvPr/>
            </p:nvSpPr>
            <p:spPr>
              <a:xfrm>
                <a:off x="554891" y="617415"/>
                <a:ext cx="8698524" cy="1721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=0.938, </m:t>
                    </m:r>
                    <m:sSub>
                      <m:sSubPr>
                        <m:ctrlPr>
                          <a:rPr lang="en-US" altLang="zh-CN" sz="24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=0.135 ⟹</m:t>
                    </m:r>
                    <m:sSub>
                      <m:sSubPr>
                        <m:ctrlPr>
                          <a:rPr lang="en-US" altLang="zh-CN" sz="2400" i="1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i="1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=7</m:t>
                    </m:r>
                    <m:sSub>
                      <m:sSubPr>
                        <m:ctrlPr>
                          <a:rPr lang="en-US" altLang="zh-CN" sz="2400" i="1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i="1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cs typeface="+mn-ea"/>
                                <a:sym typeface="+mn-lt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CN" sz="2400" dirty="0"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cs typeface="+mn-ea"/>
                    <a:sym typeface="+mn-lt"/>
                  </a:rPr>
                  <a:t>中子继承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cs typeface="+mn-ea"/>
                        <a:sym typeface="+mn-lt"/>
                      </a:rPr>
                      <m:t>Λ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大部分动量，在限制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cs typeface="+mn-ea"/>
                        <a:sym typeface="+mn-lt"/>
                      </a:rPr>
                      <m:t>Λ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质量情况下，中子与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cs typeface="+mn-ea"/>
                        <a:sym typeface="+mn-lt"/>
                      </a:rPr>
                      <m:t>Λ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夹角很小，即无论小动量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方向如何，对中子影响不大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E60A827-B0F9-4C35-BF9E-4A29E4E0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1" y="617415"/>
                <a:ext cx="8698524" cy="1721305"/>
              </a:xfrm>
              <a:prstGeom prst="rect">
                <a:avLst/>
              </a:prstGeom>
              <a:blipFill>
                <a:blip r:embed="rId2"/>
                <a:stretch>
                  <a:fillRect l="-911" r="-1051" b="-5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A1547C4-2311-41B2-A1ED-3A3CF466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5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761ECC0-913B-49B4-8DEF-C16361298D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441354" cy="96910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match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761ECC0-913B-49B4-8DEF-C16361298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441354" cy="969108"/>
              </a:xfrm>
              <a:blipFill>
                <a:blip r:embed="rId2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EB3785-535B-4BEB-BDD0-D98EE0144A84}"/>
              </a:ext>
            </a:extLst>
          </p:cNvPr>
          <p:cNvGrpSpPr/>
          <p:nvPr/>
        </p:nvGrpSpPr>
        <p:grpSpPr>
          <a:xfrm>
            <a:off x="886571" y="969108"/>
            <a:ext cx="3839495" cy="2883406"/>
            <a:chOff x="823336" y="2297723"/>
            <a:chExt cx="3839495" cy="288340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092469-960F-4B4E-9EEF-19342FFFF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39"/>
            <a:stretch/>
          </p:blipFill>
          <p:spPr>
            <a:xfrm>
              <a:off x="823336" y="2297723"/>
              <a:ext cx="3839495" cy="245989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CD791DF-7F0D-4CC2-9268-E5E311324356}"/>
                    </a:ext>
                  </a:extLst>
                </p:cNvPr>
                <p:cNvSpPr txBox="1"/>
                <p:nvPr/>
              </p:nvSpPr>
              <p:spPr>
                <a:xfrm>
                  <a:off x="2185239" y="4757615"/>
                  <a:ext cx="1058175" cy="423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cs typeface="+mn-ea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𝑀𝐶</m:t>
                            </m:r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𝑡𝑟𝑢𝑡h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CD791DF-7F0D-4CC2-9268-E5E311324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239" y="4757615"/>
                  <a:ext cx="1058175" cy="4235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E1C5EAB4-180A-4936-AFDF-8D8E83D4F123}"/>
                </a:ext>
              </a:extLst>
            </p:cNvPr>
            <p:cNvCxnSpPr>
              <a:cxnSpLocks/>
            </p:cNvCxnSpPr>
            <p:nvPr/>
          </p:nvCxnSpPr>
          <p:spPr>
            <a:xfrm>
              <a:off x="1326674" y="3008923"/>
              <a:ext cx="0" cy="15993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B07E62-6706-446E-9A89-723DE6CD907C}"/>
              </a:ext>
            </a:extLst>
          </p:cNvPr>
          <p:cNvGrpSpPr/>
          <p:nvPr/>
        </p:nvGrpSpPr>
        <p:grpSpPr>
          <a:xfrm>
            <a:off x="1197840" y="3870531"/>
            <a:ext cx="3607723" cy="2716604"/>
            <a:chOff x="6249137" y="2249698"/>
            <a:chExt cx="3607723" cy="27166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45A5692-D8FA-4FFD-9113-C16D61FD7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62"/>
            <a:stretch/>
          </p:blipFill>
          <p:spPr>
            <a:xfrm>
              <a:off x="6249137" y="2249698"/>
              <a:ext cx="3607723" cy="235860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162F626-59EC-4296-A05B-2FB5FBA99A74}"/>
                    </a:ext>
                  </a:extLst>
                </p:cNvPr>
                <p:cNvSpPr txBox="1"/>
                <p:nvPr/>
              </p:nvSpPr>
              <p:spPr>
                <a:xfrm>
                  <a:off x="7495153" y="4542788"/>
                  <a:ext cx="1058175" cy="423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cs typeface="+mn-ea"/>
                                <a:sym typeface="+mn-lt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𝑀𝐶</m:t>
                            </m:r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𝑡𝑟𝑢𝑡h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cs typeface="+mn-ea"/>
                                    <a:sym typeface="+mn-lt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162F626-59EC-4296-A05B-2FB5FBA99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53" y="4542788"/>
                  <a:ext cx="1058175" cy="4235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AED21979-C9CA-4716-A7FE-36B311BA493A}"/>
                </a:ext>
              </a:extLst>
            </p:cNvPr>
            <p:cNvCxnSpPr>
              <a:cxnSpLocks/>
            </p:cNvCxnSpPr>
            <p:nvPr/>
          </p:nvCxnSpPr>
          <p:spPr>
            <a:xfrm>
              <a:off x="6672397" y="2876062"/>
              <a:ext cx="0" cy="15993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2F18BCD-17DB-4CA1-83DB-516BC41B3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677" y="1043092"/>
            <a:ext cx="6785538" cy="477181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74C27DB-9FE1-465E-8EFA-83D1311C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5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890B99-9FB2-45FE-AB82-3994B09FB6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+mn-lt"/>
                        <a:ea typeface="+mn-ea"/>
                        <a:cs typeface="+mn-ea"/>
                        <a:sym typeface="+mn-lt"/>
                      </a:rPr>
                      <m:t>𝛾</m:t>
                    </m:r>
                  </m:oMath>
                </a14:m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890B99-9FB2-45FE-AB82-3994B09FB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A507A53-ADA9-4AD3-A582-4B04E69F4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6526865" cy="46970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847D9-EE8E-45CA-937E-8CF9C56563DB}"/>
                  </a:ext>
                </a:extLst>
              </p:cNvPr>
              <p:cNvSpPr txBox="1"/>
              <p:nvPr/>
            </p:nvSpPr>
            <p:spPr>
              <a:xfrm>
                <a:off x="6867459" y="1744893"/>
                <a:ext cx="48371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Unmatched = 25572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cs typeface="+mn-ea"/>
                        <a:sym typeface="+mn-lt"/>
                      </a:rPr>
                      <m:t>1 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unmatched= 21210  (82.94%)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cs typeface="+mn-ea"/>
                        <a:sym typeface="+mn-lt"/>
                      </a:rPr>
                      <m:t>2</m:t>
                    </m:r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 </a:t>
                </a:r>
                <a:r>
                  <a:rPr lang="en-US" altLang="zh-CN" sz="2400" dirty="0">
                    <a:cs typeface="+mn-ea"/>
                    <a:sym typeface="+mn-lt"/>
                  </a:rPr>
                  <a:t>unmatched= 4362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C847D9-EE8E-45CA-937E-8CF9C5656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59" y="1744893"/>
                <a:ext cx="4837176" cy="1200329"/>
              </a:xfrm>
              <a:prstGeom prst="rect">
                <a:avLst/>
              </a:prstGeom>
              <a:blipFill>
                <a:blip r:embed="rId4"/>
                <a:stretch>
                  <a:fillRect l="-2018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8D6FB7B-DA21-4273-96EB-77C788E3BC18}"/>
              </a:ext>
            </a:extLst>
          </p:cNvPr>
          <p:cNvSpPr txBox="1"/>
          <p:nvPr/>
        </p:nvSpPr>
        <p:spPr>
          <a:xfrm>
            <a:off x="6867459" y="3912779"/>
            <a:ext cx="380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真实的光子未匹配的原因？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cs typeface="+mn-ea"/>
                <a:sym typeface="+mn-lt"/>
              </a:rPr>
              <a:t>某些假光子的竞争力更强</a:t>
            </a:r>
            <a:endParaRPr lang="en-US" altLang="zh-CN" dirty="0">
              <a:cs typeface="+mn-ea"/>
              <a:sym typeface="+mn-lt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cs typeface="+mn-ea"/>
                <a:sym typeface="+mn-lt"/>
              </a:rPr>
              <a:t>某个真光子未被探测到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DB8381-B878-4B5B-8EDB-063C3EBD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92EB0-30BD-4405-AEC2-685E9B1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Describe unmatched Shape with Argus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Look for the difference between 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unmatched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Multi-entry to improve signal efficiency</a:t>
                </a:r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Other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1BCCA06-6F8C-4420-A153-DD964FCECE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0113" y="1690688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7193ED-A22C-42A8-979A-850A5AD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8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27427-0008-4115-872D-BE06555D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Check Signal MC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5E9C27-96B5-4678-A257-3FF9D3DB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078"/>
            <a:ext cx="5986585" cy="43085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9D5ADC9-BAB4-4D95-A95B-0261D267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09" y="289167"/>
            <a:ext cx="4262167" cy="305382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0115439-9657-4510-B246-5E89161229A1}"/>
              </a:ext>
            </a:extLst>
          </p:cNvPr>
          <p:cNvSpPr/>
          <p:nvPr/>
        </p:nvSpPr>
        <p:spPr>
          <a:xfrm>
            <a:off x="4618892" y="4919501"/>
            <a:ext cx="1367693" cy="8987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0697137-D7A0-475D-88E0-555BBE8DBE41}"/>
              </a:ext>
            </a:extLst>
          </p:cNvPr>
          <p:cNvGrpSpPr/>
          <p:nvPr/>
        </p:nvGrpSpPr>
        <p:grpSpPr>
          <a:xfrm>
            <a:off x="7255337" y="3602586"/>
            <a:ext cx="4262167" cy="3109428"/>
            <a:chOff x="7136240" y="3515010"/>
            <a:chExt cx="4262167" cy="310942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19AD5FF-6486-4ADC-B8F5-2A27B23E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240" y="3515010"/>
              <a:ext cx="4262167" cy="310942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092B371-5644-4CCB-9A84-7A1A96674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2053" y="4523679"/>
              <a:ext cx="1166197" cy="587584"/>
            </a:xfrm>
            <a:prstGeom prst="rect">
              <a:avLst/>
            </a:prstGeom>
          </p:spPr>
        </p:pic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258015B-EA03-4D7F-9F21-17AE1B12355D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 flipV="1">
            <a:off x="5986585" y="5157300"/>
            <a:ext cx="1268752" cy="211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2D8C803-7D0F-4538-9AA2-060D887C8B71}"/>
              </a:ext>
            </a:extLst>
          </p:cNvPr>
          <p:cNvSpPr txBox="1"/>
          <p:nvPr/>
        </p:nvSpPr>
        <p:spPr>
          <a:xfrm>
            <a:off x="731547" y="648536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This fit is not OK!</a:t>
            </a:r>
            <a:endParaRPr lang="zh-CN" altLang="en-US" dirty="0"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DACC51-0B89-4688-BD7D-2A628622D499}"/>
                  </a:ext>
                </a:extLst>
              </p:cNvPr>
              <p:cNvSpPr txBox="1"/>
              <p:nvPr/>
            </p:nvSpPr>
            <p:spPr>
              <a:xfrm>
                <a:off x="745205" y="6138026"/>
                <a:ext cx="3791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𝑚𝑎𝑡𝑐h</m:t>
                          </m:r>
                        </m:sub>
                      </m:sSub>
                      <m:r>
                        <a:rPr lang="en-US" altLang="zh-CN" b="0" i="1" smtClean="0">
                          <a:cs typeface="+mn-ea"/>
                          <a:sym typeface="+mn-lt"/>
                        </a:rPr>
                        <m:t>=101518, </m:t>
                      </m:r>
                      <m:sSub>
                        <m:sSubPr>
                          <m:ctrlPr>
                            <a:rPr lang="en-US" altLang="zh-CN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  </m:t>
                          </m:r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cs typeface="+mn-ea"/>
                              <a:sym typeface="+mn-lt"/>
                            </a:rPr>
                            <m:t>𝑢𝑛𝑚𝑎𝑡𝑐h</m:t>
                          </m:r>
                        </m:sub>
                      </m:sSub>
                      <m:r>
                        <a:rPr lang="en-US" altLang="zh-CN" b="0" i="1" smtClean="0">
                          <a:cs typeface="+mn-ea"/>
                          <a:sym typeface="+mn-lt"/>
                        </a:rPr>
                        <m:t>=25572</m:t>
                      </m:r>
                    </m:oMath>
                  </m:oMathPara>
                </a14:m>
                <a:endParaRPr lang="zh-CN" altLang="en-US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DACC51-0B89-4688-BD7D-2A628622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05" y="6138026"/>
                <a:ext cx="3791679" cy="27699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67BDA8-CD41-4BFA-953A-0C12121FC041}"/>
                  </a:ext>
                </a:extLst>
              </p:cNvPr>
              <p:cNvSpPr txBox="1"/>
              <p:nvPr/>
            </p:nvSpPr>
            <p:spPr>
              <a:xfrm>
                <a:off x="292512" y="1108192"/>
                <a:ext cx="54015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Range: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88</m:t>
                    </m:r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</m:t>
                    </m:r>
                    <m:sSub>
                      <m:sSub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≤0.9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8</m:t>
                    </m:r>
                  </m:oMath>
                </a14:m>
                <a:endParaRPr lang="en-US" altLang="zh-CN" sz="2000" dirty="0">
                  <a:cs typeface="+mn-ea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Strategy: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cs typeface="+mn-ea"/>
                    <a:sym typeface="+mn-lt"/>
                  </a:rPr>
                  <a:t>matched MC shape + Argus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67BDA8-CD41-4BFA-953A-0C12121FC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2" y="1108192"/>
                <a:ext cx="5401559" cy="707886"/>
              </a:xfrm>
              <a:prstGeom prst="rect">
                <a:avLst/>
              </a:prstGeom>
              <a:blipFill>
                <a:blip r:embed="rId7"/>
                <a:stretch>
                  <a:fillRect l="-1016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9F875AE-84DD-42CB-89BE-02DA6361706A}"/>
              </a:ext>
            </a:extLst>
          </p:cNvPr>
          <p:cNvSpPr txBox="1"/>
          <p:nvPr/>
        </p:nvSpPr>
        <p:spPr>
          <a:xfrm>
            <a:off x="8824248" y="173411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Not Fit </a:t>
            </a:r>
            <a:r>
              <a:rPr lang="zh-CN" altLang="en-US" sz="2000" dirty="0">
                <a:solidFill>
                  <a:srgbClr val="FF0000"/>
                </a:solidFill>
              </a:rPr>
              <a:t>！！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5C5E7B-9710-48A8-939D-092A5A60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9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D7BB4-11FD-47D3-BE3A-7F368FED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试图解释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0.96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右边这一平台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7A3E2B-1857-4D8C-9BC5-245A01AE494C}"/>
                  </a:ext>
                </a:extLst>
              </p:cNvPr>
              <p:cNvSpPr txBox="1"/>
              <p:nvPr/>
            </p:nvSpPr>
            <p:spPr>
              <a:xfrm>
                <a:off x="271242" y="1343818"/>
                <a:ext cx="5428987" cy="1953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cs typeface="+mn-ea"/>
                    <a:sym typeface="+mn-lt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cs typeface="+mn-ea"/>
                        <a:sym typeface="+mn-lt"/>
                      </a:rPr>
                      <m:t>Λ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质心系下，若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和中子是静止的，则：</a:t>
                </a:r>
                <a:endParaRPr lang="en-US" altLang="zh-CN" sz="2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b="0" i="1" smtClean="0"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cs typeface="+mn-ea"/>
                              <a:sym typeface="+mn-lt"/>
                            </a:rPr>
                            <m:t>Λ</m:t>
                          </m:r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 </m:t>
                          </m:r>
                        </m:sub>
                      </m:sSub>
                      <m:r>
                        <a:rPr lang="en-US" altLang="zh-CN" sz="2000" b="0" i="1" smtClean="0">
                          <a:cs typeface="+mn-ea"/>
                          <a:sym typeface="+mn-lt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0" i="1" smtClean="0"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cs typeface="+mn-ea"/>
                                  <a:sym typeface="+mn-lt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cs typeface="+mn-ea"/>
                                  <a:sym typeface="+mn-lt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0" i="1" smtClean="0">
                          <a:cs typeface="+mn-ea"/>
                          <a:sym typeface="+mn-lt"/>
                        </a:rPr>
                        <m:t>=0.9807</m:t>
                      </m:r>
                      <m:r>
                        <a:rPr lang="en-US" altLang="zh-CN" sz="2000" b="0" i="1" smtClean="0">
                          <a:cs typeface="+mn-ea"/>
                          <a:sym typeface="+mn-lt"/>
                        </a:rPr>
                        <m:t>𝐺𝑒𝑉</m:t>
                      </m:r>
                      <m:r>
                        <a:rPr lang="en-US" altLang="zh-CN" sz="2000" b="0" i="1" smtClean="0">
                          <a:cs typeface="+mn-ea"/>
                          <a:sym typeface="+mn-lt"/>
                        </a:rPr>
                        <m:t>/</m:t>
                      </m:r>
                      <m:sSup>
                        <m:sSupPr>
                          <m:ctrlPr>
                            <a:rPr lang="en-US" altLang="zh-CN" sz="2000" b="0" i="1" smtClean="0"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000" b="0" i="1" smtClean="0"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cs typeface="+mn-ea"/>
                    <a:sym typeface="+mn-lt"/>
                  </a:rPr>
                  <a:t>      </a:t>
                </a:r>
                <a:r>
                  <a:rPr lang="zh-CN" altLang="en-US" sz="2000" dirty="0">
                    <a:cs typeface="+mn-ea"/>
                    <a:sym typeface="+mn-lt"/>
                  </a:rPr>
                  <a:t>实验系下，</a:t>
                </a:r>
                <a:r>
                  <a:rPr lang="en-US" altLang="zh-CN" sz="2000" b="0" dirty="0"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cs typeface="+mn-ea"/>
                        <a:sym typeface="+mn-lt"/>
                      </a:rPr>
                      <m:t>Λ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将有较小的夹角</a:t>
                </a:r>
                <a:endParaRPr lang="en-US" altLang="zh-CN" sz="2000" dirty="0"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cs typeface="+mn-ea"/>
                    <a:sym typeface="+mn-lt"/>
                  </a:rPr>
                  <a:t>这部分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的重建在下面情况下很容易产生：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7A3E2B-1857-4D8C-9BC5-245A01AE4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2" y="1343818"/>
                <a:ext cx="5428987" cy="1953676"/>
              </a:xfrm>
              <a:prstGeom prst="rect">
                <a:avLst/>
              </a:prstGeom>
              <a:blipFill>
                <a:blip r:embed="rId2"/>
                <a:stretch>
                  <a:fillRect l="-1010" r="-561" b="-4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D7938D-C724-40C9-96EB-40FFEB882BE7}"/>
              </a:ext>
            </a:extLst>
          </p:cNvPr>
          <p:cNvGrpSpPr/>
          <p:nvPr/>
        </p:nvGrpSpPr>
        <p:grpSpPr>
          <a:xfrm rot="21076293">
            <a:off x="9181572" y="1872114"/>
            <a:ext cx="3191256" cy="1002161"/>
            <a:chOff x="7424928" y="1704463"/>
            <a:chExt cx="3191256" cy="1002161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47423DBE-BECF-446E-BF23-55FEE910239E}"/>
                </a:ext>
              </a:extLst>
            </p:cNvPr>
            <p:cNvCxnSpPr/>
            <p:nvPr/>
          </p:nvCxnSpPr>
          <p:spPr>
            <a:xfrm flipV="1">
              <a:off x="7424928" y="1892808"/>
              <a:ext cx="2724912" cy="8138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2E81C06C-EEC9-4EBD-84E9-33BA91813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928" y="2203450"/>
              <a:ext cx="1684147" cy="5031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97B2E1C-2A98-426E-8BFF-243A034B1580}"/>
                    </a:ext>
                  </a:extLst>
                </p:cNvPr>
                <p:cNvSpPr txBox="1"/>
                <p:nvPr/>
              </p:nvSpPr>
              <p:spPr>
                <a:xfrm>
                  <a:off x="10058400" y="1704463"/>
                  <a:ext cx="557784" cy="3766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800" b="0" i="0" smtClean="0">
                            <a:cs typeface="+mn-ea"/>
                            <a:sym typeface="+mn-lt"/>
                          </a:rPr>
                          <m:t>Λ</m:t>
                        </m:r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97B2E1C-2A98-426E-8BFF-243A034B1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8400" y="1704463"/>
                  <a:ext cx="557784" cy="3766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93A6D67-2279-4B01-99AF-78F5A3D889C3}"/>
                    </a:ext>
                  </a:extLst>
                </p:cNvPr>
                <p:cNvSpPr txBox="1"/>
                <p:nvPr/>
              </p:nvSpPr>
              <p:spPr>
                <a:xfrm>
                  <a:off x="8695944" y="1826760"/>
                  <a:ext cx="557784" cy="3755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cs typeface="+mn-ea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cs typeface="+mn-ea"/>
                                <a:sym typeface="+mn-lt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93A6D67-2279-4B01-99AF-78F5A3D88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5944" y="1826760"/>
                  <a:ext cx="557784" cy="3755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DE3D2AE-B2FC-468C-A3C0-295852673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094" y="3882136"/>
            <a:ext cx="3710012" cy="281157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264DF27F-749E-426F-BC7D-C7CA43363E24}"/>
              </a:ext>
            </a:extLst>
          </p:cNvPr>
          <p:cNvGrpSpPr/>
          <p:nvPr/>
        </p:nvGrpSpPr>
        <p:grpSpPr>
          <a:xfrm>
            <a:off x="661259" y="3618408"/>
            <a:ext cx="4596541" cy="1597145"/>
            <a:chOff x="271242" y="4044703"/>
            <a:chExt cx="4596541" cy="1597145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17819E7C-DD64-49FD-9F75-6B5424507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632" y="4982066"/>
              <a:ext cx="2420112" cy="6597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11C014D6-79A7-45DD-8406-911B91CBE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744" y="4478892"/>
              <a:ext cx="1684147" cy="5031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DAA130D-1F95-45A4-B3F3-AF4DF3915856}"/>
                    </a:ext>
                  </a:extLst>
                </p:cNvPr>
                <p:cNvSpPr txBox="1"/>
                <p:nvPr/>
              </p:nvSpPr>
              <p:spPr>
                <a:xfrm>
                  <a:off x="271242" y="5219146"/>
                  <a:ext cx="557784" cy="3754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zh-CN" altLang="en-US" i="1" smtClean="0">
                                <a:cs typeface="+mn-ea"/>
                                <a:sym typeface="+mn-lt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cs typeface="+mn-ea"/>
                                <a:sym typeface="+mn-lt"/>
                              </a:rPr>
                              <m:t>Λ</m:t>
                            </m:r>
                          </m:e>
                        </m:acc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7DAA130D-1F95-45A4-B3F3-AF4DF3915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42" y="5219146"/>
                  <a:ext cx="557784" cy="375487"/>
                </a:xfrm>
                <a:prstGeom prst="rect">
                  <a:avLst/>
                </a:prstGeom>
                <a:blipFill>
                  <a:blip r:embed="rId6"/>
                  <a:stretch>
                    <a:fillRect r="-9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BE21540-6C66-4473-9F5E-3EF142CA4E3C}"/>
                    </a:ext>
                  </a:extLst>
                </p:cNvPr>
                <p:cNvSpPr txBox="1"/>
                <p:nvPr/>
              </p:nvSpPr>
              <p:spPr>
                <a:xfrm>
                  <a:off x="4309999" y="4044703"/>
                  <a:ext cx="5577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𝛾</m:t>
                        </m:r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BBE21540-6C66-4473-9F5E-3EF142CA4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999" y="4044703"/>
                  <a:ext cx="55778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1271812B-4E02-4650-89AA-9D2A0B595F0C}"/>
                </a:ext>
              </a:extLst>
            </p:cNvPr>
            <p:cNvCxnSpPr/>
            <p:nvPr/>
          </p:nvCxnSpPr>
          <p:spPr>
            <a:xfrm flipV="1">
              <a:off x="2904744" y="4730479"/>
              <a:ext cx="83395" cy="25158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10CC6EF7-4426-4F6E-A30A-FE27F7B5F5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5472" y="4730479"/>
              <a:ext cx="89273" cy="25158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9C5DA7FF-36C2-4CA7-A6C2-4D513C3C73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3860" y="4856272"/>
              <a:ext cx="197053" cy="13653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2D8A902-A38D-4326-AD3D-D5698D207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913" y="4804117"/>
              <a:ext cx="207221" cy="17794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DAD820F0-512E-4B5E-8CF6-4169B4FDB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4743" y="4982066"/>
              <a:ext cx="271845" cy="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E1EA1091-527F-4A9B-B971-5AEBAC9DA035}"/>
                </a:ext>
              </a:extLst>
            </p:cNvPr>
            <p:cNvCxnSpPr>
              <a:cxnSpLocks/>
            </p:cNvCxnSpPr>
            <p:nvPr/>
          </p:nvCxnSpPr>
          <p:spPr>
            <a:xfrm>
              <a:off x="2904743" y="4992807"/>
              <a:ext cx="213391" cy="15462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C0A02E93-78BC-43D9-A270-8AACDB690EB8}"/>
                </a:ext>
              </a:extLst>
            </p:cNvPr>
            <p:cNvCxnSpPr>
              <a:cxnSpLocks/>
            </p:cNvCxnSpPr>
            <p:nvPr/>
          </p:nvCxnSpPr>
          <p:spPr>
            <a:xfrm>
              <a:off x="2904742" y="5003547"/>
              <a:ext cx="83397" cy="21559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8D0DCCC8-2354-47D6-887C-7AFD8E6656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5472" y="5003547"/>
              <a:ext cx="83102" cy="21559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E7B22B66-84B3-4828-8344-F9A34CF47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860" y="4982065"/>
              <a:ext cx="184713" cy="1257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D0976D5B-00FC-4ABE-8FC7-47514C82F6F1}"/>
                    </a:ext>
                  </a:extLst>
                </p:cNvPr>
                <p:cNvSpPr txBox="1"/>
                <p:nvPr/>
              </p:nvSpPr>
              <p:spPr>
                <a:xfrm>
                  <a:off x="2632021" y="4371888"/>
                  <a:ext cx="55778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cs typeface="+mn-ea"/>
                            <a:sym typeface="+mn-lt"/>
                          </a:rPr>
                          <m:t>𝛾</m:t>
                        </m:r>
                      </m:oMath>
                    </m:oMathPara>
                  </a14:m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mc:Choice>
          <mc:Fallback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D0976D5B-00FC-4ABE-8FC7-47514C82F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021" y="4371888"/>
                  <a:ext cx="55778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9F28F7B9-2D66-4EC2-99BB-0C8416B53AC5}"/>
              </a:ext>
            </a:extLst>
          </p:cNvPr>
          <p:cNvSpPr txBox="1"/>
          <p:nvPr/>
        </p:nvSpPr>
        <p:spPr>
          <a:xfrm>
            <a:off x="661259" y="5683517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一个大能量光子和一个小能量噪声组合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E1BE62B-AB62-4AEB-8DED-DAAA831EC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6637" y="1343818"/>
            <a:ext cx="3139508" cy="225950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DB5E58B-423D-4A94-813A-9B31CC54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30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21BC2DF-70E0-47EC-8E39-687065269B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Asymmetry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21BC2DF-70E0-47EC-8E39-687065269B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1FAE0FF-9B0C-4CD2-8E73-9515A926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5103152" cy="3544510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1D4ED3DD-2E09-4E2B-A2CD-5F042B0FED92}"/>
              </a:ext>
            </a:extLst>
          </p:cNvPr>
          <p:cNvSpPr/>
          <p:nvPr/>
        </p:nvSpPr>
        <p:spPr>
          <a:xfrm>
            <a:off x="5374434" y="3295617"/>
            <a:ext cx="1564849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7FF03A-9870-446A-89AA-D4B6EF7FC101}"/>
                  </a:ext>
                </a:extLst>
              </p:cNvPr>
              <p:cNvSpPr txBox="1"/>
              <p:nvPr/>
            </p:nvSpPr>
            <p:spPr>
              <a:xfrm>
                <a:off x="4904189" y="2629088"/>
                <a:ext cx="2184661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n-ea"/>
                          <a:sym typeface="+mn-lt"/>
                        </a:rPr>
                        <m:t>&lt;0.8</m:t>
                      </m:r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7FF03A-9870-446A-89AA-D4B6EF7FC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189" y="2629088"/>
                <a:ext cx="2184661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4D88F1E-5B72-45F7-B9DC-1392FC599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850" y="1690686"/>
            <a:ext cx="5040302" cy="3544509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186EB53-F45B-4587-B161-E76168BA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0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24391-A248-4CDA-A11B-3E5D89F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Change fit range | use polynomial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1767C4-530B-479C-A250-A3C653A10C58}"/>
                  </a:ext>
                </a:extLst>
              </p:cNvPr>
              <p:cNvSpPr txBox="1"/>
              <p:nvPr/>
            </p:nvSpPr>
            <p:spPr>
              <a:xfrm>
                <a:off x="134112" y="1514815"/>
                <a:ext cx="7309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Range: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0.92≤</m:t>
                    </m:r>
                    <m:sSub>
                      <m:sSubPr>
                        <m:ctrlPr>
                          <a:rPr lang="en-US" altLang="zh-CN" sz="2000" b="0" i="1" smtClean="0"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cs typeface="+mn-ea"/>
                            <a:sym typeface="+mn-lt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≤0.96</m:t>
                    </m:r>
                  </m:oMath>
                </a14:m>
                <a:endParaRPr lang="en-US" altLang="zh-CN" sz="2000" dirty="0">
                  <a:cs typeface="+mn-ea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+mn-ea"/>
                    <a:sym typeface="+mn-lt"/>
                  </a:rPr>
                  <a:t>Fit Strategy: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cs typeface="+mn-ea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000" dirty="0"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cs typeface="+mn-ea"/>
                    <a:sym typeface="+mn-lt"/>
                  </a:rPr>
                  <a:t>matched MC shape + Chebyshev polynomial 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1767C4-530B-479C-A250-A3C653A1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" y="1514815"/>
                <a:ext cx="7309104" cy="707886"/>
              </a:xfrm>
              <a:prstGeom prst="rect">
                <a:avLst/>
              </a:prstGeom>
              <a:blipFill>
                <a:blip r:embed="rId2"/>
                <a:stretch>
                  <a:fillRect l="-751" t="-4274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F055B49-1427-4321-AF5D-4D0AD0A6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06" y="2468562"/>
            <a:ext cx="5938866" cy="42065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D04BDC15-F8A7-4A49-9EDB-AB1F1A709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102819"/>
                  </p:ext>
                </p:extLst>
              </p:nvPr>
            </p:nvGraphicFramePr>
            <p:xfrm>
              <a:off x="6720840" y="2348319"/>
              <a:ext cx="5267958" cy="1109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5986">
                      <a:extLst>
                        <a:ext uri="{9D8B030D-6E8A-4147-A177-3AD203B41FA5}">
                          <a16:colId xmlns:a16="http://schemas.microsoft.com/office/drawing/2014/main" val="2073242990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3213986353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553550758"/>
                        </a:ext>
                      </a:extLst>
                    </a:gridCol>
                  </a:tblGrid>
                  <a:tr h="36993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Fit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Truth Match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277827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Signal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100691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+mn-lt"/>
                                  <a:ea typeface="+mn-ea"/>
                                  <a:cs typeface="+mn-ea"/>
                                  <a:sym typeface="+mn-lt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420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100674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021872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Background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+mn-lt"/>
                                    <a:ea typeface="+mn-ea"/>
                                    <a:cs typeface="+mn-ea"/>
                                    <a:sym typeface="+mn-lt"/>
                                  </a:rPr>
                                  <m:t>12944±298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12961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7704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D04BDC15-F8A7-4A49-9EDB-AB1F1A709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102819"/>
                  </p:ext>
                </p:extLst>
              </p:nvPr>
            </p:nvGraphicFramePr>
            <p:xfrm>
              <a:off x="6720840" y="2348319"/>
              <a:ext cx="5267958" cy="1109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5986">
                      <a:extLst>
                        <a:ext uri="{9D8B030D-6E8A-4147-A177-3AD203B41FA5}">
                          <a16:colId xmlns:a16="http://schemas.microsoft.com/office/drawing/2014/main" val="2073242990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3213986353"/>
                        </a:ext>
                      </a:extLst>
                    </a:gridCol>
                    <a:gridCol w="1755986">
                      <a:extLst>
                        <a:ext uri="{9D8B030D-6E8A-4147-A177-3AD203B41FA5}">
                          <a16:colId xmlns:a16="http://schemas.microsoft.com/office/drawing/2014/main" val="553550758"/>
                        </a:ext>
                      </a:extLst>
                    </a:gridCol>
                  </a:tblGrid>
                  <a:tr h="369937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Fit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Truth Match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277827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Signal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8197" r="-10103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100674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021872"/>
                      </a:ext>
                    </a:extLst>
                  </a:tr>
                  <a:tr h="369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Background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8197" r="-10103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a:t>12961</a:t>
                          </a:r>
                          <a:endParaRPr lang="zh-CN" altLang="en-US" dirty="0">
                            <a:latin typeface="+mn-lt"/>
                            <a:ea typeface="+mn-ea"/>
                            <a:cs typeface="+mn-ea"/>
                            <a:sym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17704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9934485-1037-466B-AD5C-720644DD2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617" y="3684967"/>
            <a:ext cx="3916877" cy="2807908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24D5C51-33DC-4C82-BB49-8136665EAEE6}"/>
              </a:ext>
            </a:extLst>
          </p:cNvPr>
          <p:cNvCxnSpPr/>
          <p:nvPr/>
        </p:nvCxnSpPr>
        <p:spPr>
          <a:xfrm flipV="1">
            <a:off x="3941064" y="4800600"/>
            <a:ext cx="3703320" cy="1014984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2E1858-055F-4815-9DC8-04F06311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FC67-8D99-4D6D-9572-3EBC04A5B3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6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pzbxn0">
      <a:majorFont>
        <a:latin typeface="Times New Roman" panose="020F0302020204030204"/>
        <a:ea typeface="SimSun"/>
        <a:cs typeface=""/>
      </a:majorFont>
      <a:minorFont>
        <a:latin typeface="Times New Roman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747</Words>
  <Application>Microsoft Office PowerPoint</Application>
  <PresentationFormat>宽屏</PresentationFormat>
  <Paragraphs>191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Arial</vt:lpstr>
      <vt:lpstr>Cambria Math</vt:lpstr>
      <vt:lpstr>Times New Roman</vt:lpstr>
      <vt:lpstr>Wingdings</vt:lpstr>
      <vt:lpstr>Office 主题​​</vt:lpstr>
      <vt:lpstr>PowerPoint 演示文稿</vt:lpstr>
      <vt:lpstr>Event Selection 1 (Final State: p ̅π^+ nγγ)</vt:lpstr>
      <vt:lpstr>γ match</vt:lpstr>
      <vt:lpstr>Unmatched γ</vt:lpstr>
      <vt:lpstr>Strategy</vt:lpstr>
      <vt:lpstr>Check Signal MC</vt:lpstr>
      <vt:lpstr>试图解释0.96右边这一平台</vt:lpstr>
      <vt:lpstr>π^0 Asymmetry</vt:lpstr>
      <vt:lpstr>Change fit range | use polynomial</vt:lpstr>
      <vt:lpstr>Strategy</vt:lpstr>
      <vt:lpstr>γ lost | shower shape</vt:lpstr>
      <vt:lpstr>Strategy</vt:lpstr>
      <vt:lpstr>Multi-Entry</vt:lpstr>
      <vt:lpstr>竞争力不足的π^0</vt:lpstr>
      <vt:lpstr>Strategy</vt:lpstr>
      <vt:lpstr>中子形成的shower</vt:lpstr>
      <vt:lpstr>θ_(Λ, shower)&gt;20°  </vt:lpstr>
      <vt:lpstr>Check Signal MC fit</vt:lpstr>
      <vt:lpstr>backup</vt:lpstr>
      <vt:lpstr>Unmatched γ</vt:lpstr>
      <vt:lpstr>Use argus to fit unmatched shape</vt:lpstr>
      <vt:lpstr>Change fit range | use argus</vt:lpstr>
      <vt:lpstr>一个有趣的现象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~ PaPer</dc:creator>
  <cp:lastModifiedBy>~ PaPer</cp:lastModifiedBy>
  <cp:revision>13</cp:revision>
  <dcterms:created xsi:type="dcterms:W3CDTF">2021-04-22T04:22:54Z</dcterms:created>
  <dcterms:modified xsi:type="dcterms:W3CDTF">2021-04-22T05:47:46Z</dcterms:modified>
</cp:coreProperties>
</file>