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6"/>
  </p:notesMasterIdLst>
  <p:sldIdLst>
    <p:sldId id="256" r:id="rId2"/>
    <p:sldId id="361" r:id="rId3"/>
    <p:sldId id="362" r:id="rId4"/>
    <p:sldId id="317" r:id="rId5"/>
    <p:sldId id="353" r:id="rId6"/>
    <p:sldId id="344" r:id="rId7"/>
    <p:sldId id="315" r:id="rId8"/>
    <p:sldId id="367" r:id="rId9"/>
    <p:sldId id="349" r:id="rId10"/>
    <p:sldId id="345" r:id="rId11"/>
    <p:sldId id="346" r:id="rId12"/>
    <p:sldId id="351" r:id="rId13"/>
    <p:sldId id="348" r:id="rId14"/>
    <p:sldId id="347" r:id="rId15"/>
    <p:sldId id="308" r:id="rId16"/>
    <p:sldId id="283" r:id="rId17"/>
    <p:sldId id="321" r:id="rId18"/>
    <p:sldId id="280" r:id="rId19"/>
    <p:sldId id="312" r:id="rId20"/>
    <p:sldId id="304" r:id="rId21"/>
    <p:sldId id="357" r:id="rId22"/>
    <p:sldId id="358" r:id="rId23"/>
    <p:sldId id="327" r:id="rId24"/>
    <p:sldId id="329" r:id="rId25"/>
    <p:sldId id="325" r:id="rId26"/>
    <p:sldId id="366" r:id="rId27"/>
    <p:sldId id="354" r:id="rId28"/>
    <p:sldId id="355" r:id="rId29"/>
    <p:sldId id="363" r:id="rId30"/>
    <p:sldId id="356" r:id="rId31"/>
    <p:sldId id="359" r:id="rId32"/>
    <p:sldId id="360" r:id="rId33"/>
    <p:sldId id="365" r:id="rId34"/>
    <p:sldId id="364" r:id="rId3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E5E5"/>
    <a:srgbClr val="F4F0F0"/>
    <a:srgbClr val="D10133"/>
    <a:srgbClr val="D1016E"/>
    <a:srgbClr val="BB0512"/>
    <a:srgbClr val="6C0800"/>
    <a:srgbClr val="C90C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28" autoAdjust="0"/>
    <p:restoredTop sz="94660"/>
  </p:normalViewPr>
  <p:slideViewPr>
    <p:cSldViewPr snapToGrid="0">
      <p:cViewPr>
        <p:scale>
          <a:sx n="90" d="100"/>
          <a:sy n="90" d="100"/>
        </p:scale>
        <p:origin x="464"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300FB3-2FFE-4760-ACED-8F2F97FE5BD7}" type="doc">
      <dgm:prSet loTypeId="urn:microsoft.com/office/officeart/2005/8/layout/cycle8" loCatId="cycle" qsTypeId="urn:microsoft.com/office/officeart/2005/8/quickstyle/simple4" qsCatId="simple" csTypeId="urn:microsoft.com/office/officeart/2005/8/colors/accent1_2" csCatId="accent1" phldr="1"/>
      <dgm:spPr/>
    </dgm:pt>
    <dgm:pt modelId="{E2D8CD78-795B-4E8C-9C1F-F6CF680B07D4}">
      <dgm:prSet phldrT="[文本]"/>
      <dgm:spPr/>
      <dgm:t>
        <a:bodyPr/>
        <a:lstStyle/>
        <a:p>
          <a:r>
            <a:rPr lang="zh-CN" altLang="en-US" dirty="0"/>
            <a:t>碳纳米管薄膜</a:t>
          </a:r>
        </a:p>
      </dgm:t>
    </dgm:pt>
    <dgm:pt modelId="{18550A73-54A3-4B3A-9353-6C40A92B70F0}" type="parTrans" cxnId="{19C92485-1C00-4300-8F80-F019B12C3646}">
      <dgm:prSet/>
      <dgm:spPr/>
      <dgm:t>
        <a:bodyPr/>
        <a:lstStyle/>
        <a:p>
          <a:endParaRPr lang="zh-CN" altLang="en-US"/>
        </a:p>
      </dgm:t>
    </dgm:pt>
    <dgm:pt modelId="{1F73EEA9-DE0D-4DB9-A427-47BD14482BDA}" type="sibTrans" cxnId="{19C92485-1C00-4300-8F80-F019B12C3646}">
      <dgm:prSet/>
      <dgm:spPr/>
      <dgm:t>
        <a:bodyPr/>
        <a:lstStyle/>
        <a:p>
          <a:endParaRPr lang="zh-CN" altLang="en-US"/>
        </a:p>
      </dgm:t>
    </dgm:pt>
    <dgm:pt modelId="{1C4999A3-94B4-4721-8FAD-7504C43D173A}">
      <dgm:prSet phldrT="[文本]"/>
      <dgm:spPr/>
      <dgm:t>
        <a:bodyPr/>
        <a:lstStyle/>
        <a:p>
          <a:r>
            <a:rPr lang="zh-CN" altLang="en-US" dirty="0"/>
            <a:t>泡沫靶</a:t>
          </a:r>
        </a:p>
      </dgm:t>
    </dgm:pt>
    <dgm:pt modelId="{709DAC56-55B4-4B5B-BDAB-E89520627035}" type="parTrans" cxnId="{957D607A-C053-428B-8249-807CBB6A0C17}">
      <dgm:prSet/>
      <dgm:spPr/>
      <dgm:t>
        <a:bodyPr/>
        <a:lstStyle/>
        <a:p>
          <a:endParaRPr lang="zh-CN" altLang="en-US"/>
        </a:p>
      </dgm:t>
    </dgm:pt>
    <dgm:pt modelId="{0BE81297-0113-42C4-A9C7-02910E7C7ADF}" type="sibTrans" cxnId="{957D607A-C053-428B-8249-807CBB6A0C17}">
      <dgm:prSet/>
      <dgm:spPr/>
      <dgm:t>
        <a:bodyPr/>
        <a:lstStyle/>
        <a:p>
          <a:endParaRPr lang="zh-CN" altLang="en-US"/>
        </a:p>
      </dgm:t>
    </dgm:pt>
    <dgm:pt modelId="{4ABC0BB7-0862-4F4D-8FF8-9B94A9499643}">
      <dgm:prSet phldrT="[文本]"/>
      <dgm:spPr/>
      <dgm:t>
        <a:bodyPr/>
        <a:lstStyle/>
        <a:p>
          <a:r>
            <a:rPr lang="zh-CN" altLang="en-US" dirty="0"/>
            <a:t>高压气体与团簇靶</a:t>
          </a:r>
        </a:p>
      </dgm:t>
    </dgm:pt>
    <dgm:pt modelId="{D0AB990F-9551-4DB7-A88B-8B14D92EBE6E}" type="parTrans" cxnId="{745F2E59-55BF-4131-B5C3-2C7A313A9D65}">
      <dgm:prSet/>
      <dgm:spPr/>
      <dgm:t>
        <a:bodyPr/>
        <a:lstStyle/>
        <a:p>
          <a:endParaRPr lang="zh-CN" altLang="en-US"/>
        </a:p>
      </dgm:t>
    </dgm:pt>
    <dgm:pt modelId="{7AAAD5DA-98E4-4889-827A-AEE409C3DBB9}" type="sibTrans" cxnId="{745F2E59-55BF-4131-B5C3-2C7A313A9D65}">
      <dgm:prSet/>
      <dgm:spPr/>
      <dgm:t>
        <a:bodyPr/>
        <a:lstStyle/>
        <a:p>
          <a:endParaRPr lang="zh-CN" altLang="en-US"/>
        </a:p>
      </dgm:t>
    </dgm:pt>
    <dgm:pt modelId="{FE4C5C76-2196-4C11-BB2B-FD6E459046A5}" type="pres">
      <dgm:prSet presAssocID="{57300FB3-2FFE-4760-ACED-8F2F97FE5BD7}" presName="compositeShape" presStyleCnt="0">
        <dgm:presLayoutVars>
          <dgm:chMax val="7"/>
          <dgm:dir/>
          <dgm:resizeHandles val="exact"/>
        </dgm:presLayoutVars>
      </dgm:prSet>
      <dgm:spPr/>
    </dgm:pt>
    <dgm:pt modelId="{79D52A5E-9FF8-4418-8EF2-033BE39007C3}" type="pres">
      <dgm:prSet presAssocID="{57300FB3-2FFE-4760-ACED-8F2F97FE5BD7}" presName="wedge1" presStyleLbl="node1" presStyleIdx="0" presStyleCnt="3"/>
      <dgm:spPr/>
    </dgm:pt>
    <dgm:pt modelId="{9575B577-B633-4B1B-A671-512BF46E8F4E}" type="pres">
      <dgm:prSet presAssocID="{57300FB3-2FFE-4760-ACED-8F2F97FE5BD7}" presName="dummy1a" presStyleCnt="0"/>
      <dgm:spPr/>
    </dgm:pt>
    <dgm:pt modelId="{5B99BE67-F3F1-489A-953B-D69A7CDFDC00}" type="pres">
      <dgm:prSet presAssocID="{57300FB3-2FFE-4760-ACED-8F2F97FE5BD7}" presName="dummy1b" presStyleCnt="0"/>
      <dgm:spPr/>
    </dgm:pt>
    <dgm:pt modelId="{EE015C6B-7942-4D5D-9E89-077C0D18DD6A}" type="pres">
      <dgm:prSet presAssocID="{57300FB3-2FFE-4760-ACED-8F2F97FE5BD7}" presName="wedge1Tx" presStyleLbl="node1" presStyleIdx="0" presStyleCnt="3">
        <dgm:presLayoutVars>
          <dgm:chMax val="0"/>
          <dgm:chPref val="0"/>
          <dgm:bulletEnabled val="1"/>
        </dgm:presLayoutVars>
      </dgm:prSet>
      <dgm:spPr/>
    </dgm:pt>
    <dgm:pt modelId="{4828F5D4-0FD1-455F-BA23-30A3A9326B44}" type="pres">
      <dgm:prSet presAssocID="{57300FB3-2FFE-4760-ACED-8F2F97FE5BD7}" presName="wedge2" presStyleLbl="node1" presStyleIdx="1" presStyleCnt="3"/>
      <dgm:spPr/>
    </dgm:pt>
    <dgm:pt modelId="{83211DE4-04C2-4EB9-A7AE-7364EA4C2913}" type="pres">
      <dgm:prSet presAssocID="{57300FB3-2FFE-4760-ACED-8F2F97FE5BD7}" presName="dummy2a" presStyleCnt="0"/>
      <dgm:spPr/>
    </dgm:pt>
    <dgm:pt modelId="{6F4212C0-355E-41A8-BEBB-AFB53C69931A}" type="pres">
      <dgm:prSet presAssocID="{57300FB3-2FFE-4760-ACED-8F2F97FE5BD7}" presName="dummy2b" presStyleCnt="0"/>
      <dgm:spPr/>
    </dgm:pt>
    <dgm:pt modelId="{BD4DF70C-7DED-4957-84B9-630F0E769A06}" type="pres">
      <dgm:prSet presAssocID="{57300FB3-2FFE-4760-ACED-8F2F97FE5BD7}" presName="wedge2Tx" presStyleLbl="node1" presStyleIdx="1" presStyleCnt="3">
        <dgm:presLayoutVars>
          <dgm:chMax val="0"/>
          <dgm:chPref val="0"/>
          <dgm:bulletEnabled val="1"/>
        </dgm:presLayoutVars>
      </dgm:prSet>
      <dgm:spPr/>
    </dgm:pt>
    <dgm:pt modelId="{8BACE7ED-0DF5-4E67-BB0F-D256B63B9500}" type="pres">
      <dgm:prSet presAssocID="{57300FB3-2FFE-4760-ACED-8F2F97FE5BD7}" presName="wedge3" presStyleLbl="node1" presStyleIdx="2" presStyleCnt="3"/>
      <dgm:spPr/>
    </dgm:pt>
    <dgm:pt modelId="{EC93601D-0226-4081-BA27-5177C75BBF55}" type="pres">
      <dgm:prSet presAssocID="{57300FB3-2FFE-4760-ACED-8F2F97FE5BD7}" presName="dummy3a" presStyleCnt="0"/>
      <dgm:spPr/>
    </dgm:pt>
    <dgm:pt modelId="{4511C491-E763-4F3A-97E1-92D6FB60068E}" type="pres">
      <dgm:prSet presAssocID="{57300FB3-2FFE-4760-ACED-8F2F97FE5BD7}" presName="dummy3b" presStyleCnt="0"/>
      <dgm:spPr/>
    </dgm:pt>
    <dgm:pt modelId="{0E46A0DF-D884-46B8-86CA-C04BA2398212}" type="pres">
      <dgm:prSet presAssocID="{57300FB3-2FFE-4760-ACED-8F2F97FE5BD7}" presName="wedge3Tx" presStyleLbl="node1" presStyleIdx="2" presStyleCnt="3">
        <dgm:presLayoutVars>
          <dgm:chMax val="0"/>
          <dgm:chPref val="0"/>
          <dgm:bulletEnabled val="1"/>
        </dgm:presLayoutVars>
      </dgm:prSet>
      <dgm:spPr/>
    </dgm:pt>
    <dgm:pt modelId="{70F79D39-FFB6-49DF-983D-2B2211147ADB}" type="pres">
      <dgm:prSet presAssocID="{1F73EEA9-DE0D-4DB9-A427-47BD14482BDA}" presName="arrowWedge1" presStyleLbl="fgSibTrans2D1" presStyleIdx="0" presStyleCnt="3"/>
      <dgm:spPr/>
    </dgm:pt>
    <dgm:pt modelId="{E73D54C9-9DAB-4ACE-9718-113B71718D27}" type="pres">
      <dgm:prSet presAssocID="{0BE81297-0113-42C4-A9C7-02910E7C7ADF}" presName="arrowWedge2" presStyleLbl="fgSibTrans2D1" presStyleIdx="1" presStyleCnt="3"/>
      <dgm:spPr/>
    </dgm:pt>
    <dgm:pt modelId="{EEB9835E-F8A0-4F3D-BD07-2D100E61D3A4}" type="pres">
      <dgm:prSet presAssocID="{7AAAD5DA-98E4-4889-827A-AEE409C3DBB9}" presName="arrowWedge3" presStyleLbl="fgSibTrans2D1" presStyleIdx="2" presStyleCnt="3"/>
      <dgm:spPr/>
    </dgm:pt>
  </dgm:ptLst>
  <dgm:cxnLst>
    <dgm:cxn modelId="{30D3AA1D-98BF-49EE-BE00-EBBE5E830A8D}" type="presOf" srcId="{57300FB3-2FFE-4760-ACED-8F2F97FE5BD7}" destId="{FE4C5C76-2196-4C11-BB2B-FD6E459046A5}" srcOrd="0" destOrd="0" presId="urn:microsoft.com/office/officeart/2005/8/layout/cycle8"/>
    <dgm:cxn modelId="{3B40E526-A291-469F-8735-A3B5A1C39EEE}" type="presOf" srcId="{1C4999A3-94B4-4721-8FAD-7504C43D173A}" destId="{BD4DF70C-7DED-4957-84B9-630F0E769A06}" srcOrd="1" destOrd="0" presId="urn:microsoft.com/office/officeart/2005/8/layout/cycle8"/>
    <dgm:cxn modelId="{6C971632-5E13-453E-846F-84BA1DDC2143}" type="presOf" srcId="{E2D8CD78-795B-4E8C-9C1F-F6CF680B07D4}" destId="{EE015C6B-7942-4D5D-9E89-077C0D18DD6A}" srcOrd="1" destOrd="0" presId="urn:microsoft.com/office/officeart/2005/8/layout/cycle8"/>
    <dgm:cxn modelId="{E176C143-E4A4-4188-8EED-2EA58291EEF0}" type="presOf" srcId="{1C4999A3-94B4-4721-8FAD-7504C43D173A}" destId="{4828F5D4-0FD1-455F-BA23-30A3A9326B44}" srcOrd="0" destOrd="0" presId="urn:microsoft.com/office/officeart/2005/8/layout/cycle8"/>
    <dgm:cxn modelId="{745F2E59-55BF-4131-B5C3-2C7A313A9D65}" srcId="{57300FB3-2FFE-4760-ACED-8F2F97FE5BD7}" destId="{4ABC0BB7-0862-4F4D-8FF8-9B94A9499643}" srcOrd="2" destOrd="0" parTransId="{D0AB990F-9551-4DB7-A88B-8B14D92EBE6E}" sibTransId="{7AAAD5DA-98E4-4889-827A-AEE409C3DBB9}"/>
    <dgm:cxn modelId="{957D607A-C053-428B-8249-807CBB6A0C17}" srcId="{57300FB3-2FFE-4760-ACED-8F2F97FE5BD7}" destId="{1C4999A3-94B4-4721-8FAD-7504C43D173A}" srcOrd="1" destOrd="0" parTransId="{709DAC56-55B4-4B5B-BDAB-E89520627035}" sibTransId="{0BE81297-0113-42C4-A9C7-02910E7C7ADF}"/>
    <dgm:cxn modelId="{19C92485-1C00-4300-8F80-F019B12C3646}" srcId="{57300FB3-2FFE-4760-ACED-8F2F97FE5BD7}" destId="{E2D8CD78-795B-4E8C-9C1F-F6CF680B07D4}" srcOrd="0" destOrd="0" parTransId="{18550A73-54A3-4B3A-9353-6C40A92B70F0}" sibTransId="{1F73EEA9-DE0D-4DB9-A427-47BD14482BDA}"/>
    <dgm:cxn modelId="{6AFDD485-E060-408D-A617-A477D0887012}" type="presOf" srcId="{4ABC0BB7-0862-4F4D-8FF8-9B94A9499643}" destId="{8BACE7ED-0DF5-4E67-BB0F-D256B63B9500}" srcOrd="0" destOrd="0" presId="urn:microsoft.com/office/officeart/2005/8/layout/cycle8"/>
    <dgm:cxn modelId="{1C31EF98-2BA9-4638-A142-21D1C71967B3}" type="presOf" srcId="{E2D8CD78-795B-4E8C-9C1F-F6CF680B07D4}" destId="{79D52A5E-9FF8-4418-8EF2-033BE39007C3}" srcOrd="0" destOrd="0" presId="urn:microsoft.com/office/officeart/2005/8/layout/cycle8"/>
    <dgm:cxn modelId="{62F25BE0-E017-4E18-9C9B-59D9959B0886}" type="presOf" srcId="{4ABC0BB7-0862-4F4D-8FF8-9B94A9499643}" destId="{0E46A0DF-D884-46B8-86CA-C04BA2398212}" srcOrd="1" destOrd="0" presId="urn:microsoft.com/office/officeart/2005/8/layout/cycle8"/>
    <dgm:cxn modelId="{BBFFD073-32F6-456A-8DEF-56659A9A4A7A}" type="presParOf" srcId="{FE4C5C76-2196-4C11-BB2B-FD6E459046A5}" destId="{79D52A5E-9FF8-4418-8EF2-033BE39007C3}" srcOrd="0" destOrd="0" presId="urn:microsoft.com/office/officeart/2005/8/layout/cycle8"/>
    <dgm:cxn modelId="{B927F50B-65F7-4608-AACB-ED4F1F06443C}" type="presParOf" srcId="{FE4C5C76-2196-4C11-BB2B-FD6E459046A5}" destId="{9575B577-B633-4B1B-A671-512BF46E8F4E}" srcOrd="1" destOrd="0" presId="urn:microsoft.com/office/officeart/2005/8/layout/cycle8"/>
    <dgm:cxn modelId="{CC9A257E-216D-4977-9383-2BA8E5B6C8DB}" type="presParOf" srcId="{FE4C5C76-2196-4C11-BB2B-FD6E459046A5}" destId="{5B99BE67-F3F1-489A-953B-D69A7CDFDC00}" srcOrd="2" destOrd="0" presId="urn:microsoft.com/office/officeart/2005/8/layout/cycle8"/>
    <dgm:cxn modelId="{1249289A-1E62-45E8-9F24-BAC69AD7E872}" type="presParOf" srcId="{FE4C5C76-2196-4C11-BB2B-FD6E459046A5}" destId="{EE015C6B-7942-4D5D-9E89-077C0D18DD6A}" srcOrd="3" destOrd="0" presId="urn:microsoft.com/office/officeart/2005/8/layout/cycle8"/>
    <dgm:cxn modelId="{126F7797-71F3-49B1-8CBB-B97F24B216E1}" type="presParOf" srcId="{FE4C5C76-2196-4C11-BB2B-FD6E459046A5}" destId="{4828F5D4-0FD1-455F-BA23-30A3A9326B44}" srcOrd="4" destOrd="0" presId="urn:microsoft.com/office/officeart/2005/8/layout/cycle8"/>
    <dgm:cxn modelId="{EC3D918E-7376-4E3E-94D7-6A10AB6B6A04}" type="presParOf" srcId="{FE4C5C76-2196-4C11-BB2B-FD6E459046A5}" destId="{83211DE4-04C2-4EB9-A7AE-7364EA4C2913}" srcOrd="5" destOrd="0" presId="urn:microsoft.com/office/officeart/2005/8/layout/cycle8"/>
    <dgm:cxn modelId="{3C2D781D-07D3-4066-86BD-C1EC461CAAC5}" type="presParOf" srcId="{FE4C5C76-2196-4C11-BB2B-FD6E459046A5}" destId="{6F4212C0-355E-41A8-BEBB-AFB53C69931A}" srcOrd="6" destOrd="0" presId="urn:microsoft.com/office/officeart/2005/8/layout/cycle8"/>
    <dgm:cxn modelId="{49339560-5339-4EAD-8958-6E4071B14BDF}" type="presParOf" srcId="{FE4C5C76-2196-4C11-BB2B-FD6E459046A5}" destId="{BD4DF70C-7DED-4957-84B9-630F0E769A06}" srcOrd="7" destOrd="0" presId="urn:microsoft.com/office/officeart/2005/8/layout/cycle8"/>
    <dgm:cxn modelId="{0CB60DE1-FB8B-4949-B0A7-FED4A087DE4D}" type="presParOf" srcId="{FE4C5C76-2196-4C11-BB2B-FD6E459046A5}" destId="{8BACE7ED-0DF5-4E67-BB0F-D256B63B9500}" srcOrd="8" destOrd="0" presId="urn:microsoft.com/office/officeart/2005/8/layout/cycle8"/>
    <dgm:cxn modelId="{98EC3B79-80BC-46FC-804C-E71EC890F198}" type="presParOf" srcId="{FE4C5C76-2196-4C11-BB2B-FD6E459046A5}" destId="{EC93601D-0226-4081-BA27-5177C75BBF55}" srcOrd="9" destOrd="0" presId="urn:microsoft.com/office/officeart/2005/8/layout/cycle8"/>
    <dgm:cxn modelId="{5A68D92F-A3A8-45F5-8F0C-820BCFEEB193}" type="presParOf" srcId="{FE4C5C76-2196-4C11-BB2B-FD6E459046A5}" destId="{4511C491-E763-4F3A-97E1-92D6FB60068E}" srcOrd="10" destOrd="0" presId="urn:microsoft.com/office/officeart/2005/8/layout/cycle8"/>
    <dgm:cxn modelId="{F5E48A87-FFA3-48EF-B36D-6EFA4900B9B7}" type="presParOf" srcId="{FE4C5C76-2196-4C11-BB2B-FD6E459046A5}" destId="{0E46A0DF-D884-46B8-86CA-C04BA2398212}" srcOrd="11" destOrd="0" presId="urn:microsoft.com/office/officeart/2005/8/layout/cycle8"/>
    <dgm:cxn modelId="{A250A586-C390-474F-A605-B495E476C910}" type="presParOf" srcId="{FE4C5C76-2196-4C11-BB2B-FD6E459046A5}" destId="{70F79D39-FFB6-49DF-983D-2B2211147ADB}" srcOrd="12" destOrd="0" presId="urn:microsoft.com/office/officeart/2005/8/layout/cycle8"/>
    <dgm:cxn modelId="{5709D5D6-3C02-4A87-8DBA-FC464D3A2F8A}" type="presParOf" srcId="{FE4C5C76-2196-4C11-BB2B-FD6E459046A5}" destId="{E73D54C9-9DAB-4ACE-9718-113B71718D27}" srcOrd="13" destOrd="0" presId="urn:microsoft.com/office/officeart/2005/8/layout/cycle8"/>
    <dgm:cxn modelId="{BECDEFB8-AA7D-4800-BC9C-8DCDDA9067C8}" type="presParOf" srcId="{FE4C5C76-2196-4C11-BB2B-FD6E459046A5}" destId="{EEB9835E-F8A0-4F3D-BD07-2D100E61D3A4}"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52A5E-9FF8-4418-8EF2-033BE39007C3}">
      <dsp:nvSpPr>
        <dsp:cNvPr id="0" name=""/>
        <dsp:cNvSpPr/>
      </dsp:nvSpPr>
      <dsp:spPr>
        <a:xfrm>
          <a:off x="1293418" y="238688"/>
          <a:ext cx="3084589" cy="3084589"/>
        </a:xfrm>
        <a:prstGeom prst="pie">
          <a:avLst>
            <a:gd name="adj1" fmla="val 16200000"/>
            <a:gd name="adj2" fmla="val 18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碳纳米管薄膜</a:t>
          </a:r>
        </a:p>
      </dsp:txBody>
      <dsp:txXfrm>
        <a:off x="2919070" y="892327"/>
        <a:ext cx="1101639" cy="918032"/>
      </dsp:txXfrm>
    </dsp:sp>
    <dsp:sp modelId="{4828F5D4-0FD1-455F-BA23-30A3A9326B44}">
      <dsp:nvSpPr>
        <dsp:cNvPr id="0" name=""/>
        <dsp:cNvSpPr/>
      </dsp:nvSpPr>
      <dsp:spPr>
        <a:xfrm>
          <a:off x="1229890" y="348852"/>
          <a:ext cx="3084589" cy="3084589"/>
        </a:xfrm>
        <a:prstGeom prst="pie">
          <a:avLst>
            <a:gd name="adj1" fmla="val 1800000"/>
            <a:gd name="adj2" fmla="val 90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泡沫靶</a:t>
          </a:r>
        </a:p>
      </dsp:txBody>
      <dsp:txXfrm>
        <a:off x="1964316" y="2350163"/>
        <a:ext cx="1652458" cy="807868"/>
      </dsp:txXfrm>
    </dsp:sp>
    <dsp:sp modelId="{8BACE7ED-0DF5-4E67-BB0F-D256B63B9500}">
      <dsp:nvSpPr>
        <dsp:cNvPr id="0" name=""/>
        <dsp:cNvSpPr/>
      </dsp:nvSpPr>
      <dsp:spPr>
        <a:xfrm>
          <a:off x="1166362" y="238688"/>
          <a:ext cx="3084589" cy="3084589"/>
        </a:xfrm>
        <a:prstGeom prst="pie">
          <a:avLst>
            <a:gd name="adj1" fmla="val 9000000"/>
            <a:gd name="adj2" fmla="val 162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高压气体与团簇靶</a:t>
          </a:r>
        </a:p>
      </dsp:txBody>
      <dsp:txXfrm>
        <a:off x="1523660" y="892327"/>
        <a:ext cx="1101639" cy="918032"/>
      </dsp:txXfrm>
    </dsp:sp>
    <dsp:sp modelId="{70F79D39-FFB6-49DF-983D-2B2211147ADB}">
      <dsp:nvSpPr>
        <dsp:cNvPr id="0" name=""/>
        <dsp:cNvSpPr/>
      </dsp:nvSpPr>
      <dsp:spPr>
        <a:xfrm>
          <a:off x="1102722" y="47737"/>
          <a:ext cx="3466490" cy="3466490"/>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73D54C9-9DAB-4ACE-9718-113B71718D27}">
      <dsp:nvSpPr>
        <dsp:cNvPr id="0" name=""/>
        <dsp:cNvSpPr/>
      </dsp:nvSpPr>
      <dsp:spPr>
        <a:xfrm>
          <a:off x="1038939" y="157706"/>
          <a:ext cx="3466490" cy="3466490"/>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EB9835E-F8A0-4F3D-BD07-2D100E61D3A4}">
      <dsp:nvSpPr>
        <dsp:cNvPr id="0" name=""/>
        <dsp:cNvSpPr/>
      </dsp:nvSpPr>
      <dsp:spPr>
        <a:xfrm>
          <a:off x="975157" y="47737"/>
          <a:ext cx="3466490" cy="3466490"/>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218E62-CB0C-4373-AC03-96CFB87F4A81}" type="datetimeFigureOut">
              <a:rPr lang="zh-CN" altLang="en-US" smtClean="0"/>
              <a:t>2019/4/21</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90762-2778-4682-881F-5851D5D20505}" type="slidenum">
              <a:rPr lang="zh-CN" altLang="en-US" smtClean="0"/>
              <a:t>‹#›</a:t>
            </a:fld>
            <a:endParaRPr lang="zh-CN" altLang="en-US"/>
          </a:p>
        </p:txBody>
      </p:sp>
    </p:spTree>
    <p:extLst>
      <p:ext uri="{BB962C8B-B14F-4D97-AF65-F5344CB8AC3E}">
        <p14:creationId xmlns:p14="http://schemas.microsoft.com/office/powerpoint/2010/main" val="2479052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D98670-CA32-407A-8DD3-31CD06608C63}" type="slidenum">
              <a:rPr lang="en-US" smtClean="0"/>
              <a:t>11</a:t>
            </a:fld>
            <a:endParaRPr lang="en-US"/>
          </a:p>
        </p:txBody>
      </p:sp>
    </p:spTree>
    <p:extLst>
      <p:ext uri="{BB962C8B-B14F-4D97-AF65-F5344CB8AC3E}">
        <p14:creationId xmlns:p14="http://schemas.microsoft.com/office/powerpoint/2010/main" val="22709051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36"/>
            <a:ext cx="7772400" cy="1470025"/>
          </a:xfrm>
        </p:spPr>
        <p:txBody>
          <a:bodyPr/>
          <a:lstStyle>
            <a:lvl1pPr>
              <a:defRPr sz="3600">
                <a:solidFill>
                  <a:schemeClr val="tx2"/>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3" name="AutoShape 2" descr="data:image/jpeg;base64,/9j/4AAQSkZJRgABAQAAAQABAAD/2wCEAAkGBxQSEhUUExQWFhQXGRwYGBcYFhwgHhoZIh0cGBogGRscKCogHR4mHhcaITIhJSorLi4uGx8zODMsNyotLisBCgoKDg0OGxAQGzckICQ0NDA0NC80LDQtMiwsNCwsLC80NCwsLCwsLDQsLC8yLCwsLCwsLTQsNCwsLCwsLCwsLP/AABEIAI0BZgMBEQACEQEDEQH/xAAcAAEAAQUBAQAAAAAAAAAAAAAABgEDBAUHAgj/xABDEAACAQIDBAcFBwIEBQUBAAABAgMAEQQSIQUGMUETMlFSYXGRFCJigeEHFSNCobHBU3IzotHwFjRjgpIkQ3Oy0nT/xAAbAQEAAgMBAQAAAAAAAAAAAAAAAwQBAgUGB//EADsRAAIBAgQDBQcDBAEEAwEAAAABAgMRBBIhMQVBURMiYXGBMpGhscHR8BRC4SNicvFSFTOC0iWSwgb/2gAMAwEAAhEDEQA/AO04eBci+6vAch2UBc6Be6voKAdAvdX0FAOgXur6CgHQL3V9BQDoF7q+goB0C91fQUA6Be6voKAdAvdX0FAOgXur6CgHQL3V9BQDoF7q+goB0C91fQUA6Be6voKAdAvdX0FAOgXur6CgHQL3V9BQDoF7q+goB0C91fQUA6Be6voKAdAvdX0FAOgXur6CgHQL3V9BQDoF7q+goB0C91fQUA6Be6voKAdAvdX0FAOgXur6CgHQL3V9BQDoF7q+goB0C91fQUA6Be6voKAdAvdX0FAOgXur6CgHQL3V9BQDoF7q+goB0C91fQUA6Be6voKAdAvdX0FAOgXur6CgHQL3V9BQDoF7q+goB0C91fQUA6Be6voKAw9qQrkHujj2DsNAZmH6i+Q/agLlAKAUAoBQCgFAKAUAoBQCgFAKAUAoBQCgFAKAUAoBQCgFAKAUAoBQCgFAKAUAoBQCgFAKAUAoBQCgFAYe1eoPP+DQGRh+ovkP2oC5QCgFAKAoTQGixu+GDibKZ1Z+7GDI3ogNvnUTrQXMuU+H4iazKNl1ei+NjH/4wB6mDxzjtGHIH+Yisdt0i/cSf9Pa9qpBf+X2uP8AjADr4PGoO04ckf5Sadt1T9w/6e37NSD/APL72MnA734OVsqzqr8Mkl0a/k4F/lW0a0HzI6mAxEFdxuuq1XwubwGpCmVoBQCgFAKAUAoBQCgFAKAUAoBQCgFAKAUAoBQCgFAKAUAoBQCgFAKAUAoBQCgMPavUHn/BoDIw/UXyH7UBcoBQCgI/tbeTLIcPhoziMSOsoNkj8ZX4L/bxNRSqWeWOrLtHB3h2tV5YfF+S5/Ixf+F5MQM2OnMrHhCl1gU+Kghn82Na9k5e27/Ik/WwpaYeOXxesvsvQ87pyjooWVEi9+WGSKNFVQ6lte8epbU/mvWaWy5GuNTVSSbctE03vZ/7L28uHkMySYdvxooy3RE+7MtwGRh4i9jyNZqJ3vHdGuFnBRcKi7r580+TX16lMfjei2SZReNvZsy3JVg5S47DmzGsSlanfwM0aSnjFB6rN8LmZisAjYP8ZEmZYrkyjNdgt7knXj2GtnFOOupHCrKNa9N5deWhHdi7Pl6OOTAyNCWjWVoHYyQDMMwS599Gsb+74eFRQi7JwdvDkXq9aHaSp4hZrNrMtJac+j9TfbI3kDydBiIzh8TyRjdX8Yn4OPDiKkjUu8stGU62EcY9pTeaHXmvNcvkb+pSmKAUAoBQCgFAKAUAoBQCgFAKAUBqsBvJhZpDHHMhkBIK6gkg2OUNbN5i9Rxqwk7Jlmpg69OKnKLSfM2tSFYUAoBQCgFAKAUAoBQCgFAUZrC50AoDxh51dQ6MGVhcMpBBHIgjQisJ32Myi4uzVmXKyYFAYe1eoPP+DQGRh+ovkP2oC5QCgIztjaMuImOEwjZSv/MT/wBIHgqdsp/T9oZScnlj6l+jShSh29ZX/wCMevi/7V8TCxWHgwTxQMmXCyI34hZgDPcG8zjW5HBjzvbww8sGo8vqbp1MTGVW95p7f2+C8OiNthdudHCHxVkdndURLsZAGOUxqBma6gHh41up2XeK8sPnnalqrLV6W635LU0GP2wsDs+WDBs5znpSZJSx0LezxGykj8xa/bUUqijrovn7i7SwsqqUdZ2000Xlmf2NPid+Fv8A8zjW/wDjiwyL8s4LetQvELq/gXocIqW9iK83Jv4aCDfZCbe04xf/AJYcO6/MIFaixEer+AnwmolpCL8nJP46G/2fvG0yFB0WJQqVPs5Mcqgi1/Z5eQHYx8jU8auZdfLf3HOq4PspXd4P+7Vf/Zfb1NxsvaGGiwpMFzHCtmQKxkWw4OhGcN5jx4VJFxUdORVq0q0639TeXPS2vjtY0mC2bLjUb2pGs8mcAkDoFKZozAw97OPczXsLsew3jUXNd7/XkWp1oYea7B7K3+Wut1tbp4Gy2LtSWGUYPFm8hBME3ATqOIPZIBxHPj57Qk08sv8AZFXowqQ7ejtzX/F/Z8vcSapigKAUAoBQGDjNrQxSRxSOFeW+QG9mta+vAH3hoTryrVzimk3uSwoVJwlOKuo7mdWxEKAUAoBQCgFAKA4t9pOyBh8YWXqzfiAd1r2b9fev4+FczEwyzuuZ7Lg2I7bD5Jft09ORMvsu2niJopFmzMiFRHI17m97rc9a1hr42qzhZylHvHG4zQoU6qdLd7pcvtfoTerRxhQCgFAaPB724SSYwLLaUMyZWVluymxAJFjqDpe5qJVoOWW+pcqYDEQpqq4916+83lSlMUAoBQCgF6Ajm+W8kWFgkBdTMVISMEZrkWBI4hRxv4VDWqqEX1L+AwVSvVjZd3m+R53JwBwWBjWZgp1dsxACZjmy3OmnPxvShHJTSZniFZYnEylTXh520uSCDEI4ujKw7VII9RUqaexQlFxdmrF2smDD2r1B5/waAyMP1F8h+1AXKA0e9e1XhjVIbHETt0cI+I8WPgoux+VR1JtKy3ZbwdCNSblP2Y6vy6ebeho5Nm4jCqkEEcJS+bp5JXV2nPWZiqkBiToGuCNPCo8so6RX+yz2tGu3Uqyae1klZR5Lc28u1po40SRYji3BOVXJjVR1pXYgFUHZ26DtrfM0rPcrKhTlNyi3kXXfy8/9nONtb0kO4w7lnbSTFEWd/CIf+1F2Aanjx1NGpX17vv8At4HpMJw1OKlWWnKPJefV/ngRSR+JJueJJ5nxNVjtRVtETzejc+DD7PSdC3Sjo8zFtGzWB04CxbS3Zzq5VoRjTzLc89geJ1q+LdOXsu/pYbD3Phm2Y2IYt0xWRlbNouQsAMvAg5db668qU6EZUsz3GK4nWpY1Ul7Oi99vuQNGtYgkEagg6g9oI4VTT5noJRTVmS3Yu9RLr07lJRomLA95exZxwli89Rxv+YWqdfXve/7nFxXDVGLdFXXOP1j0f54E/wAFtZY45m9nPtCWMsUdjmv1XjJteJtSCOHvXFwauqdk9NTz06DlKKzd17N8uqfivzQ0eFMu0DJHNmzlndXSMhMLLGQiZJfzsTfNbs5VEr1NH/ouzyYW04baJpvWSlq7rkuhKt1trNiIiJBlniYxzL2OOY+FhZh51NTnmWu6Ofi6CpT7usXqvJ/VbM3NSFUUAoBQGl3s3eTGwGNtHGsb26rePap4EfzaoqtJVI2ZbwWMlhaueO3NdUc+3V3qxGExAwuIu6Z+iIJu0bXygq3Nb8jy1HYadKtKEskjv43h9HEUf1FHR2v4NfRnW66J5U0Me9UJxj4QnLItspPBmIDFQe8ARpz17Ki7aOfJzLjwNVYdYhLuv4ePkb6pSmKAUAoBQEV28+AhxK4nEyjpVUKiElstrm6xqCb68TUFR04yzSep0cMsXVpOjRj3W7v/AGWtm77jEzrFh8NM6FrNKbBVHMnjwHIkE9lYjiFOVopm9bhcqFNzqzSfTdkvqwcsUAoBQHE/tG2X0GNcjqzfijzPX/zAn/url4mGWd+p7Tg9ftcMoveOnpy+3odV3SR1wWHEjZ26NSWJJ0IuNTqbAgX8K6FK+RXPKY1xeInlVldm3qQrCgFAQbE71zYDENFjVLwuzNFMgFwl+qV55bgG2vneqrrOnK09up2afD6eLpKeHdpLdPr1Xn+WJXiIYcXAVJDwyrxU8RxBBHrVhpTj4M5cZVKFS+0onI8Luk8mOaBbRojBnbOGMak+4GbgZDYWHj4GucqDdS35/s9XLiUIYRTau3ola1+voZO/27skFpZcWZ8zWVXvm4akC5FhpewHEVnEUnHvOVzThONhVfZwpZbc1t9/iyVfZXsYw4dpmFmnIIHwC+U/O5PkRVjC08sbvmcvjeJVWuoR2jp68yb1aOMYe1eoPP8Ag0BkYfqL5D9qAuUBDFEuJxeJxEOUthx7Nh85IXPo0zGwJvwXTsquryk5LlovqdR5KNCFKf7u9K29tor6+pnxbdzJMuLw7xGJC8oazRldeow617HS19Na3VTR5lYglhrSi6M1K7suT9Vy+RAN8trOM0R0mmtJibHqrxigHwopu3aWvzNUq9Rru83v9jv8MwsZPtP2x0j4vnL15fwW92NxZsUBI56GE8GI95h8K9nxH5A1ilhpT1eiJcbxilQeSHel8ETb7r2ZsxQ0uTPxDSe+58VXl/2gVayUqW5w3Xx2Odo3a6LRfnmV+0pw2zXYcC0RHkXU0xP/AG/cODK2Min4/Jlz7P5Qmy42bqqJWPkJHJrOHdqSZjisXLGyS52+SLLbG2ZtJS0WTNxLRe44/uT/APS1jJSqq6MrE47BSyyvbo9V+eTIPvPuRPhAXU9LCOLqLFR8a9nxDTttVSrhpQ1WqO9guL0sQ8ku7L4Py+xlbnbYchUGs+HBeHtkh4zQH5DMvYVHIVvQqNq3NfLoV+JYSMXn/bPR+EuUvo/5J8drYfCYUvErNGIziAFGhDsWHvHS5ZuHKrmeMI3W25wFQq16yhJ63y6+GnwRrY8X0WPjlsFGJ/8ATzqrZgs6qJIjmsLkqcvActK0vaafXT1LGXtMNKG+TvL/ABej+OpNKsHLFAKAUAoDiW+tl2pKRykjPzyxmuXW/wC97j2fDrvh6XhL6nbCa6h4w+edp40yYiSYHVpGdT2e9dbeWnpXGnJubkfQaFFRoRpva1n7tTsuM3iK7OGLXLnMSsobgXIGnadSdB2V03VtTznjKeDzYv8ATvrb0L27W9EGNX8M2kAu8Z4r2+BFzxFZpVo1Foa4vA1cNLvrTk+RvKlKYoDmX2iY/aCSsq50wxtlaIHXQXzuPeU3vpoLdtUcTKqnpt4Ho+E0cFKCc7OfR/TkzQ7n7nyYyTNIGSAG7MQQXPYl+N+bcvOoaNBzd5bF/iHE6eGhkptOXwX50OyYPCJEgSNQiKLBQNBXTSSVkePnOU5OUndsv1k1FAKAUBy37Y/8XDduST90+tc/G7x9T0//APPezU9PqbnHb3x4TAQBGVp2gjyJxy3Qe84HADs0v+omlXUKatuUaPDp4jEzzK0U3d+vL80M/cJ8a8byYxiQ5BjVlCsBrckACwNxYHXSt6HaNXmQcSWFjNQw623fIlVTnNFAR7b0EOPwkwQq+XPlI4pKl/mDfQjmD2GoqkY1INF3DVKmErxk9NvVMgm5+OnfAT4eKJ5c7hIyNFQupLlm/KFyhvNx21ToSk6bikdziVKjHFwqzlayu+rttp47ehZ2xsLE4EJDHJ0okKzOFjIyNGQQS50y35kjq8KSpzp6Rd7/AENqGLw+LbqVFltdLXdS8OvkecDjoMfjDPj5QiZgI4LMQR+VSwGULfj3jfgKxGUas81R+htVpVcJhuzw0bvdy/OfTp5nY1FuFdI8kVoDD2r1B5/waAyMP1F8h+1AecbOI43c8EUsfkCf4rDdlc2hHNJRXMiG620lwmDiabg6dMzAFmMkrswGUXbW9gbcRaoKclCCb/LnSxlKVbEyjDk7LpaKtuZG1NpdOkAeNokeRpHR9G6KAGT3hyu4j07DWZSzJX/LEdKl2cp5XdpWTW15afK5y3AbSQ4xcRiVLoZDJIvG97ngeIBI07BaudGa7TNI9bVw8lhXRouztZfniTHeb7SMwyYMFbjWVl1H9inn4n051aq4vlA42D4HZ5sR7l9Wa3Yu4WJxZ6XEMYlbUl7tI3yPDzb0qOGGnPWX8lnEcYoYddnQV7dNl9/T3kr+0x0TZ5izDNeMKCRchWUnTyF6s4ppU7HK4MpSxalbr8i59npSXZiw5he0qMARdczvy8mBph7OlY14rmp41zt0a9yIdtvcfFYI9LAxkVdQ8d1kXzUcR4qfkKrTw86esf5Oxh+LYfErs6ys312f2/NTbbt/aQMuTGAnTSVFvm/vUc/EaHsFSU8XpaZUxnA3mzYf3Pl5Mhku01jxhxGHUoiy50XsW+o8ARcW5A2qq5pVM0djsxw8p4Xsaru2rPz5HUdm4KCRJYZtYoprpdyoMcmWdAbEBlBbLlNx7groximmnsv9nk6tSpCUakN2tfNd1+unxPG+mNhfCyCGSNpYMuJARgcuRwSTbhe5/WlZpxduWpvgKdSNaOdNKV46+KsS6CQMoYcGAI8jrUyOa1Z2PdZMCgKMNKA5fDv/AInCzPBilWYRsyF1GVzY6Hu69lhxqh+plCWWWp6X/o9HEUlVovLfWz1X3Ipt3HriMa8yXyyOpFxY2sq6+lV5yUql0dXDUZUcIoS3Sf1O74mLOjLe2YEXHK4tXWa0PDRdmmfObxFCVPFSVPmND+oriNW0Po0ZKcVJc9Tc7N2PjMbGBEGkiiOQAuoVCfeNgxHe4+NTQhUqLTZFGticLhKjc9JS121f5Y6RuDuk2CDySsDK4C2XUKo1tfmSbX5aDzN3D0Oz1e55zinEVimowVor4kwqyckUBH33xwimYPLkaFijKw1JGnuDiwuOVRdtBXu9i6uHYiWVxjfNqv56HPt5PtBnnzJD+DEeY/xCPFgbLfsGvjVKripS0joviehwfBaVK0qvel8P5/NCQfZ5sDEgjEzzTKpBywl2OYEWvIG4doHHgbjhU2HpzXek/Q53FsXQl/RpQWnNJfCx0GrhwhQCgNJtjevC4a4klGcfkX3m+YHD52qKdaEN2XMPgMRX1hHTryOT767xjHTK6oURFyqGtc63JNtBy014Vzq9XtHdHq+GYF4Sm4yd2ydbi7lRwqmIls8rAOot7sdxcWHNvE8OXablDDqPee5wuJcUnWk6UNIr4/x4E5q0cUUAoCCbmbPnix+OZ1ZIGdyMwsGYuWVlvx90m5HaOyqtGMlOV9js8QrUamGoqLvJL3K23vK7Y36wuDUxYVFdhoAgCxqb63I4n+0HzFJ4mENI6jDcJxGIeeq7Lx3/ADzI5iRPOntW1HZMONY8OPcMrcQqJe4HxNrbnbWoXmks1V6dDoQ7GlLsMErz5y3t43+2nmXd0d0pMTP7TNF0MAbOsdrZrG6qBp7gsLsetbxJpRoucs0lZGMdxGFGj2FOWaVrN/P1+R1iugeXFAYe1eoPP+DQGRh+ovkP2oDV75NbAYoj+hJ/9TUdX2H5FvAK+Jpr+5fMwo92MLPDC8sd2WGNQ4ZlIAUWsVIsOda9lGSV0bvG16U5KEtLvTRr4mm3owwhVkQkqmAxAUk3PvyRAkniT4+NR1VZO3RlvBTdSacuc4/U5VXNPYHVNxtzlw6DFYoDpLZlVuEQ43a/5ud/y+etdGhQUVmlueT4nxOVeXY0fZ+f8fM1e82/0sz9DgswUmwdVu7n4ByHjx8qjq4lyeWmWcHwenTh2uJ93Jef57y9uZuVP7QMRjEUrlJyyNmcvplLDUGwvxN720rNHDyzZpmnEOKUXS7HDu3lorfngeN79ypxiGnwaAKQDljfK6t+bKNLA8dDxvpSth5Zs0Dbh/FKPZKliHfzV1Y8br7/AMkT9Djblb5ekIs6H/qDmPG1x41iliWnlqGcbweE49rhvdyfkbDfvc1ZUOKwoGe2Z0XhIvHMlvzc9Ot58d69BSWaO5X4XxOVKSo1tvl/HyOX1zz1Z1rdnDJPeOZQyPg8EzKeBIMtr+eVfSunSSkteiPGYuUqTzQdmpz+htdt7Pw0WGxEcccUbnDykKqqpKZfe4cRfLf5VvOMVFpLkV8PWrTrQlKTdpLd8zZbtPfCYYniYYz/AJBW9P2EQYpWrzXi/mbKtyAUB4lkCqWY2ABJPYBqaXsZSbdkcu3V3cXaUk+LxIYRO5yKDlza9o1sosunE37KoUqSqtzlselxuNlgoQw9F6pas0W1sMPvQxqLD2hEAHADMot6VDNf1rLqX6E//j8z/wCL+p3GuqeKOD77YQxY7EAi2ZzItuat7wt8yR5g1yK8bVGe64XVVTCwa5ae4l+7O3cFs3DW6YzSyEO6xqTZrAWF7AAW5m/HyFqlUp0o73ONjMLi8bWvkypaK/T86GdsbfyTF4tIYcPaM3Lsze8FA1NhoOQ53JraGJc55YrQgxPCY4ag6lSevJIndWziigOBPAcTjyjEgy4gqxA1F5CDp4D9q5Fs9Wz5s93GaoYNTjyin8C3gYnOIIwiNKQx6IlQxAvZXItlB53YWHyrEU8/cVzarOHYJ4h5b7629OvuOu7u49oVWDG4qJsU2oXMoYKequlsx0OtvW1z0qcnFZZvU8jiqUaknUw9NqHr+IklTFAju/G2ZMHAk0YBtKoZTwZSGFieWttRzA8qhr1HCOZF7h+Gjiarpydrp+857jt8cdjm6GEZM3BIQcxHxOToPEZR21TdepU7sfgehp8MwmEXaVXe3Xb3f7JDsH7OIo0EmMbM1szIGsijj7zCxa3M3A8+NTU8LFK8znYrjdWbyUFZfH+CCpgxjMYY4EyxySEKqjqxXtfwsup8aqKKnUtHb6HddV4bC56r7yXP/l0953XFy9FE7Bb5EJCjnYEgD0tXWbsjw0Fnkk3uardjemHHJdPdcdaNusPEdq+I/So6VaNRaFvGYGrhZWntyfI3tSlIUBH96N3pMZZfaXiit70aqPfPi1728OFQ1aTmrXsi7g8XHDvNkUpcm+RHYhsrZh63TTrz67g/KyIfQ1Cuxo+Z0JPiGPW1o+5fd/E1u1t/oHlSVMGHkQWDzEXUcfdAuAb8+NaTxUW7qPvLVDgtaMHCVSyfJfXYn+7G1zi8Ok5jMea/uk34Ei4OlwbXGlW6c88c1jg4vDrD1nTTvY2tSFYUBh7V6g8/4NAZGH6i+Q/agMLeLD9JhcRGOLROo8ypArSorxaJ8NPJWhLo18yK4KTFSw4d8NHmDwQlmabKulwyWKsdbalbHh4VDFzcVlXIv1IUIVZxqytaT2V/XdDaezZAkKSKiPJBisNlQ3QM1pYwpPICI20pOLsk+jQoVoqUpRu0pRlrvpo/mQ37OcLDLjE6YgZVLorfmcEWGvZctbw8KqYaMXPU73GalSGG/p89H5G4+0PeZsRJ7HhyWQMFfL/7kl9FHwg+p8tZMRVcnkiUuE4GNKH6mt6X5Lr9iS7v7Dg2XhzNOV6XLeSQ62v+SPnxsNNWPyAsU6caMbs5uLxVXH1lThtyX1f5oY26m+UmNxrRhAkAjZgOLXDKAWbgOJ0Hqa1pYh1J2toS47hkMLh1Nu8m/T88Sm8m+kmCx3RMgeAorWAs4vcEqeB4cD6isVcQ6dSzWgwfC44rDZ4u0r+n8GRvPu/DtKAYjDlely3RxpnHcf8AbXVT8xW1WlGrHNHcjwWMq4Gr2dT2ea6eK/NSP/ZvvOYn9jnJCkkRlvyPzQ9gJvbsOnMWhw1azySOhxfAKcf1NL1tzXX7+80G/wDhIo8bIICCGAYqvBXN8yi3ya3xVDiIpVO6dDhNWpPDJ1OWnovz4HQdi7IWT2iIlgqJhsNdTY3iUSnKRw1ltcVehC915L3Hm69eUck1u3KWv9zt9DG3g2QcJBiZFlmdPZpEHSzs9ncqBlVhp5358K1qQyRbvyJcNX7etTi4pPMnoktF5Eu2TB0cESdyNF9FA/ip4qySOZVlmqSl1bMutiMUBCPtQ2y0MUcIvlnLCQjrdGMuZV5AsGtequKqZUl1OzwbCqrUlPnHbpflfyNCu8GKxrLhtnRnDwqApIt7q/E/5PAL7x7TUXazqd2mrIuvB4fCJ1sXLPJ626/f10MPdvYRTa4hzFxAxd3I42UEH/zdedaUqVq1uhPjMYpcOz2tm0S9fsjsNdI8kRve3dCPHZWLGORBYOADdeNmHMX1Gotc9tQ1qKqHQwPEamEukrp8jW7O+zTCoPxWeVr6nMUHkAutvnUccJBb6lmrxzEyfctFe/5kp2ZsqHDrlhjWMHjlGp8zxPzqxGEY6JHLq16lZ3qSv5mbWxEeZJAoJJAA1JJsB5mhlJvRHLZdoQjHyPs5DiMTN1Wb/DiJ67Lza/Ek6DWxN7VQc49o+z1b9x6RUarwsVi3khHl+59Ebn7Os0M+MwspDTK4kZx+a4F/3B/7qkw94ylF7lTitqlOlWgrRatbpY0n2r7FdZhiQLxuoR9Oqw0F/Aiwv2jxFRYum75y9wLFRyOg9914kx+zzGyzYGNpSSbsqseLKDZSe3svzterWHk5U02cfilKnTxUo09vrzN9jMIkqGORQ6NoVYXBqVpNWZRhOUJKUXZo106Q4CB3ig0H5IY7s54Aaak3PE8K0eWnG6XuJ4upiqqU5785PREQx/3ntMdH0PsuHPWzk3YfFezEeAAHaarS7WrpayOvS/Q4J583aT5W2X09dfIle6+7EOCQhPekbryHi3gO6vgP1OtWKVKNNaHLxmOqYqV57LZckbwipSmcig3QxkWPJw6FESW6SkgKI737bsMpy2trXOVCaqd3Y9XLiWGqYO1V3k1tzv8Amp12uieUNdvDj2w+GlmRM7IuYL+5NuQFz8q0qScYtonw1KNWrGnJ2TZyDau9eMxrCMMQHsBDECMx8+s1+YJt4VzZV6lR2XwPXUeG4XCxzy1tzf5b6m/2N9mDkK2IlCDnGi3IHZnvYHyBqaGDf7mUMRx9K6pRv4v7fyU3D2bhzisXhpoUkaN26MyKG9xXKEa6c1N+dzTDwjnlFrYxxSvX7ClWhNpNa201av8Ac6gigAACwGgA5Dwq+ea3PVAKAw9q9Qef8GgMjD9RfIftQHsigINsraL4PD4iBRHnw05QGV8qLC5zoztyFiR52qtCThFx6M69elGvVhUd7TXJXeZaNe9GVLtj26I9BG+eLLNHJlPRtKhuURyBmBF1vbUMa2z513eREsP+mnao1Z6Nc0nza5dbeBzPerAqk2dB+DOOmiuPytqy25FWuLctK59aNpXWz1PU8PrudLLL2o6P02fqiS/ZPscSTPiGGkXup/eRqfkv/wBvCp8JTu3Loc3j2JcYKiuer8v9/IrvfjX2jjlwcJ/DRipPLOP8Rz2hRdR437azWk6tTJHY1wFOGCwrxNRavby5L138iVYrF4TY0CqFJZuAW2eQjizH+eA0A5Cp3KFCJy6dPEcSqt3+y8BFLhNs4dhYhl7QM8THgQeYPobEGicK8RKOI4bWT/00RjcfaD4DGPgZz7rNYdgk/KR4OLfPL41BQk6c3TkdPiVKGLw6xVJarfy/j5GN9qmxhFiFnUe7MDmHxi1/UEfMGtcXC0sy5k3AsS503Sf7dvJ/z8zRbpYNWm6Vx+DhwJXsOJB/DQDmzPYAc7GoqEbyu9kXeJVnGl2cfanovLm/JI6Yi4zCwoyRxyXDyYgNIVPSu2clTY+6mo8rdlX+/FaLzPLN4etNqUmtlGyvotOq1Zi7axE2IGGw0yorzzhmWNiw6CKzsS2l7sAOArE25Wi+b+CJcPGnSc60G2ox5q3elp4+JN6sHKFAKA0u8+7UWORFkLqUN1ZCL66Eagix09BUdWlGorMt4PG1MLJyhz6mw2Zs+PDxrFEoVFFgP5J5k8ya2jFRVkQVas6s3Obu2VgwEaO8ioqvJbOwGrWFhc+FZUUncxKpOUVFvRbeBk1k0FAKAUAoDm/2jbu4qedXhDyRuqqUDaKwJsSpNrag37QapYmlOUrx2PQcIxuHo02qtk1qnbUke6m6SYOIi95nWzyjiPBL8AP1Op7BNRoqmvE5+O4hPFVLv2VsvuaPd/d+XCbVJvLLE8LHpnBNySujtwLXXwqKnScK3VWLuKxlPEYFKyjJS2XTXZE/dQRYgEHkauHC2KqLaCgK0AoBQCgFALUAoCjLcWPA0Brtl7Aw2GJMMKIToSBrbsudQPCtI04x2RPWxVatpUk2ajeXBbSJY4TERhSdEKBWUW1s5zA635A1HVjVfsMtYSpgl/34P0enu0+Zb3O3PODkkmlm6WVxa9iLXOZrkkliSBrpwrFGhkbk3ds3x/EViYRpwjliiW1YOWKAUBh7V6g8/wCDQGRh+ovkP2oC5QER3qhXD4iPFsoMDgQYoHgFJvG5/tbQnsNQVFlln5bM6WEbq0nQXtLvR8+a9V8iWLa2nCpzmkG3u2AgDK3u4eRi6yW/5ac8Sf8AoyHrdja87itVppqz2+T+x2MDi5RkpR1ktLf8o/8AsuXVeWsEg2jjNnNLAGMTN1hYEHkHQntHBh+40pKdSi3E9BKhhceo1Xrb8sySfZBChlxDkjOFUAHjYklj6qtT4NK7ZzePyahCCWmv8Ea312r7TjJXBuino07Mq6XHmbt86grzzTZ0+GYfsMNFc3q/X+C7uHtX2fGRkmySfhv2Wbqk+TW17L1nDzyzXia8Ww/bYZ23jqvr8Defa3Eq4mF1NpChzWOoysCh8OsbH4fCpcYrSTRR4A3KlOElpf57mgmx2M2nJHEzdIVBtoFVR+Z3I0HDUn5cbGFyqVmkX40sNw+Mqi0v7/JfnmT3dDYaEJk1w8TZw9re0T8Okt/STgnadeQJu0qaSVtvmzzuOxU3JuXtPS3/ABj083z93NpTZ2AFzoBxJqyckim6MInmkxgULFl6DCrawEKn3mA5Z24eAFQUlmbn6LyOljH2VOOH5+1L/J8vRfFktqc5ooBQHiSZV6zAeZApcyk3sI5lbqsD5EGsXDTW5b9rj76f+QpdGckuh6GIS18y27bi3rS6MZXe1gMQlr5ltwvcW9aXQyvaxT2pO+v/AJCl0ZyS6HoTre2Zb9lxft4eVLmMrtewadQbFlB7Li/pS6GV2vYTzqgu7Ko7WIH70bsFFvZHpHB4EHyNZDTRSSVV6xA8yBS4Sb2KGZbZswy9txb1pcWd7FPak099deHvDWsXRnLLoVkmVeswHmQKXMJN7FDik4Z1v/cKXRnLLoVjmVuqwPkQaXMNNbnn2pO+unxCl0Zyy6D2uPvp/wCQpdDJLoenxCjiyjzIpdGFFvZFY5lbqsD5EGlw4tbnmbEIlszKt+FyBf1o2kFFvZHpplAuWAHbcUuLM8HFx6e+mug94anibUujOSXQp7ZHoOkS54e8NdL/ALAn5Uuhkl0PaTqb2ZTbjYjTzpdGHFrdFY5VbqsD5G9ZuGmtz3QwYe1eoPP+DQGRh+ovkP2oC5QFrF4ZZEZHUMjAqwPAg6GsNJqzNoTlCSlF2aIzsLFtg5RgsQxKn/lZj+dP6bHvrw8RaoYNweSXoX8RCNeDxFNa/uXR9V4P4EpkQMCCAQRYg8CPEVOc5O2qIftrdX3Mix9PAOrEWyyQ/wD88h/L/wBN9PEDSq86V1a118vI6mHxzUs2bLLryf8AkvqvdfUgWL3Uu5WCVWb+jN+FMOXVewYfEDY1TlQ17r+jO9T4mst60dOq1j8Nvma+fdzFobNhpvlGzD1W4qN0ai5FuOPw0tqi99vmVw+7eLfRcNN/3RlR6tYUVGo+QlxDDQ3qL5/I2GC3U9/LPKA2n4MH4sx5ahbqn9zG1SRoa95+7VlSpxNZb0Y6dZaR+79NSfbG3V9zI8Yhg0JgVszyntxMg6w/6a+72kjSrsKVla1l0+5wMRjm5Zk80uvJf4rl57+RLlUAWAsBwAqc5hFNs4psdKcHAT0K/wDNyjkP6SHvtz7BeoJvO8i25/Y6VCCw0O3qe0/ZX/6fguXVkpw8KoqogCqoAUDgANABUyVtEc6UnJuT3ZcrJgUAoCJ/abCpwLMyqSrxWJANryIDbsuKgxCWTU6fCHJYlJPk/kzW7Vjw7zYX7vjUTiZSzwxZQsI/xOkYADKRyPHlWksrayb3+BNRlUjCp+pfds7Ju/e5W+5gzPhsPNtNnwqylGUoPZs6r+ED7zAWRSdTcjma1eWMp3V/QnSrVaeHjGdrp/ut+5+OpK4dgwxRTlEURyoGMIUZA4U3ZRyuMunwg1OoJJ25nLliqk5xzO7i9+diJ7tyw4nD4bADKqPFnmbLYyFbZkjNrF+83EDQa3KwU3GUVBHTxkalGtUxL1alZeHRvw6LZ+W+7302VAkeDVYYwoxcKgBFtlJNx5Hn21JWiko6c0VcBWqOdWTk7uEuZa3r2H0uKToAqTpA0kTAAe+jxBAe0WJXyNYqwvLTexnB4ns6LU9YuSTXg0/jzPeAxMOMxOCxHRrnMc+cFRmSRDECDfW6km3n41mLU5Rl5mtWFTD0qlK+l4+TTvZ+p73UwyYxpsXOqyN0rxxKwBEUamwCg6AniTzpSWe8pDGSeHUaNN2Vk3bm3rr9DJ2P7JDjJVgkVWkChoApGV1LXYC1lBDeVxfnW0ckZtL3EVZ16lCMpq6X7vPkeftMgVtnzFlBK5LEgXF5EBseWlYxC/ps24VJxxUbPr8mbTbeDj9jmTImQRPZcosLKSLDgNakmlkaK1CclXjK+t18yO7b2LDLhsBEY1Ad0S6qAQDBKxsf7gG8xUM4KUYr82LuHxNSnVqzT1SfzRYEwniigxSK+Jw2KhifMoOZSwyuL8nX1saxfMkpbpkjj2U3Uou0JxbX1XozYT7PiO2EvGhvhGPUHHpAAfO2l+ytml2y8iGNSf6Bq/718im6eHTC4vGYUKqgkYiMgAXjbQjyRgQByvSklCUo+pnGzlXoU6zd37L81t70WsNs2KTB4zEmJL4gSyL7i/4YUrFbTmFEnmxoopxlK24daca9KkpPuWXrfX7ehgbvxYSWPBYdsGhaSH8SR8NluRHclJCBmJP5gTpretKag1GOXl0LGKliIVKtVVLWeiUur6X0MvfHZ0cMOAVx0ojxMUZYpmZowH90gAltANNbmtq0UlFPqiLAVZznWcXa8W97K+nuLGIjgxEsB2dBkkinXpZVgMQRBfpEckLmJ0GTX5Vjuya7NbPyN4upRhNYqV1KOive75Nau3mZG0v/AE+LnlxWEbEQyZejlWMSdEgUAoUOqrmubjjfnyzLuzbkro0pJVaEY0amWS3Tdrvk7+Wg2bhcI+DxpwzJJA6s/RFf8JxHlIs2o6qkC2ltNLWzFQcJZdjFWeIjXpKqrSVlfqr+G/nzMvdjd+GTDYKR0RgsC2QoMudgpZyOBb3QLnxrNOmnCLfQ0xeKqwr1YxdryevOyb08jA3N3fhmwkb5EWRJ5GDhFzWErAqTzVlupB5HwrWlTi438SXH4qrCs43unFaX09la+d9Tyg+7cRPBHErLihnwwy6GQ2Vo2I/ICQ3YFvWF/Sk4pb7GZXxlKFWUtYaS8uT8+XmSzYGx0wsKxoBfi7BQC78WY27STpyGlWIQUVZHNxFeVablL08FyRsq2IDD2r1B5/waAyMP1F8h+1AXKAUBhbX2XHiYjFKuZTr2FTyZTyI7a1lFSVmS0a06M88HqR+Pas+A9zGZpcPwTFKtyo5CdRqD8Y0NRZpU9Jarr9y66FPFd6hpLnH/ANftv0MrefaBkwyrh2LNiGWNJUuVQMbF866CwvbXjatqkrx7vMiwtNRq3qq2XVp87cree5t5NmxPGsciLKigD8QZ72FrnNe58a3ypqzKyqzjLNF2fhoRHdjD4fFlwsLwhLXEWIlTK2ZhkKowB91VbMPdObwqCmoz2VvU6WKlWoWcpKV+qTutNdV6W30PG8i4XCOFeFpRk6Q9NPK+ZekWNggdiGYB81vADncJ5Ybozhu3rq8ZJa20SWtm1slppYk+0NmBcM8eGywGwK9HGLaEG2UWuGAykaaE1M4920dDn06t6qlV73m/qardHaDR4djiMiRrZ1kzMFs93KESaqUJy5eWg5VpTk1HvFnGUoyqpUbtvS2l9NOWjvvc8SbRn2h7mFzQ4U6NiiLM45iBTrr3z8qxmlU0jouv2N1Sp4TvVu9PlHkv8vt7yRbK2bHholiiUKi8u08yTzJ7aljFRVkUK1adWbnN3bMytiMUAoBQEe33wE2Iw3QwoGZmRiSwAGV1fnxva1RVouUbIu8Pq06VbPUeln8U0byBiVBZcrW1W4NvmNDUiKbST0IrgsHiUlxjNhVdMSwOXpl6oTIQ2nOoUpJydtzpVKlGdOlFTs4Lp43MqCPGN07yxqv4YjhgSW4sb5mZjYX6vLQAgcddlnd2yGbw6yxg763ba+CNW27052fBEI8uKw5XonV10Yalr908CvOo+zl2aXNFr9ZT/Vzne8J3urcn9VyZl7aw+MxEeHBw6iSOaOV7SrlOTU5eet+fCtpqcktOZFh50KU597RppadepsWjnONjl6H8MRGMnpFuCxRybcwMpHjW9pZ720K6lTWHcM2t77dLoxod3Wj2j7THbonRy634SnKCwHxBRfxHjWqp2qZlt9SWWLU8J2MvaTVn/brp6NnjCbOxGCll6CMTYeVzJkzhXjc9bLm91lPZcWooyg3bVMzUrUsRCPaPLKKte100tttUy9s3ATnHPiZVRFaERBVfMVs+YZjYXJuTpoKzGMs+Z9DSrWp/p1Rhq07381Y2O8eyvasNLBmy5xYN2MCGU+oFbVIZ4uJDha/YVY1LXsauY46aEwPDHGXUo84lDKFIszIlsxa3AGwB51p32rNE6/TU59pGTdtUra+Td7e4v7bwct8KIYs6wyK5u4XQI8dhfiffB+VZmnpZbGlCcLTc3ZyVtud0/oWN4N3mlxOGxEWjI6CUXtmjDZx5lSNPM1idNuSkiTDYtQozpT2advB7fFHqTBz/AHkuIEQ6IQmG+cX1cPmy9gtw40cZdpm5WMKrT/SOlfvZr7eFi3vfsSWZ4ZMOcr+9DIbgWhkFmIvxK8QO2lWEpNOP4jbBYmnTjKFXVaNf5Lb0fM2u18M3srxQoCTGY1XMFABUqNTyFbyXdsitRmu2U5vndmm2fFi4sPBGMIjywRqis04AuFyE6C+o5VHFTUUrbFqq6FStKfaNKTvt436lnH7KxbRYNSvSSRzriJmMgAzXZmRL8hmsOQAFYlCbUfB3N6VehGdV3snFxWnlZv3amZjdmTRYlcVhVBMgC4mEsAHAHuuDwzrw8RWzjJSzR9SGnXpzoujVe3svp1Xk/geoI8ZBNMyxrLDI4dU6QB0JVc1i3ulS2bS4ta+t6ys6b5oxJ4epCKvaSWrto9Xbx2MZdkT2xkxiQS4lBGIlcWUBWUM72sWOa5t2c61yS7ztqyV4in/Sp37sHe/nbZdNDabvRSw4OON4/wASKNUyhx72UAXB4C/jW9NOMEnyK2KnCpXlOL0bv7zH3KwM0EBimQKQ7sCHDAh3Z+XC17VijFxjZkmPq06tXPB30S9ySLe8WDnfE4WSOIMkDM7HOovmUpYA9nHWsTjJyTS2NsNVpwo1Iyesklt0dySCpigVoDD2r1B5/wAGgMjD9RfIftQFygFAKAoygix1FARufdFUYyYOV8I51Ij1jY/FEfd9LVC6STvF2L8cfKSy14qa8d/R7++5bkn2jGpWTDw4pCCCYpOjYg6aq+l/I0vUW6ubKODm7xm4PxV171r8DB2Tjxhix+78aGKolwqP7iDKigq3AAnU6nma1jLL+1klWj2qt20Xq3zWr33RkY7bTT5R934x1BDZWREUkG65szXsCAbcO29Zc837Wa08MqevbRXld/JGR7TtKbRYYMKp/NI/SOPJUst/M1m9R8rGmTBU95OfkrL3vX4HvDbooXEmLkfFyDUdJ1FPwRD3R871lUlvJ3MTx8kstFKC8N35vckYFqlKBWgFAKAUAoBQCgFAKAUAoBQCgFAKAUAoBQCgFAKAUAoBQCgFAKAUAoBQCgFAYe1eoPP+DQGRh+ovkP2oC5QCgFAKAUAoBQCgFAKAUAoBQCgFAKAUAoBQCgFAKAUAoBQCgFAKAUAoBQCgFAKAUAoBQCgFAKAUAoBQGHtXqDz/AINAeTMQFA0GVT/rQHj2prcdbkHQcdBy8aAr7S1hrxtrYd8Ly8DegLsE5sS2ugPDmb0A9vXsP6eB7fEUA9vXsP6f6+FAVkxoHInW37/6UBT24X4G1vDtt/BoD22LA5H/AE0vrQFPbV7D+nj4+BoDJoBQCgFAKAUAoBQCgFAKAUAoBQCgFAKAUAoBQCgMZcav+9f9mgHtq9v++NABjF+X+zQFRihf5getAVkxIU2P++Z/egKNixYEa3oDyMYLX8L/ACoD17UOzmR6W/1oDyuNB18AePbQD20fvz7KAp7eOz/d7fvQHoYsdnbz7ONAGxgHLs/XWgLGPkzIDa3vfwaAsR4wFVul9AOt4c6AqcSvc8esaAe0LwyadmY+dAekxagEBND40BT2pe5/mNAPaV7n+Y/rQFDiF/p/r9KAqMSvc+ebX1tQAYlP6Y9aAe1L/THr9KAu/eXw/r9KAfeXw/r9KAfeXw/r9KAfeXw/r9KAfeXw/r9KAfeXw/r9KAfeXw/r9KAfeXw/r9KAfeXw/r9KAfeXw/r9KAfeXw/r9KAfeXw/r9KAfeXw/r9KAfeXw/r9KAfeXw/r9KAfeXw/r9KAfeXw/r9KAfeXw/r9KAfeXw/r9KAfeXw/r9KAfeXw/r9KAtnGC98n6/SgKe1Le+T5X0/agPQxi9wev0oB7YvcHr9KAq2OB4oPX6UBT2xe4PX6UA9sXuD1+lAPbF7g9fpQD20dwev0oB7avcHr9KAe2juD1+lAPbV7g9fpQD21e4PX6UBj7QxwyABba9vn4UB//9k="/>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zh-CN" altLang="en-US" sz="1800">
              <a:solidFill>
                <a:prstClr val="black"/>
              </a:solidFill>
              <a:latin typeface="Arial" charset="0"/>
            </a:endParaRPr>
          </a:p>
        </p:txBody>
      </p:sp>
      <p:pic>
        <p:nvPicPr>
          <p:cNvPr id="17" name="Picture 7" descr="Untitled-11"/>
          <p:cNvPicPr>
            <a:picLocks noChangeAspect="1" noChangeArrowheads="1"/>
          </p:cNvPicPr>
          <p:nvPr/>
        </p:nvPicPr>
        <p:blipFill rotWithShape="1">
          <a:blip r:embed="rId2">
            <a:extLst>
              <a:ext uri="{28A0092B-C50C-407E-A947-70E740481C1C}">
                <a14:useLocalDpi xmlns:a14="http://schemas.microsoft.com/office/drawing/2010/main" val="0"/>
              </a:ext>
            </a:extLst>
          </a:blip>
          <a:srcRect t="88139"/>
          <a:stretch/>
        </p:blipFill>
        <p:spPr bwMode="auto">
          <a:xfrm>
            <a:off x="0" y="12"/>
            <a:ext cx="9144000" cy="813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05597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fld id="{F1DB33AC-C0DA-4DF0-B217-80636D39D305}" type="datetimeFigureOut">
              <a:rPr lang="zh-CN" altLang="en-US" smtClean="0"/>
              <a:t>2019/4/21</a:t>
            </a:fld>
            <a:endParaRPr lang="zh-CN" altLang="en-US"/>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fld id="{8D344F68-FEF0-47C6-85D8-B5B47ACAD0C8}" type="slidenum">
              <a:rPr lang="zh-CN" altLang="en-US" smtClean="0"/>
              <a:t>‹#›</a:t>
            </a:fld>
            <a:endParaRPr lang="zh-CN" altLang="en-US"/>
          </a:p>
        </p:txBody>
      </p:sp>
    </p:spTree>
    <p:extLst>
      <p:ext uri="{BB962C8B-B14F-4D97-AF65-F5344CB8AC3E}">
        <p14:creationId xmlns:p14="http://schemas.microsoft.com/office/powerpoint/2010/main" val="1033242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xfrm>
            <a:off x="457200" y="6356352"/>
            <a:ext cx="2133600" cy="365125"/>
          </a:xfrm>
          <a:prstGeom prst="rect">
            <a:avLst/>
          </a:prstGeom>
          <a:ln/>
        </p:spPr>
        <p:txBody>
          <a:bodyPr/>
          <a:lstStyle>
            <a:lvl1pPr>
              <a:defRPr/>
            </a:lvl1pPr>
          </a:lstStyle>
          <a:p>
            <a:fld id="{F1DB33AC-C0DA-4DF0-B217-80636D39D305}" type="datetimeFigureOut">
              <a:rPr lang="zh-CN" altLang="en-US" smtClean="0"/>
              <a:t>2019/4/21</a:t>
            </a:fld>
            <a:endParaRPr lang="zh-CN" altLang="en-US"/>
          </a:p>
        </p:txBody>
      </p:sp>
      <p:sp>
        <p:nvSpPr>
          <p:cNvPr id="4" name="Rectangle 5"/>
          <p:cNvSpPr>
            <a:spLocks noGrp="1" noChangeArrowheads="1"/>
          </p:cNvSpPr>
          <p:nvPr>
            <p:ph type="ftr" sz="quarter" idx="11"/>
          </p:nvPr>
        </p:nvSpPr>
        <p:spPr>
          <a:xfrm>
            <a:off x="3124200" y="6356352"/>
            <a:ext cx="2895600" cy="365125"/>
          </a:xfrm>
          <a:prstGeom prst="rect">
            <a:avLst/>
          </a:prstGeom>
          <a:ln/>
        </p:spPr>
        <p:txBody>
          <a:bodyPr/>
          <a:lstStyle>
            <a:lvl1pPr>
              <a:defRPr/>
            </a:lvl1pPr>
          </a:lstStyle>
          <a:p>
            <a:endParaRPr lang="zh-CN" altLang="en-US"/>
          </a:p>
        </p:txBody>
      </p:sp>
      <p:sp>
        <p:nvSpPr>
          <p:cNvPr id="5" name="Rectangle 6"/>
          <p:cNvSpPr>
            <a:spLocks noGrp="1" noChangeArrowheads="1"/>
          </p:cNvSpPr>
          <p:nvPr>
            <p:ph type="sldNum" sz="quarter" idx="12"/>
          </p:nvPr>
        </p:nvSpPr>
        <p:spPr>
          <a:xfrm>
            <a:off x="6553200" y="6356352"/>
            <a:ext cx="2133600" cy="365125"/>
          </a:xfrm>
          <a:prstGeom prst="rect">
            <a:avLst/>
          </a:prstGeom>
          <a:ln/>
        </p:spPr>
        <p:txBody>
          <a:bodyPr/>
          <a:lstStyle>
            <a:lvl1pPr>
              <a:defRPr/>
            </a:lvl1pPr>
          </a:lstStyle>
          <a:p>
            <a:fld id="{8D344F68-FEF0-47C6-85D8-B5B47ACAD0C8}" type="slidenum">
              <a:rPr lang="zh-CN" altLang="en-US" smtClean="0"/>
              <a:t>‹#›</a:t>
            </a:fld>
            <a:endParaRPr lang="zh-CN" altLang="en-US"/>
          </a:p>
        </p:txBody>
      </p:sp>
    </p:spTree>
    <p:extLst>
      <p:ext uri="{BB962C8B-B14F-4D97-AF65-F5344CB8AC3E}">
        <p14:creationId xmlns:p14="http://schemas.microsoft.com/office/powerpoint/2010/main" val="2470191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5000" spc="200" baseline="0"/>
            </a:lvl1pPr>
          </a:lstStyle>
          <a:p>
            <a:r>
              <a:rPr lang="zh-CN" altLang="en-US"/>
              <a:t>单击此处编辑母版标题样式</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768097" y="6470704"/>
            <a:ext cx="1615607" cy="274320"/>
          </a:xfrm>
          <a:prstGeom prst="rect">
            <a:avLst/>
          </a:prstGeom>
        </p:spPr>
        <p:txBody>
          <a:bodyPr/>
          <a:lstStyle>
            <a:lvl1pPr algn="l">
              <a:defRPr/>
            </a:lvl1pPr>
          </a:lstStyle>
          <a:p>
            <a:fld id="{F1DB33AC-C0DA-4DF0-B217-80636D39D305}" type="datetimeFigureOut">
              <a:rPr lang="zh-CN" altLang="en-US" smtClean="0"/>
              <a:t>2019/4/21</a:t>
            </a:fld>
            <a:endParaRPr lang="zh-CN" altLang="en-US"/>
          </a:p>
        </p:txBody>
      </p:sp>
      <p:sp>
        <p:nvSpPr>
          <p:cNvPr id="5" name="Footer Placeholder 4"/>
          <p:cNvSpPr>
            <a:spLocks noGrp="1"/>
          </p:cNvSpPr>
          <p:nvPr>
            <p:ph type="ftr" sz="quarter" idx="11"/>
          </p:nvPr>
        </p:nvSpPr>
        <p:spPr>
          <a:xfrm>
            <a:off x="3632200" y="6470704"/>
            <a:ext cx="4426094" cy="274320"/>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128000" y="6470704"/>
            <a:ext cx="730250" cy="274320"/>
          </a:xfrm>
          <a:prstGeom prst="rect">
            <a:avLst/>
          </a:prstGeom>
        </p:spPr>
        <p:txBody>
          <a:bodyPr/>
          <a:lstStyle/>
          <a:p>
            <a:fld id="{8D344F68-FEF0-47C6-85D8-B5B47ACAD0C8}" type="slidenum">
              <a:rPr lang="zh-CN" altLang="en-US" smtClean="0"/>
              <a:t>‹#›</a:t>
            </a:fld>
            <a:endParaRPr lang="zh-CN" altLang="en-US"/>
          </a:p>
        </p:txBody>
      </p:sp>
    </p:spTree>
    <p:extLst>
      <p:ext uri="{BB962C8B-B14F-4D97-AF65-F5344CB8AC3E}">
        <p14:creationId xmlns:p14="http://schemas.microsoft.com/office/powerpoint/2010/main" val="3437662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简约">
    <p:spTree>
      <p:nvGrpSpPr>
        <p:cNvPr id="1" name=""/>
        <p:cNvGrpSpPr/>
        <p:nvPr/>
      </p:nvGrpSpPr>
      <p:grpSpPr>
        <a:xfrm>
          <a:off x="0" y="0"/>
          <a:ext cx="0" cy="0"/>
          <a:chOff x="0" y="0"/>
          <a:chExt cx="0" cy="0"/>
        </a:xfrm>
      </p:grpSpPr>
      <p:sp>
        <p:nvSpPr>
          <p:cNvPr id="6" name="矩形 5"/>
          <p:cNvSpPr/>
          <p:nvPr/>
        </p:nvSpPr>
        <p:spPr>
          <a:xfrm rot="10800000" flipV="1">
            <a:off x="0" y="11"/>
            <a:ext cx="9144000" cy="71439"/>
          </a:xfrm>
          <a:prstGeom prst="rect">
            <a:avLst/>
          </a:prstGeom>
          <a:solidFill>
            <a:schemeClr val="tx2"/>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2" name="标题 1"/>
          <p:cNvSpPr>
            <a:spLocks noGrp="1"/>
          </p:cNvSpPr>
          <p:nvPr>
            <p:ph type="title"/>
          </p:nvPr>
        </p:nvSpPr>
        <p:spPr>
          <a:xfrm>
            <a:off x="246202" y="116477"/>
            <a:ext cx="8358246" cy="576220"/>
          </a:xfrm>
        </p:spPr>
        <p:txBody>
          <a:bodyPr>
            <a:normAutofit/>
          </a:bodyPr>
          <a:lstStyle>
            <a:lvl1pPr algn="ctr">
              <a:defRPr sz="2800">
                <a:solidFill>
                  <a:schemeClr val="tx1"/>
                </a:solidFill>
              </a:defRPr>
            </a:lvl1pPr>
          </a:lstStyle>
          <a:p>
            <a:r>
              <a:rPr lang="zh-CN" altLang="en-US"/>
              <a:t>单击此处编辑母版标题样式</a:t>
            </a:r>
            <a:endParaRPr lang="zh-CN" altLang="en-US" dirty="0"/>
          </a:p>
        </p:txBody>
      </p:sp>
      <p:cxnSp>
        <p:nvCxnSpPr>
          <p:cNvPr id="11" name="直接连接符 10"/>
          <p:cNvCxnSpPr/>
          <p:nvPr/>
        </p:nvCxnSpPr>
        <p:spPr>
          <a:xfrm>
            <a:off x="0" y="692696"/>
            <a:ext cx="9144000" cy="0"/>
          </a:xfrm>
          <a:prstGeom prst="line">
            <a:avLst/>
          </a:prstGeom>
          <a:ln>
            <a:prstDash val="solid"/>
          </a:ln>
          <a:effectLst/>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4072476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第一节">
    <p:spTree>
      <p:nvGrpSpPr>
        <p:cNvPr id="1" name=""/>
        <p:cNvGrpSpPr/>
        <p:nvPr/>
      </p:nvGrpSpPr>
      <p:grpSpPr>
        <a:xfrm>
          <a:off x="0" y="0"/>
          <a:ext cx="0" cy="0"/>
          <a:chOff x="0" y="0"/>
          <a:chExt cx="0" cy="0"/>
        </a:xfrm>
      </p:grpSpPr>
      <p:sp>
        <p:nvSpPr>
          <p:cNvPr id="5" name="矩形 4"/>
          <p:cNvSpPr/>
          <p:nvPr/>
        </p:nvSpPr>
        <p:spPr>
          <a:xfrm rot="10800000" flipV="1">
            <a:off x="0" y="1600"/>
            <a:ext cx="9144000" cy="79375"/>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6" name="矩形 5"/>
          <p:cNvSpPr/>
          <p:nvPr/>
        </p:nvSpPr>
        <p:spPr>
          <a:xfrm rot="10800000" flipV="1">
            <a:off x="1619673" y="1"/>
            <a:ext cx="7524328" cy="80964"/>
          </a:xfrm>
          <a:prstGeom prst="rect">
            <a:avLst/>
          </a:prstGeom>
          <a:solidFill>
            <a:schemeClr val="tx2"/>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7" name="矩形 6"/>
          <p:cNvSpPr/>
          <p:nvPr/>
        </p:nvSpPr>
        <p:spPr>
          <a:xfrm>
            <a:off x="0" y="6715135"/>
            <a:ext cx="9144000" cy="142875"/>
          </a:xfrm>
          <a:prstGeom prst="rect">
            <a:avLst/>
          </a:prstGeom>
          <a:solidFill>
            <a:srgbClr val="002060">
              <a:alpha val="80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2" name="标题 1"/>
          <p:cNvSpPr>
            <a:spLocks noGrp="1"/>
          </p:cNvSpPr>
          <p:nvPr>
            <p:ph type="title"/>
          </p:nvPr>
        </p:nvSpPr>
        <p:spPr>
          <a:xfrm>
            <a:off x="246202" y="116477"/>
            <a:ext cx="8358246" cy="576220"/>
          </a:xfrm>
        </p:spPr>
        <p:txBody>
          <a:bodyPr>
            <a:normAutofit/>
          </a:bodyPr>
          <a:lstStyle>
            <a:lvl1pPr algn="l">
              <a:defRPr sz="2800">
                <a:solidFill>
                  <a:schemeClr val="tx2"/>
                </a:solidFill>
              </a:defRPr>
            </a:lvl1pPr>
          </a:lstStyle>
          <a:p>
            <a:r>
              <a:rPr lang="zh-CN" altLang="en-US"/>
              <a:t>单击此处编辑母版标题样式</a:t>
            </a:r>
            <a:endParaRPr lang="zh-CN" altLang="en-US" dirty="0"/>
          </a:p>
        </p:txBody>
      </p:sp>
      <p:cxnSp>
        <p:nvCxnSpPr>
          <p:cNvPr id="11" name="直接连接符 10"/>
          <p:cNvCxnSpPr/>
          <p:nvPr/>
        </p:nvCxnSpPr>
        <p:spPr>
          <a:xfrm>
            <a:off x="0" y="692696"/>
            <a:ext cx="9144000" cy="0"/>
          </a:xfrm>
          <a:prstGeom prst="line">
            <a:avLst/>
          </a:prstGeom>
          <a:ln>
            <a:prstDash val="solid"/>
          </a:ln>
          <a:effectLst/>
        </p:spPr>
        <p:style>
          <a:lnRef idx="2">
            <a:schemeClr val="accent4"/>
          </a:lnRef>
          <a:fillRef idx="0">
            <a:schemeClr val="accent4"/>
          </a:fillRef>
          <a:effectRef idx="1">
            <a:schemeClr val="accent4"/>
          </a:effectRef>
          <a:fontRef idx="minor">
            <a:schemeClr val="tx1"/>
          </a:fontRef>
        </p:style>
      </p:cxnSp>
      <p:sp>
        <p:nvSpPr>
          <p:cNvPr id="12" name="圆角矩形 11"/>
          <p:cNvSpPr/>
          <p:nvPr/>
        </p:nvSpPr>
        <p:spPr>
          <a:xfrm>
            <a:off x="63178" y="260648"/>
            <a:ext cx="216024" cy="36004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13" name="矩形 12"/>
          <p:cNvSpPr/>
          <p:nvPr/>
        </p:nvSpPr>
        <p:spPr>
          <a:xfrm rot="10800000" flipV="1">
            <a:off x="7452321" y="6715134"/>
            <a:ext cx="1691680" cy="132797"/>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9" name="TextBox 8"/>
          <p:cNvSpPr txBox="1"/>
          <p:nvPr/>
        </p:nvSpPr>
        <p:spPr>
          <a:xfrm>
            <a:off x="8741326" y="6632683"/>
            <a:ext cx="402674" cy="307777"/>
          </a:xfrm>
          <a:prstGeom prst="rect">
            <a:avLst/>
          </a:prstGeom>
          <a:noFill/>
        </p:spPr>
        <p:txBody>
          <a:bodyPr wrap="none" rtlCol="0">
            <a:spAutoFit/>
          </a:bodyPr>
          <a:lstStyle/>
          <a:p>
            <a:pPr fontAlgn="base">
              <a:spcBef>
                <a:spcPct val="0"/>
              </a:spcBef>
              <a:spcAft>
                <a:spcPct val="0"/>
              </a:spcAft>
            </a:pPr>
            <a:fld id="{249008B6-9CF0-49A9-B309-BC80C39702B5}" type="slidenum">
              <a:rPr lang="zh-CN" altLang="en-US" sz="1400" smtClean="0">
                <a:solidFill>
                  <a:prstClr val="white"/>
                </a:solidFill>
                <a:latin typeface="Arial" charset="0"/>
              </a:rPr>
              <a:pPr fontAlgn="base">
                <a:spcBef>
                  <a:spcPct val="0"/>
                </a:spcBef>
                <a:spcAft>
                  <a:spcPct val="0"/>
                </a:spcAft>
              </a:pPr>
              <a:t>‹#›</a:t>
            </a:fld>
            <a:endParaRPr lang="zh-CN" altLang="en-US" sz="1400" dirty="0">
              <a:solidFill>
                <a:prstClr val="white"/>
              </a:solidFill>
              <a:latin typeface="Arial" charset="0"/>
            </a:endParaRPr>
          </a:p>
        </p:txBody>
      </p:sp>
    </p:spTree>
    <p:extLst>
      <p:ext uri="{BB962C8B-B14F-4D97-AF65-F5344CB8AC3E}">
        <p14:creationId xmlns:p14="http://schemas.microsoft.com/office/powerpoint/2010/main" val="3166823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第二节">
    <p:spTree>
      <p:nvGrpSpPr>
        <p:cNvPr id="1" name=""/>
        <p:cNvGrpSpPr/>
        <p:nvPr/>
      </p:nvGrpSpPr>
      <p:grpSpPr>
        <a:xfrm>
          <a:off x="0" y="0"/>
          <a:ext cx="0" cy="0"/>
          <a:chOff x="0" y="0"/>
          <a:chExt cx="0" cy="0"/>
        </a:xfrm>
      </p:grpSpPr>
      <p:sp>
        <p:nvSpPr>
          <p:cNvPr id="5" name="矩形 4"/>
          <p:cNvSpPr/>
          <p:nvPr/>
        </p:nvSpPr>
        <p:spPr>
          <a:xfrm rot="10800000" flipV="1">
            <a:off x="0" y="1600"/>
            <a:ext cx="9144000" cy="79375"/>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6" name="矩形 5"/>
          <p:cNvSpPr/>
          <p:nvPr/>
        </p:nvSpPr>
        <p:spPr>
          <a:xfrm rot="10800000" flipV="1">
            <a:off x="3419877" y="-4017"/>
            <a:ext cx="5724127" cy="71439"/>
          </a:xfrm>
          <a:prstGeom prst="rect">
            <a:avLst/>
          </a:prstGeom>
          <a:solidFill>
            <a:schemeClr val="tx2"/>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7" name="矩形 6"/>
          <p:cNvSpPr/>
          <p:nvPr/>
        </p:nvSpPr>
        <p:spPr>
          <a:xfrm>
            <a:off x="0" y="6715135"/>
            <a:ext cx="9144000" cy="142875"/>
          </a:xfrm>
          <a:prstGeom prst="rect">
            <a:avLst/>
          </a:prstGeom>
          <a:solidFill>
            <a:srgbClr val="002060">
              <a:alpha val="80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2" name="标题 1"/>
          <p:cNvSpPr>
            <a:spLocks noGrp="1"/>
          </p:cNvSpPr>
          <p:nvPr>
            <p:ph type="title"/>
          </p:nvPr>
        </p:nvSpPr>
        <p:spPr>
          <a:xfrm>
            <a:off x="246202" y="116477"/>
            <a:ext cx="8358246" cy="576220"/>
          </a:xfrm>
        </p:spPr>
        <p:txBody>
          <a:bodyPr>
            <a:normAutofit/>
          </a:bodyPr>
          <a:lstStyle>
            <a:lvl1pPr algn="l">
              <a:defRPr sz="2800">
                <a:solidFill>
                  <a:schemeClr val="tx2"/>
                </a:solidFill>
              </a:defRPr>
            </a:lvl1pPr>
          </a:lstStyle>
          <a:p>
            <a:r>
              <a:rPr lang="zh-CN" altLang="en-US"/>
              <a:t>单击此处编辑母版标题样式</a:t>
            </a:r>
            <a:endParaRPr lang="zh-CN" altLang="en-US" dirty="0"/>
          </a:p>
        </p:txBody>
      </p:sp>
      <p:cxnSp>
        <p:nvCxnSpPr>
          <p:cNvPr id="11" name="直接连接符 10"/>
          <p:cNvCxnSpPr/>
          <p:nvPr/>
        </p:nvCxnSpPr>
        <p:spPr>
          <a:xfrm>
            <a:off x="0" y="692696"/>
            <a:ext cx="9144000" cy="0"/>
          </a:xfrm>
          <a:prstGeom prst="line">
            <a:avLst/>
          </a:prstGeom>
          <a:ln>
            <a:prstDash val="solid"/>
          </a:ln>
          <a:effectLst/>
        </p:spPr>
        <p:style>
          <a:lnRef idx="2">
            <a:schemeClr val="accent4"/>
          </a:lnRef>
          <a:fillRef idx="0">
            <a:schemeClr val="accent4"/>
          </a:fillRef>
          <a:effectRef idx="1">
            <a:schemeClr val="accent4"/>
          </a:effectRef>
          <a:fontRef idx="minor">
            <a:schemeClr val="tx1"/>
          </a:fontRef>
        </p:style>
      </p:cxnSp>
      <p:sp>
        <p:nvSpPr>
          <p:cNvPr id="12" name="圆角矩形 11"/>
          <p:cNvSpPr/>
          <p:nvPr/>
        </p:nvSpPr>
        <p:spPr>
          <a:xfrm>
            <a:off x="63178" y="260648"/>
            <a:ext cx="216024" cy="36004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13" name="矩形 12"/>
          <p:cNvSpPr/>
          <p:nvPr/>
        </p:nvSpPr>
        <p:spPr>
          <a:xfrm rot="10800000" flipV="1">
            <a:off x="5364088" y="6715135"/>
            <a:ext cx="3779912" cy="132799"/>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9" name="TextBox 8"/>
          <p:cNvSpPr txBox="1"/>
          <p:nvPr/>
        </p:nvSpPr>
        <p:spPr>
          <a:xfrm>
            <a:off x="8741326" y="6632683"/>
            <a:ext cx="402674" cy="307777"/>
          </a:xfrm>
          <a:prstGeom prst="rect">
            <a:avLst/>
          </a:prstGeom>
          <a:noFill/>
        </p:spPr>
        <p:txBody>
          <a:bodyPr wrap="none" rtlCol="0">
            <a:spAutoFit/>
          </a:bodyPr>
          <a:lstStyle/>
          <a:p>
            <a:pPr fontAlgn="base">
              <a:spcBef>
                <a:spcPct val="0"/>
              </a:spcBef>
              <a:spcAft>
                <a:spcPct val="0"/>
              </a:spcAft>
            </a:pPr>
            <a:fld id="{249008B6-9CF0-49A9-B309-BC80C39702B5}" type="slidenum">
              <a:rPr lang="zh-CN" altLang="en-US" sz="1400" smtClean="0">
                <a:solidFill>
                  <a:prstClr val="white"/>
                </a:solidFill>
                <a:latin typeface="Arial" charset="0"/>
              </a:rPr>
              <a:pPr fontAlgn="base">
                <a:spcBef>
                  <a:spcPct val="0"/>
                </a:spcBef>
                <a:spcAft>
                  <a:spcPct val="0"/>
                </a:spcAft>
              </a:pPr>
              <a:t>‹#›</a:t>
            </a:fld>
            <a:endParaRPr lang="zh-CN" altLang="en-US" sz="1400" dirty="0">
              <a:solidFill>
                <a:prstClr val="white"/>
              </a:solidFill>
              <a:latin typeface="Arial" charset="0"/>
            </a:endParaRPr>
          </a:p>
        </p:txBody>
      </p:sp>
    </p:spTree>
    <p:extLst>
      <p:ext uri="{BB962C8B-B14F-4D97-AF65-F5344CB8AC3E}">
        <p14:creationId xmlns:p14="http://schemas.microsoft.com/office/powerpoint/2010/main" val="1059298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第三节">
    <p:spTree>
      <p:nvGrpSpPr>
        <p:cNvPr id="1" name=""/>
        <p:cNvGrpSpPr/>
        <p:nvPr/>
      </p:nvGrpSpPr>
      <p:grpSpPr>
        <a:xfrm>
          <a:off x="0" y="0"/>
          <a:ext cx="0" cy="0"/>
          <a:chOff x="0" y="0"/>
          <a:chExt cx="0" cy="0"/>
        </a:xfrm>
      </p:grpSpPr>
      <p:sp>
        <p:nvSpPr>
          <p:cNvPr id="5" name="矩形 4"/>
          <p:cNvSpPr/>
          <p:nvPr/>
        </p:nvSpPr>
        <p:spPr>
          <a:xfrm rot="10800000" flipV="1">
            <a:off x="0" y="1600"/>
            <a:ext cx="9144000" cy="79375"/>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6" name="矩形 5"/>
          <p:cNvSpPr/>
          <p:nvPr/>
        </p:nvSpPr>
        <p:spPr>
          <a:xfrm rot="10800000" flipV="1">
            <a:off x="5508103" y="9536"/>
            <a:ext cx="3645812" cy="71439"/>
          </a:xfrm>
          <a:prstGeom prst="rect">
            <a:avLst/>
          </a:prstGeom>
          <a:solidFill>
            <a:schemeClr val="tx2"/>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7" name="矩形 6"/>
          <p:cNvSpPr/>
          <p:nvPr/>
        </p:nvSpPr>
        <p:spPr>
          <a:xfrm>
            <a:off x="0" y="6715135"/>
            <a:ext cx="9144000" cy="142875"/>
          </a:xfrm>
          <a:prstGeom prst="rect">
            <a:avLst/>
          </a:prstGeom>
          <a:solidFill>
            <a:srgbClr val="002060">
              <a:alpha val="80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2" name="标题 1"/>
          <p:cNvSpPr>
            <a:spLocks noGrp="1"/>
          </p:cNvSpPr>
          <p:nvPr>
            <p:ph type="title"/>
          </p:nvPr>
        </p:nvSpPr>
        <p:spPr>
          <a:xfrm>
            <a:off x="246202" y="116477"/>
            <a:ext cx="8358246" cy="576220"/>
          </a:xfrm>
        </p:spPr>
        <p:txBody>
          <a:bodyPr>
            <a:normAutofit/>
          </a:bodyPr>
          <a:lstStyle>
            <a:lvl1pPr algn="l">
              <a:defRPr sz="2800">
                <a:solidFill>
                  <a:schemeClr val="tx2"/>
                </a:solidFill>
              </a:defRPr>
            </a:lvl1pPr>
          </a:lstStyle>
          <a:p>
            <a:r>
              <a:rPr lang="zh-CN" altLang="en-US"/>
              <a:t>单击此处编辑母版标题样式</a:t>
            </a:r>
            <a:endParaRPr lang="zh-CN" altLang="en-US" dirty="0"/>
          </a:p>
        </p:txBody>
      </p:sp>
      <p:cxnSp>
        <p:nvCxnSpPr>
          <p:cNvPr id="11" name="直接连接符 10"/>
          <p:cNvCxnSpPr/>
          <p:nvPr/>
        </p:nvCxnSpPr>
        <p:spPr>
          <a:xfrm>
            <a:off x="0" y="692696"/>
            <a:ext cx="9144000" cy="0"/>
          </a:xfrm>
          <a:prstGeom prst="line">
            <a:avLst/>
          </a:prstGeom>
          <a:ln>
            <a:prstDash val="solid"/>
          </a:ln>
          <a:effectLst/>
        </p:spPr>
        <p:style>
          <a:lnRef idx="2">
            <a:schemeClr val="accent4"/>
          </a:lnRef>
          <a:fillRef idx="0">
            <a:schemeClr val="accent4"/>
          </a:fillRef>
          <a:effectRef idx="1">
            <a:schemeClr val="accent4"/>
          </a:effectRef>
          <a:fontRef idx="minor">
            <a:schemeClr val="tx1"/>
          </a:fontRef>
        </p:style>
      </p:cxnSp>
      <p:sp>
        <p:nvSpPr>
          <p:cNvPr id="12" name="圆角矩形 11"/>
          <p:cNvSpPr/>
          <p:nvPr/>
        </p:nvSpPr>
        <p:spPr>
          <a:xfrm>
            <a:off x="63178" y="260648"/>
            <a:ext cx="216024" cy="36004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13" name="矩形 12"/>
          <p:cNvSpPr/>
          <p:nvPr/>
        </p:nvSpPr>
        <p:spPr>
          <a:xfrm rot="10800000" flipV="1">
            <a:off x="3563889" y="6715125"/>
            <a:ext cx="5580112" cy="142876"/>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9" name="TextBox 8"/>
          <p:cNvSpPr txBox="1"/>
          <p:nvPr/>
        </p:nvSpPr>
        <p:spPr>
          <a:xfrm>
            <a:off x="8741326" y="6632683"/>
            <a:ext cx="402674" cy="307777"/>
          </a:xfrm>
          <a:prstGeom prst="rect">
            <a:avLst/>
          </a:prstGeom>
          <a:noFill/>
        </p:spPr>
        <p:txBody>
          <a:bodyPr wrap="none" rtlCol="0">
            <a:spAutoFit/>
          </a:bodyPr>
          <a:lstStyle/>
          <a:p>
            <a:pPr fontAlgn="base">
              <a:spcBef>
                <a:spcPct val="0"/>
              </a:spcBef>
              <a:spcAft>
                <a:spcPct val="0"/>
              </a:spcAft>
            </a:pPr>
            <a:fld id="{249008B6-9CF0-49A9-B309-BC80C39702B5}" type="slidenum">
              <a:rPr lang="zh-CN" altLang="en-US" sz="1400" smtClean="0">
                <a:solidFill>
                  <a:prstClr val="white"/>
                </a:solidFill>
                <a:latin typeface="Arial" charset="0"/>
              </a:rPr>
              <a:pPr fontAlgn="base">
                <a:spcBef>
                  <a:spcPct val="0"/>
                </a:spcBef>
                <a:spcAft>
                  <a:spcPct val="0"/>
                </a:spcAft>
              </a:pPr>
              <a:t>‹#›</a:t>
            </a:fld>
            <a:endParaRPr lang="zh-CN" altLang="en-US" sz="1400" dirty="0">
              <a:solidFill>
                <a:prstClr val="white"/>
              </a:solidFill>
              <a:latin typeface="Arial" charset="0"/>
            </a:endParaRPr>
          </a:p>
        </p:txBody>
      </p:sp>
    </p:spTree>
    <p:extLst>
      <p:ext uri="{BB962C8B-B14F-4D97-AF65-F5344CB8AC3E}">
        <p14:creationId xmlns:p14="http://schemas.microsoft.com/office/powerpoint/2010/main" val="1936244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第四节">
    <p:spTree>
      <p:nvGrpSpPr>
        <p:cNvPr id="1" name=""/>
        <p:cNvGrpSpPr/>
        <p:nvPr/>
      </p:nvGrpSpPr>
      <p:grpSpPr>
        <a:xfrm>
          <a:off x="0" y="0"/>
          <a:ext cx="0" cy="0"/>
          <a:chOff x="0" y="0"/>
          <a:chExt cx="0" cy="0"/>
        </a:xfrm>
      </p:grpSpPr>
      <p:sp>
        <p:nvSpPr>
          <p:cNvPr id="5" name="矩形 4"/>
          <p:cNvSpPr/>
          <p:nvPr/>
        </p:nvSpPr>
        <p:spPr>
          <a:xfrm rot="10800000" flipV="1">
            <a:off x="0" y="1600"/>
            <a:ext cx="9144000" cy="79375"/>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6" name="矩形 5"/>
          <p:cNvSpPr/>
          <p:nvPr/>
        </p:nvSpPr>
        <p:spPr>
          <a:xfrm rot="10800000" flipV="1">
            <a:off x="7331009" y="9536"/>
            <a:ext cx="1822906" cy="71439"/>
          </a:xfrm>
          <a:prstGeom prst="rect">
            <a:avLst/>
          </a:prstGeom>
          <a:solidFill>
            <a:schemeClr val="tx2"/>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7" name="矩形 6"/>
          <p:cNvSpPr/>
          <p:nvPr/>
        </p:nvSpPr>
        <p:spPr>
          <a:xfrm>
            <a:off x="0" y="6715135"/>
            <a:ext cx="9144000" cy="142875"/>
          </a:xfrm>
          <a:prstGeom prst="rect">
            <a:avLst/>
          </a:prstGeom>
          <a:solidFill>
            <a:srgbClr val="002060">
              <a:alpha val="80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2" name="标题 1"/>
          <p:cNvSpPr>
            <a:spLocks noGrp="1"/>
          </p:cNvSpPr>
          <p:nvPr>
            <p:ph type="title"/>
          </p:nvPr>
        </p:nvSpPr>
        <p:spPr>
          <a:xfrm>
            <a:off x="246202" y="116477"/>
            <a:ext cx="8358246" cy="576220"/>
          </a:xfrm>
        </p:spPr>
        <p:txBody>
          <a:bodyPr>
            <a:normAutofit/>
          </a:bodyPr>
          <a:lstStyle>
            <a:lvl1pPr algn="l">
              <a:defRPr sz="2800">
                <a:solidFill>
                  <a:schemeClr val="tx2"/>
                </a:solidFill>
              </a:defRPr>
            </a:lvl1pPr>
          </a:lstStyle>
          <a:p>
            <a:r>
              <a:rPr lang="zh-CN" altLang="en-US"/>
              <a:t>单击此处编辑母版标题样式</a:t>
            </a:r>
            <a:endParaRPr lang="zh-CN" altLang="en-US" dirty="0"/>
          </a:p>
        </p:txBody>
      </p:sp>
      <p:cxnSp>
        <p:nvCxnSpPr>
          <p:cNvPr id="11" name="直接连接符 10"/>
          <p:cNvCxnSpPr/>
          <p:nvPr/>
        </p:nvCxnSpPr>
        <p:spPr>
          <a:xfrm>
            <a:off x="0" y="692696"/>
            <a:ext cx="9144000" cy="0"/>
          </a:xfrm>
          <a:prstGeom prst="line">
            <a:avLst/>
          </a:prstGeom>
          <a:ln>
            <a:prstDash val="solid"/>
          </a:ln>
          <a:effectLst/>
        </p:spPr>
        <p:style>
          <a:lnRef idx="2">
            <a:schemeClr val="accent4"/>
          </a:lnRef>
          <a:fillRef idx="0">
            <a:schemeClr val="accent4"/>
          </a:fillRef>
          <a:effectRef idx="1">
            <a:schemeClr val="accent4"/>
          </a:effectRef>
          <a:fontRef idx="minor">
            <a:schemeClr val="tx1"/>
          </a:fontRef>
        </p:style>
      </p:cxnSp>
      <p:sp>
        <p:nvSpPr>
          <p:cNvPr id="12" name="圆角矩形 11"/>
          <p:cNvSpPr/>
          <p:nvPr/>
        </p:nvSpPr>
        <p:spPr>
          <a:xfrm>
            <a:off x="63178" y="260648"/>
            <a:ext cx="216024" cy="36004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13" name="矩形 12"/>
          <p:cNvSpPr/>
          <p:nvPr/>
        </p:nvSpPr>
        <p:spPr>
          <a:xfrm rot="10800000" flipV="1">
            <a:off x="1763688" y="6715125"/>
            <a:ext cx="7380312" cy="142876"/>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9" name="TextBox 8"/>
          <p:cNvSpPr txBox="1"/>
          <p:nvPr/>
        </p:nvSpPr>
        <p:spPr>
          <a:xfrm>
            <a:off x="8741326" y="6632683"/>
            <a:ext cx="402674" cy="307777"/>
          </a:xfrm>
          <a:prstGeom prst="rect">
            <a:avLst/>
          </a:prstGeom>
          <a:noFill/>
        </p:spPr>
        <p:txBody>
          <a:bodyPr wrap="none" rtlCol="0">
            <a:spAutoFit/>
          </a:bodyPr>
          <a:lstStyle/>
          <a:p>
            <a:pPr fontAlgn="base">
              <a:spcBef>
                <a:spcPct val="0"/>
              </a:spcBef>
              <a:spcAft>
                <a:spcPct val="0"/>
              </a:spcAft>
            </a:pPr>
            <a:fld id="{249008B6-9CF0-49A9-B309-BC80C39702B5}" type="slidenum">
              <a:rPr lang="zh-CN" altLang="en-US" sz="1400" smtClean="0">
                <a:solidFill>
                  <a:prstClr val="white"/>
                </a:solidFill>
                <a:latin typeface="Arial" charset="0"/>
              </a:rPr>
              <a:pPr fontAlgn="base">
                <a:spcBef>
                  <a:spcPct val="0"/>
                </a:spcBef>
                <a:spcAft>
                  <a:spcPct val="0"/>
                </a:spcAft>
              </a:pPr>
              <a:t>‹#›</a:t>
            </a:fld>
            <a:endParaRPr lang="zh-CN" altLang="en-US" sz="1400" dirty="0">
              <a:solidFill>
                <a:prstClr val="white"/>
              </a:solidFill>
              <a:latin typeface="Arial" charset="0"/>
            </a:endParaRPr>
          </a:p>
        </p:txBody>
      </p:sp>
    </p:spTree>
    <p:extLst>
      <p:ext uri="{BB962C8B-B14F-4D97-AF65-F5344CB8AC3E}">
        <p14:creationId xmlns:p14="http://schemas.microsoft.com/office/powerpoint/2010/main" val="3068832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总结">
    <p:spTree>
      <p:nvGrpSpPr>
        <p:cNvPr id="1" name=""/>
        <p:cNvGrpSpPr/>
        <p:nvPr/>
      </p:nvGrpSpPr>
      <p:grpSpPr>
        <a:xfrm>
          <a:off x="0" y="0"/>
          <a:ext cx="0" cy="0"/>
          <a:chOff x="0" y="0"/>
          <a:chExt cx="0" cy="0"/>
        </a:xfrm>
      </p:grpSpPr>
      <p:sp>
        <p:nvSpPr>
          <p:cNvPr id="5" name="矩形 4"/>
          <p:cNvSpPr/>
          <p:nvPr/>
        </p:nvSpPr>
        <p:spPr>
          <a:xfrm rot="10800000" flipV="1">
            <a:off x="0" y="1600"/>
            <a:ext cx="9144000" cy="79375"/>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7" name="矩形 6"/>
          <p:cNvSpPr/>
          <p:nvPr/>
        </p:nvSpPr>
        <p:spPr>
          <a:xfrm>
            <a:off x="0" y="6715135"/>
            <a:ext cx="9144000" cy="142875"/>
          </a:xfrm>
          <a:prstGeom prst="rect">
            <a:avLst/>
          </a:prstGeom>
          <a:solidFill>
            <a:srgbClr val="002060">
              <a:alpha val="80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2" name="标题 1"/>
          <p:cNvSpPr>
            <a:spLocks noGrp="1"/>
          </p:cNvSpPr>
          <p:nvPr>
            <p:ph type="title"/>
          </p:nvPr>
        </p:nvSpPr>
        <p:spPr>
          <a:xfrm>
            <a:off x="246202" y="116477"/>
            <a:ext cx="8358246" cy="576220"/>
          </a:xfrm>
        </p:spPr>
        <p:txBody>
          <a:bodyPr>
            <a:normAutofit/>
          </a:bodyPr>
          <a:lstStyle>
            <a:lvl1pPr algn="l">
              <a:defRPr sz="2800">
                <a:solidFill>
                  <a:schemeClr val="tx2"/>
                </a:solidFill>
              </a:defRPr>
            </a:lvl1pPr>
          </a:lstStyle>
          <a:p>
            <a:r>
              <a:rPr lang="zh-CN" altLang="en-US"/>
              <a:t>单击此处编辑母版标题样式</a:t>
            </a:r>
            <a:endParaRPr lang="zh-CN" altLang="en-US" dirty="0"/>
          </a:p>
        </p:txBody>
      </p:sp>
      <p:cxnSp>
        <p:nvCxnSpPr>
          <p:cNvPr id="11" name="直接连接符 10"/>
          <p:cNvCxnSpPr/>
          <p:nvPr/>
        </p:nvCxnSpPr>
        <p:spPr>
          <a:xfrm>
            <a:off x="0" y="692696"/>
            <a:ext cx="9144000" cy="0"/>
          </a:xfrm>
          <a:prstGeom prst="line">
            <a:avLst/>
          </a:prstGeom>
          <a:ln>
            <a:prstDash val="solid"/>
          </a:ln>
          <a:effectLst/>
        </p:spPr>
        <p:style>
          <a:lnRef idx="2">
            <a:schemeClr val="accent4"/>
          </a:lnRef>
          <a:fillRef idx="0">
            <a:schemeClr val="accent4"/>
          </a:fillRef>
          <a:effectRef idx="1">
            <a:schemeClr val="accent4"/>
          </a:effectRef>
          <a:fontRef idx="minor">
            <a:schemeClr val="tx1"/>
          </a:fontRef>
        </p:style>
      </p:cxnSp>
      <p:sp>
        <p:nvSpPr>
          <p:cNvPr id="12" name="圆角矩形 11"/>
          <p:cNvSpPr/>
          <p:nvPr/>
        </p:nvSpPr>
        <p:spPr>
          <a:xfrm>
            <a:off x="63178" y="260648"/>
            <a:ext cx="216024" cy="36004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endParaRPr>
          </a:p>
        </p:txBody>
      </p:sp>
      <p:sp>
        <p:nvSpPr>
          <p:cNvPr id="13" name="矩形 12"/>
          <p:cNvSpPr/>
          <p:nvPr/>
        </p:nvSpPr>
        <p:spPr>
          <a:xfrm rot="10800000" flipV="1">
            <a:off x="0" y="6715134"/>
            <a:ext cx="9144000" cy="142877"/>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8" name="TextBox 7"/>
          <p:cNvSpPr txBox="1"/>
          <p:nvPr/>
        </p:nvSpPr>
        <p:spPr>
          <a:xfrm>
            <a:off x="8741326" y="6632683"/>
            <a:ext cx="402674" cy="307777"/>
          </a:xfrm>
          <a:prstGeom prst="rect">
            <a:avLst/>
          </a:prstGeom>
          <a:noFill/>
        </p:spPr>
        <p:txBody>
          <a:bodyPr wrap="none" rtlCol="0">
            <a:spAutoFit/>
          </a:bodyPr>
          <a:lstStyle/>
          <a:p>
            <a:pPr fontAlgn="base">
              <a:spcBef>
                <a:spcPct val="0"/>
              </a:spcBef>
              <a:spcAft>
                <a:spcPct val="0"/>
              </a:spcAft>
            </a:pPr>
            <a:fld id="{249008B6-9CF0-49A9-B309-BC80C39702B5}" type="slidenum">
              <a:rPr lang="zh-CN" altLang="en-US" sz="1400" smtClean="0">
                <a:solidFill>
                  <a:prstClr val="white"/>
                </a:solidFill>
                <a:latin typeface="Arial" charset="0"/>
              </a:rPr>
              <a:pPr fontAlgn="base">
                <a:spcBef>
                  <a:spcPct val="0"/>
                </a:spcBef>
                <a:spcAft>
                  <a:spcPct val="0"/>
                </a:spcAft>
              </a:pPr>
              <a:t>‹#›</a:t>
            </a:fld>
            <a:endParaRPr lang="zh-CN" altLang="en-US" sz="1400" dirty="0">
              <a:solidFill>
                <a:prstClr val="white"/>
              </a:solidFill>
              <a:latin typeface="Arial" charset="0"/>
            </a:endParaRPr>
          </a:p>
        </p:txBody>
      </p:sp>
    </p:spTree>
    <p:extLst>
      <p:ext uri="{BB962C8B-B14F-4D97-AF65-F5344CB8AC3E}">
        <p14:creationId xmlns:p14="http://schemas.microsoft.com/office/powerpoint/2010/main" val="155940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总结">
    <p:spTree>
      <p:nvGrpSpPr>
        <p:cNvPr id="1" name=""/>
        <p:cNvGrpSpPr/>
        <p:nvPr/>
      </p:nvGrpSpPr>
      <p:grpSpPr>
        <a:xfrm>
          <a:off x="0" y="0"/>
          <a:ext cx="0" cy="0"/>
          <a:chOff x="0" y="0"/>
          <a:chExt cx="0" cy="0"/>
        </a:xfrm>
      </p:grpSpPr>
      <p:pic>
        <p:nvPicPr>
          <p:cNvPr id="7170" name="Picture 2" descr="http://sylt.zhifu.gov.cn/UploadFile/2013-5/2013522111656651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90316"/>
            <a:ext cx="9144000" cy="3169049"/>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rot="10800000" flipV="1">
            <a:off x="0" y="1600"/>
            <a:ext cx="9144000" cy="79375"/>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Tree>
    <p:extLst>
      <p:ext uri="{BB962C8B-B14F-4D97-AF65-F5344CB8AC3E}">
        <p14:creationId xmlns:p14="http://schemas.microsoft.com/office/powerpoint/2010/main" val="1561821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027236" y="185130"/>
            <a:ext cx="6827227" cy="554647"/>
          </a:xfrm>
        </p:spPr>
        <p:txBody>
          <a:bodyPr>
            <a:normAutofit/>
          </a:bodyPr>
          <a:lstStyle>
            <a:lvl1pPr>
              <a:defRPr sz="2800"/>
            </a:lvl1pPr>
          </a:lstStyle>
          <a:p>
            <a:r>
              <a:rPr lang="zh-CN" altLang="en-US"/>
              <a:t>单击此处编辑母版标题样式</a:t>
            </a:r>
            <a:endParaRPr lang="en-US" dirty="0"/>
          </a:p>
        </p:txBody>
      </p:sp>
      <p:sp>
        <p:nvSpPr>
          <p:cNvPr id="3" name="Content Placeholder 2"/>
          <p:cNvSpPr>
            <a:spLocks noGrp="1"/>
          </p:cNvSpPr>
          <p:nvPr>
            <p:ph idx="1"/>
          </p:nvPr>
        </p:nvSpPr>
        <p:spPr>
          <a:xfrm>
            <a:off x="628651" y="1825625"/>
            <a:ext cx="7335227" cy="417390"/>
          </a:xfrm>
        </p:spPr>
        <p:txBody>
          <a:bodyPr/>
          <a:lstStyle>
            <a:lvl1pPr marL="0" indent="0">
              <a:buNone/>
              <a:defRPr/>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F1DB33AC-C0DA-4DF0-B217-80636D39D305}" type="datetimeFigureOut">
              <a:rPr lang="zh-CN" altLang="en-US" smtClean="0"/>
              <a:t>2019/4/21</a:t>
            </a:fld>
            <a:endParaRPr lang="zh-CN" altLang="en-US"/>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8D344F68-FEF0-47C6-85D8-B5B47ACAD0C8}" type="slidenum">
              <a:rPr lang="zh-CN" altLang="en-US" smtClean="0"/>
              <a:t>‹#›</a:t>
            </a:fld>
            <a:endParaRPr lang="zh-CN" altLang="en-US"/>
          </a:p>
        </p:txBody>
      </p:sp>
      <p:pic>
        <p:nvPicPr>
          <p:cNvPr id="7" name="Picture 9" descr="xiougai23"/>
          <p:cNvPicPr>
            <a:picLocks noChangeAspect="1" noChangeArrowheads="1"/>
          </p:cNvPicPr>
          <p:nvPr/>
        </p:nvPicPr>
        <p:blipFill>
          <a:blip r:embed="rId2">
            <a:extLst>
              <a:ext uri="{28A0092B-C50C-407E-A947-70E740481C1C}">
                <a14:useLocalDpi xmlns:a14="http://schemas.microsoft.com/office/drawing/2010/main" val="0"/>
              </a:ext>
            </a:extLst>
          </a:blip>
          <a:srcRect l="15906" t="27783" r="16545" b="27782"/>
          <a:stretch>
            <a:fillRect/>
          </a:stretch>
        </p:blipFill>
        <p:spPr bwMode="auto">
          <a:xfrm>
            <a:off x="1" y="2"/>
            <a:ext cx="6842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12"/>
          <p:cNvSpPr>
            <a:spLocks noChangeShapeType="1"/>
          </p:cNvSpPr>
          <p:nvPr/>
        </p:nvSpPr>
        <p:spPr bwMode="auto">
          <a:xfrm>
            <a:off x="192088" y="836613"/>
            <a:ext cx="8820150" cy="0"/>
          </a:xfrm>
          <a:prstGeom prst="line">
            <a:avLst/>
          </a:prstGeom>
          <a:noFill/>
          <a:ln w="381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800"/>
          </a:p>
        </p:txBody>
      </p:sp>
      <p:pic>
        <p:nvPicPr>
          <p:cNvPr id="9" name="Picture 7" descr="cap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715"/>
            <a:ext cx="5715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pku_log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989" y="93780"/>
            <a:ext cx="642937"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511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21120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ea typeface="黑体" pitchFamily="2" charset="-122"/>
        </a:defRPr>
      </a:lvl2pPr>
      <a:lvl3pPr algn="ctr" rtl="0" eaLnBrk="1" fontAlgn="base" hangingPunct="1">
        <a:spcBef>
          <a:spcPct val="0"/>
        </a:spcBef>
        <a:spcAft>
          <a:spcPct val="0"/>
        </a:spcAft>
        <a:defRPr sz="4400">
          <a:solidFill>
            <a:schemeClr val="tx1"/>
          </a:solidFill>
          <a:latin typeface="Arial" charset="0"/>
          <a:ea typeface="黑体" pitchFamily="2" charset="-122"/>
        </a:defRPr>
      </a:lvl3pPr>
      <a:lvl4pPr algn="ctr" rtl="0" eaLnBrk="1" fontAlgn="base" hangingPunct="1">
        <a:spcBef>
          <a:spcPct val="0"/>
        </a:spcBef>
        <a:spcAft>
          <a:spcPct val="0"/>
        </a:spcAft>
        <a:defRPr sz="4400">
          <a:solidFill>
            <a:schemeClr val="tx1"/>
          </a:solidFill>
          <a:latin typeface="Arial" charset="0"/>
          <a:ea typeface="黑体" pitchFamily="2" charset="-122"/>
        </a:defRPr>
      </a:lvl4pPr>
      <a:lvl5pPr algn="ctr" rtl="0" eaLnBrk="1" fontAlgn="base" hangingPunct="1">
        <a:spcBef>
          <a:spcPct val="0"/>
        </a:spcBef>
        <a:spcAft>
          <a:spcPct val="0"/>
        </a:spcAft>
        <a:defRPr sz="4400">
          <a:solidFill>
            <a:schemeClr val="tx1"/>
          </a:solidFill>
          <a:latin typeface="Arial" charset="0"/>
          <a:ea typeface="黑体" pitchFamily="2" charset="-122"/>
        </a:defRPr>
      </a:lvl5pPr>
      <a:lvl6pPr marL="457200" algn="ctr" rtl="0" eaLnBrk="1" fontAlgn="base" hangingPunct="1">
        <a:spcBef>
          <a:spcPct val="0"/>
        </a:spcBef>
        <a:spcAft>
          <a:spcPct val="0"/>
        </a:spcAft>
        <a:defRPr sz="4400">
          <a:solidFill>
            <a:schemeClr val="tx1"/>
          </a:solidFill>
          <a:latin typeface="Arial" charset="0"/>
          <a:ea typeface="黑体" pitchFamily="2" charset="-122"/>
        </a:defRPr>
      </a:lvl6pPr>
      <a:lvl7pPr marL="914400" algn="ctr" rtl="0" eaLnBrk="1" fontAlgn="base" hangingPunct="1">
        <a:spcBef>
          <a:spcPct val="0"/>
        </a:spcBef>
        <a:spcAft>
          <a:spcPct val="0"/>
        </a:spcAft>
        <a:defRPr sz="4400">
          <a:solidFill>
            <a:schemeClr val="tx1"/>
          </a:solidFill>
          <a:latin typeface="Arial" charset="0"/>
          <a:ea typeface="黑体" pitchFamily="2" charset="-122"/>
        </a:defRPr>
      </a:lvl7pPr>
      <a:lvl8pPr marL="1371600" algn="ctr" rtl="0" eaLnBrk="1" fontAlgn="base" hangingPunct="1">
        <a:spcBef>
          <a:spcPct val="0"/>
        </a:spcBef>
        <a:spcAft>
          <a:spcPct val="0"/>
        </a:spcAft>
        <a:defRPr sz="4400">
          <a:solidFill>
            <a:schemeClr val="tx1"/>
          </a:solidFill>
          <a:latin typeface="Arial" charset="0"/>
          <a:ea typeface="黑体" pitchFamily="2" charset="-122"/>
        </a:defRPr>
      </a:lvl8pPr>
      <a:lvl9pPr marL="1828800" algn="ctr" rtl="0" eaLnBrk="1" fontAlgn="base" hangingPunct="1">
        <a:spcBef>
          <a:spcPct val="0"/>
        </a:spcBef>
        <a:spcAft>
          <a:spcPct val="0"/>
        </a:spcAft>
        <a:defRPr sz="4400">
          <a:solidFill>
            <a:schemeClr val="tx1"/>
          </a:solidFill>
          <a:latin typeface="Arial" charset="0"/>
          <a:ea typeface="黑体" pitchFamily="2" charset="-122"/>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20.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tiff"/><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image" Target="../media/image64.tiff"/><Relationship Id="rId7" Type="http://schemas.openxmlformats.org/officeDocument/2006/relationships/image" Target="../media/image67.png"/><Relationship Id="rId2"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66.tiff"/><Relationship Id="rId5" Type="http://schemas.openxmlformats.org/officeDocument/2006/relationships/image" Target="../media/image410.png"/><Relationship Id="rId4" Type="http://schemas.openxmlformats.org/officeDocument/2006/relationships/image" Target="../media/image65.tiff"/><Relationship Id="rId9" Type="http://schemas.openxmlformats.org/officeDocument/2006/relationships/image" Target="../media/image450.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tiff"/><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1.t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 Id="rId4" Type="http://schemas.openxmlformats.org/officeDocument/2006/relationships/image" Target="../media/image102.jpg"/></Relationships>
</file>

<file path=ppt/slides/_rels/slide3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g"/></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7.tmp"/><Relationship Id="rId3" Type="http://schemas.openxmlformats.org/officeDocument/2006/relationships/image" Target="../media/image22.png"/><Relationship Id="rId7" Type="http://schemas.openxmlformats.org/officeDocument/2006/relationships/image" Target="../media/image26.tmp"/><Relationship Id="rId2" Type="http://schemas.openxmlformats.org/officeDocument/2006/relationships/image" Target="../media/image21.tmp"/><Relationship Id="rId1" Type="http://schemas.openxmlformats.org/officeDocument/2006/relationships/slideLayout" Target="../slideLayouts/slideLayout2.xml"/><Relationship Id="rId6" Type="http://schemas.openxmlformats.org/officeDocument/2006/relationships/image" Target="../media/image25.tmp"/><Relationship Id="rId5" Type="http://schemas.openxmlformats.org/officeDocument/2006/relationships/image" Target="../media/image24.tmp"/><Relationship Id="rId4" Type="http://schemas.openxmlformats.org/officeDocument/2006/relationships/image" Target="../media/image23.tmp"/><Relationship Id="rId9" Type="http://schemas.openxmlformats.org/officeDocument/2006/relationships/image" Target="../media/image28.tmp"/></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tiff"/></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7"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2.tiff"/><Relationship Id="rId5" Type="http://schemas.openxmlformats.org/officeDocument/2006/relationships/image" Target="../media/image65.png"/><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mp"/><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Layout" Target="../diagrams/layout1.xml"/><Relationship Id="rId7" Type="http://schemas.openxmlformats.org/officeDocument/2006/relationships/image" Target="../media/image3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41.png"/><Relationship Id="rId5" Type="http://schemas.openxmlformats.org/officeDocument/2006/relationships/diagramColors" Target="../diagrams/colors1.xml"/><Relationship Id="rId10" Type="http://schemas.openxmlformats.org/officeDocument/2006/relationships/image" Target="../media/image40.png"/><Relationship Id="rId4" Type="http://schemas.openxmlformats.org/officeDocument/2006/relationships/diagramQuickStyle" Target="../diagrams/quickStyle1.xml"/><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4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381663" y="1668421"/>
            <a:ext cx="8301162" cy="1895066"/>
          </a:xfrm>
        </p:spPr>
        <p:txBody>
          <a:bodyPr/>
          <a:lstStyle/>
          <a:p>
            <a:r>
              <a:rPr lang="zh-CN" altLang="en-US" dirty="0">
                <a:solidFill>
                  <a:schemeClr val="tx1"/>
                </a:solidFill>
              </a:rPr>
              <a:t>利用纳米靶产生激光驱动高能离子与高亮度辐射</a:t>
            </a:r>
          </a:p>
        </p:txBody>
      </p:sp>
      <p:sp>
        <p:nvSpPr>
          <p:cNvPr id="5" name="文本框 4"/>
          <p:cNvSpPr txBox="1"/>
          <p:nvPr/>
        </p:nvSpPr>
        <p:spPr>
          <a:xfrm>
            <a:off x="3924708" y="4034166"/>
            <a:ext cx="1261884" cy="523220"/>
          </a:xfrm>
          <a:prstGeom prst="rect">
            <a:avLst/>
          </a:prstGeom>
          <a:noFill/>
        </p:spPr>
        <p:txBody>
          <a:bodyPr wrap="none" rtlCol="0">
            <a:spAutoFit/>
          </a:bodyPr>
          <a:lstStyle/>
          <a:p>
            <a:r>
              <a:rPr lang="zh-CN" altLang="en-US" sz="2800" dirty="0">
                <a:latin typeface="微软雅黑" panose="020B0503020204020204" pitchFamily="34" charset="-122"/>
                <a:ea typeface="微软雅黑" panose="020B0503020204020204" pitchFamily="34" charset="-122"/>
              </a:rPr>
              <a:t>马文君</a:t>
            </a:r>
          </a:p>
        </p:txBody>
      </p:sp>
      <p:sp>
        <p:nvSpPr>
          <p:cNvPr id="6" name="文本框 5"/>
          <p:cNvSpPr txBox="1"/>
          <p:nvPr/>
        </p:nvSpPr>
        <p:spPr>
          <a:xfrm>
            <a:off x="2602171" y="5028065"/>
            <a:ext cx="4493538" cy="523220"/>
          </a:xfrm>
          <a:prstGeom prst="rect">
            <a:avLst/>
          </a:prstGeom>
          <a:noFill/>
        </p:spPr>
        <p:txBody>
          <a:bodyPr wrap="none" rtlCol="0">
            <a:spAutoFit/>
          </a:bodyPr>
          <a:lstStyle/>
          <a:p>
            <a:r>
              <a:rPr lang="zh-CN" altLang="en-US" sz="2800" dirty="0">
                <a:latin typeface="微软雅黑" panose="020B0503020204020204" pitchFamily="34" charset="-122"/>
                <a:ea typeface="微软雅黑" panose="020B0503020204020204" pitchFamily="34" charset="-122"/>
              </a:rPr>
              <a:t>北京大学物理学院重离子所</a:t>
            </a:r>
          </a:p>
        </p:txBody>
      </p:sp>
      <p:sp>
        <p:nvSpPr>
          <p:cNvPr id="7" name="文本框 6"/>
          <p:cNvSpPr txBox="1"/>
          <p:nvPr/>
        </p:nvSpPr>
        <p:spPr>
          <a:xfrm>
            <a:off x="2243098" y="5760354"/>
            <a:ext cx="5211683" cy="523220"/>
          </a:xfrm>
          <a:prstGeom prst="rect">
            <a:avLst/>
          </a:prstGeom>
          <a:noFill/>
        </p:spPr>
        <p:txBody>
          <a:bodyPr wrap="none" rtlCol="0">
            <a:spAutoFit/>
          </a:bodyPr>
          <a:lstStyle/>
          <a:p>
            <a:r>
              <a:rPr lang="zh-CN" altLang="en-US" sz="2800" dirty="0">
                <a:latin typeface="微软雅黑" panose="020B0503020204020204" pitchFamily="34" charset="-122"/>
                <a:ea typeface="微软雅黑" panose="020B0503020204020204" pitchFamily="34" charset="-122"/>
              </a:rPr>
              <a:t>核物理与核技术国家重点实验室</a:t>
            </a:r>
          </a:p>
        </p:txBody>
      </p:sp>
    </p:spTree>
    <p:extLst>
      <p:ext uri="{BB962C8B-B14F-4D97-AF65-F5344CB8AC3E}">
        <p14:creationId xmlns:p14="http://schemas.microsoft.com/office/powerpoint/2010/main" val="3827655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临界密度等离子透镜</a:t>
            </a:r>
          </a:p>
        </p:txBody>
      </p:sp>
      <p:pic>
        <p:nvPicPr>
          <p:cNvPr id="4" name="Picture 24"/>
          <p:cNvPicPr>
            <a:picLocks noChangeAspect="1"/>
          </p:cNvPicPr>
          <p:nvPr/>
        </p:nvPicPr>
        <p:blipFill>
          <a:blip r:embed="rId2">
            <a:clrChange>
              <a:clrFrom>
                <a:srgbClr val="FFFFFF"/>
              </a:clrFrom>
              <a:clrTo>
                <a:srgbClr val="FFFFFF">
                  <a:alpha val="0"/>
                </a:srgbClr>
              </a:clrTo>
            </a:clrChange>
          </a:blip>
          <a:stretch>
            <a:fillRect/>
          </a:stretch>
        </p:blipFill>
        <p:spPr>
          <a:xfrm>
            <a:off x="4205987" y="3584142"/>
            <a:ext cx="4830961" cy="3429000"/>
          </a:xfrm>
          <a:prstGeom prst="rect">
            <a:avLst/>
          </a:prstGeom>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813" b="34196"/>
          <a:stretch/>
        </p:blipFill>
        <p:spPr bwMode="auto">
          <a:xfrm>
            <a:off x="-6822" y="2082827"/>
            <a:ext cx="4212809"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6" name="TextBox 4"/>
              <p:cNvSpPr txBox="1"/>
              <p:nvPr/>
            </p:nvSpPr>
            <p:spPr>
              <a:xfrm>
                <a:off x="4246771" y="2358469"/>
                <a:ext cx="4450834" cy="400110"/>
              </a:xfrm>
              <a:prstGeom prst="rect">
                <a:avLst/>
              </a:prstGeom>
              <a:noFill/>
            </p:spPr>
            <p:txBody>
              <a:bodyPr wrap="none" rtlCol="0">
                <a:spAutoFit/>
              </a:bodyPr>
              <a:lstStyle/>
              <a:p>
                <a:r>
                  <a:rPr lang="zh-CN" altLang="en-US" sz="2000" dirty="0"/>
                  <a:t>激光经过</a:t>
                </a:r>
                <a:r>
                  <a:rPr lang="en-US" sz="2000" dirty="0"/>
                  <a:t>2</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𝑛</m:t>
                        </m:r>
                      </m:e>
                      <m:sub>
                        <m:r>
                          <a:rPr lang="en-US" sz="2000" b="0" i="1" smtClean="0">
                            <a:latin typeface="Cambria Math"/>
                          </a:rPr>
                          <m:t>𝑐</m:t>
                        </m:r>
                      </m:sub>
                    </m:sSub>
                  </m:oMath>
                </a14:m>
                <a:r>
                  <a:rPr lang="zh-CN" altLang="en-US" sz="2000" dirty="0"/>
                  <a:t>等离子体整形效果</a:t>
                </a:r>
                <a:r>
                  <a:rPr lang="en-US" altLang="zh-CN" sz="2000" dirty="0"/>
                  <a:t>3D</a:t>
                </a:r>
                <a:r>
                  <a:rPr lang="zh-CN" altLang="en-US" sz="2000" dirty="0"/>
                  <a:t>模拟</a:t>
                </a:r>
                <a:endParaRPr lang="en-US" sz="2000" dirty="0"/>
              </a:p>
            </p:txBody>
          </p:sp>
        </mc:Choice>
        <mc:Fallback xmlns="">
          <p:sp>
            <p:nvSpPr>
              <p:cNvPr id="6" name="TextBox 4"/>
              <p:cNvSpPr txBox="1">
                <a:spLocks noRot="1" noChangeAspect="1" noMove="1" noResize="1" noEditPoints="1" noAdjustHandles="1" noChangeArrowheads="1" noChangeShapeType="1" noTextEdit="1"/>
              </p:cNvSpPr>
              <p:nvPr/>
            </p:nvSpPr>
            <p:spPr>
              <a:xfrm>
                <a:off x="4246771" y="2358469"/>
                <a:ext cx="4450834" cy="400110"/>
              </a:xfrm>
              <a:prstGeom prst="rect">
                <a:avLst/>
              </a:prstGeom>
              <a:blipFill rotWithShape="0">
                <a:blip r:embed="rId4"/>
                <a:stretch>
                  <a:fillRect l="-1507" t="-13636" r="-822" b="-27273"/>
                </a:stretch>
              </a:blipFill>
            </p:spPr>
            <p:txBody>
              <a:bodyPr/>
              <a:lstStyle/>
              <a:p>
                <a:r>
                  <a:rPr lang="zh-CN" altLang="en-US">
                    <a:noFill/>
                  </a:rPr>
                  <a:t> </a:t>
                </a:r>
              </a:p>
            </p:txBody>
          </p:sp>
        </mc:Fallback>
      </mc:AlternateContent>
      <p:sp>
        <p:nvSpPr>
          <p:cNvPr id="7" name="TextBox 5"/>
          <p:cNvSpPr txBox="1"/>
          <p:nvPr/>
        </p:nvSpPr>
        <p:spPr>
          <a:xfrm>
            <a:off x="507046" y="5198293"/>
            <a:ext cx="3569272" cy="400110"/>
          </a:xfrm>
          <a:prstGeom prst="rect">
            <a:avLst/>
          </a:prstGeom>
          <a:noFill/>
        </p:spPr>
        <p:txBody>
          <a:bodyPr wrap="square" rtlCol="0">
            <a:spAutoFit/>
          </a:bodyPr>
          <a:lstStyle/>
          <a:p>
            <a:r>
              <a:rPr lang="zh-CN" altLang="en-US" sz="2000" dirty="0"/>
              <a:t>峰值光强提高</a:t>
            </a:r>
            <a:r>
              <a:rPr lang="en-US" altLang="zh-CN" sz="2000" dirty="0"/>
              <a:t>10</a:t>
            </a:r>
            <a:r>
              <a:rPr lang="zh-CN" altLang="en-US" sz="2000" dirty="0"/>
              <a:t>倍</a:t>
            </a:r>
            <a:endParaRPr lang="en-US" sz="2000" dirty="0"/>
          </a:p>
        </p:txBody>
      </p:sp>
      <p:sp>
        <p:nvSpPr>
          <p:cNvPr id="8" name="TextBox 6"/>
          <p:cNvSpPr txBox="1"/>
          <p:nvPr/>
        </p:nvSpPr>
        <p:spPr>
          <a:xfrm>
            <a:off x="433475" y="5818269"/>
            <a:ext cx="3173494" cy="707886"/>
          </a:xfrm>
          <a:prstGeom prst="rect">
            <a:avLst/>
          </a:prstGeom>
          <a:noFill/>
        </p:spPr>
        <p:txBody>
          <a:bodyPr wrap="square" rtlCol="0">
            <a:spAutoFit/>
          </a:bodyPr>
          <a:lstStyle/>
          <a:p>
            <a:r>
              <a:rPr lang="zh-CN" altLang="en-US" sz="2000" dirty="0"/>
              <a:t>脉宽减少一半，</a:t>
            </a:r>
            <a:r>
              <a:rPr lang="en-US" altLang="zh-CN" sz="2000" dirty="0"/>
              <a:t>1</a:t>
            </a:r>
            <a:r>
              <a:rPr lang="zh-CN" altLang="en-US" sz="2000" dirty="0"/>
              <a:t>个周期上升沿</a:t>
            </a:r>
            <a:endParaRPr lang="en-US" sz="2000" dirty="0"/>
          </a:p>
        </p:txBody>
      </p:sp>
      <p:sp>
        <p:nvSpPr>
          <p:cNvPr id="9" name="Rectangle 1"/>
          <p:cNvSpPr/>
          <p:nvPr/>
        </p:nvSpPr>
        <p:spPr>
          <a:xfrm>
            <a:off x="4847014" y="2758579"/>
            <a:ext cx="3642420" cy="584775"/>
          </a:xfrm>
          <a:prstGeom prst="rect">
            <a:avLst/>
          </a:prstGeom>
        </p:spPr>
        <p:txBody>
          <a:bodyPr wrap="square">
            <a:spAutoFit/>
          </a:bodyPr>
          <a:lstStyle/>
          <a:p>
            <a:r>
              <a:rPr lang="en-US" altLang="zh-CN" sz="1600" dirty="0" err="1"/>
              <a:t>H.Y.Wang</a:t>
            </a:r>
            <a:r>
              <a:rPr lang="en-US" altLang="zh-CN" sz="1600" dirty="0"/>
              <a:t>, </a:t>
            </a:r>
            <a:r>
              <a:rPr lang="en-US" altLang="zh-CN" sz="1600" dirty="0" err="1"/>
              <a:t>X.Q.Yan</a:t>
            </a:r>
            <a:r>
              <a:rPr lang="en-US" altLang="zh-CN" sz="1600" dirty="0"/>
              <a:t> et. al. </a:t>
            </a:r>
            <a:r>
              <a:rPr lang="en-US" sz="1600" i="1" dirty="0"/>
              <a:t>Physical Review Letters </a:t>
            </a:r>
            <a:r>
              <a:rPr lang="en-US" sz="1600" dirty="0"/>
              <a:t>107(26) (2011)</a:t>
            </a:r>
          </a:p>
        </p:txBody>
      </p:sp>
      <p:sp>
        <p:nvSpPr>
          <p:cNvPr id="10" name="Rectangle 6"/>
          <p:cNvSpPr/>
          <p:nvPr/>
        </p:nvSpPr>
        <p:spPr>
          <a:xfrm>
            <a:off x="222723" y="1065808"/>
            <a:ext cx="8436250" cy="1015663"/>
          </a:xfrm>
          <a:prstGeom prst="rect">
            <a:avLst/>
          </a:prstGeom>
        </p:spPr>
        <p:txBody>
          <a:bodyPr wrap="square">
            <a:spAutoFit/>
          </a:bodyPr>
          <a:lstStyle/>
          <a:p>
            <a:r>
              <a:rPr lang="zh-CN" altLang="en-US" sz="2000" b="1" dirty="0"/>
              <a:t>激光经近临界密度等离子体传播后，脉冲宽度变小，脉冲前沿陡化，能量在时间和空间上都被压缩。利用这种调制后的激光脉冲进行光压加速，可在等离子薄膜破碎之前完成主要加速过程。</a:t>
            </a:r>
            <a:endParaRPr lang="en-US" altLang="zh-CN" sz="2000" b="1" dirty="0"/>
          </a:p>
        </p:txBody>
      </p:sp>
    </p:spTree>
    <p:extLst>
      <p:ext uri="{BB962C8B-B14F-4D97-AF65-F5344CB8AC3E}">
        <p14:creationId xmlns:p14="http://schemas.microsoft.com/office/powerpoint/2010/main" val="1686066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2544" y="2400256"/>
            <a:ext cx="6538912" cy="400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85566" y="109970"/>
            <a:ext cx="5594801" cy="523220"/>
          </a:xfrm>
          <a:prstGeom prst="rect">
            <a:avLst/>
          </a:prstGeom>
          <a:noFill/>
        </p:spPr>
        <p:txBody>
          <a:bodyPr wrap="none" rtlCol="0">
            <a:spAutoFit/>
          </a:bodyPr>
          <a:lstStyle/>
          <a:p>
            <a:r>
              <a:rPr lang="zh-CN" altLang="en-US" sz="2800" dirty="0">
                <a:latin typeface="Heiti SC Medium" pitchFamily="2" charset="-128"/>
                <a:ea typeface="Heiti SC Medium" pitchFamily="2" charset="-128"/>
              </a:rPr>
              <a:t>采用双层纳米靶实现高效离子加速</a:t>
            </a:r>
            <a:endParaRPr lang="en-US" sz="2800" dirty="0">
              <a:latin typeface="Heiti SC Medium" pitchFamily="2" charset="-128"/>
              <a:ea typeface="Heiti SC Medium" pitchFamily="2" charset="-128"/>
            </a:endParaRPr>
          </a:p>
        </p:txBody>
      </p:sp>
      <p:sp>
        <p:nvSpPr>
          <p:cNvPr id="13" name="TextBox 12"/>
          <p:cNvSpPr txBox="1"/>
          <p:nvPr/>
        </p:nvSpPr>
        <p:spPr>
          <a:xfrm>
            <a:off x="3439373" y="3885059"/>
            <a:ext cx="2749728" cy="461665"/>
          </a:xfrm>
          <a:prstGeom prst="rect">
            <a:avLst/>
          </a:prstGeom>
          <a:solidFill>
            <a:schemeClr val="bg1"/>
          </a:solidFill>
        </p:spPr>
        <p:txBody>
          <a:bodyPr wrap="square" rtlCol="0">
            <a:spAutoFit/>
          </a:bodyPr>
          <a:lstStyle/>
          <a:p>
            <a:r>
              <a:rPr lang="zh-CN" altLang="en-US" sz="2400" b="1" dirty="0">
                <a:solidFill>
                  <a:srgbClr val="FF0000"/>
                </a:solidFill>
              </a:rPr>
              <a:t>三倍离子能量增益</a:t>
            </a:r>
            <a:endParaRPr lang="en-US" sz="2400" b="1" dirty="0">
              <a:solidFill>
                <a:srgbClr val="FF0000"/>
              </a:solidFill>
            </a:endParaRPr>
          </a:p>
        </p:txBody>
      </p:sp>
      <p:sp>
        <p:nvSpPr>
          <p:cNvPr id="15" name="Rectangle 14"/>
          <p:cNvSpPr/>
          <p:nvPr/>
        </p:nvSpPr>
        <p:spPr>
          <a:xfrm>
            <a:off x="344400" y="6246552"/>
            <a:ext cx="8668972" cy="369332"/>
          </a:xfrm>
          <a:prstGeom prst="rect">
            <a:avLst/>
          </a:prstGeom>
        </p:spPr>
        <p:txBody>
          <a:bodyPr wrap="square">
            <a:spAutoFit/>
          </a:bodyPr>
          <a:lstStyle/>
          <a:p>
            <a:r>
              <a:rPr lang="en-US" dirty="0" err="1"/>
              <a:t>J.H.Bin</a:t>
            </a:r>
            <a:r>
              <a:rPr lang="en-US" dirty="0"/>
              <a:t>*, </a:t>
            </a:r>
            <a:r>
              <a:rPr lang="en-US" dirty="0" err="1"/>
              <a:t>W.J.Ma</a:t>
            </a:r>
            <a:r>
              <a:rPr lang="en-US" dirty="0"/>
              <a:t>*,</a:t>
            </a:r>
            <a:r>
              <a:rPr lang="en-US" dirty="0" err="1"/>
              <a:t>H.Y.Wang</a:t>
            </a:r>
            <a:r>
              <a:rPr lang="en-US" dirty="0"/>
              <a:t>, </a:t>
            </a:r>
            <a:r>
              <a:rPr lang="en-US" altLang="zh-CN" dirty="0" err="1"/>
              <a:t>X.Q.Yan</a:t>
            </a:r>
            <a:r>
              <a:rPr lang="en-US" dirty="0"/>
              <a:t> et. al. </a:t>
            </a:r>
            <a:r>
              <a:rPr lang="en-US" altLang="zh-CN" i="1" dirty="0"/>
              <a:t>Physical Review Letters</a:t>
            </a:r>
            <a:r>
              <a:rPr lang="en-US" i="1" dirty="0"/>
              <a:t> 115, 064801 (2015). </a:t>
            </a:r>
            <a:r>
              <a:rPr lang="en-US" dirty="0"/>
              <a:t> </a:t>
            </a:r>
          </a:p>
        </p:txBody>
      </p:sp>
      <p:sp>
        <p:nvSpPr>
          <p:cNvPr id="3" name="矩形 2"/>
          <p:cNvSpPr/>
          <p:nvPr/>
        </p:nvSpPr>
        <p:spPr>
          <a:xfrm>
            <a:off x="1449708" y="1634178"/>
            <a:ext cx="304800" cy="403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478167" y="1740188"/>
            <a:ext cx="304800" cy="403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Group 8"/>
          <p:cNvGrpSpPr/>
          <p:nvPr/>
        </p:nvGrpSpPr>
        <p:grpSpPr>
          <a:xfrm>
            <a:off x="2757453" y="903787"/>
            <a:ext cx="3710479" cy="1478495"/>
            <a:chOff x="2511380" y="617776"/>
            <a:chExt cx="4880019" cy="1902768"/>
          </a:xfrm>
        </p:grpSpPr>
        <p:pic>
          <p:nvPicPr>
            <p:cNvPr id="1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7428" r="5859" b="55206"/>
            <a:stretch/>
          </p:blipFill>
          <p:spPr bwMode="auto">
            <a:xfrm>
              <a:off x="2511380" y="617776"/>
              <a:ext cx="4667969" cy="1810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0"/>
            <p:cNvSpPr/>
            <p:nvPr/>
          </p:nvSpPr>
          <p:spPr>
            <a:xfrm>
              <a:off x="6183716" y="1523010"/>
              <a:ext cx="1207683" cy="997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231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753"/>
          <a:stretch/>
        </p:blipFill>
        <p:spPr bwMode="auto">
          <a:xfrm>
            <a:off x="751478" y="3055006"/>
            <a:ext cx="3962400" cy="21727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879" t="15396" r="41503" b="27265"/>
          <a:stretch/>
        </p:blipFill>
        <p:spPr bwMode="auto">
          <a:xfrm>
            <a:off x="4038600" y="4339316"/>
            <a:ext cx="3598503" cy="2438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59634" y="2013466"/>
            <a:ext cx="2323136" cy="369332"/>
          </a:xfrm>
          <a:prstGeom prst="rect">
            <a:avLst/>
          </a:prstGeom>
          <a:noFill/>
        </p:spPr>
        <p:txBody>
          <a:bodyPr wrap="none" rtlCol="0">
            <a:spAutoFit/>
          </a:bodyPr>
          <a:lstStyle/>
          <a:p>
            <a:pPr marL="285750" indent="-285750">
              <a:buFont typeface="Wingdings" panose="05000000000000000000" pitchFamily="2" charset="2"/>
              <a:buChar char="§"/>
            </a:pPr>
            <a:r>
              <a:rPr lang="en-US" altLang="zh-CN" dirty="0"/>
              <a:t>PRL editor selected </a:t>
            </a:r>
            <a:endParaRPr lang="en-US" dirty="0"/>
          </a:p>
        </p:txBody>
      </p:sp>
      <p:sp>
        <p:nvSpPr>
          <p:cNvPr id="8" name="TextBox 7"/>
          <p:cNvSpPr txBox="1"/>
          <p:nvPr/>
        </p:nvSpPr>
        <p:spPr>
          <a:xfrm>
            <a:off x="228600" y="2438400"/>
            <a:ext cx="4831964" cy="369332"/>
          </a:xfrm>
          <a:prstGeom prst="rect">
            <a:avLst/>
          </a:prstGeom>
          <a:noFill/>
        </p:spPr>
        <p:txBody>
          <a:bodyPr wrap="none" rtlCol="0">
            <a:spAutoFit/>
          </a:bodyPr>
          <a:lstStyle/>
          <a:p>
            <a:pPr marL="285750" indent="-285750">
              <a:buFont typeface="Wingdings" panose="05000000000000000000" pitchFamily="2" charset="2"/>
              <a:buChar char="§"/>
            </a:pPr>
            <a:r>
              <a:rPr lang="en-US" altLang="zh-CN" dirty="0"/>
              <a:t>APS news: Synopsis : bringing ions up to speed</a:t>
            </a:r>
            <a:endParaRPr lang="en-US" dirty="0"/>
          </a:p>
        </p:txBody>
      </p:sp>
      <p:sp>
        <p:nvSpPr>
          <p:cNvPr id="9" name="TextBox 8"/>
          <p:cNvSpPr txBox="1"/>
          <p:nvPr/>
        </p:nvSpPr>
        <p:spPr>
          <a:xfrm>
            <a:off x="381000" y="5404923"/>
            <a:ext cx="3810000" cy="646331"/>
          </a:xfrm>
          <a:prstGeom prst="rect">
            <a:avLst/>
          </a:prstGeom>
          <a:noFill/>
        </p:spPr>
        <p:txBody>
          <a:bodyPr wrap="square" rtlCol="0">
            <a:spAutoFit/>
          </a:bodyPr>
          <a:lstStyle/>
          <a:p>
            <a:pPr marL="285750" indent="-285750">
              <a:buFont typeface="Wingdings" panose="05000000000000000000" pitchFamily="2" charset="2"/>
              <a:buChar char="§"/>
            </a:pPr>
            <a:r>
              <a:rPr lang="en-US" altLang="zh-CN" dirty="0"/>
              <a:t>IOP </a:t>
            </a:r>
            <a:r>
              <a:rPr lang="en-US" altLang="zh-CN" dirty="0" err="1"/>
              <a:t>physicsword</a:t>
            </a:r>
            <a:r>
              <a:rPr lang="en-US" altLang="zh-CN" dirty="0"/>
              <a:t>: Nanotubes energize laser-accelerated ions</a:t>
            </a:r>
            <a:endParaRPr lang="en-US"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 y="386545"/>
            <a:ext cx="8039100"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7430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l="5049" t="25686" r="44475" b="9990"/>
          <a:stretch/>
        </p:blipFill>
        <p:spPr>
          <a:xfrm>
            <a:off x="1255441" y="1286933"/>
            <a:ext cx="6849577" cy="4909940"/>
          </a:xfrm>
          <a:prstGeom prst="rect">
            <a:avLst/>
          </a:prstGeom>
        </p:spPr>
      </p:pic>
      <p:sp>
        <p:nvSpPr>
          <p:cNvPr id="2" name="矩形 1"/>
          <p:cNvSpPr/>
          <p:nvPr/>
        </p:nvSpPr>
        <p:spPr>
          <a:xfrm>
            <a:off x="1077641" y="6309605"/>
            <a:ext cx="7575292" cy="369332"/>
          </a:xfrm>
          <a:prstGeom prst="rect">
            <a:avLst/>
          </a:prstGeom>
        </p:spPr>
        <p:txBody>
          <a:bodyPr wrap="square">
            <a:spAutoFit/>
          </a:bodyPr>
          <a:lstStyle/>
          <a:p>
            <a:r>
              <a:rPr lang="en-US" altLang="zh-CN" dirty="0" err="1">
                <a:latin typeface="Segoe UI" panose="020B0502040204020203" pitchFamily="34" charset="0"/>
              </a:rPr>
              <a:t>H.Y.Wang</a:t>
            </a:r>
            <a:r>
              <a:rPr lang="en-US" altLang="zh-CN" dirty="0">
                <a:latin typeface="Segoe UI" panose="020B0502040204020203" pitchFamily="34" charset="0"/>
              </a:rPr>
              <a:t>, X.Q. Yan, </a:t>
            </a:r>
            <a:r>
              <a:rPr lang="en-US" altLang="zh-CN" dirty="0" err="1">
                <a:latin typeface="Segoe UI" panose="020B0502040204020203" pitchFamily="34" charset="0"/>
              </a:rPr>
              <a:t>W.J.Ma</a:t>
            </a:r>
            <a:r>
              <a:rPr lang="en-US" altLang="zh-CN" dirty="0">
                <a:latin typeface="Segoe UI" panose="020B0502040204020203" pitchFamily="34" charset="0"/>
              </a:rPr>
              <a:t> et al. (2013). </a:t>
            </a:r>
            <a:r>
              <a:rPr lang="en-US" altLang="zh-CN" u="sng" dirty="0">
                <a:latin typeface="Segoe UI" panose="020B0502040204020203" pitchFamily="34" charset="0"/>
              </a:rPr>
              <a:t>Physics of Plasmas </a:t>
            </a:r>
            <a:r>
              <a:rPr lang="en-US" altLang="zh-CN" b="1" u="sng" dirty="0">
                <a:latin typeface="Segoe UI" panose="020B0502040204020203" pitchFamily="34" charset="0"/>
              </a:rPr>
              <a:t>20</a:t>
            </a:r>
            <a:r>
              <a:rPr lang="en-US" altLang="zh-CN" u="sng" dirty="0">
                <a:latin typeface="Segoe UI" panose="020B0502040204020203" pitchFamily="34" charset="0"/>
              </a:rPr>
              <a:t>: 13101.</a:t>
            </a:r>
          </a:p>
        </p:txBody>
      </p:sp>
      <p:grpSp>
        <p:nvGrpSpPr>
          <p:cNvPr id="7" name="组合 6"/>
          <p:cNvGrpSpPr/>
          <p:nvPr/>
        </p:nvGrpSpPr>
        <p:grpSpPr>
          <a:xfrm>
            <a:off x="2023533" y="3369733"/>
            <a:ext cx="4851400" cy="728134"/>
            <a:chOff x="1947333" y="3242733"/>
            <a:chExt cx="4851400" cy="728134"/>
          </a:xfrm>
        </p:grpSpPr>
        <p:cxnSp>
          <p:nvCxnSpPr>
            <p:cNvPr id="5" name="直接连接符 4"/>
            <p:cNvCxnSpPr/>
            <p:nvPr/>
          </p:nvCxnSpPr>
          <p:spPr>
            <a:xfrm>
              <a:off x="1947333" y="3970867"/>
              <a:ext cx="4851400" cy="0"/>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947333" y="3242733"/>
              <a:ext cx="4851400" cy="0"/>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grpSp>
      <p:sp>
        <p:nvSpPr>
          <p:cNvPr id="8" name="文本框 7"/>
          <p:cNvSpPr txBox="1"/>
          <p:nvPr/>
        </p:nvSpPr>
        <p:spPr>
          <a:xfrm>
            <a:off x="3239222" y="943368"/>
            <a:ext cx="2420021" cy="461665"/>
          </a:xfrm>
          <a:prstGeom prst="rect">
            <a:avLst/>
          </a:prstGeom>
          <a:noFill/>
        </p:spPr>
        <p:txBody>
          <a:bodyPr wrap="none" rtlCol="0">
            <a:spAutoFit/>
          </a:bodyPr>
          <a:lstStyle/>
          <a:p>
            <a:r>
              <a:rPr lang="en-US" altLang="zh-CN" sz="2400" dirty="0"/>
              <a:t>a=21,FWHM=45fs</a:t>
            </a:r>
            <a:endParaRPr lang="zh-CN" altLang="en-US" sz="2400" dirty="0"/>
          </a:p>
        </p:txBody>
      </p:sp>
      <p:grpSp>
        <p:nvGrpSpPr>
          <p:cNvPr id="9" name="Group 8"/>
          <p:cNvGrpSpPr/>
          <p:nvPr/>
        </p:nvGrpSpPr>
        <p:grpSpPr>
          <a:xfrm>
            <a:off x="62678" y="1797305"/>
            <a:ext cx="1960855" cy="933764"/>
            <a:chOff x="2511380" y="617776"/>
            <a:chExt cx="4880019" cy="1902768"/>
          </a:xfrm>
        </p:grpSpPr>
        <p:pic>
          <p:nvPicPr>
            <p:cNvPr id="1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28" r="5859" b="55206"/>
            <a:stretch/>
          </p:blipFill>
          <p:spPr bwMode="auto">
            <a:xfrm>
              <a:off x="2511380" y="617776"/>
              <a:ext cx="4667969" cy="1810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6183716" y="1523010"/>
              <a:ext cx="1207683" cy="997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
          <p:cNvSpPr txBox="1"/>
          <p:nvPr/>
        </p:nvSpPr>
        <p:spPr>
          <a:xfrm>
            <a:off x="2733858" y="213994"/>
            <a:ext cx="3791423" cy="523220"/>
          </a:xfrm>
          <a:prstGeom prst="rect">
            <a:avLst/>
          </a:prstGeom>
          <a:noFill/>
        </p:spPr>
        <p:txBody>
          <a:bodyPr wrap="none" rtlCol="0">
            <a:spAutoFit/>
          </a:bodyPr>
          <a:lstStyle/>
          <a:p>
            <a:r>
              <a:rPr lang="zh-CN" altLang="en-US" sz="2800" b="1" dirty="0"/>
              <a:t>临界密度层最佳参数？</a:t>
            </a:r>
            <a:endParaRPr lang="en-US" sz="2800" b="1" dirty="0"/>
          </a:p>
        </p:txBody>
      </p:sp>
    </p:spTree>
    <p:extLst>
      <p:ext uri="{BB962C8B-B14F-4D97-AF65-F5344CB8AC3E}">
        <p14:creationId xmlns:p14="http://schemas.microsoft.com/office/powerpoint/2010/main" val="81705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文本框 2"/>
              <p:cNvSpPr txBox="1"/>
              <p:nvPr/>
            </p:nvSpPr>
            <p:spPr>
              <a:xfrm>
                <a:off x="1329505" y="1400347"/>
                <a:ext cx="184031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1&lt;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𝑛</m:t>
                          </m:r>
                        </m:e>
                        <m:sub>
                          <m:r>
                            <a:rPr lang="en-US" altLang="zh-CN" sz="2400" b="0" i="1" smtClean="0">
                              <a:latin typeface="Cambria Math" panose="02040503050406030204" pitchFamily="18" charset="0"/>
                            </a:rPr>
                            <m:t>𝑒</m:t>
                          </m:r>
                        </m:sub>
                      </m:sSub>
                      <m:r>
                        <a:rPr lang="en-US" altLang="zh-CN" sz="2400" b="0" i="1" smtClean="0">
                          <a:latin typeface="Cambria Math" panose="02040503050406030204" pitchFamily="18" charset="0"/>
                        </a:rPr>
                        <m:t>&lt;</m:t>
                      </m:r>
                      <m:r>
                        <a:rPr lang="zh-CN" altLang="en-US" sz="2400" b="0" i="1" smtClean="0">
                          <a:latin typeface="Cambria Math" panose="02040503050406030204" pitchFamily="18" charset="0"/>
                        </a:rPr>
                        <m:t>𝛾</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𝑛</m:t>
                          </m:r>
                        </m:e>
                        <m:sub>
                          <m:r>
                            <a:rPr lang="en-US" altLang="zh-CN" sz="2400" b="0" i="1" smtClean="0">
                              <a:latin typeface="Cambria Math" panose="02040503050406030204" pitchFamily="18" charset="0"/>
                            </a:rPr>
                            <m:t>𝑐</m:t>
                          </m:r>
                        </m:sub>
                      </m:sSub>
                    </m:oMath>
                  </m:oMathPara>
                </a14:m>
                <a:endParaRPr lang="zh-CN" altLang="en-US" sz="2400" dirty="0"/>
              </a:p>
            </p:txBody>
          </p:sp>
        </mc:Choice>
        <mc:Fallback>
          <p:sp>
            <p:nvSpPr>
              <p:cNvPr id="3" name="文本框 2"/>
              <p:cNvSpPr txBox="1">
                <a:spLocks noRot="1" noChangeAspect="1" noMove="1" noResize="1" noEditPoints="1" noAdjustHandles="1" noChangeArrowheads="1" noChangeShapeType="1" noTextEdit="1"/>
              </p:cNvSpPr>
              <p:nvPr/>
            </p:nvSpPr>
            <p:spPr>
              <a:xfrm>
                <a:off x="1329505" y="1400347"/>
                <a:ext cx="1840312" cy="369332"/>
              </a:xfrm>
              <a:prstGeom prst="rect">
                <a:avLst/>
              </a:prstGeom>
              <a:blipFill>
                <a:blip r:embed="rId2"/>
                <a:stretch>
                  <a:fillRect l="-3425" b="-23333"/>
                </a:stretch>
              </a:blipFill>
            </p:spPr>
            <p:txBody>
              <a:bodyPr/>
              <a:lstStyle/>
              <a:p>
                <a:r>
                  <a:rPr lang="zh-CN" altLang="en-US">
                    <a:noFill/>
                  </a:rPr>
                  <a:t> </a:t>
                </a:r>
              </a:p>
            </p:txBody>
          </p:sp>
        </mc:Fallback>
      </mc:AlternateContent>
      <p:sp>
        <p:nvSpPr>
          <p:cNvPr id="4" name="TextBox 1"/>
          <p:cNvSpPr txBox="1"/>
          <p:nvPr/>
        </p:nvSpPr>
        <p:spPr>
          <a:xfrm>
            <a:off x="3164874" y="149323"/>
            <a:ext cx="2709396" cy="523220"/>
          </a:xfrm>
          <a:prstGeom prst="rect">
            <a:avLst/>
          </a:prstGeom>
          <a:noFill/>
        </p:spPr>
        <p:txBody>
          <a:bodyPr wrap="none" rtlCol="0">
            <a:spAutoFit/>
          </a:bodyPr>
          <a:lstStyle/>
          <a:p>
            <a:r>
              <a:rPr lang="zh-CN" altLang="en-US" sz="2800" dirty="0">
                <a:latin typeface="+mj-ea"/>
                <a:ea typeface="+mj-ea"/>
              </a:rPr>
              <a:t>临界密度区细分</a:t>
            </a:r>
            <a:endParaRPr lang="en-US" sz="2800" dirty="0">
              <a:latin typeface="+mj-ea"/>
              <a:ea typeface="+mj-ea"/>
            </a:endParaRPr>
          </a:p>
        </p:txBody>
      </p:sp>
      <mc:AlternateContent xmlns:mc="http://schemas.openxmlformats.org/markup-compatibility/2006">
        <mc:Choice xmlns:a14="http://schemas.microsoft.com/office/drawing/2010/main" Requires="a14">
          <p:sp>
            <p:nvSpPr>
              <p:cNvPr id="5" name="文本框 4"/>
              <p:cNvSpPr txBox="1"/>
              <p:nvPr/>
            </p:nvSpPr>
            <p:spPr>
              <a:xfrm>
                <a:off x="441143" y="860635"/>
                <a:ext cx="3180358" cy="369332"/>
              </a:xfrm>
              <a:prstGeom prst="rect">
                <a:avLst/>
              </a:prstGeom>
              <a:noFill/>
            </p:spPr>
            <p:txBody>
              <a:bodyPr wrap="none" lIns="0" tIns="0" rIns="0" bIns="0" rtlCol="0">
                <a:spAutoFit/>
              </a:bodyPr>
              <a:lstStyle/>
              <a:p>
                <a14:m>
                  <m:oMath xmlns:m="http://schemas.openxmlformats.org/officeDocument/2006/math">
                    <m:r>
                      <a:rPr lang="zh-CN" altLang="en-US" sz="2400" i="1">
                        <a:latin typeface="Cambria Math" panose="02040503050406030204" pitchFamily="18" charset="0"/>
                      </a:rPr>
                      <m:t>区域</m:t>
                    </m:r>
                  </m:oMath>
                </a14:m>
                <a:r>
                  <a:rPr lang="en-US" altLang="zh-CN" sz="2400" dirty="0"/>
                  <a:t>I</a:t>
                </a:r>
                <a:r>
                  <a:rPr lang="zh-CN" altLang="en-US" sz="2400" dirty="0"/>
                  <a:t>：相对论自透明区</a:t>
                </a:r>
              </a:p>
            </p:txBody>
          </p:sp>
        </mc:Choice>
        <mc:Fallback>
          <p:sp>
            <p:nvSpPr>
              <p:cNvPr id="5" name="文本框 4"/>
              <p:cNvSpPr txBox="1">
                <a:spLocks noRot="1" noChangeAspect="1" noMove="1" noResize="1" noEditPoints="1" noAdjustHandles="1" noChangeArrowheads="1" noChangeShapeType="1" noTextEdit="1"/>
              </p:cNvSpPr>
              <p:nvPr/>
            </p:nvSpPr>
            <p:spPr>
              <a:xfrm>
                <a:off x="441143" y="860635"/>
                <a:ext cx="3180358" cy="369332"/>
              </a:xfrm>
              <a:prstGeom prst="rect">
                <a:avLst/>
              </a:prstGeom>
              <a:blipFill>
                <a:blip r:embed="rId3"/>
                <a:stretch>
                  <a:fillRect l="-4382" t="-30000" r="-4781" b="-4666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8" name="文本框 7"/>
              <p:cNvSpPr txBox="1"/>
              <p:nvPr/>
            </p:nvSpPr>
            <p:spPr>
              <a:xfrm>
                <a:off x="5590091" y="1351752"/>
                <a:ext cx="2790444" cy="369332"/>
              </a:xfrm>
              <a:prstGeom prst="rect">
                <a:avLst/>
              </a:prstGeom>
              <a:noFill/>
            </p:spPr>
            <p:txBody>
              <a:bodyPr wrap="none" lIns="0" tIns="0" rIns="0" bIns="0" rtlCol="0">
                <a:spAutoFit/>
              </a:bodyPr>
              <a:lstStyle/>
              <a:p>
                <a14:m>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𝑛</m:t>
                        </m:r>
                      </m:e>
                      <m:sub>
                        <m:r>
                          <a:rPr lang="en-US" altLang="zh-CN" sz="2400" b="0" i="1" smtClean="0">
                            <a:latin typeface="Cambria Math" panose="02040503050406030204" pitchFamily="18" charset="0"/>
                          </a:rPr>
                          <m:t>𝑒</m:t>
                        </m:r>
                      </m:sub>
                    </m:sSub>
                    <m:r>
                      <a:rPr lang="en-US" altLang="zh-CN" sz="2400" b="0" i="1" smtClean="0">
                        <a:latin typeface="Cambria Math" panose="02040503050406030204" pitchFamily="18" charset="0"/>
                      </a:rPr>
                      <m:t>&lt;</m:t>
                    </m:r>
                    <m:r>
                      <a:rPr lang="en-US" altLang="zh-CN" sz="2400" i="1">
                        <a:latin typeface="Cambria Math" panose="02040503050406030204" pitchFamily="18" charset="0"/>
                      </a:rPr>
                      <m:t>1</m:t>
                    </m:r>
                  </m:oMath>
                </a14:m>
                <a:r>
                  <a:rPr lang="zh-CN" altLang="en-US" sz="2400" dirty="0"/>
                  <a:t>，满足</a:t>
                </a:r>
                <a14:m>
                  <m:oMath xmlns:m="http://schemas.openxmlformats.org/officeDocument/2006/math">
                    <m:sSub>
                      <m:sSubPr>
                        <m:ctrlPr>
                          <a:rPr lang="en-US" altLang="zh-CN" sz="2400" i="1" smtClean="0">
                            <a:latin typeface="Cambria Math" panose="02040503050406030204" pitchFamily="18" charset="0"/>
                          </a:rPr>
                        </m:ctrlPr>
                      </m:sSubPr>
                      <m:e>
                        <m:r>
                          <a:rPr lang="zh-CN" altLang="en-US" sz="2400" i="1" smtClean="0">
                            <a:latin typeface="Cambria Math" panose="02040503050406030204" pitchFamily="18" charset="0"/>
                          </a:rPr>
                          <m:t>𝜔</m:t>
                        </m:r>
                      </m:e>
                      <m:sub>
                        <m:r>
                          <m:rPr>
                            <m:sty m:val="p"/>
                          </m:rPr>
                          <a:rPr lang="en-US" altLang="zh-CN" sz="2400" i="1" smtClean="0">
                            <a:latin typeface="Cambria Math" panose="02040503050406030204" pitchFamily="18" charset="0"/>
                          </a:rPr>
                          <m:t>B</m:t>
                        </m:r>
                      </m:sub>
                    </m:sSub>
                    <m:r>
                      <a:rPr lang="en-US" altLang="zh-CN" sz="2400" i="1">
                        <a:latin typeface="Cambria Math" panose="02040503050406030204" pitchFamily="18" charset="0"/>
                      </a:rPr>
                      <m:t>~</m:t>
                    </m:r>
                    <m:sSub>
                      <m:sSubPr>
                        <m:ctrlPr>
                          <a:rPr lang="en-US" altLang="zh-CN" sz="2400" i="1" smtClean="0">
                            <a:latin typeface="Cambria Math" panose="02040503050406030204" pitchFamily="18" charset="0"/>
                          </a:rPr>
                        </m:ctrlPr>
                      </m:sSubPr>
                      <m:e>
                        <m:r>
                          <a:rPr lang="zh-CN" altLang="en-US" sz="2400" i="1" smtClean="0">
                            <a:latin typeface="Cambria Math" panose="02040503050406030204" pitchFamily="18" charset="0"/>
                          </a:rPr>
                          <m:t>𝜔</m:t>
                        </m:r>
                      </m:e>
                      <m:sub>
                        <m:r>
                          <m:rPr>
                            <m:sty m:val="p"/>
                          </m:rPr>
                          <a:rPr lang="en-US" altLang="zh-CN" sz="2400" i="1">
                            <a:latin typeface="Cambria Math" panose="02040503050406030204" pitchFamily="18" charset="0"/>
                          </a:rPr>
                          <m:t>L</m:t>
                        </m:r>
                      </m:sub>
                    </m:sSub>
                  </m:oMath>
                </a14:m>
                <a:endParaRPr lang="zh-CN" altLang="en-US" sz="2400" dirty="0"/>
              </a:p>
            </p:txBody>
          </p:sp>
        </mc:Choice>
        <mc:Fallback>
          <p:sp>
            <p:nvSpPr>
              <p:cNvPr id="8" name="文本框 7"/>
              <p:cNvSpPr txBox="1">
                <a:spLocks noRot="1" noChangeAspect="1" noMove="1" noResize="1" noEditPoints="1" noAdjustHandles="1" noChangeArrowheads="1" noChangeShapeType="1" noTextEdit="1"/>
              </p:cNvSpPr>
              <p:nvPr/>
            </p:nvSpPr>
            <p:spPr>
              <a:xfrm>
                <a:off x="5590091" y="1351752"/>
                <a:ext cx="2790444" cy="369332"/>
              </a:xfrm>
              <a:prstGeom prst="rect">
                <a:avLst/>
              </a:prstGeom>
              <a:blipFill>
                <a:blip r:embed="rId4"/>
                <a:stretch>
                  <a:fillRect l="-2262" t="-29032" r="-905" b="-3871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9" name="文本框 8"/>
              <p:cNvSpPr txBox="1"/>
              <p:nvPr/>
            </p:nvSpPr>
            <p:spPr>
              <a:xfrm>
                <a:off x="5167555" y="894912"/>
                <a:ext cx="2975173" cy="369332"/>
              </a:xfrm>
              <a:prstGeom prst="rect">
                <a:avLst/>
              </a:prstGeom>
              <a:noFill/>
            </p:spPr>
            <p:txBody>
              <a:bodyPr wrap="none" lIns="0" tIns="0" rIns="0" bIns="0" rtlCol="0">
                <a:spAutoFit/>
              </a:bodyPr>
              <a:lstStyle/>
              <a:p>
                <a14:m>
                  <m:oMath xmlns:m="http://schemas.openxmlformats.org/officeDocument/2006/math">
                    <m:r>
                      <a:rPr lang="zh-CN" altLang="en-US" sz="2400" i="1">
                        <a:latin typeface="Cambria Math" panose="02040503050406030204" pitchFamily="18" charset="0"/>
                      </a:rPr>
                      <m:t>区域</m:t>
                    </m:r>
                  </m:oMath>
                </a14:m>
                <a:r>
                  <a:rPr lang="en-US" altLang="zh-CN" sz="2400" dirty="0"/>
                  <a:t>II</a:t>
                </a:r>
                <a:r>
                  <a:rPr lang="zh-CN" altLang="en-US" sz="2400" dirty="0"/>
                  <a:t>：亚临界密度区</a:t>
                </a:r>
              </a:p>
            </p:txBody>
          </p:sp>
        </mc:Choice>
        <mc:Fallback>
          <p:sp>
            <p:nvSpPr>
              <p:cNvPr id="9" name="文本框 8"/>
              <p:cNvSpPr txBox="1">
                <a:spLocks noRot="1" noChangeAspect="1" noMove="1" noResize="1" noEditPoints="1" noAdjustHandles="1" noChangeArrowheads="1" noChangeShapeType="1" noTextEdit="1"/>
              </p:cNvSpPr>
              <p:nvPr/>
            </p:nvSpPr>
            <p:spPr>
              <a:xfrm>
                <a:off x="5167555" y="894912"/>
                <a:ext cx="2975173" cy="369332"/>
              </a:xfrm>
              <a:prstGeom prst="rect">
                <a:avLst/>
              </a:prstGeom>
              <a:blipFill>
                <a:blip r:embed="rId5"/>
                <a:stretch>
                  <a:fillRect l="-4681" t="-29032" r="-5106" b="-45161"/>
                </a:stretch>
              </a:blipFill>
            </p:spPr>
            <p:txBody>
              <a:bodyPr/>
              <a:lstStyle/>
              <a:p>
                <a:r>
                  <a:rPr lang="zh-CN" altLang="en-US">
                    <a:noFill/>
                  </a:rPr>
                  <a:t> </a:t>
                </a:r>
              </a:p>
            </p:txBody>
          </p:sp>
        </mc:Fallback>
      </mc:AlternateContent>
      <p:grpSp>
        <p:nvGrpSpPr>
          <p:cNvPr id="29" name="组合 28"/>
          <p:cNvGrpSpPr/>
          <p:nvPr/>
        </p:nvGrpSpPr>
        <p:grpSpPr>
          <a:xfrm>
            <a:off x="379372" y="2099442"/>
            <a:ext cx="5133908" cy="4546891"/>
            <a:chOff x="379372" y="2099442"/>
            <a:chExt cx="5133908" cy="4546891"/>
          </a:xfrm>
        </p:grpSpPr>
        <p:sp>
          <p:nvSpPr>
            <p:cNvPr id="7" name="文本框 6"/>
            <p:cNvSpPr txBox="1"/>
            <p:nvPr/>
          </p:nvSpPr>
          <p:spPr>
            <a:xfrm>
              <a:off x="1159288" y="2317168"/>
              <a:ext cx="2462213" cy="369332"/>
            </a:xfrm>
            <a:prstGeom prst="rect">
              <a:avLst/>
            </a:prstGeom>
            <a:noFill/>
          </p:spPr>
          <p:txBody>
            <a:bodyPr wrap="none" lIns="0" tIns="0" rIns="0" bIns="0" rtlCol="0">
              <a:spAutoFit/>
            </a:bodyPr>
            <a:lstStyle/>
            <a:p>
              <a:r>
                <a:rPr lang="zh-CN" altLang="en-US" sz="2400" dirty="0"/>
                <a:t>强烈自聚焦自整形</a:t>
              </a:r>
            </a:p>
          </p:txBody>
        </p:sp>
        <p:sp>
          <p:nvSpPr>
            <p:cNvPr id="14" name="矩形 13"/>
            <p:cNvSpPr/>
            <p:nvPr/>
          </p:nvSpPr>
          <p:spPr>
            <a:xfrm>
              <a:off x="941280" y="5709391"/>
              <a:ext cx="3053400" cy="276999"/>
            </a:xfrm>
            <a:prstGeom prst="rect">
              <a:avLst/>
            </a:prstGeom>
          </p:spPr>
          <p:txBody>
            <a:bodyPr wrap="none">
              <a:spAutoFit/>
            </a:bodyPr>
            <a:lstStyle/>
            <a:p>
              <a:r>
                <a:rPr lang="nb-NO" altLang="zh-CN" sz="1200" dirty="0">
                  <a:latin typeface="Segoe UI" panose="020B0502040204020203" pitchFamily="34" charset="0"/>
                </a:rPr>
                <a:t>H. Y. Wang</a:t>
              </a:r>
              <a:r>
                <a:rPr lang="nb-NO" altLang="zh-CN" sz="1200" i="1" dirty="0">
                  <a:latin typeface="Segoe UI" panose="020B0502040204020203" pitchFamily="34" charset="0"/>
                </a:rPr>
                <a:t> et al.</a:t>
              </a:r>
              <a:r>
                <a:rPr lang="nb-NO" altLang="zh-CN" sz="1200" dirty="0">
                  <a:latin typeface="Segoe UI" panose="020B0502040204020203" pitchFamily="34" charset="0"/>
                </a:rPr>
                <a:t>, Phys Rev Lett </a:t>
              </a:r>
              <a:r>
                <a:rPr lang="nb-NO" altLang="zh-CN" sz="1200" b="1" dirty="0">
                  <a:latin typeface="Segoe UI" panose="020B0502040204020203" pitchFamily="34" charset="0"/>
                </a:rPr>
                <a:t>107</a:t>
              </a:r>
              <a:r>
                <a:rPr lang="nb-NO" altLang="zh-CN" sz="1200" dirty="0">
                  <a:latin typeface="Segoe UI" panose="020B0502040204020203" pitchFamily="34" charset="0"/>
                </a:rPr>
                <a:t> (2011).</a:t>
              </a:r>
            </a:p>
          </p:txBody>
        </p:sp>
        <p:sp>
          <p:nvSpPr>
            <p:cNvPr id="15" name="矩形 14"/>
            <p:cNvSpPr/>
            <p:nvPr/>
          </p:nvSpPr>
          <p:spPr>
            <a:xfrm>
              <a:off x="941280" y="6013851"/>
              <a:ext cx="4572000" cy="276999"/>
            </a:xfrm>
            <a:prstGeom prst="rect">
              <a:avLst/>
            </a:prstGeom>
          </p:spPr>
          <p:txBody>
            <a:bodyPr>
              <a:spAutoFit/>
            </a:bodyPr>
            <a:lstStyle/>
            <a:p>
              <a:r>
                <a:rPr lang="de-DE" altLang="zh-CN" sz="1200" dirty="0">
                  <a:latin typeface="Segoe UI" panose="020B0502040204020203" pitchFamily="34" charset="0"/>
                </a:rPr>
                <a:t>H. Wang,et.al., Phys Plasmas </a:t>
              </a:r>
              <a:r>
                <a:rPr lang="de-DE" altLang="zh-CN" sz="1200" b="1" dirty="0">
                  <a:latin typeface="Segoe UI" panose="020B0502040204020203" pitchFamily="34" charset="0"/>
                </a:rPr>
                <a:t>20</a:t>
              </a:r>
              <a:r>
                <a:rPr lang="de-DE" altLang="zh-CN" sz="1200" dirty="0">
                  <a:latin typeface="Segoe UI" panose="020B0502040204020203" pitchFamily="34" charset="0"/>
                </a:rPr>
                <a:t>, 13101 (2013).</a:t>
              </a:r>
              <a:endParaRPr lang="zh-CN" altLang="en-US" sz="1200" dirty="0"/>
            </a:p>
          </p:txBody>
        </p:sp>
        <p:sp>
          <p:nvSpPr>
            <p:cNvPr id="26" name="圆角矩形 25"/>
            <p:cNvSpPr/>
            <p:nvPr/>
          </p:nvSpPr>
          <p:spPr>
            <a:xfrm>
              <a:off x="379372" y="2099442"/>
              <a:ext cx="4140200" cy="4546891"/>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4847778" y="2099442"/>
            <a:ext cx="5284977" cy="4546890"/>
            <a:chOff x="4886688" y="1879600"/>
            <a:chExt cx="5284977" cy="4766733"/>
          </a:xfrm>
        </p:grpSpPr>
        <p:sp>
          <p:nvSpPr>
            <p:cNvPr id="10" name="文本框 9"/>
            <p:cNvSpPr txBox="1"/>
            <p:nvPr/>
          </p:nvSpPr>
          <p:spPr>
            <a:xfrm>
              <a:off x="5629001" y="2056570"/>
              <a:ext cx="2462213" cy="369332"/>
            </a:xfrm>
            <a:prstGeom prst="rect">
              <a:avLst/>
            </a:prstGeom>
            <a:noFill/>
          </p:spPr>
          <p:txBody>
            <a:bodyPr wrap="none" lIns="0" tIns="0" rIns="0" bIns="0" rtlCol="0">
              <a:spAutoFit/>
            </a:bodyPr>
            <a:lstStyle/>
            <a:p>
              <a:r>
                <a:rPr lang="zh-CN" altLang="en-US" sz="2400" dirty="0"/>
                <a:t>电子共振波荡加速</a:t>
              </a:r>
            </a:p>
          </p:txBody>
        </p:sp>
        <p:sp>
          <p:nvSpPr>
            <p:cNvPr id="12" name="矩形 11"/>
            <p:cNvSpPr/>
            <p:nvPr/>
          </p:nvSpPr>
          <p:spPr>
            <a:xfrm>
              <a:off x="5599665" y="6013851"/>
              <a:ext cx="4572000" cy="276999"/>
            </a:xfrm>
            <a:prstGeom prst="rect">
              <a:avLst/>
            </a:prstGeom>
          </p:spPr>
          <p:txBody>
            <a:bodyPr>
              <a:spAutoFit/>
            </a:bodyPr>
            <a:lstStyle/>
            <a:p>
              <a:r>
                <a:rPr lang="en-US" altLang="zh-CN" sz="1200" dirty="0">
                  <a:latin typeface="Segoe UI" panose="020B0502040204020203" pitchFamily="34" charset="0"/>
                </a:rPr>
                <a:t>B. Liu, et.al. Phys Rev Lett </a:t>
              </a:r>
              <a:r>
                <a:rPr lang="en-US" altLang="zh-CN" sz="1200" b="1" dirty="0">
                  <a:latin typeface="Segoe UI" panose="020B0502040204020203" pitchFamily="34" charset="0"/>
                </a:rPr>
                <a:t>110</a:t>
              </a:r>
              <a:r>
                <a:rPr lang="en-US" altLang="zh-CN" sz="1200" dirty="0">
                  <a:latin typeface="Segoe UI" panose="020B0502040204020203" pitchFamily="34" charset="0"/>
                </a:rPr>
                <a:t> (2013).</a:t>
              </a:r>
            </a:p>
          </p:txBody>
        </p:sp>
        <p:sp>
          <p:nvSpPr>
            <p:cNvPr id="13" name="矩形 12"/>
            <p:cNvSpPr/>
            <p:nvPr/>
          </p:nvSpPr>
          <p:spPr>
            <a:xfrm>
              <a:off x="5599665" y="5544868"/>
              <a:ext cx="3310467" cy="468983"/>
            </a:xfrm>
            <a:prstGeom prst="rect">
              <a:avLst/>
            </a:prstGeom>
          </p:spPr>
          <p:txBody>
            <a:bodyPr wrap="square">
              <a:spAutoFit/>
            </a:bodyPr>
            <a:lstStyle/>
            <a:p>
              <a:r>
                <a:rPr lang="en-US" altLang="zh-CN" sz="1200" dirty="0">
                  <a:latin typeface="Segoe UI" panose="020B0502040204020203" pitchFamily="34" charset="0"/>
                </a:rPr>
                <a:t>A. </a:t>
              </a:r>
              <a:r>
                <a:rPr lang="en-US" altLang="zh-CN" sz="1200" dirty="0" err="1">
                  <a:latin typeface="Segoe UI" panose="020B0502040204020203" pitchFamily="34" charset="0"/>
                </a:rPr>
                <a:t>Pukhov</a:t>
              </a:r>
              <a:r>
                <a:rPr lang="en-US" altLang="zh-CN" sz="1200" dirty="0">
                  <a:latin typeface="Segoe UI" panose="020B0502040204020203" pitchFamily="34" charset="0"/>
                </a:rPr>
                <a:t>, Z.-M. Sheng, and J. Meyer-</a:t>
              </a:r>
              <a:r>
                <a:rPr lang="en-US" altLang="zh-CN" sz="1200" dirty="0" err="1">
                  <a:latin typeface="Segoe UI" panose="020B0502040204020203" pitchFamily="34" charset="0"/>
                </a:rPr>
                <a:t>ter</a:t>
              </a:r>
              <a:r>
                <a:rPr lang="en-US" altLang="zh-CN" sz="1200" dirty="0">
                  <a:latin typeface="Segoe UI" panose="020B0502040204020203" pitchFamily="34" charset="0"/>
                </a:rPr>
                <a:t>-</a:t>
              </a:r>
              <a:r>
                <a:rPr lang="en-US" altLang="zh-CN" sz="1200" dirty="0" err="1">
                  <a:latin typeface="Segoe UI" panose="020B0502040204020203" pitchFamily="34" charset="0"/>
                </a:rPr>
                <a:t>Vehn</a:t>
              </a:r>
              <a:r>
                <a:rPr lang="en-US" altLang="zh-CN" sz="1200" dirty="0">
                  <a:latin typeface="Segoe UI" panose="020B0502040204020203" pitchFamily="34" charset="0"/>
                </a:rPr>
                <a:t>, Phys Plasmas </a:t>
              </a:r>
              <a:r>
                <a:rPr lang="en-US" altLang="zh-CN" sz="1200" b="1" dirty="0">
                  <a:latin typeface="Segoe UI" panose="020B0502040204020203" pitchFamily="34" charset="0"/>
                </a:rPr>
                <a:t>6</a:t>
              </a:r>
              <a:r>
                <a:rPr lang="en-US" altLang="zh-CN" sz="1200" dirty="0">
                  <a:latin typeface="Segoe UI" panose="020B0502040204020203" pitchFamily="34" charset="0"/>
                </a:rPr>
                <a:t>, 2847 (1999).</a:t>
              </a:r>
            </a:p>
          </p:txBody>
        </p:sp>
        <p:sp>
          <p:nvSpPr>
            <p:cNvPr id="27" name="圆角矩形 26"/>
            <p:cNvSpPr/>
            <p:nvPr/>
          </p:nvSpPr>
          <p:spPr>
            <a:xfrm>
              <a:off x="4886688" y="1879600"/>
              <a:ext cx="4140200" cy="476673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a:extLst>
              <a:ext uri="{FF2B5EF4-FFF2-40B4-BE49-F238E27FC236}">
                <a16:creationId xmlns:a16="http://schemas.microsoft.com/office/drawing/2014/main" id="{4EC263D2-ACBE-224C-84E0-87FE7BEF6BD9}"/>
              </a:ext>
            </a:extLst>
          </p:cNvPr>
          <p:cNvPicPr>
            <a:picLocks noChangeAspect="1"/>
          </p:cNvPicPr>
          <p:nvPr/>
        </p:nvPicPr>
        <p:blipFill rotWithShape="1">
          <a:blip r:embed="rId6"/>
          <a:srcRect l="6099" r="26871"/>
          <a:stretch/>
        </p:blipFill>
        <p:spPr>
          <a:xfrm>
            <a:off x="5167555" y="3113385"/>
            <a:ext cx="3597073" cy="1666679"/>
          </a:xfrm>
          <a:prstGeom prst="rect">
            <a:avLst/>
          </a:prstGeom>
        </p:spPr>
      </p:pic>
      <p:pic>
        <p:nvPicPr>
          <p:cNvPr id="20" name="图片 19">
            <a:extLst>
              <a:ext uri="{FF2B5EF4-FFF2-40B4-BE49-F238E27FC236}">
                <a16:creationId xmlns:a16="http://schemas.microsoft.com/office/drawing/2014/main" id="{9390CC3F-E711-DF4F-94B6-C1920BB31A18}"/>
              </a:ext>
            </a:extLst>
          </p:cNvPr>
          <p:cNvPicPr>
            <a:picLocks noChangeAspect="1"/>
          </p:cNvPicPr>
          <p:nvPr/>
        </p:nvPicPr>
        <p:blipFill>
          <a:blip r:embed="rId7"/>
          <a:stretch>
            <a:fillRect/>
          </a:stretch>
        </p:blipFill>
        <p:spPr>
          <a:xfrm>
            <a:off x="709052" y="3008486"/>
            <a:ext cx="3480839" cy="1876479"/>
          </a:xfrm>
          <a:prstGeom prst="rect">
            <a:avLst/>
          </a:prstGeom>
        </p:spPr>
      </p:pic>
    </p:spTree>
    <p:extLst>
      <p:ext uri="{BB962C8B-B14F-4D97-AF65-F5344CB8AC3E}">
        <p14:creationId xmlns:p14="http://schemas.microsoft.com/office/powerpoint/2010/main" val="2881335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8641" y="1516094"/>
            <a:ext cx="7122542" cy="5341906"/>
          </a:xfrm>
          <a:prstGeom prst="rect">
            <a:avLst/>
          </a:prstGeom>
        </p:spPr>
      </p:pic>
      <p:sp>
        <p:nvSpPr>
          <p:cNvPr id="5" name="文本框 4"/>
          <p:cNvSpPr txBox="1"/>
          <p:nvPr/>
        </p:nvSpPr>
        <p:spPr>
          <a:xfrm>
            <a:off x="3885452" y="995195"/>
            <a:ext cx="3608360" cy="369332"/>
          </a:xfrm>
          <a:prstGeom prst="rect">
            <a:avLst/>
          </a:prstGeom>
          <a:noFill/>
        </p:spPr>
        <p:txBody>
          <a:bodyPr wrap="none" lIns="0" tIns="0" rIns="0" bIns="0" rtlCol="0">
            <a:spAutoFit/>
          </a:bodyPr>
          <a:lstStyle/>
          <a:p>
            <a:r>
              <a:rPr lang="en-US" altLang="zh-CN" sz="2400" dirty="0">
                <a:latin typeface="+mj-lt"/>
              </a:rPr>
              <a:t>a=15, n</a:t>
            </a:r>
            <a:r>
              <a:rPr lang="en-US" altLang="zh-CN" sz="2400" baseline="-25000" dirty="0">
                <a:latin typeface="+mj-lt"/>
              </a:rPr>
              <a:t>e1</a:t>
            </a:r>
            <a:r>
              <a:rPr lang="en-US" altLang="zh-CN" sz="2400" dirty="0">
                <a:latin typeface="+mj-lt"/>
              </a:rPr>
              <a:t>=0.2n</a:t>
            </a:r>
            <a:r>
              <a:rPr lang="en-US" altLang="zh-CN" sz="2400" baseline="-25000" dirty="0">
                <a:latin typeface="+mj-lt"/>
              </a:rPr>
              <a:t>c</a:t>
            </a:r>
            <a:r>
              <a:rPr lang="en-US" altLang="zh-CN" sz="2400" dirty="0">
                <a:latin typeface="+mj-lt"/>
              </a:rPr>
              <a:t>,L</a:t>
            </a:r>
            <a:r>
              <a:rPr lang="en-US" altLang="zh-CN" sz="2400" baseline="-25000" dirty="0">
                <a:latin typeface="+mj-lt"/>
              </a:rPr>
              <a:t>1</a:t>
            </a:r>
            <a:r>
              <a:rPr lang="en-US" altLang="zh-CN" sz="2400" dirty="0">
                <a:latin typeface="+mj-lt"/>
              </a:rPr>
              <a:t>=60 um</a:t>
            </a:r>
            <a:endParaRPr lang="zh-CN" altLang="en-US" sz="2400" baseline="-25000" dirty="0">
              <a:latin typeface="+mj-lt"/>
            </a:endParaRPr>
          </a:p>
        </p:txBody>
      </p:sp>
      <p:sp>
        <p:nvSpPr>
          <p:cNvPr id="6" name="TextBox 1"/>
          <p:cNvSpPr txBox="1"/>
          <p:nvPr/>
        </p:nvSpPr>
        <p:spPr>
          <a:xfrm>
            <a:off x="2333546" y="109693"/>
            <a:ext cx="5570756" cy="523220"/>
          </a:xfrm>
          <a:prstGeom prst="rect">
            <a:avLst/>
          </a:prstGeom>
          <a:noFill/>
        </p:spPr>
        <p:txBody>
          <a:bodyPr wrap="none" rtlCol="0">
            <a:spAutoFit/>
          </a:bodyPr>
          <a:lstStyle/>
          <a:p>
            <a:r>
              <a:rPr lang="zh-CN" altLang="en-US" sz="2800" dirty="0">
                <a:latin typeface="+mj-lt"/>
                <a:ea typeface="+mj-ea"/>
              </a:rPr>
              <a:t>激光在亚临界密度等离子体中传播</a:t>
            </a:r>
            <a:endParaRPr lang="en-US" sz="2800" dirty="0">
              <a:latin typeface="+mj-lt"/>
              <a:ea typeface="+mj-ea"/>
            </a:endParaRPr>
          </a:p>
        </p:txBody>
      </p:sp>
      <p:sp>
        <p:nvSpPr>
          <p:cNvPr id="7" name="文本框 6"/>
          <p:cNvSpPr txBox="1"/>
          <p:nvPr/>
        </p:nvSpPr>
        <p:spPr>
          <a:xfrm>
            <a:off x="595851" y="2389906"/>
            <a:ext cx="923330" cy="369332"/>
          </a:xfrm>
          <a:prstGeom prst="rect">
            <a:avLst/>
          </a:prstGeom>
          <a:noFill/>
        </p:spPr>
        <p:txBody>
          <a:bodyPr wrap="none" lIns="0" tIns="0" rIns="0" bIns="0" rtlCol="0">
            <a:spAutoFit/>
          </a:bodyPr>
          <a:lstStyle/>
          <a:p>
            <a:r>
              <a:rPr lang="zh-CN" altLang="en-US" sz="2400" dirty="0">
                <a:latin typeface="+mj-lt"/>
              </a:rPr>
              <a:t>激光场</a:t>
            </a:r>
            <a:endParaRPr lang="zh-CN" altLang="en-US" sz="2400" baseline="-25000" dirty="0">
              <a:latin typeface="+mj-lt"/>
            </a:endParaRPr>
          </a:p>
        </p:txBody>
      </p:sp>
      <p:sp>
        <p:nvSpPr>
          <p:cNvPr id="8" name="文本框 7"/>
          <p:cNvSpPr txBox="1"/>
          <p:nvPr/>
        </p:nvSpPr>
        <p:spPr>
          <a:xfrm>
            <a:off x="441963" y="4002381"/>
            <a:ext cx="1231106" cy="369332"/>
          </a:xfrm>
          <a:prstGeom prst="rect">
            <a:avLst/>
          </a:prstGeom>
          <a:noFill/>
        </p:spPr>
        <p:txBody>
          <a:bodyPr wrap="none" lIns="0" tIns="0" rIns="0" bIns="0" rtlCol="0">
            <a:spAutoFit/>
          </a:bodyPr>
          <a:lstStyle/>
          <a:p>
            <a:r>
              <a:rPr lang="zh-CN" altLang="en-US" sz="2400" dirty="0">
                <a:latin typeface="+mj-lt"/>
              </a:rPr>
              <a:t>纵向电场</a:t>
            </a:r>
            <a:endParaRPr lang="zh-CN" altLang="en-US" sz="2400" baseline="-25000" dirty="0">
              <a:latin typeface="+mj-lt"/>
            </a:endParaRPr>
          </a:p>
        </p:txBody>
      </p:sp>
      <mc:AlternateContent xmlns:mc="http://schemas.openxmlformats.org/markup-compatibility/2006">
        <mc:Choice xmlns:a14="http://schemas.microsoft.com/office/drawing/2010/main" Requires="a14">
          <p:sp>
            <p:nvSpPr>
              <p:cNvPr id="9" name="文本框 8"/>
              <p:cNvSpPr txBox="1"/>
              <p:nvPr/>
            </p:nvSpPr>
            <p:spPr>
              <a:xfrm>
                <a:off x="441963" y="5859054"/>
                <a:ext cx="14866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0"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zh-CN" altLang="en-US" sz="2400" b="0" i="1" smtClean="0">
                              <a:latin typeface="Cambria Math" panose="02040503050406030204" pitchFamily="18" charset="0"/>
                            </a:rPr>
                            <m:t>𝛾</m:t>
                          </m:r>
                        </m:e>
                        <m:sub>
                          <m:r>
                            <a:rPr lang="en-US" altLang="zh-CN" sz="2400" b="0" i="1" smtClean="0">
                              <a:latin typeface="Cambria Math" panose="02040503050406030204" pitchFamily="18" charset="0"/>
                            </a:rPr>
                            <m:t>𝑒</m:t>
                          </m:r>
                        </m:sub>
                      </m:sSub>
                      <m:r>
                        <a:rPr lang="en-US" altLang="zh-CN" sz="2400" b="0" i="1" smtClean="0">
                          <a:latin typeface="Cambria Math" panose="02040503050406030204" pitchFamily="18" charset="0"/>
                        </a:rPr>
                        <m:t>−1)</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𝑛</m:t>
                          </m:r>
                        </m:e>
                        <m:sub>
                          <m:r>
                            <a:rPr lang="en-US" altLang="zh-CN" sz="2400" b="0" i="1" smtClean="0">
                              <a:latin typeface="Cambria Math" panose="02040503050406030204" pitchFamily="18" charset="0"/>
                            </a:rPr>
                            <m:t>𝑒</m:t>
                          </m:r>
                        </m:sub>
                      </m:sSub>
                    </m:oMath>
                  </m:oMathPara>
                </a14:m>
                <a:endParaRPr lang="zh-CN" altLang="en-US" sz="2400" baseline="-25000" dirty="0">
                  <a:latin typeface="+mj-lt"/>
                </a:endParaRPr>
              </a:p>
            </p:txBody>
          </p:sp>
        </mc:Choice>
        <mc:Fallback>
          <p:sp>
            <p:nvSpPr>
              <p:cNvPr id="9" name="文本框 8"/>
              <p:cNvSpPr txBox="1">
                <a:spLocks noRot="1" noChangeAspect="1" noMove="1" noResize="1" noEditPoints="1" noAdjustHandles="1" noChangeArrowheads="1" noChangeShapeType="1" noTextEdit="1"/>
              </p:cNvSpPr>
              <p:nvPr/>
            </p:nvSpPr>
            <p:spPr>
              <a:xfrm>
                <a:off x="441963" y="5859054"/>
                <a:ext cx="1486625" cy="369332"/>
              </a:xfrm>
              <a:prstGeom prst="rect">
                <a:avLst/>
              </a:prstGeom>
              <a:blipFill>
                <a:blip r:embed="rId3"/>
                <a:stretch>
                  <a:fillRect l="-5085" b="-33333"/>
                </a:stretch>
              </a:blipFill>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E5072B53-58FF-E546-A5FA-8891538263D3}"/>
              </a:ext>
            </a:extLst>
          </p:cNvPr>
          <p:cNvSpPr txBox="1"/>
          <p:nvPr/>
        </p:nvSpPr>
        <p:spPr>
          <a:xfrm>
            <a:off x="261945" y="5341906"/>
            <a:ext cx="1846659" cy="369332"/>
          </a:xfrm>
          <a:prstGeom prst="rect">
            <a:avLst/>
          </a:prstGeom>
          <a:noFill/>
        </p:spPr>
        <p:txBody>
          <a:bodyPr wrap="none" lIns="0" tIns="0" rIns="0" bIns="0" rtlCol="0">
            <a:spAutoFit/>
          </a:bodyPr>
          <a:lstStyle/>
          <a:p>
            <a:r>
              <a:rPr lang="zh-CN" altLang="en-US" sz="2400" dirty="0">
                <a:latin typeface="+mj-lt"/>
              </a:rPr>
              <a:t>电子能量密度</a:t>
            </a:r>
            <a:endParaRPr lang="zh-CN" altLang="en-US" sz="2400" baseline="-25000" dirty="0">
              <a:latin typeface="+mj-lt"/>
            </a:endParaRPr>
          </a:p>
        </p:txBody>
      </p:sp>
    </p:spTree>
    <p:extLst>
      <p:ext uri="{BB962C8B-B14F-4D97-AF65-F5344CB8AC3E}">
        <p14:creationId xmlns:p14="http://schemas.microsoft.com/office/powerpoint/2010/main" val="1011460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dirty="0"/>
              <a:t>双层纳米靶中的级联加速过程</a:t>
            </a:r>
            <a:r>
              <a:rPr lang="en-US" altLang="zh-CN" dirty="0"/>
              <a:t>(Cascaded Acceleration)</a:t>
            </a:r>
            <a:endParaRPr lang="zh-CN" altLang="en-US" dirty="0"/>
          </a:p>
        </p:txBody>
      </p:sp>
      <p:sp>
        <p:nvSpPr>
          <p:cNvPr id="7" name="文本框 6"/>
          <p:cNvSpPr txBox="1"/>
          <p:nvPr/>
        </p:nvSpPr>
        <p:spPr>
          <a:xfrm>
            <a:off x="-122876" y="1497058"/>
            <a:ext cx="2091810" cy="615553"/>
          </a:xfrm>
          <a:prstGeom prst="rect">
            <a:avLst/>
          </a:prstGeom>
          <a:noFill/>
        </p:spPr>
        <p:txBody>
          <a:bodyPr wrap="square" lIns="0" tIns="0" rIns="0" bIns="0" rtlCol="0">
            <a:spAutoFit/>
          </a:bodyPr>
          <a:lstStyle/>
          <a:p>
            <a:pPr lvl="0" algn="ctr"/>
            <a:r>
              <a:rPr lang="zh-CN" altLang="en-US" sz="2000" dirty="0">
                <a:latin typeface="+mj-lt"/>
              </a:rPr>
              <a:t>激光整形、</a:t>
            </a:r>
            <a:endParaRPr lang="en-US" altLang="zh-CN" sz="2000" dirty="0">
              <a:latin typeface="+mj-lt"/>
            </a:endParaRPr>
          </a:p>
          <a:p>
            <a:pPr lvl="0" algn="ctr"/>
            <a:r>
              <a:rPr lang="zh-CN" altLang="en-US" sz="2000" dirty="0">
                <a:latin typeface="+mj-lt"/>
              </a:rPr>
              <a:t>超热电子产生</a:t>
            </a:r>
            <a:endParaRPr lang="zh-CN" altLang="en-US" sz="2000" dirty="0">
              <a:solidFill>
                <a:prstClr val="black"/>
              </a:solidFill>
              <a:latin typeface="Arial"/>
            </a:endParaRPr>
          </a:p>
        </p:txBody>
      </p:sp>
      <p:sp>
        <p:nvSpPr>
          <p:cNvPr id="10" name="文本框 9"/>
          <p:cNvSpPr txBox="1"/>
          <p:nvPr/>
        </p:nvSpPr>
        <p:spPr>
          <a:xfrm>
            <a:off x="-479594" y="3302755"/>
            <a:ext cx="2888696" cy="615553"/>
          </a:xfrm>
          <a:prstGeom prst="rect">
            <a:avLst/>
          </a:prstGeom>
          <a:noFill/>
        </p:spPr>
        <p:txBody>
          <a:bodyPr wrap="square" lIns="0" tIns="0" rIns="0" bIns="0" rtlCol="0">
            <a:spAutoFit/>
          </a:bodyPr>
          <a:lstStyle/>
          <a:p>
            <a:pPr lvl="0" algn="ctr"/>
            <a:r>
              <a:rPr lang="zh-CN" altLang="en-US" sz="2000" dirty="0">
                <a:latin typeface="+mj-lt"/>
              </a:rPr>
              <a:t>第一阶段加速</a:t>
            </a:r>
            <a:r>
              <a:rPr lang="en-US" altLang="zh-CN" sz="2000" dirty="0">
                <a:latin typeface="+mj-lt"/>
              </a:rPr>
              <a:t>:</a:t>
            </a:r>
          </a:p>
          <a:p>
            <a:pPr lvl="0" algn="ctr"/>
            <a:r>
              <a:rPr lang="zh-CN" altLang="en-US" sz="2000" dirty="0">
                <a:solidFill>
                  <a:prstClr val="black"/>
                </a:solidFill>
                <a:latin typeface="+mj-lt"/>
              </a:rPr>
              <a:t>（钻洞）光压加速</a:t>
            </a:r>
            <a:endParaRPr lang="zh-CN" altLang="en-US" sz="2000" dirty="0">
              <a:solidFill>
                <a:prstClr val="black"/>
              </a:solidFill>
              <a:latin typeface="Arial"/>
            </a:endParaRPr>
          </a:p>
        </p:txBody>
      </p:sp>
      <p:sp>
        <p:nvSpPr>
          <p:cNvPr id="11" name="文本框 10"/>
          <p:cNvSpPr txBox="1"/>
          <p:nvPr/>
        </p:nvSpPr>
        <p:spPr>
          <a:xfrm>
            <a:off x="-271463" y="5141064"/>
            <a:ext cx="2888696" cy="615553"/>
          </a:xfrm>
          <a:prstGeom prst="rect">
            <a:avLst/>
          </a:prstGeom>
          <a:noFill/>
        </p:spPr>
        <p:txBody>
          <a:bodyPr wrap="square" lIns="0" tIns="0" rIns="0" bIns="0" rtlCol="0">
            <a:spAutoFit/>
          </a:bodyPr>
          <a:lstStyle/>
          <a:p>
            <a:pPr lvl="0" algn="ctr"/>
            <a:r>
              <a:rPr lang="zh-CN" altLang="en-US" sz="2000" dirty="0">
                <a:latin typeface="+mj-lt"/>
              </a:rPr>
              <a:t>第二阶段加速：</a:t>
            </a:r>
            <a:endParaRPr lang="en-US" altLang="zh-CN" sz="2000" dirty="0">
              <a:latin typeface="+mj-lt"/>
            </a:endParaRPr>
          </a:p>
          <a:p>
            <a:pPr lvl="0" algn="ctr"/>
            <a:r>
              <a:rPr lang="zh-CN" altLang="en-US" sz="2000" dirty="0">
                <a:solidFill>
                  <a:prstClr val="black"/>
                </a:solidFill>
                <a:latin typeface="+mj-lt"/>
              </a:rPr>
              <a:t>增强型壳层场加速</a:t>
            </a:r>
            <a:endParaRPr lang="zh-CN" altLang="en-US" sz="2000" dirty="0">
              <a:solidFill>
                <a:prstClr val="black"/>
              </a:solidFill>
              <a:latin typeface="Arial"/>
            </a:endParaRPr>
          </a:p>
        </p:txBody>
      </p:sp>
      <p:sp>
        <p:nvSpPr>
          <p:cNvPr id="2" name="矩形 1">
            <a:extLst>
              <a:ext uri="{FF2B5EF4-FFF2-40B4-BE49-F238E27FC236}">
                <a16:creationId xmlns:a16="http://schemas.microsoft.com/office/drawing/2014/main" id="{235D98AC-B38A-6B44-97EE-539552AD2AF3}"/>
              </a:ext>
            </a:extLst>
          </p:cNvPr>
          <p:cNvSpPr/>
          <p:nvPr/>
        </p:nvSpPr>
        <p:spPr>
          <a:xfrm>
            <a:off x="923029" y="6502750"/>
            <a:ext cx="7162097" cy="369332"/>
          </a:xfrm>
          <a:prstGeom prst="rect">
            <a:avLst/>
          </a:prstGeom>
        </p:spPr>
        <p:txBody>
          <a:bodyPr wrap="square">
            <a:spAutoFit/>
          </a:bodyPr>
          <a:lstStyle/>
          <a:p>
            <a:r>
              <a:rPr lang="en" altLang="zh-CN" dirty="0">
                <a:solidFill>
                  <a:srgbClr val="000000"/>
                </a:solidFill>
                <a:latin typeface="Helvetica" pitchFamily="2" charset="0"/>
              </a:rPr>
              <a:t>Ma, W. J., et al. </a:t>
            </a:r>
            <a:r>
              <a:rPr lang="en" altLang="zh-CN" i="1" dirty="0">
                <a:solidFill>
                  <a:srgbClr val="000000"/>
                </a:solidFill>
                <a:latin typeface="Helvetica" pitchFamily="2" charset="0"/>
              </a:rPr>
              <a:t>Physical Review Letters </a:t>
            </a:r>
            <a:r>
              <a:rPr lang="en" altLang="zh-CN" b="1" dirty="0">
                <a:solidFill>
                  <a:srgbClr val="000000"/>
                </a:solidFill>
                <a:latin typeface="Helvetica" pitchFamily="2" charset="0"/>
              </a:rPr>
              <a:t>122</a:t>
            </a:r>
            <a:r>
              <a:rPr lang="en" altLang="zh-CN" dirty="0">
                <a:solidFill>
                  <a:srgbClr val="000000"/>
                </a:solidFill>
                <a:latin typeface="Helvetica" pitchFamily="2" charset="0"/>
              </a:rPr>
              <a:t>(1): 014803. (2019)</a:t>
            </a:r>
            <a:endParaRPr lang="en" altLang="zh-CN" dirty="0">
              <a:solidFill>
                <a:srgbClr val="000000"/>
              </a:solidFill>
              <a:effectLst/>
              <a:latin typeface="Helvetica" pitchFamily="2" charset="0"/>
            </a:endParaRPr>
          </a:p>
        </p:txBody>
      </p:sp>
      <p:pic>
        <p:nvPicPr>
          <p:cNvPr id="12" name="图片 11">
            <a:extLst>
              <a:ext uri="{FF2B5EF4-FFF2-40B4-BE49-F238E27FC236}">
                <a16:creationId xmlns:a16="http://schemas.microsoft.com/office/drawing/2014/main" id="{A60DDFEC-4220-A241-9077-A402D4C5DE70}"/>
              </a:ext>
            </a:extLst>
          </p:cNvPr>
          <p:cNvPicPr>
            <a:picLocks noChangeAspect="1"/>
          </p:cNvPicPr>
          <p:nvPr/>
        </p:nvPicPr>
        <p:blipFill rotWithShape="1">
          <a:blip r:embed="rId2"/>
          <a:srcRect r="60308" b="2411"/>
          <a:stretch/>
        </p:blipFill>
        <p:spPr>
          <a:xfrm>
            <a:off x="2248439" y="2614700"/>
            <a:ext cx="2932801" cy="1874331"/>
          </a:xfrm>
          <a:prstGeom prst="rect">
            <a:avLst/>
          </a:prstGeom>
        </p:spPr>
      </p:pic>
      <p:pic>
        <p:nvPicPr>
          <p:cNvPr id="13" name="图片 12">
            <a:extLst>
              <a:ext uri="{FF2B5EF4-FFF2-40B4-BE49-F238E27FC236}">
                <a16:creationId xmlns:a16="http://schemas.microsoft.com/office/drawing/2014/main" id="{22A7C220-D443-C240-8483-674708CBE812}"/>
              </a:ext>
            </a:extLst>
          </p:cNvPr>
          <p:cNvPicPr>
            <a:picLocks noChangeAspect="1"/>
          </p:cNvPicPr>
          <p:nvPr/>
        </p:nvPicPr>
        <p:blipFill rotWithShape="1">
          <a:blip r:embed="rId2"/>
          <a:srcRect l="45156" r="3230"/>
          <a:stretch/>
        </p:blipFill>
        <p:spPr>
          <a:xfrm>
            <a:off x="2389484" y="4659526"/>
            <a:ext cx="3686486" cy="1856620"/>
          </a:xfrm>
          <a:prstGeom prst="rect">
            <a:avLst/>
          </a:prstGeom>
        </p:spPr>
      </p:pic>
      <p:pic>
        <p:nvPicPr>
          <p:cNvPr id="15" name="图片 14">
            <a:extLst>
              <a:ext uri="{FF2B5EF4-FFF2-40B4-BE49-F238E27FC236}">
                <a16:creationId xmlns:a16="http://schemas.microsoft.com/office/drawing/2014/main" id="{6B3CF992-1CB7-1049-B266-FE5BEB0FE0F1}"/>
              </a:ext>
            </a:extLst>
          </p:cNvPr>
          <p:cNvPicPr>
            <a:picLocks noChangeAspect="1"/>
          </p:cNvPicPr>
          <p:nvPr/>
        </p:nvPicPr>
        <p:blipFill rotWithShape="1">
          <a:blip r:embed="rId3"/>
          <a:srcRect l="25344" t="12375" r="54618" b="9611"/>
          <a:stretch/>
        </p:blipFill>
        <p:spPr>
          <a:xfrm>
            <a:off x="6567076" y="2480995"/>
            <a:ext cx="1107641" cy="1856620"/>
          </a:xfrm>
          <a:prstGeom prst="rect">
            <a:avLst/>
          </a:prstGeom>
        </p:spPr>
      </p:pic>
      <p:pic>
        <p:nvPicPr>
          <p:cNvPr id="16" name="图片 15">
            <a:extLst>
              <a:ext uri="{FF2B5EF4-FFF2-40B4-BE49-F238E27FC236}">
                <a16:creationId xmlns:a16="http://schemas.microsoft.com/office/drawing/2014/main" id="{4F72E4D0-3372-2B40-A5FA-205511DEC14C}"/>
              </a:ext>
            </a:extLst>
          </p:cNvPr>
          <p:cNvPicPr>
            <a:picLocks noChangeAspect="1"/>
          </p:cNvPicPr>
          <p:nvPr/>
        </p:nvPicPr>
        <p:blipFill rotWithShape="1">
          <a:blip r:embed="rId3"/>
          <a:srcRect l="65383" t="12381" b="9378"/>
          <a:stretch/>
        </p:blipFill>
        <p:spPr>
          <a:xfrm>
            <a:off x="6309901" y="4617027"/>
            <a:ext cx="1908043" cy="1856620"/>
          </a:xfrm>
          <a:prstGeom prst="rect">
            <a:avLst/>
          </a:prstGeom>
        </p:spPr>
      </p:pic>
      <p:pic>
        <p:nvPicPr>
          <p:cNvPr id="17" name="图片 16">
            <a:extLst>
              <a:ext uri="{FF2B5EF4-FFF2-40B4-BE49-F238E27FC236}">
                <a16:creationId xmlns:a16="http://schemas.microsoft.com/office/drawing/2014/main" id="{A41C2D52-2977-8E4C-BC9C-7FF96AAD131B}"/>
              </a:ext>
            </a:extLst>
          </p:cNvPr>
          <p:cNvPicPr>
            <a:picLocks noChangeAspect="1"/>
          </p:cNvPicPr>
          <p:nvPr/>
        </p:nvPicPr>
        <p:blipFill rotWithShape="1">
          <a:blip r:embed="rId4"/>
          <a:srcRect t="67773" b="-1"/>
          <a:stretch/>
        </p:blipFill>
        <p:spPr>
          <a:xfrm>
            <a:off x="5609165" y="1048110"/>
            <a:ext cx="2766288" cy="1220557"/>
          </a:xfrm>
          <a:prstGeom prst="rect">
            <a:avLst/>
          </a:prstGeom>
        </p:spPr>
      </p:pic>
      <p:pic>
        <p:nvPicPr>
          <p:cNvPr id="18" name="图片 17">
            <a:extLst>
              <a:ext uri="{FF2B5EF4-FFF2-40B4-BE49-F238E27FC236}">
                <a16:creationId xmlns:a16="http://schemas.microsoft.com/office/drawing/2014/main" id="{081EE441-1A8B-5445-9385-42A535977920}"/>
              </a:ext>
            </a:extLst>
          </p:cNvPr>
          <p:cNvPicPr>
            <a:picLocks noChangeAspect="1"/>
          </p:cNvPicPr>
          <p:nvPr/>
        </p:nvPicPr>
        <p:blipFill rotWithShape="1">
          <a:blip r:embed="rId5"/>
          <a:srcRect r="28480"/>
          <a:stretch/>
        </p:blipFill>
        <p:spPr>
          <a:xfrm>
            <a:off x="2409102" y="861505"/>
            <a:ext cx="2405786" cy="1523704"/>
          </a:xfrm>
          <a:prstGeom prst="rect">
            <a:avLst/>
          </a:prstGeom>
        </p:spPr>
      </p:pic>
      <p:sp>
        <p:nvSpPr>
          <p:cNvPr id="19" name="文本框 18">
            <a:extLst>
              <a:ext uri="{FF2B5EF4-FFF2-40B4-BE49-F238E27FC236}">
                <a16:creationId xmlns:a16="http://schemas.microsoft.com/office/drawing/2014/main" id="{D6A661D3-1210-B343-AE2A-12B927BFF51D}"/>
              </a:ext>
            </a:extLst>
          </p:cNvPr>
          <p:cNvSpPr txBox="1"/>
          <p:nvPr/>
        </p:nvSpPr>
        <p:spPr>
          <a:xfrm>
            <a:off x="6358508" y="658863"/>
            <a:ext cx="1524776" cy="369332"/>
          </a:xfrm>
          <a:prstGeom prst="rect">
            <a:avLst/>
          </a:prstGeom>
          <a:noFill/>
        </p:spPr>
        <p:txBody>
          <a:bodyPr wrap="none" rtlCol="0">
            <a:spAutoFit/>
          </a:bodyPr>
          <a:lstStyle/>
          <a:p>
            <a:r>
              <a:rPr kumimoji="1" lang="en-US" altLang="zh-CN" dirty="0"/>
              <a:t>PIC</a:t>
            </a:r>
            <a:r>
              <a:rPr kumimoji="1" lang="zh-CN" altLang="en-US" dirty="0"/>
              <a:t> 模拟结果</a:t>
            </a:r>
          </a:p>
        </p:txBody>
      </p:sp>
    </p:spTree>
    <p:extLst>
      <p:ext uri="{BB962C8B-B14F-4D97-AF65-F5344CB8AC3E}">
        <p14:creationId xmlns:p14="http://schemas.microsoft.com/office/powerpoint/2010/main" val="2420822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187" y="117697"/>
            <a:ext cx="8358246" cy="576220"/>
          </a:xfrm>
        </p:spPr>
        <p:txBody>
          <a:bodyPr/>
          <a:lstStyle/>
          <a:p>
            <a:r>
              <a:rPr kumimoji="1" lang="zh-CN" altLang="en-US" dirty="0"/>
              <a:t>突破：超低密度碳纳米管泡沫（千分之几固体密度）</a:t>
            </a:r>
            <a:endParaRPr lang="zh-CN" altLang="en-US" dirty="0"/>
          </a:p>
        </p:txBody>
      </p:sp>
      <p:sp>
        <p:nvSpPr>
          <p:cNvPr id="3" name="TextBox 3"/>
          <p:cNvSpPr txBox="1"/>
          <p:nvPr/>
        </p:nvSpPr>
        <p:spPr>
          <a:xfrm>
            <a:off x="79513" y="732078"/>
            <a:ext cx="8039100" cy="369332"/>
          </a:xfrm>
          <a:prstGeom prst="rect">
            <a:avLst/>
          </a:prstGeom>
          <a:noFill/>
        </p:spPr>
        <p:txBody>
          <a:bodyPr wrap="square" rtlCol="0">
            <a:spAutoFit/>
          </a:bodyPr>
          <a:lstStyle/>
          <a:p>
            <a:r>
              <a:rPr lang="en-US" altLang="zh-CN" dirty="0">
                <a:latin typeface="Times New Roman" pitchFamily="18" charset="0"/>
                <a:cs typeface="Times New Roman" pitchFamily="18" charset="0"/>
              </a:rPr>
              <a:t>SEM</a:t>
            </a:r>
            <a:endParaRPr lang="zh-CN" alt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5" name="文本框 4"/>
              <p:cNvSpPr txBox="1"/>
              <p:nvPr/>
            </p:nvSpPr>
            <p:spPr>
              <a:xfrm>
                <a:off x="891140" y="751919"/>
                <a:ext cx="1996408" cy="507831"/>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4.5</m:t>
                      </m:r>
                      <m:r>
                        <a:rPr lang="en-US" altLang="zh-CN" b="0" i="1" smtClean="0">
                          <a:latin typeface="Cambria Math" panose="02040503050406030204" pitchFamily="18" charset="0"/>
                          <a:cs typeface="Times New Roman" panose="02020603050405020304" pitchFamily="18" charset="0"/>
                        </a:rPr>
                        <m:t>𝑚𝑔</m:t>
                      </m:r>
                      <m:r>
                        <a:rPr lang="en-US" altLang="zh-CN" b="0" i="1" smtClean="0">
                          <a:latin typeface="Cambria Math" panose="02040503050406030204" pitchFamily="18" charset="0"/>
                          <a:cs typeface="Times New Roman" panose="02020603050405020304" pitchFamily="18" charset="0"/>
                        </a:rPr>
                        <m:t>/</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𝑐𝑚</m:t>
                          </m:r>
                        </m:e>
                        <m:sup>
                          <m:r>
                            <a:rPr lang="en-US" altLang="zh-CN" b="0" i="1" smtClean="0">
                              <a:latin typeface="Cambria Math" panose="02040503050406030204" pitchFamily="18" charset="0"/>
                              <a:cs typeface="Times New Roman" panose="02020603050405020304" pitchFamily="18" charset="0"/>
                            </a:rPr>
                            <m:t>3</m:t>
                          </m:r>
                        </m:sup>
                      </m:sSup>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891140" y="751919"/>
                <a:ext cx="1996408" cy="507831"/>
              </a:xfrm>
              <a:prstGeom prst="rect">
                <a:avLst/>
              </a:prstGeom>
              <a:blipFill>
                <a:blip r:embed="rId2"/>
                <a:stretch>
                  <a:fillRect/>
                </a:stretch>
              </a:blipFill>
            </p:spPr>
            <p:txBody>
              <a:bodyPr/>
              <a:lstStyle/>
              <a:p>
                <a:r>
                  <a:rPr lang="zh-CN" altLang="en-US">
                    <a:noFill/>
                  </a:rPr>
                  <a:t> </a:t>
                </a:r>
              </a:p>
            </p:txBody>
          </p:sp>
        </mc:Fallback>
      </mc:AlternateContent>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187" y="1259750"/>
            <a:ext cx="2540996" cy="2340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672" y="1278070"/>
            <a:ext cx="2540996" cy="2340000"/>
          </a:xfrm>
          <a:prstGeom prst="rect">
            <a:avLst/>
          </a:prstGeom>
        </p:spPr>
      </p:pic>
      <mc:AlternateContent xmlns:mc="http://schemas.openxmlformats.org/markup-compatibility/2006" xmlns:a14="http://schemas.microsoft.com/office/drawing/2010/main">
        <mc:Choice Requires="a14">
          <p:sp>
            <p:nvSpPr>
              <p:cNvPr id="8" name="文本框 7"/>
              <p:cNvSpPr txBox="1"/>
              <p:nvPr/>
            </p:nvSpPr>
            <p:spPr>
              <a:xfrm>
                <a:off x="3506672" y="732078"/>
                <a:ext cx="1996408" cy="507831"/>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6.1</m:t>
                      </m:r>
                      <m:r>
                        <a:rPr lang="en-US" altLang="zh-CN" b="0" i="1" smtClean="0">
                          <a:latin typeface="Cambria Math" panose="02040503050406030204" pitchFamily="18" charset="0"/>
                          <a:cs typeface="Times New Roman" panose="02020603050405020304" pitchFamily="18" charset="0"/>
                        </a:rPr>
                        <m:t>𝑚𝑔</m:t>
                      </m:r>
                      <m:r>
                        <a:rPr lang="en-US" altLang="zh-CN" b="0" i="1" smtClean="0">
                          <a:latin typeface="Cambria Math" panose="02040503050406030204" pitchFamily="18" charset="0"/>
                          <a:cs typeface="Times New Roman" panose="02020603050405020304" pitchFamily="18" charset="0"/>
                        </a:rPr>
                        <m:t>/</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𝑐𝑚</m:t>
                          </m:r>
                        </m:e>
                        <m:sup>
                          <m:r>
                            <a:rPr lang="en-US" altLang="zh-CN" b="0" i="1" smtClean="0">
                              <a:latin typeface="Cambria Math" panose="02040503050406030204" pitchFamily="18" charset="0"/>
                              <a:cs typeface="Times New Roman" panose="02020603050405020304" pitchFamily="18" charset="0"/>
                            </a:rPr>
                            <m:t>3</m:t>
                          </m:r>
                        </m:sup>
                      </m:sSup>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3506672" y="732078"/>
                <a:ext cx="1996408" cy="507831"/>
              </a:xfrm>
              <a:prstGeom prst="rect">
                <a:avLst/>
              </a:prstGeom>
              <a:blipFill>
                <a:blip r:embed="rId5"/>
                <a:stretch>
                  <a:fillRect/>
                </a:stretch>
              </a:blipFill>
            </p:spPr>
            <p:txBody>
              <a:bodyPr/>
              <a:lstStyle/>
              <a:p>
                <a:r>
                  <a:rPr lang="zh-CN" altLang="en-US">
                    <a:noFill/>
                  </a:rPr>
                  <a:t> </a:t>
                </a:r>
              </a:p>
            </p:txBody>
          </p:sp>
        </mc:Fallback>
      </mc:AlternateContent>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4261" y="1278070"/>
            <a:ext cx="2540997" cy="2340000"/>
          </a:xfrm>
          <a:prstGeom prst="rect">
            <a:avLst/>
          </a:prstGeom>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152" y="4321852"/>
            <a:ext cx="3718115" cy="223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8"/>
          <a:stretch>
            <a:fillRect/>
          </a:stretch>
        </p:blipFill>
        <p:spPr>
          <a:xfrm>
            <a:off x="4504876" y="4851182"/>
            <a:ext cx="4564067" cy="1014137"/>
          </a:xfrm>
          <a:prstGeom prst="rect">
            <a:avLst/>
          </a:prstGeom>
        </p:spPr>
      </p:pic>
      <mc:AlternateContent xmlns:mc="http://schemas.openxmlformats.org/markup-compatibility/2006" xmlns:a14="http://schemas.microsoft.com/office/drawing/2010/main">
        <mc:Choice Requires="a14">
          <p:sp>
            <p:nvSpPr>
              <p:cNvPr id="12" name="文本框 11"/>
              <p:cNvSpPr txBox="1"/>
              <p:nvPr/>
            </p:nvSpPr>
            <p:spPr>
              <a:xfrm>
                <a:off x="6608040" y="754643"/>
                <a:ext cx="1996408" cy="507831"/>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cs typeface="Times New Roman" panose="02020603050405020304" pitchFamily="18" charset="0"/>
                        </a:rPr>
                        <m:t>放大图</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12" name="文本框 11"/>
              <p:cNvSpPr txBox="1">
                <a:spLocks noRot="1" noChangeAspect="1" noMove="1" noResize="1" noEditPoints="1" noAdjustHandles="1" noChangeArrowheads="1" noChangeShapeType="1" noTextEdit="1"/>
              </p:cNvSpPr>
              <p:nvPr/>
            </p:nvSpPr>
            <p:spPr>
              <a:xfrm>
                <a:off x="6608040" y="754643"/>
                <a:ext cx="1996408" cy="507831"/>
              </a:xfrm>
              <a:prstGeom prst="rect">
                <a:avLst/>
              </a:prstGeom>
              <a:blipFill>
                <a:blip r:embed="rId9"/>
                <a:stretch>
                  <a:fillRect/>
                </a:stretch>
              </a:blipFill>
            </p:spPr>
            <p:txBody>
              <a:bodyPr/>
              <a:lstStyle/>
              <a:p>
                <a:r>
                  <a:rPr lang="zh-CN" altLang="en-US">
                    <a:noFill/>
                  </a:rPr>
                  <a:t> </a:t>
                </a:r>
              </a:p>
            </p:txBody>
          </p:sp>
        </mc:Fallback>
      </mc:AlternateContent>
      <p:sp>
        <p:nvSpPr>
          <p:cNvPr id="13" name="矩形 12"/>
          <p:cNvSpPr/>
          <p:nvPr/>
        </p:nvSpPr>
        <p:spPr>
          <a:xfrm>
            <a:off x="79513" y="3814021"/>
            <a:ext cx="620683" cy="369332"/>
          </a:xfrm>
          <a:prstGeom prst="rect">
            <a:avLst/>
          </a:prstGeom>
        </p:spPr>
        <p:txBody>
          <a:bodyPr wrap="none">
            <a:spAutoFit/>
          </a:bodyPr>
          <a:lstStyle/>
          <a:p>
            <a:r>
              <a:rPr lang="en-US" altLang="zh-CN" dirty="0">
                <a:latin typeface="Times New Roman" pitchFamily="18" charset="0"/>
                <a:cs typeface="Times New Roman" pitchFamily="18" charset="0"/>
              </a:rPr>
              <a:t>EDS</a:t>
            </a:r>
            <a:endParaRPr lang="zh-CN" altLang="en-US" dirty="0"/>
          </a:p>
        </p:txBody>
      </p:sp>
    </p:spTree>
    <p:extLst>
      <p:ext uri="{BB962C8B-B14F-4D97-AF65-F5344CB8AC3E}">
        <p14:creationId xmlns:p14="http://schemas.microsoft.com/office/powerpoint/2010/main" val="1467039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0500" y="3429000"/>
            <a:ext cx="5143500" cy="3429000"/>
          </a:xfrm>
          <a:prstGeom prst="rect">
            <a:avLst/>
          </a:prstGeom>
        </p:spPr>
      </p:pic>
      <p:sp>
        <p:nvSpPr>
          <p:cNvPr id="6" name="TextBox 4"/>
          <p:cNvSpPr txBox="1"/>
          <p:nvPr/>
        </p:nvSpPr>
        <p:spPr>
          <a:xfrm>
            <a:off x="5592966" y="914400"/>
            <a:ext cx="3716469" cy="1200329"/>
          </a:xfrm>
          <a:prstGeom prst="rect">
            <a:avLst/>
          </a:prstGeom>
          <a:noFill/>
        </p:spPr>
        <p:txBody>
          <a:bodyPr wrap="square" rtlCol="0">
            <a:spAutoFit/>
          </a:bodyPr>
          <a:lstStyle/>
          <a:p>
            <a:r>
              <a:rPr lang="en-US" altLang="zh-CN" sz="2400" b="1" dirty="0"/>
              <a:t>1.5 PW laser (PULSE) in </a:t>
            </a:r>
            <a:r>
              <a:rPr lang="en-US" sz="2400" b="1" dirty="0"/>
              <a:t>Center for Relativistic Laser Science(IBS), Korea</a:t>
            </a:r>
          </a:p>
        </p:txBody>
      </p:sp>
      <p:sp>
        <p:nvSpPr>
          <p:cNvPr id="8" name="Rectangle 5"/>
          <p:cNvSpPr/>
          <p:nvPr/>
        </p:nvSpPr>
        <p:spPr>
          <a:xfrm>
            <a:off x="7698229" y="2091849"/>
            <a:ext cx="1064715" cy="369332"/>
          </a:xfrm>
          <a:prstGeom prst="rect">
            <a:avLst/>
          </a:prstGeom>
        </p:spPr>
        <p:txBody>
          <a:bodyPr wrap="none">
            <a:spAutoFit/>
          </a:bodyPr>
          <a:lstStyle/>
          <a:p>
            <a:pPr>
              <a:spcBef>
                <a:spcPct val="20000"/>
              </a:spcBef>
              <a:defRPr/>
            </a:pPr>
            <a:r>
              <a:rPr lang="en-GB" dirty="0"/>
              <a:t>C.H. Nam</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7760" y="2537828"/>
            <a:ext cx="1025184" cy="1230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0"/>
          <p:cNvSpPr/>
          <p:nvPr/>
        </p:nvSpPr>
        <p:spPr>
          <a:xfrm>
            <a:off x="6422383" y="2091849"/>
            <a:ext cx="1011111" cy="369332"/>
          </a:xfrm>
          <a:prstGeom prst="rect">
            <a:avLst/>
          </a:prstGeom>
        </p:spPr>
        <p:txBody>
          <a:bodyPr wrap="none">
            <a:spAutoFit/>
          </a:bodyPr>
          <a:lstStyle/>
          <a:p>
            <a:pPr>
              <a:spcBef>
                <a:spcPct val="20000"/>
              </a:spcBef>
              <a:defRPr/>
            </a:pPr>
            <a:r>
              <a:rPr lang="en-GB" dirty="0"/>
              <a:t>X. Q. Yan</a:t>
            </a: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2383" y="2507433"/>
            <a:ext cx="1050513" cy="1260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椭圆 12"/>
          <p:cNvSpPr/>
          <p:nvPr/>
        </p:nvSpPr>
        <p:spPr>
          <a:xfrm>
            <a:off x="5922552" y="4282391"/>
            <a:ext cx="389467" cy="44041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0"/>
          <p:cNvSpPr/>
          <p:nvPr/>
        </p:nvSpPr>
        <p:spPr>
          <a:xfrm>
            <a:off x="6049973" y="2078666"/>
            <a:ext cx="591829" cy="369332"/>
          </a:xfrm>
          <a:prstGeom prst="rect">
            <a:avLst/>
          </a:prstGeom>
        </p:spPr>
        <p:txBody>
          <a:bodyPr wrap="none">
            <a:spAutoFit/>
          </a:bodyPr>
          <a:lstStyle/>
          <a:p>
            <a:pPr>
              <a:spcBef>
                <a:spcPct val="20000"/>
              </a:spcBef>
              <a:defRPr/>
            </a:pPr>
            <a:r>
              <a:rPr lang="en-US" altLang="zh-CN" dirty="0"/>
              <a:t>PI</a:t>
            </a:r>
            <a:r>
              <a:rPr lang="zh-CN" altLang="en-US" dirty="0"/>
              <a:t>：</a:t>
            </a:r>
            <a:endParaRPr lang="en-GB" dirty="0"/>
          </a:p>
        </p:txBody>
      </p:sp>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96" y="463024"/>
            <a:ext cx="5536084" cy="369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a:xfrm>
            <a:off x="250842" y="92350"/>
            <a:ext cx="8805205" cy="581132"/>
          </a:xfrm>
          <a:solidFill>
            <a:schemeClr val="bg1"/>
          </a:solidFill>
        </p:spPr>
        <p:txBody>
          <a:bodyPr>
            <a:normAutofit/>
          </a:bodyPr>
          <a:lstStyle/>
          <a:p>
            <a:r>
              <a:rPr lang="zh-CN" altLang="en-US" dirty="0"/>
              <a:t>在世界上功率最高的飞秒激光器上的实验验证</a:t>
            </a:r>
          </a:p>
        </p:txBody>
      </p:sp>
      <p:sp>
        <p:nvSpPr>
          <p:cNvPr id="16" name="椭圆 15"/>
          <p:cNvSpPr/>
          <p:nvPr/>
        </p:nvSpPr>
        <p:spPr>
          <a:xfrm>
            <a:off x="6426205" y="4307792"/>
            <a:ext cx="372530" cy="40722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6"/>
          <a:stretch>
            <a:fillRect/>
          </a:stretch>
        </p:blipFill>
        <p:spPr>
          <a:xfrm>
            <a:off x="5394942" y="3875333"/>
            <a:ext cx="409742" cy="501934"/>
          </a:xfrm>
          <a:prstGeom prst="rect">
            <a:avLst/>
          </a:prstGeom>
        </p:spPr>
      </p:pic>
      <p:sp>
        <p:nvSpPr>
          <p:cNvPr id="19" name="椭圆 18"/>
          <p:cNvSpPr/>
          <p:nvPr/>
        </p:nvSpPr>
        <p:spPr>
          <a:xfrm>
            <a:off x="5410205" y="4426324"/>
            <a:ext cx="372530" cy="40722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Rectangle 7"/>
          <p:cNvSpPr/>
          <p:nvPr/>
        </p:nvSpPr>
        <p:spPr>
          <a:xfrm>
            <a:off x="455374" y="4233384"/>
            <a:ext cx="3083815" cy="1200329"/>
          </a:xfrm>
          <a:prstGeom prst="rect">
            <a:avLst/>
          </a:prstGeom>
        </p:spPr>
        <p:txBody>
          <a:bodyPr wrap="square">
            <a:spAutoFit/>
          </a:bodyPr>
          <a:lstStyle/>
          <a:p>
            <a:r>
              <a:rPr lang="en-US" sz="2400" b="1" dirty="0"/>
              <a:t>25fs-30fs,</a:t>
            </a:r>
          </a:p>
          <a:p>
            <a:r>
              <a:rPr lang="en-US" sz="2400" b="1" dirty="0"/>
              <a:t>Double plasma mirror, 9.2J  on targets for LP,</a:t>
            </a:r>
          </a:p>
        </p:txBody>
      </p:sp>
      <p:sp>
        <p:nvSpPr>
          <p:cNvPr id="22" name="Rectangle 8"/>
          <p:cNvSpPr/>
          <p:nvPr/>
        </p:nvSpPr>
        <p:spPr>
          <a:xfrm>
            <a:off x="220133" y="5857186"/>
            <a:ext cx="2929520" cy="461665"/>
          </a:xfrm>
          <a:prstGeom prst="rect">
            <a:avLst/>
          </a:prstGeom>
        </p:spPr>
        <p:txBody>
          <a:bodyPr wrap="none">
            <a:spAutoFit/>
          </a:bodyPr>
          <a:lstStyle/>
          <a:p>
            <a:r>
              <a:rPr lang="en-US" sz="2400" b="1" dirty="0"/>
              <a:t> I = 5.45x10</a:t>
            </a:r>
            <a:r>
              <a:rPr lang="en-US" sz="2400" b="1" baseline="30000" dirty="0"/>
              <a:t>20</a:t>
            </a:r>
            <a:r>
              <a:rPr lang="en-US" sz="2400" b="1" dirty="0"/>
              <a:t> W/cm</a:t>
            </a:r>
            <a:r>
              <a:rPr lang="en-US" sz="2400" b="1" baseline="30000" dirty="0"/>
              <a:t>2</a:t>
            </a:r>
            <a:r>
              <a:rPr lang="en-US" sz="2400" b="1" dirty="0"/>
              <a:t>  </a:t>
            </a:r>
          </a:p>
        </p:txBody>
      </p:sp>
      <p:sp>
        <p:nvSpPr>
          <p:cNvPr id="3" name="矩形 2"/>
          <p:cNvSpPr/>
          <p:nvPr/>
        </p:nvSpPr>
        <p:spPr>
          <a:xfrm>
            <a:off x="304800" y="6318851"/>
            <a:ext cx="3034933" cy="400110"/>
          </a:xfrm>
          <a:prstGeom prst="rect">
            <a:avLst/>
          </a:prstGeom>
        </p:spPr>
        <p:txBody>
          <a:bodyPr wrap="none">
            <a:spAutoFit/>
          </a:bodyPr>
          <a:lstStyle/>
          <a:p>
            <a:r>
              <a:rPr lang="en-US" altLang="zh-CN" sz="2000" b="1" dirty="0"/>
              <a:t>CNF density fixed to 0.5n</a:t>
            </a:r>
            <a:r>
              <a:rPr lang="en-US" altLang="zh-CN" sz="2000" b="1" baseline="-25000" dirty="0"/>
              <a:t>c</a:t>
            </a:r>
            <a:endParaRPr lang="zh-CN" altLang="en-US" sz="2000" baseline="-25000" dirty="0"/>
          </a:p>
        </p:txBody>
      </p:sp>
    </p:spTree>
    <p:extLst>
      <p:ext uri="{BB962C8B-B14F-4D97-AF65-F5344CB8AC3E}">
        <p14:creationId xmlns:p14="http://schemas.microsoft.com/office/powerpoint/2010/main" val="1596953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98546" y="1213833"/>
            <a:ext cx="8222299" cy="3795077"/>
            <a:chOff x="385761" y="1600200"/>
            <a:chExt cx="8222299" cy="3795077"/>
          </a:xfrm>
        </p:grpSpPr>
        <p:pic>
          <p:nvPicPr>
            <p:cNvPr id="3" name="图片 2"/>
            <p:cNvPicPr/>
            <p:nvPr/>
          </p:nvPicPr>
          <p:blipFill rotWithShape="1">
            <a:blip r:embed="rId2" cstate="print">
              <a:extLst>
                <a:ext uri="{28A0092B-C50C-407E-A947-70E740481C1C}">
                  <a14:useLocalDpi xmlns:a14="http://schemas.microsoft.com/office/drawing/2010/main" val="0"/>
                </a:ext>
              </a:extLst>
            </a:blip>
            <a:srcRect t="46437"/>
            <a:stretch/>
          </p:blipFill>
          <p:spPr>
            <a:xfrm>
              <a:off x="540202" y="1600200"/>
              <a:ext cx="8067858" cy="3795077"/>
            </a:xfrm>
            <a:prstGeom prst="rect">
              <a:avLst/>
            </a:prstGeom>
          </p:spPr>
        </p:pic>
        <p:sp>
          <p:nvSpPr>
            <p:cNvPr id="4" name="矩形 3"/>
            <p:cNvSpPr/>
            <p:nvPr/>
          </p:nvSpPr>
          <p:spPr>
            <a:xfrm>
              <a:off x="385761" y="1600200"/>
              <a:ext cx="485775" cy="379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34455" y="1600200"/>
              <a:ext cx="410685" cy="379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556975" y="674300"/>
            <a:ext cx="4100950" cy="369332"/>
          </a:xfrm>
          <a:prstGeom prst="rect">
            <a:avLst/>
          </a:prstGeom>
          <a:noFill/>
        </p:spPr>
        <p:txBody>
          <a:bodyPr wrap="square" lIns="0" tIns="0" rIns="0" bIns="0" rtlCol="0">
            <a:spAutoFit/>
          </a:bodyPr>
          <a:lstStyle/>
          <a:p>
            <a:pPr lvl="0" algn="ctr"/>
            <a:r>
              <a:rPr lang="en-US" altLang="zh-CN" sz="2400" dirty="0">
                <a:latin typeface="+mj-lt"/>
              </a:rPr>
              <a:t>Energy spectra</a:t>
            </a:r>
            <a:endParaRPr lang="zh-CN" altLang="en-US" sz="2400" dirty="0">
              <a:solidFill>
                <a:prstClr val="black"/>
              </a:solidFill>
              <a:latin typeface="Arial"/>
            </a:endParaRPr>
          </a:p>
        </p:txBody>
      </p:sp>
      <p:sp>
        <p:nvSpPr>
          <p:cNvPr id="8" name="文本框 7"/>
          <p:cNvSpPr txBox="1"/>
          <p:nvPr/>
        </p:nvSpPr>
        <p:spPr>
          <a:xfrm>
            <a:off x="4452582" y="759401"/>
            <a:ext cx="4100950" cy="369332"/>
          </a:xfrm>
          <a:prstGeom prst="rect">
            <a:avLst/>
          </a:prstGeom>
          <a:noFill/>
        </p:spPr>
        <p:txBody>
          <a:bodyPr wrap="square" lIns="0" tIns="0" rIns="0" bIns="0" rtlCol="0">
            <a:spAutoFit/>
          </a:bodyPr>
          <a:lstStyle/>
          <a:p>
            <a:pPr lvl="0" algn="ctr"/>
            <a:r>
              <a:rPr lang="en-US" altLang="zh-CN" sz="2400" dirty="0">
                <a:latin typeface="+mj-lt"/>
              </a:rPr>
              <a:t>CNF thickness scan</a:t>
            </a:r>
            <a:endParaRPr lang="zh-CN" altLang="en-US" sz="2400" dirty="0">
              <a:solidFill>
                <a:prstClr val="black"/>
              </a:solidFill>
              <a:latin typeface="Arial"/>
            </a:endParaRPr>
          </a:p>
        </p:txBody>
      </p:sp>
      <p:sp>
        <p:nvSpPr>
          <p:cNvPr id="9" name="矩形 8">
            <a:extLst>
              <a:ext uri="{FF2B5EF4-FFF2-40B4-BE49-F238E27FC236}">
                <a16:creationId xmlns:a16="http://schemas.microsoft.com/office/drawing/2014/main" id="{DDAB8431-1D5D-3943-B220-981B4281A0C8}"/>
              </a:ext>
            </a:extLst>
          </p:cNvPr>
          <p:cNvSpPr/>
          <p:nvPr/>
        </p:nvSpPr>
        <p:spPr>
          <a:xfrm>
            <a:off x="1158748" y="6275314"/>
            <a:ext cx="7162097" cy="369332"/>
          </a:xfrm>
          <a:prstGeom prst="rect">
            <a:avLst/>
          </a:prstGeom>
        </p:spPr>
        <p:txBody>
          <a:bodyPr wrap="square">
            <a:spAutoFit/>
          </a:bodyPr>
          <a:lstStyle/>
          <a:p>
            <a:r>
              <a:rPr lang="en" altLang="zh-CN" dirty="0">
                <a:solidFill>
                  <a:srgbClr val="000000"/>
                </a:solidFill>
                <a:latin typeface="Helvetica" pitchFamily="2" charset="0"/>
              </a:rPr>
              <a:t>Ma, W. J., et al. </a:t>
            </a:r>
            <a:r>
              <a:rPr lang="en" altLang="zh-CN" i="1" dirty="0">
                <a:solidFill>
                  <a:srgbClr val="000000"/>
                </a:solidFill>
                <a:latin typeface="Helvetica" pitchFamily="2" charset="0"/>
              </a:rPr>
              <a:t>Physical Review Letters </a:t>
            </a:r>
            <a:r>
              <a:rPr lang="en" altLang="zh-CN" b="1" dirty="0">
                <a:solidFill>
                  <a:srgbClr val="000000"/>
                </a:solidFill>
                <a:latin typeface="Helvetica" pitchFamily="2" charset="0"/>
              </a:rPr>
              <a:t>122</a:t>
            </a:r>
            <a:r>
              <a:rPr lang="en" altLang="zh-CN" dirty="0">
                <a:solidFill>
                  <a:srgbClr val="000000"/>
                </a:solidFill>
                <a:latin typeface="Helvetica" pitchFamily="2" charset="0"/>
              </a:rPr>
              <a:t>(1): 014803. (2019)</a:t>
            </a:r>
            <a:endParaRPr lang="en" altLang="zh-CN" dirty="0">
              <a:solidFill>
                <a:srgbClr val="000000"/>
              </a:solidFill>
              <a:effectLst/>
              <a:latin typeface="Helvetica" pitchFamily="2" charset="0"/>
            </a:endParaRPr>
          </a:p>
        </p:txBody>
      </p:sp>
      <p:sp>
        <p:nvSpPr>
          <p:cNvPr id="10" name="文本框 9">
            <a:extLst>
              <a:ext uri="{FF2B5EF4-FFF2-40B4-BE49-F238E27FC236}">
                <a16:creationId xmlns:a16="http://schemas.microsoft.com/office/drawing/2014/main" id="{7BF8605B-6884-6C40-A4AB-7F95A235BB5C}"/>
              </a:ext>
            </a:extLst>
          </p:cNvPr>
          <p:cNvSpPr txBox="1"/>
          <p:nvPr/>
        </p:nvSpPr>
        <p:spPr>
          <a:xfrm>
            <a:off x="385090" y="5152337"/>
            <a:ext cx="8306086" cy="923330"/>
          </a:xfrm>
          <a:prstGeom prst="rect">
            <a:avLst/>
          </a:prstGeom>
          <a:noFill/>
        </p:spPr>
        <p:txBody>
          <a:bodyPr wrap="square" rtlCol="0">
            <a:spAutoFit/>
          </a:bodyPr>
          <a:lstStyle/>
          <a:p>
            <a:r>
              <a:rPr lang="zh-CN" altLang="en-US" dirty="0">
                <a:latin typeface="+mj-ea"/>
                <a:ea typeface="+mj-ea"/>
              </a:rPr>
              <a:t>通过进一步降低碳管泡沫的平均密度至</a:t>
            </a:r>
            <a:r>
              <a:rPr lang="en-US" altLang="zh-CN" dirty="0">
                <a:latin typeface="+mj-ea"/>
                <a:ea typeface="+mj-ea"/>
              </a:rPr>
              <a:t>3mg/cm</a:t>
            </a:r>
            <a:r>
              <a:rPr lang="en-US" altLang="zh-CN" baseline="30000" dirty="0">
                <a:latin typeface="+mj-ea"/>
                <a:ea typeface="+mj-ea"/>
              </a:rPr>
              <a:t>3</a:t>
            </a:r>
            <a:r>
              <a:rPr lang="en-US" altLang="zh-CN" dirty="0">
                <a:latin typeface="+mj-ea"/>
                <a:ea typeface="+mj-ea"/>
              </a:rPr>
              <a:t>, </a:t>
            </a:r>
            <a:r>
              <a:rPr lang="zh-CN" altLang="en-US" dirty="0">
                <a:latin typeface="+mj-ea"/>
                <a:ea typeface="+mj-ea"/>
              </a:rPr>
              <a:t>实现了级联加速机制，实验中得到了</a:t>
            </a:r>
            <a:r>
              <a:rPr lang="en-US" altLang="zh-CN" dirty="0">
                <a:latin typeface="+mj-ea"/>
                <a:ea typeface="+mj-ea"/>
              </a:rPr>
              <a:t>500 MeV (48 MeV/u)</a:t>
            </a:r>
            <a:r>
              <a:rPr lang="zh-CN" altLang="en-US" dirty="0">
                <a:latin typeface="+mj-ea"/>
                <a:ea typeface="+mj-ea"/>
              </a:rPr>
              <a:t>的碳离子，再次打破了采用高功率飞秒脉冲激光获得的重离子（碳离子）能量记录。</a:t>
            </a:r>
          </a:p>
        </p:txBody>
      </p:sp>
      <p:sp>
        <p:nvSpPr>
          <p:cNvPr id="11" name="标题 1">
            <a:extLst>
              <a:ext uri="{FF2B5EF4-FFF2-40B4-BE49-F238E27FC236}">
                <a16:creationId xmlns:a16="http://schemas.microsoft.com/office/drawing/2014/main" id="{4ADF4CE4-BC9E-F142-9000-007EB6DA370F}"/>
              </a:ext>
            </a:extLst>
          </p:cNvPr>
          <p:cNvSpPr>
            <a:spLocks noGrp="1"/>
          </p:cNvSpPr>
          <p:nvPr>
            <p:ph type="title"/>
          </p:nvPr>
        </p:nvSpPr>
        <p:spPr>
          <a:xfrm>
            <a:off x="246202" y="116477"/>
            <a:ext cx="8358246" cy="576220"/>
          </a:xfrm>
        </p:spPr>
        <p:txBody>
          <a:bodyPr/>
          <a:lstStyle/>
          <a:p>
            <a:r>
              <a:rPr lang="zh-CN" altLang="en-US" dirty="0"/>
              <a:t>离子能谱</a:t>
            </a:r>
          </a:p>
        </p:txBody>
      </p:sp>
    </p:spTree>
    <p:extLst>
      <p:ext uri="{BB962C8B-B14F-4D97-AF65-F5344CB8AC3E}">
        <p14:creationId xmlns:p14="http://schemas.microsoft.com/office/powerpoint/2010/main" val="822146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092B02-115F-9E49-B4E4-7B8F87C7CB20}"/>
              </a:ext>
            </a:extLst>
          </p:cNvPr>
          <p:cNvSpPr>
            <a:spLocks noGrp="1"/>
          </p:cNvSpPr>
          <p:nvPr>
            <p:ph type="title"/>
          </p:nvPr>
        </p:nvSpPr>
        <p:spPr/>
        <p:txBody>
          <a:bodyPr/>
          <a:lstStyle/>
          <a:p>
            <a:r>
              <a:rPr kumimoji="1" lang="zh-CN" altLang="en-US" dirty="0"/>
              <a:t>北京大学重离子所激光加速器实验室</a:t>
            </a:r>
          </a:p>
        </p:txBody>
      </p:sp>
      <p:sp>
        <p:nvSpPr>
          <p:cNvPr id="6" name="TextBox 5">
            <a:extLst>
              <a:ext uri="{FF2B5EF4-FFF2-40B4-BE49-F238E27FC236}">
                <a16:creationId xmlns:a16="http://schemas.microsoft.com/office/drawing/2014/main" id="{214B378B-A890-7940-A65D-A7ADDAC5B8E8}"/>
              </a:ext>
            </a:extLst>
          </p:cNvPr>
          <p:cNvSpPr txBox="1">
            <a:spLocks noChangeArrowheads="1"/>
          </p:cNvSpPr>
          <p:nvPr/>
        </p:nvSpPr>
        <p:spPr bwMode="auto">
          <a:xfrm>
            <a:off x="262575" y="3601662"/>
            <a:ext cx="21242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charset="0"/>
                <a:ea typeface="宋体" panose="02010600030101010101" pitchFamily="2" charset="-122"/>
              </a:defRPr>
            </a:lvl1pPr>
            <a:lvl2pPr marL="742950" indent="-285750">
              <a:defRPr kumimoji="1" sz="2400">
                <a:solidFill>
                  <a:schemeClr val="tx1"/>
                </a:solidFill>
                <a:latin typeface="Times New Roman" panose="02020603050405020304" charset="0"/>
                <a:ea typeface="宋体" panose="02010600030101010101" pitchFamily="2" charset="-122"/>
              </a:defRPr>
            </a:lvl2pPr>
            <a:lvl3pPr marL="1143000" indent="-228600">
              <a:defRPr kumimoji="1" sz="2400">
                <a:solidFill>
                  <a:schemeClr val="tx1"/>
                </a:solidFill>
                <a:latin typeface="Times New Roman" panose="02020603050405020304" charset="0"/>
                <a:ea typeface="宋体" panose="02010600030101010101" pitchFamily="2" charset="-122"/>
              </a:defRPr>
            </a:lvl3pPr>
            <a:lvl4pPr marL="1600200" indent="-228600">
              <a:defRPr kumimoji="1" sz="2400">
                <a:solidFill>
                  <a:schemeClr val="tx1"/>
                </a:solidFill>
                <a:latin typeface="Times New Roman" panose="02020603050405020304" charset="0"/>
                <a:ea typeface="宋体" panose="02010600030101010101" pitchFamily="2" charset="-122"/>
              </a:defRPr>
            </a:lvl4pPr>
            <a:lvl5pPr marL="2057400" indent="-228600">
              <a:defRPr kumimoji="1" sz="24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charset="0"/>
                <a:ea typeface="宋体" panose="02010600030101010101" pitchFamily="2" charset="-122"/>
              </a:defRPr>
            </a:lvl9pPr>
          </a:lstStyle>
          <a:p>
            <a:r>
              <a:rPr lang="en-US" altLang="zh-CN" sz="2000" b="1" dirty="0">
                <a:latin typeface="楷体" panose="02010609060101010101" charset="-122"/>
                <a:ea typeface="楷体" panose="02010609060101010101" charset="-122"/>
              </a:rPr>
              <a:t>200TW</a:t>
            </a:r>
            <a:r>
              <a:rPr lang="zh-CN" altLang="en-US" sz="2000" b="1" dirty="0">
                <a:latin typeface="楷体" panose="02010609060101010101" charset="-122"/>
                <a:ea typeface="楷体" panose="02010609060101010101" charset="-122"/>
              </a:rPr>
              <a:t>飞秒激光器</a:t>
            </a:r>
          </a:p>
        </p:txBody>
      </p:sp>
      <p:sp>
        <p:nvSpPr>
          <p:cNvPr id="7" name="TextBox 6">
            <a:extLst>
              <a:ext uri="{FF2B5EF4-FFF2-40B4-BE49-F238E27FC236}">
                <a16:creationId xmlns:a16="http://schemas.microsoft.com/office/drawing/2014/main" id="{E1BC89B5-9E08-F54C-846B-8324F548E46C}"/>
              </a:ext>
            </a:extLst>
          </p:cNvPr>
          <p:cNvSpPr txBox="1">
            <a:spLocks noChangeArrowheads="1"/>
          </p:cNvSpPr>
          <p:nvPr/>
        </p:nvSpPr>
        <p:spPr bwMode="auto">
          <a:xfrm>
            <a:off x="3782592" y="3577088"/>
            <a:ext cx="1217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charset="0"/>
                <a:ea typeface="宋体" panose="02010600030101010101" pitchFamily="2" charset="-122"/>
              </a:defRPr>
            </a:lvl1pPr>
            <a:lvl2pPr marL="742950" indent="-285750">
              <a:defRPr kumimoji="1" sz="2400">
                <a:solidFill>
                  <a:schemeClr val="tx1"/>
                </a:solidFill>
                <a:latin typeface="Times New Roman" panose="02020603050405020304" charset="0"/>
                <a:ea typeface="宋体" panose="02010600030101010101" pitchFamily="2" charset="-122"/>
              </a:defRPr>
            </a:lvl2pPr>
            <a:lvl3pPr marL="1143000" indent="-228600">
              <a:defRPr kumimoji="1" sz="2400">
                <a:solidFill>
                  <a:schemeClr val="tx1"/>
                </a:solidFill>
                <a:latin typeface="Times New Roman" panose="02020603050405020304" charset="0"/>
                <a:ea typeface="宋体" panose="02010600030101010101" pitchFamily="2" charset="-122"/>
              </a:defRPr>
            </a:lvl3pPr>
            <a:lvl4pPr marL="1600200" indent="-228600">
              <a:defRPr kumimoji="1" sz="2400">
                <a:solidFill>
                  <a:schemeClr val="tx1"/>
                </a:solidFill>
                <a:latin typeface="Times New Roman" panose="02020603050405020304" charset="0"/>
                <a:ea typeface="宋体" panose="02010600030101010101" pitchFamily="2" charset="-122"/>
              </a:defRPr>
            </a:lvl4pPr>
            <a:lvl5pPr marL="2057400" indent="-228600">
              <a:defRPr kumimoji="1" sz="24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charset="0"/>
                <a:ea typeface="宋体" panose="02010600030101010101" pitchFamily="2" charset="-122"/>
              </a:defRPr>
            </a:lvl9pPr>
          </a:lstStyle>
          <a:p>
            <a:r>
              <a:rPr lang="zh-CN" altLang="en-US" sz="2000" b="1" dirty="0">
                <a:latin typeface="楷体" panose="02010609060101010101" charset="-122"/>
                <a:ea typeface="楷体" panose="02010609060101010101" charset="-122"/>
              </a:rPr>
              <a:t>实验大厅</a:t>
            </a:r>
          </a:p>
        </p:txBody>
      </p:sp>
      <p:sp>
        <p:nvSpPr>
          <p:cNvPr id="10" name="矩形 9">
            <a:extLst>
              <a:ext uri="{FF2B5EF4-FFF2-40B4-BE49-F238E27FC236}">
                <a16:creationId xmlns:a16="http://schemas.microsoft.com/office/drawing/2014/main" id="{13B0409E-F3F1-8742-AAFE-212F6CA8DD1C}"/>
              </a:ext>
            </a:extLst>
          </p:cNvPr>
          <p:cNvSpPr/>
          <p:nvPr/>
        </p:nvSpPr>
        <p:spPr>
          <a:xfrm>
            <a:off x="371589" y="997328"/>
            <a:ext cx="1346843" cy="646331"/>
          </a:xfrm>
          <a:prstGeom prst="rect">
            <a:avLst/>
          </a:prstGeom>
        </p:spPr>
        <p:txBody>
          <a:bodyPr wrap="square">
            <a:spAutoFit/>
          </a:bodyPr>
          <a:lstStyle/>
          <a:p>
            <a:pPr algn="ctr"/>
            <a:r>
              <a:rPr lang="zh-CN" altLang="en-US" b="1" dirty="0">
                <a:latin typeface="楷体" panose="02010609060101010101" charset="-122"/>
                <a:ea typeface="楷体" panose="02010609060101010101" charset="-122"/>
              </a:rPr>
              <a:t>陈佳洱</a:t>
            </a:r>
            <a:endParaRPr lang="en-US" altLang="zh-CN" b="1" dirty="0">
              <a:latin typeface="楷体" panose="02010609060101010101" charset="-122"/>
              <a:ea typeface="楷体" panose="02010609060101010101" charset="-122"/>
            </a:endParaRPr>
          </a:p>
          <a:p>
            <a:pPr algn="ctr"/>
            <a:r>
              <a:rPr lang="zh-CN" altLang="en-US" b="1" dirty="0">
                <a:latin typeface="楷体" panose="02010609060101010101" charset="-122"/>
                <a:ea typeface="楷体" panose="02010609060101010101" charset="-122"/>
              </a:rPr>
              <a:t>（院士）</a:t>
            </a:r>
            <a:endParaRPr lang="zh-CN" altLang="en-US" dirty="0"/>
          </a:p>
        </p:txBody>
      </p:sp>
      <p:sp>
        <p:nvSpPr>
          <p:cNvPr id="11" name="矩形 10">
            <a:extLst>
              <a:ext uri="{FF2B5EF4-FFF2-40B4-BE49-F238E27FC236}">
                <a16:creationId xmlns:a16="http://schemas.microsoft.com/office/drawing/2014/main" id="{5F55C117-7DE8-F941-B814-CE07BA0DA369}"/>
              </a:ext>
            </a:extLst>
          </p:cNvPr>
          <p:cNvSpPr/>
          <p:nvPr/>
        </p:nvSpPr>
        <p:spPr>
          <a:xfrm>
            <a:off x="1652211" y="989702"/>
            <a:ext cx="1346843" cy="646331"/>
          </a:xfrm>
          <a:prstGeom prst="rect">
            <a:avLst/>
          </a:prstGeom>
        </p:spPr>
        <p:txBody>
          <a:bodyPr wrap="none">
            <a:spAutoFit/>
          </a:bodyPr>
          <a:lstStyle/>
          <a:p>
            <a:pPr algn="ctr"/>
            <a:r>
              <a:rPr lang="zh-CN" altLang="en-US" b="1" dirty="0">
                <a:latin typeface="楷体" panose="02010609060101010101" charset="-122"/>
                <a:ea typeface="楷体" panose="02010609060101010101" charset="-122"/>
              </a:rPr>
              <a:t>颜学庆教授</a:t>
            </a:r>
            <a:endParaRPr lang="en-US" altLang="zh-CN" b="1" dirty="0">
              <a:latin typeface="楷体" panose="02010609060101010101" charset="-122"/>
              <a:ea typeface="楷体" panose="02010609060101010101" charset="-122"/>
            </a:endParaRPr>
          </a:p>
          <a:p>
            <a:pPr algn="ctr"/>
            <a:r>
              <a:rPr lang="zh-CN" altLang="en-US" b="1" dirty="0">
                <a:latin typeface="楷体" panose="02010609060101010101" charset="-122"/>
                <a:ea typeface="楷体" panose="02010609060101010101" charset="-122"/>
              </a:rPr>
              <a:t>（杰青）</a:t>
            </a:r>
            <a:endParaRPr lang="zh-CN" altLang="en-US" dirty="0"/>
          </a:p>
        </p:txBody>
      </p:sp>
      <p:sp>
        <p:nvSpPr>
          <p:cNvPr id="12" name="矩形 11">
            <a:extLst>
              <a:ext uri="{FF2B5EF4-FFF2-40B4-BE49-F238E27FC236}">
                <a16:creationId xmlns:a16="http://schemas.microsoft.com/office/drawing/2014/main" id="{8803EA4A-18B4-8A41-B5B6-64B3AE5E10AF}"/>
              </a:ext>
            </a:extLst>
          </p:cNvPr>
          <p:cNvSpPr/>
          <p:nvPr/>
        </p:nvSpPr>
        <p:spPr>
          <a:xfrm>
            <a:off x="3038952" y="989663"/>
            <a:ext cx="1579278" cy="646331"/>
          </a:xfrm>
          <a:prstGeom prst="rect">
            <a:avLst/>
          </a:prstGeom>
        </p:spPr>
        <p:txBody>
          <a:bodyPr wrap="none">
            <a:spAutoFit/>
          </a:bodyPr>
          <a:lstStyle/>
          <a:p>
            <a:pPr algn="ctr"/>
            <a:r>
              <a:rPr lang="zh-CN" altLang="en-US" b="1" dirty="0">
                <a:latin typeface="楷体" panose="02010609060101010101" charset="-122"/>
                <a:ea typeface="楷体" panose="02010609060101010101" charset="-122"/>
              </a:rPr>
              <a:t>马文君研究员</a:t>
            </a:r>
            <a:endParaRPr lang="en-US" altLang="zh-CN" b="1" dirty="0">
              <a:latin typeface="楷体" panose="02010609060101010101" charset="-122"/>
              <a:ea typeface="楷体" panose="02010609060101010101" charset="-122"/>
            </a:endParaRPr>
          </a:p>
          <a:p>
            <a:pPr algn="ctr"/>
            <a:r>
              <a:rPr lang="zh-CN" altLang="en-US" b="1" dirty="0">
                <a:latin typeface="楷体" panose="02010609060101010101" charset="-122"/>
                <a:ea typeface="楷体" panose="02010609060101010101" charset="-122"/>
              </a:rPr>
              <a:t>（青千）</a:t>
            </a:r>
            <a:endParaRPr lang="zh-CN" altLang="en-US" dirty="0"/>
          </a:p>
        </p:txBody>
      </p:sp>
      <p:sp>
        <p:nvSpPr>
          <p:cNvPr id="13" name="矩形 12">
            <a:extLst>
              <a:ext uri="{FF2B5EF4-FFF2-40B4-BE49-F238E27FC236}">
                <a16:creationId xmlns:a16="http://schemas.microsoft.com/office/drawing/2014/main" id="{1BBD3143-94AC-1E4B-BE5A-70F75E96F357}"/>
              </a:ext>
            </a:extLst>
          </p:cNvPr>
          <p:cNvSpPr/>
          <p:nvPr/>
        </p:nvSpPr>
        <p:spPr>
          <a:xfrm>
            <a:off x="4613775" y="989374"/>
            <a:ext cx="1579278" cy="646331"/>
          </a:xfrm>
          <a:prstGeom prst="rect">
            <a:avLst/>
          </a:prstGeom>
        </p:spPr>
        <p:txBody>
          <a:bodyPr wrap="none">
            <a:spAutoFit/>
          </a:bodyPr>
          <a:lstStyle/>
          <a:p>
            <a:pPr algn="ctr"/>
            <a:r>
              <a:rPr lang="zh-CN" altLang="en-US" b="1" dirty="0">
                <a:latin typeface="楷体" panose="02010609060101010101" charset="-122"/>
                <a:ea typeface="楷体" panose="02010609060101010101" charset="-122"/>
              </a:rPr>
              <a:t>卢海洋研究员</a:t>
            </a:r>
            <a:endParaRPr lang="en-US" altLang="zh-CN" b="1" dirty="0">
              <a:latin typeface="楷体" panose="02010609060101010101" charset="-122"/>
              <a:ea typeface="楷体" panose="02010609060101010101" charset="-122"/>
            </a:endParaRPr>
          </a:p>
          <a:p>
            <a:pPr algn="ctr"/>
            <a:r>
              <a:rPr lang="zh-CN" altLang="en-US" b="1" dirty="0">
                <a:latin typeface="楷体" panose="02010609060101010101" charset="-122"/>
                <a:ea typeface="楷体" panose="02010609060101010101" charset="-122"/>
              </a:rPr>
              <a:t>（百人）</a:t>
            </a:r>
            <a:endParaRPr lang="zh-CN" altLang="en-US" dirty="0"/>
          </a:p>
        </p:txBody>
      </p:sp>
      <p:sp>
        <p:nvSpPr>
          <p:cNvPr id="14" name="矩形 13">
            <a:extLst>
              <a:ext uri="{FF2B5EF4-FFF2-40B4-BE49-F238E27FC236}">
                <a16:creationId xmlns:a16="http://schemas.microsoft.com/office/drawing/2014/main" id="{E578464E-30B0-E740-B4D8-EA77582FBB00}"/>
              </a:ext>
            </a:extLst>
          </p:cNvPr>
          <p:cNvSpPr/>
          <p:nvPr/>
        </p:nvSpPr>
        <p:spPr>
          <a:xfrm>
            <a:off x="6144948" y="1014431"/>
            <a:ext cx="1346844" cy="646331"/>
          </a:xfrm>
          <a:prstGeom prst="rect">
            <a:avLst/>
          </a:prstGeom>
        </p:spPr>
        <p:txBody>
          <a:bodyPr wrap="none">
            <a:spAutoFit/>
          </a:bodyPr>
          <a:lstStyle/>
          <a:p>
            <a:pPr algn="ctr"/>
            <a:r>
              <a:rPr lang="zh-CN" altLang="en-US" b="1" dirty="0">
                <a:latin typeface="楷体" panose="02010609060101010101" charset="-122"/>
                <a:ea typeface="楷体" panose="02010609060101010101" charset="-122"/>
              </a:rPr>
              <a:t>林晨研究员</a:t>
            </a:r>
            <a:endParaRPr lang="en-US" altLang="zh-CN" b="1" dirty="0">
              <a:latin typeface="楷体" panose="02010609060101010101" charset="-122"/>
              <a:ea typeface="楷体" panose="02010609060101010101" charset="-122"/>
            </a:endParaRPr>
          </a:p>
          <a:p>
            <a:pPr algn="ctr"/>
            <a:r>
              <a:rPr lang="zh-CN" altLang="en-US" b="1" dirty="0">
                <a:latin typeface="楷体" panose="02010609060101010101" charset="-122"/>
                <a:ea typeface="楷体" panose="02010609060101010101" charset="-122"/>
              </a:rPr>
              <a:t>（百人）</a:t>
            </a:r>
            <a:endParaRPr lang="zh-CN" altLang="en-US" dirty="0"/>
          </a:p>
        </p:txBody>
      </p:sp>
      <p:pic>
        <p:nvPicPr>
          <p:cNvPr id="15" name="Picture 5">
            <a:extLst>
              <a:ext uri="{FF2B5EF4-FFF2-40B4-BE49-F238E27FC236}">
                <a16:creationId xmlns:a16="http://schemas.microsoft.com/office/drawing/2014/main" id="{ADAB5986-C1AC-A646-9F15-3DC8C10651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01" y="1696089"/>
            <a:ext cx="845169"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 descr="照片">
            <a:extLst>
              <a:ext uri="{FF2B5EF4-FFF2-40B4-BE49-F238E27FC236}">
                <a16:creationId xmlns:a16="http://schemas.microsoft.com/office/drawing/2014/main" id="{460A4955-706D-1645-A124-37686D534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215" y="1731485"/>
            <a:ext cx="902743"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16">
            <a:extLst>
              <a:ext uri="{FF2B5EF4-FFF2-40B4-BE49-F238E27FC236}">
                <a16:creationId xmlns:a16="http://schemas.microsoft.com/office/drawing/2014/main" id="{7E918577-205A-2447-B417-FE97F6A025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3464" y="1731485"/>
            <a:ext cx="1037628" cy="1260000"/>
          </a:xfrm>
          <a:prstGeom prst="rect">
            <a:avLst/>
          </a:prstGeom>
        </p:spPr>
      </p:pic>
      <p:pic>
        <p:nvPicPr>
          <p:cNvPr id="18" name="图片 17">
            <a:extLst>
              <a:ext uri="{FF2B5EF4-FFF2-40B4-BE49-F238E27FC236}">
                <a16:creationId xmlns:a16="http://schemas.microsoft.com/office/drawing/2014/main" id="{768C2E29-9B7A-0D44-8E36-03DBC07D66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3432" y="1711309"/>
            <a:ext cx="1024800" cy="1260000"/>
          </a:xfrm>
          <a:prstGeom prst="rect">
            <a:avLst/>
          </a:prstGeom>
        </p:spPr>
      </p:pic>
      <p:pic>
        <p:nvPicPr>
          <p:cNvPr id="19" name="图片 18">
            <a:extLst>
              <a:ext uri="{FF2B5EF4-FFF2-40B4-BE49-F238E27FC236}">
                <a16:creationId xmlns:a16="http://schemas.microsoft.com/office/drawing/2014/main" id="{F6321F5E-5B09-1A4E-A97A-E81C5E5852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6075" y="1750846"/>
            <a:ext cx="873319" cy="1260000"/>
          </a:xfrm>
          <a:prstGeom prst="rect">
            <a:avLst/>
          </a:prstGeom>
        </p:spPr>
      </p:pic>
      <p:sp>
        <p:nvSpPr>
          <p:cNvPr id="20" name="文本框 19">
            <a:extLst>
              <a:ext uri="{FF2B5EF4-FFF2-40B4-BE49-F238E27FC236}">
                <a16:creationId xmlns:a16="http://schemas.microsoft.com/office/drawing/2014/main" id="{C74D12C5-E95D-7042-B5FD-9D4B93336074}"/>
              </a:ext>
            </a:extLst>
          </p:cNvPr>
          <p:cNvSpPr txBox="1"/>
          <p:nvPr/>
        </p:nvSpPr>
        <p:spPr>
          <a:xfrm>
            <a:off x="0" y="759007"/>
            <a:ext cx="1396536" cy="369332"/>
          </a:xfrm>
          <a:prstGeom prst="rect">
            <a:avLst/>
          </a:prstGeom>
          <a:noFill/>
        </p:spPr>
        <p:txBody>
          <a:bodyPr wrap="none" rtlCol="0">
            <a:spAutoFit/>
          </a:bodyPr>
          <a:lstStyle/>
          <a:p>
            <a:pPr marL="285750" indent="-285750">
              <a:buFont typeface="Wingdings" pitchFamily="2" charset="2"/>
              <a:buChar char="Ø"/>
            </a:pPr>
            <a:r>
              <a:rPr kumimoji="1" lang="zh-CN" altLang="en-US" b="1" dirty="0"/>
              <a:t>教职人员</a:t>
            </a:r>
          </a:p>
        </p:txBody>
      </p:sp>
      <p:sp>
        <p:nvSpPr>
          <p:cNvPr id="21" name="文本框 20">
            <a:extLst>
              <a:ext uri="{FF2B5EF4-FFF2-40B4-BE49-F238E27FC236}">
                <a16:creationId xmlns:a16="http://schemas.microsoft.com/office/drawing/2014/main" id="{6F8FBDBE-232A-B74A-9683-BDCF6FDAC923}"/>
              </a:ext>
            </a:extLst>
          </p:cNvPr>
          <p:cNvSpPr txBox="1"/>
          <p:nvPr/>
        </p:nvSpPr>
        <p:spPr>
          <a:xfrm>
            <a:off x="186007" y="3083134"/>
            <a:ext cx="4339650" cy="369332"/>
          </a:xfrm>
          <a:prstGeom prst="rect">
            <a:avLst/>
          </a:prstGeom>
          <a:noFill/>
        </p:spPr>
        <p:txBody>
          <a:bodyPr wrap="none" rtlCol="0">
            <a:spAutoFit/>
          </a:bodyPr>
          <a:lstStyle/>
          <a:p>
            <a:r>
              <a:rPr kumimoji="1" lang="zh-CN" altLang="en-US" b="1" dirty="0"/>
              <a:t>工程师</a:t>
            </a:r>
            <a:r>
              <a:rPr kumimoji="1" lang="en-US" altLang="zh-CN" b="1" dirty="0"/>
              <a:t>2</a:t>
            </a:r>
            <a:r>
              <a:rPr kumimoji="1" lang="zh-CN" altLang="en-US" b="1" dirty="0"/>
              <a:t>人，博士后</a:t>
            </a:r>
            <a:r>
              <a:rPr kumimoji="1" lang="en-US" altLang="zh-CN" b="1" dirty="0"/>
              <a:t>3</a:t>
            </a:r>
            <a:r>
              <a:rPr kumimoji="1" lang="zh-CN" altLang="en-US" b="1" dirty="0"/>
              <a:t>人，在读博士生</a:t>
            </a:r>
            <a:r>
              <a:rPr kumimoji="1" lang="en-US" altLang="zh-CN" b="1" dirty="0"/>
              <a:t>22</a:t>
            </a:r>
            <a:r>
              <a:rPr kumimoji="1" lang="zh-CN" altLang="en-US" b="1" dirty="0"/>
              <a:t>人</a:t>
            </a:r>
          </a:p>
        </p:txBody>
      </p:sp>
      <p:sp>
        <p:nvSpPr>
          <p:cNvPr id="22" name="矩形 21">
            <a:extLst>
              <a:ext uri="{FF2B5EF4-FFF2-40B4-BE49-F238E27FC236}">
                <a16:creationId xmlns:a16="http://schemas.microsoft.com/office/drawing/2014/main" id="{A3517E53-5B3C-7341-846E-66A4086EC2CC}"/>
              </a:ext>
            </a:extLst>
          </p:cNvPr>
          <p:cNvSpPr/>
          <p:nvPr/>
        </p:nvSpPr>
        <p:spPr>
          <a:xfrm>
            <a:off x="7362179" y="989374"/>
            <a:ext cx="1811714" cy="923330"/>
          </a:xfrm>
          <a:prstGeom prst="rect">
            <a:avLst/>
          </a:prstGeom>
        </p:spPr>
        <p:txBody>
          <a:bodyPr wrap="none">
            <a:spAutoFit/>
          </a:bodyPr>
          <a:lstStyle/>
          <a:p>
            <a:pPr algn="ctr"/>
            <a:r>
              <a:rPr lang="zh-CN" altLang="en-US" b="1" dirty="0">
                <a:latin typeface="楷体" panose="02010609060101010101" charset="-122"/>
                <a:ea typeface="楷体" panose="02010609060101010101" charset="-122"/>
              </a:rPr>
              <a:t>朱昆博士</a:t>
            </a:r>
            <a:endParaRPr lang="en-US" altLang="zh-CN" b="1" dirty="0">
              <a:latin typeface="楷体" panose="02010609060101010101" charset="-122"/>
              <a:ea typeface="楷体" panose="02010609060101010101" charset="-122"/>
            </a:endParaRPr>
          </a:p>
          <a:p>
            <a:pPr algn="ctr"/>
            <a:r>
              <a:rPr lang="zh-CN" altLang="en-US" b="1" dirty="0">
                <a:latin typeface="楷体" panose="02010609060101010101" charset="-122"/>
                <a:ea typeface="楷体" panose="02010609060101010101" charset="-122"/>
              </a:rPr>
              <a:t>（高级工程师）</a:t>
            </a:r>
            <a:endParaRPr lang="en-US" altLang="zh-CN" b="1" dirty="0">
              <a:latin typeface="楷体" panose="02010609060101010101" charset="-122"/>
              <a:ea typeface="楷体" panose="02010609060101010101" charset="-122"/>
            </a:endParaRPr>
          </a:p>
          <a:p>
            <a:pPr algn="ctr"/>
            <a:endParaRPr lang="zh-CN" altLang="en-US" dirty="0"/>
          </a:p>
        </p:txBody>
      </p:sp>
      <p:pic>
        <p:nvPicPr>
          <p:cNvPr id="24" name="图片 7" descr="说明: 说明: E:\总结\论文\离子加速1\target system_s.tif">
            <a:extLst>
              <a:ext uri="{FF2B5EF4-FFF2-40B4-BE49-F238E27FC236}">
                <a16:creationId xmlns:a16="http://schemas.microsoft.com/office/drawing/2014/main" id="{A99F0FA8-DBF1-FD4F-BC75-C7CD7C4D5D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5036" y="4001772"/>
            <a:ext cx="2813927" cy="1814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a:extLst>
              <a:ext uri="{FF2B5EF4-FFF2-40B4-BE49-F238E27FC236}">
                <a16:creationId xmlns:a16="http://schemas.microsoft.com/office/drawing/2014/main" id="{96E69730-2466-2C49-83DF-5CD57D82020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360" y="4032142"/>
            <a:ext cx="2722428" cy="1814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6">
            <a:extLst>
              <a:ext uri="{FF2B5EF4-FFF2-40B4-BE49-F238E27FC236}">
                <a16:creationId xmlns:a16="http://schemas.microsoft.com/office/drawing/2014/main" id="{D601CC0D-BA64-8B45-9922-00342CA86F05}"/>
              </a:ext>
            </a:extLst>
          </p:cNvPr>
          <p:cNvSpPr txBox="1">
            <a:spLocks noChangeArrowheads="1"/>
          </p:cNvSpPr>
          <p:nvPr/>
        </p:nvSpPr>
        <p:spPr bwMode="auto">
          <a:xfrm>
            <a:off x="6757128" y="3552515"/>
            <a:ext cx="16666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charset="0"/>
                <a:ea typeface="宋体" panose="02010600030101010101" pitchFamily="2" charset="-122"/>
              </a:defRPr>
            </a:lvl1pPr>
            <a:lvl2pPr marL="742950" indent="-285750">
              <a:defRPr kumimoji="1" sz="2400">
                <a:solidFill>
                  <a:schemeClr val="tx1"/>
                </a:solidFill>
                <a:latin typeface="Times New Roman" panose="02020603050405020304" charset="0"/>
                <a:ea typeface="宋体" panose="02010600030101010101" pitchFamily="2" charset="-122"/>
              </a:defRPr>
            </a:lvl2pPr>
            <a:lvl3pPr marL="1143000" indent="-228600">
              <a:defRPr kumimoji="1" sz="2400">
                <a:solidFill>
                  <a:schemeClr val="tx1"/>
                </a:solidFill>
                <a:latin typeface="Times New Roman" panose="02020603050405020304" charset="0"/>
                <a:ea typeface="宋体" panose="02010600030101010101" pitchFamily="2" charset="-122"/>
              </a:defRPr>
            </a:lvl3pPr>
            <a:lvl4pPr marL="1600200" indent="-228600">
              <a:defRPr kumimoji="1" sz="2400">
                <a:solidFill>
                  <a:schemeClr val="tx1"/>
                </a:solidFill>
                <a:latin typeface="Times New Roman" panose="02020603050405020304" charset="0"/>
                <a:ea typeface="宋体" panose="02010600030101010101" pitchFamily="2" charset="-122"/>
              </a:defRPr>
            </a:lvl4pPr>
            <a:lvl5pPr marL="2057400" indent="-228600">
              <a:defRPr kumimoji="1" sz="24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charset="0"/>
                <a:ea typeface="宋体" panose="02010600030101010101" pitchFamily="2" charset="-122"/>
              </a:defRPr>
            </a:lvl9pPr>
          </a:lstStyle>
          <a:p>
            <a:r>
              <a:rPr lang="zh-CN" altLang="en-US" sz="2000" b="1" dirty="0">
                <a:latin typeface="楷体" panose="02010609060101010101" charset="-122"/>
                <a:ea typeface="楷体" panose="02010609060101010101" charset="-122"/>
              </a:rPr>
              <a:t>激光加速器</a:t>
            </a:r>
          </a:p>
        </p:txBody>
      </p:sp>
      <p:pic>
        <p:nvPicPr>
          <p:cNvPr id="27" name="Picture 2">
            <a:extLst>
              <a:ext uri="{FF2B5EF4-FFF2-40B4-BE49-F238E27FC236}">
                <a16:creationId xmlns:a16="http://schemas.microsoft.com/office/drawing/2014/main" id="{B69F12A3-3A62-4647-8277-2E793DACB945}"/>
              </a:ext>
            </a:extLst>
          </p:cNvPr>
          <p:cNvPicPr>
            <a:picLocks noChangeAspect="1" noChangeArrowheads="1"/>
          </p:cNvPicPr>
          <p:nvPr/>
        </p:nvPicPr>
        <p:blipFill>
          <a:blip r:embed="rId9"/>
          <a:srcRect/>
          <a:stretch>
            <a:fillRect/>
          </a:stretch>
        </p:blipFill>
        <p:spPr bwMode="auto">
          <a:xfrm>
            <a:off x="6277987" y="4001772"/>
            <a:ext cx="2687080" cy="178458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0" name="TextBox 21">
            <a:extLst>
              <a:ext uri="{FF2B5EF4-FFF2-40B4-BE49-F238E27FC236}">
                <a16:creationId xmlns:a16="http://schemas.microsoft.com/office/drawing/2014/main" id="{FAA4B010-2464-3543-8814-AEBFE393BBDB}"/>
              </a:ext>
            </a:extLst>
          </p:cNvPr>
          <p:cNvSpPr txBox="1">
            <a:spLocks noChangeArrowheads="1"/>
          </p:cNvSpPr>
          <p:nvPr/>
        </p:nvSpPr>
        <p:spPr bwMode="auto">
          <a:xfrm>
            <a:off x="218960" y="5970469"/>
            <a:ext cx="8824829" cy="646331"/>
          </a:xfrm>
          <a:prstGeom prst="rect">
            <a:avLst/>
          </a:prstGeom>
          <a:noFill/>
          <a:ln>
            <a:noFill/>
          </a:ln>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zh-CN" altLang="en-US" dirty="0">
                <a:latin typeface="+mn-ea"/>
              </a:rPr>
              <a:t>首次提出并实验证实光压稳相加速和临界密度等离子体透镜新方法，解决了加速离子能散大、能量低等关键物理问题，建成了世界上首个</a:t>
            </a:r>
            <a:r>
              <a:rPr lang="en-US" altLang="zh-CN" dirty="0">
                <a:latin typeface="+mn-ea"/>
              </a:rPr>
              <a:t>1%</a:t>
            </a:r>
            <a:r>
              <a:rPr lang="zh-CN" altLang="en-US" dirty="0">
                <a:latin typeface="+mn-ea"/>
              </a:rPr>
              <a:t>能散的激光质子加速器</a:t>
            </a:r>
            <a:r>
              <a:rPr lang="zh-CN" altLang="en-US" dirty="0">
                <a:latin typeface="楷体" pitchFamily="49" charset="-122"/>
                <a:ea typeface="楷体" pitchFamily="49" charset="-122"/>
              </a:rPr>
              <a:t>。</a:t>
            </a:r>
            <a:endParaRPr lang="zh-CN" altLang="en-US" b="0" dirty="0">
              <a:latin typeface="楷体" pitchFamily="49" charset="-122"/>
              <a:ea typeface="楷体" pitchFamily="49" charset="-122"/>
            </a:endParaRPr>
          </a:p>
        </p:txBody>
      </p:sp>
      <p:pic>
        <p:nvPicPr>
          <p:cNvPr id="31" name="图片 30">
            <a:extLst>
              <a:ext uri="{FF2B5EF4-FFF2-40B4-BE49-F238E27FC236}">
                <a16:creationId xmlns:a16="http://schemas.microsoft.com/office/drawing/2014/main" id="{641A85FB-5AA4-7D4C-B920-3F0866695D6A}"/>
              </a:ext>
            </a:extLst>
          </p:cNvPr>
          <p:cNvPicPr>
            <a:picLocks noChangeAspect="1"/>
          </p:cNvPicPr>
          <p:nvPr/>
        </p:nvPicPr>
        <p:blipFill rotWithShape="1">
          <a:blip r:embed="rId10"/>
          <a:srcRect l="7347" t="14527" r="11427" b="18339"/>
          <a:stretch/>
        </p:blipFill>
        <p:spPr>
          <a:xfrm>
            <a:off x="7959511" y="1773707"/>
            <a:ext cx="857534" cy="1260000"/>
          </a:xfrm>
          <a:prstGeom prst="rect">
            <a:avLst/>
          </a:prstGeom>
        </p:spPr>
      </p:pic>
    </p:spTree>
    <p:extLst>
      <p:ext uri="{BB962C8B-B14F-4D97-AF65-F5344CB8AC3E}">
        <p14:creationId xmlns:p14="http://schemas.microsoft.com/office/powerpoint/2010/main" val="933935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338" y="964528"/>
            <a:ext cx="7175007" cy="5836932"/>
          </a:xfrm>
          <a:prstGeom prst="rect">
            <a:avLst/>
          </a:prstGeom>
        </p:spPr>
      </p:pic>
      <p:cxnSp>
        <p:nvCxnSpPr>
          <p:cNvPr id="6" name="直接箭头连接符 5"/>
          <p:cNvCxnSpPr/>
          <p:nvPr/>
        </p:nvCxnSpPr>
        <p:spPr>
          <a:xfrm flipH="1">
            <a:off x="4467225" y="2131452"/>
            <a:ext cx="257175" cy="38100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475881" y="1762120"/>
            <a:ext cx="2685351" cy="369332"/>
          </a:xfrm>
          <a:prstGeom prst="rect">
            <a:avLst/>
          </a:prstGeom>
          <a:noFill/>
        </p:spPr>
        <p:txBody>
          <a:bodyPr wrap="none" rtlCol="0">
            <a:spAutoFit/>
          </a:bodyPr>
          <a:lstStyle/>
          <a:p>
            <a:pPr algn="ctr"/>
            <a:r>
              <a:rPr lang="en-US" altLang="zh-CN" b="1" dirty="0">
                <a:solidFill>
                  <a:srgbClr val="C00000"/>
                </a:solidFill>
                <a:latin typeface="+mj-lt"/>
              </a:rPr>
              <a:t>Cascaded acceleration</a:t>
            </a:r>
            <a:endParaRPr lang="zh-CN" altLang="en-US" b="1" dirty="0">
              <a:solidFill>
                <a:srgbClr val="C00000"/>
              </a:solidFill>
              <a:latin typeface="+mj-lt"/>
            </a:endParaRPr>
          </a:p>
        </p:txBody>
      </p:sp>
      <mc:AlternateContent xmlns:mc="http://schemas.openxmlformats.org/markup-compatibility/2006">
        <mc:Choice xmlns:a14="http://schemas.microsoft.com/office/drawing/2010/main" Requires="a14">
          <p:sp>
            <p:nvSpPr>
              <p:cNvPr id="9" name="文本框 8"/>
              <p:cNvSpPr txBox="1"/>
              <p:nvPr/>
            </p:nvSpPr>
            <p:spPr>
              <a:xfrm>
                <a:off x="4818556" y="1096841"/>
                <a:ext cx="1511568" cy="532966"/>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altLang="zh-CN" sz="2800" b="1" i="1" smtClean="0">
                          <a:solidFill>
                            <a:srgbClr val="C00000"/>
                          </a:solidFill>
                          <a:latin typeface="Cambria Math" panose="02040503050406030204" pitchFamily="18" charset="0"/>
                        </a:rPr>
                        <m:t>𝑬</m:t>
                      </m:r>
                      <m:r>
                        <a:rPr lang="en-US" altLang="zh-CN" sz="2800" b="1" i="1" smtClean="0">
                          <a:solidFill>
                            <a:srgbClr val="C00000"/>
                          </a:solidFill>
                          <a:latin typeface="Cambria Math" panose="02040503050406030204" pitchFamily="18" charset="0"/>
                          <a:ea typeface="Cambria Math" panose="02040503050406030204" pitchFamily="18" charset="0"/>
                        </a:rPr>
                        <m:t>∝</m:t>
                      </m:r>
                      <m:sSup>
                        <m:sSupPr>
                          <m:ctrlPr>
                            <a:rPr lang="en-US" altLang="zh-CN" sz="2800" b="1" i="1" smtClean="0">
                              <a:solidFill>
                                <a:srgbClr val="C00000"/>
                              </a:solidFill>
                              <a:latin typeface="Cambria Math" panose="02040503050406030204" pitchFamily="18" charset="0"/>
                              <a:ea typeface="Cambria Math" panose="02040503050406030204" pitchFamily="18" charset="0"/>
                            </a:rPr>
                          </m:ctrlPr>
                        </m:sSupPr>
                        <m:e>
                          <m:r>
                            <a:rPr lang="en-US" altLang="zh-CN" sz="2800" b="1" i="1" smtClean="0">
                              <a:solidFill>
                                <a:srgbClr val="C00000"/>
                              </a:solidFill>
                              <a:latin typeface="Cambria Math" panose="02040503050406030204" pitchFamily="18" charset="0"/>
                              <a:ea typeface="Cambria Math" panose="02040503050406030204" pitchFamily="18" charset="0"/>
                            </a:rPr>
                            <m:t>𝑰</m:t>
                          </m:r>
                        </m:e>
                        <m:sup>
                          <m:r>
                            <a:rPr lang="en-US" altLang="zh-CN" sz="2800" b="1" i="1" smtClean="0">
                              <a:solidFill>
                                <a:srgbClr val="C00000"/>
                              </a:solidFill>
                              <a:latin typeface="Cambria Math" panose="02040503050406030204" pitchFamily="18" charset="0"/>
                              <a:ea typeface="Cambria Math" panose="02040503050406030204" pitchFamily="18" charset="0"/>
                            </a:rPr>
                            <m:t>𝟎</m:t>
                          </m:r>
                          <m:r>
                            <a:rPr lang="en-US" altLang="zh-CN" sz="2800" b="1" i="1" smtClean="0">
                              <a:solidFill>
                                <a:srgbClr val="C00000"/>
                              </a:solidFill>
                              <a:latin typeface="Cambria Math" panose="02040503050406030204" pitchFamily="18" charset="0"/>
                              <a:ea typeface="Cambria Math" panose="02040503050406030204" pitchFamily="18" charset="0"/>
                            </a:rPr>
                            <m:t>.</m:t>
                          </m:r>
                          <m:r>
                            <a:rPr lang="en-US" altLang="zh-CN" sz="2800" b="1" i="1" smtClean="0">
                              <a:solidFill>
                                <a:srgbClr val="C00000"/>
                              </a:solidFill>
                              <a:latin typeface="Cambria Math" panose="02040503050406030204" pitchFamily="18" charset="0"/>
                              <a:ea typeface="Cambria Math" panose="02040503050406030204" pitchFamily="18" charset="0"/>
                            </a:rPr>
                            <m:t>𝟔</m:t>
                          </m:r>
                        </m:sup>
                      </m:sSup>
                    </m:oMath>
                  </m:oMathPara>
                </a14:m>
                <a:endParaRPr lang="zh-CN" altLang="en-US" sz="2800" b="1" dirty="0">
                  <a:solidFill>
                    <a:srgbClr val="C00000"/>
                  </a:solidFill>
                  <a:latin typeface="+mj-lt"/>
                </a:endParaRPr>
              </a:p>
            </p:txBody>
          </p:sp>
        </mc:Choice>
        <mc:Fallback>
          <p:sp>
            <p:nvSpPr>
              <p:cNvPr id="9" name="文本框 8"/>
              <p:cNvSpPr txBox="1">
                <a:spLocks noRot="1" noChangeAspect="1" noMove="1" noResize="1" noEditPoints="1" noAdjustHandles="1" noChangeArrowheads="1" noChangeShapeType="1" noTextEdit="1"/>
              </p:cNvSpPr>
              <p:nvPr/>
            </p:nvSpPr>
            <p:spPr>
              <a:xfrm>
                <a:off x="4818556" y="1096841"/>
                <a:ext cx="1511568" cy="532966"/>
              </a:xfrm>
              <a:prstGeom prst="rect">
                <a:avLst/>
              </a:prstGeom>
              <a:blipFill>
                <a:blip r:embed="rId3"/>
                <a:stretch>
                  <a:fillRect l="-833"/>
                </a:stretch>
              </a:blipFill>
            </p:spPr>
            <p:txBody>
              <a:bodyPr/>
              <a:lstStyle/>
              <a:p>
                <a:r>
                  <a:rPr lang="zh-CN" altLang="en-US">
                    <a:noFill/>
                  </a:rPr>
                  <a:t> </a:t>
                </a:r>
              </a:p>
            </p:txBody>
          </p:sp>
        </mc:Fallback>
      </mc:AlternateContent>
      <p:sp>
        <p:nvSpPr>
          <p:cNvPr id="2" name="标题 1">
            <a:extLst>
              <a:ext uri="{FF2B5EF4-FFF2-40B4-BE49-F238E27FC236}">
                <a16:creationId xmlns:a16="http://schemas.microsoft.com/office/drawing/2014/main" id="{E300DE85-B3FB-DF45-8EA7-122E354811CB}"/>
              </a:ext>
            </a:extLst>
          </p:cNvPr>
          <p:cNvSpPr>
            <a:spLocks noGrp="1"/>
          </p:cNvSpPr>
          <p:nvPr>
            <p:ph type="title"/>
          </p:nvPr>
        </p:nvSpPr>
        <p:spPr>
          <a:xfrm>
            <a:off x="545277" y="144060"/>
            <a:ext cx="8358246" cy="576220"/>
          </a:xfrm>
        </p:spPr>
        <p:txBody>
          <a:bodyPr/>
          <a:lstStyle/>
          <a:p>
            <a:r>
              <a:rPr kumimoji="1" lang="zh-CN" altLang="en-US" dirty="0"/>
              <a:t>与现有重离子加速结果对比</a:t>
            </a:r>
          </a:p>
        </p:txBody>
      </p:sp>
    </p:spTree>
    <p:extLst>
      <p:ext uri="{BB962C8B-B14F-4D97-AF65-F5344CB8AC3E}">
        <p14:creationId xmlns:p14="http://schemas.microsoft.com/office/powerpoint/2010/main" val="3211016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C2ADA60-1B24-7C42-AB73-2382584A0C8B}"/>
              </a:ext>
            </a:extLst>
          </p:cNvPr>
          <p:cNvPicPr>
            <a:picLocks noChangeAspect="1"/>
          </p:cNvPicPr>
          <p:nvPr/>
        </p:nvPicPr>
        <p:blipFill>
          <a:blip r:embed="rId2"/>
          <a:stretch>
            <a:fillRect/>
          </a:stretch>
        </p:blipFill>
        <p:spPr>
          <a:xfrm>
            <a:off x="468977" y="1194258"/>
            <a:ext cx="4824815" cy="3622441"/>
          </a:xfrm>
          <a:prstGeom prst="rect">
            <a:avLst/>
          </a:prstGeom>
        </p:spPr>
      </p:pic>
      <p:graphicFrame>
        <p:nvGraphicFramePr>
          <p:cNvPr id="4" name="表格 3">
            <a:extLst>
              <a:ext uri="{FF2B5EF4-FFF2-40B4-BE49-F238E27FC236}">
                <a16:creationId xmlns:a16="http://schemas.microsoft.com/office/drawing/2014/main" id="{8F3D6C8A-6977-8642-8EFB-ED743441469B}"/>
              </a:ext>
            </a:extLst>
          </p:cNvPr>
          <p:cNvGraphicFramePr>
            <a:graphicFrameLocks noGrp="1"/>
          </p:cNvGraphicFramePr>
          <p:nvPr>
            <p:extLst>
              <p:ext uri="{D42A27DB-BD31-4B8C-83A1-F6EECF244321}">
                <p14:modId xmlns:p14="http://schemas.microsoft.com/office/powerpoint/2010/main" val="2918757606"/>
              </p:ext>
            </p:extLst>
          </p:nvPr>
        </p:nvGraphicFramePr>
        <p:xfrm>
          <a:off x="1009890" y="5460142"/>
          <a:ext cx="6218694" cy="741680"/>
        </p:xfrm>
        <a:graphic>
          <a:graphicData uri="http://schemas.openxmlformats.org/drawingml/2006/table">
            <a:tbl>
              <a:tblPr firstRow="1" bandRow="1">
                <a:tableStyleId>{21E4AEA4-8DFA-4A89-87EB-49C32662AFE0}</a:tableStyleId>
              </a:tblPr>
              <a:tblGrid>
                <a:gridCol w="974341">
                  <a:extLst>
                    <a:ext uri="{9D8B030D-6E8A-4147-A177-3AD203B41FA5}">
                      <a16:colId xmlns:a16="http://schemas.microsoft.com/office/drawing/2014/main" val="20000"/>
                    </a:ext>
                  </a:extLst>
                </a:gridCol>
                <a:gridCol w="1810870">
                  <a:extLst>
                    <a:ext uri="{9D8B030D-6E8A-4147-A177-3AD203B41FA5}">
                      <a16:colId xmlns:a16="http://schemas.microsoft.com/office/drawing/2014/main" val="20001"/>
                    </a:ext>
                  </a:extLst>
                </a:gridCol>
                <a:gridCol w="1801906">
                  <a:extLst>
                    <a:ext uri="{9D8B030D-6E8A-4147-A177-3AD203B41FA5}">
                      <a16:colId xmlns:a16="http://schemas.microsoft.com/office/drawing/2014/main" val="20002"/>
                    </a:ext>
                  </a:extLst>
                </a:gridCol>
                <a:gridCol w="1631577">
                  <a:extLst>
                    <a:ext uri="{9D8B030D-6E8A-4147-A177-3AD203B41FA5}">
                      <a16:colId xmlns:a16="http://schemas.microsoft.com/office/drawing/2014/main" val="20003"/>
                    </a:ext>
                  </a:extLst>
                </a:gridCol>
              </a:tblGrid>
              <a:tr h="370840">
                <a:tc>
                  <a:txBody>
                    <a:bodyPr/>
                    <a:lstStyle/>
                    <a:p>
                      <a:pPr algn="ctr"/>
                      <a:r>
                        <a:rPr lang="zh-CN" altLang="en-US" b="0" dirty="0">
                          <a:latin typeface="微软雅黑" panose="020B0503020204020204" pitchFamily="34" charset="-122"/>
                          <a:ea typeface="微软雅黑" panose="020B0503020204020204" pitchFamily="34" charset="-122"/>
                        </a:rPr>
                        <a:t>类型</a:t>
                      </a:r>
                    </a:p>
                  </a:txBody>
                  <a:tcPr>
                    <a:solidFill>
                      <a:srgbClr val="C40F0F"/>
                    </a:solidFill>
                  </a:tcPr>
                </a:tc>
                <a:tc>
                  <a:txBody>
                    <a:bodyPr/>
                    <a:lstStyle/>
                    <a:p>
                      <a:pPr algn="ctr"/>
                      <a:r>
                        <a:rPr lang="zh-CN" altLang="en-US" b="0" dirty="0">
                          <a:latin typeface="微软雅黑" panose="020B0503020204020204" pitchFamily="34" charset="-122"/>
                          <a:ea typeface="微软雅黑" panose="020B0503020204020204" pitchFamily="34" charset="-122"/>
                        </a:rPr>
                        <a:t>金属</a:t>
                      </a:r>
                    </a:p>
                  </a:txBody>
                  <a:tcPr>
                    <a:solidFill>
                      <a:srgbClr val="C40F0F"/>
                    </a:solidFill>
                  </a:tcPr>
                </a:tc>
                <a:tc>
                  <a:txBody>
                    <a:bodyPr/>
                    <a:lstStyle/>
                    <a:p>
                      <a:pPr algn="ctr"/>
                      <a:r>
                        <a:rPr lang="en-US" altLang="zh-CN" b="0" dirty="0">
                          <a:latin typeface="微软雅黑" panose="020B0503020204020204" pitchFamily="34" charset="-122"/>
                          <a:ea typeface="微软雅黑" panose="020B0503020204020204" pitchFamily="34" charset="-122"/>
                        </a:rPr>
                        <a:t>CNF</a:t>
                      </a:r>
                      <a:r>
                        <a:rPr lang="zh-CN" altLang="en-US" b="0" dirty="0">
                          <a:latin typeface="微软雅黑" panose="020B0503020204020204" pitchFamily="34" charset="-122"/>
                          <a:ea typeface="微软雅黑" panose="020B0503020204020204" pitchFamily="34" charset="-122"/>
                        </a:rPr>
                        <a:t>密度</a:t>
                      </a:r>
                      <a:r>
                        <a:rPr lang="zh-CN" altLang="en-US" b="0" dirty="0">
                          <a:latin typeface="Arial" panose="020B0604020202020204" pitchFamily="34" charset="0"/>
                          <a:ea typeface="微软雅黑" panose="020B0503020204020204" pitchFamily="34" charset="-122"/>
                          <a:cs typeface="Arial" panose="020B0604020202020204" pitchFamily="34" charset="0"/>
                        </a:rPr>
                        <a:t>（</a:t>
                      </a:r>
                      <a:r>
                        <a:rPr lang="en-US" altLang="zh-CN" b="0" dirty="0" err="1">
                          <a:latin typeface="Arial" panose="020B0604020202020204" pitchFamily="34" charset="0"/>
                          <a:ea typeface="微软雅黑" panose="020B0503020204020204" pitchFamily="34" charset="-122"/>
                          <a:cs typeface="Arial" panose="020B0604020202020204" pitchFamily="34" charset="0"/>
                        </a:rPr>
                        <a:t>n</a:t>
                      </a:r>
                      <a:r>
                        <a:rPr lang="en-US" altLang="zh-CN" b="0" baseline="-25000" dirty="0" err="1">
                          <a:latin typeface="Arial" panose="020B0604020202020204" pitchFamily="34" charset="0"/>
                          <a:ea typeface="微软雅黑" panose="020B0503020204020204" pitchFamily="34" charset="-122"/>
                          <a:cs typeface="Arial" panose="020B0604020202020204" pitchFamily="34" charset="0"/>
                        </a:rPr>
                        <a:t>c</a:t>
                      </a:r>
                      <a:r>
                        <a:rPr lang="zh-CN" altLang="en-US" b="0" dirty="0">
                          <a:latin typeface="Arial" panose="020B0604020202020204" pitchFamily="34" charset="0"/>
                          <a:ea typeface="微软雅黑" panose="020B0503020204020204" pitchFamily="34" charset="-122"/>
                          <a:cs typeface="Arial" panose="020B0604020202020204" pitchFamily="34" charset="0"/>
                        </a:rPr>
                        <a:t>）</a:t>
                      </a:r>
                    </a:p>
                  </a:txBody>
                  <a:tcPr>
                    <a:solidFill>
                      <a:srgbClr val="C40F0F"/>
                    </a:solidFill>
                  </a:tcPr>
                </a:tc>
                <a:tc>
                  <a:txBody>
                    <a:bodyPr/>
                    <a:lstStyle/>
                    <a:p>
                      <a:pPr algn="ctr"/>
                      <a:r>
                        <a:rPr lang="zh-CN" altLang="en-US" b="0" dirty="0">
                          <a:latin typeface="微软雅黑" panose="020B0503020204020204" pitchFamily="34" charset="-122"/>
                          <a:ea typeface="微软雅黑" panose="020B0503020204020204" pitchFamily="34" charset="-122"/>
                        </a:rPr>
                        <a:t>厚度</a:t>
                      </a:r>
                      <a:r>
                        <a:rPr lang="zh-CN" altLang="en-US" b="0" dirty="0">
                          <a:latin typeface="Arial" panose="020B0604020202020204" pitchFamily="34" charset="0"/>
                          <a:ea typeface="微软雅黑" panose="020B0503020204020204" pitchFamily="34" charset="-122"/>
                          <a:cs typeface="Arial" panose="020B0604020202020204" pitchFamily="34" charset="0"/>
                        </a:rPr>
                        <a:t>（</a:t>
                      </a:r>
                      <a:r>
                        <a:rPr lang="en-US" altLang="zh-CN" b="0" dirty="0">
                          <a:latin typeface="Arial" panose="020B0604020202020204" pitchFamily="34" charset="0"/>
                          <a:ea typeface="微软雅黑" panose="020B0503020204020204" pitchFamily="34" charset="-122"/>
                          <a:cs typeface="Arial" panose="020B0604020202020204" pitchFamily="34" charset="0"/>
                        </a:rPr>
                        <a:t>um</a:t>
                      </a:r>
                      <a:r>
                        <a:rPr lang="zh-CN" altLang="en-US" b="0" dirty="0">
                          <a:latin typeface="Arial" panose="020B0604020202020204" pitchFamily="34" charset="0"/>
                          <a:ea typeface="微软雅黑" panose="020B0503020204020204" pitchFamily="34" charset="-122"/>
                          <a:cs typeface="Arial" panose="020B0604020202020204" pitchFamily="34" charset="0"/>
                        </a:rPr>
                        <a:t>）</a:t>
                      </a:r>
                    </a:p>
                  </a:txBody>
                  <a:tcPr>
                    <a:solidFill>
                      <a:srgbClr val="C40F0F"/>
                    </a:solidFill>
                  </a:tcPr>
                </a:tc>
                <a:extLst>
                  <a:ext uri="{0D108BD9-81ED-4DB2-BD59-A6C34878D82A}">
                    <a16:rowId xmlns:a16="http://schemas.microsoft.com/office/drawing/2014/main" val="10000"/>
                  </a:ext>
                </a:extLst>
              </a:tr>
              <a:tr h="370840">
                <a:tc>
                  <a:txBody>
                    <a:bodyPr/>
                    <a:lstStyle/>
                    <a:p>
                      <a:pPr algn="ctr"/>
                      <a:r>
                        <a:rPr lang="zh-CN" altLang="en-US" dirty="0">
                          <a:latin typeface="微软雅黑" panose="020B0503020204020204" pitchFamily="34" charset="-122"/>
                          <a:ea typeface="微软雅黑" panose="020B0503020204020204" pitchFamily="34" charset="-122"/>
                        </a:rPr>
                        <a:t>单</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双层</a:t>
                      </a:r>
                    </a:p>
                  </a:txBody>
                  <a:tcPr/>
                </a:tc>
                <a:tc>
                  <a:txBody>
                    <a:bodyPr/>
                    <a:lstStyle/>
                    <a:p>
                      <a:pPr algn="ctr"/>
                      <a:r>
                        <a:rPr lang="zh-CN" altLang="en-US" dirty="0">
                          <a:latin typeface="微软雅黑" panose="020B0503020204020204" pitchFamily="34" charset="-122"/>
                          <a:ea typeface="微软雅黑" panose="020B0503020204020204" pitchFamily="34" charset="-122"/>
                        </a:rPr>
                        <a:t>金、银、铜、铝</a:t>
                      </a:r>
                    </a:p>
                  </a:txBody>
                  <a:tcPr/>
                </a:tc>
                <a:tc>
                  <a:txBody>
                    <a:bodyPr/>
                    <a:lstStyle/>
                    <a:p>
                      <a:pPr algn="ctr"/>
                      <a:r>
                        <a:rPr lang="en-US" altLang="zh-CN" dirty="0">
                          <a:latin typeface="Arial" panose="020B0604020202020204" pitchFamily="34" charset="0"/>
                          <a:ea typeface="微软雅黑" panose="020B0503020204020204" pitchFamily="34" charset="-122"/>
                          <a:cs typeface="Arial" panose="020B0604020202020204" pitchFamily="34" charset="0"/>
                        </a:rPr>
                        <a:t>0.2/</a:t>
                      </a:r>
                      <a:r>
                        <a:rPr lang="en-US" altLang="zh-CN" baseline="0" dirty="0">
                          <a:latin typeface="Arial" panose="020B0604020202020204" pitchFamily="34" charset="0"/>
                          <a:ea typeface="微软雅黑" panose="020B0503020204020204" pitchFamily="34" charset="-122"/>
                          <a:cs typeface="Arial" panose="020B0604020202020204" pitchFamily="34" charset="0"/>
                        </a:rPr>
                        <a:t>0.4/0.6/1</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pPr algn="ctr"/>
                      <a:r>
                        <a:rPr lang="en-US" altLang="zh-CN" dirty="0">
                          <a:latin typeface="Arial" panose="020B0604020202020204" pitchFamily="34" charset="0"/>
                          <a:ea typeface="微软雅黑" panose="020B0503020204020204" pitchFamily="34" charset="-122"/>
                          <a:cs typeface="Arial" panose="020B0604020202020204" pitchFamily="34" charset="0"/>
                        </a:rPr>
                        <a:t>40/80/120</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mc:AlternateContent xmlns:mc="http://schemas.openxmlformats.org/markup-compatibility/2006">
        <mc:Choice xmlns:a14="http://schemas.microsoft.com/office/drawing/2010/main" Requires="a14">
          <p:sp>
            <p:nvSpPr>
              <p:cNvPr id="5" name="矩形 4">
                <a:extLst>
                  <a:ext uri="{FF2B5EF4-FFF2-40B4-BE49-F238E27FC236}">
                    <a16:creationId xmlns:a16="http://schemas.microsoft.com/office/drawing/2014/main" id="{AB01FD05-1B92-CC49-80D3-CF9767690538}"/>
                  </a:ext>
                </a:extLst>
              </p:cNvPr>
              <p:cNvSpPr/>
              <p:nvPr/>
            </p:nvSpPr>
            <p:spPr>
              <a:xfrm>
                <a:off x="5714359" y="1571901"/>
                <a:ext cx="3245004" cy="2867154"/>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b="1" dirty="0">
                    <a:solidFill>
                      <a:srgbClr val="C00000"/>
                    </a:solidFill>
                    <a:latin typeface="微软雅黑" panose="020B0503020204020204" pitchFamily="34" charset="-122"/>
                    <a:ea typeface="微软雅黑" panose="020B0503020204020204" pitchFamily="34" charset="-122"/>
                  </a:rPr>
                  <a:t>激光参数</a:t>
                </a:r>
                <a:r>
                  <a:rPr lang="zh-CN" altLang="en-US" b="1" dirty="0">
                    <a:solidFill>
                      <a:srgbClr val="C00000"/>
                    </a:solidFill>
                    <a:latin typeface="Arial" panose="020B0604020202020204" pitchFamily="34" charset="0"/>
                    <a:ea typeface="微软雅黑" panose="020B0503020204020204" pitchFamily="34" charset="-122"/>
                    <a:cs typeface="Arial" panose="020B0604020202020204" pitchFamily="34" charset="0"/>
                  </a:rPr>
                  <a:t>（</a:t>
                </a: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On target</a:t>
                </a:r>
                <a:r>
                  <a:rPr lang="zh-CN" altLang="en-US" b="1" dirty="0">
                    <a:solidFill>
                      <a:srgbClr val="C00000"/>
                    </a:solidFill>
                    <a:latin typeface="Arial" panose="020B0604020202020204" pitchFamily="34" charset="0"/>
                    <a:ea typeface="微软雅黑" panose="020B0503020204020204" pitchFamily="34" charset="-122"/>
                    <a:cs typeface="Arial" panose="020B0604020202020204" pitchFamily="34" charset="0"/>
                  </a:rPr>
                  <a:t>）</a:t>
                </a:r>
                <a:endPar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a:p>
                <a:pPr>
                  <a:lnSpc>
                    <a:spcPct val="150000"/>
                  </a:lnSpc>
                </a:pPr>
                <a:r>
                  <a:rPr lang="zh-CN" altLang="en-US" dirty="0">
                    <a:solidFill>
                      <a:schemeClr val="tx1"/>
                    </a:solidFill>
                    <a:latin typeface="微软雅黑" panose="020B0503020204020204" pitchFamily="34" charset="-122"/>
                    <a:ea typeface="微软雅黑" panose="020B0503020204020204" pitchFamily="34" charset="-122"/>
                  </a:rPr>
                  <a:t>峰值功率：</a:t>
                </a:r>
                <a:r>
                  <a:rPr lang="en-US" altLang="zh-CN" dirty="0">
                    <a:solidFill>
                      <a:schemeClr val="tx1"/>
                    </a:solidFill>
                    <a:latin typeface="Arial" panose="020B0604020202020204" pitchFamily="34" charset="0"/>
                    <a:ea typeface="微软雅黑" panose="020B0503020204020204" pitchFamily="34" charset="-122"/>
                    <a:cs typeface="Arial" panose="020B0604020202020204" pitchFamily="34" charset="0"/>
                  </a:rPr>
                  <a:t>0.45PW</a:t>
                </a:r>
              </a:p>
              <a:p>
                <a:pPr>
                  <a:lnSpc>
                    <a:spcPct val="150000"/>
                  </a:lnSpc>
                </a:pPr>
                <a:r>
                  <a:rPr lang="zh-CN" altLang="en-US" dirty="0">
                    <a:solidFill>
                      <a:schemeClr val="tx1"/>
                    </a:solidFill>
                    <a:latin typeface="微软雅黑" panose="020B0503020204020204" pitchFamily="34" charset="-122"/>
                    <a:ea typeface="微软雅黑" panose="020B0503020204020204" pitchFamily="34" charset="-122"/>
                  </a:rPr>
                  <a:t>能量：</a:t>
                </a:r>
                <a:r>
                  <a:rPr lang="en-US" altLang="zh-CN" dirty="0">
                    <a:solidFill>
                      <a:schemeClr val="tx1"/>
                    </a:solidFill>
                    <a:latin typeface="Arial" panose="020B0604020202020204" pitchFamily="34" charset="0"/>
                    <a:ea typeface="微软雅黑" panose="020B0503020204020204" pitchFamily="34" charset="-122"/>
                    <a:cs typeface="Arial" panose="020B0604020202020204" pitchFamily="34" charset="0"/>
                  </a:rPr>
                  <a:t>9.5J</a:t>
                </a:r>
              </a:p>
              <a:p>
                <a:pPr>
                  <a:lnSpc>
                    <a:spcPct val="150000"/>
                  </a:lnSpc>
                </a:pPr>
                <a:r>
                  <a:rPr lang="zh-CN" altLang="en-US" dirty="0">
                    <a:solidFill>
                      <a:schemeClr val="tx1"/>
                    </a:solidFill>
                    <a:latin typeface="微软雅黑" panose="020B0503020204020204" pitchFamily="34" charset="-122"/>
                    <a:ea typeface="微软雅黑" panose="020B0503020204020204" pitchFamily="34" charset="-122"/>
                  </a:rPr>
                  <a:t>脉冲宽度：</a:t>
                </a:r>
                <a:r>
                  <a:rPr lang="en-US" altLang="zh-CN" dirty="0">
                    <a:solidFill>
                      <a:schemeClr val="tx1"/>
                    </a:solidFill>
                    <a:latin typeface="Arial" panose="020B0604020202020204" pitchFamily="34" charset="0"/>
                    <a:ea typeface="微软雅黑" panose="020B0503020204020204" pitchFamily="34" charset="-122"/>
                    <a:cs typeface="Arial" panose="020B0604020202020204" pitchFamily="34" charset="0"/>
                  </a:rPr>
                  <a:t>19.4fs</a:t>
                </a:r>
              </a:p>
              <a:p>
                <a:pPr>
                  <a:lnSpc>
                    <a:spcPct val="150000"/>
                  </a:lnSpc>
                </a:pPr>
                <a:r>
                  <a:rPr lang="zh-CN" altLang="en-US" dirty="0">
                    <a:solidFill>
                      <a:schemeClr val="tx1"/>
                    </a:solidFill>
                    <a:latin typeface="微软雅黑" panose="020B0503020204020204" pitchFamily="34" charset="-122"/>
                    <a:ea typeface="微软雅黑" panose="020B0503020204020204" pitchFamily="34" charset="-122"/>
                  </a:rPr>
                  <a:t>重复频率：</a:t>
                </a:r>
                <a:r>
                  <a:rPr lang="en-US" altLang="zh-CN" dirty="0">
                    <a:solidFill>
                      <a:schemeClr val="tx1"/>
                    </a:solidFill>
                    <a:latin typeface="Arial" panose="020B0604020202020204" pitchFamily="34" charset="0"/>
                    <a:ea typeface="微软雅黑" panose="020B0503020204020204" pitchFamily="34" charset="-122"/>
                    <a:cs typeface="Arial" panose="020B0604020202020204" pitchFamily="34" charset="0"/>
                  </a:rPr>
                  <a:t>Single shot</a:t>
                </a:r>
              </a:p>
              <a:p>
                <a:pPr>
                  <a:lnSpc>
                    <a:spcPct val="150000"/>
                  </a:lnSpc>
                </a:pPr>
                <a:r>
                  <a:rPr lang="zh-CN" altLang="en-US" dirty="0">
                    <a:solidFill>
                      <a:schemeClr val="tx1"/>
                    </a:solidFill>
                    <a:latin typeface="微软雅黑" panose="020B0503020204020204" pitchFamily="34" charset="-122"/>
                    <a:ea typeface="微软雅黑" panose="020B0503020204020204" pitchFamily="34" charset="-122"/>
                  </a:rPr>
                  <a:t>焦斑：</a:t>
                </a:r>
                <a:r>
                  <a:rPr lang="en-US" altLang="zh-CN" dirty="0">
                    <a:solidFill>
                      <a:schemeClr val="tx1"/>
                    </a:solidFill>
                    <a:latin typeface="Arial" panose="020B0604020202020204" pitchFamily="34" charset="0"/>
                    <a:ea typeface="微软雅黑" panose="020B0503020204020204" pitchFamily="34" charset="-122"/>
                    <a:cs typeface="Arial" panose="020B0604020202020204" pitchFamily="34" charset="0"/>
                  </a:rPr>
                  <a:t>1.5um(diameter)</a:t>
                </a:r>
              </a:p>
              <a:p>
                <a:pPr>
                  <a:lnSpc>
                    <a:spcPct val="150000"/>
                  </a:lnSpc>
                </a:pPr>
                <a:r>
                  <a:rPr lang="zh-CN" altLang="en-US" dirty="0">
                    <a:solidFill>
                      <a:schemeClr val="tx1"/>
                    </a:solidFill>
                    <a:latin typeface="微软雅黑" panose="020B0503020204020204" pitchFamily="34" charset="-122"/>
                    <a:ea typeface="微软雅黑" panose="020B0503020204020204" pitchFamily="34" charset="-122"/>
                  </a:rPr>
                  <a:t>聚焦强度：</a:t>
                </a:r>
                <a14:m>
                  <m:oMath xmlns:m="http://schemas.openxmlformats.org/officeDocument/2006/math">
                    <m:r>
                      <a:rPr lang="en-US" altLang="zh-CN" i="1">
                        <a:solidFill>
                          <a:schemeClr val="tx1"/>
                        </a:solidFill>
                        <a:latin typeface="Cambria Math" panose="02040503050406030204" pitchFamily="18" charset="0"/>
                      </a:rPr>
                      <m:t>7</m:t>
                    </m:r>
                    <m:r>
                      <a:rPr lang="en-US" altLang="zh-CN" b="0" i="1" smtClean="0">
                        <a:solidFill>
                          <a:schemeClr val="tx1"/>
                        </a:solidFill>
                        <a:latin typeface="Cambria Math" panose="02040503050406030204" pitchFamily="18" charset="0"/>
                      </a:rPr>
                      <m:t>.5</m:t>
                    </m:r>
                    <m:r>
                      <a:rPr lang="en-US" altLang="zh-CN" b="0" i="1" smtClean="0">
                        <a:solidFill>
                          <a:schemeClr val="tx1"/>
                        </a:solidFill>
                        <a:latin typeface="Cambria Math" panose="02040503050406030204" pitchFamily="18" charset="0"/>
                        <a:ea typeface="Cambria Math" panose="02040503050406030204" pitchFamily="18" charset="0"/>
                      </a:rPr>
                      <m:t>×</m:t>
                    </m:r>
                    <m:sSup>
                      <m:sSupPr>
                        <m:ctrlPr>
                          <a:rPr lang="en-US" altLang="zh-CN" b="0" i="1" smtClean="0">
                            <a:solidFill>
                              <a:schemeClr val="tx1"/>
                            </a:solidFill>
                            <a:latin typeface="Cambria Math" panose="02040503050406030204" pitchFamily="18" charset="0"/>
                            <a:ea typeface="Cambria Math" panose="02040503050406030204" pitchFamily="18" charset="0"/>
                          </a:rPr>
                        </m:ctrlPr>
                      </m:sSupPr>
                      <m:e>
                        <m:r>
                          <a:rPr lang="en-US" altLang="zh-CN" b="0" i="1" smtClean="0">
                            <a:solidFill>
                              <a:schemeClr val="tx1"/>
                            </a:solidFill>
                            <a:latin typeface="Cambria Math" panose="02040503050406030204" pitchFamily="18" charset="0"/>
                            <a:ea typeface="Cambria Math" panose="02040503050406030204" pitchFamily="18" charset="0"/>
                          </a:rPr>
                          <m:t>10</m:t>
                        </m:r>
                      </m:e>
                      <m:sup>
                        <m:r>
                          <a:rPr lang="en-US" altLang="zh-CN" b="0" i="1" smtClean="0">
                            <a:solidFill>
                              <a:schemeClr val="tx1"/>
                            </a:solidFill>
                            <a:latin typeface="Cambria Math" panose="02040503050406030204" pitchFamily="18" charset="0"/>
                            <a:ea typeface="Cambria Math" panose="02040503050406030204" pitchFamily="18" charset="0"/>
                          </a:rPr>
                          <m:t>21</m:t>
                        </m:r>
                      </m:sup>
                    </m:sSup>
                    <m:f>
                      <m:fPr>
                        <m:type m:val="lin"/>
                        <m:ctrlPr>
                          <a:rPr lang="en-US" altLang="zh-CN" b="0" i="1" smtClean="0">
                            <a:solidFill>
                              <a:schemeClr val="tx1"/>
                            </a:solidFill>
                            <a:latin typeface="Cambria Math" panose="02040503050406030204" pitchFamily="18" charset="0"/>
                            <a:ea typeface="Cambria Math" panose="02040503050406030204" pitchFamily="18" charset="0"/>
                          </a:rPr>
                        </m:ctrlPr>
                      </m:fPr>
                      <m:num>
                        <m:r>
                          <m:rPr>
                            <m:sty m:val="p"/>
                          </m:rPr>
                          <a:rPr lang="en-US" altLang="zh-CN" b="0" i="0" smtClean="0">
                            <a:solidFill>
                              <a:schemeClr val="tx1"/>
                            </a:solidFill>
                            <a:latin typeface="Cambria Math" panose="02040503050406030204" pitchFamily="18" charset="0"/>
                            <a:ea typeface="Cambria Math" panose="02040503050406030204" pitchFamily="18" charset="0"/>
                          </a:rPr>
                          <m:t>W</m:t>
                        </m:r>
                      </m:num>
                      <m:den>
                        <m:sSup>
                          <m:sSupPr>
                            <m:ctrlPr>
                              <a:rPr lang="en-US" altLang="zh-CN" b="0" i="1" smtClean="0">
                                <a:solidFill>
                                  <a:schemeClr val="tx1"/>
                                </a:solidFill>
                                <a:latin typeface="Cambria Math" panose="02040503050406030204" pitchFamily="18" charset="0"/>
                                <a:ea typeface="Cambria Math" panose="02040503050406030204" pitchFamily="18" charset="0"/>
                              </a:rPr>
                            </m:ctrlPr>
                          </m:sSupPr>
                          <m:e>
                            <m:r>
                              <m:rPr>
                                <m:sty m:val="p"/>
                              </m:rPr>
                              <a:rPr lang="en-US" altLang="zh-CN" b="0" i="0" smtClean="0">
                                <a:solidFill>
                                  <a:schemeClr val="tx1"/>
                                </a:solidFill>
                                <a:latin typeface="Cambria Math" panose="02040503050406030204" pitchFamily="18" charset="0"/>
                                <a:ea typeface="Cambria Math" panose="02040503050406030204" pitchFamily="18" charset="0"/>
                              </a:rPr>
                              <m:t>cm</m:t>
                            </m:r>
                          </m:e>
                          <m:sup>
                            <m:r>
                              <a:rPr lang="en-US" altLang="zh-CN" b="0" i="0" smtClean="0">
                                <a:solidFill>
                                  <a:schemeClr val="tx1"/>
                                </a:solidFill>
                                <a:latin typeface="Cambria Math" panose="02040503050406030204" pitchFamily="18" charset="0"/>
                                <a:ea typeface="Cambria Math" panose="02040503050406030204" pitchFamily="18" charset="0"/>
                              </a:rPr>
                              <m:t>2</m:t>
                            </m:r>
                          </m:sup>
                        </m:sSup>
                      </m:den>
                    </m:f>
                  </m:oMath>
                </a14:m>
                <a:endParaRPr lang="en-US" altLang="zh-CN"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mc:Choice>
        <mc:Fallback>
          <p:sp>
            <p:nvSpPr>
              <p:cNvPr id="5" name="矩形 4">
                <a:extLst>
                  <a:ext uri="{FF2B5EF4-FFF2-40B4-BE49-F238E27FC236}">
                    <a16:creationId xmlns:a16="http://schemas.microsoft.com/office/drawing/2014/main" id="{AB01FD05-1B92-CC49-80D3-CF9767690538}"/>
                  </a:ext>
                </a:extLst>
              </p:cNvPr>
              <p:cNvSpPr>
                <a:spLocks noRot="1" noChangeAspect="1" noMove="1" noResize="1" noEditPoints="1" noAdjustHandles="1" noChangeArrowheads="1" noChangeShapeType="1" noTextEdit="1"/>
              </p:cNvSpPr>
              <p:nvPr/>
            </p:nvSpPr>
            <p:spPr>
              <a:xfrm>
                <a:off x="5714359" y="1571901"/>
                <a:ext cx="3245004" cy="2867154"/>
              </a:xfrm>
              <a:prstGeom prst="rect">
                <a:avLst/>
              </a:prstGeom>
              <a:blipFill>
                <a:blip r:embed="rId3"/>
                <a:stretch>
                  <a:fillRect l="-1163" b="-22271"/>
                </a:stretch>
              </a:blipFill>
              <a:ln>
                <a:solidFill>
                  <a:srgbClr val="002060"/>
                </a:solidFill>
              </a:ln>
            </p:spPr>
            <p:txBody>
              <a:bodyPr/>
              <a:lstStyle/>
              <a:p>
                <a:r>
                  <a:rPr lang="zh-CN" altLang="en-US">
                    <a:noFill/>
                  </a:rPr>
                  <a:t> </a:t>
                </a:r>
              </a:p>
            </p:txBody>
          </p:sp>
        </mc:Fallback>
      </mc:AlternateContent>
      <p:sp>
        <p:nvSpPr>
          <p:cNvPr id="7" name="标题 1">
            <a:extLst>
              <a:ext uri="{FF2B5EF4-FFF2-40B4-BE49-F238E27FC236}">
                <a16:creationId xmlns:a16="http://schemas.microsoft.com/office/drawing/2014/main" id="{5ACA6758-81B6-754D-A0D3-12266E230FB0}"/>
              </a:ext>
            </a:extLst>
          </p:cNvPr>
          <p:cNvSpPr>
            <a:spLocks noGrp="1"/>
          </p:cNvSpPr>
          <p:nvPr>
            <p:ph type="title"/>
          </p:nvPr>
        </p:nvSpPr>
        <p:spPr>
          <a:xfrm>
            <a:off x="246202" y="116477"/>
            <a:ext cx="8358246" cy="576220"/>
          </a:xfrm>
        </p:spPr>
        <p:txBody>
          <a:bodyPr>
            <a:normAutofit/>
          </a:bodyPr>
          <a:lstStyle/>
          <a:p>
            <a:r>
              <a:rPr lang="zh-CN" altLang="en-US" dirty="0"/>
              <a:t>超重离子加速最新进展（</a:t>
            </a:r>
            <a:r>
              <a:rPr lang="en-US" altLang="zh-CN" dirty="0"/>
              <a:t>2019</a:t>
            </a:r>
            <a:r>
              <a:rPr lang="zh-CN" altLang="en-US" dirty="0"/>
              <a:t>）</a:t>
            </a:r>
          </a:p>
        </p:txBody>
      </p:sp>
    </p:spTree>
    <p:extLst>
      <p:ext uri="{BB962C8B-B14F-4D97-AF65-F5344CB8AC3E}">
        <p14:creationId xmlns:p14="http://schemas.microsoft.com/office/powerpoint/2010/main" val="386568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B7FB11B4-3D7A-F448-A5B7-EB089C2D929F}"/>
              </a:ext>
            </a:extLst>
          </p:cNvPr>
          <p:cNvSpPr>
            <a:spLocks noGrp="1"/>
          </p:cNvSpPr>
          <p:nvPr>
            <p:ph type="title"/>
          </p:nvPr>
        </p:nvSpPr>
        <p:spPr>
          <a:xfrm>
            <a:off x="246202" y="116477"/>
            <a:ext cx="8358246" cy="576220"/>
          </a:xfrm>
        </p:spPr>
        <p:txBody>
          <a:bodyPr>
            <a:normAutofit/>
          </a:bodyPr>
          <a:lstStyle/>
          <a:p>
            <a:r>
              <a:rPr lang="zh-CN" altLang="en-US" dirty="0"/>
              <a:t>超重离子加速最新进展（</a:t>
            </a:r>
            <a:r>
              <a:rPr lang="en-US" altLang="zh-CN" dirty="0"/>
              <a:t>2019</a:t>
            </a:r>
            <a:r>
              <a:rPr lang="zh-CN" altLang="en-US" dirty="0"/>
              <a:t>）</a:t>
            </a:r>
          </a:p>
        </p:txBody>
      </p:sp>
      <p:pic>
        <p:nvPicPr>
          <p:cNvPr id="4" name="图片 3">
            <a:extLst>
              <a:ext uri="{FF2B5EF4-FFF2-40B4-BE49-F238E27FC236}">
                <a16:creationId xmlns:a16="http://schemas.microsoft.com/office/drawing/2014/main" id="{7525590F-0CF2-D044-904E-1ECC044AE64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3171" y="582658"/>
            <a:ext cx="4428829" cy="4596039"/>
          </a:xfrm>
          <a:prstGeom prst="rect">
            <a:avLst/>
          </a:prstGeom>
          <a:noFill/>
        </p:spPr>
      </p:pic>
      <p:pic>
        <p:nvPicPr>
          <p:cNvPr id="5" name="图片 4">
            <a:extLst>
              <a:ext uri="{FF2B5EF4-FFF2-40B4-BE49-F238E27FC236}">
                <a16:creationId xmlns:a16="http://schemas.microsoft.com/office/drawing/2014/main" id="{14124E20-D6F8-864A-B4A2-2B9BB4351B2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97459" y="692697"/>
            <a:ext cx="4103370" cy="5311775"/>
          </a:xfrm>
          <a:prstGeom prst="rect">
            <a:avLst/>
          </a:prstGeom>
          <a:noFill/>
        </p:spPr>
      </p:pic>
      <p:graphicFrame>
        <p:nvGraphicFramePr>
          <p:cNvPr id="6" name="表格 5">
            <a:extLst>
              <a:ext uri="{FF2B5EF4-FFF2-40B4-BE49-F238E27FC236}">
                <a16:creationId xmlns:a16="http://schemas.microsoft.com/office/drawing/2014/main" id="{781D770A-4867-714A-9EA9-05BE77FA887C}"/>
              </a:ext>
            </a:extLst>
          </p:cNvPr>
          <p:cNvGraphicFramePr>
            <a:graphicFrameLocks noGrp="1"/>
          </p:cNvGraphicFramePr>
          <p:nvPr>
            <p:extLst>
              <p:ext uri="{D42A27DB-BD31-4B8C-83A1-F6EECF244321}">
                <p14:modId xmlns:p14="http://schemas.microsoft.com/office/powerpoint/2010/main" val="1703464744"/>
              </p:ext>
            </p:extLst>
          </p:nvPr>
        </p:nvGraphicFramePr>
        <p:xfrm>
          <a:off x="246202" y="5166272"/>
          <a:ext cx="4325797" cy="1676400"/>
        </p:xfrm>
        <a:graphic>
          <a:graphicData uri="http://schemas.openxmlformats.org/drawingml/2006/table">
            <a:tbl>
              <a:tblPr firstRow="1" bandRow="1">
                <a:tableStyleId>{21E4AEA4-8DFA-4A89-87EB-49C32662AFE0}</a:tableStyleId>
              </a:tblPr>
              <a:tblGrid>
                <a:gridCol w="918834">
                  <a:extLst>
                    <a:ext uri="{9D8B030D-6E8A-4147-A177-3AD203B41FA5}">
                      <a16:colId xmlns:a16="http://schemas.microsoft.com/office/drawing/2014/main" val="20000"/>
                    </a:ext>
                  </a:extLst>
                </a:gridCol>
                <a:gridCol w="1707708">
                  <a:extLst>
                    <a:ext uri="{9D8B030D-6E8A-4147-A177-3AD203B41FA5}">
                      <a16:colId xmlns:a16="http://schemas.microsoft.com/office/drawing/2014/main" val="20001"/>
                    </a:ext>
                  </a:extLst>
                </a:gridCol>
                <a:gridCol w="1699255">
                  <a:extLst>
                    <a:ext uri="{9D8B030D-6E8A-4147-A177-3AD203B41FA5}">
                      <a16:colId xmlns:a16="http://schemas.microsoft.com/office/drawing/2014/main" val="20002"/>
                    </a:ext>
                  </a:extLst>
                </a:gridCol>
              </a:tblGrid>
              <a:tr h="311227">
                <a:tc>
                  <a:txBody>
                    <a:bodyPr/>
                    <a:lstStyle/>
                    <a:p>
                      <a:pPr algn="ctr"/>
                      <a:r>
                        <a:rPr lang="zh-CN" altLang="en-US" sz="1600" b="0" dirty="0">
                          <a:latin typeface="微软雅黑" panose="020B0503020204020204" pitchFamily="34" charset="-122"/>
                          <a:ea typeface="微软雅黑" panose="020B0503020204020204" pitchFamily="34" charset="-122"/>
                        </a:rPr>
                        <a:t>重离子</a:t>
                      </a:r>
                    </a:p>
                  </a:txBody>
                  <a:tcPr>
                    <a:solidFill>
                      <a:srgbClr val="C40F0F"/>
                    </a:solidFill>
                  </a:tcPr>
                </a:tc>
                <a:tc>
                  <a:txBody>
                    <a:bodyPr/>
                    <a:lstStyle/>
                    <a:p>
                      <a:pPr algn="ctr"/>
                      <a:r>
                        <a:rPr lang="zh-CN" altLang="en-US" sz="1600" b="0" dirty="0">
                          <a:latin typeface="微软雅黑" panose="020B0503020204020204" pitchFamily="34" charset="-122"/>
                          <a:ea typeface="微软雅黑" panose="020B0503020204020204" pitchFamily="34" charset="-122"/>
                        </a:rPr>
                        <a:t>价态</a:t>
                      </a:r>
                    </a:p>
                  </a:txBody>
                  <a:tcPr>
                    <a:solidFill>
                      <a:srgbClr val="C40F0F"/>
                    </a:solidFill>
                  </a:tcPr>
                </a:tc>
                <a:tc>
                  <a:txBody>
                    <a:bodyPr/>
                    <a:lstStyle/>
                    <a:p>
                      <a:pPr algn="ctr"/>
                      <a:r>
                        <a:rPr lang="zh-CN" altLang="en-US" sz="1600" b="0" dirty="0">
                          <a:latin typeface="微软雅黑" panose="020B0503020204020204" pitchFamily="34" charset="-122"/>
                          <a:ea typeface="微软雅黑" panose="020B0503020204020204" pitchFamily="34" charset="-122"/>
                        </a:rPr>
                        <a:t>截止能量</a:t>
                      </a:r>
                      <a:endParaRPr lang="zh-CN" altLang="en-US" sz="1600" b="0" dirty="0">
                        <a:latin typeface="Arial" panose="020B0604020202020204" pitchFamily="34" charset="0"/>
                        <a:ea typeface="微软雅黑" panose="020B0503020204020204" pitchFamily="34" charset="-122"/>
                        <a:cs typeface="Arial" panose="020B0604020202020204" pitchFamily="34" charset="0"/>
                      </a:endParaRPr>
                    </a:p>
                  </a:txBody>
                  <a:tcPr>
                    <a:solidFill>
                      <a:srgbClr val="C40F0F"/>
                    </a:solidFill>
                  </a:tcPr>
                </a:tc>
                <a:extLst>
                  <a:ext uri="{0D108BD9-81ED-4DB2-BD59-A6C34878D82A}">
                    <a16:rowId xmlns:a16="http://schemas.microsoft.com/office/drawing/2014/main" val="10000"/>
                  </a:ext>
                </a:extLst>
              </a:tr>
              <a:tr h="311227">
                <a:tc>
                  <a:txBody>
                    <a:bodyPr/>
                    <a:lstStyle/>
                    <a:p>
                      <a:pPr algn="ctr"/>
                      <a:r>
                        <a:rPr lang="zh-CN" altLang="en-US" sz="1600" dirty="0">
                          <a:latin typeface="微软雅黑" panose="020B0503020204020204" pitchFamily="34" charset="-122"/>
                          <a:ea typeface="微软雅黑" panose="020B0503020204020204" pitchFamily="34" charset="-122"/>
                        </a:rPr>
                        <a:t>金</a:t>
                      </a:r>
                    </a:p>
                  </a:txBody>
                  <a:tcPr/>
                </a:tc>
                <a:tc>
                  <a:txBody>
                    <a:bodyPr/>
                    <a:lstStyle/>
                    <a:p>
                      <a:pPr algn="ctr"/>
                      <a:r>
                        <a:rPr lang="en-US" altLang="zh-CN" sz="1600" dirty="0">
                          <a:latin typeface="微软雅黑" panose="020B0503020204020204" pitchFamily="34" charset="-122"/>
                          <a:ea typeface="微软雅黑" panose="020B0503020204020204" pitchFamily="34" charset="-122"/>
                        </a:rPr>
                        <a:t>50</a:t>
                      </a:r>
                      <a:endParaRPr lang="zh-CN" altLang="en-US" sz="1600" dirty="0">
                        <a:latin typeface="微软雅黑" panose="020B0503020204020204" pitchFamily="34" charset="-122"/>
                        <a:ea typeface="微软雅黑" panose="020B0503020204020204" pitchFamily="34" charset="-122"/>
                      </a:endParaRPr>
                    </a:p>
                  </a:txBody>
                  <a:tcPr/>
                </a:tc>
                <a:tc>
                  <a:txBody>
                    <a:bodyPr/>
                    <a:lstStyle/>
                    <a:p>
                      <a:pPr algn="ctr"/>
                      <a:r>
                        <a:rPr lang="en-US" altLang="zh-CN" sz="1600" dirty="0">
                          <a:latin typeface="Arial" panose="020B0604020202020204" pitchFamily="34" charset="0"/>
                          <a:ea typeface="微软雅黑" panose="020B0503020204020204" pitchFamily="34" charset="-122"/>
                          <a:cs typeface="Arial" panose="020B0604020202020204" pitchFamily="34" charset="0"/>
                        </a:rPr>
                        <a:t>1.05GeV</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a:txBody>
                  <a:tcPr/>
                </a:tc>
                <a:extLst>
                  <a:ext uri="{0D108BD9-81ED-4DB2-BD59-A6C34878D82A}">
                    <a16:rowId xmlns:a16="http://schemas.microsoft.com/office/drawing/2014/main" val="10001"/>
                  </a:ext>
                </a:extLst>
              </a:tr>
              <a:tr h="311227">
                <a:tc>
                  <a:txBody>
                    <a:bodyPr/>
                    <a:lstStyle/>
                    <a:p>
                      <a:pPr algn="ctr"/>
                      <a:r>
                        <a:rPr lang="zh-CN" altLang="en-US" sz="1600" dirty="0">
                          <a:latin typeface="微软雅黑" panose="020B0503020204020204" pitchFamily="34" charset="-122"/>
                          <a:ea typeface="微软雅黑" panose="020B0503020204020204" pitchFamily="34" charset="-122"/>
                        </a:rPr>
                        <a:t>银</a:t>
                      </a:r>
                    </a:p>
                  </a:txBody>
                  <a:tcPr/>
                </a:tc>
                <a:tc>
                  <a:txBody>
                    <a:bodyPr/>
                    <a:lstStyle/>
                    <a:p>
                      <a:pPr algn="ctr"/>
                      <a:r>
                        <a:rPr lang="en-US" altLang="zh-CN" sz="1600" dirty="0">
                          <a:latin typeface="微软雅黑" panose="020B0503020204020204" pitchFamily="34" charset="-122"/>
                          <a:ea typeface="微软雅黑" panose="020B0503020204020204" pitchFamily="34" charset="-122"/>
                        </a:rPr>
                        <a:t>35</a:t>
                      </a:r>
                      <a:endParaRPr lang="zh-CN" altLang="en-US" sz="1600" dirty="0">
                        <a:latin typeface="微软雅黑" panose="020B0503020204020204" pitchFamily="34" charset="-122"/>
                        <a:ea typeface="微软雅黑" panose="020B0503020204020204" pitchFamily="34" charset="-122"/>
                      </a:endParaRPr>
                    </a:p>
                  </a:txBody>
                  <a:tcPr/>
                </a:tc>
                <a:tc>
                  <a:txBody>
                    <a:bodyPr/>
                    <a:lstStyle/>
                    <a:p>
                      <a:pPr algn="ctr"/>
                      <a:r>
                        <a:rPr lang="en-US" altLang="zh-CN" sz="1600" dirty="0">
                          <a:latin typeface="Arial" panose="020B0604020202020204" pitchFamily="34" charset="0"/>
                          <a:ea typeface="微软雅黑" panose="020B0503020204020204" pitchFamily="34" charset="-122"/>
                          <a:cs typeface="Arial" panose="020B0604020202020204" pitchFamily="34" charset="0"/>
                        </a:rPr>
                        <a:t>620MeV</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a:txBody>
                  <a:tcPr/>
                </a:tc>
                <a:extLst>
                  <a:ext uri="{0D108BD9-81ED-4DB2-BD59-A6C34878D82A}">
                    <a16:rowId xmlns:a16="http://schemas.microsoft.com/office/drawing/2014/main" val="10002"/>
                  </a:ext>
                </a:extLst>
              </a:tr>
              <a:tr h="311227">
                <a:tc>
                  <a:txBody>
                    <a:bodyPr/>
                    <a:lstStyle/>
                    <a:p>
                      <a:pPr algn="ctr"/>
                      <a:r>
                        <a:rPr lang="zh-CN" altLang="en-US" sz="1600" dirty="0">
                          <a:latin typeface="微软雅黑" panose="020B0503020204020204" pitchFamily="34" charset="-122"/>
                          <a:ea typeface="微软雅黑" panose="020B0503020204020204" pitchFamily="34" charset="-122"/>
                        </a:rPr>
                        <a:t>铜</a:t>
                      </a:r>
                    </a:p>
                  </a:txBody>
                  <a:tcPr/>
                </a:tc>
                <a:tc>
                  <a:txBody>
                    <a:bodyPr/>
                    <a:lstStyle/>
                    <a:p>
                      <a:pPr algn="ctr"/>
                      <a:r>
                        <a:rPr lang="en-US" altLang="zh-CN" sz="1600" dirty="0">
                          <a:latin typeface="微软雅黑" panose="020B0503020204020204" pitchFamily="34" charset="-122"/>
                          <a:ea typeface="微软雅黑" panose="020B0503020204020204" pitchFamily="34" charset="-122"/>
                        </a:rPr>
                        <a:t>20</a:t>
                      </a:r>
                      <a:endParaRPr lang="zh-CN" altLang="en-US" sz="1600" dirty="0">
                        <a:latin typeface="微软雅黑" panose="020B0503020204020204" pitchFamily="34" charset="-122"/>
                        <a:ea typeface="微软雅黑" panose="020B0503020204020204" pitchFamily="34" charset="-122"/>
                      </a:endParaRPr>
                    </a:p>
                  </a:txBody>
                  <a:tcPr/>
                </a:tc>
                <a:tc>
                  <a:txBody>
                    <a:bodyPr/>
                    <a:lstStyle/>
                    <a:p>
                      <a:pPr algn="ctr"/>
                      <a:r>
                        <a:rPr lang="en-US" altLang="zh-CN" sz="1600" dirty="0">
                          <a:latin typeface="Arial" panose="020B0604020202020204" pitchFamily="34" charset="0"/>
                          <a:ea typeface="微软雅黑" panose="020B0503020204020204" pitchFamily="34" charset="-122"/>
                          <a:cs typeface="Arial" panose="020B0604020202020204" pitchFamily="34" charset="0"/>
                        </a:rPr>
                        <a:t>350MeV</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a:txBody>
                  <a:tcPr/>
                </a:tc>
                <a:extLst>
                  <a:ext uri="{0D108BD9-81ED-4DB2-BD59-A6C34878D82A}">
                    <a16:rowId xmlns:a16="http://schemas.microsoft.com/office/drawing/2014/main" val="10003"/>
                  </a:ext>
                </a:extLst>
              </a:tr>
              <a:tr h="311227">
                <a:tc>
                  <a:txBody>
                    <a:bodyPr/>
                    <a:lstStyle/>
                    <a:p>
                      <a:pPr algn="ctr"/>
                      <a:r>
                        <a:rPr lang="zh-CN" altLang="en-US" sz="1600" dirty="0">
                          <a:latin typeface="微软雅黑" panose="020B0503020204020204" pitchFamily="34" charset="-122"/>
                          <a:ea typeface="微软雅黑" panose="020B0503020204020204" pitchFamily="34" charset="-122"/>
                        </a:rPr>
                        <a:t>铝</a:t>
                      </a:r>
                    </a:p>
                  </a:txBody>
                  <a:tcPr/>
                </a:tc>
                <a:tc>
                  <a:txBody>
                    <a:bodyPr/>
                    <a:lstStyle/>
                    <a:p>
                      <a:pPr algn="ctr"/>
                      <a:r>
                        <a:rPr lang="en-US" altLang="zh-CN" sz="1600" dirty="0">
                          <a:latin typeface="微软雅黑" panose="020B0503020204020204" pitchFamily="34" charset="-122"/>
                          <a:ea typeface="微软雅黑" panose="020B0503020204020204" pitchFamily="34" charset="-122"/>
                        </a:rPr>
                        <a:t>11</a:t>
                      </a:r>
                      <a:endParaRPr lang="zh-CN" altLang="en-US" sz="1600" dirty="0">
                        <a:latin typeface="微软雅黑" panose="020B0503020204020204" pitchFamily="34" charset="-122"/>
                        <a:ea typeface="微软雅黑" panose="020B0503020204020204" pitchFamily="34" charset="-122"/>
                      </a:endParaRPr>
                    </a:p>
                  </a:txBody>
                  <a:tcPr/>
                </a:tc>
                <a:tc>
                  <a:txBody>
                    <a:bodyPr/>
                    <a:lstStyle/>
                    <a:p>
                      <a:pPr algn="ctr"/>
                      <a:r>
                        <a:rPr lang="en-US" altLang="zh-CN" sz="1600" dirty="0">
                          <a:latin typeface="Arial" panose="020B0604020202020204" pitchFamily="34" charset="0"/>
                          <a:ea typeface="微软雅黑" panose="020B0503020204020204" pitchFamily="34" charset="-122"/>
                          <a:cs typeface="Arial" panose="020B0604020202020204" pitchFamily="34" charset="0"/>
                        </a:rPr>
                        <a:t>250MeV</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sp>
        <p:nvSpPr>
          <p:cNvPr id="7" name="文本框 6">
            <a:extLst>
              <a:ext uri="{FF2B5EF4-FFF2-40B4-BE49-F238E27FC236}">
                <a16:creationId xmlns:a16="http://schemas.microsoft.com/office/drawing/2014/main" id="{8A4AFC78-7393-AB48-839D-4F9EB873A712}"/>
              </a:ext>
            </a:extLst>
          </p:cNvPr>
          <p:cNvSpPr txBox="1"/>
          <p:nvPr/>
        </p:nvSpPr>
        <p:spPr>
          <a:xfrm>
            <a:off x="5631543" y="6261346"/>
            <a:ext cx="1992853" cy="369332"/>
          </a:xfrm>
          <a:prstGeom prst="rect">
            <a:avLst/>
          </a:prstGeom>
          <a:noFill/>
        </p:spPr>
        <p:txBody>
          <a:bodyPr wrap="none" rtlCol="0">
            <a:spAutoFit/>
          </a:bodyPr>
          <a:lstStyle/>
          <a:p>
            <a:r>
              <a:rPr kumimoji="1" lang="zh-CN" altLang="en-US" dirty="0"/>
              <a:t>（</a:t>
            </a:r>
            <a:r>
              <a:rPr kumimoji="1" lang="en-US" altLang="zh-CN" dirty="0"/>
              <a:t>in</a:t>
            </a:r>
            <a:r>
              <a:rPr kumimoji="1" lang="zh-CN" altLang="en-US" dirty="0"/>
              <a:t> </a:t>
            </a:r>
            <a:r>
              <a:rPr kumimoji="1" lang="en-US" altLang="zh-CN" dirty="0"/>
              <a:t>preparation</a:t>
            </a:r>
            <a:r>
              <a:rPr kumimoji="1" lang="zh-CN" altLang="en-US" dirty="0"/>
              <a:t>）</a:t>
            </a:r>
          </a:p>
        </p:txBody>
      </p:sp>
    </p:spTree>
    <p:extLst>
      <p:ext uri="{BB962C8B-B14F-4D97-AF65-F5344CB8AC3E}">
        <p14:creationId xmlns:p14="http://schemas.microsoft.com/office/powerpoint/2010/main" val="2414177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双层纳米靶中的逆康普顿散射过程</a:t>
            </a: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832" y="933862"/>
            <a:ext cx="7180280" cy="5328000"/>
          </a:xfrm>
          <a:prstGeom prst="rect">
            <a:avLst/>
          </a:prstGeom>
        </p:spPr>
      </p:pic>
      <p:sp>
        <p:nvSpPr>
          <p:cNvPr id="3" name="文本框 2"/>
          <p:cNvSpPr txBox="1"/>
          <p:nvPr/>
        </p:nvSpPr>
        <p:spPr>
          <a:xfrm>
            <a:off x="246202" y="3429000"/>
            <a:ext cx="1396536" cy="507831"/>
          </a:xfrm>
          <a:prstGeom prst="rect">
            <a:avLst/>
          </a:prstGeom>
          <a:noFill/>
        </p:spPr>
        <p:txBody>
          <a:bodyPr wrap="none" rtlCol="0">
            <a:spAutoFit/>
          </a:bodyPr>
          <a:lstStyle/>
          <a:p>
            <a:r>
              <a:rPr lang="zh-CN" altLang="en-US" sz="1350" dirty="0"/>
              <a:t>双层纳米结构靶</a:t>
            </a:r>
            <a:endParaRPr lang="en-US" altLang="zh-CN" sz="1350" dirty="0"/>
          </a:p>
          <a:p>
            <a:r>
              <a:rPr lang="en-US" altLang="zh-CN" sz="1350" dirty="0"/>
              <a:t>DLA</a:t>
            </a:r>
            <a:r>
              <a:rPr lang="zh-CN" altLang="en-US" sz="1350" dirty="0"/>
              <a:t>加速</a:t>
            </a:r>
            <a:endParaRPr lang="en-US" altLang="zh-CN" sz="1350" dirty="0"/>
          </a:p>
        </p:txBody>
      </p:sp>
      <p:sp>
        <p:nvSpPr>
          <p:cNvPr id="10" name="文本框 9"/>
          <p:cNvSpPr txBox="1"/>
          <p:nvPr/>
        </p:nvSpPr>
        <p:spPr>
          <a:xfrm>
            <a:off x="149452" y="5208557"/>
            <a:ext cx="2271776" cy="715581"/>
          </a:xfrm>
          <a:prstGeom prst="rect">
            <a:avLst/>
          </a:prstGeom>
          <a:noFill/>
        </p:spPr>
        <p:txBody>
          <a:bodyPr wrap="none" rtlCol="0">
            <a:spAutoFit/>
          </a:bodyPr>
          <a:lstStyle/>
          <a:p>
            <a:r>
              <a:rPr lang="zh-CN" altLang="en-US" sz="1350" dirty="0"/>
              <a:t>激光在电子前面，经等离子</a:t>
            </a:r>
            <a:endParaRPr lang="en-US" altLang="zh-CN" sz="1350" dirty="0"/>
          </a:p>
          <a:p>
            <a:r>
              <a:rPr lang="zh-CN" altLang="en-US" sz="1350" dirty="0"/>
              <a:t>镜反射后，与</a:t>
            </a:r>
            <a:r>
              <a:rPr lang="en-US" altLang="zh-CN" sz="1350" dirty="0"/>
              <a:t>DLA</a:t>
            </a:r>
            <a:r>
              <a:rPr lang="zh-CN" altLang="en-US" sz="1350" dirty="0"/>
              <a:t>电子对撞</a:t>
            </a:r>
            <a:endParaRPr lang="en-US" altLang="zh-CN" sz="1350" dirty="0"/>
          </a:p>
          <a:p>
            <a:r>
              <a:rPr lang="zh-CN" altLang="en-US" sz="1350" dirty="0"/>
              <a:t>产生大量的高能</a:t>
            </a:r>
            <a:r>
              <a:rPr lang="en-US" altLang="zh-CN" sz="1350" dirty="0"/>
              <a:t>gamma</a:t>
            </a:r>
            <a:r>
              <a:rPr lang="zh-CN" altLang="en-US" sz="1350" dirty="0"/>
              <a:t>光子</a:t>
            </a:r>
          </a:p>
        </p:txBody>
      </p:sp>
      <p:sp>
        <p:nvSpPr>
          <p:cNvPr id="7" name="文本框 6">
            <a:extLst>
              <a:ext uri="{FF2B5EF4-FFF2-40B4-BE49-F238E27FC236}">
                <a16:creationId xmlns:a16="http://schemas.microsoft.com/office/drawing/2014/main" id="{579E17AA-2DC0-0A4E-88F9-AB18A43EEA62}"/>
              </a:ext>
            </a:extLst>
          </p:cNvPr>
          <p:cNvSpPr txBox="1"/>
          <p:nvPr/>
        </p:nvSpPr>
        <p:spPr>
          <a:xfrm>
            <a:off x="1642738" y="6448660"/>
            <a:ext cx="6216445" cy="369332"/>
          </a:xfrm>
          <a:prstGeom prst="rect">
            <a:avLst/>
          </a:prstGeom>
          <a:noFill/>
        </p:spPr>
        <p:txBody>
          <a:bodyPr wrap="none" rtlCol="0">
            <a:spAutoFit/>
          </a:bodyPr>
          <a:lstStyle/>
          <a:p>
            <a:r>
              <a:rPr lang="en-US" altLang="zh-CN" dirty="0"/>
              <a:t>J. B. Liu, …W.J. Ma* et.al. Phys Plasmas, 26(3): 033109.(2019)</a:t>
            </a:r>
            <a:endParaRPr lang="zh-CN" altLang="en-US" dirty="0"/>
          </a:p>
        </p:txBody>
      </p:sp>
    </p:spTree>
    <p:extLst>
      <p:ext uri="{BB962C8B-B14F-4D97-AF65-F5344CB8AC3E}">
        <p14:creationId xmlns:p14="http://schemas.microsoft.com/office/powerpoint/2010/main" val="951593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C2C76724-DEFB-0645-A941-6AE8BA845CC6}"/>
              </a:ext>
            </a:extLst>
          </p:cNvPr>
          <p:cNvSpPr/>
          <p:nvPr/>
        </p:nvSpPr>
        <p:spPr>
          <a:xfrm>
            <a:off x="4173327" y="2341967"/>
            <a:ext cx="476360" cy="69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zh-CN" altLang="en-US" sz="1350"/>
          </a:p>
        </p:txBody>
      </p:sp>
      <p:pic>
        <p:nvPicPr>
          <p:cNvPr id="12" name="图片 11">
            <a:extLst>
              <a:ext uri="{FF2B5EF4-FFF2-40B4-BE49-F238E27FC236}">
                <a16:creationId xmlns:a16="http://schemas.microsoft.com/office/drawing/2014/main" id="{30160B0A-436F-A142-8065-9AB9DEBB74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367" y="1053000"/>
            <a:ext cx="7007060" cy="4752000"/>
          </a:xfrm>
          <a:prstGeom prst="rect">
            <a:avLst/>
          </a:prstGeom>
        </p:spPr>
      </p:pic>
      <p:sp>
        <p:nvSpPr>
          <p:cNvPr id="13" name="文本框 12">
            <a:extLst>
              <a:ext uri="{FF2B5EF4-FFF2-40B4-BE49-F238E27FC236}">
                <a16:creationId xmlns:a16="http://schemas.microsoft.com/office/drawing/2014/main" id="{FCF0AD28-B13F-2D42-B5BC-1C9F10A4F4FF}"/>
              </a:ext>
            </a:extLst>
          </p:cNvPr>
          <p:cNvSpPr txBox="1"/>
          <p:nvPr/>
        </p:nvSpPr>
        <p:spPr>
          <a:xfrm>
            <a:off x="6933805" y="2034190"/>
            <a:ext cx="1620957" cy="307777"/>
          </a:xfrm>
          <a:prstGeom prst="rect">
            <a:avLst/>
          </a:prstGeom>
          <a:noFill/>
        </p:spPr>
        <p:txBody>
          <a:bodyPr wrap="none" rtlCol="0">
            <a:spAutoFit/>
          </a:bodyPr>
          <a:lstStyle/>
          <a:p>
            <a:r>
              <a:rPr lang="zh-CN" altLang="en-US" sz="1400" dirty="0"/>
              <a:t>不同时刻电子能谱</a:t>
            </a:r>
          </a:p>
        </p:txBody>
      </p:sp>
      <p:sp>
        <p:nvSpPr>
          <p:cNvPr id="14" name="文本框 13">
            <a:extLst>
              <a:ext uri="{FF2B5EF4-FFF2-40B4-BE49-F238E27FC236}">
                <a16:creationId xmlns:a16="http://schemas.microsoft.com/office/drawing/2014/main" id="{282CC1B1-B5A2-294C-AE77-E7782646DA49}"/>
              </a:ext>
            </a:extLst>
          </p:cNvPr>
          <p:cNvSpPr txBox="1"/>
          <p:nvPr/>
        </p:nvSpPr>
        <p:spPr>
          <a:xfrm>
            <a:off x="6801572" y="4552252"/>
            <a:ext cx="1620957" cy="307777"/>
          </a:xfrm>
          <a:prstGeom prst="rect">
            <a:avLst/>
          </a:prstGeom>
          <a:noFill/>
        </p:spPr>
        <p:txBody>
          <a:bodyPr wrap="none" rtlCol="0">
            <a:spAutoFit/>
          </a:bodyPr>
          <a:lstStyle/>
          <a:p>
            <a:r>
              <a:rPr lang="zh-CN" altLang="en-US" sz="1400" dirty="0"/>
              <a:t>碰撞前后射线能谱</a:t>
            </a:r>
          </a:p>
        </p:txBody>
      </p:sp>
      <p:sp>
        <p:nvSpPr>
          <p:cNvPr id="15" name="文本框 14">
            <a:extLst>
              <a:ext uri="{FF2B5EF4-FFF2-40B4-BE49-F238E27FC236}">
                <a16:creationId xmlns:a16="http://schemas.microsoft.com/office/drawing/2014/main" id="{3334F2A5-47B6-BC4C-A692-BC17448D6734}"/>
              </a:ext>
            </a:extLst>
          </p:cNvPr>
          <p:cNvSpPr txBox="1"/>
          <p:nvPr/>
        </p:nvSpPr>
        <p:spPr>
          <a:xfrm>
            <a:off x="2854945" y="782205"/>
            <a:ext cx="1620957" cy="523220"/>
          </a:xfrm>
          <a:prstGeom prst="rect">
            <a:avLst/>
          </a:prstGeom>
          <a:noFill/>
        </p:spPr>
        <p:txBody>
          <a:bodyPr wrap="none" rtlCol="0">
            <a:spAutoFit/>
          </a:bodyPr>
          <a:lstStyle/>
          <a:p>
            <a:r>
              <a:rPr lang="zh-CN" altLang="en-US" sz="1400" dirty="0"/>
              <a:t>不同时刻的激光场</a:t>
            </a:r>
            <a:endParaRPr lang="en-US" altLang="zh-CN" sz="1400" dirty="0"/>
          </a:p>
          <a:p>
            <a:r>
              <a:rPr lang="zh-CN" altLang="en-US" sz="1400" dirty="0"/>
              <a:t>以及电子能量密度</a:t>
            </a:r>
          </a:p>
        </p:txBody>
      </p:sp>
      <mc:AlternateContent xmlns:mc="http://schemas.openxmlformats.org/markup-compatibility/2006">
        <mc:Choice xmlns:a14="http://schemas.microsoft.com/office/drawing/2010/main" Requires="a14">
          <p:sp>
            <p:nvSpPr>
              <p:cNvPr id="16" name="文本框 15">
                <a:extLst>
                  <a:ext uri="{FF2B5EF4-FFF2-40B4-BE49-F238E27FC236}">
                    <a16:creationId xmlns:a16="http://schemas.microsoft.com/office/drawing/2014/main" id="{7BBD4DAA-F9E2-0540-A0FC-B9CBF821FB47}"/>
                  </a:ext>
                </a:extLst>
              </p:cNvPr>
              <p:cNvSpPr txBox="1"/>
              <p:nvPr/>
            </p:nvSpPr>
            <p:spPr>
              <a:xfrm>
                <a:off x="-49918" y="2919097"/>
                <a:ext cx="2297039" cy="1131079"/>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m:rPr>
                          <m:nor/>
                        </m:rPr>
                        <a:rPr lang="en-US" altLang="zh-CN" sz="1350" dirty="0"/>
                        <m:t>a</m:t>
                      </m:r>
                      <m:r>
                        <a:rPr lang="en-US" altLang="zh-CN" sz="1350" i="1" dirty="0">
                          <a:latin typeface="Cambria Math" panose="02040503050406030204" pitchFamily="18" charset="0"/>
                        </a:rPr>
                        <m:t>=</m:t>
                      </m:r>
                      <m:r>
                        <m:rPr>
                          <m:nor/>
                        </m:rPr>
                        <a:rPr lang="en-US" altLang="zh-CN" sz="1350" dirty="0"/>
                        <m:t>20</m:t>
                      </m:r>
                      <m:r>
                        <a:rPr lang="en-US" altLang="zh-CN" sz="1350" dirty="0">
                          <a:latin typeface="Cambria Math" panose="02040503050406030204" pitchFamily="18" charset="0"/>
                        </a:rPr>
                        <m:t>      8.</m:t>
                      </m:r>
                      <m:r>
                        <a:rPr lang="en-US" altLang="zh-CN" sz="1350">
                          <a:latin typeface="Cambria Math" panose="02040503050406030204" pitchFamily="18" charset="0"/>
                          <a:ea typeface="Cambria Math" panose="02040503050406030204" pitchFamily="18" charset="0"/>
                        </a:rPr>
                        <m:t>5×</m:t>
                      </m:r>
                      <m:sSup>
                        <m:sSupPr>
                          <m:ctrlPr>
                            <a:rPr lang="en-US" altLang="zh-CN" sz="1350" i="1">
                              <a:latin typeface="Cambria Math" panose="02040503050406030204" pitchFamily="18" charset="0"/>
                              <a:ea typeface="Cambria Math" panose="02040503050406030204" pitchFamily="18" charset="0"/>
                            </a:rPr>
                          </m:ctrlPr>
                        </m:sSupPr>
                        <m:e>
                          <m:r>
                            <a:rPr lang="en-US" altLang="zh-CN" sz="1350">
                              <a:latin typeface="Cambria Math" panose="02040503050406030204" pitchFamily="18" charset="0"/>
                              <a:ea typeface="Cambria Math" panose="02040503050406030204" pitchFamily="18" charset="0"/>
                            </a:rPr>
                            <m:t>10</m:t>
                          </m:r>
                        </m:e>
                        <m:sup>
                          <m:r>
                            <a:rPr lang="en-US" altLang="zh-CN" sz="1350">
                              <a:latin typeface="Cambria Math" panose="02040503050406030204" pitchFamily="18" charset="0"/>
                              <a:ea typeface="Cambria Math" panose="02040503050406030204" pitchFamily="18" charset="0"/>
                            </a:rPr>
                            <m:t>20</m:t>
                          </m:r>
                        </m:sup>
                      </m:sSup>
                      <m:f>
                        <m:fPr>
                          <m:type m:val="lin"/>
                          <m:ctrlPr>
                            <a:rPr lang="en-US" altLang="zh-CN" sz="1350" i="1">
                              <a:latin typeface="Cambria Math" panose="02040503050406030204" pitchFamily="18" charset="0"/>
                              <a:ea typeface="Cambria Math" panose="02040503050406030204" pitchFamily="18" charset="0"/>
                            </a:rPr>
                          </m:ctrlPr>
                        </m:fPr>
                        <m:num>
                          <m:r>
                            <m:rPr>
                              <m:sty m:val="p"/>
                            </m:rPr>
                            <a:rPr lang="en-US" altLang="zh-CN" sz="1350">
                              <a:latin typeface="Cambria Math" panose="02040503050406030204" pitchFamily="18" charset="0"/>
                              <a:ea typeface="Cambria Math" panose="02040503050406030204" pitchFamily="18" charset="0"/>
                            </a:rPr>
                            <m:t>W</m:t>
                          </m:r>
                        </m:num>
                        <m:den>
                          <m:sSup>
                            <m:sSupPr>
                              <m:ctrlPr>
                                <a:rPr lang="en-US" altLang="zh-CN" sz="1350" i="1">
                                  <a:latin typeface="Cambria Math" panose="02040503050406030204" pitchFamily="18" charset="0"/>
                                  <a:ea typeface="Cambria Math" panose="02040503050406030204" pitchFamily="18" charset="0"/>
                                </a:rPr>
                              </m:ctrlPr>
                            </m:sSupPr>
                            <m:e>
                              <m:r>
                                <m:rPr>
                                  <m:sty m:val="p"/>
                                </m:rPr>
                                <a:rPr lang="en-US" altLang="zh-CN" sz="1350">
                                  <a:latin typeface="Cambria Math" panose="02040503050406030204" pitchFamily="18" charset="0"/>
                                  <a:ea typeface="Cambria Math" panose="02040503050406030204" pitchFamily="18" charset="0"/>
                                </a:rPr>
                                <m:t>cm</m:t>
                              </m:r>
                            </m:e>
                            <m:sup>
                              <m:r>
                                <a:rPr lang="en-US" altLang="zh-CN" sz="1350">
                                  <a:latin typeface="Cambria Math" panose="02040503050406030204" pitchFamily="18" charset="0"/>
                                  <a:ea typeface="Cambria Math" panose="02040503050406030204" pitchFamily="18" charset="0"/>
                                </a:rPr>
                                <m:t>2</m:t>
                              </m:r>
                            </m:sup>
                          </m:sSup>
                        </m:den>
                      </m:f>
                    </m:oMath>
                  </m:oMathPara>
                </a14:m>
                <a:endParaRPr lang="en-US" altLang="zh-CN" sz="1350" dirty="0"/>
              </a:p>
              <a:p>
                <a:pPr/>
                <a14:m>
                  <m:oMathPara xmlns:m="http://schemas.openxmlformats.org/officeDocument/2006/math">
                    <m:oMathParaPr>
                      <m:jc m:val="left"/>
                    </m:oMathParaPr>
                    <m:oMath xmlns:m="http://schemas.openxmlformats.org/officeDocument/2006/math">
                      <m:r>
                        <m:rPr>
                          <m:nor/>
                        </m:rPr>
                        <a:rPr lang="en-US" altLang="zh-CN" sz="1350" dirty="0">
                          <a:latin typeface="Cambria Math" panose="02040503050406030204" pitchFamily="18" charset="0"/>
                        </a:rPr>
                        <m:t>r</m:t>
                      </m:r>
                      <m:r>
                        <a:rPr lang="en-US" altLang="zh-CN" sz="1350" i="1" dirty="0">
                          <a:latin typeface="Cambria Math" panose="02040503050406030204" pitchFamily="18" charset="0"/>
                        </a:rPr>
                        <m:t>=</m:t>
                      </m:r>
                      <m:r>
                        <m:rPr>
                          <m:nor/>
                        </m:rPr>
                        <a:rPr lang="en-US" altLang="zh-CN" sz="1350" dirty="0">
                          <a:latin typeface="Cambria Math" panose="02040503050406030204" pitchFamily="18" charset="0"/>
                        </a:rPr>
                        <m:t>5</m:t>
                      </m:r>
                      <m:r>
                        <m:rPr>
                          <m:nor/>
                        </m:rPr>
                        <a:rPr lang="en-US" altLang="zh-CN" sz="1350" dirty="0">
                          <a:latin typeface="Cambria Math" panose="02040503050406030204" pitchFamily="18" charset="0"/>
                        </a:rPr>
                        <m:t>um</m:t>
                      </m:r>
                      <m:r>
                        <m:rPr>
                          <m:nor/>
                        </m:rPr>
                        <a:rPr lang="en-US" altLang="zh-CN" sz="1350" dirty="0">
                          <a:latin typeface="Cambria Math" panose="02040503050406030204" pitchFamily="18" charset="0"/>
                        </a:rPr>
                        <m:t>   23</m:t>
                      </m:r>
                      <m:r>
                        <m:rPr>
                          <m:nor/>
                        </m:rPr>
                        <a:rPr lang="en-US" altLang="zh-CN" sz="1350" dirty="0">
                          <a:latin typeface="Cambria Math" panose="02040503050406030204" pitchFamily="18" charset="0"/>
                        </a:rPr>
                        <m:t>fs</m:t>
                      </m:r>
                    </m:oMath>
                  </m:oMathPara>
                </a14:m>
                <a:endParaRPr lang="en-US" altLang="zh-CN" sz="1350" dirty="0"/>
              </a:p>
              <a:p>
                <a:r>
                  <a:rPr lang="en-US" altLang="zh-CN" sz="1350" dirty="0"/>
                  <a:t>Layer1 = 80um   </a:t>
                </a:r>
                <a14:m>
                  <m:oMath xmlns:m="http://schemas.openxmlformats.org/officeDocument/2006/math">
                    <m:r>
                      <a:rPr lang="en-US" altLang="zh-CN" sz="1350" i="1">
                        <a:latin typeface="Cambria Math" panose="02040503050406030204" pitchFamily="18" charset="0"/>
                      </a:rPr>
                      <m:t>0.2</m:t>
                    </m:r>
                    <m:sSub>
                      <m:sSubPr>
                        <m:ctrlPr>
                          <a:rPr lang="en-US" altLang="zh-CN" sz="1350" i="1">
                            <a:latin typeface="Cambria Math" panose="02040503050406030204" pitchFamily="18" charset="0"/>
                          </a:rPr>
                        </m:ctrlPr>
                      </m:sSubPr>
                      <m:e>
                        <m:r>
                          <a:rPr lang="en-US" altLang="zh-CN" sz="1350" i="1">
                            <a:latin typeface="Cambria Math" panose="02040503050406030204" pitchFamily="18" charset="0"/>
                          </a:rPr>
                          <m:t>𝑛</m:t>
                        </m:r>
                      </m:e>
                      <m:sub>
                        <m:r>
                          <a:rPr lang="en-US" altLang="zh-CN" sz="1350" i="1">
                            <a:latin typeface="Cambria Math" panose="02040503050406030204" pitchFamily="18" charset="0"/>
                          </a:rPr>
                          <m:t>𝑐</m:t>
                        </m:r>
                      </m:sub>
                    </m:sSub>
                  </m:oMath>
                </a14:m>
                <a:endParaRPr lang="en-US" altLang="zh-CN" sz="1350" dirty="0"/>
              </a:p>
              <a:p>
                <a:r>
                  <a:rPr lang="en-US" altLang="zh-CN" sz="1350" dirty="0"/>
                  <a:t>Layer2 = 1um     </a:t>
                </a:r>
                <a14:m>
                  <m:oMath xmlns:m="http://schemas.openxmlformats.org/officeDocument/2006/math">
                    <m:r>
                      <a:rPr lang="en-US" altLang="zh-CN" sz="1350" i="1">
                        <a:latin typeface="Cambria Math" panose="02040503050406030204" pitchFamily="18" charset="0"/>
                      </a:rPr>
                      <m:t>50</m:t>
                    </m:r>
                    <m:sSub>
                      <m:sSubPr>
                        <m:ctrlPr>
                          <a:rPr lang="en-US" altLang="zh-CN" sz="1350" i="1">
                            <a:latin typeface="Cambria Math" panose="02040503050406030204" pitchFamily="18" charset="0"/>
                          </a:rPr>
                        </m:ctrlPr>
                      </m:sSubPr>
                      <m:e>
                        <m:r>
                          <a:rPr lang="en-US" altLang="zh-CN" sz="1350" i="1">
                            <a:latin typeface="Cambria Math" panose="02040503050406030204" pitchFamily="18" charset="0"/>
                          </a:rPr>
                          <m:t>𝑛</m:t>
                        </m:r>
                      </m:e>
                      <m:sub>
                        <m:r>
                          <a:rPr lang="en-US" altLang="zh-CN" sz="1350" i="1">
                            <a:latin typeface="Cambria Math" panose="02040503050406030204" pitchFamily="18" charset="0"/>
                          </a:rPr>
                          <m:t>𝑐</m:t>
                        </m:r>
                      </m:sub>
                    </m:sSub>
                  </m:oMath>
                </a14:m>
                <a:r>
                  <a:rPr lang="en-US" altLang="zh-CN" sz="1350" dirty="0"/>
                  <a:t>  </a:t>
                </a:r>
              </a:p>
              <a:p>
                <a:r>
                  <a:rPr lang="en-US" altLang="zh-CN" sz="1350" dirty="0"/>
                  <a:t>    </a:t>
                </a:r>
                <a:endParaRPr lang="zh-CN" altLang="en-US" sz="1350" dirty="0"/>
              </a:p>
            </p:txBody>
          </p:sp>
        </mc:Choice>
        <mc:Fallback>
          <p:sp>
            <p:nvSpPr>
              <p:cNvPr id="16" name="文本框 15">
                <a:extLst>
                  <a:ext uri="{FF2B5EF4-FFF2-40B4-BE49-F238E27FC236}">
                    <a16:creationId xmlns:a16="http://schemas.microsoft.com/office/drawing/2014/main" id="{7BBD4DAA-F9E2-0540-A0FC-B9CBF821FB47}"/>
                  </a:ext>
                </a:extLst>
              </p:cNvPr>
              <p:cNvSpPr txBox="1">
                <a:spLocks noRot="1" noChangeAspect="1" noMove="1" noResize="1" noEditPoints="1" noAdjustHandles="1" noChangeArrowheads="1" noChangeShapeType="1" noTextEdit="1"/>
              </p:cNvSpPr>
              <p:nvPr/>
            </p:nvSpPr>
            <p:spPr>
              <a:xfrm>
                <a:off x="-49918" y="2919097"/>
                <a:ext cx="2297039" cy="1131079"/>
              </a:xfrm>
              <a:prstGeom prst="rect">
                <a:avLst/>
              </a:prstGeom>
              <a:blipFill>
                <a:blip r:embed="rId3"/>
                <a:stretch>
                  <a:fillRect t="-28889"/>
                </a:stretch>
              </a:blipFill>
            </p:spPr>
            <p:txBody>
              <a:bodyPr/>
              <a:lstStyle/>
              <a:p>
                <a:r>
                  <a:rPr lang="zh-CN" altLang="en-US">
                    <a:noFill/>
                  </a:rPr>
                  <a:t> </a:t>
                </a:r>
              </a:p>
            </p:txBody>
          </p:sp>
        </mc:Fallback>
      </mc:AlternateContent>
      <p:sp>
        <p:nvSpPr>
          <p:cNvPr id="17" name="标题 1">
            <a:extLst>
              <a:ext uri="{FF2B5EF4-FFF2-40B4-BE49-F238E27FC236}">
                <a16:creationId xmlns:a16="http://schemas.microsoft.com/office/drawing/2014/main" id="{A4FE6151-C2AE-6B47-B9AA-E85C3D39F848}"/>
              </a:ext>
            </a:extLst>
          </p:cNvPr>
          <p:cNvSpPr>
            <a:spLocks noGrp="1"/>
          </p:cNvSpPr>
          <p:nvPr>
            <p:ph type="title"/>
          </p:nvPr>
        </p:nvSpPr>
        <p:spPr/>
        <p:txBody>
          <a:bodyPr/>
          <a:lstStyle/>
          <a:p>
            <a:r>
              <a:rPr lang="zh-CN" altLang="en-US" dirty="0"/>
              <a:t>利用碳纳米管临界密度靶产生高亮度伽马射线</a:t>
            </a:r>
          </a:p>
        </p:txBody>
      </p:sp>
      <p:sp>
        <p:nvSpPr>
          <p:cNvPr id="19" name="矩形 18">
            <a:extLst>
              <a:ext uri="{FF2B5EF4-FFF2-40B4-BE49-F238E27FC236}">
                <a16:creationId xmlns:a16="http://schemas.microsoft.com/office/drawing/2014/main" id="{88110C70-B07C-9949-9985-C433A6C5B6BC}"/>
              </a:ext>
            </a:extLst>
          </p:cNvPr>
          <p:cNvSpPr/>
          <p:nvPr/>
        </p:nvSpPr>
        <p:spPr>
          <a:xfrm>
            <a:off x="670745" y="5936560"/>
            <a:ext cx="7997843" cy="369332"/>
          </a:xfrm>
          <a:prstGeom prst="rect">
            <a:avLst/>
          </a:prstGeom>
        </p:spPr>
        <p:txBody>
          <a:bodyPr wrap="square">
            <a:spAutoFit/>
          </a:bodyPr>
          <a:lstStyle/>
          <a:p>
            <a:r>
              <a:rPr lang="en-US" altLang="zh-CN" dirty="0"/>
              <a:t>γ</a:t>
            </a:r>
            <a:r>
              <a:rPr lang="zh-CN" altLang="en-US" dirty="0"/>
              <a:t>（</a:t>
            </a:r>
            <a:r>
              <a:rPr lang="en-US" altLang="zh-CN" dirty="0"/>
              <a:t>&gt;1MeV</a:t>
            </a:r>
            <a:r>
              <a:rPr lang="zh-CN" altLang="en-US" dirty="0"/>
              <a:t>）光子能量约为</a:t>
            </a:r>
            <a:r>
              <a:rPr lang="en-US" altLang="zh-CN" dirty="0"/>
              <a:t>50mJ</a:t>
            </a:r>
            <a:r>
              <a:rPr lang="zh-CN" altLang="en-US" dirty="0"/>
              <a:t>（</a:t>
            </a:r>
            <a:r>
              <a:rPr lang="en-US" altLang="zh-CN" dirty="0"/>
              <a:t>10^11/shot</a:t>
            </a:r>
            <a:r>
              <a:rPr lang="zh-CN" altLang="en-US" dirty="0"/>
              <a:t>），</a:t>
            </a:r>
            <a:r>
              <a:rPr lang="en-US" altLang="zh-CN" dirty="0"/>
              <a:t>laser-γ</a:t>
            </a:r>
            <a:r>
              <a:rPr lang="zh-CN" altLang="en-US" dirty="0"/>
              <a:t>的转换效率约为</a:t>
            </a:r>
            <a:r>
              <a:rPr lang="en-US" altLang="zh-CN" dirty="0"/>
              <a:t>0.6%</a:t>
            </a:r>
            <a:endParaRPr lang="zh-CN" altLang="en-US" dirty="0"/>
          </a:p>
        </p:txBody>
      </p:sp>
      <p:sp>
        <p:nvSpPr>
          <p:cNvPr id="10" name="矩形 9">
            <a:extLst>
              <a:ext uri="{FF2B5EF4-FFF2-40B4-BE49-F238E27FC236}">
                <a16:creationId xmlns:a16="http://schemas.microsoft.com/office/drawing/2014/main" id="{503C2AB7-1239-0B44-B18C-A8FD18F9AE87}"/>
              </a:ext>
            </a:extLst>
          </p:cNvPr>
          <p:cNvSpPr/>
          <p:nvPr/>
        </p:nvSpPr>
        <p:spPr>
          <a:xfrm>
            <a:off x="1397357" y="6409850"/>
            <a:ext cx="6870879" cy="369333"/>
          </a:xfrm>
          <a:prstGeom prst="rect">
            <a:avLst/>
          </a:prstGeom>
        </p:spPr>
        <p:txBody>
          <a:bodyPr wrap="square">
            <a:spAutoFit/>
          </a:bodyPr>
          <a:lstStyle/>
          <a:p>
            <a:r>
              <a:rPr lang="en-US" altLang="zh-CN" dirty="0"/>
              <a:t>J. B. Liu, …W.J. Ma* </a:t>
            </a:r>
            <a:r>
              <a:rPr lang="en-US" altLang="zh-CN" dirty="0" err="1"/>
              <a:t>et.al</a:t>
            </a:r>
            <a:r>
              <a:rPr lang="en-US" altLang="zh-CN" dirty="0"/>
              <a:t>. Phys Plasmas, 26(3): 033109.(2019)</a:t>
            </a:r>
            <a:endParaRPr lang="zh-CN" altLang="en-US" dirty="0"/>
          </a:p>
        </p:txBody>
      </p:sp>
    </p:spTree>
    <p:extLst>
      <p:ext uri="{BB962C8B-B14F-4D97-AF65-F5344CB8AC3E}">
        <p14:creationId xmlns:p14="http://schemas.microsoft.com/office/powerpoint/2010/main" val="4026349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对比现有全光逆康普顿散射伽马光源结果</a:t>
            </a:r>
          </a:p>
        </p:txBody>
      </p:sp>
      <mc:AlternateContent xmlns:mc="http://schemas.openxmlformats.org/markup-compatibility/2006">
        <mc:Choice xmlns:a14="http://schemas.microsoft.com/office/drawing/2010/main" Requires="a14">
          <p:sp>
            <p:nvSpPr>
              <p:cNvPr id="4" name="文本框 3"/>
              <p:cNvSpPr txBox="1"/>
              <p:nvPr/>
            </p:nvSpPr>
            <p:spPr>
              <a:xfrm>
                <a:off x="4262550" y="4909946"/>
                <a:ext cx="4881450" cy="590418"/>
              </a:xfrm>
              <a:prstGeom prst="rect">
                <a:avLst/>
              </a:prstGeom>
              <a:noFill/>
            </p:spPr>
            <p:txBody>
              <a:bodyPr wrap="square" rtlCol="0">
                <a:spAutoFit/>
              </a:bodyPr>
              <a:lstStyle/>
              <a:p>
                <a:r>
                  <a:rPr lang="zh-CN" altLang="en-US" sz="1600" dirty="0"/>
                  <a:t>缺点：光子数目低（总射线数目</a:t>
                </a:r>
                <a:r>
                  <a:rPr lang="en-US" altLang="zh-CN" sz="1600" dirty="0"/>
                  <a:t>~</a:t>
                </a:r>
                <a14:m>
                  <m:oMath xmlns:m="http://schemas.openxmlformats.org/officeDocument/2006/math">
                    <m:sSup>
                      <m:sSupPr>
                        <m:ctrlPr>
                          <a:rPr lang="en-US" altLang="zh-CN" sz="1600" i="1">
                            <a:latin typeface="Cambria Math" panose="02040503050406030204" pitchFamily="18" charset="0"/>
                          </a:rPr>
                        </m:ctrlPr>
                      </m:sSupPr>
                      <m:e>
                        <m:r>
                          <a:rPr lang="en-US" altLang="zh-CN" sz="1600" i="1">
                            <a:latin typeface="Cambria Math" panose="02040503050406030204" pitchFamily="18" charset="0"/>
                          </a:rPr>
                          <m:t>10</m:t>
                        </m:r>
                      </m:e>
                      <m:sup>
                        <m:r>
                          <a:rPr lang="en-US" altLang="zh-CN" sz="1600" i="1">
                            <a:latin typeface="Cambria Math" panose="02040503050406030204" pitchFamily="18" charset="0"/>
                          </a:rPr>
                          <m:t>7</m:t>
                        </m:r>
                      </m:sup>
                    </m:sSup>
                  </m:oMath>
                </a14:m>
                <a:r>
                  <a:rPr lang="zh-CN" altLang="en-US" sz="1600" dirty="0"/>
                  <a:t>，</a:t>
                </a:r>
                <a14:m>
                  <m:oMath xmlns:m="http://schemas.openxmlformats.org/officeDocument/2006/math">
                    <m:sSup>
                      <m:sSupPr>
                        <m:ctrlPr>
                          <a:rPr lang="en-US" altLang="zh-CN" sz="1600" i="1">
                            <a:latin typeface="Cambria Math" panose="02040503050406030204" pitchFamily="18" charset="0"/>
                            <a:ea typeface="Cambria Math" panose="02040503050406030204" pitchFamily="18" charset="0"/>
                          </a:rPr>
                        </m:ctrlPr>
                      </m:sSupPr>
                      <m:e>
                        <m:r>
                          <a:rPr lang="en-US" altLang="zh-CN" sz="1600" i="1">
                            <a:latin typeface="Cambria Math" panose="02040503050406030204" pitchFamily="18" charset="0"/>
                            <a:ea typeface="Cambria Math" panose="02040503050406030204" pitchFamily="18" charset="0"/>
                          </a:rPr>
                          <m:t>10</m:t>
                        </m:r>
                      </m:e>
                      <m:sup>
                        <m:r>
                          <a:rPr lang="en-US" altLang="zh-CN" sz="1600" i="1">
                            <a:latin typeface="Cambria Math" panose="02040503050406030204" pitchFamily="18" charset="0"/>
                            <a:ea typeface="Cambria Math" panose="02040503050406030204" pitchFamily="18" charset="0"/>
                          </a:rPr>
                          <m:t>5</m:t>
                        </m:r>
                      </m:sup>
                    </m:sSup>
                    <m:r>
                      <a:rPr lang="en-US" altLang="zh-CN" sz="1600" i="1">
                        <a:latin typeface="Cambria Math" panose="02040503050406030204" pitchFamily="18" charset="0"/>
                        <a:ea typeface="Cambria Math" panose="02040503050406030204" pitchFamily="18" charset="0"/>
                      </a:rPr>
                      <m:t>/0.1%</m:t>
                    </m:r>
                  </m:oMath>
                </a14:m>
                <a:r>
                  <a:rPr lang="en-US" altLang="zh-CN" sz="1600" dirty="0"/>
                  <a:t>BW</a:t>
                </a:r>
                <a:r>
                  <a:rPr lang="zh-CN" altLang="en-US" sz="1600" dirty="0"/>
                  <a:t>）</a:t>
                </a:r>
                <a:endParaRPr lang="en-US" altLang="zh-CN" sz="1600" dirty="0"/>
              </a:p>
              <a:p>
                <a:r>
                  <a:rPr lang="zh-CN" altLang="en-US" sz="1600" dirty="0"/>
                  <a:t>           激光转化为</a:t>
                </a:r>
                <a:r>
                  <a:rPr lang="en-US" altLang="zh-CN" sz="1600" dirty="0"/>
                  <a:t>gamma</a:t>
                </a:r>
                <a:r>
                  <a:rPr lang="zh-CN" altLang="en-US" sz="1600" dirty="0"/>
                  <a:t>射线的装换效率低（</a:t>
                </a:r>
                <a:r>
                  <a:rPr lang="en-US" altLang="zh-CN" sz="1600" dirty="0"/>
                  <a:t>&lt;</a:t>
                </a:r>
                <a14:m>
                  <m:oMath xmlns:m="http://schemas.openxmlformats.org/officeDocument/2006/math">
                    <m:sSup>
                      <m:sSupPr>
                        <m:ctrlPr>
                          <a:rPr lang="en-US" altLang="zh-CN" sz="1600" i="1">
                            <a:latin typeface="Cambria Math" panose="02040503050406030204" pitchFamily="18" charset="0"/>
                            <a:ea typeface="Cambria Math" panose="02040503050406030204" pitchFamily="18" charset="0"/>
                          </a:rPr>
                        </m:ctrlPr>
                      </m:sSupPr>
                      <m:e>
                        <m:r>
                          <a:rPr lang="en-US" altLang="zh-CN" sz="1600" i="1">
                            <a:latin typeface="Cambria Math" panose="02040503050406030204" pitchFamily="18" charset="0"/>
                            <a:ea typeface="Cambria Math" panose="02040503050406030204" pitchFamily="18" charset="0"/>
                          </a:rPr>
                          <m:t>10</m:t>
                        </m:r>
                      </m:e>
                      <m:sup>
                        <m:r>
                          <a:rPr lang="en-US" altLang="zh-CN" sz="1600" i="1">
                            <a:latin typeface="Cambria Math" panose="02040503050406030204" pitchFamily="18" charset="0"/>
                            <a:ea typeface="Cambria Math" panose="02040503050406030204" pitchFamily="18" charset="0"/>
                          </a:rPr>
                          <m:t>−5</m:t>
                        </m:r>
                      </m:sup>
                    </m:sSup>
                  </m:oMath>
                </a14:m>
                <a:r>
                  <a:rPr lang="zh-CN" altLang="en-US" sz="1600" dirty="0"/>
                  <a:t>）</a:t>
                </a:r>
              </a:p>
            </p:txBody>
          </p:sp>
        </mc:Choice>
        <mc:Fallback>
          <p:sp>
            <p:nvSpPr>
              <p:cNvPr id="4" name="文本框 3"/>
              <p:cNvSpPr txBox="1">
                <a:spLocks noRot="1" noChangeAspect="1" noMove="1" noResize="1" noEditPoints="1" noAdjustHandles="1" noChangeArrowheads="1" noChangeShapeType="1" noTextEdit="1"/>
              </p:cNvSpPr>
              <p:nvPr/>
            </p:nvSpPr>
            <p:spPr>
              <a:xfrm>
                <a:off x="4262550" y="4909946"/>
                <a:ext cx="4881450" cy="590418"/>
              </a:xfrm>
              <a:prstGeom prst="rect">
                <a:avLst/>
              </a:prstGeom>
              <a:blipFill>
                <a:blip r:embed="rId2"/>
                <a:stretch>
                  <a:fillRect l="-781" t="-4255" r="-4688" b="-10638"/>
                </a:stretch>
              </a:blipFill>
            </p:spPr>
            <p:txBody>
              <a:bodyPr/>
              <a:lstStyle/>
              <a:p>
                <a:r>
                  <a:rPr lang="zh-CN" altLang="en-US">
                    <a:noFill/>
                  </a:rPr>
                  <a:t> </a:t>
                </a:r>
              </a:p>
            </p:txBody>
          </p:sp>
        </mc:Fallback>
      </mc:AlternateContent>
      <p:pic>
        <p:nvPicPr>
          <p:cNvPr id="5" name="图片 4"/>
          <p:cNvPicPr>
            <a:picLocks noChangeAspect="1"/>
          </p:cNvPicPr>
          <p:nvPr/>
        </p:nvPicPr>
        <p:blipFill>
          <a:blip r:embed="rId3"/>
          <a:stretch>
            <a:fillRect/>
          </a:stretch>
        </p:blipFill>
        <p:spPr>
          <a:xfrm>
            <a:off x="0" y="1501691"/>
            <a:ext cx="5758159" cy="3062445"/>
          </a:xfrm>
          <a:prstGeom prst="rect">
            <a:avLst/>
          </a:prstGeom>
        </p:spPr>
      </p:pic>
      <p:sp>
        <p:nvSpPr>
          <p:cNvPr id="6" name="文本框 5"/>
          <p:cNvSpPr txBox="1"/>
          <p:nvPr/>
        </p:nvSpPr>
        <p:spPr>
          <a:xfrm>
            <a:off x="337572" y="6004807"/>
            <a:ext cx="8783087" cy="738664"/>
          </a:xfrm>
          <a:prstGeom prst="rect">
            <a:avLst/>
          </a:prstGeom>
          <a:noFill/>
        </p:spPr>
        <p:txBody>
          <a:bodyPr wrap="square" rtlCol="0">
            <a:spAutoFit/>
          </a:bodyPr>
          <a:lstStyle/>
          <a:p>
            <a:r>
              <a:rPr lang="en-US" altLang="zh-CN" sz="1400" dirty="0"/>
              <a:t>Yu, C. et al. Ultrahigh brilliance quasi-monochromatic MeV </a:t>
            </a:r>
            <a:r>
              <a:rPr lang="el-GR" altLang="zh-CN" sz="1400" dirty="0"/>
              <a:t>γ-</a:t>
            </a:r>
            <a:r>
              <a:rPr lang="en-US" altLang="zh-CN" sz="1400" dirty="0"/>
              <a:t>rays based on self-synchronized all-optical</a:t>
            </a:r>
          </a:p>
          <a:p>
            <a:r>
              <a:rPr lang="en-US" altLang="zh-CN" sz="1400" dirty="0"/>
              <a:t> Compton scattering. Scientific Reports 6 (2016).</a:t>
            </a:r>
          </a:p>
          <a:p>
            <a:endParaRPr lang="zh-CN" altLang="en-US" sz="1400" dirty="0"/>
          </a:p>
        </p:txBody>
      </p:sp>
      <p:pic>
        <p:nvPicPr>
          <p:cNvPr id="7" name="图片 6"/>
          <p:cNvPicPr>
            <a:picLocks noChangeAspect="1"/>
          </p:cNvPicPr>
          <p:nvPr/>
        </p:nvPicPr>
        <p:blipFill>
          <a:blip r:embed="rId4"/>
          <a:stretch>
            <a:fillRect/>
          </a:stretch>
        </p:blipFill>
        <p:spPr>
          <a:xfrm>
            <a:off x="5758159" y="1501691"/>
            <a:ext cx="3182044" cy="2869422"/>
          </a:xfrm>
          <a:prstGeom prst="rect">
            <a:avLst/>
          </a:prstGeom>
        </p:spPr>
      </p:pic>
      <mc:AlternateContent xmlns:mc="http://schemas.openxmlformats.org/markup-compatibility/2006">
        <mc:Choice xmlns:a14="http://schemas.microsoft.com/office/drawing/2010/main" Requires="a14">
          <p:sp>
            <p:nvSpPr>
              <p:cNvPr id="8" name="矩形 7"/>
              <p:cNvSpPr/>
              <p:nvPr/>
            </p:nvSpPr>
            <p:spPr>
              <a:xfrm>
                <a:off x="0" y="4909947"/>
                <a:ext cx="4439678" cy="1077218"/>
              </a:xfrm>
              <a:prstGeom prst="rect">
                <a:avLst/>
              </a:prstGeom>
            </p:spPr>
            <p:txBody>
              <a:bodyPr wrap="square">
                <a:spAutoFit/>
              </a:bodyPr>
              <a:lstStyle/>
              <a:p>
                <a:r>
                  <a:rPr lang="zh-CN" altLang="en-US" sz="1600" dirty="0"/>
                  <a:t>优点：</a:t>
                </a:r>
                <a:r>
                  <a:rPr lang="en-US" altLang="zh-CN" sz="1600" dirty="0"/>
                  <a:t>gamma</a:t>
                </a:r>
                <a:r>
                  <a:rPr lang="zh-CN" altLang="en-US" sz="1600" dirty="0"/>
                  <a:t>射线单色性较好，</a:t>
                </a:r>
                <a:r>
                  <a:rPr lang="en-US" altLang="zh-CN" sz="1600" dirty="0"/>
                  <a:t> </a:t>
                </a:r>
                <a:r>
                  <a:rPr lang="zh-CN" altLang="en-US" sz="1600" dirty="0"/>
                  <a:t>光源发散角小</a:t>
                </a:r>
                <a:endParaRPr lang="en-US" altLang="zh-CN" sz="1600" dirty="0"/>
              </a:p>
              <a:p>
                <a:r>
                  <a:rPr lang="en-US" altLang="zh-CN" sz="1600" dirty="0"/>
                  <a:t> </a:t>
                </a:r>
                <a:r>
                  <a:rPr lang="zh-CN" altLang="en-US" sz="1600" dirty="0"/>
                  <a:t>光源亮度：</a:t>
                </a:r>
                <a14:m>
                  <m:oMath xmlns:m="http://schemas.openxmlformats.org/officeDocument/2006/math">
                    <m:sSup>
                      <m:sSupPr>
                        <m:ctrlPr>
                          <a:rPr lang="en-US" altLang="zh-CN" sz="1600" i="1">
                            <a:latin typeface="Cambria Math" panose="02040503050406030204" pitchFamily="18" charset="0"/>
                            <a:ea typeface="Cambria Math" panose="02040503050406030204" pitchFamily="18" charset="0"/>
                          </a:rPr>
                        </m:ctrlPr>
                      </m:sSupPr>
                      <m:e>
                        <m:r>
                          <a:rPr lang="en-US" altLang="zh-CN" sz="1600" i="1">
                            <a:latin typeface="Cambria Math" panose="02040503050406030204" pitchFamily="18" charset="0"/>
                            <a:ea typeface="Cambria Math" panose="02040503050406030204" pitchFamily="18" charset="0"/>
                          </a:rPr>
                          <m:t>10</m:t>
                        </m:r>
                      </m:e>
                      <m:sup>
                        <m:r>
                          <a:rPr lang="en-US" altLang="zh-CN" sz="1600" i="1">
                            <a:latin typeface="Cambria Math" panose="02040503050406030204" pitchFamily="18" charset="0"/>
                            <a:ea typeface="Cambria Math" panose="02040503050406030204" pitchFamily="18" charset="0"/>
                          </a:rPr>
                          <m:t>22</m:t>
                        </m:r>
                      </m:sup>
                    </m:sSup>
                    <m:f>
                      <m:fPr>
                        <m:type m:val="lin"/>
                        <m:ctrlPr>
                          <a:rPr lang="en-US" altLang="zh-CN" sz="1600" i="1">
                            <a:latin typeface="Cambria Math" panose="02040503050406030204" pitchFamily="18" charset="0"/>
                            <a:ea typeface="Cambria Math" panose="02040503050406030204" pitchFamily="18" charset="0"/>
                          </a:rPr>
                        </m:ctrlPr>
                      </m:fPr>
                      <m:num>
                        <m:r>
                          <a:rPr lang="en-US" altLang="zh-CN" sz="1600" i="1">
                            <a:latin typeface="Cambria Math" panose="02040503050406030204" pitchFamily="18" charset="0"/>
                            <a:ea typeface="Cambria Math" panose="02040503050406030204" pitchFamily="18" charset="0"/>
                          </a:rPr>
                          <m:t>𝑝h𝑜𝑡𝑜𝑛𝑠</m:t>
                        </m:r>
                      </m:num>
                      <m:den>
                        <m:f>
                          <m:fPr>
                            <m:type m:val="lin"/>
                            <m:ctrlPr>
                              <a:rPr lang="en-US" altLang="zh-CN" sz="1600" i="1">
                                <a:latin typeface="Cambria Math" panose="02040503050406030204" pitchFamily="18" charset="0"/>
                                <a:ea typeface="Cambria Math" panose="02040503050406030204" pitchFamily="18" charset="0"/>
                              </a:rPr>
                            </m:ctrlPr>
                          </m:fPr>
                          <m:num>
                            <m:r>
                              <a:rPr lang="en-US" altLang="zh-CN" sz="1600" i="1">
                                <a:latin typeface="Cambria Math" panose="02040503050406030204" pitchFamily="18" charset="0"/>
                                <a:ea typeface="Cambria Math" panose="02040503050406030204" pitchFamily="18" charset="0"/>
                              </a:rPr>
                              <m:t>𝑠</m:t>
                            </m:r>
                          </m:num>
                          <m:den>
                            <m:f>
                              <m:fPr>
                                <m:type m:val="lin"/>
                                <m:ctrlPr>
                                  <a:rPr lang="en-US" altLang="zh-CN" sz="1600" i="1">
                                    <a:latin typeface="Cambria Math" panose="02040503050406030204" pitchFamily="18" charset="0"/>
                                    <a:ea typeface="Cambria Math" panose="02040503050406030204" pitchFamily="18" charset="0"/>
                                  </a:rPr>
                                </m:ctrlPr>
                              </m:fPr>
                              <m:num>
                                <m:sSup>
                                  <m:sSupPr>
                                    <m:ctrlPr>
                                      <a:rPr lang="en-US" altLang="zh-CN" sz="1600" i="1">
                                        <a:latin typeface="Cambria Math" panose="02040503050406030204" pitchFamily="18" charset="0"/>
                                        <a:ea typeface="Cambria Math" panose="02040503050406030204" pitchFamily="18" charset="0"/>
                                      </a:rPr>
                                    </m:ctrlPr>
                                  </m:sSupPr>
                                  <m:e>
                                    <m:r>
                                      <a:rPr lang="en-US" altLang="zh-CN" sz="1600" i="1">
                                        <a:latin typeface="Cambria Math" panose="02040503050406030204" pitchFamily="18" charset="0"/>
                                        <a:ea typeface="Cambria Math" panose="02040503050406030204" pitchFamily="18" charset="0"/>
                                      </a:rPr>
                                      <m:t>𝑚𝑚</m:t>
                                    </m:r>
                                  </m:e>
                                  <m:sup>
                                    <m:r>
                                      <a:rPr lang="en-US" altLang="zh-CN" sz="1600" i="1">
                                        <a:latin typeface="Cambria Math" panose="02040503050406030204" pitchFamily="18" charset="0"/>
                                        <a:ea typeface="Cambria Math" panose="02040503050406030204" pitchFamily="18" charset="0"/>
                                      </a:rPr>
                                      <m:t>2</m:t>
                                    </m:r>
                                  </m:sup>
                                </m:sSup>
                              </m:num>
                              <m:den>
                                <m:f>
                                  <m:fPr>
                                    <m:type m:val="lin"/>
                                    <m:ctrlPr>
                                      <a:rPr lang="en-US" altLang="zh-CN" sz="1600" i="1">
                                        <a:latin typeface="Cambria Math" panose="02040503050406030204" pitchFamily="18" charset="0"/>
                                        <a:ea typeface="Cambria Math" panose="02040503050406030204" pitchFamily="18" charset="0"/>
                                      </a:rPr>
                                    </m:ctrlPr>
                                  </m:fPr>
                                  <m:num>
                                    <m:sSup>
                                      <m:sSupPr>
                                        <m:ctrlPr>
                                          <a:rPr lang="en-US" altLang="zh-CN" sz="1600" i="1">
                                            <a:latin typeface="Cambria Math" panose="02040503050406030204" pitchFamily="18" charset="0"/>
                                            <a:ea typeface="Cambria Math" panose="02040503050406030204" pitchFamily="18" charset="0"/>
                                          </a:rPr>
                                        </m:ctrlPr>
                                      </m:sSupPr>
                                      <m:e>
                                        <m:r>
                                          <a:rPr lang="en-US" altLang="zh-CN" sz="1600" i="1">
                                            <a:latin typeface="Cambria Math" panose="02040503050406030204" pitchFamily="18" charset="0"/>
                                            <a:ea typeface="Cambria Math" panose="02040503050406030204" pitchFamily="18" charset="0"/>
                                          </a:rPr>
                                          <m:t>𝑚𝑟𝑎𝑑</m:t>
                                        </m:r>
                                      </m:e>
                                      <m:sup>
                                        <m:r>
                                          <a:rPr lang="en-US" altLang="zh-CN" sz="1600" i="1">
                                            <a:latin typeface="Cambria Math" panose="02040503050406030204" pitchFamily="18" charset="0"/>
                                            <a:ea typeface="Cambria Math" panose="02040503050406030204" pitchFamily="18" charset="0"/>
                                          </a:rPr>
                                          <m:t>2</m:t>
                                        </m:r>
                                      </m:sup>
                                    </m:sSup>
                                  </m:num>
                                  <m:den>
                                    <m:r>
                                      <a:rPr lang="en-US" altLang="zh-CN" sz="1600" i="1">
                                        <a:latin typeface="Cambria Math" panose="02040503050406030204" pitchFamily="18" charset="0"/>
                                        <a:ea typeface="Cambria Math" panose="02040503050406030204" pitchFamily="18" charset="0"/>
                                      </a:rPr>
                                      <m:t>0.1%</m:t>
                                    </m:r>
                                    <m:r>
                                      <a:rPr lang="en-US" altLang="zh-CN" sz="1600" i="1">
                                        <a:latin typeface="Cambria Math" panose="02040503050406030204" pitchFamily="18" charset="0"/>
                                        <a:ea typeface="Cambria Math" panose="02040503050406030204" pitchFamily="18" charset="0"/>
                                      </a:rPr>
                                      <m:t>𝐵𝑊</m:t>
                                    </m:r>
                                  </m:den>
                                </m:f>
                              </m:den>
                            </m:f>
                          </m:den>
                        </m:f>
                      </m:den>
                    </m:f>
                  </m:oMath>
                </a14:m>
                <a:endParaRPr lang="zh-CN" altLang="en-US" sz="1600" dirty="0"/>
              </a:p>
              <a:p>
                <a:r>
                  <a:rPr lang="en-US" altLang="zh-CN" sz="1600" dirty="0"/>
                  <a:t>           </a:t>
                </a:r>
              </a:p>
            </p:txBody>
          </p:sp>
        </mc:Choice>
        <mc:Fallback>
          <p:sp>
            <p:nvSpPr>
              <p:cNvPr id="8" name="矩形 7"/>
              <p:cNvSpPr>
                <a:spLocks noRot="1" noChangeAspect="1" noMove="1" noResize="1" noEditPoints="1" noAdjustHandles="1" noChangeArrowheads="1" noChangeShapeType="1" noTextEdit="1"/>
              </p:cNvSpPr>
              <p:nvPr/>
            </p:nvSpPr>
            <p:spPr>
              <a:xfrm>
                <a:off x="0" y="4909947"/>
                <a:ext cx="4439678" cy="1077218"/>
              </a:xfrm>
              <a:prstGeom prst="rect">
                <a:avLst/>
              </a:prstGeom>
              <a:blipFill>
                <a:blip r:embed="rId5"/>
                <a:stretch>
                  <a:fillRect l="-571" t="-2353" b="-34118"/>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2204849C-ECC2-9C44-9CB2-0591F743A4E7}"/>
              </a:ext>
            </a:extLst>
          </p:cNvPr>
          <p:cNvSpPr txBox="1"/>
          <p:nvPr/>
        </p:nvSpPr>
        <p:spPr>
          <a:xfrm>
            <a:off x="5386388" y="5617833"/>
            <a:ext cx="3090911" cy="400110"/>
          </a:xfrm>
          <a:prstGeom prst="rect">
            <a:avLst/>
          </a:prstGeom>
          <a:noFill/>
        </p:spPr>
        <p:txBody>
          <a:bodyPr wrap="none" rtlCol="0">
            <a:spAutoFit/>
          </a:bodyPr>
          <a:lstStyle/>
          <a:p>
            <a:r>
              <a:rPr kumimoji="1" lang="zh-CN" altLang="en-US" sz="2000" dirty="0">
                <a:solidFill>
                  <a:srgbClr val="C00000"/>
                </a:solidFill>
              </a:rPr>
              <a:t>预期光子数高</a:t>
            </a:r>
            <a:r>
              <a:rPr kumimoji="1" lang="en-US" altLang="zh-CN" sz="2000" dirty="0">
                <a:solidFill>
                  <a:srgbClr val="C00000"/>
                </a:solidFill>
              </a:rPr>
              <a:t>3-4</a:t>
            </a:r>
            <a:r>
              <a:rPr kumimoji="1" lang="zh-CN" altLang="en-US" sz="2000" dirty="0">
                <a:solidFill>
                  <a:srgbClr val="C00000"/>
                </a:solidFill>
              </a:rPr>
              <a:t>个数量级</a:t>
            </a:r>
          </a:p>
        </p:txBody>
      </p:sp>
      <p:cxnSp>
        <p:nvCxnSpPr>
          <p:cNvPr id="10" name="直线箭头连接符 9">
            <a:extLst>
              <a:ext uri="{FF2B5EF4-FFF2-40B4-BE49-F238E27FC236}">
                <a16:creationId xmlns:a16="http://schemas.microsoft.com/office/drawing/2014/main" id="{A46528E5-0A99-5747-8B62-7807A00A7DAF}"/>
              </a:ext>
            </a:extLst>
          </p:cNvPr>
          <p:cNvCxnSpPr>
            <a:cxnSpLocks/>
            <a:stCxn id="3" idx="0"/>
          </p:cNvCxnSpPr>
          <p:nvPr/>
        </p:nvCxnSpPr>
        <p:spPr>
          <a:xfrm flipV="1">
            <a:off x="6931844" y="5212995"/>
            <a:ext cx="417337" cy="404838"/>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11925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CFAB13-7836-5D4D-BE51-16E8C0DB61CF}"/>
              </a:ext>
            </a:extLst>
          </p:cNvPr>
          <p:cNvSpPr>
            <a:spLocks noGrp="1"/>
          </p:cNvSpPr>
          <p:nvPr>
            <p:ph type="title"/>
          </p:nvPr>
        </p:nvSpPr>
        <p:spPr/>
        <p:txBody>
          <a:bodyPr/>
          <a:lstStyle/>
          <a:p>
            <a:r>
              <a:rPr lang="en-US" altLang="zh-CN" dirty="0"/>
              <a:t> </a:t>
            </a:r>
            <a:r>
              <a:rPr lang="zh-CN" altLang="en-US" dirty="0"/>
              <a:t>关键物理：非线性康普顿散射</a:t>
            </a:r>
            <a:endParaRPr kumimoji="1" lang="zh-CN" altLang="en-US" dirty="0"/>
          </a:p>
        </p:txBody>
      </p:sp>
      <mc:AlternateContent xmlns:mc="http://schemas.openxmlformats.org/markup-compatibility/2006">
        <mc:Choice xmlns:a14="http://schemas.microsoft.com/office/drawing/2010/main" Requires="a14">
          <p:sp>
            <p:nvSpPr>
              <p:cNvPr id="3" name="矩形 2">
                <a:extLst>
                  <a:ext uri="{FF2B5EF4-FFF2-40B4-BE49-F238E27FC236}">
                    <a16:creationId xmlns:a16="http://schemas.microsoft.com/office/drawing/2014/main" id="{B63F123B-49FD-BA41-B1FB-A6E5C5C35B84}"/>
                  </a:ext>
                </a:extLst>
              </p:cNvPr>
              <p:cNvSpPr/>
              <p:nvPr/>
            </p:nvSpPr>
            <p:spPr>
              <a:xfrm>
                <a:off x="81298" y="745218"/>
                <a:ext cx="8816499" cy="830997"/>
              </a:xfrm>
              <a:prstGeom prst="rect">
                <a:avLst/>
              </a:prstGeom>
            </p:spPr>
            <p:txBody>
              <a:bodyPr wrap="square">
                <a:spAutoFit/>
              </a:bodyPr>
              <a:lstStyle/>
              <a:p>
                <a:r>
                  <a:rPr lang="zh-CN" altLang="en-US" sz="2400" dirty="0"/>
                  <a:t>非线性汤姆逊散射：在光强超过</a:t>
                </a:r>
                <a:r>
                  <a:rPr lang="en-US" altLang="zh-CN" sz="2400" dirty="0"/>
                  <a:t>10</a:t>
                </a:r>
                <a:r>
                  <a:rPr lang="en-US" altLang="zh-CN" sz="2400" baseline="30000" dirty="0"/>
                  <a:t>18</a:t>
                </a:r>
                <a:r>
                  <a:rPr lang="en-US" altLang="zh-CN" sz="2400" dirty="0"/>
                  <a:t>W/cm</a:t>
                </a:r>
                <a:r>
                  <a:rPr lang="en-US" altLang="zh-CN" sz="2400" baseline="30000" dirty="0"/>
                  <a:t>2</a:t>
                </a:r>
                <a:r>
                  <a:rPr lang="en-US" altLang="zh-CN" sz="2400" dirty="0"/>
                  <a:t>(</a:t>
                </a:r>
                <a:r>
                  <a:rPr lang="zh-CN" altLang="en-US" sz="2400" dirty="0"/>
                  <a:t>归一化电场强度</a:t>
                </a:r>
                <a14:m>
                  <m:oMath xmlns:m="http://schemas.openxmlformats.org/officeDocument/2006/math">
                    <m:r>
                      <a:rPr lang="en-US" altLang="zh-CN" sz="2400">
                        <a:latin typeface="Cambria Math" panose="02040503050406030204" pitchFamily="18" charset="0"/>
                      </a:rPr>
                      <m:t>𝑎</m:t>
                    </m:r>
                    <m:r>
                      <a:rPr lang="en-US" altLang="zh-CN" sz="2400">
                        <a:latin typeface="Cambria Math" panose="02040503050406030204" pitchFamily="18" charset="0"/>
                      </a:rPr>
                      <m:t>=</m:t>
                    </m:r>
                    <m:f>
                      <m:fPr>
                        <m:type m:val="lin"/>
                        <m:ctrlPr>
                          <a:rPr lang="en-US" altLang="zh-CN" sz="2400" i="1">
                            <a:latin typeface="Cambria Math" panose="02040503050406030204" pitchFamily="18" charset="0"/>
                          </a:rPr>
                        </m:ctrlPr>
                      </m:fPr>
                      <m:num>
                        <m:r>
                          <a:rPr lang="en-US" altLang="zh-CN" sz="2400">
                            <a:latin typeface="Cambria Math" panose="02040503050406030204" pitchFamily="18" charset="0"/>
                          </a:rPr>
                          <m:t>𝑒𝐸</m:t>
                        </m:r>
                      </m:num>
                      <m:den>
                        <m:r>
                          <a:rPr lang="en-US" altLang="zh-CN" sz="2400">
                            <a:latin typeface="Cambria Math" panose="02040503050406030204" pitchFamily="18" charset="0"/>
                          </a:rPr>
                          <m:t>𝑚</m:t>
                        </m:r>
                        <m:r>
                          <a:rPr lang="en-US" altLang="zh-CN" sz="2400">
                            <a:latin typeface="Cambria Math" panose="02040503050406030204" pitchFamily="18" charset="0"/>
                          </a:rPr>
                          <m:t>𝜔</m:t>
                        </m:r>
                        <m:r>
                          <a:rPr lang="en-US" altLang="zh-CN" sz="2400">
                            <a:latin typeface="Cambria Math" panose="02040503050406030204" pitchFamily="18" charset="0"/>
                          </a:rPr>
                          <m:t>𝑐</m:t>
                        </m:r>
                      </m:den>
                    </m:f>
                    <m:r>
                      <a:rPr lang="en-US" altLang="zh-CN" sz="2400" b="0" i="0" smtClean="0">
                        <a:latin typeface="Cambria Math" panose="02040503050406030204" pitchFamily="18" charset="0"/>
                      </a:rPr>
                      <m:t>&gt;1)</m:t>
                    </m:r>
                  </m:oMath>
                </a14:m>
                <a:r>
                  <a:rPr lang="zh-CN" altLang="en-US" sz="2400" dirty="0"/>
                  <a:t>的情况下，每次散射可产生多个高能光子。</a:t>
                </a:r>
              </a:p>
            </p:txBody>
          </p:sp>
        </mc:Choice>
        <mc:Fallback>
          <p:sp>
            <p:nvSpPr>
              <p:cNvPr id="3" name="矩形 2">
                <a:extLst>
                  <a:ext uri="{FF2B5EF4-FFF2-40B4-BE49-F238E27FC236}">
                    <a16:creationId xmlns:a16="http://schemas.microsoft.com/office/drawing/2014/main" id="{B63F123B-49FD-BA41-B1FB-A6E5C5C35B84}"/>
                  </a:ext>
                </a:extLst>
              </p:cNvPr>
              <p:cNvSpPr>
                <a:spLocks noRot="1" noChangeAspect="1" noMove="1" noResize="1" noEditPoints="1" noAdjustHandles="1" noChangeArrowheads="1" noChangeShapeType="1" noTextEdit="1"/>
              </p:cNvSpPr>
              <p:nvPr/>
            </p:nvSpPr>
            <p:spPr>
              <a:xfrm>
                <a:off x="81298" y="745218"/>
                <a:ext cx="8816499" cy="830997"/>
              </a:xfrm>
              <a:prstGeom prst="rect">
                <a:avLst/>
              </a:prstGeom>
              <a:blipFill>
                <a:blip r:embed="rId2"/>
                <a:stretch>
                  <a:fillRect l="-1006" t="-25758" b="-107576"/>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graphicFrame>
            <p:nvGraphicFramePr>
              <p:cNvPr id="4" name="表格 3">
                <a:extLst>
                  <a:ext uri="{FF2B5EF4-FFF2-40B4-BE49-F238E27FC236}">
                    <a16:creationId xmlns:a16="http://schemas.microsoft.com/office/drawing/2014/main" id="{2CE58043-E620-9D4F-ADE2-268EBE910D12}"/>
                  </a:ext>
                </a:extLst>
              </p:cNvPr>
              <p:cNvGraphicFramePr>
                <a:graphicFrameLocks noGrp="1"/>
              </p:cNvGraphicFramePr>
              <p:nvPr>
                <p:extLst>
                  <p:ext uri="{D42A27DB-BD31-4B8C-83A1-F6EECF244321}">
                    <p14:modId xmlns:p14="http://schemas.microsoft.com/office/powerpoint/2010/main" val="3986616072"/>
                  </p:ext>
                </p:extLst>
              </p:nvPr>
            </p:nvGraphicFramePr>
            <p:xfrm>
              <a:off x="246201" y="1809838"/>
              <a:ext cx="8419763" cy="2667513"/>
            </p:xfrm>
            <a:graphic>
              <a:graphicData uri="http://schemas.openxmlformats.org/drawingml/2006/table">
                <a:tbl>
                  <a:tblPr firstRow="1" bandRow="1">
                    <a:tableStyleId>{5940675A-B579-460E-94D1-54222C63F5DA}</a:tableStyleId>
                  </a:tblPr>
                  <a:tblGrid>
                    <a:gridCol w="1605229">
                      <a:extLst>
                        <a:ext uri="{9D8B030D-6E8A-4147-A177-3AD203B41FA5}">
                          <a16:colId xmlns:a16="http://schemas.microsoft.com/office/drawing/2014/main" val="1523553327"/>
                        </a:ext>
                      </a:extLst>
                    </a:gridCol>
                    <a:gridCol w="1567221">
                      <a:extLst>
                        <a:ext uri="{9D8B030D-6E8A-4147-A177-3AD203B41FA5}">
                          <a16:colId xmlns:a16="http://schemas.microsoft.com/office/drawing/2014/main" val="708937448"/>
                        </a:ext>
                      </a:extLst>
                    </a:gridCol>
                    <a:gridCol w="2542499">
                      <a:extLst>
                        <a:ext uri="{9D8B030D-6E8A-4147-A177-3AD203B41FA5}">
                          <a16:colId xmlns:a16="http://schemas.microsoft.com/office/drawing/2014/main" val="151162817"/>
                        </a:ext>
                      </a:extLst>
                    </a:gridCol>
                    <a:gridCol w="2704814">
                      <a:extLst>
                        <a:ext uri="{9D8B030D-6E8A-4147-A177-3AD203B41FA5}">
                          <a16:colId xmlns:a16="http://schemas.microsoft.com/office/drawing/2014/main" val="759197089"/>
                        </a:ext>
                      </a:extLst>
                    </a:gridCol>
                  </a:tblGrid>
                  <a:tr h="304957">
                    <a:tc>
                      <a:txBody>
                        <a:bodyPr/>
                        <a:lstStyle/>
                        <a:p>
                          <a:endParaRPr lang="zh-CN" altLang="en-US" sz="1600" dirty="0"/>
                        </a:p>
                      </a:txBody>
                      <a:tcPr/>
                    </a:tc>
                    <a:tc>
                      <a:txBody>
                        <a:bodyPr/>
                        <a:lstStyle/>
                        <a:p>
                          <a:pPr algn="ctr"/>
                          <a:endParaRPr lang="zh-CN" altLang="en-US" sz="1600" dirty="0"/>
                        </a:p>
                      </a:txBody>
                      <a:tcPr/>
                    </a:tc>
                    <a:tc>
                      <a:txBody>
                        <a:bodyPr/>
                        <a:lstStyle/>
                        <a:p>
                          <a:pPr algn="ctr"/>
                          <a:r>
                            <a:rPr lang="zh-CN" altLang="en-US" sz="1600" dirty="0"/>
                            <a:t>线性康普顿</a:t>
                          </a:r>
                          <a:r>
                            <a:rPr lang="en-US" altLang="zh-CN" sz="1600" dirty="0"/>
                            <a:t>(a&lt;&lt;1)</a:t>
                          </a:r>
                          <a:endParaRPr lang="zh-CN" alt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t>考虑到非线性康普顿</a:t>
                          </a:r>
                          <a:r>
                            <a:rPr lang="en-US" altLang="zh-CN" sz="1600" dirty="0"/>
                            <a:t>(a&gt;1)</a:t>
                          </a:r>
                          <a:endParaRPr lang="zh-CN" altLang="en-US" sz="1600" dirty="0"/>
                        </a:p>
                      </a:txBody>
                      <a:tcPr/>
                    </a:tc>
                    <a:extLst>
                      <a:ext uri="{0D108BD9-81ED-4DB2-BD59-A6C34878D82A}">
                        <a16:rowId xmlns:a16="http://schemas.microsoft.com/office/drawing/2014/main" val="955336540"/>
                      </a:ext>
                    </a:extLst>
                  </a:tr>
                  <a:tr h="604196">
                    <a:tc rowSpan="2">
                      <a:txBody>
                        <a:bodyPr/>
                        <a:lstStyle/>
                        <a:p>
                          <a:pPr algn="ctr"/>
                          <a:r>
                            <a:rPr lang="zh-CN" altLang="en-US" sz="1600" dirty="0"/>
                            <a:t>特征光子能量</a:t>
                          </a:r>
                        </a:p>
                      </a:txBody>
                      <a:tcPr anchor="ctr"/>
                    </a:tc>
                    <a:tc>
                      <a:txBody>
                        <a:bodyPr/>
                        <a:lstStyle/>
                        <a:p>
                          <a:pPr algn="ctr"/>
                          <a:r>
                            <a:rPr lang="zh-CN" altLang="en-US" sz="1600" dirty="0"/>
                            <a:t>理论值</a:t>
                          </a: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1600" smtClean="0"/>
                                    </m:ctrlPr>
                                  </m:sSubPr>
                                  <m:e>
                                    <m:r>
                                      <a:rPr lang="zh-CN" altLang="en-US" sz="1600"/>
                                      <m:t>𝜀</m:t>
                                    </m:r>
                                  </m:e>
                                  <m:sub>
                                    <m:r>
                                      <a:rPr lang="zh-CN" altLang="en-US" sz="1600"/>
                                      <m:t>𝛾</m:t>
                                    </m:r>
                                  </m:sub>
                                </m:sSub>
                                <m:r>
                                  <a:rPr lang="en-US" altLang="zh-CN" sz="1600"/>
                                  <m:t>=</m:t>
                                </m:r>
                                <m:f>
                                  <m:fPr>
                                    <m:ctrlPr>
                                      <a:rPr lang="en-US" altLang="zh-CN" sz="1600"/>
                                    </m:ctrlPr>
                                  </m:fPr>
                                  <m:num>
                                    <m:r>
                                      <a:rPr lang="en-US" altLang="zh-CN" sz="1600"/>
                                      <m:t>4</m:t>
                                    </m:r>
                                    <m:r>
                                      <a:rPr lang="en-US" altLang="zh-CN" sz="1600"/>
                                      <m:t>𝑛</m:t>
                                    </m:r>
                                    <m:sSup>
                                      <m:sSupPr>
                                        <m:ctrlPr>
                                          <a:rPr lang="en-US" altLang="zh-CN" sz="1600"/>
                                        </m:ctrlPr>
                                      </m:sSupPr>
                                      <m:e>
                                        <m:r>
                                          <a:rPr lang="zh-CN" altLang="en-US" sz="1600"/>
                                          <m:t>𝛾</m:t>
                                        </m:r>
                                      </m:e>
                                      <m:sup>
                                        <m:r>
                                          <a:rPr lang="en-US" altLang="zh-CN" sz="1600"/>
                                          <m:t>2</m:t>
                                        </m:r>
                                      </m:sup>
                                    </m:sSup>
                                    <m:r>
                                      <a:rPr lang="en-US" altLang="zh-CN" sz="1600"/>
                                      <m:t>ℏ</m:t>
                                    </m:r>
                                    <m:sSub>
                                      <m:sSubPr>
                                        <m:ctrlPr>
                                          <a:rPr lang="en-US" altLang="zh-CN" sz="1600"/>
                                        </m:ctrlPr>
                                      </m:sSubPr>
                                      <m:e>
                                        <m:r>
                                          <a:rPr lang="zh-CN" altLang="en-US" sz="1600"/>
                                          <m:t>𝜔</m:t>
                                        </m:r>
                                      </m:e>
                                      <m:sub>
                                        <m:r>
                                          <a:rPr lang="en-US" altLang="zh-CN" sz="1600"/>
                                          <m:t>𝐿</m:t>
                                        </m:r>
                                      </m:sub>
                                    </m:sSub>
                                  </m:num>
                                  <m:den>
                                    <m:r>
                                      <a:rPr lang="en-US" altLang="zh-CN" sz="1600"/>
                                      <m:t>1+</m:t>
                                    </m:r>
                                    <m:f>
                                      <m:fPr>
                                        <m:type m:val="lin"/>
                                        <m:ctrlPr>
                                          <a:rPr lang="en-US" altLang="zh-CN" sz="1600"/>
                                        </m:ctrlPr>
                                      </m:fPr>
                                      <m:num>
                                        <m:sSubSup>
                                          <m:sSubSupPr>
                                            <m:ctrlPr>
                                              <a:rPr lang="en-US" altLang="zh-CN" sz="1600"/>
                                            </m:ctrlPr>
                                          </m:sSubSupPr>
                                          <m:e>
                                            <m:r>
                                              <a:rPr lang="en-US" altLang="zh-CN" sz="1600"/>
                                              <m:t>𝑎</m:t>
                                            </m:r>
                                          </m:e>
                                          <m:sub>
                                            <m:r>
                                              <a:rPr lang="en-US" altLang="zh-CN" sz="1600"/>
                                              <m:t>𝐿</m:t>
                                            </m:r>
                                          </m:sub>
                                          <m:sup>
                                            <m:r>
                                              <a:rPr lang="en-US" altLang="zh-CN" sz="1600"/>
                                              <m:t>2</m:t>
                                            </m:r>
                                          </m:sup>
                                        </m:sSubSup>
                                      </m:num>
                                      <m:den>
                                        <m:r>
                                          <a:rPr lang="en-US" altLang="zh-CN" sz="1600"/>
                                          <m:t>2</m:t>
                                        </m:r>
                                      </m:den>
                                    </m:f>
                                  </m:den>
                                </m:f>
                              </m:oMath>
                            </m:oMathPara>
                          </a14:m>
                          <a:endParaRPr lang="zh-CN" altLang="en-US" sz="1600"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1600" smtClean="0"/>
                                    </m:ctrlPr>
                                  </m:sSubPr>
                                  <m:e>
                                    <m:r>
                                      <a:rPr lang="zh-CN" altLang="en-US" sz="1600"/>
                                      <m:t>𝜀</m:t>
                                    </m:r>
                                  </m:e>
                                  <m:sub>
                                    <m:r>
                                      <a:rPr lang="en-US" altLang="zh-CN" sz="1600"/>
                                      <m:t>𝑐</m:t>
                                    </m:r>
                                  </m:sub>
                                </m:sSub>
                                <m:r>
                                  <a:rPr lang="en-US" altLang="zh-CN" sz="1600"/>
                                  <m:t>=6</m:t>
                                </m:r>
                                <m:sSub>
                                  <m:sSubPr>
                                    <m:ctrlPr>
                                      <a:rPr lang="en-US" altLang="zh-CN" sz="1600"/>
                                    </m:ctrlPr>
                                  </m:sSubPr>
                                  <m:e>
                                    <m:r>
                                      <a:rPr lang="en-US" altLang="zh-CN" sz="1600"/>
                                      <m:t>𝑎</m:t>
                                    </m:r>
                                  </m:e>
                                  <m:sub>
                                    <m:r>
                                      <a:rPr lang="en-US" altLang="zh-CN" sz="1600"/>
                                      <m:t>𝐿</m:t>
                                    </m:r>
                                  </m:sub>
                                </m:sSub>
                                <m:sSup>
                                  <m:sSupPr>
                                    <m:ctrlPr>
                                      <a:rPr lang="en-US" altLang="zh-CN" sz="1600"/>
                                    </m:ctrlPr>
                                  </m:sSupPr>
                                  <m:e>
                                    <m:r>
                                      <a:rPr lang="zh-CN" altLang="en-US" sz="1600"/>
                                      <m:t>𝛾</m:t>
                                    </m:r>
                                  </m:e>
                                  <m:sup>
                                    <m:r>
                                      <a:rPr lang="en-US" altLang="zh-CN" sz="1600"/>
                                      <m:t>2</m:t>
                                    </m:r>
                                  </m:sup>
                                </m:sSup>
                                <m:r>
                                  <a:rPr lang="en-US" altLang="zh-CN" sz="1600"/>
                                  <m:t>ℏ</m:t>
                                </m:r>
                                <m:sSub>
                                  <m:sSubPr>
                                    <m:ctrlPr>
                                      <a:rPr lang="en-US" altLang="zh-CN" sz="1600"/>
                                    </m:ctrlPr>
                                  </m:sSubPr>
                                  <m:e>
                                    <m:r>
                                      <a:rPr lang="zh-CN" altLang="en-US" sz="1600"/>
                                      <m:t>𝜔</m:t>
                                    </m:r>
                                  </m:e>
                                  <m:sub>
                                    <m:r>
                                      <a:rPr lang="en-US" altLang="zh-CN" sz="1600"/>
                                      <m:t>𝐿</m:t>
                                    </m:r>
                                  </m:sub>
                                </m:sSub>
                              </m:oMath>
                            </m:oMathPara>
                          </a14:m>
                          <a:endParaRPr lang="zh-CN" altLang="en-US" sz="1600" dirty="0"/>
                        </a:p>
                      </a:txBody>
                      <a:tcPr anchor="ctr"/>
                    </a:tc>
                    <a:extLst>
                      <a:ext uri="{0D108BD9-81ED-4DB2-BD59-A6C34878D82A}">
                        <a16:rowId xmlns:a16="http://schemas.microsoft.com/office/drawing/2014/main" val="1707060842"/>
                      </a:ext>
                    </a:extLst>
                  </a:tr>
                  <a:tr h="533675">
                    <a:tc vMerge="1">
                      <a:txBody>
                        <a:bodyPr/>
                        <a:lstStyle/>
                        <a:p>
                          <a:pPr algn="ctr"/>
                          <a:endParaRPr lang="zh-CN"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t>根据模拟电子能谱计算</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1.5MeV</a:t>
                          </a:r>
                          <a:endParaRPr lang="zh-CN" altLang="en-US" sz="1600" dirty="0"/>
                        </a:p>
                      </a:txBody>
                      <a:tcPr anchor="ctr"/>
                    </a:tc>
                    <a:tc>
                      <a:txBody>
                        <a:bodyPr/>
                        <a:lstStyle/>
                        <a:p>
                          <a:pPr algn="ctr"/>
                          <a:r>
                            <a:rPr lang="en-US" altLang="zh-CN" sz="1600" dirty="0"/>
                            <a:t>45MeV</a:t>
                          </a:r>
                          <a:endParaRPr lang="zh-CN" altLang="en-US" sz="1600" dirty="0"/>
                        </a:p>
                      </a:txBody>
                      <a:tcPr anchor="ctr"/>
                    </a:tc>
                    <a:extLst>
                      <a:ext uri="{0D108BD9-81ED-4DB2-BD59-A6C34878D82A}">
                        <a16:rowId xmlns:a16="http://schemas.microsoft.com/office/drawing/2014/main" val="2783450511"/>
                      </a:ext>
                    </a:extLst>
                  </a:tr>
                  <a:tr h="519752">
                    <a:tc rowSpan="2">
                      <a:txBody>
                        <a:bodyPr/>
                        <a:lstStyle/>
                        <a:p>
                          <a:pPr algn="ctr"/>
                          <a:r>
                            <a:rPr lang="zh-CN" altLang="en-US" sz="1600" dirty="0"/>
                            <a:t>光子数</a:t>
                          </a:r>
                        </a:p>
                      </a:txBody>
                      <a:tcPr anchor="ctr"/>
                    </a:tc>
                    <a:tc>
                      <a:txBody>
                        <a:bodyPr/>
                        <a:lstStyle/>
                        <a:p>
                          <a:pPr algn="ctr"/>
                          <a:r>
                            <a:rPr lang="zh-CN" altLang="en-US" sz="1600" dirty="0"/>
                            <a:t>理论值</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zh-CN" sz="1600" smtClean="0"/>
                                    </m:ctrlPr>
                                  </m:sSubPr>
                                  <m:e>
                                    <m:r>
                                      <a:rPr lang="en-US" altLang="zh-CN" sz="1600"/>
                                      <m:t>𝑁</m:t>
                                    </m:r>
                                  </m:e>
                                  <m:sub>
                                    <m:r>
                                      <a:rPr lang="en-US" altLang="zh-CN" sz="1600"/>
                                      <m:t>𝑥</m:t>
                                    </m:r>
                                  </m:sub>
                                </m:sSub>
                                <m:r>
                                  <a:rPr lang="en-US" altLang="zh-CN" sz="1600"/>
                                  <m:t>=1.53×</m:t>
                                </m:r>
                                <m:sSup>
                                  <m:sSupPr>
                                    <m:ctrlPr>
                                      <a:rPr lang="en-US" altLang="zh-CN" sz="1600"/>
                                    </m:ctrlPr>
                                  </m:sSupPr>
                                  <m:e>
                                    <m:r>
                                      <a:rPr lang="en-US" altLang="zh-CN" sz="1600"/>
                                      <m:t>10</m:t>
                                    </m:r>
                                  </m:e>
                                  <m:sup>
                                    <m:r>
                                      <a:rPr lang="en-US" altLang="zh-CN" sz="1600"/>
                                      <m:t>−2</m:t>
                                    </m:r>
                                  </m:sup>
                                </m:sSup>
                                <m:sSub>
                                  <m:sSubPr>
                                    <m:ctrlPr>
                                      <a:rPr lang="en-US" altLang="zh-CN" sz="1600"/>
                                    </m:ctrlPr>
                                  </m:sSubPr>
                                  <m:e>
                                    <m:sSub>
                                      <m:sSubPr>
                                        <m:ctrlPr>
                                          <a:rPr lang="en-US" altLang="zh-CN" sz="1600"/>
                                        </m:ctrlPr>
                                      </m:sSubPr>
                                      <m:e>
                                        <m:r>
                                          <a:rPr lang="en-US" altLang="zh-CN" sz="1600"/>
                                          <m:t>𝑁</m:t>
                                        </m:r>
                                      </m:e>
                                      <m:sub>
                                        <m:r>
                                          <a:rPr lang="en-US" altLang="zh-CN" sz="1600"/>
                                          <m:t>𝑢</m:t>
                                        </m:r>
                                      </m:sub>
                                    </m:sSub>
                                    <m:r>
                                      <a:rPr lang="en-US" altLang="zh-CN" sz="1600"/>
                                      <m:t>𝑁</m:t>
                                    </m:r>
                                  </m:e>
                                  <m:sub>
                                    <m:r>
                                      <a:rPr lang="en-US" altLang="zh-CN" sz="1600"/>
                                      <m:t>𝑒</m:t>
                                    </m:r>
                                  </m:sub>
                                </m:sSub>
                                <m:sSup>
                                  <m:sSupPr>
                                    <m:ctrlPr>
                                      <a:rPr lang="en-US" altLang="zh-CN" sz="1600"/>
                                    </m:ctrlPr>
                                  </m:sSupPr>
                                  <m:e>
                                    <m:r>
                                      <a:rPr lang="en-US" altLang="zh-CN" sz="1600"/>
                                      <m:t>𝑎</m:t>
                                    </m:r>
                                  </m:e>
                                  <m:sup>
                                    <m:r>
                                      <a:rPr lang="en-US" altLang="zh-CN" sz="1600"/>
                                      <m:t>2</m:t>
                                    </m:r>
                                  </m:sup>
                                </m:sSup>
                              </m:oMath>
                            </m:oMathPara>
                          </a14:m>
                          <a:endParaRPr lang="zh-CN" altLang="en-US" sz="1600"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1600" smtClean="0"/>
                                    </m:ctrlPr>
                                  </m:sSubPr>
                                  <m:e>
                                    <m:r>
                                      <a:rPr lang="en-US" altLang="zh-CN" sz="1600"/>
                                      <m:t>𝑁</m:t>
                                    </m:r>
                                  </m:e>
                                  <m:sub>
                                    <m:r>
                                      <a:rPr lang="en-US" altLang="zh-CN" sz="1600"/>
                                      <m:t>𝑥</m:t>
                                    </m:r>
                                  </m:sub>
                                </m:sSub>
                                <m:r>
                                  <a:rPr lang="en-US" altLang="zh-CN" sz="1600"/>
                                  <m:t>=3.31×</m:t>
                                </m:r>
                                <m:sSup>
                                  <m:sSupPr>
                                    <m:ctrlPr>
                                      <a:rPr lang="en-US" altLang="zh-CN" sz="1600"/>
                                    </m:ctrlPr>
                                  </m:sSupPr>
                                  <m:e>
                                    <m:r>
                                      <a:rPr lang="en-US" altLang="zh-CN" sz="1600"/>
                                      <m:t>10</m:t>
                                    </m:r>
                                  </m:e>
                                  <m:sup>
                                    <m:r>
                                      <a:rPr lang="en-US" altLang="zh-CN" sz="1600"/>
                                      <m:t>−2</m:t>
                                    </m:r>
                                  </m:sup>
                                </m:sSup>
                                <m:sSub>
                                  <m:sSubPr>
                                    <m:ctrlPr>
                                      <a:rPr lang="en-US" altLang="zh-CN" sz="1600"/>
                                    </m:ctrlPr>
                                  </m:sSubPr>
                                  <m:e>
                                    <m:sSub>
                                      <m:sSubPr>
                                        <m:ctrlPr>
                                          <a:rPr lang="en-US" altLang="zh-CN" sz="1600"/>
                                        </m:ctrlPr>
                                      </m:sSubPr>
                                      <m:e>
                                        <m:r>
                                          <a:rPr lang="en-US" altLang="zh-CN" sz="1600"/>
                                          <m:t>𝑁</m:t>
                                        </m:r>
                                      </m:e>
                                      <m:sub>
                                        <m:r>
                                          <a:rPr lang="en-US" altLang="zh-CN" sz="1600"/>
                                          <m:t>𝑢</m:t>
                                        </m:r>
                                      </m:sub>
                                    </m:sSub>
                                    <m:r>
                                      <a:rPr lang="en-US" altLang="zh-CN" sz="1600"/>
                                      <m:t>𝑁</m:t>
                                    </m:r>
                                  </m:e>
                                  <m:sub>
                                    <m:r>
                                      <a:rPr lang="en-US" altLang="zh-CN" sz="1600"/>
                                      <m:t>𝑒</m:t>
                                    </m:r>
                                  </m:sub>
                                </m:sSub>
                                <m:r>
                                  <a:rPr lang="en-US" altLang="zh-CN" sz="1600"/>
                                  <m:t>𝑎</m:t>
                                </m:r>
                              </m:oMath>
                            </m:oMathPara>
                          </a14:m>
                          <a:endParaRPr lang="zh-CN" altLang="en-US" sz="1600" dirty="0"/>
                        </a:p>
                      </a:txBody>
                      <a:tcPr anchor="ctr"/>
                    </a:tc>
                    <a:extLst>
                      <a:ext uri="{0D108BD9-81ED-4DB2-BD59-A6C34878D82A}">
                        <a16:rowId xmlns:a16="http://schemas.microsoft.com/office/drawing/2014/main" val="415682099"/>
                      </a:ext>
                    </a:extLst>
                  </a:tr>
                  <a:tr h="519752">
                    <a:tc vMerge="1">
                      <a:txBody>
                        <a:bodyPr/>
                        <a:lstStyle/>
                        <a:p>
                          <a:pPr algn="ctr"/>
                          <a:endParaRPr lang="zh-CN" altLang="en-US"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t>根据模拟电子能谱计算</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altLang="zh-CN" sz="1600" i="1" smtClean="0">
                                        <a:latin typeface="Cambria Math" panose="02040503050406030204" pitchFamily="18" charset="0"/>
                                        <a:ea typeface="Cambria Math" panose="02040503050406030204" pitchFamily="18" charset="0"/>
                                      </a:rPr>
                                    </m:ctrlPr>
                                  </m:sSupPr>
                                  <m:e>
                                    <m:r>
                                      <a:rPr lang="en-US" altLang="zh-CN" sz="1600" i="1">
                                        <a:latin typeface="Cambria Math" panose="02040503050406030204" pitchFamily="18" charset="0"/>
                                        <a:ea typeface="Cambria Math" panose="02040503050406030204" pitchFamily="18" charset="0"/>
                                      </a:rPr>
                                      <m:t>10</m:t>
                                    </m:r>
                                  </m:e>
                                  <m:sup>
                                    <m:r>
                                      <a:rPr lang="en-US" altLang="zh-CN" sz="1600" i="1">
                                        <a:latin typeface="Cambria Math" panose="02040503050406030204" pitchFamily="18" charset="0"/>
                                        <a:ea typeface="Cambria Math" panose="02040503050406030204" pitchFamily="18" charset="0"/>
                                      </a:rPr>
                                      <m:t>6</m:t>
                                    </m:r>
                                  </m:sup>
                                </m:sSup>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𝑠h𝑜𝑡</m:t>
                                </m:r>
                              </m:oMath>
                            </m:oMathPara>
                          </a14:m>
                          <a:endParaRPr lang="zh-CN" altLang="en-US" sz="1600" dirty="0"/>
                        </a:p>
                      </a:txBody>
                      <a:tcPr anchor="ctr"/>
                    </a:tc>
                    <a:tc>
                      <a:txBody>
                        <a:bodyPr/>
                        <a:lstStyle/>
                        <a:p>
                          <a:pPr algn="ctr"/>
                          <a14:m>
                            <m:oMathPara xmlns:m="http://schemas.openxmlformats.org/officeDocument/2006/math">
                              <m:oMathParaPr>
                                <m:jc m:val="centerGroup"/>
                              </m:oMathParaPr>
                              <m:oMath xmlns:m="http://schemas.openxmlformats.org/officeDocument/2006/math">
                                <m:sSup>
                                  <m:sSupPr>
                                    <m:ctrlPr>
                                      <a:rPr lang="en-US" altLang="zh-CN" sz="1600" i="1" smtClean="0">
                                        <a:latin typeface="Cambria Math" panose="02040503050406030204" pitchFamily="18" charset="0"/>
                                        <a:ea typeface="Cambria Math" panose="02040503050406030204" pitchFamily="18" charset="0"/>
                                      </a:rPr>
                                    </m:ctrlPr>
                                  </m:sSupPr>
                                  <m:e>
                                    <m:r>
                                      <a:rPr lang="en-US" altLang="zh-CN" sz="1600" i="1">
                                        <a:latin typeface="Cambria Math" panose="02040503050406030204" pitchFamily="18" charset="0"/>
                                        <a:ea typeface="Cambria Math" panose="02040503050406030204" pitchFamily="18" charset="0"/>
                                      </a:rPr>
                                      <m:t>10</m:t>
                                    </m:r>
                                  </m:e>
                                  <m:sup>
                                    <m:r>
                                      <a:rPr lang="en-US" altLang="zh-CN" sz="1600" b="0" i="1" smtClean="0">
                                        <a:latin typeface="Cambria Math" panose="02040503050406030204" pitchFamily="18" charset="0"/>
                                        <a:ea typeface="Cambria Math" panose="02040503050406030204" pitchFamily="18" charset="0"/>
                                      </a:rPr>
                                      <m:t>11</m:t>
                                    </m:r>
                                  </m:sup>
                                </m:sSup>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𝑠h𝑜𝑡</m:t>
                                </m:r>
                              </m:oMath>
                            </m:oMathPara>
                          </a14:m>
                          <a:endParaRPr lang="zh-CN" altLang="en-US" sz="1600" dirty="0"/>
                        </a:p>
                      </a:txBody>
                      <a:tcPr anchor="ctr"/>
                    </a:tc>
                    <a:extLst>
                      <a:ext uri="{0D108BD9-81ED-4DB2-BD59-A6C34878D82A}">
                        <a16:rowId xmlns:a16="http://schemas.microsoft.com/office/drawing/2014/main" val="798529665"/>
                      </a:ext>
                    </a:extLst>
                  </a:tr>
                </a:tbl>
              </a:graphicData>
            </a:graphic>
          </p:graphicFrame>
        </mc:Choice>
        <mc:Fallback>
          <p:graphicFrame>
            <p:nvGraphicFramePr>
              <p:cNvPr id="4" name="表格 3">
                <a:extLst>
                  <a:ext uri="{FF2B5EF4-FFF2-40B4-BE49-F238E27FC236}">
                    <a16:creationId xmlns:a16="http://schemas.microsoft.com/office/drawing/2014/main" id="{2CE58043-E620-9D4F-ADE2-268EBE910D12}"/>
                  </a:ext>
                </a:extLst>
              </p:cNvPr>
              <p:cNvGraphicFramePr>
                <a:graphicFrameLocks noGrp="1"/>
              </p:cNvGraphicFramePr>
              <p:nvPr>
                <p:extLst>
                  <p:ext uri="{D42A27DB-BD31-4B8C-83A1-F6EECF244321}">
                    <p14:modId xmlns:p14="http://schemas.microsoft.com/office/powerpoint/2010/main" val="3986616072"/>
                  </p:ext>
                </p:extLst>
              </p:nvPr>
            </p:nvGraphicFramePr>
            <p:xfrm>
              <a:off x="246201" y="1809838"/>
              <a:ext cx="8419763" cy="2667513"/>
            </p:xfrm>
            <a:graphic>
              <a:graphicData uri="http://schemas.openxmlformats.org/drawingml/2006/table">
                <a:tbl>
                  <a:tblPr firstRow="1" bandRow="1">
                    <a:tableStyleId>{5940675A-B579-460E-94D1-54222C63F5DA}</a:tableStyleId>
                  </a:tblPr>
                  <a:tblGrid>
                    <a:gridCol w="1605229">
                      <a:extLst>
                        <a:ext uri="{9D8B030D-6E8A-4147-A177-3AD203B41FA5}">
                          <a16:colId xmlns:a16="http://schemas.microsoft.com/office/drawing/2014/main" val="1523553327"/>
                        </a:ext>
                      </a:extLst>
                    </a:gridCol>
                    <a:gridCol w="1567221">
                      <a:extLst>
                        <a:ext uri="{9D8B030D-6E8A-4147-A177-3AD203B41FA5}">
                          <a16:colId xmlns:a16="http://schemas.microsoft.com/office/drawing/2014/main" val="708937448"/>
                        </a:ext>
                      </a:extLst>
                    </a:gridCol>
                    <a:gridCol w="2542499">
                      <a:extLst>
                        <a:ext uri="{9D8B030D-6E8A-4147-A177-3AD203B41FA5}">
                          <a16:colId xmlns:a16="http://schemas.microsoft.com/office/drawing/2014/main" val="151162817"/>
                        </a:ext>
                      </a:extLst>
                    </a:gridCol>
                    <a:gridCol w="2704814">
                      <a:extLst>
                        <a:ext uri="{9D8B030D-6E8A-4147-A177-3AD203B41FA5}">
                          <a16:colId xmlns:a16="http://schemas.microsoft.com/office/drawing/2014/main" val="759197089"/>
                        </a:ext>
                      </a:extLst>
                    </a:gridCol>
                  </a:tblGrid>
                  <a:tr h="335280">
                    <a:tc>
                      <a:txBody>
                        <a:bodyPr/>
                        <a:lstStyle/>
                        <a:p>
                          <a:endParaRPr lang="zh-CN" altLang="en-US" sz="1600" dirty="0"/>
                        </a:p>
                      </a:txBody>
                      <a:tcPr/>
                    </a:tc>
                    <a:tc>
                      <a:txBody>
                        <a:bodyPr/>
                        <a:lstStyle/>
                        <a:p>
                          <a:pPr algn="ctr"/>
                          <a:endParaRPr lang="zh-CN" altLang="en-US" sz="1600" dirty="0"/>
                        </a:p>
                      </a:txBody>
                      <a:tcPr/>
                    </a:tc>
                    <a:tc>
                      <a:txBody>
                        <a:bodyPr/>
                        <a:lstStyle/>
                        <a:p>
                          <a:pPr algn="ctr"/>
                          <a:r>
                            <a:rPr lang="zh-CN" altLang="en-US" sz="1600" dirty="0"/>
                            <a:t>线性康普顿</a:t>
                          </a:r>
                          <a:r>
                            <a:rPr lang="en-US" altLang="zh-CN" sz="1600" dirty="0"/>
                            <a:t>(a&lt;&lt;1)</a:t>
                          </a:r>
                          <a:endParaRPr lang="zh-CN" alt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t>考虑到非线性康普顿</a:t>
                          </a:r>
                          <a:r>
                            <a:rPr lang="en-US" altLang="zh-CN" sz="1600" dirty="0"/>
                            <a:t>(a&gt;1)</a:t>
                          </a:r>
                          <a:endParaRPr lang="zh-CN" altLang="en-US" sz="1600" dirty="0"/>
                        </a:p>
                      </a:txBody>
                      <a:tcPr/>
                    </a:tc>
                    <a:extLst>
                      <a:ext uri="{0D108BD9-81ED-4DB2-BD59-A6C34878D82A}">
                        <a16:rowId xmlns:a16="http://schemas.microsoft.com/office/drawing/2014/main" val="955336540"/>
                      </a:ext>
                    </a:extLst>
                  </a:tr>
                  <a:tr h="654241">
                    <a:tc rowSpan="2">
                      <a:txBody>
                        <a:bodyPr/>
                        <a:lstStyle/>
                        <a:p>
                          <a:pPr algn="ctr"/>
                          <a:r>
                            <a:rPr lang="zh-CN" altLang="en-US" sz="1600" dirty="0"/>
                            <a:t>特征光子能量</a:t>
                          </a:r>
                        </a:p>
                      </a:txBody>
                      <a:tcPr anchor="ctr"/>
                    </a:tc>
                    <a:tc>
                      <a:txBody>
                        <a:bodyPr/>
                        <a:lstStyle/>
                        <a:p>
                          <a:pPr algn="ctr"/>
                          <a:r>
                            <a:rPr lang="zh-CN" altLang="en-US" sz="1600" dirty="0"/>
                            <a:t>理论值</a:t>
                          </a:r>
                        </a:p>
                      </a:txBody>
                      <a:tcPr anchor="ctr"/>
                    </a:tc>
                    <a:tc>
                      <a:txBody>
                        <a:bodyPr/>
                        <a:lstStyle/>
                        <a:p>
                          <a:endParaRPr lang="zh-CN"/>
                        </a:p>
                      </a:txBody>
                      <a:tcPr anchor="ctr">
                        <a:blipFill>
                          <a:blip r:embed="rId3"/>
                          <a:stretch>
                            <a:fillRect l="-124876" t="-56863" r="-105970" b="-270588"/>
                          </a:stretch>
                        </a:blipFill>
                      </a:tcPr>
                    </a:tc>
                    <a:tc>
                      <a:txBody>
                        <a:bodyPr/>
                        <a:lstStyle/>
                        <a:p>
                          <a:endParaRPr lang="zh-CN"/>
                        </a:p>
                      </a:txBody>
                      <a:tcPr anchor="ctr">
                        <a:blipFill>
                          <a:blip r:embed="rId3"/>
                          <a:stretch>
                            <a:fillRect l="-212207" t="-56863" b="-270588"/>
                          </a:stretch>
                        </a:blipFill>
                      </a:tcPr>
                    </a:tc>
                    <a:extLst>
                      <a:ext uri="{0D108BD9-81ED-4DB2-BD59-A6C34878D82A}">
                        <a16:rowId xmlns:a16="http://schemas.microsoft.com/office/drawing/2014/main" val="1707060842"/>
                      </a:ext>
                    </a:extLst>
                  </a:tr>
                  <a:tr h="579120">
                    <a:tc vMerge="1">
                      <a:txBody>
                        <a:bodyPr/>
                        <a:lstStyle/>
                        <a:p>
                          <a:pPr algn="ctr"/>
                          <a:endParaRPr lang="zh-CN"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t>根据模拟电子能谱计算</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1.5MeV</a:t>
                          </a:r>
                          <a:endParaRPr lang="zh-CN" altLang="en-US" sz="1600" dirty="0"/>
                        </a:p>
                      </a:txBody>
                      <a:tcPr anchor="ctr"/>
                    </a:tc>
                    <a:tc>
                      <a:txBody>
                        <a:bodyPr/>
                        <a:lstStyle/>
                        <a:p>
                          <a:pPr algn="ctr"/>
                          <a:r>
                            <a:rPr lang="en-US" altLang="zh-CN" sz="1600" dirty="0"/>
                            <a:t>45MeV</a:t>
                          </a:r>
                          <a:endParaRPr lang="zh-CN" altLang="en-US" sz="1600" dirty="0"/>
                        </a:p>
                      </a:txBody>
                      <a:tcPr anchor="ctr"/>
                    </a:tc>
                    <a:extLst>
                      <a:ext uri="{0D108BD9-81ED-4DB2-BD59-A6C34878D82A}">
                        <a16:rowId xmlns:a16="http://schemas.microsoft.com/office/drawing/2014/main" val="2783450511"/>
                      </a:ext>
                    </a:extLst>
                  </a:tr>
                  <a:tr h="519752">
                    <a:tc rowSpan="2">
                      <a:txBody>
                        <a:bodyPr/>
                        <a:lstStyle/>
                        <a:p>
                          <a:pPr algn="ctr"/>
                          <a:r>
                            <a:rPr lang="zh-CN" altLang="en-US" sz="1600" dirty="0"/>
                            <a:t>光子数</a:t>
                          </a:r>
                        </a:p>
                      </a:txBody>
                      <a:tcPr anchor="ctr"/>
                    </a:tc>
                    <a:tc>
                      <a:txBody>
                        <a:bodyPr/>
                        <a:lstStyle/>
                        <a:p>
                          <a:pPr algn="ctr"/>
                          <a:r>
                            <a:rPr lang="zh-CN" altLang="en-US" sz="1600" dirty="0"/>
                            <a:t>理论值</a:t>
                          </a:r>
                        </a:p>
                      </a:txBody>
                      <a:tcPr anchor="ctr"/>
                    </a:tc>
                    <a:tc>
                      <a:txBody>
                        <a:bodyPr/>
                        <a:lstStyle/>
                        <a:p>
                          <a:endParaRPr lang="zh-CN"/>
                        </a:p>
                      </a:txBody>
                      <a:tcPr anchor="ctr">
                        <a:blipFill>
                          <a:blip r:embed="rId3"/>
                          <a:stretch>
                            <a:fillRect l="-124876" t="-307317" r="-105970" b="-124390"/>
                          </a:stretch>
                        </a:blipFill>
                      </a:tcPr>
                    </a:tc>
                    <a:tc>
                      <a:txBody>
                        <a:bodyPr/>
                        <a:lstStyle/>
                        <a:p>
                          <a:endParaRPr lang="zh-CN"/>
                        </a:p>
                      </a:txBody>
                      <a:tcPr anchor="ctr">
                        <a:blipFill>
                          <a:blip r:embed="rId3"/>
                          <a:stretch>
                            <a:fillRect l="-212207" t="-307317" b="-124390"/>
                          </a:stretch>
                        </a:blipFill>
                      </a:tcPr>
                    </a:tc>
                    <a:extLst>
                      <a:ext uri="{0D108BD9-81ED-4DB2-BD59-A6C34878D82A}">
                        <a16:rowId xmlns:a16="http://schemas.microsoft.com/office/drawing/2014/main" val="415682099"/>
                      </a:ext>
                    </a:extLst>
                  </a:tr>
                  <a:tr h="579120">
                    <a:tc vMerge="1">
                      <a:txBody>
                        <a:bodyPr/>
                        <a:lstStyle/>
                        <a:p>
                          <a:pPr algn="ctr"/>
                          <a:endParaRPr lang="zh-CN" altLang="en-US"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t>根据模拟电子能谱计算</a:t>
                          </a:r>
                        </a:p>
                      </a:txBody>
                      <a:tcPr anchor="ctr"/>
                    </a:tc>
                    <a:tc>
                      <a:txBody>
                        <a:bodyPr/>
                        <a:lstStyle/>
                        <a:p>
                          <a:endParaRPr lang="zh-CN"/>
                        </a:p>
                      </a:txBody>
                      <a:tcPr anchor="ctr">
                        <a:blipFill>
                          <a:blip r:embed="rId3"/>
                          <a:stretch>
                            <a:fillRect l="-124876" t="-363043" r="-105970" b="-10870"/>
                          </a:stretch>
                        </a:blipFill>
                      </a:tcPr>
                    </a:tc>
                    <a:tc>
                      <a:txBody>
                        <a:bodyPr/>
                        <a:lstStyle/>
                        <a:p>
                          <a:endParaRPr lang="zh-CN"/>
                        </a:p>
                      </a:txBody>
                      <a:tcPr anchor="ctr">
                        <a:blipFill>
                          <a:blip r:embed="rId3"/>
                          <a:stretch>
                            <a:fillRect l="-212207" t="-363043" b="-10870"/>
                          </a:stretch>
                        </a:blipFill>
                      </a:tcPr>
                    </a:tc>
                    <a:extLst>
                      <a:ext uri="{0D108BD9-81ED-4DB2-BD59-A6C34878D82A}">
                        <a16:rowId xmlns:a16="http://schemas.microsoft.com/office/drawing/2014/main" val="798529665"/>
                      </a:ext>
                    </a:extLst>
                  </a:tr>
                </a:tbl>
              </a:graphicData>
            </a:graphic>
          </p:graphicFrame>
        </mc:Fallback>
      </mc:AlternateContent>
      <p:pic>
        <p:nvPicPr>
          <p:cNvPr id="6" name="图片 5">
            <a:extLst>
              <a:ext uri="{FF2B5EF4-FFF2-40B4-BE49-F238E27FC236}">
                <a16:creationId xmlns:a16="http://schemas.microsoft.com/office/drawing/2014/main" id="{897D0349-BC62-0846-8BDF-4E9A0C4FEB21}"/>
              </a:ext>
            </a:extLst>
          </p:cNvPr>
          <p:cNvPicPr/>
          <p:nvPr/>
        </p:nvPicPr>
        <p:blipFill rotWithShape="1">
          <a:blip r:embed="rId4">
            <a:extLst>
              <a:ext uri="{28A0092B-C50C-407E-A947-70E740481C1C}">
                <a14:useLocalDpi xmlns:a14="http://schemas.microsoft.com/office/drawing/2010/main" val="0"/>
              </a:ext>
            </a:extLst>
          </a:blip>
          <a:srcRect l="2009" t="51675" r="42543" b="2124"/>
          <a:stretch/>
        </p:blipFill>
        <p:spPr bwMode="auto">
          <a:xfrm>
            <a:off x="1298564" y="4825274"/>
            <a:ext cx="3190984" cy="1918426"/>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0D209A8B-D5C5-9740-ABE2-BB3E1135CF66}"/>
              </a:ext>
            </a:extLst>
          </p:cNvPr>
          <p:cNvPicPr/>
          <p:nvPr/>
        </p:nvPicPr>
        <p:blipFill rotWithShape="1">
          <a:blip r:embed="rId5">
            <a:extLst>
              <a:ext uri="{28A0092B-C50C-407E-A947-70E740481C1C}">
                <a14:useLocalDpi xmlns:a14="http://schemas.microsoft.com/office/drawing/2010/main" val="0"/>
              </a:ext>
            </a:extLst>
          </a:blip>
          <a:srcRect r="50000" b="45984"/>
          <a:stretch/>
        </p:blipFill>
        <p:spPr bwMode="auto">
          <a:xfrm>
            <a:off x="4456083" y="4710974"/>
            <a:ext cx="2859117" cy="214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682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BF9653-FEEA-D543-90C7-0BF84D7E0DA5}"/>
              </a:ext>
            </a:extLst>
          </p:cNvPr>
          <p:cNvSpPr>
            <a:spLocks noGrp="1"/>
          </p:cNvSpPr>
          <p:nvPr>
            <p:ph type="title"/>
          </p:nvPr>
        </p:nvSpPr>
        <p:spPr>
          <a:xfrm>
            <a:off x="-25229" y="-67901"/>
            <a:ext cx="9009435" cy="1003940"/>
          </a:xfrm>
        </p:spPr>
        <p:txBody>
          <a:bodyPr>
            <a:normAutofit/>
          </a:bodyPr>
          <a:lstStyle/>
          <a:p>
            <a:r>
              <a:rPr kumimoji="1" lang="zh-CN" altLang="en-US" dirty="0"/>
              <a:t>利用临界密度靶与单周期激光产生孤立阿秒脉冲</a:t>
            </a:r>
          </a:p>
        </p:txBody>
      </p:sp>
      <p:pic>
        <p:nvPicPr>
          <p:cNvPr id="3" name="内容占位符 5">
            <a:extLst>
              <a:ext uri="{FF2B5EF4-FFF2-40B4-BE49-F238E27FC236}">
                <a16:creationId xmlns:a16="http://schemas.microsoft.com/office/drawing/2014/main" id="{98169FB7-9A1A-5743-A322-2A1106B1EE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7488" y="1159301"/>
            <a:ext cx="5216512" cy="5008562"/>
          </a:xfrm>
          <a:prstGeom prst="rect">
            <a:avLst/>
          </a:prstGeom>
        </p:spPr>
      </p:pic>
      <p:sp>
        <p:nvSpPr>
          <p:cNvPr id="4" name="文本框 12">
            <a:extLst>
              <a:ext uri="{FF2B5EF4-FFF2-40B4-BE49-F238E27FC236}">
                <a16:creationId xmlns:a16="http://schemas.microsoft.com/office/drawing/2014/main" id="{4CC710C1-2C00-DF47-B968-EFD841A43151}"/>
              </a:ext>
            </a:extLst>
          </p:cNvPr>
          <p:cNvSpPr txBox="1"/>
          <p:nvPr/>
        </p:nvSpPr>
        <p:spPr>
          <a:xfrm>
            <a:off x="2973381" y="1727785"/>
            <a:ext cx="697627"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t>压缩</a:t>
            </a:r>
            <a:endParaRPr lang="en-US" altLang="zh-CN" sz="2000" b="1" dirty="0"/>
          </a:p>
        </p:txBody>
      </p:sp>
      <p:sp>
        <p:nvSpPr>
          <p:cNvPr id="5" name="文本框 12">
            <a:extLst>
              <a:ext uri="{FF2B5EF4-FFF2-40B4-BE49-F238E27FC236}">
                <a16:creationId xmlns:a16="http://schemas.microsoft.com/office/drawing/2014/main" id="{2804E1B8-D796-BB4C-AC8A-86D8666AC80C}"/>
              </a:ext>
            </a:extLst>
          </p:cNvPr>
          <p:cNvSpPr txBox="1"/>
          <p:nvPr/>
        </p:nvSpPr>
        <p:spPr>
          <a:xfrm>
            <a:off x="2973381" y="5442007"/>
            <a:ext cx="954107"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t>再辐射</a:t>
            </a:r>
            <a:endParaRPr lang="en-US" altLang="zh-CN" sz="2000" b="1" dirty="0"/>
          </a:p>
        </p:txBody>
      </p:sp>
      <p:sp>
        <p:nvSpPr>
          <p:cNvPr id="6" name="文本框 12">
            <a:extLst>
              <a:ext uri="{FF2B5EF4-FFF2-40B4-BE49-F238E27FC236}">
                <a16:creationId xmlns:a16="http://schemas.microsoft.com/office/drawing/2014/main" id="{95A7A687-6E66-9141-AD50-C1C2687987CF}"/>
              </a:ext>
            </a:extLst>
          </p:cNvPr>
          <p:cNvSpPr txBox="1"/>
          <p:nvPr/>
        </p:nvSpPr>
        <p:spPr>
          <a:xfrm>
            <a:off x="2973669" y="4119641"/>
            <a:ext cx="697627"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t>波破</a:t>
            </a:r>
            <a:endParaRPr lang="en-US" altLang="zh-CN" sz="2000" b="1" dirty="0"/>
          </a:p>
        </p:txBody>
      </p:sp>
      <p:sp>
        <p:nvSpPr>
          <p:cNvPr id="7" name="文本框 6">
            <a:extLst>
              <a:ext uri="{FF2B5EF4-FFF2-40B4-BE49-F238E27FC236}">
                <a16:creationId xmlns:a16="http://schemas.microsoft.com/office/drawing/2014/main" id="{83B212DE-9309-D64D-80C1-8C5009456120}"/>
              </a:ext>
            </a:extLst>
          </p:cNvPr>
          <p:cNvSpPr txBox="1"/>
          <p:nvPr/>
        </p:nvSpPr>
        <p:spPr>
          <a:xfrm>
            <a:off x="2973381" y="2923713"/>
            <a:ext cx="697627"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t>辐射</a:t>
            </a:r>
            <a:endParaRPr lang="en-US" altLang="zh-CN" sz="2000" b="1" dirty="0"/>
          </a:p>
        </p:txBody>
      </p:sp>
      <p:sp>
        <p:nvSpPr>
          <p:cNvPr id="8" name="矩形 7">
            <a:extLst>
              <a:ext uri="{FF2B5EF4-FFF2-40B4-BE49-F238E27FC236}">
                <a16:creationId xmlns:a16="http://schemas.microsoft.com/office/drawing/2014/main" id="{7B0F8C6D-BDE7-B342-A826-5B820D163B10}"/>
              </a:ext>
            </a:extLst>
          </p:cNvPr>
          <p:cNvSpPr/>
          <p:nvPr/>
        </p:nvSpPr>
        <p:spPr>
          <a:xfrm>
            <a:off x="3322194" y="6425822"/>
            <a:ext cx="2002665" cy="369333"/>
          </a:xfrm>
          <a:prstGeom prst="rect">
            <a:avLst/>
          </a:prstGeom>
        </p:spPr>
        <p:txBody>
          <a:bodyPr wrap="square">
            <a:spAutoFit/>
          </a:bodyPr>
          <a:lstStyle/>
          <a:p>
            <a:r>
              <a:rPr lang="zh-CN" altLang="en-US" dirty="0"/>
              <a:t>（</a:t>
            </a:r>
            <a:r>
              <a:rPr lang="en-US" altLang="zh-CN" dirty="0"/>
              <a:t>in submission</a:t>
            </a:r>
            <a:r>
              <a:rPr lang="zh-CN" altLang="en-US" dirty="0"/>
              <a:t>）</a:t>
            </a:r>
          </a:p>
        </p:txBody>
      </p:sp>
      <p:pic>
        <p:nvPicPr>
          <p:cNvPr id="9" name="内容占位符 5">
            <a:extLst>
              <a:ext uri="{FF2B5EF4-FFF2-40B4-BE49-F238E27FC236}">
                <a16:creationId xmlns:a16="http://schemas.microsoft.com/office/drawing/2014/main" id="{03303BBB-E85B-7942-ADB8-47F923A897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265" t="53698"/>
          <a:stretch/>
        </p:blipFill>
        <p:spPr>
          <a:xfrm>
            <a:off x="367854" y="4519751"/>
            <a:ext cx="2287596" cy="2229172"/>
          </a:xfrm>
          <a:prstGeom prst="rect">
            <a:avLst/>
          </a:prstGeom>
        </p:spPr>
      </p:pic>
      <p:pic>
        <p:nvPicPr>
          <p:cNvPr id="10" name="图片 9">
            <a:extLst>
              <a:ext uri="{FF2B5EF4-FFF2-40B4-BE49-F238E27FC236}">
                <a16:creationId xmlns:a16="http://schemas.microsoft.com/office/drawing/2014/main" id="{0445945E-F1B1-2141-A8A3-191E0FB8B881}"/>
              </a:ext>
            </a:extLst>
          </p:cNvPr>
          <p:cNvPicPr>
            <a:picLocks noChangeAspect="1"/>
          </p:cNvPicPr>
          <p:nvPr/>
        </p:nvPicPr>
        <p:blipFill>
          <a:blip r:embed="rId4"/>
          <a:stretch>
            <a:fillRect/>
          </a:stretch>
        </p:blipFill>
        <p:spPr>
          <a:xfrm>
            <a:off x="116040" y="1337610"/>
            <a:ext cx="2857341" cy="1659341"/>
          </a:xfrm>
          <a:prstGeom prst="rect">
            <a:avLst/>
          </a:prstGeom>
        </p:spPr>
      </p:pic>
      <p:sp>
        <p:nvSpPr>
          <p:cNvPr id="11" name="文本框 12">
            <a:extLst>
              <a:ext uri="{FF2B5EF4-FFF2-40B4-BE49-F238E27FC236}">
                <a16:creationId xmlns:a16="http://schemas.microsoft.com/office/drawing/2014/main" id="{50016A59-4D8F-B948-8227-1975A7151C3C}"/>
              </a:ext>
            </a:extLst>
          </p:cNvPr>
          <p:cNvSpPr txBox="1"/>
          <p:nvPr/>
        </p:nvSpPr>
        <p:spPr>
          <a:xfrm>
            <a:off x="1079986" y="836886"/>
            <a:ext cx="1300432"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t>驱动激光</a:t>
            </a:r>
            <a:endParaRPr lang="en-US" altLang="zh-CN" sz="2000" b="1" dirty="0"/>
          </a:p>
        </p:txBody>
      </p:sp>
      <p:sp>
        <p:nvSpPr>
          <p:cNvPr id="12" name="文本框 12">
            <a:extLst>
              <a:ext uri="{FF2B5EF4-FFF2-40B4-BE49-F238E27FC236}">
                <a16:creationId xmlns:a16="http://schemas.microsoft.com/office/drawing/2014/main" id="{E35812CC-40FD-7F40-BA61-0F75734FF6A5}"/>
              </a:ext>
            </a:extLst>
          </p:cNvPr>
          <p:cNvSpPr txBox="1"/>
          <p:nvPr/>
        </p:nvSpPr>
        <p:spPr>
          <a:xfrm>
            <a:off x="797424" y="3970367"/>
            <a:ext cx="1858026"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t>超短阿秒脉冲</a:t>
            </a:r>
            <a:endParaRPr lang="en-US" altLang="zh-CN" sz="2000" b="1" dirty="0"/>
          </a:p>
        </p:txBody>
      </p:sp>
      <p:sp>
        <p:nvSpPr>
          <p:cNvPr id="13" name="下箭头 12">
            <a:extLst>
              <a:ext uri="{FF2B5EF4-FFF2-40B4-BE49-F238E27FC236}">
                <a16:creationId xmlns:a16="http://schemas.microsoft.com/office/drawing/2014/main" id="{FBCA9B09-20FA-1644-ADA2-09B7622FA3DE}"/>
              </a:ext>
            </a:extLst>
          </p:cNvPr>
          <p:cNvSpPr/>
          <p:nvPr/>
        </p:nvSpPr>
        <p:spPr>
          <a:xfrm>
            <a:off x="1493949" y="3280865"/>
            <a:ext cx="334851" cy="5965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130156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C36286-DA61-9749-8978-1A1BA9998801}"/>
              </a:ext>
            </a:extLst>
          </p:cNvPr>
          <p:cNvSpPr>
            <a:spLocks noGrp="1"/>
          </p:cNvSpPr>
          <p:nvPr>
            <p:ph type="title"/>
          </p:nvPr>
        </p:nvSpPr>
        <p:spPr/>
        <p:txBody>
          <a:bodyPr/>
          <a:lstStyle/>
          <a:p>
            <a:r>
              <a:rPr kumimoji="1" lang="zh-CN" altLang="en-US" dirty="0"/>
              <a:t>可利用长脉冲与双层临界密度靶实现</a:t>
            </a:r>
          </a:p>
        </p:txBody>
      </p:sp>
      <p:pic>
        <p:nvPicPr>
          <p:cNvPr id="3" name="内容占位符 5">
            <a:extLst>
              <a:ext uri="{FF2B5EF4-FFF2-40B4-BE49-F238E27FC236}">
                <a16:creationId xmlns:a16="http://schemas.microsoft.com/office/drawing/2014/main" id="{A2DB1C80-3371-8C4C-9849-A0674004B7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030" y="758054"/>
            <a:ext cx="8817939" cy="4071646"/>
          </a:xfrm>
          <a:prstGeom prst="rect">
            <a:avLst/>
          </a:prstGeom>
        </p:spPr>
      </p:pic>
      <p:pic>
        <p:nvPicPr>
          <p:cNvPr id="4" name="图片 3">
            <a:extLst>
              <a:ext uri="{FF2B5EF4-FFF2-40B4-BE49-F238E27FC236}">
                <a16:creationId xmlns:a16="http://schemas.microsoft.com/office/drawing/2014/main" id="{779805E7-5E3C-304F-BF31-8EE0C2D566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4437" y="4311609"/>
            <a:ext cx="3940935" cy="2298879"/>
          </a:xfrm>
          <a:prstGeom prst="rect">
            <a:avLst/>
          </a:prstGeom>
        </p:spPr>
      </p:pic>
      <p:sp>
        <p:nvSpPr>
          <p:cNvPr id="5" name="矩形 4">
            <a:extLst>
              <a:ext uri="{FF2B5EF4-FFF2-40B4-BE49-F238E27FC236}">
                <a16:creationId xmlns:a16="http://schemas.microsoft.com/office/drawing/2014/main" id="{B0B2FF32-FB40-5047-995E-37BCC35E724A}"/>
              </a:ext>
            </a:extLst>
          </p:cNvPr>
          <p:cNvSpPr/>
          <p:nvPr/>
        </p:nvSpPr>
        <p:spPr>
          <a:xfrm>
            <a:off x="3309316" y="6488667"/>
            <a:ext cx="2002665" cy="369333"/>
          </a:xfrm>
          <a:prstGeom prst="rect">
            <a:avLst/>
          </a:prstGeom>
        </p:spPr>
        <p:txBody>
          <a:bodyPr wrap="square">
            <a:spAutoFit/>
          </a:bodyPr>
          <a:lstStyle/>
          <a:p>
            <a:r>
              <a:rPr lang="zh-CN" altLang="en-US" dirty="0"/>
              <a:t>（</a:t>
            </a:r>
            <a:r>
              <a:rPr lang="en-US" altLang="zh-CN" dirty="0"/>
              <a:t>in submission</a:t>
            </a:r>
            <a:r>
              <a:rPr lang="zh-CN" altLang="en-US" dirty="0"/>
              <a:t>）</a:t>
            </a:r>
          </a:p>
        </p:txBody>
      </p:sp>
    </p:spTree>
    <p:extLst>
      <p:ext uri="{BB962C8B-B14F-4D97-AF65-F5344CB8AC3E}">
        <p14:creationId xmlns:p14="http://schemas.microsoft.com/office/powerpoint/2010/main" val="33017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4C4948-337D-F74E-879A-06418EE4F67A}"/>
              </a:ext>
            </a:extLst>
          </p:cNvPr>
          <p:cNvSpPr>
            <a:spLocks noGrp="1"/>
          </p:cNvSpPr>
          <p:nvPr>
            <p:ph type="title"/>
          </p:nvPr>
        </p:nvSpPr>
        <p:spPr/>
        <p:txBody>
          <a:bodyPr/>
          <a:lstStyle/>
          <a:p>
            <a:r>
              <a:rPr kumimoji="1" lang="zh-CN" altLang="en-US" dirty="0"/>
              <a:t>北京大学实验研究</a:t>
            </a:r>
          </a:p>
        </p:txBody>
      </p:sp>
      <p:pic>
        <p:nvPicPr>
          <p:cNvPr id="3" name="内容占位符 5">
            <a:extLst>
              <a:ext uri="{FF2B5EF4-FFF2-40B4-BE49-F238E27FC236}">
                <a16:creationId xmlns:a16="http://schemas.microsoft.com/office/drawing/2014/main" id="{334F16D3-EBED-9749-BD87-43F078A16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1570"/>
            <a:ext cx="5515969" cy="4446493"/>
          </a:xfrm>
          <a:prstGeom prst="rect">
            <a:avLst/>
          </a:prstGeom>
        </p:spPr>
      </p:pic>
      <p:pic>
        <p:nvPicPr>
          <p:cNvPr id="4" name="内容占位符 5">
            <a:extLst>
              <a:ext uri="{FF2B5EF4-FFF2-40B4-BE49-F238E27FC236}">
                <a16:creationId xmlns:a16="http://schemas.microsoft.com/office/drawing/2014/main" id="{1F7525EC-61CE-9841-B508-A25CA0DE54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796"/>
          <a:stretch/>
        </p:blipFill>
        <p:spPr>
          <a:xfrm>
            <a:off x="5733143" y="1491570"/>
            <a:ext cx="3236686" cy="2433678"/>
          </a:xfrm>
          <a:prstGeom prst="rect">
            <a:avLst/>
          </a:prstGeom>
        </p:spPr>
      </p:pic>
      <p:sp>
        <p:nvSpPr>
          <p:cNvPr id="5" name="标题 1">
            <a:extLst>
              <a:ext uri="{FF2B5EF4-FFF2-40B4-BE49-F238E27FC236}">
                <a16:creationId xmlns:a16="http://schemas.microsoft.com/office/drawing/2014/main" id="{1C1399CE-6A26-9F4C-B679-0B4B081147F3}"/>
              </a:ext>
            </a:extLst>
          </p:cNvPr>
          <p:cNvSpPr txBox="1">
            <a:spLocks/>
          </p:cNvSpPr>
          <p:nvPr/>
        </p:nvSpPr>
        <p:spPr bwMode="auto">
          <a:xfrm>
            <a:off x="1228215" y="919937"/>
            <a:ext cx="2930894" cy="57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28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ea typeface="黑体" pitchFamily="2" charset="-122"/>
              </a:defRPr>
            </a:lvl2pPr>
            <a:lvl3pPr algn="ctr" rtl="0" eaLnBrk="1" fontAlgn="base" hangingPunct="1">
              <a:spcBef>
                <a:spcPct val="0"/>
              </a:spcBef>
              <a:spcAft>
                <a:spcPct val="0"/>
              </a:spcAft>
              <a:defRPr sz="4400">
                <a:solidFill>
                  <a:schemeClr val="tx1"/>
                </a:solidFill>
                <a:latin typeface="Arial" charset="0"/>
                <a:ea typeface="黑体" pitchFamily="2" charset="-122"/>
              </a:defRPr>
            </a:lvl3pPr>
            <a:lvl4pPr algn="ctr" rtl="0" eaLnBrk="1" fontAlgn="base" hangingPunct="1">
              <a:spcBef>
                <a:spcPct val="0"/>
              </a:spcBef>
              <a:spcAft>
                <a:spcPct val="0"/>
              </a:spcAft>
              <a:defRPr sz="4400">
                <a:solidFill>
                  <a:schemeClr val="tx1"/>
                </a:solidFill>
                <a:latin typeface="Arial" charset="0"/>
                <a:ea typeface="黑体" pitchFamily="2" charset="-122"/>
              </a:defRPr>
            </a:lvl4pPr>
            <a:lvl5pPr algn="ctr" rtl="0" eaLnBrk="1" fontAlgn="base" hangingPunct="1">
              <a:spcBef>
                <a:spcPct val="0"/>
              </a:spcBef>
              <a:spcAft>
                <a:spcPct val="0"/>
              </a:spcAft>
              <a:defRPr sz="4400">
                <a:solidFill>
                  <a:schemeClr val="tx1"/>
                </a:solidFill>
                <a:latin typeface="Arial" charset="0"/>
                <a:ea typeface="黑体" pitchFamily="2" charset="-122"/>
              </a:defRPr>
            </a:lvl5pPr>
            <a:lvl6pPr marL="457200" algn="ctr" rtl="0" eaLnBrk="1" fontAlgn="base" hangingPunct="1">
              <a:spcBef>
                <a:spcPct val="0"/>
              </a:spcBef>
              <a:spcAft>
                <a:spcPct val="0"/>
              </a:spcAft>
              <a:defRPr sz="4400">
                <a:solidFill>
                  <a:schemeClr val="tx1"/>
                </a:solidFill>
                <a:latin typeface="Arial" charset="0"/>
                <a:ea typeface="黑体" pitchFamily="2" charset="-122"/>
              </a:defRPr>
            </a:lvl6pPr>
            <a:lvl7pPr marL="914400" algn="ctr" rtl="0" eaLnBrk="1" fontAlgn="base" hangingPunct="1">
              <a:spcBef>
                <a:spcPct val="0"/>
              </a:spcBef>
              <a:spcAft>
                <a:spcPct val="0"/>
              </a:spcAft>
              <a:defRPr sz="4400">
                <a:solidFill>
                  <a:schemeClr val="tx1"/>
                </a:solidFill>
                <a:latin typeface="Arial" charset="0"/>
                <a:ea typeface="黑体" pitchFamily="2" charset="-122"/>
              </a:defRPr>
            </a:lvl7pPr>
            <a:lvl8pPr marL="1371600" algn="ctr" rtl="0" eaLnBrk="1" fontAlgn="base" hangingPunct="1">
              <a:spcBef>
                <a:spcPct val="0"/>
              </a:spcBef>
              <a:spcAft>
                <a:spcPct val="0"/>
              </a:spcAft>
              <a:defRPr sz="4400">
                <a:solidFill>
                  <a:schemeClr val="tx1"/>
                </a:solidFill>
                <a:latin typeface="Arial" charset="0"/>
                <a:ea typeface="黑体" pitchFamily="2" charset="-122"/>
              </a:defRPr>
            </a:lvl8pPr>
            <a:lvl9pPr marL="1828800" algn="ctr" rtl="0" eaLnBrk="1" fontAlgn="base" hangingPunct="1">
              <a:spcBef>
                <a:spcPct val="0"/>
              </a:spcBef>
              <a:spcAft>
                <a:spcPct val="0"/>
              </a:spcAft>
              <a:defRPr sz="4400">
                <a:solidFill>
                  <a:schemeClr val="tx1"/>
                </a:solidFill>
                <a:latin typeface="Arial" charset="0"/>
                <a:ea typeface="黑体" pitchFamily="2" charset="-122"/>
              </a:defRPr>
            </a:lvl9pPr>
          </a:lstStyle>
          <a:p>
            <a:r>
              <a:rPr kumimoji="1" lang="zh-CN" altLang="en-US" sz="2400" dirty="0"/>
              <a:t>实验靶室</a:t>
            </a:r>
          </a:p>
        </p:txBody>
      </p:sp>
      <p:sp>
        <p:nvSpPr>
          <p:cNvPr id="6" name="标题 1">
            <a:extLst>
              <a:ext uri="{FF2B5EF4-FFF2-40B4-BE49-F238E27FC236}">
                <a16:creationId xmlns:a16="http://schemas.microsoft.com/office/drawing/2014/main" id="{C6C83B82-F46F-284A-B723-B0895F011D49}"/>
              </a:ext>
            </a:extLst>
          </p:cNvPr>
          <p:cNvSpPr txBox="1">
            <a:spLocks/>
          </p:cNvSpPr>
          <p:nvPr/>
        </p:nvSpPr>
        <p:spPr bwMode="auto">
          <a:xfrm>
            <a:off x="5733143" y="897033"/>
            <a:ext cx="2930894" cy="57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28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ea typeface="黑体" pitchFamily="2" charset="-122"/>
              </a:defRPr>
            </a:lvl2pPr>
            <a:lvl3pPr algn="ctr" rtl="0" eaLnBrk="1" fontAlgn="base" hangingPunct="1">
              <a:spcBef>
                <a:spcPct val="0"/>
              </a:spcBef>
              <a:spcAft>
                <a:spcPct val="0"/>
              </a:spcAft>
              <a:defRPr sz="4400">
                <a:solidFill>
                  <a:schemeClr val="tx1"/>
                </a:solidFill>
                <a:latin typeface="Arial" charset="0"/>
                <a:ea typeface="黑体" pitchFamily="2" charset="-122"/>
              </a:defRPr>
            </a:lvl3pPr>
            <a:lvl4pPr algn="ctr" rtl="0" eaLnBrk="1" fontAlgn="base" hangingPunct="1">
              <a:spcBef>
                <a:spcPct val="0"/>
              </a:spcBef>
              <a:spcAft>
                <a:spcPct val="0"/>
              </a:spcAft>
              <a:defRPr sz="4400">
                <a:solidFill>
                  <a:schemeClr val="tx1"/>
                </a:solidFill>
                <a:latin typeface="Arial" charset="0"/>
                <a:ea typeface="黑体" pitchFamily="2" charset="-122"/>
              </a:defRPr>
            </a:lvl4pPr>
            <a:lvl5pPr algn="ctr" rtl="0" eaLnBrk="1" fontAlgn="base" hangingPunct="1">
              <a:spcBef>
                <a:spcPct val="0"/>
              </a:spcBef>
              <a:spcAft>
                <a:spcPct val="0"/>
              </a:spcAft>
              <a:defRPr sz="4400">
                <a:solidFill>
                  <a:schemeClr val="tx1"/>
                </a:solidFill>
                <a:latin typeface="Arial" charset="0"/>
                <a:ea typeface="黑体" pitchFamily="2" charset="-122"/>
              </a:defRPr>
            </a:lvl5pPr>
            <a:lvl6pPr marL="457200" algn="ctr" rtl="0" eaLnBrk="1" fontAlgn="base" hangingPunct="1">
              <a:spcBef>
                <a:spcPct val="0"/>
              </a:spcBef>
              <a:spcAft>
                <a:spcPct val="0"/>
              </a:spcAft>
              <a:defRPr sz="4400">
                <a:solidFill>
                  <a:schemeClr val="tx1"/>
                </a:solidFill>
                <a:latin typeface="Arial" charset="0"/>
                <a:ea typeface="黑体" pitchFamily="2" charset="-122"/>
              </a:defRPr>
            </a:lvl6pPr>
            <a:lvl7pPr marL="914400" algn="ctr" rtl="0" eaLnBrk="1" fontAlgn="base" hangingPunct="1">
              <a:spcBef>
                <a:spcPct val="0"/>
              </a:spcBef>
              <a:spcAft>
                <a:spcPct val="0"/>
              </a:spcAft>
              <a:defRPr sz="4400">
                <a:solidFill>
                  <a:schemeClr val="tx1"/>
                </a:solidFill>
                <a:latin typeface="Arial" charset="0"/>
                <a:ea typeface="黑体" pitchFamily="2" charset="-122"/>
              </a:defRPr>
            </a:lvl7pPr>
            <a:lvl8pPr marL="1371600" algn="ctr" rtl="0" eaLnBrk="1" fontAlgn="base" hangingPunct="1">
              <a:spcBef>
                <a:spcPct val="0"/>
              </a:spcBef>
              <a:spcAft>
                <a:spcPct val="0"/>
              </a:spcAft>
              <a:defRPr sz="4400">
                <a:solidFill>
                  <a:schemeClr val="tx1"/>
                </a:solidFill>
                <a:latin typeface="Arial" charset="0"/>
                <a:ea typeface="黑体" pitchFamily="2" charset="-122"/>
              </a:defRPr>
            </a:lvl8pPr>
            <a:lvl9pPr marL="1828800" algn="ctr" rtl="0" eaLnBrk="1" fontAlgn="base" hangingPunct="1">
              <a:spcBef>
                <a:spcPct val="0"/>
              </a:spcBef>
              <a:spcAft>
                <a:spcPct val="0"/>
              </a:spcAft>
              <a:defRPr sz="4400">
                <a:solidFill>
                  <a:schemeClr val="tx1"/>
                </a:solidFill>
                <a:latin typeface="Arial" charset="0"/>
                <a:ea typeface="黑体" pitchFamily="2" charset="-122"/>
              </a:defRPr>
            </a:lvl9pPr>
          </a:lstStyle>
          <a:p>
            <a:r>
              <a:rPr kumimoji="1" lang="zh-CN" altLang="en-US" sz="2400" dirty="0"/>
              <a:t>平场光栅谱仪</a:t>
            </a:r>
          </a:p>
        </p:txBody>
      </p:sp>
      <p:pic>
        <p:nvPicPr>
          <p:cNvPr id="7" name="内容占位符 5">
            <a:extLst>
              <a:ext uri="{FF2B5EF4-FFF2-40B4-BE49-F238E27FC236}">
                <a16:creationId xmlns:a16="http://schemas.microsoft.com/office/drawing/2014/main" id="{FCA93F7C-63DD-7142-B02A-8585674E3F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9719"/>
          <a:stretch/>
        </p:blipFill>
        <p:spPr>
          <a:xfrm>
            <a:off x="6351129" y="4857953"/>
            <a:ext cx="1733329" cy="1617564"/>
          </a:xfrm>
          <a:prstGeom prst="rect">
            <a:avLst/>
          </a:prstGeom>
        </p:spPr>
      </p:pic>
      <p:sp>
        <p:nvSpPr>
          <p:cNvPr id="8" name="标题 1">
            <a:extLst>
              <a:ext uri="{FF2B5EF4-FFF2-40B4-BE49-F238E27FC236}">
                <a16:creationId xmlns:a16="http://schemas.microsoft.com/office/drawing/2014/main" id="{E097F3AD-C1BF-8641-94C7-E82D7804B48A}"/>
              </a:ext>
            </a:extLst>
          </p:cNvPr>
          <p:cNvSpPr txBox="1">
            <a:spLocks/>
          </p:cNvSpPr>
          <p:nvPr/>
        </p:nvSpPr>
        <p:spPr bwMode="auto">
          <a:xfrm>
            <a:off x="5752346" y="4286320"/>
            <a:ext cx="2930894" cy="57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28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ea typeface="黑体" pitchFamily="2" charset="-122"/>
              </a:defRPr>
            </a:lvl2pPr>
            <a:lvl3pPr algn="ctr" rtl="0" eaLnBrk="1" fontAlgn="base" hangingPunct="1">
              <a:spcBef>
                <a:spcPct val="0"/>
              </a:spcBef>
              <a:spcAft>
                <a:spcPct val="0"/>
              </a:spcAft>
              <a:defRPr sz="4400">
                <a:solidFill>
                  <a:schemeClr val="tx1"/>
                </a:solidFill>
                <a:latin typeface="Arial" charset="0"/>
                <a:ea typeface="黑体" pitchFamily="2" charset="-122"/>
              </a:defRPr>
            </a:lvl3pPr>
            <a:lvl4pPr algn="ctr" rtl="0" eaLnBrk="1" fontAlgn="base" hangingPunct="1">
              <a:spcBef>
                <a:spcPct val="0"/>
              </a:spcBef>
              <a:spcAft>
                <a:spcPct val="0"/>
              </a:spcAft>
              <a:defRPr sz="4400">
                <a:solidFill>
                  <a:schemeClr val="tx1"/>
                </a:solidFill>
                <a:latin typeface="Arial" charset="0"/>
                <a:ea typeface="黑体" pitchFamily="2" charset="-122"/>
              </a:defRPr>
            </a:lvl4pPr>
            <a:lvl5pPr algn="ctr" rtl="0" eaLnBrk="1" fontAlgn="base" hangingPunct="1">
              <a:spcBef>
                <a:spcPct val="0"/>
              </a:spcBef>
              <a:spcAft>
                <a:spcPct val="0"/>
              </a:spcAft>
              <a:defRPr sz="4400">
                <a:solidFill>
                  <a:schemeClr val="tx1"/>
                </a:solidFill>
                <a:latin typeface="Arial" charset="0"/>
                <a:ea typeface="黑体" pitchFamily="2" charset="-122"/>
              </a:defRPr>
            </a:lvl5pPr>
            <a:lvl6pPr marL="457200" algn="ctr" rtl="0" eaLnBrk="1" fontAlgn="base" hangingPunct="1">
              <a:spcBef>
                <a:spcPct val="0"/>
              </a:spcBef>
              <a:spcAft>
                <a:spcPct val="0"/>
              </a:spcAft>
              <a:defRPr sz="4400">
                <a:solidFill>
                  <a:schemeClr val="tx1"/>
                </a:solidFill>
                <a:latin typeface="Arial" charset="0"/>
                <a:ea typeface="黑体" pitchFamily="2" charset="-122"/>
              </a:defRPr>
            </a:lvl6pPr>
            <a:lvl7pPr marL="914400" algn="ctr" rtl="0" eaLnBrk="1" fontAlgn="base" hangingPunct="1">
              <a:spcBef>
                <a:spcPct val="0"/>
              </a:spcBef>
              <a:spcAft>
                <a:spcPct val="0"/>
              </a:spcAft>
              <a:defRPr sz="4400">
                <a:solidFill>
                  <a:schemeClr val="tx1"/>
                </a:solidFill>
                <a:latin typeface="Arial" charset="0"/>
                <a:ea typeface="黑体" pitchFamily="2" charset="-122"/>
              </a:defRPr>
            </a:lvl7pPr>
            <a:lvl8pPr marL="1371600" algn="ctr" rtl="0" eaLnBrk="1" fontAlgn="base" hangingPunct="1">
              <a:spcBef>
                <a:spcPct val="0"/>
              </a:spcBef>
              <a:spcAft>
                <a:spcPct val="0"/>
              </a:spcAft>
              <a:defRPr sz="4400">
                <a:solidFill>
                  <a:schemeClr val="tx1"/>
                </a:solidFill>
                <a:latin typeface="Arial" charset="0"/>
                <a:ea typeface="黑体" pitchFamily="2" charset="-122"/>
              </a:defRPr>
            </a:lvl8pPr>
            <a:lvl9pPr marL="1828800" algn="ctr" rtl="0" eaLnBrk="1" fontAlgn="base" hangingPunct="1">
              <a:spcBef>
                <a:spcPct val="0"/>
              </a:spcBef>
              <a:spcAft>
                <a:spcPct val="0"/>
              </a:spcAft>
              <a:defRPr sz="4400">
                <a:solidFill>
                  <a:schemeClr val="tx1"/>
                </a:solidFill>
                <a:latin typeface="Arial" charset="0"/>
                <a:ea typeface="黑体" pitchFamily="2" charset="-122"/>
              </a:defRPr>
            </a:lvl9pPr>
          </a:lstStyle>
          <a:p>
            <a:r>
              <a:rPr kumimoji="1" lang="zh-CN" altLang="en-US" sz="2400" dirty="0"/>
              <a:t>软</a:t>
            </a:r>
            <a:r>
              <a:rPr kumimoji="1" lang="en-US" altLang="zh-CN" sz="2400" dirty="0"/>
              <a:t>X</a:t>
            </a:r>
            <a:r>
              <a:rPr kumimoji="1" lang="zh-CN" altLang="en-US" sz="2400" dirty="0"/>
              <a:t>射线光电二极管</a:t>
            </a:r>
          </a:p>
        </p:txBody>
      </p:sp>
    </p:spTree>
    <p:extLst>
      <p:ext uri="{BB962C8B-B14F-4D97-AF65-F5344CB8AC3E}">
        <p14:creationId xmlns:p14="http://schemas.microsoft.com/office/powerpoint/2010/main" val="15788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B102C50-84AD-7A4E-AEB2-185D0D511C75}"/>
              </a:ext>
            </a:extLst>
          </p:cNvPr>
          <p:cNvPicPr>
            <a:picLocks noChangeAspect="1"/>
          </p:cNvPicPr>
          <p:nvPr/>
        </p:nvPicPr>
        <p:blipFill rotWithShape="1">
          <a:blip r:embed="rId2"/>
          <a:srcRect l="1974" t="4235" r="4583" b="1503"/>
          <a:stretch/>
        </p:blipFill>
        <p:spPr>
          <a:xfrm>
            <a:off x="3245818" y="1813296"/>
            <a:ext cx="2387235" cy="1822906"/>
          </a:xfrm>
          <a:prstGeom prst="rect">
            <a:avLst/>
          </a:prstGeom>
          <a:effectLst>
            <a:outerShdw blurRad="50800" dist="38100" dir="2700000" algn="tl" rotWithShape="0">
              <a:prstClr val="black">
                <a:alpha val="40000"/>
              </a:prstClr>
            </a:outerShdw>
          </a:effectLst>
        </p:spPr>
      </p:pic>
      <p:pic>
        <p:nvPicPr>
          <p:cNvPr id="4" name="图片 3">
            <a:extLst>
              <a:ext uri="{FF2B5EF4-FFF2-40B4-BE49-F238E27FC236}">
                <a16:creationId xmlns:a16="http://schemas.microsoft.com/office/drawing/2014/main" id="{7C76B030-A5C0-E347-A42F-E1182AC1E420}"/>
              </a:ext>
            </a:extLst>
          </p:cNvPr>
          <p:cNvPicPr>
            <a:picLocks noChangeAspect="1"/>
          </p:cNvPicPr>
          <p:nvPr/>
        </p:nvPicPr>
        <p:blipFill rotWithShape="1">
          <a:blip r:embed="rId3"/>
          <a:srcRect l="5910" t="68042" r="62066" b="2184"/>
          <a:stretch/>
        </p:blipFill>
        <p:spPr>
          <a:xfrm>
            <a:off x="6145876" y="1864471"/>
            <a:ext cx="2375515" cy="1822906"/>
          </a:xfrm>
          <a:prstGeom prst="rect">
            <a:avLst/>
          </a:prstGeom>
          <a:effectLst>
            <a:outerShdw blurRad="50800" dist="38100" dir="2700000" algn="tl" rotWithShape="0">
              <a:prstClr val="black">
                <a:alpha val="40000"/>
              </a:prstClr>
            </a:outerShdw>
          </a:effectLst>
        </p:spPr>
      </p:pic>
      <p:pic>
        <p:nvPicPr>
          <p:cNvPr id="5" name="Picture 3">
            <a:extLst>
              <a:ext uri="{FF2B5EF4-FFF2-40B4-BE49-F238E27FC236}">
                <a16:creationId xmlns:a16="http://schemas.microsoft.com/office/drawing/2014/main" id="{E810A2AE-0927-F74D-B96C-B9CAD56E612C}"/>
              </a:ext>
            </a:extLst>
          </p:cNvPr>
          <p:cNvPicPr>
            <a:picLocks noChangeAspect="1" noChangeArrowheads="1"/>
          </p:cNvPicPr>
          <p:nvPr/>
        </p:nvPicPr>
        <p:blipFill rotWithShape="1">
          <a:blip r:embed="rId4" cstate="print"/>
          <a:srcRect l="4380" r="4380"/>
          <a:stretch/>
        </p:blipFill>
        <p:spPr bwMode="auto">
          <a:xfrm>
            <a:off x="144959" y="1773715"/>
            <a:ext cx="2483315" cy="1862487"/>
          </a:xfrm>
          <a:prstGeom prst="rect">
            <a:avLst/>
          </a:prstGeom>
          <a:ln>
            <a:noFill/>
          </a:ln>
          <a:effectLst>
            <a:outerShdw blurRad="50800" dist="38100" dir="2700000" algn="tl" rotWithShape="0">
              <a:prstClr val="black">
                <a:alpha val="40000"/>
              </a:prstClr>
            </a:outerShdw>
          </a:effectLst>
        </p:spPr>
      </p:pic>
      <p:pic>
        <p:nvPicPr>
          <p:cNvPr id="6" name="图片 5">
            <a:extLst>
              <a:ext uri="{FF2B5EF4-FFF2-40B4-BE49-F238E27FC236}">
                <a16:creationId xmlns:a16="http://schemas.microsoft.com/office/drawing/2014/main" id="{75967364-A1AF-4141-B5A8-6D1266943A46}"/>
              </a:ext>
            </a:extLst>
          </p:cNvPr>
          <p:cNvPicPr>
            <a:picLocks noChangeAspect="1"/>
          </p:cNvPicPr>
          <p:nvPr/>
        </p:nvPicPr>
        <p:blipFill rotWithShape="1">
          <a:blip r:embed="rId5"/>
          <a:srcRect t="27121"/>
          <a:stretch/>
        </p:blipFill>
        <p:spPr>
          <a:xfrm>
            <a:off x="221475" y="4352435"/>
            <a:ext cx="2530808" cy="1700021"/>
          </a:xfrm>
          <a:prstGeom prst="rect">
            <a:avLst/>
          </a:prstGeom>
          <a:effectLst>
            <a:outerShdw blurRad="50800" dist="38100" dir="2700000" algn="tl" rotWithShape="0">
              <a:prstClr val="black">
                <a:alpha val="40000"/>
              </a:prstClr>
            </a:outerShdw>
          </a:effectLst>
        </p:spPr>
      </p:pic>
      <p:pic>
        <p:nvPicPr>
          <p:cNvPr id="7" name="图片 6">
            <a:extLst>
              <a:ext uri="{FF2B5EF4-FFF2-40B4-BE49-F238E27FC236}">
                <a16:creationId xmlns:a16="http://schemas.microsoft.com/office/drawing/2014/main" id="{3BBD7946-4962-B94E-B7F0-B982A439ECFE}"/>
              </a:ext>
            </a:extLst>
          </p:cNvPr>
          <p:cNvPicPr>
            <a:picLocks noChangeAspect="1"/>
          </p:cNvPicPr>
          <p:nvPr/>
        </p:nvPicPr>
        <p:blipFill rotWithShape="1">
          <a:blip r:embed="rId6"/>
          <a:srcRect l="9884" t="8620" r="7515" b="49312"/>
          <a:stretch/>
        </p:blipFill>
        <p:spPr>
          <a:xfrm>
            <a:off x="3333658" y="4378270"/>
            <a:ext cx="2211554" cy="1700021"/>
          </a:xfrm>
          <a:prstGeom prst="rect">
            <a:avLst/>
          </a:prstGeom>
          <a:effectLst>
            <a:outerShdw blurRad="50800" dist="38100" dir="2700000" algn="tl" rotWithShape="0">
              <a:prstClr val="black">
                <a:alpha val="40000"/>
              </a:prstClr>
            </a:outerShdw>
          </a:effectLst>
        </p:spPr>
      </p:pic>
      <p:pic>
        <p:nvPicPr>
          <p:cNvPr id="8" name="图片 7">
            <a:extLst>
              <a:ext uri="{FF2B5EF4-FFF2-40B4-BE49-F238E27FC236}">
                <a16:creationId xmlns:a16="http://schemas.microsoft.com/office/drawing/2014/main" id="{609A430F-CD4B-2249-B69D-5F61A960D88B}"/>
              </a:ext>
            </a:extLst>
          </p:cNvPr>
          <p:cNvPicPr>
            <a:picLocks noChangeAspect="1"/>
          </p:cNvPicPr>
          <p:nvPr/>
        </p:nvPicPr>
        <p:blipFill rotWithShape="1">
          <a:blip r:embed="rId7"/>
          <a:srcRect l="2868" t="4183" r="1665" b="3455"/>
          <a:stretch/>
        </p:blipFill>
        <p:spPr>
          <a:xfrm>
            <a:off x="6196388" y="4378270"/>
            <a:ext cx="2387236" cy="1713109"/>
          </a:xfrm>
          <a:prstGeom prst="rect">
            <a:avLst/>
          </a:prstGeom>
          <a:effectLst>
            <a:outerShdw blurRad="50800" dist="38100" dir="2700000" algn="tl" rotWithShape="0">
              <a:prstClr val="black">
                <a:alpha val="40000"/>
              </a:prstClr>
            </a:outerShdw>
          </a:effectLst>
        </p:spPr>
      </p:pic>
      <p:sp>
        <p:nvSpPr>
          <p:cNvPr id="9" name="文本框 8">
            <a:extLst>
              <a:ext uri="{FF2B5EF4-FFF2-40B4-BE49-F238E27FC236}">
                <a16:creationId xmlns:a16="http://schemas.microsoft.com/office/drawing/2014/main" id="{67C62C94-101B-524A-A023-0CC4CAFABDC7}"/>
              </a:ext>
            </a:extLst>
          </p:cNvPr>
          <p:cNvSpPr txBox="1"/>
          <p:nvPr/>
        </p:nvSpPr>
        <p:spPr>
          <a:xfrm>
            <a:off x="717386" y="1251983"/>
            <a:ext cx="1338828" cy="369332"/>
          </a:xfrm>
          <a:prstGeom prst="rect">
            <a:avLst/>
          </a:prstGeom>
          <a:noFill/>
        </p:spPr>
        <p:txBody>
          <a:bodyPr wrap="none" rtlCol="0">
            <a:spAutoFit/>
          </a:bodyPr>
          <a:lstStyle/>
          <a:p>
            <a:r>
              <a:rPr kumimoji="1" lang="zh-CN" altLang="en-US" dirty="0">
                <a:latin typeface="+mj-ea"/>
                <a:ea typeface="+mj-ea"/>
              </a:rPr>
              <a:t>超薄纳米靶</a:t>
            </a:r>
          </a:p>
        </p:txBody>
      </p:sp>
      <p:sp>
        <p:nvSpPr>
          <p:cNvPr id="10" name="文本框 9">
            <a:extLst>
              <a:ext uri="{FF2B5EF4-FFF2-40B4-BE49-F238E27FC236}">
                <a16:creationId xmlns:a16="http://schemas.microsoft.com/office/drawing/2014/main" id="{A8F106A9-3617-1543-AC37-505C9CC62388}"/>
              </a:ext>
            </a:extLst>
          </p:cNvPr>
          <p:cNvSpPr txBox="1"/>
          <p:nvPr/>
        </p:nvSpPr>
        <p:spPr>
          <a:xfrm>
            <a:off x="3650472" y="1251983"/>
            <a:ext cx="1338828" cy="369332"/>
          </a:xfrm>
          <a:prstGeom prst="rect">
            <a:avLst/>
          </a:prstGeom>
          <a:noFill/>
        </p:spPr>
        <p:txBody>
          <a:bodyPr wrap="none" rtlCol="0">
            <a:spAutoFit/>
          </a:bodyPr>
          <a:lstStyle/>
          <a:p>
            <a:r>
              <a:rPr kumimoji="1" lang="zh-CN" altLang="en-US" dirty="0">
                <a:latin typeface="+mj-ea"/>
                <a:ea typeface="+mj-ea"/>
              </a:rPr>
              <a:t>纳米阵列靶</a:t>
            </a:r>
          </a:p>
        </p:txBody>
      </p:sp>
      <p:sp>
        <p:nvSpPr>
          <p:cNvPr id="11" name="文本框 10">
            <a:extLst>
              <a:ext uri="{FF2B5EF4-FFF2-40B4-BE49-F238E27FC236}">
                <a16:creationId xmlns:a16="http://schemas.microsoft.com/office/drawing/2014/main" id="{119CD4B2-DE86-B94F-980F-D94BE1FE832F}"/>
              </a:ext>
            </a:extLst>
          </p:cNvPr>
          <p:cNvSpPr txBox="1"/>
          <p:nvPr/>
        </p:nvSpPr>
        <p:spPr>
          <a:xfrm>
            <a:off x="6672119" y="1251983"/>
            <a:ext cx="1107996" cy="369332"/>
          </a:xfrm>
          <a:prstGeom prst="rect">
            <a:avLst/>
          </a:prstGeom>
          <a:noFill/>
        </p:spPr>
        <p:txBody>
          <a:bodyPr wrap="none" rtlCol="0">
            <a:spAutoFit/>
          </a:bodyPr>
          <a:lstStyle/>
          <a:p>
            <a:r>
              <a:rPr kumimoji="1" lang="zh-CN" altLang="en-US" dirty="0">
                <a:latin typeface="+mj-ea"/>
                <a:ea typeface="+mj-ea"/>
              </a:rPr>
              <a:t>微通道靶</a:t>
            </a:r>
          </a:p>
        </p:txBody>
      </p:sp>
      <p:sp>
        <p:nvSpPr>
          <p:cNvPr id="12" name="文本框 11">
            <a:extLst>
              <a:ext uri="{FF2B5EF4-FFF2-40B4-BE49-F238E27FC236}">
                <a16:creationId xmlns:a16="http://schemas.microsoft.com/office/drawing/2014/main" id="{8BD13659-A97E-0C4E-8E81-421474538313}"/>
              </a:ext>
            </a:extLst>
          </p:cNvPr>
          <p:cNvSpPr txBox="1"/>
          <p:nvPr/>
        </p:nvSpPr>
        <p:spPr>
          <a:xfrm>
            <a:off x="694008" y="3944589"/>
            <a:ext cx="1585741" cy="369332"/>
          </a:xfrm>
          <a:prstGeom prst="rect">
            <a:avLst/>
          </a:prstGeom>
          <a:noFill/>
        </p:spPr>
        <p:txBody>
          <a:bodyPr wrap="square" rtlCol="0">
            <a:spAutoFit/>
          </a:bodyPr>
          <a:lstStyle/>
          <a:p>
            <a:r>
              <a:rPr kumimoji="1" lang="zh-CN" altLang="en-US" dirty="0">
                <a:latin typeface="+mj-ea"/>
                <a:ea typeface="+mj-ea"/>
              </a:rPr>
              <a:t>纳米泡沫靶</a:t>
            </a:r>
          </a:p>
        </p:txBody>
      </p:sp>
      <p:sp>
        <p:nvSpPr>
          <p:cNvPr id="13" name="文本框 12">
            <a:extLst>
              <a:ext uri="{FF2B5EF4-FFF2-40B4-BE49-F238E27FC236}">
                <a16:creationId xmlns:a16="http://schemas.microsoft.com/office/drawing/2014/main" id="{5488BB72-77F2-0843-A649-34485DD9FF5B}"/>
              </a:ext>
            </a:extLst>
          </p:cNvPr>
          <p:cNvSpPr txBox="1"/>
          <p:nvPr/>
        </p:nvSpPr>
        <p:spPr>
          <a:xfrm>
            <a:off x="3779129" y="3944589"/>
            <a:ext cx="1585741" cy="369332"/>
          </a:xfrm>
          <a:prstGeom prst="rect">
            <a:avLst/>
          </a:prstGeom>
          <a:noFill/>
        </p:spPr>
        <p:txBody>
          <a:bodyPr wrap="square" rtlCol="0">
            <a:spAutoFit/>
          </a:bodyPr>
          <a:lstStyle/>
          <a:p>
            <a:r>
              <a:rPr kumimoji="1" lang="zh-CN" altLang="en-US" dirty="0">
                <a:latin typeface="+mj-ea"/>
                <a:ea typeface="+mj-ea"/>
              </a:rPr>
              <a:t>微米柱靶</a:t>
            </a:r>
          </a:p>
        </p:txBody>
      </p:sp>
      <p:sp>
        <p:nvSpPr>
          <p:cNvPr id="14" name="文本框 13">
            <a:extLst>
              <a:ext uri="{FF2B5EF4-FFF2-40B4-BE49-F238E27FC236}">
                <a16:creationId xmlns:a16="http://schemas.microsoft.com/office/drawing/2014/main" id="{47B97754-B0FD-B042-9958-8BFD3997BD69}"/>
              </a:ext>
            </a:extLst>
          </p:cNvPr>
          <p:cNvSpPr txBox="1"/>
          <p:nvPr/>
        </p:nvSpPr>
        <p:spPr>
          <a:xfrm>
            <a:off x="6564407" y="3944589"/>
            <a:ext cx="2186716" cy="369332"/>
          </a:xfrm>
          <a:prstGeom prst="rect">
            <a:avLst/>
          </a:prstGeom>
          <a:noFill/>
        </p:spPr>
        <p:txBody>
          <a:bodyPr wrap="square" rtlCol="0">
            <a:spAutoFit/>
          </a:bodyPr>
          <a:lstStyle/>
          <a:p>
            <a:r>
              <a:rPr kumimoji="1" lang="zh-CN" altLang="en-US" dirty="0">
                <a:latin typeface="+mj-ea"/>
                <a:ea typeface="+mj-ea"/>
              </a:rPr>
              <a:t>表面微结构靶</a:t>
            </a:r>
          </a:p>
        </p:txBody>
      </p:sp>
      <p:sp>
        <p:nvSpPr>
          <p:cNvPr id="15" name="标题 1">
            <a:extLst>
              <a:ext uri="{FF2B5EF4-FFF2-40B4-BE49-F238E27FC236}">
                <a16:creationId xmlns:a16="http://schemas.microsoft.com/office/drawing/2014/main" id="{DA9168C7-1F00-6443-96AB-ACB8A57410AB}"/>
              </a:ext>
            </a:extLst>
          </p:cNvPr>
          <p:cNvSpPr>
            <a:spLocks noGrp="1"/>
          </p:cNvSpPr>
          <p:nvPr>
            <p:ph type="title"/>
          </p:nvPr>
        </p:nvSpPr>
        <p:spPr>
          <a:xfrm>
            <a:off x="392877" y="142238"/>
            <a:ext cx="8358246" cy="576220"/>
          </a:xfrm>
        </p:spPr>
        <p:txBody>
          <a:bodyPr/>
          <a:lstStyle/>
          <a:p>
            <a:r>
              <a:rPr kumimoji="1" lang="zh-CN" altLang="en-US" dirty="0"/>
              <a:t>纳米靶与微结构靶用于激光加速</a:t>
            </a:r>
          </a:p>
        </p:txBody>
      </p:sp>
    </p:spTree>
    <p:extLst>
      <p:ext uri="{BB962C8B-B14F-4D97-AF65-F5344CB8AC3E}">
        <p14:creationId xmlns:p14="http://schemas.microsoft.com/office/powerpoint/2010/main" val="3604153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F5A31-EABE-9F4C-8DCA-B575EFC948EC}"/>
              </a:ext>
            </a:extLst>
          </p:cNvPr>
          <p:cNvSpPr>
            <a:spLocks noGrp="1"/>
          </p:cNvSpPr>
          <p:nvPr>
            <p:ph type="title"/>
          </p:nvPr>
        </p:nvSpPr>
        <p:spPr>
          <a:xfrm>
            <a:off x="168929" y="129356"/>
            <a:ext cx="9142496" cy="576220"/>
          </a:xfrm>
        </p:spPr>
        <p:txBody>
          <a:bodyPr>
            <a:normAutofit/>
          </a:bodyPr>
          <a:lstStyle/>
          <a:p>
            <a:r>
              <a:rPr kumimoji="1" lang="zh-CN" altLang="en-US" dirty="0"/>
              <a:t>实验光谱测量结果（平场光栅谱仪</a:t>
            </a:r>
            <a:r>
              <a:rPr kumimoji="1" lang="en-US" altLang="zh-CN" dirty="0"/>
              <a:t>+</a:t>
            </a:r>
            <a:r>
              <a:rPr kumimoji="1" lang="zh-CN" altLang="en-US" dirty="0"/>
              <a:t>透射光栅）</a:t>
            </a:r>
          </a:p>
        </p:txBody>
      </p:sp>
      <p:pic>
        <p:nvPicPr>
          <p:cNvPr id="4" name="图片 3">
            <a:extLst>
              <a:ext uri="{FF2B5EF4-FFF2-40B4-BE49-F238E27FC236}">
                <a16:creationId xmlns:a16="http://schemas.microsoft.com/office/drawing/2014/main" id="{793479C4-F0DB-B148-B9E7-390F5626F8AC}"/>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65841" y="2054718"/>
            <a:ext cx="7200000" cy="1548000"/>
          </a:xfrm>
          <a:prstGeom prst="rect">
            <a:avLst/>
          </a:prstGeom>
        </p:spPr>
      </p:pic>
      <p:pic>
        <p:nvPicPr>
          <p:cNvPr id="5" name="图片 4">
            <a:extLst>
              <a:ext uri="{FF2B5EF4-FFF2-40B4-BE49-F238E27FC236}">
                <a16:creationId xmlns:a16="http://schemas.microsoft.com/office/drawing/2014/main" id="{D0771900-A2FA-8944-A74A-498EDCB1B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5841" y="705576"/>
            <a:ext cx="7200000" cy="1546922"/>
          </a:xfrm>
          <a:prstGeom prst="rect">
            <a:avLst/>
          </a:prstGeom>
        </p:spPr>
      </p:pic>
      <p:sp>
        <p:nvSpPr>
          <p:cNvPr id="6" name="文本框 5">
            <a:extLst>
              <a:ext uri="{FF2B5EF4-FFF2-40B4-BE49-F238E27FC236}">
                <a16:creationId xmlns:a16="http://schemas.microsoft.com/office/drawing/2014/main" id="{2D7E6905-497E-2C4E-9159-F9030AFF7589}"/>
              </a:ext>
            </a:extLst>
          </p:cNvPr>
          <p:cNvSpPr txBox="1"/>
          <p:nvPr/>
        </p:nvSpPr>
        <p:spPr>
          <a:xfrm>
            <a:off x="0" y="1294371"/>
            <a:ext cx="1665841" cy="369332"/>
          </a:xfrm>
          <a:prstGeom prst="rect">
            <a:avLst/>
          </a:prstGeom>
          <a:noFill/>
        </p:spPr>
        <p:txBody>
          <a:bodyPr wrap="none" rtlCol="0">
            <a:spAutoFit/>
          </a:bodyPr>
          <a:lstStyle/>
          <a:p>
            <a:r>
              <a:rPr lang="en-US" altLang="zh-CN" b="1" dirty="0"/>
              <a:t>120 nm</a:t>
            </a:r>
            <a:r>
              <a:rPr lang="zh-CN" altLang="en-US" b="1" dirty="0"/>
              <a:t>塑料靶</a:t>
            </a:r>
          </a:p>
        </p:txBody>
      </p:sp>
      <p:sp>
        <p:nvSpPr>
          <p:cNvPr id="8" name="文本框 7">
            <a:extLst>
              <a:ext uri="{FF2B5EF4-FFF2-40B4-BE49-F238E27FC236}">
                <a16:creationId xmlns:a16="http://schemas.microsoft.com/office/drawing/2014/main" id="{FDA0EEE3-3B2F-824D-8FBD-FC92298308DA}"/>
              </a:ext>
            </a:extLst>
          </p:cNvPr>
          <p:cNvSpPr txBox="1"/>
          <p:nvPr/>
        </p:nvSpPr>
        <p:spPr>
          <a:xfrm>
            <a:off x="123306" y="2458848"/>
            <a:ext cx="1537600" cy="369332"/>
          </a:xfrm>
          <a:prstGeom prst="rect">
            <a:avLst/>
          </a:prstGeom>
          <a:noFill/>
        </p:spPr>
        <p:txBody>
          <a:bodyPr wrap="none" rtlCol="0">
            <a:spAutoFit/>
          </a:bodyPr>
          <a:lstStyle/>
          <a:p>
            <a:r>
              <a:rPr lang="en-US" altLang="zh-CN" b="1" dirty="0"/>
              <a:t>60 um</a:t>
            </a:r>
            <a:r>
              <a:rPr lang="zh-CN" altLang="en-US" b="1" dirty="0"/>
              <a:t>碳管靶</a:t>
            </a:r>
          </a:p>
        </p:txBody>
      </p:sp>
      <p:pic>
        <p:nvPicPr>
          <p:cNvPr id="9" name="内容占位符 5">
            <a:extLst>
              <a:ext uri="{FF2B5EF4-FFF2-40B4-BE49-F238E27FC236}">
                <a16:creationId xmlns:a16="http://schemas.microsoft.com/office/drawing/2014/main" id="{C3B0EF79-3940-9E4F-AF1D-03380D30A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9420" y="3601640"/>
            <a:ext cx="5184418" cy="3119256"/>
          </a:xfrm>
          <a:prstGeom prst="rect">
            <a:avLst/>
          </a:prstGeom>
        </p:spPr>
      </p:pic>
      <p:sp>
        <p:nvSpPr>
          <p:cNvPr id="10" name="矩形 9">
            <a:extLst>
              <a:ext uri="{FF2B5EF4-FFF2-40B4-BE49-F238E27FC236}">
                <a16:creationId xmlns:a16="http://schemas.microsoft.com/office/drawing/2014/main" id="{E8F0B41A-343D-B44D-8B0C-819AED8D987A}"/>
              </a:ext>
            </a:extLst>
          </p:cNvPr>
          <p:cNvSpPr/>
          <p:nvPr/>
        </p:nvSpPr>
        <p:spPr>
          <a:xfrm>
            <a:off x="5478658" y="3793678"/>
            <a:ext cx="1495922" cy="40011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t>60</a:t>
            </a:r>
            <a:r>
              <a:rPr lang="zh-CN" altLang="en-US" sz="2000" b="1" dirty="0"/>
              <a:t>微米碳管</a:t>
            </a:r>
          </a:p>
        </p:txBody>
      </p:sp>
    </p:spTree>
    <p:extLst>
      <p:ext uri="{BB962C8B-B14F-4D97-AF65-F5344CB8AC3E}">
        <p14:creationId xmlns:p14="http://schemas.microsoft.com/office/powerpoint/2010/main" val="3868447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D00317-5543-1146-8399-59B55EA14D71}"/>
              </a:ext>
            </a:extLst>
          </p:cNvPr>
          <p:cNvSpPr>
            <a:spLocks noGrp="1"/>
          </p:cNvSpPr>
          <p:nvPr>
            <p:ph type="title"/>
          </p:nvPr>
        </p:nvSpPr>
        <p:spPr>
          <a:xfrm>
            <a:off x="739776" y="166451"/>
            <a:ext cx="8358246" cy="576220"/>
          </a:xfrm>
        </p:spPr>
        <p:txBody>
          <a:bodyPr/>
          <a:lstStyle/>
          <a:p>
            <a:r>
              <a:rPr kumimoji="1" lang="zh-CN" altLang="en-US" dirty="0"/>
              <a:t>角分布及能量估算（利用光电二极管测量）</a:t>
            </a:r>
          </a:p>
        </p:txBody>
      </p:sp>
      <p:pic>
        <p:nvPicPr>
          <p:cNvPr id="3" name="内容占位符 5">
            <a:extLst>
              <a:ext uri="{FF2B5EF4-FFF2-40B4-BE49-F238E27FC236}">
                <a16:creationId xmlns:a16="http://schemas.microsoft.com/office/drawing/2014/main" id="{447BD0D8-4738-E145-B8E6-43AD1FCE772A}"/>
              </a:ext>
            </a:extLst>
          </p:cNvPr>
          <p:cNvPicPr>
            <a:picLocks noChangeAspect="1"/>
          </p:cNvPicPr>
          <p:nvPr/>
        </p:nvPicPr>
        <p:blipFill>
          <a:blip r:embed="rId2"/>
          <a:stretch>
            <a:fillRect/>
          </a:stretch>
        </p:blipFill>
        <p:spPr>
          <a:xfrm>
            <a:off x="1167912" y="1394877"/>
            <a:ext cx="6808175" cy="5008562"/>
          </a:xfrm>
          <a:prstGeom prst="rect">
            <a:avLst/>
          </a:prstGeom>
        </p:spPr>
      </p:pic>
      <p:sp>
        <p:nvSpPr>
          <p:cNvPr id="4" name="矩形 3">
            <a:extLst>
              <a:ext uri="{FF2B5EF4-FFF2-40B4-BE49-F238E27FC236}">
                <a16:creationId xmlns:a16="http://schemas.microsoft.com/office/drawing/2014/main" id="{983C1C78-6C7B-CC49-8EB9-1F3137FAC7D2}"/>
              </a:ext>
            </a:extLst>
          </p:cNvPr>
          <p:cNvSpPr/>
          <p:nvPr/>
        </p:nvSpPr>
        <p:spPr>
          <a:xfrm>
            <a:off x="134482" y="1997839"/>
            <a:ext cx="1210588" cy="286232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t>前向更强</a:t>
            </a:r>
            <a:endParaRPr lang="en-US" altLang="zh-CN" sz="2000" b="1" dirty="0"/>
          </a:p>
          <a:p>
            <a:endParaRPr lang="en-US" altLang="zh-CN" sz="2000" b="1" dirty="0"/>
          </a:p>
          <a:p>
            <a:r>
              <a:rPr lang="zh-CN" altLang="en-US" sz="2000" b="1" dirty="0"/>
              <a:t>线辐射</a:t>
            </a:r>
            <a:endParaRPr lang="en-US" altLang="zh-CN" sz="2000" b="1" dirty="0"/>
          </a:p>
          <a:p>
            <a:endParaRPr lang="en-US" altLang="zh-CN" sz="2000" b="1" dirty="0"/>
          </a:p>
          <a:p>
            <a:r>
              <a:rPr lang="zh-CN" altLang="en-US" sz="2000" b="1" dirty="0"/>
              <a:t>复合辐射</a:t>
            </a:r>
            <a:endParaRPr lang="en-US" altLang="zh-CN" sz="2000" b="1" dirty="0"/>
          </a:p>
          <a:p>
            <a:endParaRPr lang="en-US" altLang="zh-CN" sz="2000" b="1" dirty="0"/>
          </a:p>
          <a:p>
            <a:r>
              <a:rPr lang="zh-CN" altLang="en-US" sz="2000" b="1" dirty="0">
                <a:solidFill>
                  <a:srgbClr val="0070C0"/>
                </a:solidFill>
              </a:rPr>
              <a:t>轫致辐射</a:t>
            </a:r>
            <a:endParaRPr lang="en-US" altLang="zh-CN" sz="2000" b="1" dirty="0">
              <a:solidFill>
                <a:srgbClr val="0070C0"/>
              </a:solidFill>
            </a:endParaRPr>
          </a:p>
          <a:p>
            <a:endParaRPr lang="en-US" altLang="zh-CN" sz="2000" b="1" dirty="0">
              <a:solidFill>
                <a:srgbClr val="0070C0"/>
              </a:solidFill>
            </a:endParaRPr>
          </a:p>
          <a:p>
            <a:r>
              <a:rPr lang="zh-CN" altLang="en-US" sz="2000" b="1" dirty="0">
                <a:solidFill>
                  <a:srgbClr val="0070C0"/>
                </a:solidFill>
              </a:rPr>
              <a:t>同步辐射</a:t>
            </a:r>
          </a:p>
        </p:txBody>
      </p:sp>
      <p:sp>
        <p:nvSpPr>
          <p:cNvPr id="5" name="矩形 4">
            <a:extLst>
              <a:ext uri="{FF2B5EF4-FFF2-40B4-BE49-F238E27FC236}">
                <a16:creationId xmlns:a16="http://schemas.microsoft.com/office/drawing/2014/main" id="{5AB07948-6E74-3B44-B4E5-D63A256B9ADF}"/>
              </a:ext>
            </a:extLst>
          </p:cNvPr>
          <p:cNvSpPr/>
          <p:nvPr/>
        </p:nvSpPr>
        <p:spPr>
          <a:xfrm>
            <a:off x="6773007" y="4304553"/>
            <a:ext cx="2249334" cy="1754326"/>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0070C0"/>
                </a:solidFill>
              </a:rPr>
              <a:t>计算立体角后产额</a:t>
            </a:r>
            <a:endParaRPr lang="en-US" altLang="zh-CN" sz="2000" b="1" dirty="0">
              <a:solidFill>
                <a:srgbClr val="0070C0"/>
              </a:solidFill>
            </a:endParaRPr>
          </a:p>
          <a:p>
            <a:r>
              <a:rPr lang="en-US" altLang="zh-CN" sz="2000" b="1" dirty="0">
                <a:solidFill>
                  <a:srgbClr val="FF0000"/>
                </a:solidFill>
              </a:rPr>
              <a:t>241 </a:t>
            </a:r>
            <a:r>
              <a:rPr lang="en-US" altLang="zh-CN" sz="2000" b="1" dirty="0" err="1">
                <a:solidFill>
                  <a:srgbClr val="FF0000"/>
                </a:solidFill>
              </a:rPr>
              <a:t>mJ</a:t>
            </a:r>
            <a:endParaRPr lang="en-US" altLang="zh-CN" sz="2000" b="1" dirty="0">
              <a:solidFill>
                <a:srgbClr val="FF0000"/>
              </a:solidFill>
            </a:endParaRPr>
          </a:p>
          <a:p>
            <a:endParaRPr lang="en-US" altLang="zh-CN" sz="2000" b="1" dirty="0">
              <a:solidFill>
                <a:srgbClr val="0070C0"/>
              </a:solidFill>
            </a:endParaRPr>
          </a:p>
          <a:p>
            <a:r>
              <a:rPr lang="zh-CN" altLang="en-US" sz="2000" b="1" dirty="0">
                <a:solidFill>
                  <a:srgbClr val="0070C0"/>
                </a:solidFill>
              </a:rPr>
              <a:t>能量转换效率</a:t>
            </a:r>
            <a:endParaRPr lang="en-US" altLang="zh-CN" sz="2000" b="1" dirty="0">
              <a:solidFill>
                <a:srgbClr val="0070C0"/>
              </a:solidFill>
            </a:endParaRPr>
          </a:p>
          <a:p>
            <a:r>
              <a:rPr lang="en-US" altLang="zh-CN" sz="2800" b="1" dirty="0">
                <a:solidFill>
                  <a:srgbClr val="FF0000"/>
                </a:solidFill>
              </a:rPr>
              <a:t>22%</a:t>
            </a:r>
            <a:r>
              <a:rPr lang="zh-CN" altLang="en-US" sz="2800" b="1" dirty="0">
                <a:solidFill>
                  <a:srgbClr val="FF0000"/>
                </a:solidFill>
              </a:rPr>
              <a:t> ！</a:t>
            </a:r>
          </a:p>
        </p:txBody>
      </p:sp>
    </p:spTree>
    <p:extLst>
      <p:ext uri="{BB962C8B-B14F-4D97-AF65-F5344CB8AC3E}">
        <p14:creationId xmlns:p14="http://schemas.microsoft.com/office/powerpoint/2010/main" val="812234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695FA4-122E-3345-AB52-4B37464E73BE}"/>
              </a:ext>
            </a:extLst>
          </p:cNvPr>
          <p:cNvSpPr>
            <a:spLocks noGrp="1"/>
          </p:cNvSpPr>
          <p:nvPr>
            <p:ph type="title"/>
          </p:nvPr>
        </p:nvSpPr>
        <p:spPr/>
        <p:txBody>
          <a:bodyPr/>
          <a:lstStyle/>
          <a:p>
            <a:r>
              <a:rPr kumimoji="1" lang="zh-CN" altLang="en-US" dirty="0"/>
              <a:t>水窗波段辐射</a:t>
            </a:r>
          </a:p>
        </p:txBody>
      </p:sp>
      <p:pic>
        <p:nvPicPr>
          <p:cNvPr id="3" name="内容占位符 5">
            <a:extLst>
              <a:ext uri="{FF2B5EF4-FFF2-40B4-BE49-F238E27FC236}">
                <a16:creationId xmlns:a16="http://schemas.microsoft.com/office/drawing/2014/main" id="{E22D8BC6-1359-D345-8EA6-0C84E177E0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4744" y="2348709"/>
            <a:ext cx="6059704" cy="3688516"/>
          </a:xfrm>
          <a:prstGeom prst="rect">
            <a:avLst/>
          </a:prstGeom>
        </p:spPr>
      </p:pic>
      <p:pic>
        <p:nvPicPr>
          <p:cNvPr id="4" name="图片 3">
            <a:extLst>
              <a:ext uri="{FF2B5EF4-FFF2-40B4-BE49-F238E27FC236}">
                <a16:creationId xmlns:a16="http://schemas.microsoft.com/office/drawing/2014/main" id="{52BDF401-551B-D84B-AD5D-9F4C9EA59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104" y="748802"/>
            <a:ext cx="6480000" cy="656698"/>
          </a:xfrm>
          <a:prstGeom prst="rect">
            <a:avLst/>
          </a:prstGeom>
        </p:spPr>
      </p:pic>
      <p:pic>
        <p:nvPicPr>
          <p:cNvPr id="5" name="图片 4">
            <a:extLst>
              <a:ext uri="{FF2B5EF4-FFF2-40B4-BE49-F238E27FC236}">
                <a16:creationId xmlns:a16="http://schemas.microsoft.com/office/drawing/2014/main" id="{F2D9A9EF-6F88-1649-BC70-B3D694B348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104" y="1534755"/>
            <a:ext cx="6480000" cy="678443"/>
          </a:xfrm>
          <a:prstGeom prst="rect">
            <a:avLst/>
          </a:prstGeom>
        </p:spPr>
      </p:pic>
      <p:sp>
        <p:nvSpPr>
          <p:cNvPr id="6" name="文本框 5">
            <a:extLst>
              <a:ext uri="{FF2B5EF4-FFF2-40B4-BE49-F238E27FC236}">
                <a16:creationId xmlns:a16="http://schemas.microsoft.com/office/drawing/2014/main" id="{A1800ED0-228D-DE47-B5AB-140D5A294BAF}"/>
              </a:ext>
            </a:extLst>
          </p:cNvPr>
          <p:cNvSpPr txBox="1"/>
          <p:nvPr/>
        </p:nvSpPr>
        <p:spPr>
          <a:xfrm>
            <a:off x="1287074" y="1677848"/>
            <a:ext cx="1233030" cy="338554"/>
          </a:xfrm>
          <a:prstGeom prst="rect">
            <a:avLst/>
          </a:prstGeom>
          <a:noFill/>
        </p:spPr>
        <p:txBody>
          <a:bodyPr wrap="none" rtlCol="0">
            <a:spAutoFit/>
          </a:bodyPr>
          <a:lstStyle/>
          <a:p>
            <a:r>
              <a:rPr lang="en-US" altLang="zh-CN" sz="1600" b="1" dirty="0"/>
              <a:t>40</a:t>
            </a:r>
            <a:r>
              <a:rPr lang="zh-CN" altLang="en-US" sz="1600" b="1" dirty="0"/>
              <a:t>微米碳管</a:t>
            </a:r>
            <a:endParaRPr lang="en-US" altLang="zh-CN" sz="1600" b="1" dirty="0"/>
          </a:p>
        </p:txBody>
      </p:sp>
      <p:sp>
        <p:nvSpPr>
          <p:cNvPr id="7" name="文本框 6">
            <a:extLst>
              <a:ext uri="{FF2B5EF4-FFF2-40B4-BE49-F238E27FC236}">
                <a16:creationId xmlns:a16="http://schemas.microsoft.com/office/drawing/2014/main" id="{D70D6CB9-7253-8149-8828-E36E1FE7BE02}"/>
              </a:ext>
            </a:extLst>
          </p:cNvPr>
          <p:cNvSpPr txBox="1"/>
          <p:nvPr/>
        </p:nvSpPr>
        <p:spPr>
          <a:xfrm>
            <a:off x="1233373" y="1006987"/>
            <a:ext cx="1346844" cy="338554"/>
          </a:xfrm>
          <a:prstGeom prst="rect">
            <a:avLst/>
          </a:prstGeom>
          <a:noFill/>
        </p:spPr>
        <p:txBody>
          <a:bodyPr wrap="none" rtlCol="0">
            <a:spAutoFit/>
          </a:bodyPr>
          <a:lstStyle/>
          <a:p>
            <a:r>
              <a:rPr lang="en-US" altLang="zh-CN" sz="1600" b="1" dirty="0"/>
              <a:t>120</a:t>
            </a:r>
            <a:r>
              <a:rPr lang="zh-CN" altLang="en-US" sz="1600" b="1" dirty="0"/>
              <a:t>纳米塑料</a:t>
            </a:r>
            <a:endParaRPr lang="en-US" altLang="zh-CN" sz="1600" b="1" dirty="0"/>
          </a:p>
        </p:txBody>
      </p:sp>
      <p:sp>
        <p:nvSpPr>
          <p:cNvPr id="8" name="矩形 7">
            <a:extLst>
              <a:ext uri="{FF2B5EF4-FFF2-40B4-BE49-F238E27FC236}">
                <a16:creationId xmlns:a16="http://schemas.microsoft.com/office/drawing/2014/main" id="{B595EE3C-AC37-2643-9A10-6B5F59A3EA66}"/>
              </a:ext>
            </a:extLst>
          </p:cNvPr>
          <p:cNvSpPr/>
          <p:nvPr/>
        </p:nvSpPr>
        <p:spPr>
          <a:xfrm>
            <a:off x="85462" y="3107793"/>
            <a:ext cx="2295821" cy="40011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t>水窗段 </a:t>
            </a:r>
            <a:r>
              <a:rPr lang="en-US" altLang="zh-CN" sz="2000" b="1" dirty="0"/>
              <a:t>2.3-4.4 nm</a:t>
            </a:r>
            <a:endParaRPr lang="zh-CN" altLang="en-US" sz="2000" b="1" dirty="0"/>
          </a:p>
        </p:txBody>
      </p:sp>
      <p:pic>
        <p:nvPicPr>
          <p:cNvPr id="10" name="图片 9">
            <a:extLst>
              <a:ext uri="{FF2B5EF4-FFF2-40B4-BE49-F238E27FC236}">
                <a16:creationId xmlns:a16="http://schemas.microsoft.com/office/drawing/2014/main" id="{ED4C123F-EBD6-2C41-84DF-DD6398B06E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95" y="3927329"/>
            <a:ext cx="2477509" cy="2059376"/>
          </a:xfrm>
          <a:prstGeom prst="rect">
            <a:avLst/>
          </a:prstGeom>
        </p:spPr>
      </p:pic>
      <p:sp>
        <p:nvSpPr>
          <p:cNvPr id="9" name="矩形 8">
            <a:extLst>
              <a:ext uri="{FF2B5EF4-FFF2-40B4-BE49-F238E27FC236}">
                <a16:creationId xmlns:a16="http://schemas.microsoft.com/office/drawing/2014/main" id="{97094A68-0865-6848-8137-CCB169E44CAB}"/>
              </a:ext>
            </a:extLst>
          </p:cNvPr>
          <p:cNvSpPr/>
          <p:nvPr/>
        </p:nvSpPr>
        <p:spPr>
          <a:xfrm>
            <a:off x="639920" y="4074424"/>
            <a:ext cx="553915" cy="49237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E6E02E24-6927-A14F-A53C-CED9B5466199}"/>
              </a:ext>
            </a:extLst>
          </p:cNvPr>
          <p:cNvSpPr/>
          <p:nvPr/>
        </p:nvSpPr>
        <p:spPr>
          <a:xfrm>
            <a:off x="134891" y="6206076"/>
            <a:ext cx="2117887" cy="40011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t>能量转化率～</a:t>
            </a:r>
            <a:r>
              <a:rPr lang="en-US" altLang="zh-CN" sz="2000" b="1" dirty="0"/>
              <a:t>4%</a:t>
            </a:r>
            <a:endParaRPr lang="zh-CN" altLang="en-US" sz="2000" b="1" dirty="0"/>
          </a:p>
        </p:txBody>
      </p:sp>
      <p:sp>
        <p:nvSpPr>
          <p:cNvPr id="12" name="文本框 11">
            <a:extLst>
              <a:ext uri="{FF2B5EF4-FFF2-40B4-BE49-F238E27FC236}">
                <a16:creationId xmlns:a16="http://schemas.microsoft.com/office/drawing/2014/main" id="{222E05EF-5D2B-8548-B326-4D1377604CD5}"/>
              </a:ext>
            </a:extLst>
          </p:cNvPr>
          <p:cNvSpPr txBox="1"/>
          <p:nvPr/>
        </p:nvSpPr>
        <p:spPr>
          <a:xfrm>
            <a:off x="4064000" y="3612759"/>
            <a:ext cx="2185214" cy="461665"/>
          </a:xfrm>
          <a:prstGeom prst="rect">
            <a:avLst/>
          </a:prstGeom>
          <a:noFill/>
        </p:spPr>
        <p:txBody>
          <a:bodyPr wrap="none" rtlCol="0">
            <a:spAutoFit/>
          </a:bodyPr>
          <a:lstStyle/>
          <a:p>
            <a:r>
              <a:rPr kumimoji="1" lang="en-US" altLang="zh-CN" sz="2400" dirty="0">
                <a:solidFill>
                  <a:srgbClr val="C00000"/>
                </a:solidFill>
              </a:rPr>
              <a:t>100</a:t>
            </a:r>
            <a:r>
              <a:rPr kumimoji="1" lang="zh-CN" altLang="en-US" sz="2400" dirty="0">
                <a:solidFill>
                  <a:srgbClr val="C00000"/>
                </a:solidFill>
              </a:rPr>
              <a:t>倍强度增益</a:t>
            </a:r>
          </a:p>
        </p:txBody>
      </p:sp>
      <p:cxnSp>
        <p:nvCxnSpPr>
          <p:cNvPr id="14" name="直线箭头连接符 13">
            <a:extLst>
              <a:ext uri="{FF2B5EF4-FFF2-40B4-BE49-F238E27FC236}">
                <a16:creationId xmlns:a16="http://schemas.microsoft.com/office/drawing/2014/main" id="{843B3C75-B8B0-EC4B-A8F7-2EA8CB898892}"/>
              </a:ext>
            </a:extLst>
          </p:cNvPr>
          <p:cNvCxnSpPr/>
          <p:nvPr/>
        </p:nvCxnSpPr>
        <p:spPr>
          <a:xfrm flipH="1">
            <a:off x="3628571" y="4074424"/>
            <a:ext cx="667658" cy="68626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5" name="矩形 14">
            <a:extLst>
              <a:ext uri="{FF2B5EF4-FFF2-40B4-BE49-F238E27FC236}">
                <a16:creationId xmlns:a16="http://schemas.microsoft.com/office/drawing/2014/main" id="{5D5F9127-3D3A-3F4E-B76D-38BC31C5D53D}"/>
              </a:ext>
            </a:extLst>
          </p:cNvPr>
          <p:cNvSpPr/>
          <p:nvPr/>
        </p:nvSpPr>
        <p:spPr>
          <a:xfrm>
            <a:off x="2459191" y="5990407"/>
            <a:ext cx="6480000" cy="923330"/>
          </a:xfrm>
          <a:prstGeom prst="rect">
            <a:avLst/>
          </a:prstGeom>
        </p:spPr>
        <p:txBody>
          <a:bodyPr wrap="square">
            <a:spAutoFit/>
          </a:bodyPr>
          <a:lstStyle/>
          <a:p>
            <a:r>
              <a:rPr lang="zh-CN" altLang="en-US" dirty="0">
                <a:latin typeface="SimSun" panose="02010600030101010101" pitchFamily="2" charset="-122"/>
                <a:ea typeface="SimSun" panose="02010600030101010101" pitchFamily="2" charset="-122"/>
              </a:rPr>
              <a:t>碳六</a:t>
            </a:r>
            <a:r>
              <a:rPr lang="en-US" altLang="zh-CN" dirty="0">
                <a:latin typeface="SimSun" panose="02010600030101010101" pitchFamily="2" charset="-122"/>
                <a:ea typeface="SimSun" panose="02010600030101010101" pitchFamily="2" charset="-122"/>
              </a:rPr>
              <a:t>K⍺</a:t>
            </a:r>
            <a:r>
              <a:rPr lang="zh-CN" altLang="en-US" dirty="0">
                <a:latin typeface="SimSun" panose="02010600030101010101" pitchFamily="2" charset="-122"/>
                <a:ea typeface="SimSun" panose="02010600030101010101" pitchFamily="2" charset="-122"/>
              </a:rPr>
              <a:t>线辐射总光子数～</a:t>
            </a:r>
            <a:r>
              <a:rPr lang="en-US" altLang="zh-CN" dirty="0">
                <a:latin typeface="SimSun" panose="02010600030101010101" pitchFamily="2" charset="-122"/>
                <a:ea typeface="SimSun" panose="02010600030101010101" pitchFamily="2" charset="-122"/>
              </a:rPr>
              <a:t>10</a:t>
            </a:r>
            <a:r>
              <a:rPr lang="en-US" altLang="zh-CN" baseline="30000" dirty="0">
                <a:latin typeface="SimSun" panose="02010600030101010101" pitchFamily="2" charset="-122"/>
                <a:ea typeface="SimSun" panose="02010600030101010101" pitchFamily="2" charset="-122"/>
              </a:rPr>
              <a:t>14</a:t>
            </a:r>
            <a:r>
              <a:rPr lang="en-US" altLang="zh-CN" dirty="0">
                <a:latin typeface="SimSun" panose="02010600030101010101" pitchFamily="2" charset="-122"/>
                <a:ea typeface="SimSun" panose="02010600030101010101" pitchFamily="2" charset="-122"/>
              </a:rPr>
              <a:t>/shot</a:t>
            </a:r>
            <a:r>
              <a:rPr lang="zh-CN" altLang="en-US" dirty="0">
                <a:latin typeface="SimSun" panose="02010600030101010101" pitchFamily="2" charset="-122"/>
                <a:ea typeface="SimSun" panose="02010600030101010101" pitchFamily="2" charset="-122"/>
              </a:rPr>
              <a:t>，（预估）发光时间在</a:t>
            </a:r>
            <a:r>
              <a:rPr lang="en-US" altLang="zh-CN" dirty="0">
                <a:latin typeface="TeXGyreTermes"/>
              </a:rPr>
              <a:t>10ps</a:t>
            </a:r>
            <a:r>
              <a:rPr lang="zh-CN" altLang="en-US" dirty="0">
                <a:latin typeface="SimSun" panose="02010600030101010101" pitchFamily="2" charset="-122"/>
                <a:ea typeface="SimSun" panose="02010600030101010101" pitchFamily="2" charset="-122"/>
              </a:rPr>
              <a:t>，可估算得其亮度在</a:t>
            </a:r>
            <a:r>
              <a:rPr lang="en-US" altLang="zh-CN" dirty="0">
                <a:latin typeface="TeXGyreTermes"/>
              </a:rPr>
              <a:t>10</a:t>
            </a:r>
            <a:r>
              <a:rPr lang="en-US" altLang="zh-CN" baseline="30000" dirty="0">
                <a:latin typeface="TeXGyreTermes"/>
              </a:rPr>
              <a:t>20</a:t>
            </a:r>
            <a:r>
              <a:rPr lang="en-US" altLang="zh-CN" sz="1050" dirty="0">
                <a:latin typeface="TeXGyreTermes"/>
              </a:rPr>
              <a:t> </a:t>
            </a:r>
            <a:r>
              <a:rPr lang="en-US" altLang="zh-CN" dirty="0">
                <a:latin typeface="TeXGyreTermes"/>
              </a:rPr>
              <a:t>Photons</a:t>
            </a:r>
            <a:r>
              <a:rPr lang="en-US" altLang="zh-CN" dirty="0">
                <a:latin typeface="txsys"/>
              </a:rPr>
              <a:t>/</a:t>
            </a:r>
            <a:r>
              <a:rPr lang="en-US" altLang="zh-CN" dirty="0">
                <a:latin typeface="TeXGyreTermes"/>
              </a:rPr>
              <a:t>s</a:t>
            </a:r>
            <a:r>
              <a:rPr lang="en-US" altLang="zh-CN" dirty="0">
                <a:latin typeface="txsys"/>
              </a:rPr>
              <a:t>/</a:t>
            </a:r>
            <a:r>
              <a:rPr lang="en-US" altLang="zh-CN" dirty="0">
                <a:latin typeface="TeXGyreTermes"/>
              </a:rPr>
              <a:t>mm</a:t>
            </a:r>
            <a:r>
              <a:rPr lang="en-US" altLang="zh-CN" sz="1050" dirty="0">
                <a:latin typeface="TeXGyreTermes"/>
              </a:rPr>
              <a:t>2</a:t>
            </a:r>
            <a:r>
              <a:rPr lang="en-US" altLang="zh-CN" dirty="0">
                <a:latin typeface="txsys"/>
              </a:rPr>
              <a:t>/</a:t>
            </a:r>
            <a:r>
              <a:rPr lang="en-US" altLang="zh-CN" dirty="0">
                <a:latin typeface="TeXGyreTermes"/>
              </a:rPr>
              <a:t>mrad</a:t>
            </a:r>
            <a:r>
              <a:rPr lang="en-US" altLang="zh-CN" sz="1050" dirty="0">
                <a:latin typeface="TeXGyreTermes"/>
              </a:rPr>
              <a:t>2</a:t>
            </a:r>
            <a:r>
              <a:rPr lang="en-US" altLang="zh-CN" dirty="0">
                <a:latin typeface="txsys"/>
              </a:rPr>
              <a:t>/</a:t>
            </a:r>
            <a:r>
              <a:rPr lang="en-US" altLang="zh-CN" dirty="0">
                <a:latin typeface="TeXGyreTermes"/>
              </a:rPr>
              <a:t>0</a:t>
            </a:r>
            <a:r>
              <a:rPr lang="en-US" altLang="zh-CN" dirty="0">
                <a:latin typeface="rtxmi"/>
              </a:rPr>
              <a:t>.</a:t>
            </a:r>
            <a:r>
              <a:rPr lang="en-US" altLang="zh-CN" dirty="0">
                <a:latin typeface="TeXGyreTermes"/>
              </a:rPr>
              <a:t>1%BW</a:t>
            </a:r>
            <a:r>
              <a:rPr lang="zh-CN" altLang="en-US" dirty="0">
                <a:latin typeface="SimSun" panose="02010600030101010101" pitchFamily="2" charset="-122"/>
                <a:ea typeface="SimSun" panose="02010600030101010101" pitchFamily="2" charset="-122"/>
              </a:rPr>
              <a:t>量级，与传统的第三代同步辐射光源相</a:t>
            </a:r>
            <a:r>
              <a:rPr lang="zh-CN" altLang="en-US" dirty="0"/>
              <a:t>当。</a:t>
            </a:r>
          </a:p>
        </p:txBody>
      </p:sp>
    </p:spTree>
    <p:extLst>
      <p:ext uri="{BB962C8B-B14F-4D97-AF65-F5344CB8AC3E}">
        <p14:creationId xmlns:p14="http://schemas.microsoft.com/office/powerpoint/2010/main" val="2892549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AD6DBB-725C-5545-A123-6D3B83D22A61}"/>
              </a:ext>
            </a:extLst>
          </p:cNvPr>
          <p:cNvSpPr>
            <a:spLocks noGrp="1"/>
          </p:cNvSpPr>
          <p:nvPr>
            <p:ph type="title"/>
          </p:nvPr>
        </p:nvSpPr>
        <p:spPr/>
        <p:txBody>
          <a:bodyPr/>
          <a:lstStyle/>
          <a:p>
            <a:r>
              <a:rPr kumimoji="1" lang="zh-CN" altLang="en-US" dirty="0"/>
              <a:t>微纳结构靶高效产生</a:t>
            </a:r>
            <a:r>
              <a:rPr kumimoji="1" lang="en-US" altLang="zh-CN" dirty="0"/>
              <a:t>X</a:t>
            </a:r>
            <a:r>
              <a:rPr kumimoji="1" lang="zh-CN" altLang="en-US" dirty="0"/>
              <a:t>射线辐射</a:t>
            </a:r>
          </a:p>
        </p:txBody>
      </p:sp>
      <p:pic>
        <p:nvPicPr>
          <p:cNvPr id="3" name="图片 2">
            <a:extLst>
              <a:ext uri="{FF2B5EF4-FFF2-40B4-BE49-F238E27FC236}">
                <a16:creationId xmlns:a16="http://schemas.microsoft.com/office/drawing/2014/main" id="{6C25F1BB-CBD1-584D-B1C1-A4B1C4B1C4E6}"/>
              </a:ext>
            </a:extLst>
          </p:cNvPr>
          <p:cNvPicPr>
            <a:picLocks noChangeAspect="1"/>
          </p:cNvPicPr>
          <p:nvPr/>
        </p:nvPicPr>
        <p:blipFill rotWithShape="1">
          <a:blip r:embed="rId2"/>
          <a:srcRect r="6397" b="2981"/>
          <a:stretch/>
        </p:blipFill>
        <p:spPr>
          <a:xfrm>
            <a:off x="5503089" y="1878438"/>
            <a:ext cx="3328047" cy="3370777"/>
          </a:xfrm>
          <a:prstGeom prst="rect">
            <a:avLst/>
          </a:prstGeom>
        </p:spPr>
      </p:pic>
      <p:sp>
        <p:nvSpPr>
          <p:cNvPr id="4" name="文本框 3">
            <a:extLst>
              <a:ext uri="{FF2B5EF4-FFF2-40B4-BE49-F238E27FC236}">
                <a16:creationId xmlns:a16="http://schemas.microsoft.com/office/drawing/2014/main" id="{939219DC-8BB2-DC44-95EA-69A5404861FE}"/>
              </a:ext>
            </a:extLst>
          </p:cNvPr>
          <p:cNvSpPr txBox="1"/>
          <p:nvPr/>
        </p:nvSpPr>
        <p:spPr>
          <a:xfrm>
            <a:off x="1219669" y="6046862"/>
            <a:ext cx="3205656" cy="338554"/>
          </a:xfrm>
          <a:prstGeom prst="rect">
            <a:avLst/>
          </a:prstGeom>
          <a:noFill/>
        </p:spPr>
        <p:txBody>
          <a:bodyPr wrap="square" rtlCol="0">
            <a:spAutoFit/>
          </a:bodyPr>
          <a:lstStyle/>
          <a:p>
            <a:r>
              <a:rPr kumimoji="1" lang="en-US" altLang="zh-CN" sz="1600" dirty="0" err="1"/>
              <a:t>R.Hollinger</a:t>
            </a:r>
            <a:r>
              <a:rPr kumimoji="1" lang="en-US" altLang="zh-CN" sz="1600" dirty="0"/>
              <a:t> et al. Optica,2017</a:t>
            </a:r>
            <a:endParaRPr kumimoji="1" lang="zh-CN" altLang="en-US" sz="1600" dirty="0"/>
          </a:p>
        </p:txBody>
      </p:sp>
      <p:sp>
        <p:nvSpPr>
          <p:cNvPr id="5" name="文本框 4">
            <a:extLst>
              <a:ext uri="{FF2B5EF4-FFF2-40B4-BE49-F238E27FC236}">
                <a16:creationId xmlns:a16="http://schemas.microsoft.com/office/drawing/2014/main" id="{94246EF8-8E34-2F4E-92FF-16EB72DC00A3}"/>
              </a:ext>
            </a:extLst>
          </p:cNvPr>
          <p:cNvSpPr txBox="1"/>
          <p:nvPr/>
        </p:nvSpPr>
        <p:spPr>
          <a:xfrm>
            <a:off x="6047883" y="6081446"/>
            <a:ext cx="3026979" cy="338554"/>
          </a:xfrm>
          <a:prstGeom prst="rect">
            <a:avLst/>
          </a:prstGeom>
          <a:noFill/>
        </p:spPr>
        <p:txBody>
          <a:bodyPr wrap="square" rtlCol="0">
            <a:spAutoFit/>
          </a:bodyPr>
          <a:lstStyle/>
          <a:p>
            <a:r>
              <a:rPr kumimoji="1" lang="en-US" altLang="zh-CN" sz="1600" dirty="0"/>
              <a:t>D.Rolles,Nat.Photonics,2018</a:t>
            </a:r>
            <a:endParaRPr kumimoji="1" lang="zh-CN" altLang="en-US" sz="1600" dirty="0"/>
          </a:p>
        </p:txBody>
      </p:sp>
      <p:pic>
        <p:nvPicPr>
          <p:cNvPr id="7" name="图片 6">
            <a:extLst>
              <a:ext uri="{FF2B5EF4-FFF2-40B4-BE49-F238E27FC236}">
                <a16:creationId xmlns:a16="http://schemas.microsoft.com/office/drawing/2014/main" id="{F372F3E3-3CE1-3242-8E96-C590803E5970}"/>
              </a:ext>
            </a:extLst>
          </p:cNvPr>
          <p:cNvPicPr>
            <a:picLocks noChangeAspect="1"/>
          </p:cNvPicPr>
          <p:nvPr/>
        </p:nvPicPr>
        <p:blipFill>
          <a:blip r:embed="rId3"/>
          <a:stretch>
            <a:fillRect/>
          </a:stretch>
        </p:blipFill>
        <p:spPr>
          <a:xfrm>
            <a:off x="246202" y="830201"/>
            <a:ext cx="3389471" cy="4729675"/>
          </a:xfrm>
          <a:prstGeom prst="rect">
            <a:avLst/>
          </a:prstGeom>
        </p:spPr>
      </p:pic>
      <p:pic>
        <p:nvPicPr>
          <p:cNvPr id="8" name="图片 7">
            <a:extLst>
              <a:ext uri="{FF2B5EF4-FFF2-40B4-BE49-F238E27FC236}">
                <a16:creationId xmlns:a16="http://schemas.microsoft.com/office/drawing/2014/main" id="{C3C5D1AF-0ED0-F245-A2AC-7FADBED4F02D}"/>
              </a:ext>
            </a:extLst>
          </p:cNvPr>
          <p:cNvPicPr>
            <a:picLocks noChangeAspect="1"/>
          </p:cNvPicPr>
          <p:nvPr/>
        </p:nvPicPr>
        <p:blipFill>
          <a:blip r:embed="rId4"/>
          <a:stretch>
            <a:fillRect/>
          </a:stretch>
        </p:blipFill>
        <p:spPr>
          <a:xfrm>
            <a:off x="3635673" y="1431946"/>
            <a:ext cx="2338019" cy="3840457"/>
          </a:xfrm>
          <a:prstGeom prst="rect">
            <a:avLst/>
          </a:prstGeom>
        </p:spPr>
      </p:pic>
    </p:spTree>
    <p:extLst>
      <p:ext uri="{BB962C8B-B14F-4D97-AF65-F5344CB8AC3E}">
        <p14:creationId xmlns:p14="http://schemas.microsoft.com/office/powerpoint/2010/main" val="1762572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3D8E50-BFC1-5542-8207-8E32056AB668}"/>
              </a:ext>
            </a:extLst>
          </p:cNvPr>
          <p:cNvSpPr>
            <a:spLocks noGrp="1"/>
          </p:cNvSpPr>
          <p:nvPr>
            <p:ph type="title"/>
          </p:nvPr>
        </p:nvSpPr>
        <p:spPr/>
        <p:txBody>
          <a:bodyPr/>
          <a:lstStyle/>
          <a:p>
            <a:r>
              <a:rPr kumimoji="1" lang="zh-CN" altLang="en-US" dirty="0"/>
              <a:t>总结</a:t>
            </a:r>
          </a:p>
        </p:txBody>
      </p:sp>
      <p:sp>
        <p:nvSpPr>
          <p:cNvPr id="3" name="文本框 2">
            <a:extLst>
              <a:ext uri="{FF2B5EF4-FFF2-40B4-BE49-F238E27FC236}">
                <a16:creationId xmlns:a16="http://schemas.microsoft.com/office/drawing/2014/main" id="{AAF120BF-2BC3-7046-81B7-7BA648A35419}"/>
              </a:ext>
            </a:extLst>
          </p:cNvPr>
          <p:cNvSpPr txBox="1"/>
          <p:nvPr/>
        </p:nvSpPr>
        <p:spPr>
          <a:xfrm>
            <a:off x="246202" y="1306286"/>
            <a:ext cx="7301999" cy="461665"/>
          </a:xfrm>
          <a:prstGeom prst="rect">
            <a:avLst/>
          </a:prstGeom>
          <a:noFill/>
        </p:spPr>
        <p:txBody>
          <a:bodyPr wrap="none" rtlCol="0">
            <a:spAutoFit/>
          </a:bodyPr>
          <a:lstStyle/>
          <a:p>
            <a:pPr marL="342900" indent="-342900">
              <a:buFont typeface="Wingdings" pitchFamily="2" charset="2"/>
              <a:buChar char="Ø"/>
            </a:pPr>
            <a:r>
              <a:rPr kumimoji="1" lang="zh-CN" altLang="en-US" sz="2400" dirty="0">
                <a:latin typeface="+mj-ea"/>
                <a:ea typeface="+mj-ea"/>
              </a:rPr>
              <a:t>碳纳米管薄膜是密度在临界密度区的关键新型靶材</a:t>
            </a:r>
          </a:p>
        </p:txBody>
      </p:sp>
      <p:sp>
        <p:nvSpPr>
          <p:cNvPr id="4" name="文本框 3">
            <a:extLst>
              <a:ext uri="{FF2B5EF4-FFF2-40B4-BE49-F238E27FC236}">
                <a16:creationId xmlns:a16="http://schemas.microsoft.com/office/drawing/2014/main" id="{EF0F30CE-1168-2941-9979-1C60168A81CA}"/>
              </a:ext>
            </a:extLst>
          </p:cNvPr>
          <p:cNvSpPr txBox="1"/>
          <p:nvPr/>
        </p:nvSpPr>
        <p:spPr>
          <a:xfrm>
            <a:off x="246202" y="2513366"/>
            <a:ext cx="8767169" cy="830997"/>
          </a:xfrm>
          <a:prstGeom prst="rect">
            <a:avLst/>
          </a:prstGeom>
          <a:noFill/>
        </p:spPr>
        <p:txBody>
          <a:bodyPr wrap="square" rtlCol="0">
            <a:spAutoFit/>
          </a:bodyPr>
          <a:lstStyle/>
          <a:p>
            <a:pPr marL="342900" indent="-342900">
              <a:buFont typeface="Wingdings" pitchFamily="2" charset="2"/>
              <a:buChar char="Ø"/>
            </a:pPr>
            <a:r>
              <a:rPr kumimoji="1" lang="zh-CN" altLang="en-US" sz="2400" dirty="0">
                <a:latin typeface="+mj-ea"/>
                <a:ea typeface="+mj-ea"/>
              </a:rPr>
              <a:t>利用碳纳米管复合纳米靶获得了超过</a:t>
            </a:r>
            <a:r>
              <a:rPr kumimoji="1" lang="en-US" altLang="zh-CN" sz="2400" dirty="0">
                <a:latin typeface="+mj-ea"/>
                <a:ea typeface="+mj-ea"/>
              </a:rPr>
              <a:t>500MeV</a:t>
            </a:r>
            <a:r>
              <a:rPr kumimoji="1" lang="zh-CN" altLang="en-US" sz="2400" dirty="0">
                <a:latin typeface="+mj-ea"/>
                <a:ea typeface="+mj-ea"/>
              </a:rPr>
              <a:t>的高能质子，是目前飞秒激光加速重离子的最高纪录</a:t>
            </a:r>
          </a:p>
        </p:txBody>
      </p:sp>
      <p:sp>
        <p:nvSpPr>
          <p:cNvPr id="5" name="文本框 4">
            <a:extLst>
              <a:ext uri="{FF2B5EF4-FFF2-40B4-BE49-F238E27FC236}">
                <a16:creationId xmlns:a16="http://schemas.microsoft.com/office/drawing/2014/main" id="{750A998E-CAFF-4E43-B0B3-AE8809106D6D}"/>
              </a:ext>
            </a:extLst>
          </p:cNvPr>
          <p:cNvSpPr txBox="1"/>
          <p:nvPr/>
        </p:nvSpPr>
        <p:spPr>
          <a:xfrm>
            <a:off x="188415" y="3913994"/>
            <a:ext cx="8767169" cy="830997"/>
          </a:xfrm>
          <a:prstGeom prst="rect">
            <a:avLst/>
          </a:prstGeom>
          <a:noFill/>
        </p:spPr>
        <p:txBody>
          <a:bodyPr wrap="square" rtlCol="0">
            <a:spAutoFit/>
          </a:bodyPr>
          <a:lstStyle/>
          <a:p>
            <a:pPr marL="342900" indent="-342900">
              <a:buFont typeface="Wingdings" pitchFamily="2" charset="2"/>
              <a:buChar char="Ø"/>
            </a:pPr>
            <a:r>
              <a:rPr kumimoji="1" lang="zh-CN" altLang="en-US" sz="2400" dirty="0">
                <a:latin typeface="+mj-ea"/>
                <a:ea typeface="+mj-ea"/>
              </a:rPr>
              <a:t>理论和初步实验表明，利用碳纳米管靶可产生高亮度的伽马光与极紫外光</a:t>
            </a:r>
          </a:p>
        </p:txBody>
      </p:sp>
    </p:spTree>
    <p:extLst>
      <p:ext uri="{BB962C8B-B14F-4D97-AF65-F5344CB8AC3E}">
        <p14:creationId xmlns:p14="http://schemas.microsoft.com/office/powerpoint/2010/main" val="3920408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342900" y="116356"/>
            <a:ext cx="8458200" cy="523220"/>
          </a:xfrm>
          <a:prstGeom prst="rect">
            <a:avLst/>
          </a:prstGeom>
          <a:noFill/>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CNT</a:t>
            </a:r>
            <a:r>
              <a:rPr lang="zh-CN" altLang="en-US" sz="2800" dirty="0">
                <a:latin typeface="Times New Roman" panose="02020603050405020304" pitchFamily="18" charset="0"/>
                <a:cs typeface="Times New Roman" panose="02020603050405020304" pitchFamily="18" charset="0"/>
              </a:rPr>
              <a:t>背景介绍</a:t>
            </a:r>
          </a:p>
        </p:txBody>
      </p:sp>
      <p:sp>
        <p:nvSpPr>
          <p:cNvPr id="5" name="TextBox 23"/>
          <p:cNvSpPr txBox="1"/>
          <p:nvPr/>
        </p:nvSpPr>
        <p:spPr>
          <a:xfrm>
            <a:off x="311751" y="5442956"/>
            <a:ext cx="1866193" cy="523220"/>
          </a:xfrm>
          <a:prstGeom prst="rect">
            <a:avLst/>
          </a:prstGeom>
          <a:solidFill>
            <a:srgbClr val="FFFF00"/>
          </a:solidFill>
        </p:spPr>
        <p:txBody>
          <a:bodyPr wrap="square" rtlCol="0">
            <a:spAutoFit/>
          </a:bodyPr>
          <a:lstStyle/>
          <a:p>
            <a:pPr algn="ctr"/>
            <a:r>
              <a:rPr lang="zh-CN" altLang="en-US" sz="1400" dirty="0">
                <a:latin typeface="+mn-ea"/>
                <a:ea typeface="+mn-ea"/>
              </a:rPr>
              <a:t>首次发现碳纳米管的</a:t>
            </a:r>
            <a:r>
              <a:rPr lang="en-US" altLang="zh-CN" sz="1400" dirty="0">
                <a:latin typeface="+mn-ea"/>
                <a:ea typeface="+mn-ea"/>
              </a:rPr>
              <a:t>TEM</a:t>
            </a:r>
            <a:r>
              <a:rPr lang="zh-CN" altLang="en-US" sz="1400" dirty="0">
                <a:latin typeface="+mn-ea"/>
                <a:ea typeface="+mn-ea"/>
              </a:rPr>
              <a:t>图像</a:t>
            </a:r>
          </a:p>
        </p:txBody>
      </p:sp>
      <p:pic>
        <p:nvPicPr>
          <p:cNvPr id="6" name="图片 5"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67" y="1087151"/>
            <a:ext cx="3234189" cy="1886213"/>
          </a:xfrm>
          <a:prstGeom prst="rect">
            <a:avLst/>
          </a:prstGeom>
        </p:spPr>
      </p:pic>
      <p:pic>
        <p:nvPicPr>
          <p:cNvPr id="7" name="图片 6" descr="屏幕剪辑"/>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66" y="3018981"/>
            <a:ext cx="2130564" cy="2423975"/>
          </a:xfrm>
          <a:prstGeom prst="rect">
            <a:avLst/>
          </a:prstGeom>
        </p:spPr>
      </p:pic>
      <p:pic>
        <p:nvPicPr>
          <p:cNvPr id="8" name="图片 7"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166" y="1370925"/>
            <a:ext cx="2681662" cy="2286319"/>
          </a:xfrm>
          <a:prstGeom prst="rect">
            <a:avLst/>
          </a:prstGeom>
        </p:spPr>
      </p:pic>
      <p:pic>
        <p:nvPicPr>
          <p:cNvPr id="9" name="图片 8" descr="屏幕剪辑"/>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4166" y="1134237"/>
            <a:ext cx="2514951" cy="566817"/>
          </a:xfrm>
          <a:prstGeom prst="rect">
            <a:avLst/>
          </a:prstGeom>
        </p:spPr>
      </p:pic>
      <p:pic>
        <p:nvPicPr>
          <p:cNvPr id="10" name="图片 9" descr="屏幕剪辑"/>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7507" y="2048637"/>
            <a:ext cx="2448267" cy="504896"/>
          </a:xfrm>
          <a:prstGeom prst="rect">
            <a:avLst/>
          </a:prstGeom>
        </p:spPr>
      </p:pic>
      <p:pic>
        <p:nvPicPr>
          <p:cNvPr id="11" name="图片 10" descr="屏幕剪辑"/>
          <p:cNvPicPr>
            <a:picLocks noChangeAspect="1"/>
          </p:cNvPicPr>
          <p:nvPr/>
        </p:nvPicPr>
        <p:blipFill rotWithShape="1">
          <a:blip r:embed="rId7">
            <a:extLst>
              <a:ext uri="{28A0092B-C50C-407E-A947-70E740481C1C}">
                <a14:useLocalDpi xmlns:a14="http://schemas.microsoft.com/office/drawing/2010/main" val="0"/>
              </a:ext>
            </a:extLst>
          </a:blip>
          <a:srcRect l="1495"/>
          <a:stretch/>
        </p:blipFill>
        <p:spPr>
          <a:xfrm>
            <a:off x="6508921" y="2810637"/>
            <a:ext cx="2510196" cy="709712"/>
          </a:xfrm>
          <a:prstGeom prst="rect">
            <a:avLst/>
          </a:prstGeom>
        </p:spPr>
      </p:pic>
      <p:sp>
        <p:nvSpPr>
          <p:cNvPr id="12" name="TextBox 4"/>
          <p:cNvSpPr txBox="1"/>
          <p:nvPr/>
        </p:nvSpPr>
        <p:spPr>
          <a:xfrm>
            <a:off x="2442315" y="4410837"/>
            <a:ext cx="6462151" cy="1338828"/>
          </a:xfrm>
          <a:prstGeom prst="rect">
            <a:avLst/>
          </a:prstGeom>
          <a:noFill/>
        </p:spPr>
        <p:txBody>
          <a:bodyPr wrap="square" rtlCol="0">
            <a:spAutoFit/>
          </a:bodyPr>
          <a:lstStyle/>
          <a:p>
            <a:pPr algn="just">
              <a:lnSpc>
                <a:spcPct val="150000"/>
              </a:lnSpc>
            </a:pPr>
            <a:r>
              <a:rPr lang="zh-CN" altLang="en-US" dirty="0">
                <a:latin typeface="Times New Roman" pitchFamily="18" charset="0"/>
                <a:cs typeface="Times New Roman" pitchFamily="18" charset="0"/>
              </a:rPr>
              <a:t>单壁碳纳米管（</a:t>
            </a:r>
            <a:r>
              <a:rPr lang="en-US" altLang="zh-CN" dirty="0">
                <a:latin typeface="Times New Roman" pitchFamily="18" charset="0"/>
                <a:cs typeface="Times New Roman" pitchFamily="18" charset="0"/>
              </a:rPr>
              <a:t>SWNT</a:t>
            </a:r>
            <a:r>
              <a:rPr lang="zh-CN" altLang="en-US" dirty="0">
                <a:latin typeface="Times New Roman" pitchFamily="18" charset="0"/>
                <a:cs typeface="Times New Roman" pitchFamily="18" charset="0"/>
              </a:rPr>
              <a:t>）：直径</a:t>
            </a:r>
            <a:r>
              <a:rPr lang="en-US" altLang="zh-CN" dirty="0">
                <a:latin typeface="Times New Roman" pitchFamily="18" charset="0"/>
                <a:cs typeface="Times New Roman" pitchFamily="18" charset="0"/>
              </a:rPr>
              <a:t>1~2nm</a:t>
            </a:r>
            <a:r>
              <a:rPr lang="zh-CN" altLang="en-US" dirty="0">
                <a:latin typeface="Times New Roman" pitchFamily="18" charset="0"/>
                <a:cs typeface="Times New Roman" pitchFamily="18" charset="0"/>
              </a:rPr>
              <a:t>；</a:t>
            </a:r>
            <a:endParaRPr lang="en-US" altLang="zh-CN" dirty="0">
              <a:latin typeface="Times New Roman" pitchFamily="18" charset="0"/>
              <a:cs typeface="Times New Roman" pitchFamily="18" charset="0"/>
            </a:endParaRPr>
          </a:p>
          <a:p>
            <a:pPr algn="just">
              <a:lnSpc>
                <a:spcPct val="150000"/>
              </a:lnSpc>
            </a:pPr>
            <a:r>
              <a:rPr lang="zh-CN" altLang="en-US" dirty="0">
                <a:latin typeface="Times New Roman" pitchFamily="18" charset="0"/>
                <a:cs typeface="Times New Roman" pitchFamily="18" charset="0"/>
              </a:rPr>
              <a:t>多壁碳纳米管（</a:t>
            </a:r>
            <a:r>
              <a:rPr lang="en-US" altLang="zh-CN" dirty="0">
                <a:latin typeface="Times New Roman" pitchFamily="18" charset="0"/>
                <a:cs typeface="Times New Roman" pitchFamily="18" charset="0"/>
              </a:rPr>
              <a:t>MWNT</a:t>
            </a:r>
            <a:r>
              <a:rPr lang="zh-CN" altLang="en-US" dirty="0">
                <a:latin typeface="Times New Roman" pitchFamily="18" charset="0"/>
                <a:cs typeface="Times New Roman" pitchFamily="18" charset="0"/>
              </a:rPr>
              <a:t>）：外径可到几十纳米，层间距在</a:t>
            </a:r>
            <a:r>
              <a:rPr lang="en-US" altLang="zh-CN" dirty="0">
                <a:latin typeface="Times New Roman" pitchFamily="18" charset="0"/>
                <a:cs typeface="Times New Roman" pitchFamily="18" charset="0"/>
              </a:rPr>
              <a:t>0.34~0.36nm</a:t>
            </a:r>
            <a:r>
              <a:rPr lang="zh-CN" altLang="en-US" dirty="0">
                <a:latin typeface="Times New Roman" pitchFamily="18" charset="0"/>
                <a:cs typeface="Times New Roman" pitchFamily="18" charset="0"/>
              </a:rPr>
              <a:t>之间</a:t>
            </a:r>
            <a:endParaRPr lang="en-US" altLang="zh-CN" dirty="0">
              <a:latin typeface="Times New Roman" pitchFamily="18" charset="0"/>
              <a:cs typeface="Times New Roman" pitchFamily="18" charset="0"/>
            </a:endParaRPr>
          </a:p>
        </p:txBody>
      </p:sp>
      <p:pic>
        <p:nvPicPr>
          <p:cNvPr id="13" name="图片 12" descr="屏幕剪辑"/>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35654" y="3890636"/>
            <a:ext cx="2051971" cy="977401"/>
          </a:xfrm>
          <a:prstGeom prst="rect">
            <a:avLst/>
          </a:prstGeom>
        </p:spPr>
      </p:pic>
      <p:pic>
        <p:nvPicPr>
          <p:cNvPr id="14" name="图片 13" descr="屏幕剪辑"/>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66105" y="5249037"/>
            <a:ext cx="1295581" cy="1128870"/>
          </a:xfrm>
          <a:prstGeom prst="ellipse">
            <a:avLst/>
          </a:prstGeom>
          <a:ln>
            <a:noFill/>
          </a:ln>
          <a:effectLst>
            <a:softEdge rad="112500"/>
          </a:effectLst>
        </p:spPr>
      </p:pic>
      <p:sp>
        <p:nvSpPr>
          <p:cNvPr id="15" name="TextBox 4"/>
          <p:cNvSpPr txBox="1"/>
          <p:nvPr/>
        </p:nvSpPr>
        <p:spPr>
          <a:xfrm>
            <a:off x="7050829" y="1679305"/>
            <a:ext cx="1421620" cy="369332"/>
          </a:xfrm>
          <a:prstGeom prst="rect">
            <a:avLst/>
          </a:prstGeom>
          <a:noFill/>
        </p:spPr>
        <p:txBody>
          <a:bodyPr wrap="square" rtlCol="0">
            <a:spAutoFit/>
          </a:bodyPr>
          <a:lstStyle/>
          <a:p>
            <a:pPr algn="just">
              <a:lnSpc>
                <a:spcPct val="150000"/>
              </a:lnSpc>
            </a:pPr>
            <a:r>
              <a:rPr lang="zh-CN" altLang="en-US" sz="1200" dirty="0">
                <a:latin typeface="Times New Roman" pitchFamily="18" charset="0"/>
                <a:cs typeface="Times New Roman" pitchFamily="18" charset="0"/>
              </a:rPr>
              <a:t>“齿式”碳纳米管</a:t>
            </a:r>
            <a:endParaRPr lang="en-US" altLang="zh-CN" sz="1200" dirty="0">
              <a:latin typeface="Times New Roman" pitchFamily="18" charset="0"/>
              <a:cs typeface="Times New Roman" pitchFamily="18" charset="0"/>
            </a:endParaRPr>
          </a:p>
        </p:txBody>
      </p:sp>
      <p:sp>
        <p:nvSpPr>
          <p:cNvPr id="16" name="TextBox 4"/>
          <p:cNvSpPr txBox="1"/>
          <p:nvPr/>
        </p:nvSpPr>
        <p:spPr>
          <a:xfrm>
            <a:off x="7025485" y="2505837"/>
            <a:ext cx="1421620" cy="369332"/>
          </a:xfrm>
          <a:prstGeom prst="rect">
            <a:avLst/>
          </a:prstGeom>
          <a:noFill/>
        </p:spPr>
        <p:txBody>
          <a:bodyPr wrap="square" rtlCol="0">
            <a:spAutoFit/>
          </a:bodyPr>
          <a:lstStyle/>
          <a:p>
            <a:pPr algn="just">
              <a:lnSpc>
                <a:spcPct val="150000"/>
              </a:lnSpc>
            </a:pPr>
            <a:r>
              <a:rPr lang="zh-CN" altLang="en-US" sz="1200" dirty="0">
                <a:latin typeface="Times New Roman" pitchFamily="18" charset="0"/>
                <a:cs typeface="Times New Roman" pitchFamily="18" charset="0"/>
              </a:rPr>
              <a:t>“椅式”碳纳米管</a:t>
            </a:r>
            <a:endParaRPr lang="en-US" altLang="zh-CN" sz="1200" dirty="0">
              <a:latin typeface="Times New Roman" pitchFamily="18" charset="0"/>
              <a:cs typeface="Times New Roman" pitchFamily="18" charset="0"/>
            </a:endParaRPr>
          </a:p>
        </p:txBody>
      </p:sp>
      <p:sp>
        <p:nvSpPr>
          <p:cNvPr id="17" name="TextBox 4"/>
          <p:cNvSpPr txBox="1"/>
          <p:nvPr/>
        </p:nvSpPr>
        <p:spPr>
          <a:xfrm>
            <a:off x="7025484" y="3520349"/>
            <a:ext cx="1612281" cy="369332"/>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just">
              <a:lnSpc>
                <a:spcPct val="150000"/>
              </a:lnSpc>
            </a:pPr>
            <a:r>
              <a:rPr lang="zh-CN" altLang="en-US" sz="1200" dirty="0">
                <a:latin typeface="Times New Roman" pitchFamily="18" charset="0"/>
                <a:cs typeface="Times New Roman" pitchFamily="18" charset="0"/>
              </a:rPr>
              <a:t>“螺旋式”碳纳米管</a:t>
            </a:r>
            <a:endParaRPr lang="en-US" altLang="zh-CN" sz="1200" dirty="0">
              <a:latin typeface="Times New Roman" pitchFamily="18" charset="0"/>
              <a:cs typeface="Times New Roman" pitchFamily="18" charset="0"/>
            </a:endParaRPr>
          </a:p>
        </p:txBody>
      </p:sp>
    </p:spTree>
    <p:extLst>
      <p:ext uri="{BB962C8B-B14F-4D97-AF65-F5344CB8AC3E}">
        <p14:creationId xmlns:p14="http://schemas.microsoft.com/office/powerpoint/2010/main" val="179862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DA65BC-D047-D349-A457-DA4A7267570C}"/>
              </a:ext>
            </a:extLst>
          </p:cNvPr>
          <p:cNvSpPr>
            <a:spLocks noGrp="1"/>
          </p:cNvSpPr>
          <p:nvPr>
            <p:ph type="title"/>
          </p:nvPr>
        </p:nvSpPr>
        <p:spPr/>
        <p:txBody>
          <a:bodyPr/>
          <a:lstStyle/>
          <a:p>
            <a:r>
              <a:rPr lang="zh-CN" altLang="en-US" dirty="0"/>
              <a:t>碳纳米管泡沫（</a:t>
            </a:r>
            <a:r>
              <a:rPr lang="en-US" altLang="zh-CN" dirty="0"/>
              <a:t>CNF</a:t>
            </a:r>
            <a:r>
              <a:rPr lang="zh-CN" altLang="en-US" dirty="0"/>
              <a:t>）薄膜</a:t>
            </a:r>
            <a:endParaRPr kumimoji="1" lang="zh-CN" altLang="en-US" dirty="0"/>
          </a:p>
        </p:txBody>
      </p:sp>
      <p:pic>
        <p:nvPicPr>
          <p:cNvPr id="3" name="图片 2">
            <a:extLst>
              <a:ext uri="{FF2B5EF4-FFF2-40B4-BE49-F238E27FC236}">
                <a16:creationId xmlns:a16="http://schemas.microsoft.com/office/drawing/2014/main" id="{7067B0D1-6E0A-8743-9E30-C2F4F5A9DBC3}"/>
              </a:ext>
            </a:extLst>
          </p:cNvPr>
          <p:cNvPicPr>
            <a:picLocks noChangeAspect="1"/>
          </p:cNvPicPr>
          <p:nvPr/>
        </p:nvPicPr>
        <p:blipFill>
          <a:blip r:embed="rId2"/>
          <a:stretch>
            <a:fillRect/>
          </a:stretch>
        </p:blipFill>
        <p:spPr>
          <a:xfrm>
            <a:off x="1238681" y="3819261"/>
            <a:ext cx="3297444" cy="2836257"/>
          </a:xfrm>
          <a:prstGeom prst="rect">
            <a:avLst/>
          </a:prstGeom>
        </p:spPr>
      </p:pic>
      <p:pic>
        <p:nvPicPr>
          <p:cNvPr id="4" name="图片 3">
            <a:extLst>
              <a:ext uri="{FF2B5EF4-FFF2-40B4-BE49-F238E27FC236}">
                <a16:creationId xmlns:a16="http://schemas.microsoft.com/office/drawing/2014/main" id="{283CF040-3A9C-0B49-8432-F3FCEDEAB989}"/>
              </a:ext>
            </a:extLst>
          </p:cNvPr>
          <p:cNvPicPr>
            <a:picLocks noChangeAspect="1"/>
          </p:cNvPicPr>
          <p:nvPr/>
        </p:nvPicPr>
        <p:blipFill>
          <a:blip r:embed="rId3"/>
          <a:stretch>
            <a:fillRect/>
          </a:stretch>
        </p:blipFill>
        <p:spPr>
          <a:xfrm>
            <a:off x="1238681" y="1000382"/>
            <a:ext cx="3309810" cy="2484342"/>
          </a:xfrm>
          <a:prstGeom prst="rect">
            <a:avLst/>
          </a:prstGeom>
        </p:spPr>
      </p:pic>
      <p:grpSp>
        <p:nvGrpSpPr>
          <p:cNvPr id="5" name="组合 4">
            <a:extLst>
              <a:ext uri="{FF2B5EF4-FFF2-40B4-BE49-F238E27FC236}">
                <a16:creationId xmlns:a16="http://schemas.microsoft.com/office/drawing/2014/main" id="{AE59DD66-81AC-5848-9C51-350D0E72A81B}"/>
              </a:ext>
            </a:extLst>
          </p:cNvPr>
          <p:cNvGrpSpPr>
            <a:grpSpLocks noChangeAspect="1"/>
          </p:cNvGrpSpPr>
          <p:nvPr/>
        </p:nvGrpSpPr>
        <p:grpSpPr>
          <a:xfrm>
            <a:off x="4949705" y="3819261"/>
            <a:ext cx="3304820" cy="2853823"/>
            <a:chOff x="4572000" y="964276"/>
            <a:chExt cx="4467670" cy="3857981"/>
          </a:xfrm>
        </p:grpSpPr>
        <p:pic>
          <p:nvPicPr>
            <p:cNvPr id="6" name="图片 5">
              <a:extLst>
                <a:ext uri="{FF2B5EF4-FFF2-40B4-BE49-F238E27FC236}">
                  <a16:creationId xmlns:a16="http://schemas.microsoft.com/office/drawing/2014/main" id="{12A3CEB6-1C71-C548-958C-EAE91C8D34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020"/>
            <a:stretch/>
          </p:blipFill>
          <p:spPr>
            <a:xfrm>
              <a:off x="4572000" y="964276"/>
              <a:ext cx="4457700" cy="3857981"/>
            </a:xfrm>
            <a:prstGeom prst="rect">
              <a:avLst/>
            </a:prstGeom>
          </p:spPr>
        </p:pic>
        <p:cxnSp>
          <p:nvCxnSpPr>
            <p:cNvPr id="7" name="直接连接符 37">
              <a:extLst>
                <a:ext uri="{FF2B5EF4-FFF2-40B4-BE49-F238E27FC236}">
                  <a16:creationId xmlns:a16="http://schemas.microsoft.com/office/drawing/2014/main" id="{5ED9CFB8-1D5A-4847-82D3-4AE3E8D613F7}"/>
                </a:ext>
              </a:extLst>
            </p:cNvPr>
            <p:cNvCxnSpPr/>
            <p:nvPr/>
          </p:nvCxnSpPr>
          <p:spPr>
            <a:xfrm flipV="1">
              <a:off x="7344945" y="4504921"/>
              <a:ext cx="540000" cy="17504"/>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314B30AD-82F6-E24A-BE6C-47E7B4E0FFBB}"/>
                </a:ext>
              </a:extLst>
            </p:cNvPr>
            <p:cNvSpPr txBox="1"/>
            <p:nvPr/>
          </p:nvSpPr>
          <p:spPr>
            <a:xfrm>
              <a:off x="7935147" y="4328952"/>
              <a:ext cx="1104523" cy="369332"/>
            </a:xfrm>
            <a:prstGeom prst="rect">
              <a:avLst/>
            </a:prstGeom>
            <a:noFill/>
          </p:spPr>
          <p:txBody>
            <a:bodyPr wrap="square" rtlCol="0">
              <a:spAutoFit/>
            </a:bodyPr>
            <a:lstStyle/>
            <a:p>
              <a:r>
                <a:rPr lang="en-US" altLang="zh-CN" dirty="0">
                  <a:solidFill>
                    <a:schemeClr val="bg1"/>
                  </a:solidFill>
                  <a:latin typeface="Arial" panose="020B0604020202020204" pitchFamily="34" charset="0"/>
                  <a:cs typeface="Arial" panose="020B0604020202020204" pitchFamily="34" charset="0"/>
                </a:rPr>
                <a:t>15um</a:t>
              </a:r>
              <a:endParaRPr lang="zh-CN" altLang="en-US" dirty="0">
                <a:solidFill>
                  <a:schemeClr val="bg1"/>
                </a:solidFill>
                <a:latin typeface="Arial" panose="020B0604020202020204" pitchFamily="34" charset="0"/>
                <a:cs typeface="Arial" panose="020B0604020202020204" pitchFamily="34" charset="0"/>
              </a:endParaRPr>
            </a:p>
          </p:txBody>
        </p:sp>
      </p:grpSp>
      <p:pic>
        <p:nvPicPr>
          <p:cNvPr id="9" name="图片 8" descr="屏幕剪辑">
            <a:extLst>
              <a:ext uri="{FF2B5EF4-FFF2-40B4-BE49-F238E27FC236}">
                <a16:creationId xmlns:a16="http://schemas.microsoft.com/office/drawing/2014/main" id="{EB845C9D-F50C-0144-81EC-E3B403FAF0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7095" y="1000382"/>
            <a:ext cx="3304820" cy="2489818"/>
          </a:xfrm>
          <a:prstGeom prst="rect">
            <a:avLst/>
          </a:prstGeom>
        </p:spPr>
      </p:pic>
    </p:spTree>
    <p:extLst>
      <p:ext uri="{BB962C8B-B14F-4D97-AF65-F5344CB8AC3E}">
        <p14:creationId xmlns:p14="http://schemas.microsoft.com/office/powerpoint/2010/main" val="2766750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130598" y="327835"/>
            <a:ext cx="7162800" cy="609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ltLang="zh-CN" sz="2800" b="1" dirty="0">
              <a:ea typeface="宋体" pitchFamily="2" charset="-122"/>
            </a:endParaRPr>
          </a:p>
        </p:txBody>
      </p:sp>
      <p:sp>
        <p:nvSpPr>
          <p:cNvPr id="9" name="矩形 8"/>
          <p:cNvSpPr/>
          <p:nvPr/>
        </p:nvSpPr>
        <p:spPr>
          <a:xfrm>
            <a:off x="0" y="914400"/>
            <a:ext cx="304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3"/>
          <p:cNvSpPr/>
          <p:nvPr/>
        </p:nvSpPr>
        <p:spPr>
          <a:xfrm>
            <a:off x="3987074" y="1520512"/>
            <a:ext cx="4466854" cy="1323439"/>
          </a:xfrm>
          <a:prstGeom prst="rect">
            <a:avLst/>
          </a:prstGeom>
        </p:spPr>
        <p:txBody>
          <a:bodyPr wrap="square">
            <a:spAutoFit/>
          </a:bodyPr>
          <a:lstStyle/>
          <a:p>
            <a:r>
              <a:rPr lang="zh-CN" altLang="en-US" sz="2000" dirty="0"/>
              <a:t>碳纳米管泡沫：</a:t>
            </a:r>
            <a:r>
              <a:rPr lang="en-US" altLang="zh-CN" sz="2000" dirty="0"/>
              <a:t>~1%</a:t>
            </a:r>
            <a:r>
              <a:rPr lang="zh-CN" altLang="en-US" sz="2000" dirty="0"/>
              <a:t>固体密度，微米尺度高度均匀，激光预脉冲电离后可形成超薄临界密度等离子体，可作为相对论非线性光学器件。</a:t>
            </a:r>
            <a:endParaRPr lang="en-US" sz="2000" dirty="0"/>
          </a:p>
        </p:txBody>
      </p:sp>
      <p:grpSp>
        <p:nvGrpSpPr>
          <p:cNvPr id="14" name="Group 5"/>
          <p:cNvGrpSpPr/>
          <p:nvPr/>
        </p:nvGrpSpPr>
        <p:grpSpPr>
          <a:xfrm>
            <a:off x="558260" y="3897791"/>
            <a:ext cx="4810017" cy="2417458"/>
            <a:chOff x="1704206" y="1208678"/>
            <a:chExt cx="4810017" cy="2417458"/>
          </a:xfrm>
        </p:grpSpPr>
        <p:cxnSp>
          <p:nvCxnSpPr>
            <p:cNvPr id="15" name="Straight Arrow Connector 6"/>
            <p:cNvCxnSpPr/>
            <p:nvPr/>
          </p:nvCxnSpPr>
          <p:spPr>
            <a:xfrm flipV="1">
              <a:off x="5958392" y="1421775"/>
              <a:ext cx="0" cy="165729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7"/>
                <p:cNvSpPr txBox="1"/>
                <p:nvPr/>
              </p:nvSpPr>
              <p:spPr>
                <a:xfrm>
                  <a:off x="5028239" y="1416322"/>
                  <a:ext cx="82330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2"/>
                                </a:solidFill>
                                <a:latin typeface="Cambria Math" panose="02040503050406030204" pitchFamily="18" charset="0"/>
                              </a:rPr>
                            </m:ctrlPr>
                          </m:sSubPr>
                          <m:e>
                            <m:r>
                              <a:rPr lang="en-US" b="0" i="1" smtClean="0">
                                <a:solidFill>
                                  <a:schemeClr val="tx2"/>
                                </a:solidFill>
                                <a:latin typeface="Cambria Math"/>
                              </a:rPr>
                              <m:t>𝑛</m:t>
                            </m:r>
                          </m:e>
                          <m:sub>
                            <m:r>
                              <a:rPr lang="en-US" b="0" i="1" smtClean="0">
                                <a:solidFill>
                                  <a:schemeClr val="tx2"/>
                                </a:solidFill>
                                <a:latin typeface="Cambria Math"/>
                              </a:rPr>
                              <m:t>𝑒</m:t>
                            </m:r>
                          </m:sub>
                        </m:sSub>
                        <m:r>
                          <a:rPr lang="en-US" b="0" i="1" smtClean="0">
                            <a:solidFill>
                              <a:schemeClr val="tx2"/>
                            </a:solidFill>
                            <a:latin typeface="Cambria Math"/>
                          </a:rPr>
                          <m:t>/</m:t>
                        </m:r>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a:rPr>
                              <m:t>𝑛</m:t>
                            </m:r>
                          </m:e>
                          <m:sub>
                            <m:r>
                              <a:rPr lang="en-US" b="0" i="1" smtClean="0">
                                <a:solidFill>
                                  <a:schemeClr val="tx2"/>
                                </a:solidFill>
                                <a:latin typeface="Cambria Math"/>
                              </a:rPr>
                              <m:t>𝑐</m:t>
                            </m:r>
                          </m:sub>
                        </m:sSub>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5028239" y="1416322"/>
                  <a:ext cx="823302" cy="369332"/>
                </a:xfrm>
                <a:prstGeom prst="rect">
                  <a:avLst/>
                </a:prstGeom>
                <a:blipFill rotWithShape="1">
                  <a:blip r:embed="rId4"/>
                  <a:stretch>
                    <a:fillRect b="-11475"/>
                  </a:stretch>
                </a:blipFill>
              </p:spPr>
              <p:txBody>
                <a:bodyPr/>
                <a:lstStyle/>
                <a:p>
                  <a:r>
                    <a:rPr lang="en-US">
                      <a:noFill/>
                    </a:rPr>
                    <a:t> </a:t>
                  </a:r>
                </a:p>
              </p:txBody>
            </p:sp>
          </mc:Fallback>
        </mc:AlternateContent>
        <p:cxnSp>
          <p:nvCxnSpPr>
            <p:cNvPr id="17" name="Straight Connector 8"/>
            <p:cNvCxnSpPr/>
            <p:nvPr/>
          </p:nvCxnSpPr>
          <p:spPr>
            <a:xfrm>
              <a:off x="2072192" y="3079065"/>
              <a:ext cx="3886200" cy="0"/>
            </a:xfrm>
            <a:prstGeom prst="line">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9"/>
            <p:cNvCxnSpPr/>
            <p:nvPr/>
          </p:nvCxnSpPr>
          <p:spPr>
            <a:xfrm>
              <a:off x="5958392" y="2055411"/>
              <a:ext cx="76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0"/>
            <p:cNvCxnSpPr/>
            <p:nvPr/>
          </p:nvCxnSpPr>
          <p:spPr>
            <a:xfrm>
              <a:off x="5958392" y="2275699"/>
              <a:ext cx="76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1"/>
            <p:cNvCxnSpPr/>
            <p:nvPr/>
          </p:nvCxnSpPr>
          <p:spPr>
            <a:xfrm>
              <a:off x="5958392" y="2495987"/>
              <a:ext cx="76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12"/>
            <p:cNvCxnSpPr/>
            <p:nvPr/>
          </p:nvCxnSpPr>
          <p:spPr>
            <a:xfrm>
              <a:off x="5963342" y="2716275"/>
              <a:ext cx="76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13"/>
            <p:cNvCxnSpPr/>
            <p:nvPr/>
          </p:nvCxnSpPr>
          <p:spPr>
            <a:xfrm>
              <a:off x="5958392" y="2936565"/>
              <a:ext cx="76200" cy="0"/>
            </a:xfrm>
            <a:prstGeom prst="line">
              <a:avLst/>
            </a:prstGeom>
            <a:ln w="381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14"/>
                <p:cNvSpPr txBox="1"/>
                <p:nvPr/>
              </p:nvSpPr>
              <p:spPr>
                <a:xfrm>
                  <a:off x="1704206" y="2899347"/>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2"/>
                            </a:solidFill>
                            <a:latin typeface="Cambria Math"/>
                          </a:rPr>
                          <m:t>𝑥</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1704206" y="2899347"/>
                  <a:ext cx="367986" cy="369332"/>
                </a:xfrm>
                <a:prstGeom prst="rect">
                  <a:avLst/>
                </a:prstGeom>
                <a:blipFill rotWithShape="1">
                  <a:blip r:embed="rId5"/>
                  <a:stretch>
                    <a:fillRect/>
                  </a:stretch>
                </a:blipFill>
              </p:spPr>
              <p:txBody>
                <a:bodyPr/>
                <a:lstStyle/>
                <a:p>
                  <a:r>
                    <a:rPr lang="en-US">
                      <a:noFill/>
                    </a:rPr>
                    <a:t> </a:t>
                  </a:r>
                </a:p>
              </p:txBody>
            </p:sp>
          </mc:Fallback>
        </mc:AlternateContent>
        <p:sp>
          <p:nvSpPr>
            <p:cNvPr id="24" name="TextBox 15"/>
            <p:cNvSpPr txBox="1"/>
            <p:nvPr/>
          </p:nvSpPr>
          <p:spPr>
            <a:xfrm>
              <a:off x="6049031" y="1882126"/>
              <a:ext cx="428322" cy="307777"/>
            </a:xfrm>
            <a:prstGeom prst="rect">
              <a:avLst/>
            </a:prstGeom>
            <a:noFill/>
          </p:spPr>
          <p:txBody>
            <a:bodyPr wrap="none" rtlCol="0">
              <a:spAutoFit/>
            </a:bodyPr>
            <a:lstStyle/>
            <a:p>
              <a:r>
                <a:rPr lang="en-US" sz="1400" b="1" dirty="0">
                  <a:solidFill>
                    <a:schemeClr val="tx2"/>
                  </a:solidFill>
                </a:rPr>
                <a:t>10</a:t>
              </a:r>
              <a:r>
                <a:rPr lang="en-US" sz="1400" b="1" baseline="30000" dirty="0">
                  <a:solidFill>
                    <a:schemeClr val="tx2"/>
                  </a:solidFill>
                </a:rPr>
                <a:t>2</a:t>
              </a:r>
              <a:endParaRPr lang="en-US" b="1" dirty="0">
                <a:solidFill>
                  <a:schemeClr val="tx2"/>
                </a:solidFill>
              </a:endParaRPr>
            </a:p>
          </p:txBody>
        </p:sp>
        <p:sp>
          <p:nvSpPr>
            <p:cNvPr id="25" name="TextBox 16"/>
            <p:cNvSpPr txBox="1"/>
            <p:nvPr/>
          </p:nvSpPr>
          <p:spPr>
            <a:xfrm>
              <a:off x="6049031" y="2096372"/>
              <a:ext cx="428322" cy="307777"/>
            </a:xfrm>
            <a:prstGeom prst="rect">
              <a:avLst/>
            </a:prstGeom>
            <a:noFill/>
          </p:spPr>
          <p:txBody>
            <a:bodyPr wrap="none" rtlCol="0">
              <a:spAutoFit/>
            </a:bodyPr>
            <a:lstStyle/>
            <a:p>
              <a:r>
                <a:rPr lang="en-US" sz="1400" b="1" dirty="0">
                  <a:solidFill>
                    <a:schemeClr val="tx2"/>
                  </a:solidFill>
                </a:rPr>
                <a:t>10</a:t>
              </a:r>
              <a:r>
                <a:rPr lang="en-US" sz="1400" b="1" baseline="30000" dirty="0">
                  <a:solidFill>
                    <a:schemeClr val="tx2"/>
                  </a:solidFill>
                </a:rPr>
                <a:t>1</a:t>
              </a:r>
              <a:endParaRPr lang="en-US" b="1" dirty="0">
                <a:solidFill>
                  <a:schemeClr val="tx2"/>
                </a:solidFill>
              </a:endParaRPr>
            </a:p>
          </p:txBody>
        </p:sp>
        <p:sp>
          <p:nvSpPr>
            <p:cNvPr id="26" name="TextBox 17"/>
            <p:cNvSpPr txBox="1"/>
            <p:nvPr/>
          </p:nvSpPr>
          <p:spPr>
            <a:xfrm>
              <a:off x="6049031" y="2811863"/>
              <a:ext cx="465192" cy="307777"/>
            </a:xfrm>
            <a:prstGeom prst="rect">
              <a:avLst/>
            </a:prstGeom>
            <a:noFill/>
          </p:spPr>
          <p:txBody>
            <a:bodyPr wrap="none" rtlCol="0">
              <a:spAutoFit/>
            </a:bodyPr>
            <a:lstStyle/>
            <a:p>
              <a:r>
                <a:rPr lang="en-US" sz="1400" b="1" dirty="0">
                  <a:solidFill>
                    <a:schemeClr val="tx2"/>
                  </a:solidFill>
                </a:rPr>
                <a:t>10</a:t>
              </a:r>
              <a:r>
                <a:rPr lang="en-US" sz="1400" b="1" baseline="30000" dirty="0">
                  <a:solidFill>
                    <a:schemeClr val="tx2"/>
                  </a:solidFill>
                </a:rPr>
                <a:t>-2</a:t>
              </a:r>
              <a:endParaRPr lang="en-US" b="1" dirty="0">
                <a:solidFill>
                  <a:schemeClr val="tx2"/>
                </a:solidFill>
              </a:endParaRPr>
            </a:p>
          </p:txBody>
        </p:sp>
        <p:sp>
          <p:nvSpPr>
            <p:cNvPr id="27" name="TextBox 18"/>
            <p:cNvSpPr txBox="1"/>
            <p:nvPr/>
          </p:nvSpPr>
          <p:spPr>
            <a:xfrm>
              <a:off x="6049031" y="2329260"/>
              <a:ext cx="428322" cy="307777"/>
            </a:xfrm>
            <a:prstGeom prst="rect">
              <a:avLst/>
            </a:prstGeom>
            <a:noFill/>
          </p:spPr>
          <p:txBody>
            <a:bodyPr wrap="none" rtlCol="0">
              <a:spAutoFit/>
            </a:bodyPr>
            <a:lstStyle/>
            <a:p>
              <a:r>
                <a:rPr lang="en-US" sz="1400" b="1" dirty="0">
                  <a:solidFill>
                    <a:schemeClr val="tx2"/>
                  </a:solidFill>
                </a:rPr>
                <a:t>10</a:t>
              </a:r>
              <a:r>
                <a:rPr lang="en-US" sz="1400" b="1" baseline="30000" dirty="0">
                  <a:solidFill>
                    <a:schemeClr val="tx2"/>
                  </a:solidFill>
                </a:rPr>
                <a:t>0</a:t>
              </a:r>
              <a:endParaRPr lang="en-US" b="1" dirty="0">
                <a:solidFill>
                  <a:schemeClr val="tx2"/>
                </a:solidFill>
              </a:endParaRPr>
            </a:p>
          </p:txBody>
        </p:sp>
        <p:sp>
          <p:nvSpPr>
            <p:cNvPr id="28" name="TextBox 19"/>
            <p:cNvSpPr txBox="1"/>
            <p:nvPr/>
          </p:nvSpPr>
          <p:spPr>
            <a:xfrm>
              <a:off x="6049031" y="2562148"/>
              <a:ext cx="465192" cy="307777"/>
            </a:xfrm>
            <a:prstGeom prst="rect">
              <a:avLst/>
            </a:prstGeom>
            <a:noFill/>
          </p:spPr>
          <p:txBody>
            <a:bodyPr wrap="none" rtlCol="0">
              <a:spAutoFit/>
            </a:bodyPr>
            <a:lstStyle/>
            <a:p>
              <a:r>
                <a:rPr lang="en-US" sz="1400" b="1" dirty="0">
                  <a:solidFill>
                    <a:schemeClr val="tx2"/>
                  </a:solidFill>
                </a:rPr>
                <a:t>10</a:t>
              </a:r>
              <a:r>
                <a:rPr lang="en-US" sz="1400" b="1" baseline="30000" dirty="0">
                  <a:solidFill>
                    <a:schemeClr val="tx2"/>
                  </a:solidFill>
                </a:rPr>
                <a:t>-1</a:t>
              </a:r>
              <a:endParaRPr lang="en-US" b="1" dirty="0">
                <a:solidFill>
                  <a:schemeClr val="tx2"/>
                </a:solidFill>
              </a:endParaRPr>
            </a:p>
          </p:txBody>
        </p:sp>
        <p:sp>
          <p:nvSpPr>
            <p:cNvPr id="29" name="Rectangle 20"/>
            <p:cNvSpPr/>
            <p:nvPr/>
          </p:nvSpPr>
          <p:spPr>
            <a:xfrm>
              <a:off x="2428031" y="1976639"/>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1"/>
            <p:cNvCxnSpPr/>
            <p:nvPr/>
          </p:nvCxnSpPr>
          <p:spPr>
            <a:xfrm flipV="1">
              <a:off x="2378254" y="3185722"/>
              <a:ext cx="221266" cy="1"/>
            </a:xfrm>
            <a:prstGeom prst="straightConnector1">
              <a:avLst/>
            </a:prstGeom>
            <a:ln w="28575">
              <a:solidFill>
                <a:srgbClr val="C00000"/>
              </a:solidFill>
              <a:headEnd type="arrow"/>
              <a:tailEnd type="arrow"/>
            </a:ln>
          </p:spPr>
          <p:style>
            <a:lnRef idx="1">
              <a:schemeClr val="accent2"/>
            </a:lnRef>
            <a:fillRef idx="0">
              <a:schemeClr val="accent2"/>
            </a:fillRef>
            <a:effectRef idx="0">
              <a:schemeClr val="accent2"/>
            </a:effectRef>
            <a:fontRef idx="minor">
              <a:schemeClr val="tx1"/>
            </a:fontRef>
          </p:style>
        </p:cxnSp>
        <p:sp>
          <p:nvSpPr>
            <p:cNvPr id="31" name="Rectangle 22"/>
            <p:cNvSpPr/>
            <p:nvPr/>
          </p:nvSpPr>
          <p:spPr>
            <a:xfrm>
              <a:off x="1957004" y="3256804"/>
              <a:ext cx="1374479" cy="369332"/>
            </a:xfrm>
            <a:prstGeom prst="rect">
              <a:avLst/>
            </a:prstGeom>
          </p:spPr>
          <p:txBody>
            <a:bodyPr wrap="none">
              <a:spAutoFit/>
            </a:bodyPr>
            <a:lstStyle/>
            <a:p>
              <a:r>
                <a:rPr lang="en-US" b="1" dirty="0">
                  <a:solidFill>
                    <a:srgbClr val="C00000"/>
                  </a:solidFill>
                </a:rPr>
                <a:t>~ tens of nm</a:t>
              </a:r>
            </a:p>
          </p:txBody>
        </p:sp>
        <p:sp>
          <p:nvSpPr>
            <p:cNvPr id="32" name="Rectangle 23"/>
            <p:cNvSpPr/>
            <p:nvPr/>
          </p:nvSpPr>
          <p:spPr>
            <a:xfrm>
              <a:off x="2532931" y="1978398"/>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4"/>
            <p:cNvSpPr/>
            <p:nvPr/>
          </p:nvSpPr>
          <p:spPr>
            <a:xfrm>
              <a:off x="2625956" y="1978398"/>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5"/>
            <p:cNvSpPr/>
            <p:nvPr/>
          </p:nvSpPr>
          <p:spPr>
            <a:xfrm>
              <a:off x="2742210" y="1978398"/>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6"/>
            <p:cNvSpPr/>
            <p:nvPr/>
          </p:nvSpPr>
          <p:spPr>
            <a:xfrm>
              <a:off x="2860448" y="1978398"/>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7"/>
            <p:cNvSpPr/>
            <p:nvPr/>
          </p:nvSpPr>
          <p:spPr>
            <a:xfrm>
              <a:off x="2965348" y="1980157"/>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8"/>
            <p:cNvSpPr/>
            <p:nvPr/>
          </p:nvSpPr>
          <p:spPr>
            <a:xfrm>
              <a:off x="3058373" y="1980157"/>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9"/>
            <p:cNvSpPr/>
            <p:nvPr/>
          </p:nvSpPr>
          <p:spPr>
            <a:xfrm>
              <a:off x="3174627" y="1968282"/>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0"/>
            <p:cNvSpPr/>
            <p:nvPr/>
          </p:nvSpPr>
          <p:spPr>
            <a:xfrm>
              <a:off x="3224193" y="1966523"/>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1"/>
            <p:cNvSpPr/>
            <p:nvPr/>
          </p:nvSpPr>
          <p:spPr>
            <a:xfrm>
              <a:off x="3340447" y="1978398"/>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32"/>
            <p:cNvSpPr/>
            <p:nvPr/>
          </p:nvSpPr>
          <p:spPr>
            <a:xfrm>
              <a:off x="3458685" y="1978398"/>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3"/>
            <p:cNvSpPr/>
            <p:nvPr/>
          </p:nvSpPr>
          <p:spPr>
            <a:xfrm>
              <a:off x="3563585" y="1980157"/>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34"/>
            <p:cNvSpPr/>
            <p:nvPr/>
          </p:nvSpPr>
          <p:spPr>
            <a:xfrm>
              <a:off x="3656610" y="1980157"/>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35"/>
            <p:cNvSpPr/>
            <p:nvPr/>
          </p:nvSpPr>
          <p:spPr>
            <a:xfrm>
              <a:off x="3803548" y="1978398"/>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36"/>
            <p:cNvSpPr/>
            <p:nvPr/>
          </p:nvSpPr>
          <p:spPr>
            <a:xfrm>
              <a:off x="3908448" y="1980157"/>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37"/>
            <p:cNvSpPr/>
            <p:nvPr/>
          </p:nvSpPr>
          <p:spPr>
            <a:xfrm>
              <a:off x="4001473" y="1980157"/>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38"/>
            <p:cNvSpPr/>
            <p:nvPr/>
          </p:nvSpPr>
          <p:spPr>
            <a:xfrm>
              <a:off x="4117727" y="1980157"/>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39"/>
            <p:cNvSpPr/>
            <p:nvPr/>
          </p:nvSpPr>
          <p:spPr>
            <a:xfrm>
              <a:off x="4167293" y="1978398"/>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0"/>
            <p:cNvSpPr/>
            <p:nvPr/>
          </p:nvSpPr>
          <p:spPr>
            <a:xfrm>
              <a:off x="4283547" y="1978398"/>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1"/>
            <p:cNvSpPr/>
            <p:nvPr/>
          </p:nvSpPr>
          <p:spPr>
            <a:xfrm>
              <a:off x="4401785" y="1978398"/>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42"/>
            <p:cNvSpPr/>
            <p:nvPr/>
          </p:nvSpPr>
          <p:spPr>
            <a:xfrm>
              <a:off x="4506685" y="1980157"/>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3"/>
            <p:cNvSpPr/>
            <p:nvPr/>
          </p:nvSpPr>
          <p:spPr>
            <a:xfrm>
              <a:off x="4574018" y="1966561"/>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44"/>
            <p:cNvSpPr/>
            <p:nvPr/>
          </p:nvSpPr>
          <p:spPr>
            <a:xfrm>
              <a:off x="4678918" y="1980195"/>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45"/>
            <p:cNvSpPr/>
            <p:nvPr/>
          </p:nvSpPr>
          <p:spPr>
            <a:xfrm>
              <a:off x="4771943" y="1980195"/>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46"/>
            <p:cNvSpPr/>
            <p:nvPr/>
          </p:nvSpPr>
          <p:spPr>
            <a:xfrm>
              <a:off x="4888197" y="1980195"/>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47"/>
            <p:cNvSpPr/>
            <p:nvPr/>
          </p:nvSpPr>
          <p:spPr>
            <a:xfrm>
              <a:off x="5006435" y="1980195"/>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48"/>
            <p:cNvSpPr/>
            <p:nvPr/>
          </p:nvSpPr>
          <p:spPr>
            <a:xfrm>
              <a:off x="5111335" y="1981954"/>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49"/>
            <p:cNvSpPr/>
            <p:nvPr/>
          </p:nvSpPr>
          <p:spPr>
            <a:xfrm>
              <a:off x="5204360" y="1981954"/>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0"/>
            <p:cNvSpPr/>
            <p:nvPr/>
          </p:nvSpPr>
          <p:spPr>
            <a:xfrm>
              <a:off x="5320614" y="1981954"/>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1"/>
            <p:cNvSpPr/>
            <p:nvPr/>
          </p:nvSpPr>
          <p:spPr>
            <a:xfrm>
              <a:off x="5370180" y="1980195"/>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52"/>
            <p:cNvSpPr/>
            <p:nvPr/>
          </p:nvSpPr>
          <p:spPr>
            <a:xfrm>
              <a:off x="5486434" y="1980195"/>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53"/>
            <p:cNvSpPr/>
            <p:nvPr/>
          </p:nvSpPr>
          <p:spPr>
            <a:xfrm>
              <a:off x="5604672" y="1980195"/>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4"/>
            <p:cNvSpPr/>
            <p:nvPr/>
          </p:nvSpPr>
          <p:spPr>
            <a:xfrm>
              <a:off x="5709572" y="1981954"/>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55"/>
            <p:cNvSpPr/>
            <p:nvPr/>
          </p:nvSpPr>
          <p:spPr>
            <a:xfrm>
              <a:off x="5802597" y="1981954"/>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56"/>
            <p:cNvSpPr/>
            <p:nvPr/>
          </p:nvSpPr>
          <p:spPr>
            <a:xfrm>
              <a:off x="5902035" y="1980195"/>
              <a:ext cx="18288" cy="1097280"/>
            </a:xfrm>
            <a:prstGeom prst="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57"/>
            <p:cNvCxnSpPr/>
            <p:nvPr/>
          </p:nvCxnSpPr>
          <p:spPr>
            <a:xfrm>
              <a:off x="2433424" y="1651863"/>
              <a:ext cx="2073261" cy="0"/>
            </a:xfrm>
            <a:prstGeom prst="straightConnector1">
              <a:avLst/>
            </a:prstGeom>
            <a:ln w="28575">
              <a:solidFill>
                <a:srgbClr val="C00000"/>
              </a:solidFill>
              <a:headEnd type="arrow"/>
              <a:tailEnd type="arrow"/>
            </a:ln>
          </p:spPr>
          <p:style>
            <a:lnRef idx="1">
              <a:schemeClr val="accent2"/>
            </a:lnRef>
            <a:fillRef idx="0">
              <a:schemeClr val="accent2"/>
            </a:fillRef>
            <a:effectRef idx="0">
              <a:schemeClr val="accent2"/>
            </a:effectRef>
            <a:fontRef idx="minor">
              <a:schemeClr val="tx1"/>
            </a:fontRef>
          </p:style>
        </p:cxnSp>
        <p:sp>
          <p:nvSpPr>
            <p:cNvPr id="67" name="TextBox 58"/>
            <p:cNvSpPr txBox="1"/>
            <p:nvPr/>
          </p:nvSpPr>
          <p:spPr>
            <a:xfrm>
              <a:off x="3224193" y="1208678"/>
              <a:ext cx="619080" cy="369332"/>
            </a:xfrm>
            <a:prstGeom prst="rect">
              <a:avLst/>
            </a:prstGeom>
            <a:noFill/>
          </p:spPr>
          <p:txBody>
            <a:bodyPr wrap="none" rtlCol="0">
              <a:spAutoFit/>
            </a:bodyPr>
            <a:lstStyle/>
            <a:p>
              <a:r>
                <a:rPr lang="en-US" b="1" dirty="0">
                  <a:solidFill>
                    <a:srgbClr val="C00000"/>
                  </a:solidFill>
                </a:rPr>
                <a:t>1</a:t>
              </a:r>
              <a:r>
                <a:rPr lang="el-GR" b="1" dirty="0">
                  <a:solidFill>
                    <a:srgbClr val="C00000"/>
                  </a:solidFill>
                </a:rPr>
                <a:t>μ</a:t>
              </a:r>
              <a:r>
                <a:rPr lang="en-US" b="1" dirty="0">
                  <a:solidFill>
                    <a:srgbClr val="C00000"/>
                  </a:solidFill>
                </a:rPr>
                <a:t>m</a:t>
              </a:r>
            </a:p>
          </p:txBody>
        </p:sp>
      </p:grpSp>
      <p:grpSp>
        <p:nvGrpSpPr>
          <p:cNvPr id="68" name="Group 59"/>
          <p:cNvGrpSpPr/>
          <p:nvPr/>
        </p:nvGrpSpPr>
        <p:grpSpPr>
          <a:xfrm>
            <a:off x="5334000" y="3254443"/>
            <a:ext cx="3810000" cy="2948391"/>
            <a:chOff x="0" y="3810000"/>
            <a:chExt cx="3989598" cy="3010390"/>
          </a:xfrm>
        </p:grpSpPr>
        <p:pic>
          <p:nvPicPr>
            <p:cNvPr id="69" name="Picture 60"/>
            <p:cNvPicPr>
              <a:picLocks noChangeAspect="1"/>
            </p:cNvPicPr>
            <p:nvPr/>
          </p:nvPicPr>
          <p:blipFill rotWithShape="1">
            <a:blip r:embed="rId6" cstate="print">
              <a:extLst>
                <a:ext uri="{28A0092B-C50C-407E-A947-70E740481C1C}">
                  <a14:useLocalDpi xmlns:a14="http://schemas.microsoft.com/office/drawing/2010/main" val="0"/>
                </a:ext>
              </a:extLst>
            </a:blip>
            <a:srcRect l="13888" t="11266" r="12771" b="17724"/>
            <a:stretch/>
          </p:blipFill>
          <p:spPr>
            <a:xfrm>
              <a:off x="498159" y="3810000"/>
              <a:ext cx="3491439" cy="3010390"/>
            </a:xfrm>
            <a:prstGeom prst="rect">
              <a:avLst/>
            </a:prstGeom>
          </p:spPr>
        </p:pic>
        <p:sp>
          <p:nvSpPr>
            <p:cNvPr id="70" name="TextBox 61"/>
            <p:cNvSpPr txBox="1"/>
            <p:nvPr/>
          </p:nvSpPr>
          <p:spPr>
            <a:xfrm>
              <a:off x="1053319" y="3886200"/>
              <a:ext cx="1034707" cy="307777"/>
            </a:xfrm>
            <a:prstGeom prst="rect">
              <a:avLst/>
            </a:prstGeom>
            <a:noFill/>
          </p:spPr>
          <p:txBody>
            <a:bodyPr wrap="none" rtlCol="0">
              <a:spAutoFit/>
            </a:bodyPr>
            <a:lstStyle/>
            <a:p>
              <a:r>
                <a:rPr lang="en-US" sz="1400" b="1" dirty="0">
                  <a:solidFill>
                    <a:srgbClr val="C00000"/>
                  </a:solidFill>
                </a:rPr>
                <a:t>10</a:t>
              </a:r>
              <a:r>
                <a:rPr lang="en-US" sz="1400" b="1" baseline="30000" dirty="0">
                  <a:solidFill>
                    <a:srgbClr val="C00000"/>
                  </a:solidFill>
                </a:rPr>
                <a:t>20 </a:t>
              </a:r>
              <a:r>
                <a:rPr lang="en-US" sz="1400" b="1" dirty="0">
                  <a:solidFill>
                    <a:srgbClr val="C00000"/>
                  </a:solidFill>
                </a:rPr>
                <a:t>W/cm</a:t>
              </a:r>
              <a:r>
                <a:rPr lang="en-US" sz="1400" b="1" baseline="30000" dirty="0">
                  <a:solidFill>
                    <a:srgbClr val="C00000"/>
                  </a:solidFill>
                </a:rPr>
                <a:t>2</a:t>
              </a:r>
            </a:p>
          </p:txBody>
        </p:sp>
        <p:cxnSp>
          <p:nvCxnSpPr>
            <p:cNvPr id="71" name="Straight Connector 62"/>
            <p:cNvCxnSpPr/>
            <p:nvPr/>
          </p:nvCxnSpPr>
          <p:spPr>
            <a:xfrm>
              <a:off x="1233547" y="5943600"/>
              <a:ext cx="2330038" cy="0"/>
            </a:xfrm>
            <a:prstGeom prst="line">
              <a:avLst/>
            </a:prstGeom>
            <a:ln w="19050">
              <a:solidFill>
                <a:srgbClr val="C00000"/>
              </a:solidFill>
              <a:prstDash val="dash"/>
            </a:ln>
          </p:spPr>
          <p:style>
            <a:lnRef idx="1">
              <a:schemeClr val="dk1"/>
            </a:lnRef>
            <a:fillRef idx="0">
              <a:schemeClr val="dk1"/>
            </a:fillRef>
            <a:effectRef idx="0">
              <a:schemeClr val="dk1"/>
            </a:effectRef>
            <a:fontRef idx="minor">
              <a:schemeClr val="tx1"/>
            </a:fontRef>
          </p:style>
        </p:cxnSp>
        <p:sp>
          <p:nvSpPr>
            <p:cNvPr id="72" name="TextBox 63"/>
            <p:cNvSpPr txBox="1"/>
            <p:nvPr/>
          </p:nvSpPr>
          <p:spPr>
            <a:xfrm>
              <a:off x="81641" y="5735773"/>
              <a:ext cx="1034707" cy="307777"/>
            </a:xfrm>
            <a:prstGeom prst="rect">
              <a:avLst/>
            </a:prstGeom>
            <a:noFill/>
          </p:spPr>
          <p:txBody>
            <a:bodyPr wrap="none" rtlCol="0">
              <a:spAutoFit/>
            </a:bodyPr>
            <a:lstStyle/>
            <a:p>
              <a:r>
                <a:rPr lang="en-US" sz="1400" b="1" dirty="0">
                  <a:solidFill>
                    <a:srgbClr val="C00000"/>
                  </a:solidFill>
                </a:rPr>
                <a:t>10</a:t>
              </a:r>
              <a:r>
                <a:rPr lang="en-US" sz="1400" b="1" baseline="30000" dirty="0">
                  <a:solidFill>
                    <a:srgbClr val="C00000"/>
                  </a:solidFill>
                </a:rPr>
                <a:t>11 </a:t>
              </a:r>
              <a:r>
                <a:rPr lang="en-US" sz="1400" b="1" dirty="0">
                  <a:solidFill>
                    <a:srgbClr val="C00000"/>
                  </a:solidFill>
                </a:rPr>
                <a:t>W/cm</a:t>
              </a:r>
              <a:r>
                <a:rPr lang="en-US" sz="1400" b="1" baseline="30000" dirty="0">
                  <a:solidFill>
                    <a:srgbClr val="C00000"/>
                  </a:solidFill>
                </a:rPr>
                <a:t>2</a:t>
              </a:r>
            </a:p>
          </p:txBody>
        </p:sp>
        <p:cxnSp>
          <p:nvCxnSpPr>
            <p:cNvPr id="73" name="Straight Connector 64"/>
            <p:cNvCxnSpPr/>
            <p:nvPr/>
          </p:nvCxnSpPr>
          <p:spPr>
            <a:xfrm>
              <a:off x="1233547" y="5943600"/>
              <a:ext cx="0" cy="457200"/>
            </a:xfrm>
            <a:prstGeom prst="line">
              <a:avLst/>
            </a:prstGeom>
            <a:ln w="19050">
              <a:solidFill>
                <a:srgbClr val="C00000"/>
              </a:solidFill>
              <a:prstDash val="dash"/>
            </a:ln>
          </p:spPr>
          <p:style>
            <a:lnRef idx="1">
              <a:schemeClr val="dk1"/>
            </a:lnRef>
            <a:fillRef idx="0">
              <a:schemeClr val="dk1"/>
            </a:fillRef>
            <a:effectRef idx="0">
              <a:schemeClr val="dk1"/>
            </a:effectRef>
            <a:fontRef idx="minor">
              <a:schemeClr val="tx1"/>
            </a:fontRef>
          </p:style>
        </p:cxnSp>
        <p:sp>
          <p:nvSpPr>
            <p:cNvPr id="74" name="TextBox 65"/>
            <p:cNvSpPr txBox="1"/>
            <p:nvPr/>
          </p:nvSpPr>
          <p:spPr>
            <a:xfrm>
              <a:off x="0" y="4419600"/>
              <a:ext cx="2184542"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dirty="0">
                  <a:solidFill>
                    <a:srgbClr val="C00000"/>
                  </a:solidFill>
                </a:rPr>
                <a:t>pulse contrast</a:t>
              </a:r>
            </a:p>
          </p:txBody>
        </p:sp>
      </p:grpSp>
      <p:grpSp>
        <p:nvGrpSpPr>
          <p:cNvPr id="75" name="Group 66"/>
          <p:cNvGrpSpPr/>
          <p:nvPr/>
        </p:nvGrpSpPr>
        <p:grpSpPr>
          <a:xfrm>
            <a:off x="1237727" y="4453818"/>
            <a:ext cx="3556611" cy="1319308"/>
            <a:chOff x="2406731" y="1744495"/>
            <a:chExt cx="3556611" cy="1319308"/>
          </a:xfrm>
        </p:grpSpPr>
        <p:sp>
          <p:nvSpPr>
            <p:cNvPr id="76" name="Rectangle 67"/>
            <p:cNvSpPr/>
            <p:nvPr/>
          </p:nvSpPr>
          <p:spPr>
            <a:xfrm>
              <a:off x="2406731" y="2404149"/>
              <a:ext cx="3556611" cy="659654"/>
            </a:xfrm>
            <a:prstGeom prst="rect">
              <a:avLst/>
            </a:prstGeom>
            <a:solidFill>
              <a:srgbClr val="4F81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8"/>
            <p:cNvSpPr/>
            <p:nvPr/>
          </p:nvSpPr>
          <p:spPr>
            <a:xfrm>
              <a:off x="2406731" y="1744495"/>
              <a:ext cx="3556611" cy="65965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pic>
        <p:nvPicPr>
          <p:cNvPr id="7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V="1">
            <a:off x="-18282" y="4763933"/>
            <a:ext cx="1219201" cy="583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 name="标题 1">
            <a:extLst>
              <a:ext uri="{FF2B5EF4-FFF2-40B4-BE49-F238E27FC236}">
                <a16:creationId xmlns:a16="http://schemas.microsoft.com/office/drawing/2014/main" id="{5BDC9707-6237-1A47-A523-B86AAD418C23}"/>
              </a:ext>
            </a:extLst>
          </p:cNvPr>
          <p:cNvSpPr>
            <a:spLocks noGrp="1"/>
          </p:cNvSpPr>
          <p:nvPr>
            <p:ph type="title"/>
          </p:nvPr>
        </p:nvSpPr>
        <p:spPr>
          <a:xfrm>
            <a:off x="246202" y="116477"/>
            <a:ext cx="8690534" cy="595306"/>
          </a:xfrm>
        </p:spPr>
        <p:txBody>
          <a:bodyPr>
            <a:normAutofit fontScale="90000"/>
          </a:bodyPr>
          <a:lstStyle/>
          <a:p>
            <a:r>
              <a:rPr lang="zh-CN" altLang="en-US" dirty="0"/>
              <a:t>碳纳米管泡沫被预脉冲充分电离后可形成临界密度等离子体</a:t>
            </a:r>
          </a:p>
        </p:txBody>
      </p:sp>
      <p:pic>
        <p:nvPicPr>
          <p:cNvPr id="81" name="图片 80">
            <a:extLst>
              <a:ext uri="{FF2B5EF4-FFF2-40B4-BE49-F238E27FC236}">
                <a16:creationId xmlns:a16="http://schemas.microsoft.com/office/drawing/2014/main" id="{6B0934F9-6184-BD4E-ADD3-12AFB47109C9}"/>
              </a:ext>
            </a:extLst>
          </p:cNvPr>
          <p:cNvPicPr>
            <a:picLocks noChangeAspect="1"/>
          </p:cNvPicPr>
          <p:nvPr/>
        </p:nvPicPr>
        <p:blipFill>
          <a:blip r:embed="rId8"/>
          <a:stretch>
            <a:fillRect/>
          </a:stretch>
        </p:blipFill>
        <p:spPr>
          <a:xfrm>
            <a:off x="659053" y="811239"/>
            <a:ext cx="3101486" cy="2858654"/>
          </a:xfrm>
          <a:prstGeom prst="rect">
            <a:avLst/>
          </a:prstGeom>
        </p:spPr>
      </p:pic>
    </p:spTree>
    <p:extLst>
      <p:ext uri="{BB962C8B-B14F-4D97-AF65-F5344CB8AC3E}">
        <p14:creationId xmlns:p14="http://schemas.microsoft.com/office/powerpoint/2010/main" val="231477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endCondLst>
                                    <p:cond evt="onNext" delay="0">
                                      <p:tgtEl>
                                        <p:sldTgt/>
                                      </p:tgtEl>
                                    </p:cond>
                                  </p:endCondLst>
                                  <p:childTnLst>
                                    <p:set>
                                      <p:cBhvr>
                                        <p:cTn id="6" dur="1" fill="hold">
                                          <p:stCondLst>
                                            <p:cond delay="0"/>
                                          </p:stCondLst>
                                        </p:cTn>
                                        <p:tgtEl>
                                          <p:spTgt spid="75"/>
                                        </p:tgtEl>
                                        <p:attrNameLst>
                                          <p:attrName>style.visibility</p:attrName>
                                        </p:attrNameLst>
                                      </p:cBhvr>
                                      <p:to>
                                        <p:strVal val="visible"/>
                                      </p:to>
                                    </p:set>
                                    <p:animEffect transition="in" filter="fade">
                                      <p:cBhvr>
                                        <p:cTn id="7" dur="2000"/>
                                        <p:tgtEl>
                                          <p:spTgt spid="75"/>
                                        </p:tgtEl>
                                      </p:cBhvr>
                                    </p:animEffect>
                                  </p:childTnLst>
                                </p:cTn>
                              </p:par>
                              <p:par>
                                <p:cTn id="8" presetID="10" presetClass="entr" presetSubtype="0" repeatCount="indefinite" fill="hold" nodeType="withEffect">
                                  <p:stCondLst>
                                    <p:cond delay="0"/>
                                  </p:stCondLst>
                                  <p:endCondLst>
                                    <p:cond evt="onNext" delay="0">
                                      <p:tgtEl>
                                        <p:sldTgt/>
                                      </p:tgtEl>
                                    </p:cond>
                                  </p:endCondLst>
                                  <p:childTnLst>
                                    <p:set>
                                      <p:cBhvr>
                                        <p:cTn id="9" dur="1" fill="hold">
                                          <p:stCondLst>
                                            <p:cond delay="0"/>
                                          </p:stCondLst>
                                        </p:cTn>
                                        <p:tgtEl>
                                          <p:spTgt spid="78"/>
                                        </p:tgtEl>
                                        <p:attrNameLst>
                                          <p:attrName>style.visibility</p:attrName>
                                        </p:attrNameLst>
                                      </p:cBhvr>
                                      <p:to>
                                        <p:strVal val="visible"/>
                                      </p:to>
                                    </p:set>
                                    <p:animEffect transition="in" filter="fade">
                                      <p:cBhvr>
                                        <p:cTn id="10"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临界密度等离子体（</a:t>
            </a:r>
            <a:r>
              <a:rPr lang="en-US" altLang="zh-CN" dirty="0"/>
              <a:t>NCD</a:t>
            </a:r>
            <a:r>
              <a:rPr lang="zh-CN" altLang="en-US" dirty="0"/>
              <a:t>）</a:t>
            </a:r>
          </a:p>
        </p:txBody>
      </p:sp>
      <p:sp>
        <p:nvSpPr>
          <p:cNvPr id="3" name="矩形 2"/>
          <p:cNvSpPr/>
          <p:nvPr/>
        </p:nvSpPr>
        <p:spPr>
          <a:xfrm>
            <a:off x="4566370" y="3013940"/>
            <a:ext cx="4038078" cy="461665"/>
          </a:xfrm>
          <a:prstGeom prst="rect">
            <a:avLst/>
          </a:prstGeom>
        </p:spPr>
        <p:txBody>
          <a:bodyPr wrap="square">
            <a:spAutoFit/>
          </a:bodyPr>
          <a:lstStyle/>
          <a:p>
            <a:pPr algn="just"/>
            <a:r>
              <a:rPr lang="zh-CN" altLang="en-US" sz="1200" dirty="0">
                <a:latin typeface="Times New Roman" panose="02020603050405020304" pitchFamily="18" charset="0"/>
                <a:cs typeface="Times New Roman" panose="02020603050405020304" pitchFamily="18" charset="0"/>
              </a:rPr>
              <a:t>王鸿勇</a:t>
            </a:r>
            <a:r>
              <a:rPr lang="en-US" altLang="zh-CN" sz="1200" dirty="0">
                <a:latin typeface="Times New Roman" panose="02020603050405020304" pitchFamily="18" charset="0"/>
                <a:cs typeface="Times New Roman" panose="02020603050405020304" pitchFamily="18" charset="0"/>
              </a:rPr>
              <a:t>.</a:t>
            </a:r>
            <a:r>
              <a:rPr lang="zh-CN" altLang="en-US" sz="1200" dirty="0">
                <a:latin typeface="Times New Roman" panose="02020603050405020304" pitchFamily="18" charset="0"/>
                <a:cs typeface="Times New Roman" panose="02020603050405020304" pitchFamily="18" charset="0"/>
              </a:rPr>
              <a:t>超短超强激光与等离子体相互作用中离子加速的理论和数值模拟研究</a:t>
            </a:r>
            <a:r>
              <a:rPr lang="en-US" altLang="zh-CN" sz="1200" dirty="0">
                <a:latin typeface="Times New Roman" panose="02020603050405020304" pitchFamily="18" charset="0"/>
                <a:cs typeface="Times New Roman" panose="02020603050405020304" pitchFamily="18" charset="0"/>
              </a:rPr>
              <a:t>[D].</a:t>
            </a:r>
            <a:r>
              <a:rPr lang="zh-CN" altLang="en-US" sz="1200" dirty="0">
                <a:latin typeface="Times New Roman" panose="02020603050405020304" pitchFamily="18" charset="0"/>
                <a:cs typeface="Times New Roman" panose="02020603050405020304" pitchFamily="18" charset="0"/>
              </a:rPr>
              <a:t>北京大学，</a:t>
            </a:r>
            <a:r>
              <a:rPr lang="en-US" altLang="zh-CN" sz="1200" dirty="0">
                <a:latin typeface="Times New Roman" panose="02020603050405020304" pitchFamily="18" charset="0"/>
                <a:cs typeface="Times New Roman" panose="02020603050405020304" pitchFamily="18" charset="0"/>
              </a:rPr>
              <a:t>2013</a:t>
            </a:r>
            <a:endParaRPr lang="zh-CN" altLang="en-US" sz="1200" dirty="0">
              <a:latin typeface="Times New Roman" panose="02020603050405020304" pitchFamily="18" charset="0"/>
              <a:cs typeface="Times New Roman" panose="02020603050405020304" pitchFamily="18" charset="0"/>
            </a:endParaRPr>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4697" y="817222"/>
            <a:ext cx="4419751" cy="2212567"/>
          </a:xfrm>
          <a:prstGeom prst="rect">
            <a:avLst/>
          </a:prstGeom>
        </p:spPr>
      </p:pic>
      <p:sp>
        <p:nvSpPr>
          <p:cNvPr id="5" name="TextBox 8"/>
          <p:cNvSpPr txBox="1"/>
          <p:nvPr/>
        </p:nvSpPr>
        <p:spPr>
          <a:xfrm>
            <a:off x="0" y="933943"/>
            <a:ext cx="3943787" cy="1938992"/>
          </a:xfrm>
          <a:prstGeom prst="rect">
            <a:avLst/>
          </a:prstGeom>
          <a:noFill/>
        </p:spPr>
        <p:txBody>
          <a:bodyPr wrap="square" rtlCol="0">
            <a:spAutoFit/>
          </a:bodyPr>
          <a:lstStyle/>
          <a:p>
            <a:pPr>
              <a:lnSpc>
                <a:spcPct val="150000"/>
              </a:lnSpc>
            </a:pPr>
            <a:r>
              <a:rPr lang="zh-CN" altLang="en-US" sz="1600" dirty="0">
                <a:latin typeface="Times New Roman" pitchFamily="18" charset="0"/>
                <a:cs typeface="Times New Roman" pitchFamily="18" charset="0"/>
              </a:rPr>
              <a:t>特点：</a:t>
            </a:r>
            <a:endParaRPr lang="en-US" altLang="zh-CN" sz="1600" dirty="0">
              <a:latin typeface="Times New Roman" pitchFamily="18" charset="0"/>
              <a:cs typeface="Times New Roman" pitchFamily="18" charset="0"/>
            </a:endParaRPr>
          </a:p>
          <a:p>
            <a:pPr algn="just">
              <a:lnSpc>
                <a:spcPct val="150000"/>
              </a:lnSpc>
              <a:buFont typeface="Wingdings" panose="05000000000000000000" pitchFamily="2" charset="2"/>
              <a:buChar char="u"/>
            </a:pPr>
            <a:r>
              <a:rPr lang="zh-CN" altLang="en-US" sz="1600" dirty="0">
                <a:latin typeface="Times New Roman" pitchFamily="18" charset="0"/>
                <a:cs typeface="Times New Roman" pitchFamily="18" charset="0"/>
              </a:rPr>
              <a:t>介于固体靶和气体靶之间</a:t>
            </a:r>
            <a:endParaRPr lang="en-US" altLang="zh-CN" sz="1600" dirty="0">
              <a:latin typeface="Times New Roman" pitchFamily="18" charset="0"/>
              <a:cs typeface="Times New Roman" pitchFamily="18" charset="0"/>
            </a:endParaRPr>
          </a:p>
          <a:p>
            <a:pPr algn="just">
              <a:lnSpc>
                <a:spcPct val="150000"/>
              </a:lnSpc>
              <a:buFont typeface="Wingdings" panose="05000000000000000000" pitchFamily="2" charset="2"/>
              <a:buChar char="u"/>
            </a:pPr>
            <a:r>
              <a:rPr lang="zh-CN" altLang="en-US" sz="1600" dirty="0">
                <a:latin typeface="Times New Roman" pitchFamily="18" charset="0"/>
                <a:cs typeface="Times New Roman" pitchFamily="18" charset="0"/>
              </a:rPr>
              <a:t>能量耦合效率高</a:t>
            </a:r>
            <a:endParaRPr lang="en-US" altLang="zh-CN" sz="1600" dirty="0">
              <a:latin typeface="Times New Roman" pitchFamily="18" charset="0"/>
              <a:cs typeface="Times New Roman" pitchFamily="18" charset="0"/>
            </a:endParaRPr>
          </a:p>
          <a:p>
            <a:pPr algn="just">
              <a:lnSpc>
                <a:spcPct val="150000"/>
              </a:lnSpc>
              <a:buFont typeface="Wingdings" panose="05000000000000000000" pitchFamily="2" charset="2"/>
              <a:buChar char="u"/>
            </a:pPr>
            <a:r>
              <a:rPr lang="zh-CN" altLang="en-US" sz="1600" dirty="0">
                <a:latin typeface="Times New Roman" pitchFamily="18" charset="0"/>
                <a:cs typeface="Times New Roman" pitchFamily="18" charset="0"/>
              </a:rPr>
              <a:t>具有非常强的非线性效应</a:t>
            </a:r>
            <a:endParaRPr lang="en-US" altLang="zh-CN" sz="1600" dirty="0">
              <a:latin typeface="Times New Roman" pitchFamily="18" charset="0"/>
              <a:cs typeface="Times New Roman" pitchFamily="18" charset="0"/>
            </a:endParaRPr>
          </a:p>
          <a:p>
            <a:pPr algn="just">
              <a:lnSpc>
                <a:spcPct val="150000"/>
              </a:lnSpc>
              <a:buFont typeface="Wingdings" panose="05000000000000000000" pitchFamily="2" charset="2"/>
              <a:buChar char="u"/>
            </a:pPr>
            <a:r>
              <a:rPr lang="zh-CN" altLang="en-US" sz="1600" dirty="0">
                <a:latin typeface="Times New Roman" pitchFamily="18" charset="0"/>
                <a:cs typeface="Times New Roman" pitchFamily="18" charset="0"/>
              </a:rPr>
              <a:t>电子运动产生的自生场与激光强度相当</a:t>
            </a:r>
            <a:endParaRPr lang="en-US" altLang="zh-CN" sz="1600" dirty="0">
              <a:latin typeface="Times New Roman" pitchFamily="18" charset="0"/>
              <a:cs typeface="Times New Roman" pitchFamily="18" charset="0"/>
            </a:endParaRPr>
          </a:p>
        </p:txBody>
      </p:sp>
      <p:sp>
        <p:nvSpPr>
          <p:cNvPr id="6" name="TextBox 8"/>
          <p:cNvSpPr txBox="1"/>
          <p:nvPr/>
        </p:nvSpPr>
        <p:spPr>
          <a:xfrm>
            <a:off x="120455" y="3035895"/>
            <a:ext cx="3943787" cy="1153586"/>
          </a:xfrm>
          <a:prstGeom prst="rect">
            <a:avLst/>
          </a:prstGeom>
          <a:noFill/>
        </p:spPr>
        <p:txBody>
          <a:bodyPr wrap="square" rtlCol="0">
            <a:spAutoFit/>
          </a:bodyPr>
          <a:lstStyle/>
          <a:p>
            <a:pPr>
              <a:lnSpc>
                <a:spcPct val="150000"/>
              </a:lnSpc>
            </a:pPr>
            <a:r>
              <a:rPr lang="zh-CN" altLang="en-US" sz="1600" dirty="0">
                <a:latin typeface="Times New Roman" pitchFamily="18" charset="0"/>
                <a:cs typeface="Times New Roman" pitchFamily="18" charset="0"/>
              </a:rPr>
              <a:t>激光在</a:t>
            </a:r>
            <a:r>
              <a:rPr lang="en-US" altLang="zh-CN" sz="1600" dirty="0">
                <a:latin typeface="Times New Roman" pitchFamily="18" charset="0"/>
                <a:cs typeface="Times New Roman" pitchFamily="18" charset="0"/>
              </a:rPr>
              <a:t>NCD</a:t>
            </a:r>
            <a:r>
              <a:rPr lang="zh-CN" altLang="en-US" sz="1600" dirty="0">
                <a:latin typeface="Times New Roman" pitchFamily="18" charset="0"/>
                <a:cs typeface="Times New Roman" pitchFamily="18" charset="0"/>
              </a:rPr>
              <a:t>中传播时：</a:t>
            </a:r>
            <a:endParaRPr lang="en-US" altLang="zh-CN" sz="1600" dirty="0">
              <a:latin typeface="Times New Roman" pitchFamily="18" charset="0"/>
              <a:cs typeface="Times New Roman" pitchFamily="18" charset="0"/>
            </a:endParaRPr>
          </a:p>
          <a:p>
            <a:pPr algn="just">
              <a:lnSpc>
                <a:spcPct val="150000"/>
              </a:lnSpc>
              <a:buFont typeface="Wingdings" pitchFamily="2" charset="2"/>
              <a:buChar char="u"/>
            </a:pPr>
            <a:r>
              <a:rPr lang="zh-CN" altLang="en-US" sz="1600" dirty="0">
                <a:latin typeface="Times New Roman" pitchFamily="18" charset="0"/>
                <a:cs typeface="Times New Roman" pitchFamily="18" charset="0"/>
              </a:rPr>
              <a:t>自聚焦</a:t>
            </a:r>
            <a:endParaRPr lang="en-US" altLang="zh-CN" sz="1600" dirty="0">
              <a:latin typeface="Times New Roman" pitchFamily="18" charset="0"/>
              <a:cs typeface="Times New Roman" pitchFamily="18" charset="0"/>
            </a:endParaRPr>
          </a:p>
          <a:p>
            <a:pPr algn="just">
              <a:lnSpc>
                <a:spcPct val="150000"/>
              </a:lnSpc>
              <a:buFont typeface="Wingdings" pitchFamily="2" charset="2"/>
              <a:buChar char="u"/>
            </a:pPr>
            <a:r>
              <a:rPr lang="zh-CN" altLang="en-US" sz="1600" dirty="0">
                <a:latin typeface="Times New Roman" pitchFamily="18" charset="0"/>
                <a:cs typeface="Times New Roman" pitchFamily="18" charset="0"/>
              </a:rPr>
              <a:t>自相位调制</a:t>
            </a:r>
            <a:endParaRPr lang="en-US" altLang="zh-CN" sz="1600" dirty="0">
              <a:latin typeface="Times New Roman" pitchFamily="18" charset="0"/>
              <a:cs typeface="Times New Roman" pitchFamily="18" charset="0"/>
            </a:endParaRPr>
          </a:p>
        </p:txBody>
      </p:sp>
      <p:sp>
        <p:nvSpPr>
          <p:cNvPr id="7" name="TextBox 8"/>
          <p:cNvSpPr txBox="1"/>
          <p:nvPr/>
        </p:nvSpPr>
        <p:spPr>
          <a:xfrm>
            <a:off x="4566370" y="3584653"/>
            <a:ext cx="4364069" cy="1156086"/>
          </a:xfrm>
          <a:prstGeom prst="rect">
            <a:avLst/>
          </a:prstGeom>
          <a:noFill/>
        </p:spPr>
        <p:txBody>
          <a:bodyPr wrap="square" rtlCol="0">
            <a:spAutoFit/>
          </a:bodyPr>
          <a:lstStyle/>
          <a:p>
            <a:pPr>
              <a:lnSpc>
                <a:spcPct val="150000"/>
              </a:lnSpc>
            </a:pPr>
            <a:r>
              <a:rPr lang="zh-CN" altLang="en-US" sz="1600" dirty="0">
                <a:latin typeface="Times New Roman" pitchFamily="18" charset="0"/>
                <a:cs typeface="Times New Roman" pitchFamily="18" charset="0"/>
              </a:rPr>
              <a:t>传播的同时：</a:t>
            </a:r>
            <a:endParaRPr lang="en-US" altLang="zh-CN" sz="1600" dirty="0">
              <a:latin typeface="Times New Roman" pitchFamily="18" charset="0"/>
              <a:cs typeface="Times New Roman" pitchFamily="18" charset="0"/>
            </a:endParaRPr>
          </a:p>
          <a:p>
            <a:pPr algn="just">
              <a:lnSpc>
                <a:spcPct val="150000"/>
              </a:lnSpc>
              <a:buFont typeface="Wingdings" pitchFamily="2" charset="2"/>
              <a:buChar char="u"/>
            </a:pPr>
            <a:r>
              <a:rPr lang="zh-CN" altLang="en-US" sz="1600" dirty="0">
                <a:latin typeface="Times New Roman" pitchFamily="18" charset="0"/>
                <a:cs typeface="Times New Roman" pitchFamily="18" charset="0"/>
              </a:rPr>
              <a:t>共振直接加速电子，电子能量显著高于激光与固体靶作用</a:t>
            </a:r>
            <a:endParaRPr lang="en-US" altLang="zh-CN" sz="1600" dirty="0">
              <a:latin typeface="Times New Roman" pitchFamily="18" charset="0"/>
              <a:cs typeface="Times New Roman" pitchFamily="18"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268" y="4189481"/>
            <a:ext cx="3926038" cy="2612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8"/>
          <p:cNvPicPr>
            <a:picLocks noChangeAspect="1"/>
          </p:cNvPicPr>
          <p:nvPr/>
        </p:nvPicPr>
        <p:blipFill>
          <a:blip r:embed="rId4"/>
          <a:stretch>
            <a:fillRect/>
          </a:stretch>
        </p:blipFill>
        <p:spPr>
          <a:xfrm>
            <a:off x="4184697" y="4691395"/>
            <a:ext cx="4807633" cy="1961855"/>
          </a:xfrm>
          <a:prstGeom prst="rect">
            <a:avLst/>
          </a:prstGeom>
        </p:spPr>
      </p:pic>
    </p:spTree>
    <p:extLst>
      <p:ext uri="{BB962C8B-B14F-4D97-AF65-F5344CB8AC3E}">
        <p14:creationId xmlns:p14="http://schemas.microsoft.com/office/powerpoint/2010/main" val="89220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93A7DA-7372-7948-8D3B-91A0C5725C30}"/>
              </a:ext>
            </a:extLst>
          </p:cNvPr>
          <p:cNvSpPr>
            <a:spLocks noGrp="1"/>
          </p:cNvSpPr>
          <p:nvPr>
            <p:ph type="title"/>
          </p:nvPr>
        </p:nvSpPr>
        <p:spPr/>
        <p:txBody>
          <a:bodyPr/>
          <a:lstStyle/>
          <a:p>
            <a:r>
              <a:rPr kumimoji="1" lang="zh-CN" altLang="en-US" dirty="0"/>
              <a:t>临界密度靶</a:t>
            </a:r>
          </a:p>
        </p:txBody>
      </p:sp>
      <p:graphicFrame>
        <p:nvGraphicFramePr>
          <p:cNvPr id="3" name="图示 2">
            <a:extLst>
              <a:ext uri="{FF2B5EF4-FFF2-40B4-BE49-F238E27FC236}">
                <a16:creationId xmlns:a16="http://schemas.microsoft.com/office/drawing/2014/main" id="{1151D43C-FA04-0549-84C5-EC842440C25A}"/>
              </a:ext>
            </a:extLst>
          </p:cNvPr>
          <p:cNvGraphicFramePr/>
          <p:nvPr>
            <p:extLst>
              <p:ext uri="{D42A27DB-BD31-4B8C-83A1-F6EECF244321}">
                <p14:modId xmlns:p14="http://schemas.microsoft.com/office/powerpoint/2010/main" val="996077674"/>
              </p:ext>
            </p:extLst>
          </p:nvPr>
        </p:nvGraphicFramePr>
        <p:xfrm>
          <a:off x="1799815" y="1364660"/>
          <a:ext cx="5544370" cy="3672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a:extLst>
              <a:ext uri="{FF2B5EF4-FFF2-40B4-BE49-F238E27FC236}">
                <a16:creationId xmlns:a16="http://schemas.microsoft.com/office/drawing/2014/main" id="{3A5C855B-9A00-714E-AE96-2B355CEFC3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2668" y="741868"/>
            <a:ext cx="2030144" cy="1280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4" descr="屏幕剪辑">
            <a:extLst>
              <a:ext uri="{FF2B5EF4-FFF2-40B4-BE49-F238E27FC236}">
                <a16:creationId xmlns:a16="http://schemas.microsoft.com/office/drawing/2014/main" id="{0263CC23-DE5C-C649-82CD-511ED4592D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4961" y="1217345"/>
            <a:ext cx="2326806" cy="1743318"/>
          </a:xfrm>
          <a:prstGeom prst="rect">
            <a:avLst/>
          </a:prstGeom>
          <a:noFill/>
          <a:ln>
            <a:noFill/>
          </a:ln>
        </p:spPr>
      </p:pic>
      <p:sp>
        <p:nvSpPr>
          <p:cNvPr id="6" name="TextBox 4">
            <a:extLst>
              <a:ext uri="{FF2B5EF4-FFF2-40B4-BE49-F238E27FC236}">
                <a16:creationId xmlns:a16="http://schemas.microsoft.com/office/drawing/2014/main" id="{EB130F42-94F6-624D-BC16-1756A2A138FE}"/>
              </a:ext>
            </a:extLst>
          </p:cNvPr>
          <p:cNvSpPr txBox="1"/>
          <p:nvPr/>
        </p:nvSpPr>
        <p:spPr>
          <a:xfrm>
            <a:off x="201285" y="2061238"/>
            <a:ext cx="2466352" cy="1754326"/>
          </a:xfrm>
          <a:prstGeom prst="rect">
            <a:avLst/>
          </a:prstGeom>
          <a:noFill/>
        </p:spPr>
        <p:txBody>
          <a:bodyPr wrap="square" rtlCol="0">
            <a:spAutoFit/>
          </a:bodyPr>
          <a:lstStyle/>
          <a:p>
            <a:pPr algn="just">
              <a:lnSpc>
                <a:spcPct val="150000"/>
              </a:lnSpc>
            </a:pPr>
            <a:r>
              <a:rPr lang="zh-CN" altLang="en-US" dirty="0">
                <a:latin typeface="微软雅黑" panose="020B0503020204020204" pitchFamily="34" charset="-122"/>
                <a:ea typeface="微软雅黑" panose="020B0503020204020204" pitchFamily="34" charset="-122"/>
                <a:cs typeface="Times New Roman" pitchFamily="18" charset="0"/>
              </a:rPr>
              <a:t>超声速喷射、播种束、气体聚合、激光蒸发、磁控溅射、原子蒸发和离子注入</a:t>
            </a:r>
            <a:endParaRPr lang="en-US" altLang="zh-CN" dirty="0">
              <a:latin typeface="微软雅黑" panose="020B0503020204020204" pitchFamily="34" charset="-122"/>
              <a:ea typeface="微软雅黑" panose="020B0503020204020204" pitchFamily="34" charset="-122"/>
              <a:cs typeface="Times New Roman" pitchFamily="18" charset="0"/>
            </a:endParaRPr>
          </a:p>
        </p:txBody>
      </p:sp>
      <p:sp>
        <p:nvSpPr>
          <p:cNvPr id="7" name="TextBox 4">
            <a:extLst>
              <a:ext uri="{FF2B5EF4-FFF2-40B4-BE49-F238E27FC236}">
                <a16:creationId xmlns:a16="http://schemas.microsoft.com/office/drawing/2014/main" id="{0CC876B1-749F-3648-9E96-650DA32F8D63}"/>
              </a:ext>
            </a:extLst>
          </p:cNvPr>
          <p:cNvSpPr txBox="1"/>
          <p:nvPr/>
        </p:nvSpPr>
        <p:spPr>
          <a:xfrm>
            <a:off x="56273" y="5184105"/>
            <a:ext cx="2466352" cy="1338828"/>
          </a:xfrm>
          <a:prstGeom prst="rect">
            <a:avLst/>
          </a:prstGeom>
          <a:noFill/>
        </p:spPr>
        <p:txBody>
          <a:bodyPr wrap="square" rtlCol="0">
            <a:spAutoFit/>
          </a:bodyPr>
          <a:lstStyle/>
          <a:p>
            <a:pPr algn="just">
              <a:lnSpc>
                <a:spcPct val="150000"/>
              </a:lnSpc>
            </a:pPr>
            <a:r>
              <a:rPr lang="zh-CN" altLang="en-US" dirty="0">
                <a:latin typeface="微软雅黑" panose="020B0503020204020204" pitchFamily="34" charset="-122"/>
                <a:ea typeface="微软雅黑" panose="020B0503020204020204" pitchFamily="34" charset="-122"/>
                <a:cs typeface="Times New Roman" pitchFamily="18" charset="0"/>
              </a:rPr>
              <a:t>脉冲激光沉积、原位聚合、高内相乳液模板法</a:t>
            </a:r>
            <a:endParaRPr lang="en-US" altLang="zh-CN" dirty="0">
              <a:latin typeface="微软雅黑" panose="020B0503020204020204" pitchFamily="34" charset="-122"/>
              <a:ea typeface="微软雅黑" panose="020B0503020204020204" pitchFamily="34" charset="-122"/>
              <a:cs typeface="Times New Roman" pitchFamily="18" charset="0"/>
            </a:endParaRPr>
          </a:p>
        </p:txBody>
      </p:sp>
      <p:pic>
        <p:nvPicPr>
          <p:cNvPr id="8" name="图片 7">
            <a:extLst>
              <a:ext uri="{FF2B5EF4-FFF2-40B4-BE49-F238E27FC236}">
                <a16:creationId xmlns:a16="http://schemas.microsoft.com/office/drawing/2014/main" id="{21C70736-984B-1E48-AB69-43211FAE16BD}"/>
              </a:ext>
            </a:extLst>
          </p:cNvPr>
          <p:cNvPicPr>
            <a:picLocks noChangeAspect="1"/>
          </p:cNvPicPr>
          <p:nvPr/>
        </p:nvPicPr>
        <p:blipFill>
          <a:blip r:embed="rId9"/>
          <a:stretch>
            <a:fillRect/>
          </a:stretch>
        </p:blipFill>
        <p:spPr>
          <a:xfrm>
            <a:off x="2522625" y="5184105"/>
            <a:ext cx="1748058" cy="1321516"/>
          </a:xfrm>
          <a:prstGeom prst="rect">
            <a:avLst/>
          </a:prstGeom>
        </p:spPr>
      </p:pic>
      <p:pic>
        <p:nvPicPr>
          <p:cNvPr id="9" name="图片 8">
            <a:extLst>
              <a:ext uri="{FF2B5EF4-FFF2-40B4-BE49-F238E27FC236}">
                <a16:creationId xmlns:a16="http://schemas.microsoft.com/office/drawing/2014/main" id="{57B95069-0BF0-E84E-BA25-431837AA3F61}"/>
              </a:ext>
            </a:extLst>
          </p:cNvPr>
          <p:cNvPicPr>
            <a:picLocks noChangeAspect="1"/>
          </p:cNvPicPr>
          <p:nvPr/>
        </p:nvPicPr>
        <p:blipFill rotWithShape="1">
          <a:blip r:embed="rId10"/>
          <a:srcRect l="67841"/>
          <a:stretch/>
        </p:blipFill>
        <p:spPr>
          <a:xfrm>
            <a:off x="4270683" y="5184105"/>
            <a:ext cx="1295055" cy="1321516"/>
          </a:xfrm>
          <a:prstGeom prst="rect">
            <a:avLst/>
          </a:prstGeom>
        </p:spPr>
      </p:pic>
      <p:pic>
        <p:nvPicPr>
          <p:cNvPr id="10" name="图片 9">
            <a:extLst>
              <a:ext uri="{FF2B5EF4-FFF2-40B4-BE49-F238E27FC236}">
                <a16:creationId xmlns:a16="http://schemas.microsoft.com/office/drawing/2014/main" id="{2A7DC76D-EE76-4345-A206-94371008C0E4}"/>
              </a:ext>
            </a:extLst>
          </p:cNvPr>
          <p:cNvPicPr>
            <a:picLocks noChangeAspect="1"/>
          </p:cNvPicPr>
          <p:nvPr/>
        </p:nvPicPr>
        <p:blipFill>
          <a:blip r:embed="rId11"/>
          <a:stretch>
            <a:fillRect/>
          </a:stretch>
        </p:blipFill>
        <p:spPr>
          <a:xfrm>
            <a:off x="5565738" y="5184105"/>
            <a:ext cx="1778447" cy="1321516"/>
          </a:xfrm>
          <a:prstGeom prst="rect">
            <a:avLst/>
          </a:prstGeom>
        </p:spPr>
      </p:pic>
      <p:sp>
        <p:nvSpPr>
          <p:cNvPr id="14" name="TextBox 4">
            <a:extLst>
              <a:ext uri="{FF2B5EF4-FFF2-40B4-BE49-F238E27FC236}">
                <a16:creationId xmlns:a16="http://schemas.microsoft.com/office/drawing/2014/main" id="{3A36D898-B18E-6B4D-8529-ED9457CFA26F}"/>
              </a:ext>
            </a:extLst>
          </p:cNvPr>
          <p:cNvSpPr txBox="1"/>
          <p:nvPr/>
        </p:nvSpPr>
        <p:spPr>
          <a:xfrm>
            <a:off x="6425976" y="3107978"/>
            <a:ext cx="2466352" cy="1705403"/>
          </a:xfrm>
          <a:prstGeom prst="rect">
            <a:avLst/>
          </a:prstGeom>
          <a:noFill/>
        </p:spPr>
        <p:txBody>
          <a:bodyPr wrap="square" rtlCol="0">
            <a:spAutoFit/>
          </a:bodyPr>
          <a:lstStyle/>
          <a:p>
            <a:pPr algn="just">
              <a:lnSpc>
                <a:spcPct val="150000"/>
              </a:lnSpc>
            </a:pPr>
            <a:r>
              <a:rPr lang="zh-CN" altLang="en-US" dirty="0">
                <a:latin typeface="微软雅黑" panose="020B0503020204020204" pitchFamily="34" charset="-122"/>
                <a:ea typeface="微软雅黑" panose="020B0503020204020204" pitchFamily="34" charset="-122"/>
                <a:cs typeface="Times New Roman" pitchFamily="18" charset="0"/>
              </a:rPr>
              <a:t>优点：</a:t>
            </a:r>
            <a:endParaRPr lang="en-US" altLang="zh-CN" dirty="0">
              <a:latin typeface="微软雅黑" panose="020B0503020204020204" pitchFamily="34" charset="-122"/>
              <a:ea typeface="微软雅黑" panose="020B0503020204020204" pitchFamily="34" charset="-122"/>
              <a:cs typeface="Times New Roman" pitchFamily="18" charset="0"/>
            </a:endParaRPr>
          </a:p>
          <a:p>
            <a:pPr marL="285750" indent="-285750" algn="just">
              <a:lnSpc>
                <a:spcPct val="150000"/>
              </a:lnSpc>
              <a:buFont typeface="Wingdings" pitchFamily="2" charset="2"/>
              <a:buChar char="Ø"/>
            </a:pPr>
            <a:r>
              <a:rPr lang="zh-CN" altLang="en-US" dirty="0">
                <a:latin typeface="微软雅黑" panose="020B0503020204020204" pitchFamily="34" charset="-122"/>
                <a:ea typeface="微软雅黑" panose="020B0503020204020204" pitchFamily="34" charset="-122"/>
                <a:cs typeface="Times New Roman" pitchFamily="18" charset="0"/>
              </a:rPr>
              <a:t>高度均匀</a:t>
            </a:r>
            <a:endParaRPr lang="en-US" altLang="zh-CN" dirty="0">
              <a:latin typeface="微软雅黑" panose="020B0503020204020204" pitchFamily="34" charset="-122"/>
              <a:ea typeface="微软雅黑" panose="020B0503020204020204" pitchFamily="34" charset="-122"/>
              <a:cs typeface="Times New Roman" pitchFamily="18" charset="0"/>
            </a:endParaRPr>
          </a:p>
          <a:p>
            <a:pPr marL="285750" indent="-285750" algn="just">
              <a:lnSpc>
                <a:spcPct val="150000"/>
              </a:lnSpc>
              <a:buFont typeface="Wingdings" pitchFamily="2" charset="2"/>
              <a:buChar char="Ø"/>
            </a:pPr>
            <a:r>
              <a:rPr lang="zh-CN" altLang="en-US" dirty="0">
                <a:latin typeface="微软雅黑" panose="020B0503020204020204" pitchFamily="34" charset="-122"/>
                <a:ea typeface="微软雅黑" panose="020B0503020204020204" pitchFamily="34" charset="-122"/>
                <a:cs typeface="Times New Roman" pitchFamily="18" charset="0"/>
              </a:rPr>
              <a:t>完全电离</a:t>
            </a:r>
            <a:endParaRPr lang="en-US" altLang="zh-CN" dirty="0">
              <a:latin typeface="微软雅黑" panose="020B0503020204020204" pitchFamily="34" charset="-122"/>
              <a:ea typeface="微软雅黑" panose="020B0503020204020204" pitchFamily="34" charset="-122"/>
              <a:cs typeface="Times New Roman" pitchFamily="18" charset="0"/>
            </a:endParaRPr>
          </a:p>
          <a:p>
            <a:pPr marL="285750" indent="-285750" algn="just">
              <a:lnSpc>
                <a:spcPct val="150000"/>
              </a:lnSpc>
              <a:buFont typeface="Wingdings" pitchFamily="2" charset="2"/>
              <a:buChar char="Ø"/>
            </a:pPr>
            <a:r>
              <a:rPr lang="zh-CN" altLang="en-US" dirty="0">
                <a:latin typeface="微软雅黑" panose="020B0503020204020204" pitchFamily="34" charset="-122"/>
                <a:ea typeface="微软雅黑" panose="020B0503020204020204" pitchFamily="34" charset="-122"/>
                <a:cs typeface="Times New Roman" pitchFamily="18" charset="0"/>
              </a:rPr>
              <a:t>超薄</a:t>
            </a:r>
            <a:endParaRPr lang="en-US" altLang="zh-CN" dirty="0">
              <a:latin typeface="微软雅黑" panose="020B0503020204020204" pitchFamily="34" charset="-122"/>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714054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202" y="116476"/>
            <a:ext cx="8717494" cy="581695"/>
          </a:xfrm>
        </p:spPr>
        <p:txBody>
          <a:bodyPr>
            <a:normAutofit/>
          </a:bodyPr>
          <a:lstStyle/>
          <a:p>
            <a:r>
              <a:rPr lang="zh-CN" altLang="en-US" dirty="0"/>
              <a:t>首次利用碳纳米管泡沫薄膜验证临界密度自整形效应</a:t>
            </a:r>
          </a:p>
        </p:txBody>
      </p:sp>
      <p:pic>
        <p:nvPicPr>
          <p:cNvPr id="4" name="图片 3"/>
          <p:cNvPicPr>
            <a:picLocks noChangeAspect="1"/>
          </p:cNvPicPr>
          <p:nvPr/>
        </p:nvPicPr>
        <p:blipFill rotWithShape="1">
          <a:blip r:embed="rId2"/>
          <a:srcRect l="17809" t="25730" r="14286" b="2789"/>
          <a:stretch/>
        </p:blipFill>
        <p:spPr>
          <a:xfrm>
            <a:off x="1144152" y="2487815"/>
            <a:ext cx="6408182" cy="3794453"/>
          </a:xfrm>
          <a:prstGeom prst="rect">
            <a:avLst/>
          </a:prstGeom>
        </p:spPr>
      </p:pic>
      <mc:AlternateContent xmlns:mc="http://schemas.openxmlformats.org/markup-compatibility/2006" xmlns:a14="http://schemas.microsoft.com/office/drawing/2010/main">
        <mc:Choice Requires="a14">
          <p:sp>
            <p:nvSpPr>
              <p:cNvPr id="5" name="文本框 4"/>
              <p:cNvSpPr txBox="1"/>
              <p:nvPr/>
            </p:nvSpPr>
            <p:spPr>
              <a:xfrm>
                <a:off x="4274967" y="946679"/>
                <a:ext cx="2349489" cy="400110"/>
              </a:xfrm>
              <a:prstGeom prst="rect">
                <a:avLst/>
              </a:prstGeom>
              <a:noFill/>
            </p:spPr>
            <p:txBody>
              <a:bodyPr wrap="none" rtlCol="0">
                <a:spAutoFit/>
              </a:bodyPr>
              <a:lstStyle/>
              <a:p>
                <a:pPr marL="285750" indent="-285750">
                  <a:buFont typeface="Wingdings" panose="05000000000000000000" pitchFamily="2" charset="2"/>
                  <a:buChar char="Ø"/>
                </a:pPr>
                <a:r>
                  <a:rPr lang="zh-CN" altLang="en-US" sz="2000" dirty="0"/>
                  <a:t>电子密度</a:t>
                </a:r>
                <a14:m>
                  <m:oMath xmlns:m="http://schemas.openxmlformats.org/officeDocument/2006/math">
                    <m:r>
                      <a:rPr lang="en-US" altLang="zh-CN" sz="2000" i="1" dirty="0">
                        <a:latin typeface="Cambria Math" panose="02040503050406030204" pitchFamily="18" charset="0"/>
                      </a:rPr>
                      <m:t>2</m:t>
                    </m:r>
                    <m:r>
                      <a:rPr lang="en-US" altLang="zh-CN" sz="2000" i="1" dirty="0" smtClean="0">
                        <a:latin typeface="Cambria Math" panose="02040503050406030204" pitchFamily="18" charset="0"/>
                        <a:ea typeface="Cambria Math" panose="02040503050406030204" pitchFamily="18" charset="0"/>
                      </a:rPr>
                      <m:t>±</m:t>
                    </m:r>
                    <m:r>
                      <a:rPr lang="en-US" altLang="zh-CN" sz="2000" i="1" dirty="0">
                        <a:latin typeface="Cambria Math" panose="02040503050406030204" pitchFamily="18" charset="0"/>
                        <a:ea typeface="Cambria Math" panose="02040503050406030204" pitchFamily="18" charset="0"/>
                      </a:rPr>
                      <m:t>1</m:t>
                    </m:r>
                    <m:sSub>
                      <m:sSubPr>
                        <m:ctrlPr>
                          <a:rPr lang="en-US" altLang="zh-CN" sz="2000" i="1" dirty="0" smtClean="0">
                            <a:latin typeface="Cambria Math" panose="02040503050406030204" pitchFamily="18" charset="0"/>
                            <a:ea typeface="Cambria Math" panose="02040503050406030204" pitchFamily="18" charset="0"/>
                          </a:rPr>
                        </m:ctrlPr>
                      </m:sSubPr>
                      <m:e>
                        <m:r>
                          <a:rPr lang="en-US" altLang="zh-CN" sz="2000" b="0" i="1" dirty="0" smtClean="0">
                            <a:latin typeface="Cambria Math" panose="02040503050406030204" pitchFamily="18" charset="0"/>
                            <a:ea typeface="Cambria Math" panose="02040503050406030204" pitchFamily="18" charset="0"/>
                          </a:rPr>
                          <m:t>𝑛</m:t>
                        </m:r>
                      </m:e>
                      <m:sub>
                        <m:r>
                          <a:rPr lang="en-US" altLang="zh-CN" sz="2000" b="0" i="1" dirty="0" smtClean="0">
                            <a:latin typeface="Cambria Math" panose="02040503050406030204" pitchFamily="18" charset="0"/>
                            <a:ea typeface="Cambria Math" panose="02040503050406030204" pitchFamily="18" charset="0"/>
                          </a:rPr>
                          <m:t>𝑐</m:t>
                        </m:r>
                      </m:sub>
                    </m:sSub>
                  </m:oMath>
                </a14:m>
                <a:endParaRPr lang="zh-CN" altLang="en-US" sz="2000" dirty="0"/>
              </a:p>
            </p:txBody>
          </p:sp>
        </mc:Choice>
        <mc:Fallback xmlns="">
          <p:sp>
            <p:nvSpPr>
              <p:cNvPr id="5" name="文本框 4"/>
              <p:cNvSpPr txBox="1">
                <a:spLocks noRot="1" noChangeAspect="1" noMove="1" noResize="1" noEditPoints="1" noAdjustHandles="1" noChangeArrowheads="1" noChangeShapeType="1" noTextEdit="1"/>
              </p:cNvSpPr>
              <p:nvPr/>
            </p:nvSpPr>
            <p:spPr>
              <a:xfrm>
                <a:off x="4274967" y="946679"/>
                <a:ext cx="2349489" cy="400110"/>
              </a:xfrm>
              <a:prstGeom prst="rect">
                <a:avLst/>
              </a:prstGeom>
              <a:blipFill rotWithShape="0">
                <a:blip r:embed="rId3"/>
                <a:stretch>
                  <a:fillRect l="-2332" t="-12121" b="-22727"/>
                </a:stretch>
              </a:blipFill>
            </p:spPr>
            <p:txBody>
              <a:bodyPr/>
              <a:lstStyle/>
              <a:p>
                <a:r>
                  <a:rPr lang="zh-CN" altLang="en-US">
                    <a:noFill/>
                  </a:rPr>
                  <a:t> </a:t>
                </a:r>
              </a:p>
            </p:txBody>
          </p:sp>
        </mc:Fallback>
      </mc:AlternateContent>
      <p:sp>
        <p:nvSpPr>
          <p:cNvPr id="6" name="文本框 5"/>
          <p:cNvSpPr txBox="1"/>
          <p:nvPr/>
        </p:nvSpPr>
        <p:spPr>
          <a:xfrm>
            <a:off x="4274967" y="1419394"/>
            <a:ext cx="2109873" cy="400110"/>
          </a:xfrm>
          <a:prstGeom prst="rect">
            <a:avLst/>
          </a:prstGeom>
          <a:noFill/>
        </p:spPr>
        <p:txBody>
          <a:bodyPr wrap="none" rtlCol="0">
            <a:spAutoFit/>
          </a:bodyPr>
          <a:lstStyle/>
          <a:p>
            <a:pPr marL="285750" indent="-285750">
              <a:buFont typeface="Wingdings" panose="05000000000000000000" pitchFamily="2" charset="2"/>
              <a:buChar char="Ø"/>
            </a:pPr>
            <a:r>
              <a:rPr lang="zh-CN" altLang="en-US" sz="2000" dirty="0"/>
              <a:t>厚度</a:t>
            </a:r>
            <a:r>
              <a:rPr lang="en-US" altLang="zh-CN" sz="2000" dirty="0"/>
              <a:t>5um-15um</a:t>
            </a:r>
            <a:endParaRPr lang="zh-CN" altLang="en-US" sz="2000" dirty="0"/>
          </a:p>
        </p:txBody>
      </p:sp>
      <p:sp>
        <p:nvSpPr>
          <p:cNvPr id="7" name="文本框 6"/>
          <p:cNvSpPr txBox="1"/>
          <p:nvPr/>
        </p:nvSpPr>
        <p:spPr>
          <a:xfrm>
            <a:off x="-16722" y="1223798"/>
            <a:ext cx="3775393" cy="400110"/>
          </a:xfrm>
          <a:prstGeom prst="rect">
            <a:avLst/>
          </a:prstGeom>
          <a:noFill/>
        </p:spPr>
        <p:txBody>
          <a:bodyPr wrap="none" rtlCol="0">
            <a:spAutoFit/>
          </a:bodyPr>
          <a:lstStyle/>
          <a:p>
            <a:r>
              <a:rPr lang="zh-CN" altLang="en-US" sz="2000" dirty="0"/>
              <a:t>采用靶材：自支撑碳纳米管薄膜</a:t>
            </a:r>
          </a:p>
        </p:txBody>
      </p:sp>
      <p:sp>
        <p:nvSpPr>
          <p:cNvPr id="8" name="文本框 7"/>
          <p:cNvSpPr txBox="1"/>
          <p:nvPr/>
        </p:nvSpPr>
        <p:spPr>
          <a:xfrm>
            <a:off x="2628317" y="2087705"/>
            <a:ext cx="958917" cy="400110"/>
          </a:xfrm>
          <a:prstGeom prst="rect">
            <a:avLst/>
          </a:prstGeom>
          <a:noFill/>
        </p:spPr>
        <p:txBody>
          <a:bodyPr wrap="none" rtlCol="0">
            <a:spAutoFit/>
          </a:bodyPr>
          <a:lstStyle/>
          <a:p>
            <a:r>
              <a:rPr lang="zh-CN" altLang="en-US" sz="2000" b="1" dirty="0">
                <a:latin typeface="黑体" panose="02010609060101010101" pitchFamily="49" charset="-122"/>
                <a:ea typeface="黑体" panose="02010609060101010101" pitchFamily="49" charset="-122"/>
              </a:rPr>
              <a:t>透过率</a:t>
            </a:r>
          </a:p>
        </p:txBody>
      </p:sp>
      <p:sp>
        <p:nvSpPr>
          <p:cNvPr id="9" name="文本框 8"/>
          <p:cNvSpPr txBox="1"/>
          <p:nvPr/>
        </p:nvSpPr>
        <p:spPr>
          <a:xfrm>
            <a:off x="5557784" y="2115784"/>
            <a:ext cx="1220206" cy="400110"/>
          </a:xfrm>
          <a:prstGeom prst="rect">
            <a:avLst/>
          </a:prstGeom>
          <a:noFill/>
        </p:spPr>
        <p:txBody>
          <a:bodyPr wrap="none" rtlCol="0">
            <a:spAutoFit/>
          </a:bodyPr>
          <a:lstStyle/>
          <a:p>
            <a:r>
              <a:rPr lang="en-US" altLang="zh-CN" sz="2000" b="1" dirty="0">
                <a:latin typeface="黑体" panose="02010609060101010101" pitchFamily="49" charset="-122"/>
                <a:ea typeface="黑体" panose="02010609060101010101" pitchFamily="49" charset="-122"/>
              </a:rPr>
              <a:t>Frog</a:t>
            </a:r>
            <a:r>
              <a:rPr lang="zh-CN" altLang="en-US" sz="2000" b="1" dirty="0">
                <a:latin typeface="黑体" panose="02010609060101010101" pitchFamily="49" charset="-122"/>
                <a:ea typeface="黑体" panose="02010609060101010101" pitchFamily="49" charset="-122"/>
              </a:rPr>
              <a:t>测量</a:t>
            </a:r>
          </a:p>
        </p:txBody>
      </p:sp>
      <p:sp>
        <p:nvSpPr>
          <p:cNvPr id="10" name="矩形 9"/>
          <p:cNvSpPr/>
          <p:nvPr/>
        </p:nvSpPr>
        <p:spPr>
          <a:xfrm>
            <a:off x="785919" y="6469633"/>
            <a:ext cx="8358081" cy="369332"/>
          </a:xfrm>
          <a:prstGeom prst="rect">
            <a:avLst/>
          </a:prstGeom>
        </p:spPr>
        <p:txBody>
          <a:bodyPr wrap="square">
            <a:spAutoFit/>
          </a:bodyPr>
          <a:lstStyle/>
          <a:p>
            <a:r>
              <a:rPr lang="en-US" altLang="zh-CN" dirty="0" err="1"/>
              <a:t>J.H.Bin</a:t>
            </a:r>
            <a:r>
              <a:rPr lang="en-US" altLang="zh-CN" dirty="0"/>
              <a:t>*, </a:t>
            </a:r>
            <a:r>
              <a:rPr lang="en-US" altLang="zh-CN" dirty="0" err="1"/>
              <a:t>W.J.Ma</a:t>
            </a:r>
            <a:r>
              <a:rPr lang="en-US" altLang="zh-CN" dirty="0"/>
              <a:t>*,</a:t>
            </a:r>
            <a:r>
              <a:rPr lang="en-US" altLang="zh-CN" dirty="0" err="1"/>
              <a:t>H.Y.Wang</a:t>
            </a:r>
            <a:r>
              <a:rPr lang="en-US" altLang="zh-CN" dirty="0"/>
              <a:t>, </a:t>
            </a:r>
            <a:r>
              <a:rPr lang="en-US" altLang="zh-CN" dirty="0" err="1"/>
              <a:t>X.Q.Yan</a:t>
            </a:r>
            <a:r>
              <a:rPr lang="en-US" altLang="zh-CN" dirty="0"/>
              <a:t> et. al. </a:t>
            </a:r>
            <a:r>
              <a:rPr lang="en-US" altLang="zh-CN" i="1" dirty="0"/>
              <a:t>Physical Review Letters 115, 064801 (2015). </a:t>
            </a:r>
            <a:r>
              <a:rPr lang="en-US" altLang="zh-CN" dirty="0"/>
              <a:t> </a:t>
            </a:r>
          </a:p>
        </p:txBody>
      </p:sp>
      <p:sp>
        <p:nvSpPr>
          <p:cNvPr id="11" name="左大括号 10"/>
          <p:cNvSpPr/>
          <p:nvPr/>
        </p:nvSpPr>
        <p:spPr>
          <a:xfrm>
            <a:off x="4000382" y="1161969"/>
            <a:ext cx="160867" cy="47271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Tree>
    <p:extLst>
      <p:ext uri="{BB962C8B-B14F-4D97-AF65-F5344CB8AC3E}">
        <p14:creationId xmlns:p14="http://schemas.microsoft.com/office/powerpoint/2010/main" val="2514739318"/>
      </p:ext>
    </p:extLst>
  </p:cSld>
  <p:clrMapOvr>
    <a:masterClrMapping/>
  </p:clrMapOvr>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经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讲课模板.potx" id="{F607B5F6-08DB-467C-8E56-1DFC51862FDC}" vid="{FEE7BD06-BE61-47DD-95B1-3CB031207723}"/>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讲课模板</Template>
  <TotalTime>4537</TotalTime>
  <Words>1908</Words>
  <Application>Microsoft Macintosh PowerPoint</Application>
  <PresentationFormat>全屏显示(4:3)</PresentationFormat>
  <Paragraphs>273</Paragraphs>
  <Slides>34</Slides>
  <Notes>1</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34</vt:i4>
      </vt:variant>
    </vt:vector>
  </HeadingPairs>
  <TitlesOfParts>
    <vt:vector size="51" baseType="lpstr">
      <vt:lpstr>黑体</vt:lpstr>
      <vt:lpstr>楷体</vt:lpstr>
      <vt:lpstr>宋体</vt:lpstr>
      <vt:lpstr>宋体</vt:lpstr>
      <vt:lpstr>微软雅黑</vt:lpstr>
      <vt:lpstr>Heiti SC Medium</vt:lpstr>
      <vt:lpstr>rtxmi</vt:lpstr>
      <vt:lpstr>Segoe UI</vt:lpstr>
      <vt:lpstr>TeXGyreTermes</vt:lpstr>
      <vt:lpstr>txsys</vt:lpstr>
      <vt:lpstr>Arial</vt:lpstr>
      <vt:lpstr>Calibri</vt:lpstr>
      <vt:lpstr>Cambria Math</vt:lpstr>
      <vt:lpstr>Helvetica</vt:lpstr>
      <vt:lpstr>Times New Roman</vt:lpstr>
      <vt:lpstr>Wingdings</vt:lpstr>
      <vt:lpstr>1_Office 主题</vt:lpstr>
      <vt:lpstr>利用纳米靶产生激光驱动高能离子与高亮度辐射</vt:lpstr>
      <vt:lpstr>北京大学重离子所激光加速器实验室</vt:lpstr>
      <vt:lpstr>纳米靶与微结构靶用于激光加速</vt:lpstr>
      <vt:lpstr>PowerPoint 演示文稿</vt:lpstr>
      <vt:lpstr>碳纳米管泡沫（CNF）薄膜</vt:lpstr>
      <vt:lpstr>碳纳米管泡沫被预脉冲充分电离后可形成临界密度等离子体</vt:lpstr>
      <vt:lpstr>临界密度等离子体（NCD）</vt:lpstr>
      <vt:lpstr>临界密度靶</vt:lpstr>
      <vt:lpstr>首次利用碳纳米管泡沫薄膜验证临界密度自整形效应</vt:lpstr>
      <vt:lpstr>临界密度等离子透镜</vt:lpstr>
      <vt:lpstr>PowerPoint 演示文稿</vt:lpstr>
      <vt:lpstr>PowerPoint 演示文稿</vt:lpstr>
      <vt:lpstr>PowerPoint 演示文稿</vt:lpstr>
      <vt:lpstr>PowerPoint 演示文稿</vt:lpstr>
      <vt:lpstr>PowerPoint 演示文稿</vt:lpstr>
      <vt:lpstr>双层纳米靶中的级联加速过程(Cascaded Acceleration)</vt:lpstr>
      <vt:lpstr>突破：超低密度碳纳米管泡沫（千分之几固体密度）</vt:lpstr>
      <vt:lpstr>在世界上功率最高的飞秒激光器上的实验验证</vt:lpstr>
      <vt:lpstr>离子能谱</vt:lpstr>
      <vt:lpstr>与现有重离子加速结果对比</vt:lpstr>
      <vt:lpstr>超重离子加速最新进展（2019）</vt:lpstr>
      <vt:lpstr>超重离子加速最新进展（2019）</vt:lpstr>
      <vt:lpstr>双层纳米靶中的逆康普顿散射过程</vt:lpstr>
      <vt:lpstr>利用碳纳米管临界密度靶产生高亮度伽马射线</vt:lpstr>
      <vt:lpstr>对比现有全光逆康普顿散射伽马光源结果</vt:lpstr>
      <vt:lpstr> 关键物理：非线性康普顿散射</vt:lpstr>
      <vt:lpstr>利用临界密度靶与单周期激光产生孤立阿秒脉冲</vt:lpstr>
      <vt:lpstr>可利用长脉冲与双层临界密度靶实现</vt:lpstr>
      <vt:lpstr>北京大学实验研究</vt:lpstr>
      <vt:lpstr>实验光谱测量结果（平场光栅谱仪+透射光栅）</vt:lpstr>
      <vt:lpstr>角分布及能量估算（利用光电二极管测量）</vt:lpstr>
      <vt:lpstr>水窗波段辐射</vt:lpstr>
      <vt:lpstr>微纳结构靶高效产生X射线辐射</vt:lpstr>
      <vt:lpstr>总结</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Dual stage laser acceleration of carbon ions with double-layer nanotargets</dc:title>
  <dc:creator>马文君</dc:creator>
  <cp:lastModifiedBy>马 文君</cp:lastModifiedBy>
  <cp:revision>136</cp:revision>
  <dcterms:created xsi:type="dcterms:W3CDTF">2016-11-04T09:42:16Z</dcterms:created>
  <dcterms:modified xsi:type="dcterms:W3CDTF">2019-04-22T06:19:14Z</dcterms:modified>
</cp:coreProperties>
</file>