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82" r:id="rId5"/>
    <p:sldId id="273" r:id="rId6"/>
    <p:sldId id="283" r:id="rId7"/>
    <p:sldId id="276" r:id="rId8"/>
    <p:sldId id="290" r:id="rId9"/>
    <p:sldId id="297" r:id="rId10"/>
    <p:sldId id="302" r:id="rId11"/>
    <p:sldId id="298" r:id="rId12"/>
    <p:sldId id="303" r:id="rId13"/>
    <p:sldId id="292" r:id="rId14"/>
    <p:sldId id="307" r:id="rId15"/>
    <p:sldId id="309" r:id="rId16"/>
    <p:sldId id="30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3BF-45E8-4C64-87A2-FE1E8F129FEE}" type="datetimeFigureOut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9F26-E723-4B7B-A2D1-1CEC548C2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7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4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9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40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6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4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1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4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7DA-C403-442B-877F-EA621D5DB7E4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EB7F-BF0C-47FD-9348-70C842F35C31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198-FDC1-4993-A178-27A97CCFB9D0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89D1-D4D8-4761-846B-942544D7164E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8A6-240A-40CF-BB64-99FC1777ADDC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2E0-105B-4A28-BFE6-08E0898FBAB4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44D-8AE5-4334-9AA0-F3E1B791719C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9A4-4681-4165-B173-2B53FAC4D453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75C-B01A-42B9-97CE-598F2F474A46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96E-671B-441F-AA28-5985F4509A42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CEA-6F04-4587-81F4-928845556904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350-9721-4F38-802E-16CCA934484E}" type="datetime1">
              <a:rPr lang="zh-CN" altLang="en-US" smtClean="0"/>
              <a:pPr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595" y="2352822"/>
            <a:ext cx="9674940" cy="83710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Weekly report</a:t>
            </a:r>
            <a:endParaRPr lang="zh-CN" altLang="en-US" sz="4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91022" cy="450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1562" y="6183283"/>
            <a:ext cx="20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Liu Fang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3909" y="6000836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512000"/>
            <a:ext cx="5902166" cy="42125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60189" y="6029864"/>
            <a:ext cx="192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Tan </a:t>
            </a:r>
            <a:r>
              <a:rPr lang="en-US" altLang="zh-CN" sz="2800" dirty="0" err="1" smtClean="0"/>
              <a:t>Yx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0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902166" cy="42125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9034" y="6038491"/>
            <a:ext cx="264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/>
              <a:t>comparation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61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48160" cy="4019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999" y="1620000"/>
            <a:ext cx="6143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6337M1: 1442; 1628(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2.16); 127(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2.10)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1271" t="-7042"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864000"/>
            <a:ext cx="3686175" cy="2628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780000"/>
            <a:ext cx="3676650" cy="2600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63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1080000"/>
            <a:ext cx="6600825" cy="47405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60000" y="594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1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6342M4: 2013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080000"/>
            <a:ext cx="5967222" cy="4100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80000"/>
            <a:ext cx="5959412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9999"/>
            <a:ext cx="5882640" cy="41605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99" y="1079999"/>
            <a:ext cx="5867400" cy="42138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4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 </a:t>
            </a:r>
            <a:r>
              <a:rPr lang="en-US" altLang="zh-CN" sz="2000" dirty="0" smtClean="0"/>
              <a:t>ROOT</a:t>
            </a:r>
            <a:r>
              <a:rPr lang="en-US" altLang="zh-CN" sz="2000" dirty="0"/>
              <a:t>::Math::</a:t>
            </a:r>
            <a:r>
              <a:rPr lang="en-US" altLang="zh-CN" sz="2000" dirty="0" err="1"/>
              <a:t>MinimizerOptions</a:t>
            </a:r>
            <a:r>
              <a:rPr lang="en-US" altLang="zh-CN" sz="2000" dirty="0"/>
              <a:t>::</a:t>
            </a:r>
            <a:r>
              <a:rPr lang="en-US" altLang="zh-CN" sz="2000" dirty="0" err="1" smtClean="0"/>
              <a:t>SetDefaultMaxFunctionCalls</a:t>
            </a:r>
            <a:r>
              <a:rPr lang="en-US" altLang="zh-CN" sz="2000" dirty="0" smtClean="0"/>
              <a:t>(10000);</a:t>
            </a:r>
            <a:r>
              <a:rPr lang="en-US" altLang="zh-CN" sz="1800" dirty="0" smtClean="0"/>
              <a:t> </a:t>
            </a:r>
          </a:p>
          <a:p>
            <a:r>
              <a:rPr lang="en-US" altLang="zh-CN" sz="1800" dirty="0"/>
              <a:t> </a:t>
            </a:r>
            <a:r>
              <a:rPr lang="en-US" altLang="zh-CN" sz="2000" b="1" dirty="0"/>
              <a:t>Introduction to Fitting: 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what is fitting,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how to fit a histogram in ROOT,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how to retrieve the fit result. </a:t>
            </a:r>
            <a:endParaRPr lang="en-US" altLang="zh-CN" sz="1800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/>
              <a:t>Building complex fit functions in ROOT.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/>
              <a:t>Interface to Minimization.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~~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962" y="3423548"/>
            <a:ext cx="3271838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12249" y="1700784"/>
            <a:ext cx="10515600" cy="489971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Estimate way</a:t>
            </a:r>
            <a:r>
              <a:rPr lang="en-US" altLang="zh-CN" sz="2000" b="1" dirty="0" smtClean="0"/>
              <a:t> </a:t>
            </a:r>
          </a:p>
          <a:p>
            <a:pPr marL="0" indent="0">
              <a:buNone/>
            </a:pPr>
            <a:r>
              <a:rPr lang="en-US" altLang="zh-CN" sz="1800" dirty="0"/>
              <a:t>	– Least square fit ( </a:t>
            </a:r>
            <a:r>
              <a:rPr lang="zh-CN" altLang="en-US" sz="1800" dirty="0"/>
              <a:t>𝛘</a:t>
            </a:r>
            <a:r>
              <a:rPr lang="en-US" altLang="zh-CN" sz="1800" dirty="0"/>
              <a:t>2)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	–Maximum Likelihood (ML) Fit </a:t>
            </a:r>
            <a:endParaRPr lang="en-US" altLang="zh-CN" sz="1800" dirty="0" smtClean="0"/>
          </a:p>
          <a:p>
            <a:r>
              <a:rPr lang="en-US" altLang="zh-CN" sz="2000" b="1" dirty="0"/>
              <a:t> </a:t>
            </a:r>
            <a:r>
              <a:rPr lang="en-US" altLang="zh-CN" sz="3200" dirty="0"/>
              <a:t>How </a:t>
            </a:r>
            <a:r>
              <a:rPr lang="en-US" altLang="zh-CN" sz="3200" dirty="0" smtClean="0"/>
              <a:t>to fit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ROOT</a:t>
            </a: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Create  a parametric function object, </a:t>
            </a:r>
            <a:r>
              <a:rPr lang="en-US" altLang="zh-CN" sz="1800" dirty="0" smtClean="0">
                <a:solidFill>
                  <a:prstClr val="black"/>
                </a:solidFill>
              </a:rPr>
              <a:t>TF1(available in </a:t>
            </a:r>
            <a:r>
              <a:rPr lang="en-US" altLang="zh-CN" sz="1800" dirty="0">
                <a:solidFill>
                  <a:prstClr val="black"/>
                </a:solidFill>
              </a:rPr>
              <a:t>ROOT library)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–Set the initial values of the function </a:t>
            </a:r>
            <a:r>
              <a:rPr lang="en-US" altLang="zh-CN" sz="1800" dirty="0" smtClean="0">
                <a:solidFill>
                  <a:prstClr val="black"/>
                </a:solidFill>
              </a:rPr>
              <a:t>parameters</a:t>
            </a:r>
          </a:p>
          <a:p>
            <a:pPr marL="0" lvl="0" indent="0"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Fit the data object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40" y="3911752"/>
            <a:ext cx="6867856" cy="352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40" y="4668952"/>
            <a:ext cx="4344112" cy="2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40" y="5368589"/>
            <a:ext cx="3107602" cy="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Minimization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2000" dirty="0"/>
              <a:t>Methods like Minuit based on gradient can get stuck easily in local </a:t>
            </a:r>
            <a:r>
              <a:rPr lang="en-US" altLang="zh-CN" sz="2000" dirty="0" smtClean="0"/>
              <a:t>minima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400" dirty="0"/>
              <a:t>Stochastic methods like simulated annealing or genetic algorithms can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help </a:t>
            </a:r>
            <a:r>
              <a:rPr lang="en-US" altLang="zh-CN" sz="2400" dirty="0"/>
              <a:t>to find the global </a:t>
            </a:r>
            <a:r>
              <a:rPr lang="en-US" altLang="zh-CN" sz="2400" dirty="0" smtClean="0"/>
              <a:t>minimum</a:t>
            </a:r>
          </a:p>
          <a:p>
            <a:pPr marL="0" indent="0">
              <a:buNone/>
            </a:pPr>
            <a:r>
              <a:rPr lang="en-US" altLang="zh-CN" sz="1800" dirty="0"/>
              <a:t>	– (but it can be quite inefficient, e.g. many function calls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400" b="1" dirty="0"/>
              <a:t>Parameter Errors</a:t>
            </a:r>
          </a:p>
          <a:p>
            <a:pPr marL="0" indent="0">
              <a:buNone/>
            </a:pPr>
            <a:r>
              <a:rPr lang="en-US" altLang="zh-CN" sz="2000" b="1" dirty="0" smtClean="0"/>
              <a:t>    </a:t>
            </a:r>
            <a:r>
              <a:rPr lang="en-US" altLang="zh-CN" sz="2400" dirty="0" smtClean="0"/>
              <a:t>A approximation </a:t>
            </a:r>
            <a:r>
              <a:rPr lang="en-US" altLang="zh-CN" sz="2400" dirty="0"/>
              <a:t>to estimate the confidence </a:t>
            </a:r>
            <a:r>
              <a:rPr lang="en-US" altLang="zh-CN" sz="2400" dirty="0" smtClean="0"/>
              <a:t>level:</a:t>
            </a:r>
          </a:p>
          <a:p>
            <a:pPr marL="0" indent="0">
              <a:buNone/>
            </a:pPr>
            <a:r>
              <a:rPr lang="en-US" altLang="zh-CN" sz="2000" dirty="0" smtClean="0"/>
              <a:t>    -use </a:t>
            </a:r>
            <a:r>
              <a:rPr lang="en-US" altLang="zh-CN" sz="2000" dirty="0"/>
              <a:t>directly the log-likelihood function and look at the difference from the minimum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993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Efficiency</a:t>
                </a:r>
                <a:endParaRPr lang="en-US" altLang="zh-CN" sz="1100" b="1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 smtClean="0"/>
                  <a:t> </a:t>
                </a:r>
                <a:r>
                  <a:rPr lang="en-US" altLang="zh-CN" sz="2800" b="1" dirty="0" smtClean="0"/>
                  <a:t>fit successful</a:t>
                </a:r>
                <a:endParaRPr lang="en-US" altLang="zh-CN" sz="2800" b="1" dirty="0"/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1.Make sure functions all right;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2.Fit in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criteria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;</a:t>
                </a:r>
                <a:endParaRPr lang="en-US" altLang="zh-CN" sz="2200" dirty="0" smtClean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3.Maybe improve criteria.</a:t>
                </a:r>
                <a:endParaRPr lang="en-US" altLang="zh-CN" sz="1800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/>
                  <a:t> </a:t>
                </a:r>
                <a:r>
                  <a:rPr lang="el-GR" altLang="zh-CN" sz="2800" b="1" dirty="0" smtClean="0"/>
                  <a:t> </a:t>
                </a:r>
                <a:r>
                  <a:rPr lang="en-US" altLang="zh-CN" sz="2800" dirty="0" smtClean="0"/>
                  <a:t> To do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1.Code and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Roofit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checked;     </a:t>
                </a:r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2.debug 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in </a:t>
                </a:r>
                <a:r>
                  <a:rPr lang="en-US" altLang="zh-CN" sz="2200" dirty="0" err="1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criteria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Change</a:t>
                </a:r>
                <a:r>
                  <a:rPr lang="en-US" altLang="zh-CN" sz="22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resonance 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state the same with </a:t>
                </a:r>
                <a:r>
                  <a:rPr lang="en-US" altLang="zh-CN" sz="2000" dirty="0" err="1" smtClean="0">
                    <a:solidFill>
                      <a:srgbClr val="00B0F0"/>
                    </a:solidFill>
                  </a:rPr>
                  <a:t>liu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;</a:t>
                </a:r>
                <a:r>
                  <a:rPr lang="en-US" altLang="zh-CN" sz="2000" dirty="0"/>
                  <a:t> </a:t>
                </a:r>
                <a:endParaRPr lang="en-US" altLang="zh-CN" sz="2000" dirty="0" smtClean="0"/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3.Fit and find a good result;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4..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l="-1333" t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525</m:t>
                    </m:r>
                    <m:r>
                      <a:rPr lang="en-US" altLang="zh-CN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2340000"/>
            <a:ext cx="5019675" cy="2962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00" y="1944000"/>
            <a:ext cx="4068509" cy="3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871305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548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8030" y="6125325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26868</TotalTime>
  <Words>177</Words>
  <Application>Microsoft Office PowerPoint</Application>
  <PresentationFormat>宽屏</PresentationFormat>
  <Paragraphs>105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Weekly report</vt:lpstr>
      <vt:lpstr>Roofit</vt:lpstr>
      <vt:lpstr>Roofit</vt:lpstr>
      <vt:lpstr>Minimization</vt:lpstr>
      <vt:lpstr>purpose</vt:lpstr>
      <vt:lpstr>resonance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Model</vt:lpstr>
      <vt:lpstr>Model</vt:lpstr>
      <vt:lpstr>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</dc:title>
  <dc:creator>sfxzctyx</dc:creator>
  <cp:lastModifiedBy>sfxzctyx</cp:lastModifiedBy>
  <cp:revision>287</cp:revision>
  <dcterms:created xsi:type="dcterms:W3CDTF">2016-08-30T07:32:40Z</dcterms:created>
  <dcterms:modified xsi:type="dcterms:W3CDTF">2018-03-05T01:47:17Z</dcterms:modified>
</cp:coreProperties>
</file>