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2827C-274D-45E9-D2ED-C7423BFAE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ED4388-0B35-33D0-ECDE-2189FAD0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2BB9CC-6B61-6C76-5542-3C821C1E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74DEB-6D20-34BF-B61D-3766561B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B44D42-5944-656D-A484-FFFBFAD5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0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B11DF-9615-E1EA-AA95-6DED4AC6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329B9E-9B7A-7259-DA9A-D897F7282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CD918A-F519-5662-A7C0-5D67DE43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816D2E-9B51-02C9-5A50-4858C38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445146-0BD4-D41E-7978-9568AA5E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F570B-B804-FD8D-F1C4-EF9F6DD9D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CBAF29-A492-58E9-920C-74B93E969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F131E-982C-D736-26E2-9B1A8DBE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07E19-A4A9-1189-D073-10A8E67B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D8A6DB-EB10-6A42-D911-2917591B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1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0ECE3-12E4-5154-9EEC-05FD77A8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A693CE-6C01-2441-C952-5FED30DA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234463-1334-6F7C-27BD-C78505210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A140A0-9254-6AB1-C819-2FBB8C5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4BC71-9044-9925-C3ED-C5CEA706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64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4E6D0-082D-A97B-D8DC-18F60254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C67BAC-3515-FE79-ABE1-5865008EB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649B4F-4F4C-51E9-DDFB-8B6A2DDE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149BA2-9A0F-CCD9-1E02-55DE1FEB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9FD68-548D-F8A4-21D3-7BEF4B2E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59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C585B-81E9-1319-888C-793F3216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00A2CA-4AE5-FC3C-752C-15019EAFD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C88A65-57B4-C5BF-4DC6-243112F2D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2149C4-ED14-A4D5-0D71-7964A41F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65096E-B285-5F4C-A027-7884EAC8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FF2291-8ADB-2A1C-5CEB-884B77D1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50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6CAE5-A29E-168A-3B77-624ACBEF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B049A0-6893-1882-0DD8-56392FDA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82ADA8-45D7-B7EB-DE56-AE00C975D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38BCA7-DFC7-DCB2-CCA6-D576498A6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6D8605-A8A7-BD7E-061F-C60E57892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BD233A-FA13-9FA8-1543-A332C698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7565463-56FB-61CC-F601-71BB4511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90D191-A1B5-84DF-DC5E-5DC1B1F6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7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E56561-5A74-2D5B-1651-BEF6FF9E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73104D-925B-1637-70C8-03FD13A8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35D46B-B685-48F7-D242-5533E9E3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49329A-C7B1-4689-6A38-887F0856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94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20346A-D5B5-C187-31CA-2F747024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F6701F-478A-5763-3406-99958C3D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C1042A-327C-C805-FDA4-213F0B2B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819ED-48EB-7DB9-8436-56ADD8F9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8EEA96-FB93-688C-B5DF-360105F3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D9167A-0CE4-1594-3504-1E4E8637A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50DE65-FEE3-28CE-4C42-9FB38FBD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363E4E-C172-F9C1-035E-29B46A0E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21C674-3055-F425-0056-8B02B799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2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EFDCF0-75FD-02F6-829A-CBEA7C76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D6A54E-D6A7-15C8-6ED5-00497A025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9315BA-55DE-4AF3-08E2-257F94E07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CA80E2-F4A1-1C74-569A-705EC39F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D0BA96-AC48-6FA4-D756-64950297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E22D9C-25CF-9A53-5522-93014B18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C164C5-9C48-8C82-0AE2-9A22660D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0159D9-09DE-E45A-F575-58A91CFDE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2B2AF9-E410-6FF7-47F7-430C0897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EA62-2E14-45D1-A824-D3F6363FB8F3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EA03AC-4F7A-F0BE-998B-C280296D3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BED4D-F2A5-BD23-A280-95AB51F42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C364-4430-4472-9E22-986B15381F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9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A26EAA9-B217-455C-769C-33619A81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43" y="210206"/>
            <a:ext cx="2425737" cy="24473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D0BFF3-1A0F-D3C7-19E7-5606313C1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80" y="210206"/>
            <a:ext cx="2419282" cy="24473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602799-49B4-AF6C-7C1A-94F62C079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34" y="3712509"/>
            <a:ext cx="2425737" cy="24290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1AE5F4-469C-CEEA-CB1C-9B185335A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71" y="3712509"/>
            <a:ext cx="2419281" cy="2432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5E92C5-E8BB-487C-6E6B-5058C05F4197}"/>
                  </a:ext>
                </a:extLst>
              </p:cNvPr>
              <p:cNvSpPr txBox="1"/>
              <p:nvPr/>
            </p:nvSpPr>
            <p:spPr>
              <a:xfrm>
                <a:off x="6010226" y="3839233"/>
                <a:ext cx="5927519" cy="2302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新的设计：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板厚指定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latin typeface="+mj-lt"/>
                  </a:rPr>
                  <a:t>通过</a:t>
                </a:r>
                <a:r>
                  <a:rPr lang="zh-CN" altLang="en-US" i="0" dirty="0">
                    <a:latin typeface="+mj-lt"/>
                  </a:rPr>
                  <a:t>减铜将铜厚做到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，线长为原来两倍，线宽为原来的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dirty="0"/>
                  <a:t>（目标电阻为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预计制作周期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周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5E92C5-E8BB-487C-6E6B-5058C05F4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26" y="3839233"/>
                <a:ext cx="5927519" cy="2302297"/>
              </a:xfrm>
              <a:prstGeom prst="rect">
                <a:avLst/>
              </a:prstGeom>
              <a:blipFill>
                <a:blip r:embed="rId6"/>
                <a:stretch>
                  <a:fillRect l="-926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CA95D214-249D-4BC0-3232-392058382775}"/>
              </a:ext>
            </a:extLst>
          </p:cNvPr>
          <p:cNvSpPr txBox="1"/>
          <p:nvPr/>
        </p:nvSpPr>
        <p:spPr>
          <a:xfrm>
            <a:off x="896224" y="2768588"/>
            <a:ext cx="13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加热片正面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2283E1-6750-AB5B-2581-5F630D7F6BEE}"/>
              </a:ext>
            </a:extLst>
          </p:cNvPr>
          <p:cNvSpPr txBox="1"/>
          <p:nvPr/>
        </p:nvSpPr>
        <p:spPr>
          <a:xfrm>
            <a:off x="3286159" y="2766406"/>
            <a:ext cx="13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加热片背面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15FD85-0D38-F341-B6FF-592C28B60DBC}"/>
              </a:ext>
            </a:extLst>
          </p:cNvPr>
          <p:cNvSpPr txBox="1"/>
          <p:nvPr/>
        </p:nvSpPr>
        <p:spPr>
          <a:xfrm>
            <a:off x="974340" y="6374638"/>
            <a:ext cx="13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加热片正面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2E2E66D-29BC-3564-9E18-B2944A76AF45}"/>
              </a:ext>
            </a:extLst>
          </p:cNvPr>
          <p:cNvSpPr txBox="1"/>
          <p:nvPr/>
        </p:nvSpPr>
        <p:spPr>
          <a:xfrm>
            <a:off x="3363053" y="6374638"/>
            <a:ext cx="13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加热片背面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5BCF5AE-6330-5E96-8E7D-B5699C09894E}"/>
              </a:ext>
            </a:extLst>
          </p:cNvPr>
          <p:cNvCxnSpPr/>
          <p:nvPr/>
        </p:nvCxnSpPr>
        <p:spPr>
          <a:xfrm>
            <a:off x="326243" y="3280812"/>
            <a:ext cx="1166204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5472FD1-3C82-4BD4-F3B8-744FD11FEF0B}"/>
                  </a:ext>
                </a:extLst>
              </p:cNvPr>
              <p:cNvSpPr txBox="1"/>
              <p:nvPr/>
            </p:nvSpPr>
            <p:spPr>
              <a:xfrm>
                <a:off x="7747127" y="360989"/>
                <a:ext cx="4190618" cy="2126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当前：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板厚原定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zh-CN" altLang="en-US" dirty="0"/>
                  <a:t>，实际制作成了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铜厚原定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，厂家说由于存在过孔，因此制作成了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dirty="0"/>
                  <a:t>，导致电阻仅为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zh-CN" altLang="en-US" dirty="0"/>
                  <a:t>（目标电阻为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6~10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zh-CN" altLang="en-US" dirty="0"/>
                  <a:t>）</a:t>
                </a: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5472FD1-3C82-4BD4-F3B8-744FD11FE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127" y="360989"/>
                <a:ext cx="4190618" cy="2126736"/>
              </a:xfrm>
              <a:prstGeom prst="rect">
                <a:avLst/>
              </a:prstGeom>
              <a:blipFill>
                <a:blip r:embed="rId7"/>
                <a:stretch>
                  <a:fillRect l="-1310" b="-3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B467075E-59C3-7C82-457A-D085E2ADE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62" y="210205"/>
            <a:ext cx="2481744" cy="24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0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675659-42EC-9CCA-4E9A-6ED3056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4076449"/>
            <a:ext cx="10007600" cy="534035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滤波器调研结果（</a:t>
            </a:r>
            <a:r>
              <a:rPr lang="en-US" altLang="zh-CN" sz="2800" dirty="0"/>
              <a:t>Thorlabs</a:t>
            </a:r>
            <a:r>
              <a:rPr lang="zh-CN" altLang="en-US" sz="2800" dirty="0"/>
              <a:t>，得捷，欧时，贸泽，淘宝，京东）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67D19B-2177-F92D-A9E3-1817B8EEB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8640" y="4701049"/>
                <a:ext cx="7503160" cy="1536085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普通滤波器承受的电压范围为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±15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sz="2000" dirty="0"/>
                  <a:t>，电流</a:t>
                </a:r>
                <a:r>
                  <a:rPr lang="en-US" altLang="zh-CN" sz="2000" dirty="0"/>
                  <a:t>12mA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电源滤波器耐高功率，但滤波范围不符合要求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对负载的要求（加热丝阻值在</a:t>
                </a:r>
                <a:r>
                  <a:rPr lang="en-US" altLang="zh-CN" sz="2000" dirty="0"/>
                  <a:t>5Ω</a:t>
                </a:r>
                <a:r>
                  <a:rPr lang="zh-CN" altLang="en-US" sz="2000" dirty="0"/>
                  <a:t>左右，负载不同可能会影响截止频率）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zh-CN" altLang="en-US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67D19B-2177-F92D-A9E3-1817B8EEB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8640" y="4701049"/>
                <a:ext cx="7503160" cy="1536085"/>
              </a:xfrm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形 3">
            <a:extLst>
              <a:ext uri="{FF2B5EF4-FFF2-40B4-BE49-F238E27FC236}">
                <a16:creationId xmlns:a16="http://schemas.microsoft.com/office/drawing/2014/main" id="{AECA5758-3E55-F030-0C93-04964279D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29" t="3403" r="8133" b="888"/>
          <a:stretch/>
        </p:blipFill>
        <p:spPr>
          <a:xfrm>
            <a:off x="551588" y="237710"/>
            <a:ext cx="3888000" cy="32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8BDB234-B5A5-DA2D-3B01-ACF64E4BC2A1}"/>
                  </a:ext>
                </a:extLst>
              </p:cNvPr>
              <p:cNvSpPr txBox="1"/>
              <p:nvPr/>
            </p:nvSpPr>
            <p:spPr>
              <a:xfrm>
                <a:off x="4775200" y="889431"/>
                <a:ext cx="6731000" cy="189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测试方法：探头短接，示波器空采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结论：示波器能测到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en-US" altLang="zh-CN" sz="2000" dirty="0"/>
                  <a:t>V</a:t>
                </a:r>
                <a:r>
                  <a:rPr lang="zh-CN" altLang="en-US" sz="2000" dirty="0"/>
                  <a:t>的水平，此前的测量结果可信，考虑后端滤波，而不是更换前端的功放和信号源。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8BDB234-B5A5-DA2D-3B01-ACF64E4BC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889431"/>
                <a:ext cx="6731000" cy="1892121"/>
              </a:xfrm>
              <a:prstGeom prst="rect">
                <a:avLst/>
              </a:prstGeom>
              <a:blipFill>
                <a:blip r:embed="rId5"/>
                <a:stretch>
                  <a:fillRect l="-905" r="-905"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7BBDEBD-925A-AC8B-F0A7-6052F7955A13}"/>
              </a:ext>
            </a:extLst>
          </p:cNvPr>
          <p:cNvSpPr txBox="1">
            <a:spLocks/>
          </p:cNvSpPr>
          <p:nvPr/>
        </p:nvSpPr>
        <p:spPr>
          <a:xfrm>
            <a:off x="828040" y="6198757"/>
            <a:ext cx="6512560" cy="58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/>
              <a:t>结论：目前没有看到符合要求的成品，可能需要自己做</a:t>
            </a:r>
          </a:p>
        </p:txBody>
      </p:sp>
    </p:spTree>
    <p:extLst>
      <p:ext uri="{BB962C8B-B14F-4D97-AF65-F5344CB8AC3E}">
        <p14:creationId xmlns:p14="http://schemas.microsoft.com/office/powerpoint/2010/main" val="34885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1A1A3D89-E259-164F-896A-2108C272E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84" t="5318" r="8775" b="-344"/>
          <a:stretch/>
        </p:blipFill>
        <p:spPr>
          <a:xfrm>
            <a:off x="6995160" y="227822"/>
            <a:ext cx="4224084" cy="33872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93127F-F273-6100-54F8-C3E86B1E320B}"/>
                  </a:ext>
                </a:extLst>
              </p:cNvPr>
              <p:cNvSpPr txBox="1"/>
              <p:nvPr/>
            </p:nvSpPr>
            <p:spPr>
              <a:xfrm>
                <a:off x="5092004" y="5273828"/>
                <a:ext cx="6815756" cy="1296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结论：此次尝试未考虑板上电容的影响，截止频率太高，导致功率上升，噪底整体抬升。负载的电阻大小会随着温度改变（常温时为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3.8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en-US" dirty="0"/>
                  <a:t>，搭建滤波器时需考虑。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B93127F-F273-6100-54F8-C3E86B1E3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004" y="5273828"/>
                <a:ext cx="6815756" cy="1296637"/>
              </a:xfrm>
              <a:prstGeom prst="rect">
                <a:avLst/>
              </a:prstGeom>
              <a:blipFill>
                <a:blip r:embed="rId4"/>
                <a:stretch>
                  <a:fillRect l="-716" r="-805" b="-6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A0C1D33-A6D5-BBE1-B8D1-9D605AD1FB36}"/>
              </a:ext>
            </a:extLst>
          </p:cNvPr>
          <p:cNvCxnSpPr>
            <a:cxnSpLocks/>
          </p:cNvCxnSpPr>
          <p:nvPr/>
        </p:nvCxnSpPr>
        <p:spPr>
          <a:xfrm flipV="1">
            <a:off x="769723" y="5372388"/>
            <a:ext cx="600384" cy="4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928759F-3428-ED3B-C9A3-89941F2BA4C0}"/>
              </a:ext>
            </a:extLst>
          </p:cNvPr>
          <p:cNvCxnSpPr>
            <a:cxnSpLocks/>
          </p:cNvCxnSpPr>
          <p:nvPr/>
        </p:nvCxnSpPr>
        <p:spPr>
          <a:xfrm>
            <a:off x="769723" y="6388828"/>
            <a:ext cx="23182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4558473-DED1-B441-3B82-92DFD03AC87D}"/>
              </a:ext>
            </a:extLst>
          </p:cNvPr>
          <p:cNvCxnSpPr>
            <a:cxnSpLocks/>
          </p:cNvCxnSpPr>
          <p:nvPr/>
        </p:nvCxnSpPr>
        <p:spPr>
          <a:xfrm>
            <a:off x="1361482" y="5214793"/>
            <a:ext cx="0" cy="320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0296E50-6E9C-3C2B-5F53-A38C1ACB0EBB}"/>
              </a:ext>
            </a:extLst>
          </p:cNvPr>
          <p:cNvCxnSpPr>
            <a:cxnSpLocks/>
          </p:cNvCxnSpPr>
          <p:nvPr/>
        </p:nvCxnSpPr>
        <p:spPr>
          <a:xfrm>
            <a:off x="1487212" y="5215711"/>
            <a:ext cx="0" cy="320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1C96F04-DC59-B25A-DF66-35C19844D7CB}"/>
              </a:ext>
            </a:extLst>
          </p:cNvPr>
          <p:cNvCxnSpPr>
            <a:cxnSpLocks/>
          </p:cNvCxnSpPr>
          <p:nvPr/>
        </p:nvCxnSpPr>
        <p:spPr>
          <a:xfrm>
            <a:off x="1487212" y="5372765"/>
            <a:ext cx="8092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9417207-DBA1-91E3-8E3F-8507C7B4EE27}"/>
              </a:ext>
            </a:extLst>
          </p:cNvPr>
          <p:cNvCxnSpPr>
            <a:cxnSpLocks/>
          </p:cNvCxnSpPr>
          <p:nvPr/>
        </p:nvCxnSpPr>
        <p:spPr>
          <a:xfrm>
            <a:off x="3087935" y="5377301"/>
            <a:ext cx="0" cy="357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2340EF2-63CE-0D00-D3F2-3C94AF0EC339}"/>
              </a:ext>
            </a:extLst>
          </p:cNvPr>
          <p:cNvSpPr/>
          <p:nvPr/>
        </p:nvSpPr>
        <p:spPr>
          <a:xfrm>
            <a:off x="3006021" y="5734816"/>
            <a:ext cx="165725" cy="3270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7CDB982-B1C4-8658-222B-0E795A966ECD}"/>
              </a:ext>
            </a:extLst>
          </p:cNvPr>
          <p:cNvCxnSpPr>
            <a:cxnSpLocks/>
          </p:cNvCxnSpPr>
          <p:nvPr/>
        </p:nvCxnSpPr>
        <p:spPr>
          <a:xfrm>
            <a:off x="3087935" y="6061822"/>
            <a:ext cx="0" cy="3270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BF7343D-EC55-9E9D-174E-F6840BA88D15}"/>
                  </a:ext>
                </a:extLst>
              </p:cNvPr>
              <p:cNvSpPr txBox="1"/>
              <p:nvPr/>
            </p:nvSpPr>
            <p:spPr>
              <a:xfrm>
                <a:off x="3242256" y="5704310"/>
                <a:ext cx="5600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~5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BF7343D-EC55-9E9D-174E-F6840BA88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256" y="5704310"/>
                <a:ext cx="560069" cy="369332"/>
              </a:xfrm>
              <a:prstGeom prst="rect">
                <a:avLst/>
              </a:prstGeom>
              <a:blipFill>
                <a:blip r:embed="rId5"/>
                <a:stretch>
                  <a:fillRect r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2D792A3-B476-74FF-D9C6-D7B395D872D0}"/>
              </a:ext>
            </a:extLst>
          </p:cNvPr>
          <p:cNvCxnSpPr>
            <a:cxnSpLocks/>
          </p:cNvCxnSpPr>
          <p:nvPr/>
        </p:nvCxnSpPr>
        <p:spPr>
          <a:xfrm>
            <a:off x="2296462" y="5214793"/>
            <a:ext cx="0" cy="320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02D98F7-DBCD-8818-C035-CBAC67CACA82}"/>
              </a:ext>
            </a:extLst>
          </p:cNvPr>
          <p:cNvCxnSpPr>
            <a:cxnSpLocks/>
          </p:cNvCxnSpPr>
          <p:nvPr/>
        </p:nvCxnSpPr>
        <p:spPr>
          <a:xfrm>
            <a:off x="2422192" y="5215711"/>
            <a:ext cx="0" cy="3209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BD5E920-1AC2-B9A3-9D15-50EA033FB770}"/>
              </a:ext>
            </a:extLst>
          </p:cNvPr>
          <p:cNvCxnSpPr>
            <a:cxnSpLocks/>
          </p:cNvCxnSpPr>
          <p:nvPr/>
        </p:nvCxnSpPr>
        <p:spPr>
          <a:xfrm flipV="1">
            <a:off x="2422192" y="5372388"/>
            <a:ext cx="674798" cy="4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0B7E117-8C1B-E91A-CD99-6C4DAA88F38D}"/>
                  </a:ext>
                </a:extLst>
              </p:cNvPr>
              <p:cNvSpPr txBox="1"/>
              <p:nvPr/>
            </p:nvSpPr>
            <p:spPr>
              <a:xfrm>
                <a:off x="1980201" y="4858961"/>
                <a:ext cx="784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0.47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0B7E117-8C1B-E91A-CD99-6C4DAA88F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01" y="4858961"/>
                <a:ext cx="784860" cy="369332"/>
              </a:xfrm>
              <a:prstGeom prst="rect">
                <a:avLst/>
              </a:prstGeom>
              <a:blipFill>
                <a:blip r:embed="rId6"/>
                <a:stretch>
                  <a:fillRect r="-13953"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4CBF46A-02BD-B604-4852-294C413D9FDD}"/>
                  </a:ext>
                </a:extLst>
              </p:cNvPr>
              <p:cNvSpPr txBox="1"/>
              <p:nvPr/>
            </p:nvSpPr>
            <p:spPr>
              <a:xfrm>
                <a:off x="1006462" y="4856479"/>
                <a:ext cx="784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0.33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4CBF46A-02BD-B604-4852-294C413D9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62" y="4856479"/>
                <a:ext cx="784860" cy="369332"/>
              </a:xfrm>
              <a:prstGeom prst="rect">
                <a:avLst/>
              </a:prstGeom>
              <a:blipFill>
                <a:blip r:embed="rId7"/>
                <a:stretch>
                  <a:fillRect r="-13953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椭圆 39">
            <a:extLst>
              <a:ext uri="{FF2B5EF4-FFF2-40B4-BE49-F238E27FC236}">
                <a16:creationId xmlns:a16="http://schemas.microsoft.com/office/drawing/2014/main" id="{2659969D-F166-6A6F-46F2-81A40BD75C8D}"/>
              </a:ext>
            </a:extLst>
          </p:cNvPr>
          <p:cNvSpPr/>
          <p:nvPr/>
        </p:nvSpPr>
        <p:spPr>
          <a:xfrm>
            <a:off x="588749" y="5709561"/>
            <a:ext cx="361948" cy="3466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~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5EE0F841-3A2B-B32C-9896-61FB8A95ED2A}"/>
              </a:ext>
            </a:extLst>
          </p:cNvPr>
          <p:cNvCxnSpPr>
            <a:cxnSpLocks/>
          </p:cNvCxnSpPr>
          <p:nvPr/>
        </p:nvCxnSpPr>
        <p:spPr>
          <a:xfrm>
            <a:off x="769723" y="5377301"/>
            <a:ext cx="0" cy="3270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ADE533E-CFD9-F211-A1F3-803655A06B6C}"/>
              </a:ext>
            </a:extLst>
          </p:cNvPr>
          <p:cNvCxnSpPr>
            <a:cxnSpLocks/>
          </p:cNvCxnSpPr>
          <p:nvPr/>
        </p:nvCxnSpPr>
        <p:spPr>
          <a:xfrm>
            <a:off x="769723" y="6050987"/>
            <a:ext cx="0" cy="3270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AF1ABE37-DCF0-3DF1-51A5-712B9164A895}"/>
              </a:ext>
            </a:extLst>
          </p:cNvPr>
          <p:cNvSpPr txBox="1"/>
          <p:nvPr/>
        </p:nvSpPr>
        <p:spPr>
          <a:xfrm>
            <a:off x="2393082" y="5737481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负载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5691025-FE57-9DFE-37A4-D601E6CBC1AB}"/>
              </a:ext>
            </a:extLst>
          </p:cNvPr>
          <p:cNvSpPr/>
          <p:nvPr/>
        </p:nvSpPr>
        <p:spPr>
          <a:xfrm>
            <a:off x="1969166" y="4813456"/>
            <a:ext cx="818420" cy="78759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1A4A15B-6D69-6511-89A5-0356CAC09CBC}"/>
                  </a:ext>
                </a:extLst>
              </p:cNvPr>
              <p:cNvSpPr txBox="1"/>
              <p:nvPr/>
            </p:nvSpPr>
            <p:spPr>
              <a:xfrm>
                <a:off x="6995160" y="3448754"/>
                <a:ext cx="5133977" cy="1711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测试方法：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保持加热室温度为</a:t>
                </a:r>
                <a:r>
                  <a:rPr lang="en-US" altLang="zh-CN" dirty="0"/>
                  <a:t>160</a:t>
                </a:r>
                <a:r>
                  <a:rPr lang="zh-CN" altLang="en-US" dirty="0"/>
                  <a:t>℃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滤波前：直接测量负载两端电压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滤波后：串联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0.47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zh-CN" altLang="en-US" dirty="0"/>
                  <a:t>的电容后测量负载两端电压</a:t>
                </a:r>
                <a:endParaRPr lang="en-US" altLang="zh-CN" dirty="0"/>
              </a:p>
            </p:txBody>
          </p:sp>
        </mc:Choice>
        <mc:Fallback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1A4A15B-6D69-6511-89A5-0356CAC09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160" y="3448754"/>
                <a:ext cx="5133977" cy="1711238"/>
              </a:xfrm>
              <a:prstGeom prst="rect">
                <a:avLst/>
              </a:prstGeom>
              <a:blipFill>
                <a:blip r:embed="rId8"/>
                <a:stretch>
                  <a:fillRect l="-1069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本框 72">
            <a:extLst>
              <a:ext uri="{FF2B5EF4-FFF2-40B4-BE49-F238E27FC236}">
                <a16:creationId xmlns:a16="http://schemas.microsoft.com/office/drawing/2014/main" id="{FEE6645D-C319-ADE0-5571-7000C909BF71}"/>
              </a:ext>
            </a:extLst>
          </p:cNvPr>
          <p:cNvSpPr txBox="1"/>
          <p:nvPr/>
        </p:nvSpPr>
        <p:spPr>
          <a:xfrm>
            <a:off x="1293453" y="4119707"/>
            <a:ext cx="155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板上滤波电路</a:t>
            </a: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C21F68B4-2FAC-FCAA-DF40-9268D7943F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0"/>
          <a:stretch/>
        </p:blipFill>
        <p:spPr>
          <a:xfrm rot="16200000">
            <a:off x="441742" y="-139546"/>
            <a:ext cx="3731634" cy="4224083"/>
          </a:xfrm>
          <a:prstGeom prst="rect">
            <a:avLst/>
          </a:prstGeom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276A2F91-F37A-A232-047C-6772FCD2685F}"/>
              </a:ext>
            </a:extLst>
          </p:cNvPr>
          <p:cNvSpPr/>
          <p:nvPr/>
        </p:nvSpPr>
        <p:spPr>
          <a:xfrm>
            <a:off x="3390540" y="2026222"/>
            <a:ext cx="222900" cy="7162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72FF842A-AA6F-F52A-A718-BFDDB50C0DCC}"/>
              </a:ext>
            </a:extLst>
          </p:cNvPr>
          <p:cNvSpPr/>
          <p:nvPr/>
        </p:nvSpPr>
        <p:spPr>
          <a:xfrm>
            <a:off x="3857721" y="2308162"/>
            <a:ext cx="431786" cy="434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9AC5AE5D-62A4-42B5-2653-9F42CEF839B7}"/>
              </a:ext>
            </a:extLst>
          </p:cNvPr>
          <p:cNvSpPr txBox="1"/>
          <p:nvPr/>
        </p:nvSpPr>
        <p:spPr>
          <a:xfrm>
            <a:off x="2671460" y="726440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功放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3A5BE64E-025D-8223-E01A-F9DB3A91C5B7}"/>
                  </a:ext>
                </a:extLst>
              </p:cNvPr>
              <p:cNvSpPr txBox="1"/>
              <p:nvPr/>
            </p:nvSpPr>
            <p:spPr>
              <a:xfrm>
                <a:off x="4655490" y="2255758"/>
                <a:ext cx="1822189" cy="369332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滤波电容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0.33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3A5BE64E-025D-8223-E01A-F9DB3A91C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490" y="2255758"/>
                <a:ext cx="1822189" cy="369332"/>
              </a:xfrm>
              <a:prstGeom prst="rect">
                <a:avLst/>
              </a:prstGeom>
              <a:blipFill>
                <a:blip r:embed="rId10"/>
                <a:stretch>
                  <a:fillRect l="-1967" t="-2985" b="-17910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矩形 82">
            <a:extLst>
              <a:ext uri="{FF2B5EF4-FFF2-40B4-BE49-F238E27FC236}">
                <a16:creationId xmlns:a16="http://schemas.microsoft.com/office/drawing/2014/main" id="{15DDCA7E-6269-E84A-FB79-911058716CEF}"/>
              </a:ext>
            </a:extLst>
          </p:cNvPr>
          <p:cNvSpPr/>
          <p:nvPr/>
        </p:nvSpPr>
        <p:spPr>
          <a:xfrm>
            <a:off x="4655490" y="1822630"/>
            <a:ext cx="873029" cy="346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输出端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2A7E2203-03D7-50F2-ACE0-4614F680DEB0}"/>
              </a:ext>
            </a:extLst>
          </p:cNvPr>
          <p:cNvSpPr txBox="1"/>
          <p:nvPr/>
        </p:nvSpPr>
        <p:spPr>
          <a:xfrm>
            <a:off x="3425688" y="4729336"/>
            <a:ext cx="112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额外添加</a:t>
            </a:r>
          </a:p>
        </p:txBody>
      </p: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5BFEDCF2-F19D-1993-E852-D4D566253F7B}"/>
              </a:ext>
            </a:extLst>
          </p:cNvPr>
          <p:cNvCxnSpPr>
            <a:stCxn id="84" idx="1"/>
            <a:endCxn id="51" idx="3"/>
          </p:cNvCxnSpPr>
          <p:nvPr/>
        </p:nvCxnSpPr>
        <p:spPr>
          <a:xfrm flipH="1">
            <a:off x="2787586" y="4914002"/>
            <a:ext cx="638102" cy="29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310</Words>
  <Application>Microsoft Office PowerPoint</Application>
  <PresentationFormat>宽屏</PresentationFormat>
  <Paragraphs>34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滤波器调研结果（Thorlabs，得捷，欧时，贸泽，淘宝，京东）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康 祥</dc:creator>
  <cp:lastModifiedBy>康 祥</cp:lastModifiedBy>
  <cp:revision>39</cp:revision>
  <dcterms:created xsi:type="dcterms:W3CDTF">2022-06-30T00:33:00Z</dcterms:created>
  <dcterms:modified xsi:type="dcterms:W3CDTF">2022-06-30T07:42:46Z</dcterms:modified>
</cp:coreProperties>
</file>