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1" r:id="rId2"/>
    <p:sldMasterId id="2147483709" r:id="rId3"/>
    <p:sldMasterId id="2147483685" r:id="rId4"/>
    <p:sldMasterId id="2147483697" r:id="rId5"/>
  </p:sldMasterIdLst>
  <p:notesMasterIdLst>
    <p:notesMasterId r:id="rId38"/>
  </p:notesMasterIdLst>
  <p:sldIdLst>
    <p:sldId id="256" r:id="rId6"/>
    <p:sldId id="1024" r:id="rId7"/>
    <p:sldId id="1042" r:id="rId8"/>
    <p:sldId id="1049" r:id="rId9"/>
    <p:sldId id="1025" r:id="rId10"/>
    <p:sldId id="1029" r:id="rId11"/>
    <p:sldId id="1041" r:id="rId12"/>
    <p:sldId id="1030" r:id="rId13"/>
    <p:sldId id="1040" r:id="rId14"/>
    <p:sldId id="1032" r:id="rId15"/>
    <p:sldId id="1037" r:id="rId16"/>
    <p:sldId id="1038" r:id="rId17"/>
    <p:sldId id="1050" r:id="rId18"/>
    <p:sldId id="1036" r:id="rId19"/>
    <p:sldId id="1031" r:id="rId20"/>
    <p:sldId id="1047" r:id="rId21"/>
    <p:sldId id="1058" r:id="rId22"/>
    <p:sldId id="1061" r:id="rId23"/>
    <p:sldId id="1063" r:id="rId24"/>
    <p:sldId id="1059" r:id="rId25"/>
    <p:sldId id="1035" r:id="rId26"/>
    <p:sldId id="1048" r:id="rId27"/>
    <p:sldId id="1045" r:id="rId28"/>
    <p:sldId id="976" r:id="rId29"/>
    <p:sldId id="1046" r:id="rId30"/>
    <p:sldId id="1054" r:id="rId31"/>
    <p:sldId id="1057" r:id="rId32"/>
    <p:sldId id="1051" r:id="rId33"/>
    <p:sldId id="1052" r:id="rId34"/>
    <p:sldId id="1055" r:id="rId35"/>
    <p:sldId id="1060" r:id="rId36"/>
    <p:sldId id="1062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66"/>
    <a:srgbClr val="008000"/>
    <a:srgbClr val="5EE0FE"/>
    <a:srgbClr val="72F7FE"/>
    <a:srgbClr val="FFFF00"/>
    <a:srgbClr val="E3230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60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82913E6-8F35-3E4E-BACA-D89D87F9D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8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ED1B21-8372-DD4B-B463-14F0349CE12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7F5A922-0D3E-024E-B448-1A1388E9DFF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7863"/>
            <a:ext cx="4605337" cy="345440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0150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noFill/>
        </p:spPr>
      </p:sp>
      <p:sp>
        <p:nvSpPr>
          <p:cNvPr id="20480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922338" y="3300413"/>
            <a:ext cx="7375525" cy="3125787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4FEF96F5-52C5-AD49-8123-90364A9A02E8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noFill/>
        </p:spPr>
      </p:sp>
      <p:sp>
        <p:nvSpPr>
          <p:cNvPr id="176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2338" y="3300413"/>
            <a:ext cx="7375525" cy="3125787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25FFD092-4F31-9248-8F60-1E07A7757BD4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26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noFill/>
        </p:spPr>
      </p:sp>
      <p:sp>
        <p:nvSpPr>
          <p:cNvPr id="1505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2338" y="3300413"/>
            <a:ext cx="7375525" cy="3125787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34E5B743-8570-A24B-BD78-03752931DCDC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28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noFill/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2338" y="3300413"/>
            <a:ext cx="7375525" cy="3125787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99C0A596-806C-BC4F-97B1-85CFB5A7C4C6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29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spin-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</p:grpSp>
      <p:pic>
        <p:nvPicPr>
          <p:cNvPr id="19" name="Picture 40" descr="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6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2B44-A088-EE48-99B4-A3FD9F3C77F7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3BAF-A3B1-9A40-AD42-AB1741B58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8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A60B-E3AE-634D-9546-FF2A71383911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37B2-DB89-D74E-ACC1-51781C334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88BE-D572-B840-96FA-EAAF44E11582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0B5D-6BAE-F44C-A76B-E0DF3B8D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D93B-37EA-614D-AF68-E741CD4EBA37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356B-65BD-934B-A80A-527BBEF25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791B-B530-E74F-8567-FB976F6AE06F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7A3C-CB30-C34B-9D0E-C8B52D60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A3CD-3CB0-1C42-9E3D-1A7B54A7EE9D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53C0-3CE0-6B4C-BE70-69E7DDD64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3CBA-0C0E-E249-9531-A767653640C9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2360-F64A-A749-8692-DE326C8E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DCD5-5457-8F4A-A1DE-DBD7F7195D55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57F7-78FE-FA4D-811B-CC0CF9CF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107E-8205-8748-B085-786EDFFC7816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FAF3-C704-8942-9FE2-26E3486E0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A2F1-3D89-A749-A6A2-D58251E57F5A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6AEE-FB67-EF45-8F37-E82B02AD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E18F-3D91-9444-81E6-96F106050C6D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C2A1-E306-B04E-9A40-2C8EA076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1E09-2AEE-7E4B-8E99-6ECEBEBC484E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8AB1-9FF5-0448-B08A-6E9BA1F8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4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BA7E-319C-4549-BB99-DD396299A9E0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8A8D-3938-B445-90CC-44786F08A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183F-3570-E547-BD6F-1CCAFD64D234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CE21-9375-674C-9C38-161B13B8D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00AE-FD57-0242-ACC4-4BB59B14AAA9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5274-7A96-8141-9C3D-A1C9F68C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2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3FA3-6BAF-1E44-8566-6E45EE47F124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D49F-2879-3545-93F0-8F1C65600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10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A67E-FD7B-B048-B70C-1CFA83A5A653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4A7E-B117-D14A-9895-86DB24C7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16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BE97-E0A5-DA44-A3E2-F5C489C36632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61BF-7F43-764C-AB52-7BB601A8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0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2602-A37C-5A4A-95DA-BC86E28C39E7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8275-C787-4545-ACF1-D8FF8B9B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99FB-02C5-EC4E-9865-65D994C5A030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41FA-A95D-BA40-B23B-E45C3DA17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39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F900-5674-5D4F-A4B8-273130A37753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E855-DCD6-D444-A956-B07C142CC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68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BD39-6C21-0041-A8A8-62F73501694D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6784-05A6-F043-B0D5-BE8F7CD7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3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31D9-0C96-F242-BB64-02AA21B20F6F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6C66-1D11-7646-AA95-563BBB6DC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B5A0-3FCB-124A-B7B1-369EC4B32CB7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3E9F-CF7D-1541-8B3F-3C69B58E6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0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7D90-D266-AB4A-9DDE-37C651B4CCC4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DEEC-52F2-6C4F-8270-5B3129635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2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A7E9-225E-E545-B1B5-28F15E57C506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311B-E57E-F141-9D13-3CAD21A8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125D-A2E5-5940-947E-6DD9527B934B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01DA-82EC-3842-B2EA-0AACA71E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1AE2-1E0C-334D-81EA-25DA88689BDE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8DE1-BFC9-9049-BE16-D8F8349A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00D9-1BB0-6D48-9AF8-175A02B394CE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BF23-E655-004A-8C4E-156588C3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1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6B26-9642-594C-8F8D-27B3DE8D38CC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811C-98D0-9146-9EED-EE47864A1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0417-C850-4944-993D-4E16D043F018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A8D5-3036-0E48-A0E9-BE24C7A1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0953-8244-E649-A538-7E42A6F5DF6B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563F-D815-A44A-8914-8343E744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7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C6F5-FCD7-5848-99AF-5C72BC3CB2CC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2C9-98AC-0A43-9DDF-18E70CB0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3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6516-13EA-5343-ADF2-557D673B8BE8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0446-30BC-FC49-8CA6-4739C687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8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B989-8950-944B-84B4-27BEA06FBB74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0525-B149-D542-8265-8B94794B6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49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6BBD-2F4E-6C45-8638-2267DFFAA1B4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3B09-D185-974C-A0FA-3A9E77D2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8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6C3C-104E-3C4B-8681-CF752D45023A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D8B7-01FB-684A-A359-F7B00695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07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9271-2442-AF48-A118-4C2DC04DEBA7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E396-1B43-5E41-98D7-AAF4AC926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50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E4E6-81E3-4045-AFFC-B75399865AB8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5D20-1F06-874C-9FF7-44B7380D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F5EC-11A8-BC4C-ACFF-20F5E1A441E3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FC61-9031-1145-95CB-093A83542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7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1271-5B91-CC43-ACBE-586407F1AAF6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B4D9-42B7-584B-B910-3ED1AF06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47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B6E2-07F3-F240-816B-3B36240E1CA7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B0E7-2A65-4347-A904-96E0F0C65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6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1D68-E779-574F-9213-3FCBF5E8F5F6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77F8-0132-D343-B119-2EE35D82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60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AD8E-19EA-DF47-8CEF-380F1B92B98A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A7DC-1BF2-7544-A0BE-857608209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0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EC3B-ADCC-3F41-86A0-BCCBD7D70EB0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DC8A-8B5B-7F46-9484-C6BD38B41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1EC2-0765-5C46-BDE0-8995C2370B4B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841A-C693-CD45-B208-49495019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8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4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pin-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153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2971800" y="6400800"/>
            <a:ext cx="1600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97E3054-12B2-BE44-8309-EF5A5E55E861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25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4648200" y="64008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DPN Meeting 2007</a:t>
            </a:r>
          </a:p>
        </p:txBody>
      </p:sp>
      <p:sp>
        <p:nvSpPr>
          <p:cNvPr id="26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00800"/>
            <a:ext cx="685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55F1AF4-2321-C241-B63A-245571B96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7" descr="logo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05" r:id="rId1"/>
    <p:sldLayoutId id="2147488006" r:id="rId2"/>
    <p:sldLayoutId id="2147488007" r:id="rId3"/>
    <p:sldLayoutId id="2147488008" r:id="rId4"/>
    <p:sldLayoutId id="2147488009" r:id="rId5"/>
    <p:sldLayoutId id="2147488010" r:id="rId6"/>
    <p:sldLayoutId id="2147488011" r:id="rId7"/>
    <p:sldLayoutId id="2147488012" r:id="rId8"/>
    <p:sldLayoutId id="2147488013" r:id="rId9"/>
    <p:sldLayoutId id="2147488014" r:id="rId10"/>
    <p:sldLayoutId id="21474880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0AD1351-D483-1E46-92F3-F0B6B3FF8332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B187745-AA4A-6E4C-A893-A11A9511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1" r:id="rId1"/>
    <p:sldLayoutId id="2147487962" r:id="rId2"/>
    <p:sldLayoutId id="2147487963" r:id="rId3"/>
    <p:sldLayoutId id="2147487964" r:id="rId4"/>
    <p:sldLayoutId id="2147487965" r:id="rId5"/>
    <p:sldLayoutId id="2147487966" r:id="rId6"/>
    <p:sldLayoutId id="2147487967" r:id="rId7"/>
    <p:sldLayoutId id="2147487968" r:id="rId8"/>
    <p:sldLayoutId id="2147487969" r:id="rId9"/>
    <p:sldLayoutId id="2147487970" r:id="rId10"/>
    <p:sldLayoutId id="2147487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66E60C1-5542-8D4D-9827-3EAECD653B45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F35EF32-8C80-2D4B-AFDE-C2AB7B0C9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2" r:id="rId1"/>
    <p:sldLayoutId id="2147487973" r:id="rId2"/>
    <p:sldLayoutId id="2147487974" r:id="rId3"/>
    <p:sldLayoutId id="2147487975" r:id="rId4"/>
    <p:sldLayoutId id="2147487976" r:id="rId5"/>
    <p:sldLayoutId id="2147487977" r:id="rId6"/>
    <p:sldLayoutId id="2147487978" r:id="rId7"/>
    <p:sldLayoutId id="2147487979" r:id="rId8"/>
    <p:sldLayoutId id="2147487980" r:id="rId9"/>
    <p:sldLayoutId id="2147487981" r:id="rId10"/>
    <p:sldLayoutId id="2147487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6F1B538-B488-E347-9CB6-FE83A0B35A11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6342B21-6BAC-F643-80DE-6094AF00D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3" r:id="rId1"/>
    <p:sldLayoutId id="2147487984" r:id="rId2"/>
    <p:sldLayoutId id="2147487985" r:id="rId3"/>
    <p:sldLayoutId id="2147487986" r:id="rId4"/>
    <p:sldLayoutId id="2147487987" r:id="rId5"/>
    <p:sldLayoutId id="2147487988" r:id="rId6"/>
    <p:sldLayoutId id="2147487989" r:id="rId7"/>
    <p:sldLayoutId id="2147487990" r:id="rId8"/>
    <p:sldLayoutId id="2147487991" r:id="rId9"/>
    <p:sldLayoutId id="2147487992" r:id="rId10"/>
    <p:sldLayoutId id="2147487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A2DCE66-C4DB-3B47-B9B5-1A6AE0F6D1CC}" type="datetime1">
              <a:rPr lang="en-US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8261520-F6C9-C64F-A466-1A581D78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4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7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88C216-2E75-3548-B754-456986C1283F}" type="datetime1">
              <a:rPr lang="en-US" sz="1800"/>
              <a:pPr/>
              <a:t>1/14/15</a:t>
            </a:fld>
            <a:endParaRPr lang="en-US" sz="1800"/>
          </a:p>
        </p:txBody>
      </p:sp>
      <p:sp>
        <p:nvSpPr>
          <p:cNvPr id="54274" name="Rectangle 19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1385B6-CCA9-684E-A95D-62BF887DC361}" type="slidenum">
              <a:rPr lang="en-US" sz="1800"/>
              <a:pPr/>
              <a:t>1</a:t>
            </a:fld>
            <a:endParaRPr lang="en-US" sz="18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839200" cy="22860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FF0000"/>
                </a:solidFill>
                <a:latin typeface="Comic Sans MS" charset="0"/>
              </a:rPr>
              <a:t>Collins Effects at Super Tau-Charm Factory</a:t>
            </a:r>
            <a:endParaRPr lang="en-US" sz="6000" b="1" dirty="0">
              <a:solidFill>
                <a:srgbClr val="FFC000"/>
              </a:solidFill>
              <a:latin typeface="Comic Sans MS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7543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Feng Yuan </a:t>
            </a:r>
          </a:p>
          <a:p>
            <a:pPr eaLnBrk="1" hangingPunct="1">
              <a:defRPr/>
            </a:pPr>
            <a:r>
              <a:rPr lang="en-US" sz="2500" dirty="0">
                <a:latin typeface="Arial" charset="0"/>
              </a:rPr>
              <a:t>Lawrence Berkeley National </a:t>
            </a:r>
            <a:r>
              <a:rPr lang="en-US" sz="2500" dirty="0" smtClean="0">
                <a:latin typeface="Arial" charset="0"/>
              </a:rPr>
              <a:t>Laboratory</a:t>
            </a:r>
          </a:p>
          <a:p>
            <a:pPr eaLnBrk="1" hangingPunct="1">
              <a:defRPr/>
            </a:pPr>
            <a:endParaRPr lang="en-US" sz="25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5638800"/>
            <a:ext cx="6761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Thanks: collaborators, </a:t>
            </a: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Peng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Sun</a:t>
            </a:r>
            <a:r>
              <a:rPr lang="en-US" sz="2000" dirty="0" smtClean="0"/>
              <a:t>, Kang, </a:t>
            </a:r>
            <a:r>
              <a:rPr lang="en-US" sz="2000" dirty="0" err="1" smtClean="0"/>
              <a:t>Prokudin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H.B. Li, </a:t>
            </a:r>
            <a:r>
              <a:rPr lang="en-US" sz="2000" dirty="0" err="1" smtClean="0"/>
              <a:t>Yinghui</a:t>
            </a:r>
            <a:r>
              <a:rPr lang="en-US" sz="2000" dirty="0" smtClean="0"/>
              <a:t> </a:t>
            </a:r>
            <a:r>
              <a:rPr lang="en-US" sz="2000" dirty="0" err="1" smtClean="0"/>
              <a:t>Guan@IHEP</a:t>
            </a:r>
            <a:r>
              <a:rPr lang="en-US" sz="2000" dirty="0" smtClean="0"/>
              <a:t>, J.P. </a:t>
            </a:r>
            <a:r>
              <a:rPr lang="en-US" sz="2000" dirty="0" err="1" smtClean="0"/>
              <a:t>Ma@ITP</a:t>
            </a:r>
            <a:r>
              <a:rPr lang="en-US" sz="2000" dirty="0" smtClean="0"/>
              <a:t>, etc.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  <a:latin typeface="Comic Sans MS" charset="0"/>
                <a:ea typeface="+mj-ea"/>
                <a:cs typeface="+mj-cs"/>
              </a:rPr>
              <a:t>Universality of the Collins Fragmentation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CEE78C-4DA4-EE46-B3F2-67A75F09F2C9}" type="datetime1">
              <a:rPr lang="en-US" sz="180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1/14/15</a:t>
            </a:fld>
            <a:endParaRPr lang="en-US" sz="1800">
              <a:latin typeface="Arial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B3C922F-247F-F64E-83EF-80BB17AFEF78}" type="slidenum">
              <a:rPr lang="en-US" sz="180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800">
              <a:latin typeface="Arial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286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286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28600" y="4495800"/>
            <a:ext cx="207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omic Sans MS" charset="0"/>
              </a:rPr>
              <a:t>ep--&gt; e Pi X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200400" y="4495800"/>
            <a:ext cx="238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omic Sans MS" charset="0"/>
              </a:rPr>
              <a:t>e</a:t>
            </a:r>
            <a:r>
              <a:rPr lang="en-US" sz="2800" baseline="30000">
                <a:latin typeface="Comic Sans MS" charset="0"/>
              </a:rPr>
              <a:t>+</a:t>
            </a:r>
            <a:r>
              <a:rPr lang="en-US" sz="2800">
                <a:latin typeface="Comic Sans MS" charset="0"/>
              </a:rPr>
              <a:t>e</a:t>
            </a:r>
            <a:r>
              <a:rPr lang="en-US" sz="2800" baseline="30000">
                <a:latin typeface="Comic Sans MS" charset="0"/>
              </a:rPr>
              <a:t>-</a:t>
            </a:r>
            <a:r>
              <a:rPr lang="en-US" sz="2800">
                <a:latin typeface="Comic Sans MS" charset="0"/>
              </a:rPr>
              <a:t>--&gt; Pi Pi X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6324600" y="4495800"/>
            <a:ext cx="282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omic Sans MS" charset="0"/>
              </a:rPr>
              <a:t>pp--&gt; jet(-&gt;Pi) X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152400" y="5029200"/>
            <a:ext cx="3957638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Metz 02, Collins-Metz 02,</a:t>
            </a:r>
          </a:p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Yuan 07,</a:t>
            </a:r>
          </a:p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Gamberg-Mukherjee-Mulders 08,10</a:t>
            </a:r>
          </a:p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Meissner-Metz 0812.3783</a:t>
            </a:r>
          </a:p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Yuan-Zhou, 0903.4680</a:t>
            </a:r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5867400" y="5562600"/>
            <a:ext cx="246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Exps: BELLE, HERMES, </a:t>
            </a:r>
          </a:p>
          <a:p>
            <a:pPr eaLnBrk="1" hangingPunct="1"/>
            <a:r>
              <a:rPr lang="en-US" sz="2000">
                <a:solidFill>
                  <a:srgbClr val="3366FF"/>
                </a:solidFill>
              </a:rPr>
              <a:t>          STAR at RHIC,</a:t>
            </a:r>
          </a:p>
          <a:p>
            <a:pPr eaLnBrk="1" hangingPunct="1"/>
            <a:r>
              <a:rPr lang="en-US" sz="2000">
                <a:solidFill>
                  <a:srgbClr val="3366FF"/>
                </a:solidFill>
              </a:rPr>
              <a:t>          Barbar, BESIII</a:t>
            </a:r>
          </a:p>
        </p:txBody>
      </p:sp>
      <p:pic>
        <p:nvPicPr>
          <p:cNvPr id="21515" name="Picture 2" descr="Screen shot 2011-04-10 at 7.17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733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 descr="Screen shot 2011-04-10 at 7.18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 descr="Screen shot 2011-04-10 at 7.57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3855">
            <a:off x="5030788" y="3767138"/>
            <a:ext cx="736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68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Novel phenomena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/>
          <a:lstStyle/>
          <a:p>
            <a:r>
              <a:rPr lang="en-US" sz="2800" dirty="0" smtClean="0"/>
              <a:t>At the leading order, the distribution is azimuthal symmetric</a:t>
            </a:r>
          </a:p>
          <a:p>
            <a:r>
              <a:rPr lang="en-US" sz="2800" dirty="0" smtClean="0"/>
              <a:t>Competing mechanisms</a:t>
            </a:r>
          </a:p>
          <a:p>
            <a:pPr lvl="1"/>
            <a:r>
              <a:rPr lang="en-US" sz="2400" dirty="0" smtClean="0"/>
              <a:t>High </a:t>
            </a:r>
            <a:r>
              <a:rPr lang="en-US" sz="2400" dirty="0" smtClean="0"/>
              <a:t>order correction with gluon radiation</a:t>
            </a:r>
          </a:p>
          <a:p>
            <a:pPr lvl="1"/>
            <a:r>
              <a:rPr lang="en-US" sz="2400" dirty="0" smtClean="0"/>
              <a:t>Double Collins </a:t>
            </a:r>
            <a:r>
              <a:rPr lang="en-US" sz="2400" dirty="0" smtClean="0"/>
              <a:t>effects (transverse momentum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800" dirty="0" smtClean="0"/>
              <a:t>Energy dependence shall help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7" descr="Screen shot 2013-10-29 at 12.0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3321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5-01-13 at 12.04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67" y="1752600"/>
            <a:ext cx="5334000" cy="659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0" y="1066800"/>
            <a:ext cx="177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Boer 98, 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8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phenomena in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Lepton pair production has been observed the same </a:t>
            </a:r>
            <a:r>
              <a:rPr lang="en-US" dirty="0" err="1" smtClean="0"/>
              <a:t>cos</a:t>
            </a:r>
            <a:r>
              <a:rPr lang="en-US" dirty="0"/>
              <a:t>(</a:t>
            </a:r>
            <a:r>
              <a:rPr lang="en-US" dirty="0" smtClean="0"/>
              <a:t>2ϕ) asymmetries</a:t>
            </a:r>
          </a:p>
          <a:p>
            <a:pPr lvl="1"/>
            <a:r>
              <a:rPr lang="en-US" dirty="0" smtClean="0"/>
              <a:t>Violation of Lam-Tung Relation</a:t>
            </a:r>
          </a:p>
          <a:p>
            <a:r>
              <a:rPr lang="en-US" dirty="0" smtClean="0"/>
              <a:t>It is caused by a similar spin-orbital correlation in the distribution part</a:t>
            </a:r>
          </a:p>
          <a:p>
            <a:r>
              <a:rPr lang="en-US" dirty="0" smtClean="0"/>
              <a:t>Future experiments will examine this asymmetry in great details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, COMPASS, J-PARC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Collins  asymmetry in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collins-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138333" cy="4222824"/>
          </a:xfrm>
          <a:prstGeom prst="rect">
            <a:avLst/>
          </a:prstGeom>
        </p:spPr>
      </p:pic>
      <p:pic>
        <p:nvPicPr>
          <p:cNvPr id="7" name="Picture 1" descr="Screen shot 2013-10-22 at 11.3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95600" cy="17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3352800"/>
            <a:ext cx="30877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Sin(</a:t>
            </a:r>
            <a:r>
              <a:rPr lang="en-US" dirty="0" err="1" smtClean="0"/>
              <a:t>ϕ</a:t>
            </a:r>
            <a:r>
              <a:rPr lang="en-US" baseline="-25000" dirty="0" err="1" smtClean="0"/>
              <a:t>h</a:t>
            </a:r>
            <a:r>
              <a:rPr lang="en-US" dirty="0" err="1" smtClean="0"/>
              <a:t>+ϕ</a:t>
            </a:r>
            <a:r>
              <a:rPr lang="en-US" baseline="-25000" dirty="0" err="1" smtClean="0"/>
              <a:t>s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transversity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x </a:t>
            </a:r>
            <a:r>
              <a:rPr lang="en-US" dirty="0" smtClean="0"/>
              <a:t>Collins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r>
              <a:rPr lang="en-US" dirty="0" smtClean="0"/>
              <a:t>Asymmetry is sizable</a:t>
            </a:r>
          </a:p>
          <a:p>
            <a:r>
              <a:rPr lang="en-US" dirty="0"/>
              <a:t>a</a:t>
            </a:r>
            <a:r>
              <a:rPr lang="en-US" dirty="0" smtClean="0"/>
              <a:t>nd there is a strong </a:t>
            </a:r>
          </a:p>
          <a:p>
            <a:r>
              <a:rPr lang="en-US" dirty="0" err="1" smtClean="0"/>
              <a:t>isospin</a:t>
            </a:r>
            <a:r>
              <a:rPr lang="en-US" dirty="0" smtClean="0"/>
              <a:t> dependence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5791200"/>
            <a:ext cx="175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~3-10GeV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0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762000"/>
          </a:xfrm>
        </p:spPr>
        <p:txBody>
          <a:bodyPr/>
          <a:lstStyle/>
          <a:p>
            <a:r>
              <a:rPr lang="en-US" sz="4000" dirty="0"/>
              <a:t>O</a:t>
            </a:r>
            <a:r>
              <a:rPr lang="en-US" sz="4000" dirty="0" smtClean="0"/>
              <a:t>ne </a:t>
            </a:r>
            <a:r>
              <a:rPr lang="en-US" sz="4000" dirty="0" smtClean="0"/>
              <a:t>of focuses in </a:t>
            </a:r>
            <a:r>
              <a:rPr lang="en-US" sz="4000" dirty="0" smtClean="0"/>
              <a:t>the planned EIC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Screen Shot 2015-01-13 at 11.5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78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237069"/>
            <a:ext cx="39471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Xu-Rong</a:t>
            </a:r>
            <a:r>
              <a:rPr lang="en-US" sz="1800" dirty="0" smtClean="0"/>
              <a:t> </a:t>
            </a:r>
            <a:r>
              <a:rPr lang="en-US" sz="1800" dirty="0" err="1" smtClean="0"/>
              <a:t>Chen@EIC</a:t>
            </a:r>
            <a:r>
              <a:rPr lang="en-US" sz="1800" dirty="0" smtClean="0"/>
              <a:t> Users Meeting, </a:t>
            </a:r>
          </a:p>
          <a:p>
            <a:r>
              <a:rPr lang="en-US" sz="1800" dirty="0" smtClean="0"/>
              <a:t>Stony Brook, August, 2014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 bwMode="auto">
          <a:xfrm>
            <a:off x="3200400" y="4495800"/>
            <a:ext cx="3352800" cy="6858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1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971800" y="64008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9D08863-0E78-EE48-B21D-645DA19AC70C}" type="slidenum">
              <a:rPr lang="en-US" sz="180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800">
              <a:latin typeface="Arial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rgbClr val="E32303"/>
                </a:solidFill>
                <a:latin typeface="Comic Sans MS" charset="0"/>
                <a:ea typeface="+mj-ea"/>
                <a:cs typeface="Comic Sans MS" charset="0"/>
              </a:rPr>
              <a:t>e</a:t>
            </a:r>
            <a:r>
              <a:rPr lang="en-US" sz="4000" baseline="30000">
                <a:solidFill>
                  <a:srgbClr val="E32303"/>
                </a:solidFill>
                <a:latin typeface="Comic Sans MS" charset="0"/>
                <a:ea typeface="+mj-ea"/>
                <a:cs typeface="Comic Sans MS" charset="0"/>
              </a:rPr>
              <a:t>+</a:t>
            </a:r>
            <a:r>
              <a:rPr lang="en-US" sz="4000">
                <a:solidFill>
                  <a:srgbClr val="E32303"/>
                </a:solidFill>
                <a:latin typeface="Comic Sans MS" charset="0"/>
                <a:ea typeface="+mj-ea"/>
                <a:cs typeface="Comic Sans MS" charset="0"/>
              </a:rPr>
              <a:t>e</a:t>
            </a:r>
            <a:r>
              <a:rPr lang="en-US" sz="4000" baseline="30000">
                <a:solidFill>
                  <a:srgbClr val="E32303"/>
                </a:solidFill>
                <a:latin typeface="Comic Sans MS" charset="0"/>
                <a:ea typeface="+mj-ea"/>
                <a:cs typeface="Comic Sans MS" charset="0"/>
              </a:rPr>
              <a:t>-</a:t>
            </a:r>
            <a:r>
              <a:rPr lang="en-US" sz="4000">
                <a:solidFill>
                  <a:srgbClr val="E32303"/>
                </a:solidFill>
                <a:latin typeface="Comic Sans MS" charset="0"/>
                <a:ea typeface="+mj-ea"/>
                <a:cs typeface="Comic Sans MS" charset="0"/>
              </a:rPr>
              <a:t> collisions play important roles in this game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mic Sans MS" charset="0"/>
                <a:cs typeface="Comic Sans MS" charset="0"/>
              </a:rPr>
              <a:t>Reliable place to extract the Collins function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0013"/>
            <a:ext cx="32766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5049837" y="5900803"/>
            <a:ext cx="34083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  <a:cs typeface="Arial" charset="0"/>
              </a:rPr>
              <a:t>Belle,  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PRL 06, PRD07;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  <a:cs typeface="Arial" charset="0"/>
              </a:rPr>
              <a:t>Babar, 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arXiv:</a:t>
            </a:r>
            <a:r>
              <a:rPr lang="en-US" sz="1800" dirty="0" smtClean="0">
                <a:latin typeface="+mn-lt"/>
                <a:ea typeface="+mn-ea"/>
                <a:cs typeface="Arial" charset="0"/>
              </a:rPr>
              <a:t>1309.5278;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BES III, </a:t>
            </a:r>
            <a:r>
              <a:rPr lang="en-US" sz="1800" b="1" dirty="0" err="1" smtClean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Guan@Spin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 2014</a:t>
            </a:r>
            <a:endParaRPr lang="en-US" sz="1800" b="1" dirty="0">
              <a:solidFill>
                <a:srgbClr val="FF0000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0486" name="Picture 7" descr="Screen shot 2013-10-29 at 12.0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476500"/>
            <a:ext cx="33321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Screen shot 2013-10-29 at 12.06.37 AM.png"/>
          <p:cNvPicPr>
            <a:picLocks noChangeAspect="1"/>
          </p:cNvPicPr>
          <p:nvPr/>
        </p:nvPicPr>
        <p:blipFill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4213"/>
            <a:ext cx="35560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302000" y="3101975"/>
            <a:ext cx="1470025" cy="2174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836339">
            <a:off x="3582988" y="4868863"/>
            <a:ext cx="1470025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1524000"/>
            <a:ext cx="235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Boer et al, 1997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91000"/>
            <a:ext cx="235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Collins </a:t>
            </a:r>
            <a:r>
              <a:rPr lang="en-US" dirty="0" smtClean="0"/>
              <a:t>x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/>
              <a:t>Collins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2514600"/>
            <a:ext cx="1646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=110GeV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1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Collins Effects </a:t>
            </a:r>
            <a:r>
              <a:rPr lang="en-US" dirty="0" smtClean="0">
                <a:solidFill>
                  <a:srgbClr val="FF6600"/>
                </a:solidFill>
              </a:rPr>
              <a:t>@BEPC II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429000"/>
            <a:ext cx="3276600" cy="2514600"/>
          </a:xfrm>
        </p:spPr>
        <p:txBody>
          <a:bodyPr/>
          <a:lstStyle/>
          <a:p>
            <a:r>
              <a:rPr lang="en-US" sz="2000" dirty="0" smtClean="0"/>
              <a:t>First time confirmed at an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collider other than B-factories</a:t>
            </a:r>
          </a:p>
          <a:p>
            <a:r>
              <a:rPr lang="en-US" sz="2000" dirty="0" smtClean="0"/>
              <a:t>Comparisons will test the universality and provide information on evolution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Screen Shot 2015-01-13 at 2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765871" cy="4953000"/>
          </a:xfrm>
          <a:prstGeom prst="rect">
            <a:avLst/>
          </a:prstGeom>
        </p:spPr>
      </p:pic>
      <p:pic>
        <p:nvPicPr>
          <p:cNvPr id="8" name="Picture 7" descr="Screen shot 2013-10-29 at 12.0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3321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7400" y="6172200"/>
            <a:ext cx="283142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Y. Guan, Spin 2014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5-01-13 at 2.31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29462"/>
            <a:ext cx="5143500" cy="6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dirty="0" smtClean="0"/>
              <a:t>Current experiments in DIS are at Q</a:t>
            </a:r>
            <a:r>
              <a:rPr lang="en-US" baseline="30000" dirty="0" smtClean="0"/>
              <a:t>2</a:t>
            </a:r>
            <a:r>
              <a:rPr lang="en-US" dirty="0" smtClean="0"/>
              <a:t> around 5GeV</a:t>
            </a:r>
            <a:r>
              <a:rPr lang="en-US" baseline="30000" dirty="0" smtClean="0"/>
              <a:t>2</a:t>
            </a:r>
            <a:r>
              <a:rPr lang="en-US" dirty="0" smtClean="0"/>
              <a:t>, while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experiments at 110GeV</a:t>
            </a:r>
            <a:r>
              <a:rPr lang="en-US" baseline="30000" dirty="0" smtClean="0"/>
              <a:t>2</a:t>
            </a:r>
            <a:r>
              <a:rPr lang="en-US" dirty="0" smtClean="0"/>
              <a:t> from B-factory</a:t>
            </a:r>
          </a:p>
          <a:p>
            <a:r>
              <a:rPr lang="en-US" dirty="0" smtClean="0"/>
              <a:t>We have to take into account the most important corrections: QCD evolution</a:t>
            </a:r>
          </a:p>
          <a:p>
            <a:r>
              <a:rPr lang="en-US" dirty="0" smtClean="0"/>
              <a:t>Transverse momentum is observed</a:t>
            </a:r>
          </a:p>
          <a:p>
            <a:pPr lvl="1"/>
            <a:r>
              <a:rPr lang="en-US" dirty="0" smtClean="0"/>
              <a:t>TMD evolution (not the familiar collinear DGLAP)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DGLAP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CSS (TMD)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DGLAP for integrated </a:t>
            </a:r>
            <a:r>
              <a:rPr lang="en-US" dirty="0" err="1" smtClean="0"/>
              <a:t>parton</a:t>
            </a:r>
            <a:r>
              <a:rPr lang="en-US" dirty="0" smtClean="0"/>
              <a:t> distributions</a:t>
            </a:r>
          </a:p>
          <a:p>
            <a:pPr lvl="1">
              <a:defRPr/>
            </a:pPr>
            <a:r>
              <a:rPr lang="en-US" dirty="0" smtClean="0"/>
              <a:t>One hard scale </a:t>
            </a:r>
          </a:p>
          <a:p>
            <a:pPr marL="0" lvl="1" indent="0"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en-US" sz="4000" b="1" dirty="0" smtClean="0">
                <a:solidFill>
                  <a:srgbClr val="E32303"/>
                </a:solidFill>
                <a:latin typeface="Comic Sans MS" charset="0"/>
                <a:cs typeface="Comic Sans MS" charset="0"/>
                <a:sym typeface="Symbol" charset="0"/>
              </a:rPr>
              <a:t>	</a:t>
            </a:r>
            <a:r>
              <a:rPr lang="en-US" sz="4000" b="1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(Q)=H(Q/</a:t>
            </a:r>
            <a:r>
              <a:rPr lang="en-US" sz="4000" b="1" dirty="0" smtClean="0">
                <a:solidFill>
                  <a:srgbClr val="66FF66"/>
                </a:solidFill>
                <a:latin typeface="Comic Sans MS" charset="0"/>
                <a:cs typeface="Comic Sans MS" charset="0"/>
                <a:sym typeface="Symbol" charset="0"/>
              </a:rPr>
              <a:t></a:t>
            </a:r>
            <a:r>
              <a:rPr lang="en-US" sz="4000" b="1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) f</a:t>
            </a:r>
            <a:r>
              <a:rPr lang="en-US" sz="4000" b="1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1</a:t>
            </a:r>
            <a:r>
              <a:rPr lang="en-US" sz="4000" b="1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(</a:t>
            </a:r>
            <a:r>
              <a:rPr lang="en-US" sz="4000" b="1" dirty="0" smtClean="0">
                <a:solidFill>
                  <a:srgbClr val="66FF66"/>
                </a:solidFill>
                <a:latin typeface="Comic Sans MS" charset="0"/>
                <a:cs typeface="Comic Sans MS" charset="0"/>
                <a:sym typeface="Symbol" charset="0"/>
              </a:rPr>
              <a:t></a:t>
            </a:r>
            <a:r>
              <a:rPr lang="en-US" sz="4000" b="1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)…</a:t>
            </a:r>
            <a:endParaRPr lang="en-US" dirty="0"/>
          </a:p>
          <a:p>
            <a:pPr>
              <a:defRPr/>
            </a:pPr>
            <a:r>
              <a:rPr lang="en-US" dirty="0" smtClean="0"/>
              <a:t>Collins-</a:t>
            </a:r>
            <a:r>
              <a:rPr lang="en-US" dirty="0" err="1" smtClean="0"/>
              <a:t>Soper</a:t>
            </a:r>
            <a:r>
              <a:rPr lang="en-US" dirty="0" smtClean="0"/>
              <a:t>-</a:t>
            </a:r>
            <a:r>
              <a:rPr lang="en-US" dirty="0" err="1" smtClean="0"/>
              <a:t>Sterman</a:t>
            </a:r>
            <a:r>
              <a:rPr lang="en-US" dirty="0" smtClean="0"/>
              <a:t> for TMDs</a:t>
            </a:r>
          </a:p>
          <a:p>
            <a:pPr lvl="1">
              <a:defRPr/>
            </a:pPr>
            <a:r>
              <a:rPr lang="en-US" dirty="0" smtClean="0"/>
              <a:t>Two scales, large double 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7EA215-7E24-2144-A226-6477C886F262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09A29F-C17D-E746-BF20-C59502F8EF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6934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63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4648200" y="64770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447F72-DD47-914F-9117-1062203355B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534400" cy="1600200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Comic Sans MS" charset="0"/>
                <a:cs typeface="Comic Sans MS" charset="0"/>
              </a:rPr>
              <a:t>Sudakov Large Double Logarithms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r>
              <a:rPr lang="en-US" sz="2800">
                <a:latin typeface="Comic Sans MS" charset="0"/>
                <a:cs typeface="Comic Sans MS" charset="0"/>
              </a:rPr>
              <a:t>Differential cross section depends on Q</a:t>
            </a:r>
            <a:r>
              <a:rPr lang="en-US" sz="2800" baseline="-25000">
                <a:latin typeface="Comic Sans MS" charset="0"/>
                <a:cs typeface="Comic Sans MS" charset="0"/>
              </a:rPr>
              <a:t>1, </a:t>
            </a:r>
            <a:r>
              <a:rPr lang="en-US" sz="2800">
                <a:latin typeface="Comic Sans MS" charset="0"/>
                <a:cs typeface="Comic Sans MS" charset="0"/>
              </a:rPr>
              <a:t>where Q</a:t>
            </a:r>
            <a:r>
              <a:rPr lang="en-US" sz="2800" baseline="30000">
                <a:latin typeface="Comic Sans MS" charset="0"/>
                <a:cs typeface="Comic Sans MS" charset="0"/>
              </a:rPr>
              <a:t>2</a:t>
            </a:r>
            <a:r>
              <a:rPr lang="en-US" sz="2800">
                <a:latin typeface="Comic Sans MS" charset="0"/>
                <a:cs typeface="Comic Sans MS" charset="0"/>
              </a:rPr>
              <a:t>&gt;&gt;Q</a:t>
            </a:r>
            <a:r>
              <a:rPr lang="en-US" sz="2800" baseline="-25000">
                <a:latin typeface="Comic Sans MS" charset="0"/>
                <a:cs typeface="Comic Sans MS" charset="0"/>
              </a:rPr>
              <a:t>1</a:t>
            </a:r>
            <a:r>
              <a:rPr lang="en-US" sz="2800" baseline="30000">
                <a:latin typeface="Comic Sans MS" charset="0"/>
                <a:cs typeface="Comic Sans MS" charset="0"/>
              </a:rPr>
              <a:t>2</a:t>
            </a:r>
            <a:r>
              <a:rPr lang="en-US" sz="2800">
                <a:latin typeface="Comic Sans MS" charset="0"/>
                <a:cs typeface="Comic Sans MS" charset="0"/>
              </a:rPr>
              <a:t>&gt;&gt;</a:t>
            </a:r>
            <a:r>
              <a:rPr lang="en-US" sz="2800">
                <a:latin typeface="Comic Sans MS" charset="0"/>
                <a:cs typeface="Comic Sans MS" charset="0"/>
                <a:sym typeface="Symbol" charset="0"/>
              </a:rPr>
              <a:t></a:t>
            </a:r>
            <a:r>
              <a:rPr lang="en-US" sz="2800" baseline="30000">
                <a:latin typeface="Comic Sans MS" charset="0"/>
                <a:cs typeface="Comic Sans MS" charset="0"/>
                <a:sym typeface="Symbol" charset="0"/>
              </a:rPr>
              <a:t>2</a:t>
            </a:r>
            <a:r>
              <a:rPr lang="en-US" sz="2800" baseline="-25000">
                <a:latin typeface="Comic Sans MS" charset="0"/>
                <a:cs typeface="Comic Sans MS" charset="0"/>
                <a:sym typeface="Symbol" charset="0"/>
              </a:rPr>
              <a:t>QCD</a:t>
            </a:r>
            <a:endParaRPr lang="en-US" sz="2800" baseline="30000">
              <a:latin typeface="Comic Sans MS" charset="0"/>
              <a:cs typeface="Comic Sans MS" charset="0"/>
              <a:sym typeface="Symbol" charset="0"/>
            </a:endParaRPr>
          </a:p>
          <a:p>
            <a:endParaRPr lang="en-US" sz="2800" baseline="30000">
              <a:latin typeface="Comic Sans MS" charset="0"/>
              <a:cs typeface="Comic Sans MS" charset="0"/>
              <a:sym typeface="Symbol" charset="0"/>
            </a:endParaRPr>
          </a:p>
          <a:p>
            <a:endParaRPr lang="en-US" sz="2800" baseline="30000">
              <a:latin typeface="Comic Sans MS" charset="0"/>
              <a:cs typeface="Comic Sans MS" charset="0"/>
              <a:sym typeface="Symbol" charset="0"/>
            </a:endParaRPr>
          </a:p>
          <a:p>
            <a:endParaRPr lang="en-US" sz="2800" baseline="30000">
              <a:latin typeface="Comic Sans MS" charset="0"/>
              <a:cs typeface="Comic Sans MS" charset="0"/>
              <a:sym typeface="Symbol" charset="0"/>
            </a:endParaRPr>
          </a:p>
          <a:p>
            <a:endParaRPr lang="en-US" sz="2800" baseline="30000">
              <a:latin typeface="Comic Sans MS" charset="0"/>
              <a:cs typeface="Comic Sans MS" charset="0"/>
              <a:sym typeface="Symbol" charset="0"/>
            </a:endParaRPr>
          </a:p>
          <a:p>
            <a:r>
              <a:rPr lang="en-US" sz="2800">
                <a:latin typeface="Comic Sans MS" charset="0"/>
                <a:cs typeface="Comic Sans MS" charset="0"/>
              </a:rPr>
              <a:t>We have to resum these large logs to make reliable predictions</a:t>
            </a:r>
          </a:p>
          <a:p>
            <a:pPr lvl="1"/>
            <a:r>
              <a:rPr lang="en-US" sz="2400">
                <a:latin typeface="Comic Sans MS" charset="0"/>
                <a:cs typeface="Comic Sans MS" charset="0"/>
              </a:rPr>
              <a:t>Q</a:t>
            </a:r>
            <a:r>
              <a:rPr lang="en-US" sz="2400" baseline="-25000">
                <a:latin typeface="Comic Sans MS" charset="0"/>
                <a:cs typeface="Comic Sans MS" charset="0"/>
              </a:rPr>
              <a:t>T</a:t>
            </a:r>
            <a:r>
              <a:rPr lang="en-US" sz="2400">
                <a:latin typeface="Comic Sans MS" charset="0"/>
                <a:cs typeface="Comic Sans MS" charset="0"/>
              </a:rPr>
              <a:t>: Dokshitzer, Diakonov, Troian, 78; Parisi Petronzio, 79; Collins, Soper, Sterman, 85</a:t>
            </a:r>
          </a:p>
          <a:p>
            <a:pPr lvl="1"/>
            <a:r>
              <a:rPr lang="en-US" sz="2400">
                <a:latin typeface="Comic Sans MS" charset="0"/>
                <a:cs typeface="Comic Sans MS" charset="0"/>
              </a:rPr>
              <a:t>Threshold: Sterman 87; Catani and Trentadue 89   </a:t>
            </a:r>
            <a:r>
              <a:rPr lang="en-US" sz="2400">
                <a:latin typeface="Arial" charset="0"/>
              </a:rPr>
              <a:t>         </a:t>
            </a:r>
          </a:p>
        </p:txBody>
      </p:sp>
      <p:pic>
        <p:nvPicPr>
          <p:cNvPr id="1116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656513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1371600"/>
            <a:ext cx="1708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Sudakov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1956</a:t>
            </a:r>
          </a:p>
        </p:txBody>
      </p:sp>
    </p:spTree>
    <p:extLst>
      <p:ext uri="{BB962C8B-B14F-4D97-AF65-F5344CB8AC3E}">
        <p14:creationId xmlns:p14="http://schemas.microsoft.com/office/powerpoint/2010/main" val="236725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an important tool to investigate the nucleon property (tensor charge)</a:t>
            </a:r>
          </a:p>
          <a:p>
            <a:r>
              <a:rPr lang="en-US" dirty="0" smtClean="0"/>
              <a:t>Novel phenomena in high energy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annihilation</a:t>
            </a:r>
          </a:p>
          <a:p>
            <a:r>
              <a:rPr lang="en-US" dirty="0"/>
              <a:t>A</a:t>
            </a:r>
            <a:r>
              <a:rPr lang="en-US" dirty="0" smtClean="0"/>
              <a:t>ssociated QCD dynamics (the same as Higgs boson P</a:t>
            </a:r>
            <a:r>
              <a:rPr lang="en-US" baseline="-25000" dirty="0" smtClean="0"/>
              <a:t>T</a:t>
            </a:r>
            <a:r>
              <a:rPr lang="en-US" dirty="0" smtClean="0"/>
              <a:t> distribution at the LHC, for 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6635" y="5715000"/>
            <a:ext cx="836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Hadron physics is more than spectroscopy and decays!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82D4ECA4-7BF1-3E40-875B-761F742AD930}" type="slidenum">
              <a:rPr lang="en-US" altLang="zh-CN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0" y="228600"/>
            <a:ext cx="9220200" cy="601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76752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dirty="0" smtClean="0">
                <a:solidFill>
                  <a:srgbClr val="000080"/>
                </a:solidFill>
              </a:rPr>
              <a:t>Very active field (theory and phenomenology)</a:t>
            </a:r>
            <a:endParaRPr lang="en-US" sz="3600" dirty="0">
              <a:solidFill>
                <a:srgbClr val="000080"/>
              </a:solidFill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4565650" y="1319213"/>
            <a:ext cx="444976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0080"/>
                </a:solidFill>
              </a:rPr>
              <a:t>Collins-</a:t>
            </a:r>
            <a:r>
              <a:rPr lang="en-US" sz="1800" dirty="0" err="1">
                <a:solidFill>
                  <a:srgbClr val="000080"/>
                </a:solidFill>
              </a:rPr>
              <a:t>Soper</a:t>
            </a:r>
            <a:r>
              <a:rPr lang="en-US" sz="1800" dirty="0">
                <a:solidFill>
                  <a:srgbClr val="000080"/>
                </a:solidFill>
              </a:rPr>
              <a:t>-</a:t>
            </a:r>
            <a:r>
              <a:rPr lang="en-US" sz="1800" dirty="0" err="1">
                <a:solidFill>
                  <a:srgbClr val="000080"/>
                </a:solidFill>
              </a:rPr>
              <a:t>Sterman</a:t>
            </a:r>
            <a:r>
              <a:rPr lang="en-US" sz="1800" dirty="0">
                <a:solidFill>
                  <a:srgbClr val="000080"/>
                </a:solidFill>
              </a:rPr>
              <a:t> </a:t>
            </a:r>
            <a:r>
              <a:rPr lang="en-US" sz="1800" dirty="0" smtClean="0">
                <a:solidFill>
                  <a:srgbClr val="000080"/>
                </a:solidFill>
              </a:rPr>
              <a:t>1985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 smtClean="0">
                <a:solidFill>
                  <a:srgbClr val="000080"/>
                </a:solidFill>
              </a:rPr>
              <a:t>Ji</a:t>
            </a:r>
            <a:r>
              <a:rPr lang="en-US" sz="1800" dirty="0" smtClean="0">
                <a:solidFill>
                  <a:srgbClr val="000080"/>
                </a:solidFill>
              </a:rPr>
              <a:t>-Ma-Yuan 2004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 smtClean="0">
                <a:solidFill>
                  <a:srgbClr val="000080"/>
                </a:solidFill>
              </a:rPr>
              <a:t>Ji</a:t>
            </a:r>
            <a:r>
              <a:rPr lang="en-US" sz="1800" dirty="0" smtClean="0">
                <a:solidFill>
                  <a:srgbClr val="000080"/>
                </a:solidFill>
              </a:rPr>
              <a:t>-</a:t>
            </a:r>
            <a:r>
              <a:rPr lang="en-US" sz="1800" dirty="0" err="1" smtClean="0">
                <a:solidFill>
                  <a:srgbClr val="000080"/>
                </a:solidFill>
              </a:rPr>
              <a:t>Peng</a:t>
            </a:r>
            <a:r>
              <a:rPr lang="en-US" sz="1800" dirty="0" smtClean="0">
                <a:solidFill>
                  <a:srgbClr val="000080"/>
                </a:solidFill>
              </a:rPr>
              <a:t>-</a:t>
            </a:r>
            <a:r>
              <a:rPr lang="en-US" sz="1800" dirty="0" err="1" smtClean="0">
                <a:solidFill>
                  <a:srgbClr val="000080"/>
                </a:solidFill>
              </a:rPr>
              <a:t>Xiong</a:t>
            </a:r>
            <a:r>
              <a:rPr lang="en-US" sz="1800" dirty="0" smtClean="0">
                <a:solidFill>
                  <a:srgbClr val="000080"/>
                </a:solidFill>
              </a:rPr>
              <a:t>-Yuan 2014</a:t>
            </a:r>
            <a:endParaRPr lang="en-US" sz="1800" dirty="0">
              <a:solidFill>
                <a:srgbClr val="00008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ResBos</a:t>
            </a:r>
            <a:r>
              <a:rPr lang="en-US" sz="1800" dirty="0">
                <a:solidFill>
                  <a:srgbClr val="000080"/>
                </a:solidFill>
              </a:rPr>
              <a:t>: C.P. Yuan, P. </a:t>
            </a:r>
            <a:r>
              <a:rPr lang="en-US" sz="1800" dirty="0" err="1">
                <a:solidFill>
                  <a:srgbClr val="000080"/>
                </a:solidFill>
              </a:rPr>
              <a:t>Nadolsky</a:t>
            </a:r>
            <a:endParaRPr lang="en-US" sz="1800" dirty="0">
              <a:solidFill>
                <a:srgbClr val="00008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Qiu</a:t>
            </a:r>
            <a:r>
              <a:rPr lang="en-US" sz="1800" dirty="0">
                <a:solidFill>
                  <a:srgbClr val="000080"/>
                </a:solidFill>
              </a:rPr>
              <a:t>-Zhang 1999, </a:t>
            </a:r>
            <a:r>
              <a:rPr lang="en-US" sz="1800" dirty="0" err="1">
                <a:solidFill>
                  <a:srgbClr val="000080"/>
                </a:solidFill>
              </a:rPr>
              <a:t>Vogelsang</a:t>
            </a:r>
            <a:r>
              <a:rPr lang="en-US" sz="1800" dirty="0">
                <a:solidFill>
                  <a:srgbClr val="000080"/>
                </a:solidFill>
              </a:rPr>
              <a:t> </a:t>
            </a:r>
            <a:r>
              <a:rPr lang="en-US" sz="1800" dirty="0" smtClean="0">
                <a:solidFill>
                  <a:srgbClr val="000080"/>
                </a:solidFill>
              </a:rPr>
              <a:t>etc</a:t>
            </a:r>
            <a:r>
              <a:rPr lang="en-US" sz="1800" dirty="0">
                <a:solidFill>
                  <a:srgbClr val="000080"/>
                </a:solidFill>
              </a:rPr>
              <a:t>...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0080"/>
                </a:solidFill>
              </a:rPr>
              <a:t>Kang-Xiao-Yuan 2011, Sun-Yuan 2013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Prokudin</a:t>
            </a:r>
            <a:r>
              <a:rPr lang="en-US" sz="1800" dirty="0">
                <a:solidFill>
                  <a:srgbClr val="000080"/>
                </a:solidFill>
              </a:rPr>
              <a:t>-Kang-Sun-Yuan 2014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14325" y="954088"/>
            <a:ext cx="69183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srgbClr val="000000"/>
                </a:solidFill>
              </a:rPr>
              <a:t>Collins-Soper-Sterman (CSS) resummation framework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314325" y="3276600"/>
            <a:ext cx="30845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“New” Collins approach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572000" y="3276600"/>
            <a:ext cx="4449763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0080"/>
                </a:solidFill>
              </a:rPr>
              <a:t>Collins 2011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Aybat</a:t>
            </a:r>
            <a:r>
              <a:rPr lang="en-US" sz="1800" dirty="0">
                <a:solidFill>
                  <a:srgbClr val="000080"/>
                </a:solidFill>
              </a:rPr>
              <a:t>-Rogers 2011,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Aybat</a:t>
            </a:r>
            <a:r>
              <a:rPr lang="en-US" sz="1800" dirty="0">
                <a:solidFill>
                  <a:srgbClr val="000080"/>
                </a:solidFill>
              </a:rPr>
              <a:t>-Collins-Rogers-</a:t>
            </a:r>
            <a:r>
              <a:rPr lang="en-US" sz="1800" dirty="0" err="1">
                <a:solidFill>
                  <a:srgbClr val="000080"/>
                </a:solidFill>
              </a:rPr>
              <a:t>Qiu</a:t>
            </a:r>
            <a:r>
              <a:rPr lang="en-US" sz="1800" dirty="0">
                <a:solidFill>
                  <a:srgbClr val="000080"/>
                </a:solidFill>
              </a:rPr>
              <a:t>, 2012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Aybat</a:t>
            </a:r>
            <a:r>
              <a:rPr lang="en-US" sz="1800" dirty="0">
                <a:solidFill>
                  <a:srgbClr val="000080"/>
                </a:solidFill>
              </a:rPr>
              <a:t>-</a:t>
            </a:r>
            <a:r>
              <a:rPr lang="en-US" sz="1800" dirty="0" err="1">
                <a:solidFill>
                  <a:srgbClr val="000080"/>
                </a:solidFill>
              </a:rPr>
              <a:t>Prokudin</a:t>
            </a:r>
            <a:r>
              <a:rPr lang="en-US" sz="1800" dirty="0">
                <a:solidFill>
                  <a:srgbClr val="000080"/>
                </a:solidFill>
              </a:rPr>
              <a:t>-Rogers 2012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0080"/>
                </a:solidFill>
              </a:rPr>
              <a:t>Anselmino-</a:t>
            </a:r>
            <a:r>
              <a:rPr lang="en-US" sz="1800" dirty="0" err="1">
                <a:solidFill>
                  <a:srgbClr val="000080"/>
                </a:solidFill>
              </a:rPr>
              <a:t>Boglione</a:t>
            </a:r>
            <a:r>
              <a:rPr lang="en-US" sz="1800" dirty="0">
                <a:solidFill>
                  <a:srgbClr val="000080"/>
                </a:solidFill>
              </a:rPr>
              <a:t>-</a:t>
            </a:r>
            <a:r>
              <a:rPr lang="en-US" sz="1800" dirty="0" err="1">
                <a:solidFill>
                  <a:srgbClr val="000080"/>
                </a:solidFill>
              </a:rPr>
              <a:t>Melis</a:t>
            </a:r>
            <a:r>
              <a:rPr lang="en-US" sz="1800" dirty="0">
                <a:solidFill>
                  <a:srgbClr val="000080"/>
                </a:solidFill>
              </a:rPr>
              <a:t> 2012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Prokudin-Bacchetta</a:t>
            </a:r>
            <a:r>
              <a:rPr lang="en-US" sz="1800" dirty="0">
                <a:solidFill>
                  <a:srgbClr val="000080"/>
                </a:solidFill>
              </a:rPr>
              <a:t> 2013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Echevarria</a:t>
            </a:r>
            <a:r>
              <a:rPr lang="en-US" sz="1800" dirty="0">
                <a:solidFill>
                  <a:srgbClr val="000080"/>
                </a:solidFill>
              </a:rPr>
              <a:t>-</a:t>
            </a:r>
            <a:r>
              <a:rPr lang="en-US" sz="1800" dirty="0" err="1">
                <a:solidFill>
                  <a:srgbClr val="000080"/>
                </a:solidFill>
              </a:rPr>
              <a:t>Idilbi</a:t>
            </a:r>
            <a:r>
              <a:rPr lang="en-US" sz="1800" dirty="0">
                <a:solidFill>
                  <a:srgbClr val="000080"/>
                </a:solidFill>
              </a:rPr>
              <a:t>-Kang-</a:t>
            </a:r>
            <a:r>
              <a:rPr lang="en-US" sz="1800" dirty="0" err="1">
                <a:solidFill>
                  <a:srgbClr val="000080"/>
                </a:solidFill>
              </a:rPr>
              <a:t>Vitev</a:t>
            </a:r>
            <a:r>
              <a:rPr lang="en-US" sz="1800" dirty="0">
                <a:solidFill>
                  <a:srgbClr val="000080"/>
                </a:solidFill>
              </a:rPr>
              <a:t> 2014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4953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Soft Collinear Effective Theory (SCET)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72000" y="5541963"/>
            <a:ext cx="4449763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Echevarria</a:t>
            </a:r>
            <a:r>
              <a:rPr lang="en-US" sz="1800" dirty="0">
                <a:solidFill>
                  <a:srgbClr val="000080"/>
                </a:solidFill>
              </a:rPr>
              <a:t>-</a:t>
            </a:r>
            <a:r>
              <a:rPr lang="en-US" sz="1800" dirty="0" err="1">
                <a:solidFill>
                  <a:srgbClr val="000080"/>
                </a:solidFill>
              </a:rPr>
              <a:t>Idilbi</a:t>
            </a:r>
            <a:r>
              <a:rPr lang="en-US" sz="1800" dirty="0">
                <a:solidFill>
                  <a:srgbClr val="000080"/>
                </a:solidFill>
              </a:rPr>
              <a:t>-Schafer-</a:t>
            </a:r>
            <a:r>
              <a:rPr lang="en-US" sz="1800" dirty="0" err="1">
                <a:solidFill>
                  <a:srgbClr val="000080"/>
                </a:solidFill>
              </a:rPr>
              <a:t>Scimemi</a:t>
            </a:r>
            <a:r>
              <a:rPr lang="en-US" sz="1800" dirty="0">
                <a:solidFill>
                  <a:srgbClr val="000080"/>
                </a:solidFill>
              </a:rPr>
              <a:t> 2012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 err="1">
                <a:solidFill>
                  <a:srgbClr val="000080"/>
                </a:solidFill>
              </a:rPr>
              <a:t>D'Alesio-Echevarria-Melis-Scimemi</a:t>
            </a:r>
            <a:r>
              <a:rPr lang="en-US" sz="1800" dirty="0">
                <a:solidFill>
                  <a:srgbClr val="000080"/>
                </a:solidFill>
              </a:rPr>
              <a:t> 2014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dirty="0">
              <a:solidFill>
                <a:srgbClr val="0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6248400"/>
            <a:ext cx="394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We Need Experiments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76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Sweat spots for BEPC II and Tau-Charm factory </a:t>
            </a:r>
            <a:endParaRPr lang="en-US" dirty="0">
              <a:latin typeface="Calibri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2350" y="5380038"/>
            <a:ext cx="7321550" cy="17462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239000" y="6019800"/>
            <a:ext cx="16828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Q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(GeV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02500" y="5133975"/>
            <a:ext cx="0" cy="246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45013" y="5221288"/>
            <a:ext cx="0" cy="247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92338" y="5133975"/>
            <a:ext cx="0" cy="246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6726238" y="5468938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100GeV</a:t>
            </a:r>
            <a:r>
              <a:rPr lang="en-US" sz="32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4127500" y="5526088"/>
            <a:ext cx="1435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25GeV</a:t>
            </a:r>
            <a:r>
              <a:rPr lang="en-US" sz="32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1273175" y="5489575"/>
            <a:ext cx="183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3-10GeV</a:t>
            </a:r>
            <a:r>
              <a:rPr lang="en-US" sz="320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76288" y="4462463"/>
            <a:ext cx="1039812" cy="5302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latin typeface="Calibri"/>
                <a:cs typeface="Calibri"/>
              </a:rPr>
              <a:t>JLab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" y="3810000"/>
            <a:ext cx="1416050" cy="5302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Calibri"/>
                <a:cs typeface="Calibri"/>
              </a:rPr>
              <a:t>HERMES</a:t>
            </a:r>
          </a:p>
        </p:txBody>
      </p:sp>
      <p:sp>
        <p:nvSpPr>
          <p:cNvPr id="16" name="Oval 15"/>
          <p:cNvSpPr/>
          <p:nvPr/>
        </p:nvSpPr>
        <p:spPr>
          <a:xfrm>
            <a:off x="1066800" y="3276600"/>
            <a:ext cx="1584325" cy="5286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Calibri"/>
                <a:cs typeface="Calibri"/>
              </a:rPr>
              <a:t>COMPASS</a:t>
            </a:r>
          </a:p>
        </p:txBody>
      </p:sp>
      <p:sp>
        <p:nvSpPr>
          <p:cNvPr id="17" name="Oval 16"/>
          <p:cNvSpPr/>
          <p:nvPr/>
        </p:nvSpPr>
        <p:spPr>
          <a:xfrm>
            <a:off x="6784975" y="4013200"/>
            <a:ext cx="1584325" cy="5302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Calibri"/>
                <a:cs typeface="Calibri"/>
              </a:rPr>
              <a:t>BELLE</a:t>
            </a:r>
          </a:p>
        </p:txBody>
      </p:sp>
      <p:sp>
        <p:nvSpPr>
          <p:cNvPr id="18" name="Oval 17"/>
          <p:cNvSpPr/>
          <p:nvPr/>
        </p:nvSpPr>
        <p:spPr>
          <a:xfrm>
            <a:off x="6784975" y="3209925"/>
            <a:ext cx="1584325" cy="5302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Calibri"/>
                <a:cs typeface="Calibri"/>
              </a:rPr>
              <a:t>BARBAR</a:t>
            </a:r>
          </a:p>
        </p:txBody>
      </p:sp>
      <p:sp>
        <p:nvSpPr>
          <p:cNvPr id="19" name="Oval 18"/>
          <p:cNvSpPr/>
          <p:nvPr/>
        </p:nvSpPr>
        <p:spPr>
          <a:xfrm>
            <a:off x="1981201" y="2667000"/>
            <a:ext cx="2286000" cy="77311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BEPCII</a:t>
            </a: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3733800" y="1371600"/>
            <a:ext cx="838200" cy="2362200"/>
          </a:xfrm>
          <a:prstGeom prst="leftBrac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981200"/>
            <a:ext cx="2608106" cy="461665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 Tau-Charm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7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505200"/>
            <a:ext cx="4267200" cy="2362200"/>
          </a:xfrm>
        </p:spPr>
        <p:txBody>
          <a:bodyPr/>
          <a:lstStyle/>
          <a:p>
            <a:r>
              <a:rPr lang="en-US" sz="2400" dirty="0" smtClean="0"/>
              <a:t>Applied the same evolution for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lepton pair production up to Z-resonance</a:t>
            </a:r>
          </a:p>
          <a:p>
            <a:r>
              <a:rPr lang="en-US" sz="2400" dirty="0" smtClean="0"/>
              <a:t>More sensitive to non-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contribution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ee_Babar_UC_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47800"/>
            <a:ext cx="4724400" cy="4557754"/>
          </a:xfrm>
          <a:prstGeom prst="rect">
            <a:avLst/>
          </a:prstGeom>
        </p:spPr>
      </p:pic>
      <p:pic>
        <p:nvPicPr>
          <p:cNvPr id="7" name="Picture 6" descr="Screen shot 2013-10-29 at 12.0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3321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943600"/>
            <a:ext cx="691540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Peng</a:t>
            </a:r>
            <a:r>
              <a:rPr lang="en-US" sz="2000" dirty="0" smtClean="0"/>
              <a:t> Sun, based on Kang-Prokudin-Peng-Yuan,1410.4877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514600"/>
            <a:ext cx="139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Q=5GeV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2895600"/>
            <a:ext cx="97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7GeV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429000"/>
            <a:ext cx="114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10GeV</a:t>
            </a:r>
            <a:endParaRPr lang="en-US" dirty="0"/>
          </a:p>
        </p:txBody>
      </p:sp>
      <p:pic>
        <p:nvPicPr>
          <p:cNvPr id="13" name="Picture 12" descr="Screen Shot 2015-01-13 at 3.09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063750" cy="5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4648200" y="64008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BDCAF3-9673-7E49-925A-63CD9C6E51A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Same evolution applied to Z boson production</a:t>
            </a:r>
            <a:endParaRPr lang="en-US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58674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2"/>
          <p:cNvGrpSpPr>
            <a:grpSpLocks/>
          </p:cNvGrpSpPr>
          <p:nvPr/>
        </p:nvGrpSpPr>
        <p:grpSpPr bwMode="auto">
          <a:xfrm>
            <a:off x="2438400" y="3733800"/>
            <a:ext cx="1535113" cy="431800"/>
            <a:chOff x="3276600" y="3530600"/>
            <a:chExt cx="1535113" cy="431800"/>
          </a:xfrm>
        </p:grpSpPr>
        <p:sp>
          <p:nvSpPr>
            <p:cNvPr id="166920" name="Line 8"/>
            <p:cNvSpPr>
              <a:spLocks noChangeShapeType="1"/>
            </p:cNvSpPr>
            <p:nvPr/>
          </p:nvSpPr>
          <p:spPr bwMode="auto">
            <a:xfrm flipH="1">
              <a:off x="3276600" y="3733800"/>
              <a:ext cx="609600" cy="228600"/>
            </a:xfrm>
            <a:prstGeom prst="line">
              <a:avLst/>
            </a:prstGeom>
            <a:noFill/>
            <a:ln w="57150">
              <a:solidFill>
                <a:srgbClr val="E323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6922" name="Text Box 10"/>
            <p:cNvSpPr txBox="1">
              <a:spLocks noChangeArrowheads="1"/>
            </p:cNvSpPr>
            <p:nvPr/>
          </p:nvSpPr>
          <p:spPr bwMode="auto">
            <a:xfrm>
              <a:off x="3870325" y="3530600"/>
              <a:ext cx="941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rgbClr val="E323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Resum</a:t>
              </a:r>
              <a:endParaRPr lang="en-US" sz="2000" b="1" dirty="0">
                <a:solidFill>
                  <a:srgbClr val="E323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8918" name="Group 1"/>
          <p:cNvGrpSpPr>
            <a:grpSpLocks/>
          </p:cNvGrpSpPr>
          <p:nvPr/>
        </p:nvGrpSpPr>
        <p:grpSpPr bwMode="auto">
          <a:xfrm>
            <a:off x="2438400" y="5029200"/>
            <a:ext cx="762000" cy="1108075"/>
            <a:chOff x="3336925" y="4800600"/>
            <a:chExt cx="762000" cy="1108075"/>
          </a:xfrm>
        </p:grpSpPr>
        <p:sp>
          <p:nvSpPr>
            <p:cNvPr id="166921" name="Line 9"/>
            <p:cNvSpPr>
              <a:spLocks noChangeShapeType="1"/>
            </p:cNvSpPr>
            <p:nvPr/>
          </p:nvSpPr>
          <p:spPr bwMode="auto">
            <a:xfrm flipH="1" flipV="1">
              <a:off x="3565524" y="4800600"/>
              <a:ext cx="92075" cy="762000"/>
            </a:xfrm>
            <a:prstGeom prst="line">
              <a:avLst/>
            </a:prstGeom>
            <a:noFill/>
            <a:ln w="57150">
              <a:solidFill>
                <a:srgbClr val="66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6923" name="Text Box 11"/>
            <p:cNvSpPr txBox="1">
              <a:spLocks noChangeArrowheads="1"/>
            </p:cNvSpPr>
            <p:nvPr/>
          </p:nvSpPr>
          <p:spPr bwMode="auto">
            <a:xfrm>
              <a:off x="3336925" y="5511800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NLO</a:t>
              </a:r>
            </a:p>
          </p:txBody>
        </p:sp>
      </p:grp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4800600" y="6019800"/>
            <a:ext cx="4170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Kulesza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Sterman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Vogelsang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02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4648200" y="64008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586DC7-A38E-B844-A2ED-373B08E1557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W at the LHC</a:t>
            </a:r>
            <a:endParaRPr lang="en-US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72708" name="Picture 1" descr="Screen shot 2012-10-03 at 3.0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029200" cy="472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2"/>
          <p:cNvSpPr txBox="1">
            <a:spLocks noChangeArrowheads="1"/>
          </p:cNvSpPr>
          <p:nvPr/>
        </p:nvSpPr>
        <p:spPr bwMode="auto">
          <a:xfrm>
            <a:off x="5203825" y="3276600"/>
            <a:ext cx="394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ResBos</a:t>
            </a:r>
            <a:r>
              <a:rPr lang="en-US" sz="1800" dirty="0"/>
              <a:t>: </a:t>
            </a:r>
            <a:r>
              <a:rPr lang="en-US" sz="1800" dirty="0" err="1"/>
              <a:t>Nadolsky</a:t>
            </a:r>
            <a:r>
              <a:rPr lang="en-US" sz="1800" dirty="0"/>
              <a:t>, et al., PRD 2003 </a:t>
            </a:r>
          </a:p>
          <a:p>
            <a:pPr eaLnBrk="1" hangingPunct="1"/>
            <a:r>
              <a:rPr lang="en-US" sz="1800" dirty="0"/>
              <a:t>	CSS </a:t>
            </a:r>
            <a:r>
              <a:rPr lang="en-US" sz="1800" dirty="0" err="1"/>
              <a:t>resummation</a:t>
            </a:r>
            <a:r>
              <a:rPr lang="en-US" sz="1800" dirty="0"/>
              <a:t> built 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Dijet azimuthal correlation at colliders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B0AC97-7402-0449-BF15-F796ACA6F98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3D2AFB-BD19-074F-8A27-447A5F144B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52400" y="6248400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PRL 94, 221801 (2005)</a:t>
            </a:r>
          </a:p>
        </p:txBody>
      </p:sp>
      <p:pic>
        <p:nvPicPr>
          <p:cNvPr id="6156" name="Picture 1" descr="Screen shot 2014-02-23 at 11.0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191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5-01-13 at 2.1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953000" cy="552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4267200"/>
            <a:ext cx="41837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Exp</a:t>
            </a:r>
            <a:r>
              <a:rPr lang="en-US" sz="2000" dirty="0" smtClean="0"/>
              <a:t>: D0, </a:t>
            </a:r>
            <a:r>
              <a:rPr lang="en-US" sz="2000" dirty="0"/>
              <a:t>PRL 94, 221801 (2005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Theory: </a:t>
            </a:r>
            <a:r>
              <a:rPr lang="en-US" sz="2000" dirty="0" err="1" smtClean="0"/>
              <a:t>Peng</a:t>
            </a:r>
            <a:r>
              <a:rPr lang="en-US" sz="2000" dirty="0" smtClean="0"/>
              <a:t> Sun, et al.,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PRL 113, 232001(2014)</a:t>
            </a:r>
          </a:p>
          <a:p>
            <a:r>
              <a:rPr lang="en-US" sz="2000" dirty="0" smtClean="0"/>
              <a:t>Extension to </a:t>
            </a:r>
            <a:r>
              <a:rPr lang="en-US" sz="2000" dirty="0" err="1" smtClean="0"/>
              <a:t>Higgs+Jet</a:t>
            </a:r>
            <a:r>
              <a:rPr lang="en-US" sz="2000" dirty="0" smtClean="0"/>
              <a:t> Production,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arXiv</a:t>
            </a:r>
            <a:r>
              <a:rPr lang="en-US" sz="2000" dirty="0" smtClean="0"/>
              <a:t>: 1409.4121</a:t>
            </a:r>
            <a:endParaRPr lang="en-US" sz="2000" dirty="0"/>
          </a:p>
        </p:txBody>
      </p:sp>
      <p:cxnSp>
        <p:nvCxnSpPr>
          <p:cNvPr id="7" name="Straight Arrow Connector 6"/>
          <p:cNvCxnSpPr>
            <a:endCxn id="9" idx="1"/>
          </p:cNvCxnSpPr>
          <p:nvPr/>
        </p:nvCxnSpPr>
        <p:spPr bwMode="auto">
          <a:xfrm>
            <a:off x="4419600" y="2590800"/>
            <a:ext cx="914400" cy="3832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8" name="Straight Arrow Connector 17"/>
          <p:cNvCxnSpPr>
            <a:endCxn id="21" idx="1"/>
          </p:cNvCxnSpPr>
          <p:nvPr/>
        </p:nvCxnSpPr>
        <p:spPr bwMode="auto">
          <a:xfrm>
            <a:off x="4419600" y="3429000"/>
            <a:ext cx="990600" cy="1546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34000" y="2743200"/>
            <a:ext cx="272201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NLL </a:t>
            </a:r>
            <a:r>
              <a:rPr lang="en-US" dirty="0" err="1" smtClean="0"/>
              <a:t>Resummation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3352800"/>
            <a:ext cx="1518865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NLO pert.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8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77F224CE-F57F-C041-A62A-5C8B2B285C06}" type="slidenum">
              <a:rPr lang="en-US" altLang="zh-CN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260350"/>
            <a:ext cx="8915400" cy="601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0000" tIns="76752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dirty="0" smtClean="0">
                <a:solidFill>
                  <a:srgbClr val="000080"/>
                </a:solidFill>
              </a:rPr>
              <a:t>Evolution Effects </a:t>
            </a:r>
            <a:r>
              <a:rPr lang="en-US" sz="3600" dirty="0" smtClean="0">
                <a:solidFill>
                  <a:srgbClr val="000080"/>
                </a:solidFill>
              </a:rPr>
              <a:t>for </a:t>
            </a:r>
            <a:r>
              <a:rPr lang="en-US" sz="3600" dirty="0" smtClean="0">
                <a:solidFill>
                  <a:srgbClr val="000080"/>
                </a:solidFill>
              </a:rPr>
              <a:t>Collins Asymmetries</a:t>
            </a:r>
            <a:endParaRPr lang="en-US" sz="3600" dirty="0">
              <a:solidFill>
                <a:srgbClr val="000080"/>
              </a:solidFill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22275" y="941388"/>
            <a:ext cx="29464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What are evolution effects?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75110" name="Group 6"/>
          <p:cNvGrpSpPr>
            <a:grpSpLocks/>
          </p:cNvGrpSpPr>
          <p:nvPr/>
        </p:nvGrpSpPr>
        <p:grpSpPr bwMode="auto">
          <a:xfrm>
            <a:off x="6877050" y="1196975"/>
            <a:ext cx="1497013" cy="242888"/>
            <a:chOff x="4338" y="740"/>
            <a:chExt cx="943" cy="153"/>
          </a:xfrm>
        </p:grpSpPr>
        <p:sp>
          <p:nvSpPr>
            <p:cNvPr id="175111" name="Freeform 7"/>
            <p:cNvSpPr>
              <a:spLocks noChangeArrowheads="1"/>
            </p:cNvSpPr>
            <p:nvPr/>
          </p:nvSpPr>
          <p:spPr bwMode="auto">
            <a:xfrm>
              <a:off x="4338" y="742"/>
              <a:ext cx="943" cy="151"/>
            </a:xfrm>
            <a:custGeom>
              <a:avLst/>
              <a:gdLst>
                <a:gd name="T0" fmla="*/ 2081 w 4163"/>
                <a:gd name="T1" fmla="*/ 671 h 672"/>
                <a:gd name="T2" fmla="*/ 0 w 4163"/>
                <a:gd name="T3" fmla="*/ 671 h 672"/>
                <a:gd name="T4" fmla="*/ 0 w 4163"/>
                <a:gd name="T5" fmla="*/ 0 h 672"/>
                <a:gd name="T6" fmla="*/ 4162 w 4163"/>
                <a:gd name="T7" fmla="*/ 0 h 672"/>
                <a:gd name="T8" fmla="*/ 4162 w 4163"/>
                <a:gd name="T9" fmla="*/ 671 h 672"/>
                <a:gd name="T10" fmla="*/ 2081 w 4163"/>
                <a:gd name="T1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3" h="672">
                  <a:moveTo>
                    <a:pt x="2081" y="671"/>
                  </a:moveTo>
                  <a:lnTo>
                    <a:pt x="0" y="671"/>
                  </a:lnTo>
                  <a:lnTo>
                    <a:pt x="0" y="0"/>
                  </a:lnTo>
                  <a:lnTo>
                    <a:pt x="4162" y="0"/>
                  </a:lnTo>
                  <a:lnTo>
                    <a:pt x="4162" y="671"/>
                  </a:lnTo>
                  <a:lnTo>
                    <a:pt x="2081" y="6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Freeform 8"/>
            <p:cNvSpPr>
              <a:spLocks noChangeArrowheads="1"/>
            </p:cNvSpPr>
            <p:nvPr/>
          </p:nvSpPr>
          <p:spPr bwMode="auto">
            <a:xfrm>
              <a:off x="4345" y="765"/>
              <a:ext cx="99" cy="128"/>
            </a:xfrm>
            <a:custGeom>
              <a:avLst/>
              <a:gdLst>
                <a:gd name="T0" fmla="*/ 247 w 440"/>
                <a:gd name="T1" fmla="*/ 443 h 571"/>
                <a:gd name="T2" fmla="*/ 439 w 440"/>
                <a:gd name="T3" fmla="*/ 171 h 571"/>
                <a:gd name="T4" fmla="*/ 277 w 440"/>
                <a:gd name="T5" fmla="*/ 0 h 571"/>
                <a:gd name="T6" fmla="*/ 0 w 440"/>
                <a:gd name="T7" fmla="*/ 291 h 571"/>
                <a:gd name="T8" fmla="*/ 162 w 440"/>
                <a:gd name="T9" fmla="*/ 461 h 571"/>
                <a:gd name="T10" fmla="*/ 225 w 440"/>
                <a:gd name="T11" fmla="*/ 452 h 571"/>
                <a:gd name="T12" fmla="*/ 223 w 440"/>
                <a:gd name="T13" fmla="*/ 500 h 571"/>
                <a:gd name="T14" fmla="*/ 275 w 440"/>
                <a:gd name="T15" fmla="*/ 570 h 571"/>
                <a:gd name="T16" fmla="*/ 382 w 440"/>
                <a:gd name="T17" fmla="*/ 448 h 571"/>
                <a:gd name="T18" fmla="*/ 374 w 440"/>
                <a:gd name="T19" fmla="*/ 441 h 571"/>
                <a:gd name="T20" fmla="*/ 367 w 440"/>
                <a:gd name="T21" fmla="*/ 448 h 571"/>
                <a:gd name="T22" fmla="*/ 292 w 440"/>
                <a:gd name="T23" fmla="*/ 509 h 571"/>
                <a:gd name="T24" fmla="*/ 247 w 440"/>
                <a:gd name="T25" fmla="*/ 443 h 571"/>
                <a:gd name="T26" fmla="*/ 128 w 440"/>
                <a:gd name="T27" fmla="*/ 439 h 571"/>
                <a:gd name="T28" fmla="*/ 56 w 440"/>
                <a:gd name="T29" fmla="*/ 311 h 571"/>
                <a:gd name="T30" fmla="*/ 121 w 440"/>
                <a:gd name="T31" fmla="*/ 110 h 571"/>
                <a:gd name="T32" fmla="*/ 274 w 440"/>
                <a:gd name="T33" fmla="*/ 16 h 571"/>
                <a:gd name="T34" fmla="*/ 383 w 440"/>
                <a:gd name="T35" fmla="*/ 151 h 571"/>
                <a:gd name="T36" fmla="*/ 245 w 440"/>
                <a:gd name="T37" fmla="*/ 421 h 571"/>
                <a:gd name="T38" fmla="*/ 187 w 440"/>
                <a:gd name="T39" fmla="*/ 353 h 571"/>
                <a:gd name="T40" fmla="*/ 122 w 440"/>
                <a:gd name="T41" fmla="*/ 417 h 571"/>
                <a:gd name="T42" fmla="*/ 128 w 440"/>
                <a:gd name="T43" fmla="*/ 439 h 571"/>
                <a:gd name="T44" fmla="*/ 166 w 440"/>
                <a:gd name="T45" fmla="*/ 446 h 571"/>
                <a:gd name="T46" fmla="*/ 137 w 440"/>
                <a:gd name="T47" fmla="*/ 417 h 571"/>
                <a:gd name="T48" fmla="*/ 187 w 440"/>
                <a:gd name="T49" fmla="*/ 367 h 571"/>
                <a:gd name="T50" fmla="*/ 227 w 440"/>
                <a:gd name="T51" fmla="*/ 421 h 571"/>
                <a:gd name="T52" fmla="*/ 220 w 440"/>
                <a:gd name="T53" fmla="*/ 434 h 571"/>
                <a:gd name="T54" fmla="*/ 166 w 440"/>
                <a:gd name="T55" fmla="*/ 44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0" h="571">
                  <a:moveTo>
                    <a:pt x="247" y="443"/>
                  </a:moveTo>
                  <a:cubicBezTo>
                    <a:pt x="346" y="407"/>
                    <a:pt x="439" y="293"/>
                    <a:pt x="439" y="171"/>
                  </a:cubicBezTo>
                  <a:cubicBezTo>
                    <a:pt x="439" y="68"/>
                    <a:pt x="371" y="0"/>
                    <a:pt x="277" y="0"/>
                  </a:cubicBezTo>
                  <a:cubicBezTo>
                    <a:pt x="140" y="0"/>
                    <a:pt x="0" y="144"/>
                    <a:pt x="0" y="291"/>
                  </a:cubicBezTo>
                  <a:cubicBezTo>
                    <a:pt x="0" y="398"/>
                    <a:pt x="72" y="461"/>
                    <a:pt x="162" y="461"/>
                  </a:cubicBezTo>
                  <a:cubicBezTo>
                    <a:pt x="178" y="461"/>
                    <a:pt x="200" y="459"/>
                    <a:pt x="225" y="452"/>
                  </a:cubicBezTo>
                  <a:cubicBezTo>
                    <a:pt x="223" y="491"/>
                    <a:pt x="223" y="493"/>
                    <a:pt x="223" y="500"/>
                  </a:cubicBezTo>
                  <a:cubicBezTo>
                    <a:pt x="223" y="520"/>
                    <a:pt x="223" y="570"/>
                    <a:pt x="275" y="570"/>
                  </a:cubicBezTo>
                  <a:cubicBezTo>
                    <a:pt x="351" y="570"/>
                    <a:pt x="382" y="453"/>
                    <a:pt x="382" y="448"/>
                  </a:cubicBezTo>
                  <a:cubicBezTo>
                    <a:pt x="382" y="443"/>
                    <a:pt x="376" y="441"/>
                    <a:pt x="374" y="441"/>
                  </a:cubicBezTo>
                  <a:cubicBezTo>
                    <a:pt x="369" y="441"/>
                    <a:pt x="367" y="444"/>
                    <a:pt x="367" y="448"/>
                  </a:cubicBezTo>
                  <a:cubicBezTo>
                    <a:pt x="351" y="493"/>
                    <a:pt x="315" y="509"/>
                    <a:pt x="292" y="509"/>
                  </a:cubicBezTo>
                  <a:cubicBezTo>
                    <a:pt x="263" y="509"/>
                    <a:pt x="254" y="491"/>
                    <a:pt x="247" y="443"/>
                  </a:cubicBezTo>
                  <a:close/>
                  <a:moveTo>
                    <a:pt x="128" y="439"/>
                  </a:moveTo>
                  <a:cubicBezTo>
                    <a:pt x="77" y="419"/>
                    <a:pt x="56" y="369"/>
                    <a:pt x="56" y="311"/>
                  </a:cubicBezTo>
                  <a:cubicBezTo>
                    <a:pt x="56" y="268"/>
                    <a:pt x="72" y="178"/>
                    <a:pt x="121" y="110"/>
                  </a:cubicBezTo>
                  <a:cubicBezTo>
                    <a:pt x="167" y="45"/>
                    <a:pt x="227" y="16"/>
                    <a:pt x="274" y="16"/>
                  </a:cubicBezTo>
                  <a:cubicBezTo>
                    <a:pt x="337" y="16"/>
                    <a:pt x="383" y="65"/>
                    <a:pt x="383" y="151"/>
                  </a:cubicBezTo>
                  <a:cubicBezTo>
                    <a:pt x="383" y="214"/>
                    <a:pt x="351" y="362"/>
                    <a:pt x="245" y="421"/>
                  </a:cubicBezTo>
                  <a:cubicBezTo>
                    <a:pt x="241" y="399"/>
                    <a:pt x="234" y="353"/>
                    <a:pt x="187" y="353"/>
                  </a:cubicBezTo>
                  <a:cubicBezTo>
                    <a:pt x="155" y="353"/>
                    <a:pt x="122" y="385"/>
                    <a:pt x="122" y="417"/>
                  </a:cubicBezTo>
                  <a:cubicBezTo>
                    <a:pt x="122" y="430"/>
                    <a:pt x="128" y="437"/>
                    <a:pt x="128" y="439"/>
                  </a:cubicBezTo>
                  <a:close/>
                  <a:moveTo>
                    <a:pt x="166" y="446"/>
                  </a:moveTo>
                  <a:cubicBezTo>
                    <a:pt x="158" y="446"/>
                    <a:pt x="137" y="446"/>
                    <a:pt x="137" y="417"/>
                  </a:cubicBezTo>
                  <a:cubicBezTo>
                    <a:pt x="137" y="392"/>
                    <a:pt x="162" y="367"/>
                    <a:pt x="187" y="367"/>
                  </a:cubicBezTo>
                  <a:cubicBezTo>
                    <a:pt x="214" y="367"/>
                    <a:pt x="227" y="383"/>
                    <a:pt x="227" y="421"/>
                  </a:cubicBezTo>
                  <a:cubicBezTo>
                    <a:pt x="227" y="430"/>
                    <a:pt x="227" y="432"/>
                    <a:pt x="220" y="434"/>
                  </a:cubicBezTo>
                  <a:cubicBezTo>
                    <a:pt x="203" y="441"/>
                    <a:pt x="184" y="446"/>
                    <a:pt x="166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Freeform 9"/>
            <p:cNvSpPr>
              <a:spLocks noChangeArrowheads="1"/>
            </p:cNvSpPr>
            <p:nvPr/>
          </p:nvSpPr>
          <p:spPr bwMode="auto">
            <a:xfrm>
              <a:off x="4457" y="740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Freeform 10"/>
            <p:cNvSpPr>
              <a:spLocks noChangeArrowheads="1"/>
            </p:cNvSpPr>
            <p:nvPr/>
          </p:nvSpPr>
          <p:spPr bwMode="auto">
            <a:xfrm>
              <a:off x="4563" y="813"/>
              <a:ext cx="95" cy="33"/>
            </a:xfrm>
            <a:custGeom>
              <a:avLst/>
              <a:gdLst>
                <a:gd name="T0" fmla="*/ 401 w 424"/>
                <a:gd name="T1" fmla="*/ 25 h 150"/>
                <a:gd name="T2" fmla="*/ 423 w 424"/>
                <a:gd name="T3" fmla="*/ 13 h 150"/>
                <a:gd name="T4" fmla="*/ 401 w 424"/>
                <a:gd name="T5" fmla="*/ 0 h 150"/>
                <a:gd name="T6" fmla="*/ 22 w 424"/>
                <a:gd name="T7" fmla="*/ 0 h 150"/>
                <a:gd name="T8" fmla="*/ 0 w 424"/>
                <a:gd name="T9" fmla="*/ 13 h 150"/>
                <a:gd name="T10" fmla="*/ 22 w 424"/>
                <a:gd name="T11" fmla="*/ 25 h 150"/>
                <a:gd name="T12" fmla="*/ 401 w 424"/>
                <a:gd name="T13" fmla="*/ 25 h 150"/>
                <a:gd name="T14" fmla="*/ 401 w 424"/>
                <a:gd name="T15" fmla="*/ 149 h 150"/>
                <a:gd name="T16" fmla="*/ 423 w 424"/>
                <a:gd name="T17" fmla="*/ 137 h 150"/>
                <a:gd name="T18" fmla="*/ 401 w 424"/>
                <a:gd name="T19" fmla="*/ 124 h 150"/>
                <a:gd name="T20" fmla="*/ 22 w 424"/>
                <a:gd name="T21" fmla="*/ 124 h 150"/>
                <a:gd name="T22" fmla="*/ 0 w 424"/>
                <a:gd name="T23" fmla="*/ 137 h 150"/>
                <a:gd name="T24" fmla="*/ 22 w 424"/>
                <a:gd name="T25" fmla="*/ 149 h 150"/>
                <a:gd name="T26" fmla="*/ 401 w 424"/>
                <a:gd name="T2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150">
                  <a:moveTo>
                    <a:pt x="401" y="25"/>
                  </a:moveTo>
                  <a:cubicBezTo>
                    <a:pt x="410" y="25"/>
                    <a:pt x="423" y="25"/>
                    <a:pt x="423" y="13"/>
                  </a:cubicBezTo>
                  <a:cubicBezTo>
                    <a:pt x="423" y="0"/>
                    <a:pt x="410" y="0"/>
                    <a:pt x="40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lnTo>
                    <a:pt x="401" y="25"/>
                  </a:lnTo>
                  <a:close/>
                  <a:moveTo>
                    <a:pt x="401" y="149"/>
                  </a:moveTo>
                  <a:cubicBezTo>
                    <a:pt x="410" y="149"/>
                    <a:pt x="423" y="149"/>
                    <a:pt x="423" y="137"/>
                  </a:cubicBezTo>
                  <a:cubicBezTo>
                    <a:pt x="423" y="124"/>
                    <a:pt x="410" y="124"/>
                    <a:pt x="401" y="124"/>
                  </a:cubicBezTo>
                  <a:lnTo>
                    <a:pt x="22" y="124"/>
                  </a:lnTo>
                  <a:cubicBezTo>
                    <a:pt x="13" y="124"/>
                    <a:pt x="0" y="124"/>
                    <a:pt x="0" y="137"/>
                  </a:cubicBezTo>
                  <a:cubicBezTo>
                    <a:pt x="0" y="149"/>
                    <a:pt x="13" y="149"/>
                    <a:pt x="22" y="149"/>
                  </a:cubicBezTo>
                  <a:lnTo>
                    <a:pt x="401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Freeform 11"/>
            <p:cNvSpPr>
              <a:spLocks noChangeArrowheads="1"/>
            </p:cNvSpPr>
            <p:nvPr/>
          </p:nvSpPr>
          <p:spPr bwMode="auto">
            <a:xfrm>
              <a:off x="4714" y="771"/>
              <a:ext cx="57" cy="95"/>
            </a:xfrm>
            <a:custGeom>
              <a:avLst/>
              <a:gdLst>
                <a:gd name="T0" fmla="*/ 49 w 255"/>
                <a:gd name="T1" fmla="*/ 374 h 424"/>
                <a:gd name="T2" fmla="*/ 117 w 255"/>
                <a:gd name="T3" fmla="*/ 309 h 424"/>
                <a:gd name="T4" fmla="*/ 254 w 255"/>
                <a:gd name="T5" fmla="*/ 122 h 424"/>
                <a:gd name="T6" fmla="*/ 119 w 255"/>
                <a:gd name="T7" fmla="*/ 0 h 424"/>
                <a:gd name="T8" fmla="*/ 0 w 255"/>
                <a:gd name="T9" fmla="*/ 115 h 424"/>
                <a:gd name="T10" fmla="*/ 34 w 255"/>
                <a:gd name="T11" fmla="*/ 151 h 424"/>
                <a:gd name="T12" fmla="*/ 67 w 255"/>
                <a:gd name="T13" fmla="*/ 117 h 424"/>
                <a:gd name="T14" fmla="*/ 32 w 255"/>
                <a:gd name="T15" fmla="*/ 85 h 424"/>
                <a:gd name="T16" fmla="*/ 25 w 255"/>
                <a:gd name="T17" fmla="*/ 85 h 424"/>
                <a:gd name="T18" fmla="*/ 112 w 255"/>
                <a:gd name="T19" fmla="*/ 20 h 424"/>
                <a:gd name="T20" fmla="*/ 196 w 255"/>
                <a:gd name="T21" fmla="*/ 122 h 424"/>
                <a:gd name="T22" fmla="*/ 130 w 255"/>
                <a:gd name="T23" fmla="*/ 263 h 424"/>
                <a:gd name="T24" fmla="*/ 7 w 255"/>
                <a:gd name="T25" fmla="*/ 399 h 424"/>
                <a:gd name="T26" fmla="*/ 0 w 255"/>
                <a:gd name="T27" fmla="*/ 423 h 424"/>
                <a:gd name="T28" fmla="*/ 236 w 255"/>
                <a:gd name="T29" fmla="*/ 423 h 424"/>
                <a:gd name="T30" fmla="*/ 254 w 255"/>
                <a:gd name="T31" fmla="*/ 313 h 424"/>
                <a:gd name="T32" fmla="*/ 238 w 255"/>
                <a:gd name="T33" fmla="*/ 313 h 424"/>
                <a:gd name="T34" fmla="*/ 225 w 255"/>
                <a:gd name="T35" fmla="*/ 369 h 424"/>
                <a:gd name="T36" fmla="*/ 164 w 255"/>
                <a:gd name="T37" fmla="*/ 374 h 424"/>
                <a:gd name="T38" fmla="*/ 49 w 255"/>
                <a:gd name="T39" fmla="*/ 37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424">
                  <a:moveTo>
                    <a:pt x="49" y="374"/>
                  </a:moveTo>
                  <a:lnTo>
                    <a:pt x="117" y="309"/>
                  </a:lnTo>
                  <a:cubicBezTo>
                    <a:pt x="216" y="221"/>
                    <a:pt x="254" y="187"/>
                    <a:pt x="254" y="122"/>
                  </a:cubicBezTo>
                  <a:cubicBezTo>
                    <a:pt x="254" y="50"/>
                    <a:pt x="196" y="0"/>
                    <a:pt x="119" y="0"/>
                  </a:cubicBezTo>
                  <a:cubicBezTo>
                    <a:pt x="47" y="0"/>
                    <a:pt x="0" y="58"/>
                    <a:pt x="0" y="115"/>
                  </a:cubicBezTo>
                  <a:cubicBezTo>
                    <a:pt x="0" y="151"/>
                    <a:pt x="32" y="151"/>
                    <a:pt x="34" y="151"/>
                  </a:cubicBezTo>
                  <a:cubicBezTo>
                    <a:pt x="45" y="151"/>
                    <a:pt x="67" y="142"/>
                    <a:pt x="67" y="117"/>
                  </a:cubicBezTo>
                  <a:cubicBezTo>
                    <a:pt x="67" y="101"/>
                    <a:pt x="56" y="85"/>
                    <a:pt x="32" y="85"/>
                  </a:cubicBezTo>
                  <a:cubicBezTo>
                    <a:pt x="29" y="85"/>
                    <a:pt x="27" y="85"/>
                    <a:pt x="25" y="85"/>
                  </a:cubicBezTo>
                  <a:cubicBezTo>
                    <a:pt x="40" y="43"/>
                    <a:pt x="74" y="20"/>
                    <a:pt x="112" y="20"/>
                  </a:cubicBezTo>
                  <a:cubicBezTo>
                    <a:pt x="169" y="20"/>
                    <a:pt x="196" y="72"/>
                    <a:pt x="196" y="122"/>
                  </a:cubicBezTo>
                  <a:cubicBezTo>
                    <a:pt x="196" y="174"/>
                    <a:pt x="164" y="225"/>
                    <a:pt x="130" y="263"/>
                  </a:cubicBezTo>
                  <a:lnTo>
                    <a:pt x="7" y="399"/>
                  </a:lnTo>
                  <a:cubicBezTo>
                    <a:pt x="0" y="407"/>
                    <a:pt x="0" y="408"/>
                    <a:pt x="0" y="423"/>
                  </a:cubicBezTo>
                  <a:lnTo>
                    <a:pt x="236" y="423"/>
                  </a:lnTo>
                  <a:lnTo>
                    <a:pt x="254" y="313"/>
                  </a:lnTo>
                  <a:lnTo>
                    <a:pt x="238" y="313"/>
                  </a:lnTo>
                  <a:cubicBezTo>
                    <a:pt x="236" y="331"/>
                    <a:pt x="230" y="360"/>
                    <a:pt x="225" y="369"/>
                  </a:cubicBezTo>
                  <a:cubicBezTo>
                    <a:pt x="220" y="374"/>
                    <a:pt x="178" y="374"/>
                    <a:pt x="164" y="374"/>
                  </a:cubicBezTo>
                  <a:lnTo>
                    <a:pt x="49" y="3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Freeform 12"/>
            <p:cNvSpPr>
              <a:spLocks noChangeArrowheads="1"/>
            </p:cNvSpPr>
            <p:nvPr/>
          </p:nvSpPr>
          <p:spPr bwMode="auto">
            <a:xfrm>
              <a:off x="4791" y="851"/>
              <a:ext cx="15" cy="15"/>
            </a:xfrm>
            <a:custGeom>
              <a:avLst/>
              <a:gdLst>
                <a:gd name="T0" fmla="*/ 68 w 69"/>
                <a:gd name="T1" fmla="*/ 34 h 69"/>
                <a:gd name="T2" fmla="*/ 34 w 69"/>
                <a:gd name="T3" fmla="*/ 0 h 69"/>
                <a:gd name="T4" fmla="*/ 0 w 69"/>
                <a:gd name="T5" fmla="*/ 34 h 69"/>
                <a:gd name="T6" fmla="*/ 34 w 69"/>
                <a:gd name="T7" fmla="*/ 68 h 69"/>
                <a:gd name="T8" fmla="*/ 68 w 69"/>
                <a:gd name="T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Freeform 13"/>
            <p:cNvSpPr>
              <a:spLocks noChangeArrowheads="1"/>
            </p:cNvSpPr>
            <p:nvPr/>
          </p:nvSpPr>
          <p:spPr bwMode="auto">
            <a:xfrm>
              <a:off x="4822" y="769"/>
              <a:ext cx="63" cy="97"/>
            </a:xfrm>
            <a:custGeom>
              <a:avLst/>
              <a:gdLst>
                <a:gd name="T0" fmla="*/ 169 w 284"/>
                <a:gd name="T1" fmla="*/ 326 h 431"/>
                <a:gd name="T2" fmla="*/ 169 w 284"/>
                <a:gd name="T3" fmla="*/ 380 h 431"/>
                <a:gd name="T4" fmla="*/ 121 w 284"/>
                <a:gd name="T5" fmla="*/ 410 h 431"/>
                <a:gd name="T6" fmla="*/ 108 w 284"/>
                <a:gd name="T7" fmla="*/ 410 h 431"/>
                <a:gd name="T8" fmla="*/ 108 w 284"/>
                <a:gd name="T9" fmla="*/ 430 h 431"/>
                <a:gd name="T10" fmla="*/ 194 w 284"/>
                <a:gd name="T11" fmla="*/ 428 h 431"/>
                <a:gd name="T12" fmla="*/ 281 w 284"/>
                <a:gd name="T13" fmla="*/ 430 h 431"/>
                <a:gd name="T14" fmla="*/ 281 w 284"/>
                <a:gd name="T15" fmla="*/ 410 h 431"/>
                <a:gd name="T16" fmla="*/ 266 w 284"/>
                <a:gd name="T17" fmla="*/ 410 h 431"/>
                <a:gd name="T18" fmla="*/ 218 w 284"/>
                <a:gd name="T19" fmla="*/ 380 h 431"/>
                <a:gd name="T20" fmla="*/ 218 w 284"/>
                <a:gd name="T21" fmla="*/ 326 h 431"/>
                <a:gd name="T22" fmla="*/ 283 w 284"/>
                <a:gd name="T23" fmla="*/ 326 h 431"/>
                <a:gd name="T24" fmla="*/ 283 w 284"/>
                <a:gd name="T25" fmla="*/ 306 h 431"/>
                <a:gd name="T26" fmla="*/ 218 w 284"/>
                <a:gd name="T27" fmla="*/ 306 h 431"/>
                <a:gd name="T28" fmla="*/ 218 w 284"/>
                <a:gd name="T29" fmla="*/ 16 h 431"/>
                <a:gd name="T30" fmla="*/ 209 w 284"/>
                <a:gd name="T31" fmla="*/ 0 h 431"/>
                <a:gd name="T32" fmla="*/ 196 w 284"/>
                <a:gd name="T33" fmla="*/ 7 h 431"/>
                <a:gd name="T34" fmla="*/ 0 w 284"/>
                <a:gd name="T35" fmla="*/ 306 h 431"/>
                <a:gd name="T36" fmla="*/ 0 w 284"/>
                <a:gd name="T37" fmla="*/ 326 h 431"/>
                <a:gd name="T38" fmla="*/ 169 w 284"/>
                <a:gd name="T39" fmla="*/ 326 h 431"/>
                <a:gd name="T40" fmla="*/ 173 w 284"/>
                <a:gd name="T41" fmla="*/ 306 h 431"/>
                <a:gd name="T42" fmla="*/ 18 w 284"/>
                <a:gd name="T43" fmla="*/ 306 h 431"/>
                <a:gd name="T44" fmla="*/ 173 w 284"/>
                <a:gd name="T45" fmla="*/ 68 h 431"/>
                <a:gd name="T46" fmla="*/ 173 w 284"/>
                <a:gd name="T47" fmla="*/ 30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4" h="431">
                  <a:moveTo>
                    <a:pt x="169" y="326"/>
                  </a:moveTo>
                  <a:lnTo>
                    <a:pt x="169" y="380"/>
                  </a:lnTo>
                  <a:cubicBezTo>
                    <a:pt x="169" y="403"/>
                    <a:pt x="167" y="410"/>
                    <a:pt x="121" y="410"/>
                  </a:cubicBezTo>
                  <a:lnTo>
                    <a:pt x="108" y="410"/>
                  </a:lnTo>
                  <a:lnTo>
                    <a:pt x="108" y="430"/>
                  </a:lnTo>
                  <a:cubicBezTo>
                    <a:pt x="133" y="428"/>
                    <a:pt x="167" y="428"/>
                    <a:pt x="194" y="428"/>
                  </a:cubicBezTo>
                  <a:cubicBezTo>
                    <a:pt x="220" y="428"/>
                    <a:pt x="254" y="428"/>
                    <a:pt x="281" y="430"/>
                  </a:cubicBezTo>
                  <a:lnTo>
                    <a:pt x="281" y="410"/>
                  </a:lnTo>
                  <a:lnTo>
                    <a:pt x="266" y="410"/>
                  </a:lnTo>
                  <a:cubicBezTo>
                    <a:pt x="220" y="410"/>
                    <a:pt x="218" y="403"/>
                    <a:pt x="218" y="380"/>
                  </a:cubicBezTo>
                  <a:lnTo>
                    <a:pt x="218" y="326"/>
                  </a:lnTo>
                  <a:lnTo>
                    <a:pt x="283" y="326"/>
                  </a:lnTo>
                  <a:lnTo>
                    <a:pt x="283" y="306"/>
                  </a:lnTo>
                  <a:lnTo>
                    <a:pt x="218" y="306"/>
                  </a:lnTo>
                  <a:lnTo>
                    <a:pt x="218" y="16"/>
                  </a:lnTo>
                  <a:cubicBezTo>
                    <a:pt x="218" y="4"/>
                    <a:pt x="218" y="0"/>
                    <a:pt x="209" y="0"/>
                  </a:cubicBezTo>
                  <a:cubicBezTo>
                    <a:pt x="202" y="0"/>
                    <a:pt x="200" y="0"/>
                    <a:pt x="196" y="7"/>
                  </a:cubicBezTo>
                  <a:lnTo>
                    <a:pt x="0" y="306"/>
                  </a:lnTo>
                  <a:lnTo>
                    <a:pt x="0" y="326"/>
                  </a:lnTo>
                  <a:lnTo>
                    <a:pt x="169" y="326"/>
                  </a:lnTo>
                  <a:close/>
                  <a:moveTo>
                    <a:pt x="173" y="306"/>
                  </a:moveTo>
                  <a:lnTo>
                    <a:pt x="18" y="306"/>
                  </a:lnTo>
                  <a:lnTo>
                    <a:pt x="173" y="68"/>
                  </a:lnTo>
                  <a:lnTo>
                    <a:pt x="17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8" name="Freeform 14"/>
            <p:cNvSpPr>
              <a:spLocks noChangeArrowheads="1"/>
            </p:cNvSpPr>
            <p:nvPr/>
          </p:nvSpPr>
          <p:spPr bwMode="auto">
            <a:xfrm>
              <a:off x="4946" y="765"/>
              <a:ext cx="97" cy="104"/>
            </a:xfrm>
            <a:custGeom>
              <a:avLst/>
              <a:gdLst>
                <a:gd name="T0" fmla="*/ 342 w 433"/>
                <a:gd name="T1" fmla="*/ 408 h 463"/>
                <a:gd name="T2" fmla="*/ 382 w 433"/>
                <a:gd name="T3" fmla="*/ 446 h 463"/>
                <a:gd name="T4" fmla="*/ 387 w 433"/>
                <a:gd name="T5" fmla="*/ 432 h 463"/>
                <a:gd name="T6" fmla="*/ 387 w 433"/>
                <a:gd name="T7" fmla="*/ 322 h 463"/>
                <a:gd name="T8" fmla="*/ 432 w 433"/>
                <a:gd name="T9" fmla="*/ 293 h 463"/>
                <a:gd name="T10" fmla="*/ 432 w 433"/>
                <a:gd name="T11" fmla="*/ 273 h 463"/>
                <a:gd name="T12" fmla="*/ 355 w 433"/>
                <a:gd name="T13" fmla="*/ 275 h 463"/>
                <a:gd name="T14" fmla="*/ 252 w 433"/>
                <a:gd name="T15" fmla="*/ 273 h 463"/>
                <a:gd name="T16" fmla="*/ 252 w 433"/>
                <a:gd name="T17" fmla="*/ 293 h 463"/>
                <a:gd name="T18" fmla="*/ 272 w 433"/>
                <a:gd name="T19" fmla="*/ 293 h 463"/>
                <a:gd name="T20" fmla="*/ 331 w 433"/>
                <a:gd name="T21" fmla="*/ 324 h 463"/>
                <a:gd name="T22" fmla="*/ 331 w 433"/>
                <a:gd name="T23" fmla="*/ 365 h 463"/>
                <a:gd name="T24" fmla="*/ 232 w 433"/>
                <a:gd name="T25" fmla="*/ 443 h 463"/>
                <a:gd name="T26" fmla="*/ 65 w 433"/>
                <a:gd name="T27" fmla="*/ 230 h 463"/>
                <a:gd name="T28" fmla="*/ 229 w 433"/>
                <a:gd name="T29" fmla="*/ 20 h 463"/>
                <a:gd name="T30" fmla="*/ 367 w 433"/>
                <a:gd name="T31" fmla="*/ 171 h 463"/>
                <a:gd name="T32" fmla="*/ 378 w 433"/>
                <a:gd name="T33" fmla="*/ 182 h 463"/>
                <a:gd name="T34" fmla="*/ 387 w 433"/>
                <a:gd name="T35" fmla="*/ 166 h 463"/>
                <a:gd name="T36" fmla="*/ 387 w 433"/>
                <a:gd name="T37" fmla="*/ 14 h 463"/>
                <a:gd name="T38" fmla="*/ 380 w 433"/>
                <a:gd name="T39" fmla="*/ 0 h 463"/>
                <a:gd name="T40" fmla="*/ 371 w 433"/>
                <a:gd name="T41" fmla="*/ 7 h 463"/>
                <a:gd name="T42" fmla="*/ 338 w 433"/>
                <a:gd name="T43" fmla="*/ 54 h 463"/>
                <a:gd name="T44" fmla="*/ 221 w 433"/>
                <a:gd name="T45" fmla="*/ 0 h 463"/>
                <a:gd name="T46" fmla="*/ 0 w 433"/>
                <a:gd name="T47" fmla="*/ 230 h 463"/>
                <a:gd name="T48" fmla="*/ 223 w 433"/>
                <a:gd name="T49" fmla="*/ 462 h 463"/>
                <a:gd name="T50" fmla="*/ 342 w 433"/>
                <a:gd name="T51" fmla="*/ 40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3" h="463">
                  <a:moveTo>
                    <a:pt x="342" y="408"/>
                  </a:moveTo>
                  <a:cubicBezTo>
                    <a:pt x="349" y="421"/>
                    <a:pt x="374" y="446"/>
                    <a:pt x="382" y="446"/>
                  </a:cubicBezTo>
                  <a:cubicBezTo>
                    <a:pt x="387" y="446"/>
                    <a:pt x="387" y="443"/>
                    <a:pt x="387" y="432"/>
                  </a:cubicBezTo>
                  <a:lnTo>
                    <a:pt x="387" y="322"/>
                  </a:lnTo>
                  <a:cubicBezTo>
                    <a:pt x="387" y="297"/>
                    <a:pt x="391" y="293"/>
                    <a:pt x="432" y="293"/>
                  </a:cubicBezTo>
                  <a:lnTo>
                    <a:pt x="432" y="273"/>
                  </a:lnTo>
                  <a:cubicBezTo>
                    <a:pt x="409" y="275"/>
                    <a:pt x="373" y="275"/>
                    <a:pt x="355" y="275"/>
                  </a:cubicBezTo>
                  <a:cubicBezTo>
                    <a:pt x="328" y="275"/>
                    <a:pt x="274" y="275"/>
                    <a:pt x="252" y="273"/>
                  </a:cubicBezTo>
                  <a:lnTo>
                    <a:pt x="252" y="293"/>
                  </a:lnTo>
                  <a:lnTo>
                    <a:pt x="272" y="293"/>
                  </a:lnTo>
                  <a:cubicBezTo>
                    <a:pt x="329" y="293"/>
                    <a:pt x="331" y="300"/>
                    <a:pt x="331" y="324"/>
                  </a:cubicBezTo>
                  <a:lnTo>
                    <a:pt x="331" y="365"/>
                  </a:lnTo>
                  <a:cubicBezTo>
                    <a:pt x="331" y="435"/>
                    <a:pt x="250" y="443"/>
                    <a:pt x="232" y="443"/>
                  </a:cubicBezTo>
                  <a:cubicBezTo>
                    <a:pt x="191" y="443"/>
                    <a:pt x="65" y="419"/>
                    <a:pt x="65" y="230"/>
                  </a:cubicBezTo>
                  <a:cubicBezTo>
                    <a:pt x="65" y="41"/>
                    <a:pt x="191" y="20"/>
                    <a:pt x="229" y="20"/>
                  </a:cubicBezTo>
                  <a:cubicBezTo>
                    <a:pt x="297" y="20"/>
                    <a:pt x="355" y="77"/>
                    <a:pt x="367" y="171"/>
                  </a:cubicBezTo>
                  <a:cubicBezTo>
                    <a:pt x="369" y="178"/>
                    <a:pt x="369" y="182"/>
                    <a:pt x="378" y="182"/>
                  </a:cubicBezTo>
                  <a:cubicBezTo>
                    <a:pt x="387" y="182"/>
                    <a:pt x="387" y="178"/>
                    <a:pt x="387" y="166"/>
                  </a:cubicBezTo>
                  <a:lnTo>
                    <a:pt x="387" y="14"/>
                  </a:lnTo>
                  <a:cubicBezTo>
                    <a:pt x="387" y="4"/>
                    <a:pt x="387" y="0"/>
                    <a:pt x="380" y="0"/>
                  </a:cubicBezTo>
                  <a:cubicBezTo>
                    <a:pt x="378" y="0"/>
                    <a:pt x="376" y="0"/>
                    <a:pt x="371" y="7"/>
                  </a:cubicBezTo>
                  <a:lnTo>
                    <a:pt x="338" y="54"/>
                  </a:lnTo>
                  <a:cubicBezTo>
                    <a:pt x="319" y="34"/>
                    <a:pt x="284" y="0"/>
                    <a:pt x="221" y="0"/>
                  </a:cubicBezTo>
                  <a:cubicBezTo>
                    <a:pt x="103" y="0"/>
                    <a:pt x="0" y="101"/>
                    <a:pt x="0" y="230"/>
                  </a:cubicBezTo>
                  <a:cubicBezTo>
                    <a:pt x="0" y="360"/>
                    <a:pt x="101" y="462"/>
                    <a:pt x="223" y="462"/>
                  </a:cubicBezTo>
                  <a:cubicBezTo>
                    <a:pt x="268" y="462"/>
                    <a:pt x="320" y="444"/>
                    <a:pt x="342" y="4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9" name="Freeform 15"/>
            <p:cNvSpPr>
              <a:spLocks noChangeArrowheads="1"/>
            </p:cNvSpPr>
            <p:nvPr/>
          </p:nvSpPr>
          <p:spPr bwMode="auto">
            <a:xfrm>
              <a:off x="5055" y="802"/>
              <a:ext cx="55" cy="65"/>
            </a:xfrm>
            <a:custGeom>
              <a:avLst/>
              <a:gdLst>
                <a:gd name="T0" fmla="*/ 54 w 248"/>
                <a:gd name="T1" fmla="*/ 124 h 292"/>
                <a:gd name="T2" fmla="*/ 133 w 248"/>
                <a:gd name="T3" fmla="*/ 14 h 292"/>
                <a:gd name="T4" fmla="*/ 205 w 248"/>
                <a:gd name="T5" fmla="*/ 124 h 292"/>
                <a:gd name="T6" fmla="*/ 54 w 248"/>
                <a:gd name="T7" fmla="*/ 124 h 292"/>
                <a:gd name="T8" fmla="*/ 52 w 248"/>
                <a:gd name="T9" fmla="*/ 139 h 292"/>
                <a:gd name="T10" fmla="*/ 230 w 248"/>
                <a:gd name="T11" fmla="*/ 139 h 292"/>
                <a:gd name="T12" fmla="*/ 247 w 248"/>
                <a:gd name="T13" fmla="*/ 124 h 292"/>
                <a:gd name="T14" fmla="*/ 133 w 248"/>
                <a:gd name="T15" fmla="*/ 0 h 292"/>
                <a:gd name="T16" fmla="*/ 0 w 248"/>
                <a:gd name="T17" fmla="*/ 146 h 292"/>
                <a:gd name="T18" fmla="*/ 140 w 248"/>
                <a:gd name="T19" fmla="*/ 291 h 292"/>
                <a:gd name="T20" fmla="*/ 247 w 248"/>
                <a:gd name="T21" fmla="*/ 209 h 292"/>
                <a:gd name="T22" fmla="*/ 238 w 248"/>
                <a:gd name="T23" fmla="*/ 201 h 292"/>
                <a:gd name="T24" fmla="*/ 230 w 248"/>
                <a:gd name="T25" fmla="*/ 210 h 292"/>
                <a:gd name="T26" fmla="*/ 144 w 248"/>
                <a:gd name="T27" fmla="*/ 275 h 292"/>
                <a:gd name="T28" fmla="*/ 72 w 248"/>
                <a:gd name="T29" fmla="*/ 234 h 292"/>
                <a:gd name="T30" fmla="*/ 52 w 248"/>
                <a:gd name="T31" fmla="*/ 13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92">
                  <a:moveTo>
                    <a:pt x="54" y="124"/>
                  </a:moveTo>
                  <a:cubicBezTo>
                    <a:pt x="58" y="31"/>
                    <a:pt x="112" y="14"/>
                    <a:pt x="133" y="14"/>
                  </a:cubicBezTo>
                  <a:cubicBezTo>
                    <a:pt x="198" y="14"/>
                    <a:pt x="205" y="101"/>
                    <a:pt x="205" y="124"/>
                  </a:cubicBezTo>
                  <a:lnTo>
                    <a:pt x="54" y="124"/>
                  </a:lnTo>
                  <a:close/>
                  <a:moveTo>
                    <a:pt x="52" y="139"/>
                  </a:moveTo>
                  <a:lnTo>
                    <a:pt x="230" y="139"/>
                  </a:lnTo>
                  <a:cubicBezTo>
                    <a:pt x="245" y="139"/>
                    <a:pt x="247" y="139"/>
                    <a:pt x="247" y="124"/>
                  </a:cubicBezTo>
                  <a:cubicBezTo>
                    <a:pt x="247" y="61"/>
                    <a:pt x="212" y="0"/>
                    <a:pt x="133" y="0"/>
                  </a:cubicBezTo>
                  <a:cubicBezTo>
                    <a:pt x="59" y="0"/>
                    <a:pt x="0" y="65"/>
                    <a:pt x="0" y="146"/>
                  </a:cubicBezTo>
                  <a:cubicBezTo>
                    <a:pt x="0" y="230"/>
                    <a:pt x="67" y="291"/>
                    <a:pt x="140" y="291"/>
                  </a:cubicBezTo>
                  <a:cubicBezTo>
                    <a:pt x="218" y="291"/>
                    <a:pt x="247" y="221"/>
                    <a:pt x="247" y="209"/>
                  </a:cubicBezTo>
                  <a:cubicBezTo>
                    <a:pt x="247" y="203"/>
                    <a:pt x="241" y="201"/>
                    <a:pt x="238" y="201"/>
                  </a:cubicBezTo>
                  <a:cubicBezTo>
                    <a:pt x="232" y="201"/>
                    <a:pt x="232" y="205"/>
                    <a:pt x="230" y="210"/>
                  </a:cubicBezTo>
                  <a:cubicBezTo>
                    <a:pt x="207" y="275"/>
                    <a:pt x="151" y="275"/>
                    <a:pt x="144" y="275"/>
                  </a:cubicBezTo>
                  <a:cubicBezTo>
                    <a:pt x="112" y="275"/>
                    <a:pt x="86" y="257"/>
                    <a:pt x="72" y="234"/>
                  </a:cubicBezTo>
                  <a:cubicBezTo>
                    <a:pt x="52" y="203"/>
                    <a:pt x="52" y="160"/>
                    <a:pt x="5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Freeform 16"/>
            <p:cNvSpPr>
              <a:spLocks noChangeArrowheads="1"/>
            </p:cNvSpPr>
            <p:nvPr/>
          </p:nvSpPr>
          <p:spPr bwMode="auto">
            <a:xfrm>
              <a:off x="5117" y="768"/>
              <a:ext cx="102" cy="101"/>
            </a:xfrm>
            <a:custGeom>
              <a:avLst/>
              <a:gdLst>
                <a:gd name="T0" fmla="*/ 382 w 453"/>
                <a:gd name="T1" fmla="*/ 63 h 449"/>
                <a:gd name="T2" fmla="*/ 452 w 453"/>
                <a:gd name="T3" fmla="*/ 20 h 449"/>
                <a:gd name="T4" fmla="*/ 452 w 453"/>
                <a:gd name="T5" fmla="*/ 0 h 449"/>
                <a:gd name="T6" fmla="*/ 391 w 453"/>
                <a:gd name="T7" fmla="*/ 2 h 449"/>
                <a:gd name="T8" fmla="*/ 317 w 453"/>
                <a:gd name="T9" fmla="*/ 0 h 449"/>
                <a:gd name="T10" fmla="*/ 317 w 453"/>
                <a:gd name="T11" fmla="*/ 20 h 449"/>
                <a:gd name="T12" fmla="*/ 364 w 453"/>
                <a:gd name="T13" fmla="*/ 52 h 449"/>
                <a:gd name="T14" fmla="*/ 360 w 453"/>
                <a:gd name="T15" fmla="*/ 65 h 449"/>
                <a:gd name="T16" fmla="*/ 245 w 453"/>
                <a:gd name="T17" fmla="*/ 371 h 449"/>
                <a:gd name="T18" fmla="*/ 122 w 453"/>
                <a:gd name="T19" fmla="*/ 50 h 449"/>
                <a:gd name="T20" fmla="*/ 119 w 453"/>
                <a:gd name="T21" fmla="*/ 38 h 449"/>
                <a:gd name="T22" fmla="*/ 171 w 453"/>
                <a:gd name="T23" fmla="*/ 20 h 449"/>
                <a:gd name="T24" fmla="*/ 171 w 453"/>
                <a:gd name="T25" fmla="*/ 0 h 449"/>
                <a:gd name="T26" fmla="*/ 81 w 453"/>
                <a:gd name="T27" fmla="*/ 2 h 449"/>
                <a:gd name="T28" fmla="*/ 0 w 453"/>
                <a:gd name="T29" fmla="*/ 0 h 449"/>
                <a:gd name="T30" fmla="*/ 0 w 453"/>
                <a:gd name="T31" fmla="*/ 20 h 449"/>
                <a:gd name="T32" fmla="*/ 63 w 453"/>
                <a:gd name="T33" fmla="*/ 43 h 449"/>
                <a:gd name="T34" fmla="*/ 209 w 453"/>
                <a:gd name="T35" fmla="*/ 434 h 449"/>
                <a:gd name="T36" fmla="*/ 225 w 453"/>
                <a:gd name="T37" fmla="*/ 448 h 449"/>
                <a:gd name="T38" fmla="*/ 241 w 453"/>
                <a:gd name="T39" fmla="*/ 435 h 449"/>
                <a:gd name="T40" fmla="*/ 382 w 453"/>
                <a:gd name="T41" fmla="*/ 6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3" h="449">
                  <a:moveTo>
                    <a:pt x="382" y="63"/>
                  </a:moveTo>
                  <a:cubicBezTo>
                    <a:pt x="391" y="40"/>
                    <a:pt x="409" y="20"/>
                    <a:pt x="452" y="20"/>
                  </a:cubicBezTo>
                  <a:lnTo>
                    <a:pt x="452" y="0"/>
                  </a:lnTo>
                  <a:cubicBezTo>
                    <a:pt x="432" y="2"/>
                    <a:pt x="407" y="2"/>
                    <a:pt x="391" y="2"/>
                  </a:cubicBezTo>
                  <a:cubicBezTo>
                    <a:pt x="371" y="2"/>
                    <a:pt x="335" y="0"/>
                    <a:pt x="317" y="0"/>
                  </a:cubicBezTo>
                  <a:lnTo>
                    <a:pt x="317" y="20"/>
                  </a:lnTo>
                  <a:cubicBezTo>
                    <a:pt x="351" y="20"/>
                    <a:pt x="364" y="36"/>
                    <a:pt x="364" y="52"/>
                  </a:cubicBezTo>
                  <a:cubicBezTo>
                    <a:pt x="364" y="56"/>
                    <a:pt x="362" y="61"/>
                    <a:pt x="360" y="65"/>
                  </a:cubicBezTo>
                  <a:lnTo>
                    <a:pt x="245" y="371"/>
                  </a:lnTo>
                  <a:lnTo>
                    <a:pt x="122" y="50"/>
                  </a:lnTo>
                  <a:cubicBezTo>
                    <a:pt x="119" y="41"/>
                    <a:pt x="119" y="40"/>
                    <a:pt x="119" y="38"/>
                  </a:cubicBezTo>
                  <a:cubicBezTo>
                    <a:pt x="119" y="20"/>
                    <a:pt x="155" y="20"/>
                    <a:pt x="171" y="20"/>
                  </a:cubicBezTo>
                  <a:lnTo>
                    <a:pt x="171" y="0"/>
                  </a:lnTo>
                  <a:cubicBezTo>
                    <a:pt x="149" y="2"/>
                    <a:pt x="104" y="2"/>
                    <a:pt x="81" y="2"/>
                  </a:cubicBezTo>
                  <a:cubicBezTo>
                    <a:pt x="50" y="2"/>
                    <a:pt x="23" y="0"/>
                    <a:pt x="0" y="0"/>
                  </a:cubicBezTo>
                  <a:lnTo>
                    <a:pt x="0" y="20"/>
                  </a:lnTo>
                  <a:cubicBezTo>
                    <a:pt x="41" y="20"/>
                    <a:pt x="54" y="20"/>
                    <a:pt x="63" y="43"/>
                  </a:cubicBezTo>
                  <a:lnTo>
                    <a:pt x="209" y="434"/>
                  </a:lnTo>
                  <a:cubicBezTo>
                    <a:pt x="214" y="446"/>
                    <a:pt x="218" y="448"/>
                    <a:pt x="225" y="448"/>
                  </a:cubicBezTo>
                  <a:cubicBezTo>
                    <a:pt x="236" y="448"/>
                    <a:pt x="238" y="444"/>
                    <a:pt x="241" y="435"/>
                  </a:cubicBezTo>
                  <a:lnTo>
                    <a:pt x="382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Freeform 17"/>
            <p:cNvSpPr>
              <a:spLocks noChangeArrowheads="1"/>
            </p:cNvSpPr>
            <p:nvPr/>
          </p:nvSpPr>
          <p:spPr bwMode="auto">
            <a:xfrm>
              <a:off x="5230" y="740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4716463" y="1341438"/>
            <a:ext cx="1700212" cy="1587"/>
          </a:xfrm>
          <a:prstGeom prst="line">
            <a:avLst/>
          </a:prstGeom>
          <a:noFill/>
          <a:ln w="360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4775200" y="881063"/>
            <a:ext cx="15160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No evolution:</a:t>
            </a:r>
          </a:p>
        </p:txBody>
      </p:sp>
      <p:grpSp>
        <p:nvGrpSpPr>
          <p:cNvPr id="175125" name="Group 21"/>
          <p:cNvGrpSpPr>
            <a:grpSpLocks/>
          </p:cNvGrpSpPr>
          <p:nvPr/>
        </p:nvGrpSpPr>
        <p:grpSpPr bwMode="auto">
          <a:xfrm>
            <a:off x="549275" y="1354138"/>
            <a:ext cx="2105025" cy="303212"/>
            <a:chOff x="346" y="853"/>
            <a:chExt cx="1326" cy="191"/>
          </a:xfrm>
        </p:grpSpPr>
        <p:sp>
          <p:nvSpPr>
            <p:cNvPr id="175126" name="Freeform 22"/>
            <p:cNvSpPr>
              <a:spLocks noChangeArrowheads="1"/>
            </p:cNvSpPr>
            <p:nvPr/>
          </p:nvSpPr>
          <p:spPr bwMode="auto">
            <a:xfrm>
              <a:off x="346" y="853"/>
              <a:ext cx="1326" cy="189"/>
            </a:xfrm>
            <a:custGeom>
              <a:avLst/>
              <a:gdLst>
                <a:gd name="T0" fmla="*/ 2926 w 5853"/>
                <a:gd name="T1" fmla="*/ 835 h 836"/>
                <a:gd name="T2" fmla="*/ 0 w 5853"/>
                <a:gd name="T3" fmla="*/ 835 h 836"/>
                <a:gd name="T4" fmla="*/ 0 w 5853"/>
                <a:gd name="T5" fmla="*/ 0 h 836"/>
                <a:gd name="T6" fmla="*/ 5852 w 5853"/>
                <a:gd name="T7" fmla="*/ 0 h 836"/>
                <a:gd name="T8" fmla="*/ 5852 w 5853"/>
                <a:gd name="T9" fmla="*/ 835 h 836"/>
                <a:gd name="T10" fmla="*/ 2926 w 5853"/>
                <a:gd name="T11" fmla="*/ 835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53" h="836">
                  <a:moveTo>
                    <a:pt x="2926" y="835"/>
                  </a:moveTo>
                  <a:lnTo>
                    <a:pt x="0" y="835"/>
                  </a:lnTo>
                  <a:lnTo>
                    <a:pt x="0" y="0"/>
                  </a:lnTo>
                  <a:lnTo>
                    <a:pt x="5852" y="0"/>
                  </a:lnTo>
                  <a:lnTo>
                    <a:pt x="5852" y="835"/>
                  </a:lnTo>
                  <a:lnTo>
                    <a:pt x="2926" y="8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7" name="Freeform 23"/>
            <p:cNvSpPr>
              <a:spLocks noChangeArrowheads="1"/>
            </p:cNvSpPr>
            <p:nvPr/>
          </p:nvSpPr>
          <p:spPr bwMode="auto">
            <a:xfrm>
              <a:off x="356" y="943"/>
              <a:ext cx="86" cy="101"/>
            </a:xfrm>
            <a:custGeom>
              <a:avLst/>
              <a:gdLst>
                <a:gd name="T0" fmla="*/ 140 w 382"/>
                <a:gd name="T1" fmla="*/ 210 h 449"/>
                <a:gd name="T2" fmla="*/ 291 w 382"/>
                <a:gd name="T3" fmla="*/ 185 h 449"/>
                <a:gd name="T4" fmla="*/ 367 w 382"/>
                <a:gd name="T5" fmla="*/ 84 h 449"/>
                <a:gd name="T6" fmla="*/ 260 w 382"/>
                <a:gd name="T7" fmla="*/ 0 h 449"/>
                <a:gd name="T8" fmla="*/ 0 w 382"/>
                <a:gd name="T9" fmla="*/ 269 h 449"/>
                <a:gd name="T10" fmla="*/ 157 w 382"/>
                <a:gd name="T11" fmla="*/ 448 h 449"/>
                <a:gd name="T12" fmla="*/ 381 w 382"/>
                <a:gd name="T13" fmla="*/ 331 h 449"/>
                <a:gd name="T14" fmla="*/ 370 w 382"/>
                <a:gd name="T15" fmla="*/ 319 h 449"/>
                <a:gd name="T16" fmla="*/ 356 w 382"/>
                <a:gd name="T17" fmla="*/ 328 h 449"/>
                <a:gd name="T18" fmla="*/ 157 w 382"/>
                <a:gd name="T19" fmla="*/ 426 h 449"/>
                <a:gd name="T20" fmla="*/ 70 w 382"/>
                <a:gd name="T21" fmla="*/ 311 h 449"/>
                <a:gd name="T22" fmla="*/ 87 w 382"/>
                <a:gd name="T23" fmla="*/ 210 h 449"/>
                <a:gd name="T24" fmla="*/ 140 w 382"/>
                <a:gd name="T25" fmla="*/ 210 h 449"/>
                <a:gd name="T26" fmla="*/ 92 w 382"/>
                <a:gd name="T27" fmla="*/ 188 h 449"/>
                <a:gd name="T28" fmla="*/ 260 w 382"/>
                <a:gd name="T29" fmla="*/ 22 h 449"/>
                <a:gd name="T30" fmla="*/ 333 w 382"/>
                <a:gd name="T31" fmla="*/ 84 h 449"/>
                <a:gd name="T32" fmla="*/ 134 w 382"/>
                <a:gd name="T33" fmla="*/ 188 h 449"/>
                <a:gd name="T34" fmla="*/ 92 w 382"/>
                <a:gd name="T35" fmla="*/ 18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449">
                  <a:moveTo>
                    <a:pt x="140" y="210"/>
                  </a:moveTo>
                  <a:cubicBezTo>
                    <a:pt x="168" y="210"/>
                    <a:pt x="241" y="207"/>
                    <a:pt x="291" y="185"/>
                  </a:cubicBezTo>
                  <a:cubicBezTo>
                    <a:pt x="361" y="157"/>
                    <a:pt x="367" y="98"/>
                    <a:pt x="367" y="84"/>
                  </a:cubicBezTo>
                  <a:cubicBezTo>
                    <a:pt x="367" y="42"/>
                    <a:pt x="328" y="0"/>
                    <a:pt x="260" y="0"/>
                  </a:cubicBezTo>
                  <a:cubicBezTo>
                    <a:pt x="148" y="0"/>
                    <a:pt x="0" y="95"/>
                    <a:pt x="0" y="269"/>
                  </a:cubicBezTo>
                  <a:cubicBezTo>
                    <a:pt x="0" y="370"/>
                    <a:pt x="59" y="448"/>
                    <a:pt x="157" y="448"/>
                  </a:cubicBezTo>
                  <a:cubicBezTo>
                    <a:pt x="297" y="448"/>
                    <a:pt x="381" y="345"/>
                    <a:pt x="381" y="331"/>
                  </a:cubicBezTo>
                  <a:cubicBezTo>
                    <a:pt x="381" y="325"/>
                    <a:pt x="375" y="319"/>
                    <a:pt x="370" y="319"/>
                  </a:cubicBezTo>
                  <a:cubicBezTo>
                    <a:pt x="364" y="319"/>
                    <a:pt x="361" y="322"/>
                    <a:pt x="356" y="328"/>
                  </a:cubicBezTo>
                  <a:cubicBezTo>
                    <a:pt x="277" y="426"/>
                    <a:pt x="171" y="426"/>
                    <a:pt x="157" y="426"/>
                  </a:cubicBezTo>
                  <a:cubicBezTo>
                    <a:pt x="81" y="426"/>
                    <a:pt x="70" y="345"/>
                    <a:pt x="70" y="311"/>
                  </a:cubicBezTo>
                  <a:cubicBezTo>
                    <a:pt x="70" y="300"/>
                    <a:pt x="73" y="269"/>
                    <a:pt x="87" y="210"/>
                  </a:cubicBezTo>
                  <a:lnTo>
                    <a:pt x="140" y="210"/>
                  </a:lnTo>
                  <a:close/>
                  <a:moveTo>
                    <a:pt x="92" y="188"/>
                  </a:moveTo>
                  <a:cubicBezTo>
                    <a:pt x="132" y="36"/>
                    <a:pt x="235" y="22"/>
                    <a:pt x="260" y="22"/>
                  </a:cubicBezTo>
                  <a:cubicBezTo>
                    <a:pt x="305" y="22"/>
                    <a:pt x="333" y="50"/>
                    <a:pt x="333" y="84"/>
                  </a:cubicBezTo>
                  <a:cubicBezTo>
                    <a:pt x="333" y="188"/>
                    <a:pt x="174" y="188"/>
                    <a:pt x="134" y="188"/>
                  </a:cubicBezTo>
                  <a:lnTo>
                    <a:pt x="92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8" name="Freeform 24"/>
            <p:cNvSpPr>
              <a:spLocks noChangeArrowheads="1"/>
            </p:cNvSpPr>
            <p:nvPr/>
          </p:nvSpPr>
          <p:spPr bwMode="auto">
            <a:xfrm>
              <a:off x="461" y="853"/>
              <a:ext cx="115" cy="115"/>
            </a:xfrm>
            <a:custGeom>
              <a:avLst/>
              <a:gdLst>
                <a:gd name="T0" fmla="*/ 272 w 511"/>
                <a:gd name="T1" fmla="*/ 272 h 511"/>
                <a:gd name="T2" fmla="*/ 484 w 511"/>
                <a:gd name="T3" fmla="*/ 272 h 511"/>
                <a:gd name="T4" fmla="*/ 510 w 511"/>
                <a:gd name="T5" fmla="*/ 255 h 511"/>
                <a:gd name="T6" fmla="*/ 484 w 511"/>
                <a:gd name="T7" fmla="*/ 238 h 511"/>
                <a:gd name="T8" fmla="*/ 272 w 511"/>
                <a:gd name="T9" fmla="*/ 238 h 511"/>
                <a:gd name="T10" fmla="*/ 272 w 511"/>
                <a:gd name="T11" fmla="*/ 25 h 511"/>
                <a:gd name="T12" fmla="*/ 255 w 511"/>
                <a:gd name="T13" fmla="*/ 0 h 511"/>
                <a:gd name="T14" fmla="*/ 238 w 511"/>
                <a:gd name="T15" fmla="*/ 25 h 511"/>
                <a:gd name="T16" fmla="*/ 238 w 511"/>
                <a:gd name="T17" fmla="*/ 238 h 511"/>
                <a:gd name="T18" fmla="*/ 25 w 511"/>
                <a:gd name="T19" fmla="*/ 238 h 511"/>
                <a:gd name="T20" fmla="*/ 0 w 511"/>
                <a:gd name="T21" fmla="*/ 255 h 511"/>
                <a:gd name="T22" fmla="*/ 25 w 511"/>
                <a:gd name="T23" fmla="*/ 272 h 511"/>
                <a:gd name="T24" fmla="*/ 238 w 511"/>
                <a:gd name="T25" fmla="*/ 272 h 511"/>
                <a:gd name="T26" fmla="*/ 238 w 511"/>
                <a:gd name="T27" fmla="*/ 485 h 511"/>
                <a:gd name="T28" fmla="*/ 255 w 511"/>
                <a:gd name="T29" fmla="*/ 510 h 511"/>
                <a:gd name="T30" fmla="*/ 272 w 511"/>
                <a:gd name="T31" fmla="*/ 485 h 511"/>
                <a:gd name="T32" fmla="*/ 272 w 511"/>
                <a:gd name="T33" fmla="*/ 27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1" h="511">
                  <a:moveTo>
                    <a:pt x="272" y="272"/>
                  </a:moveTo>
                  <a:lnTo>
                    <a:pt x="484" y="272"/>
                  </a:lnTo>
                  <a:cubicBezTo>
                    <a:pt x="493" y="272"/>
                    <a:pt x="510" y="272"/>
                    <a:pt x="510" y="255"/>
                  </a:cubicBezTo>
                  <a:cubicBezTo>
                    <a:pt x="510" y="238"/>
                    <a:pt x="493" y="238"/>
                    <a:pt x="484" y="238"/>
                  </a:cubicBezTo>
                  <a:lnTo>
                    <a:pt x="272" y="238"/>
                  </a:lnTo>
                  <a:lnTo>
                    <a:pt x="272" y="25"/>
                  </a:lnTo>
                  <a:cubicBezTo>
                    <a:pt x="272" y="17"/>
                    <a:pt x="272" y="0"/>
                    <a:pt x="255" y="0"/>
                  </a:cubicBezTo>
                  <a:cubicBezTo>
                    <a:pt x="238" y="0"/>
                    <a:pt x="238" y="17"/>
                    <a:pt x="238" y="25"/>
                  </a:cubicBezTo>
                  <a:lnTo>
                    <a:pt x="238" y="238"/>
                  </a:lnTo>
                  <a:lnTo>
                    <a:pt x="25" y="238"/>
                  </a:lnTo>
                  <a:cubicBezTo>
                    <a:pt x="17" y="238"/>
                    <a:pt x="0" y="238"/>
                    <a:pt x="0" y="255"/>
                  </a:cubicBezTo>
                  <a:cubicBezTo>
                    <a:pt x="0" y="272"/>
                    <a:pt x="17" y="272"/>
                    <a:pt x="25" y="272"/>
                  </a:cubicBezTo>
                  <a:lnTo>
                    <a:pt x="238" y="272"/>
                  </a:lnTo>
                  <a:lnTo>
                    <a:pt x="238" y="485"/>
                  </a:lnTo>
                  <a:cubicBezTo>
                    <a:pt x="238" y="493"/>
                    <a:pt x="238" y="510"/>
                    <a:pt x="255" y="510"/>
                  </a:cubicBezTo>
                  <a:cubicBezTo>
                    <a:pt x="272" y="510"/>
                    <a:pt x="272" y="496"/>
                    <a:pt x="272" y="485"/>
                  </a:cubicBezTo>
                  <a:lnTo>
                    <a:pt x="27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Freeform 25"/>
            <p:cNvSpPr>
              <a:spLocks noChangeArrowheads="1"/>
            </p:cNvSpPr>
            <p:nvPr/>
          </p:nvSpPr>
          <p:spPr bwMode="auto">
            <a:xfrm>
              <a:off x="608" y="943"/>
              <a:ext cx="86" cy="101"/>
            </a:xfrm>
            <a:custGeom>
              <a:avLst/>
              <a:gdLst>
                <a:gd name="T0" fmla="*/ 140 w 382"/>
                <a:gd name="T1" fmla="*/ 210 h 449"/>
                <a:gd name="T2" fmla="*/ 291 w 382"/>
                <a:gd name="T3" fmla="*/ 185 h 449"/>
                <a:gd name="T4" fmla="*/ 367 w 382"/>
                <a:gd name="T5" fmla="*/ 84 h 449"/>
                <a:gd name="T6" fmla="*/ 260 w 382"/>
                <a:gd name="T7" fmla="*/ 0 h 449"/>
                <a:gd name="T8" fmla="*/ 0 w 382"/>
                <a:gd name="T9" fmla="*/ 269 h 449"/>
                <a:gd name="T10" fmla="*/ 157 w 382"/>
                <a:gd name="T11" fmla="*/ 448 h 449"/>
                <a:gd name="T12" fmla="*/ 381 w 382"/>
                <a:gd name="T13" fmla="*/ 331 h 449"/>
                <a:gd name="T14" fmla="*/ 370 w 382"/>
                <a:gd name="T15" fmla="*/ 319 h 449"/>
                <a:gd name="T16" fmla="*/ 356 w 382"/>
                <a:gd name="T17" fmla="*/ 328 h 449"/>
                <a:gd name="T18" fmla="*/ 157 w 382"/>
                <a:gd name="T19" fmla="*/ 426 h 449"/>
                <a:gd name="T20" fmla="*/ 70 w 382"/>
                <a:gd name="T21" fmla="*/ 311 h 449"/>
                <a:gd name="T22" fmla="*/ 87 w 382"/>
                <a:gd name="T23" fmla="*/ 210 h 449"/>
                <a:gd name="T24" fmla="*/ 140 w 382"/>
                <a:gd name="T25" fmla="*/ 210 h 449"/>
                <a:gd name="T26" fmla="*/ 92 w 382"/>
                <a:gd name="T27" fmla="*/ 188 h 449"/>
                <a:gd name="T28" fmla="*/ 260 w 382"/>
                <a:gd name="T29" fmla="*/ 22 h 449"/>
                <a:gd name="T30" fmla="*/ 333 w 382"/>
                <a:gd name="T31" fmla="*/ 84 h 449"/>
                <a:gd name="T32" fmla="*/ 134 w 382"/>
                <a:gd name="T33" fmla="*/ 188 h 449"/>
                <a:gd name="T34" fmla="*/ 92 w 382"/>
                <a:gd name="T35" fmla="*/ 18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449">
                  <a:moveTo>
                    <a:pt x="140" y="210"/>
                  </a:moveTo>
                  <a:cubicBezTo>
                    <a:pt x="168" y="210"/>
                    <a:pt x="241" y="207"/>
                    <a:pt x="291" y="185"/>
                  </a:cubicBezTo>
                  <a:cubicBezTo>
                    <a:pt x="361" y="157"/>
                    <a:pt x="367" y="98"/>
                    <a:pt x="367" y="84"/>
                  </a:cubicBezTo>
                  <a:cubicBezTo>
                    <a:pt x="367" y="42"/>
                    <a:pt x="328" y="0"/>
                    <a:pt x="260" y="0"/>
                  </a:cubicBezTo>
                  <a:cubicBezTo>
                    <a:pt x="148" y="0"/>
                    <a:pt x="0" y="95"/>
                    <a:pt x="0" y="269"/>
                  </a:cubicBezTo>
                  <a:cubicBezTo>
                    <a:pt x="0" y="370"/>
                    <a:pt x="59" y="448"/>
                    <a:pt x="157" y="448"/>
                  </a:cubicBezTo>
                  <a:cubicBezTo>
                    <a:pt x="297" y="448"/>
                    <a:pt x="381" y="345"/>
                    <a:pt x="381" y="331"/>
                  </a:cubicBezTo>
                  <a:cubicBezTo>
                    <a:pt x="381" y="325"/>
                    <a:pt x="375" y="319"/>
                    <a:pt x="370" y="319"/>
                  </a:cubicBezTo>
                  <a:cubicBezTo>
                    <a:pt x="364" y="319"/>
                    <a:pt x="361" y="322"/>
                    <a:pt x="356" y="328"/>
                  </a:cubicBezTo>
                  <a:cubicBezTo>
                    <a:pt x="277" y="426"/>
                    <a:pt x="171" y="426"/>
                    <a:pt x="157" y="426"/>
                  </a:cubicBezTo>
                  <a:cubicBezTo>
                    <a:pt x="81" y="426"/>
                    <a:pt x="70" y="345"/>
                    <a:pt x="70" y="311"/>
                  </a:cubicBezTo>
                  <a:cubicBezTo>
                    <a:pt x="70" y="300"/>
                    <a:pt x="73" y="269"/>
                    <a:pt x="87" y="210"/>
                  </a:cubicBezTo>
                  <a:lnTo>
                    <a:pt x="140" y="210"/>
                  </a:lnTo>
                  <a:close/>
                  <a:moveTo>
                    <a:pt x="92" y="188"/>
                  </a:moveTo>
                  <a:cubicBezTo>
                    <a:pt x="132" y="36"/>
                    <a:pt x="235" y="22"/>
                    <a:pt x="260" y="22"/>
                  </a:cubicBezTo>
                  <a:cubicBezTo>
                    <a:pt x="305" y="22"/>
                    <a:pt x="333" y="50"/>
                    <a:pt x="333" y="84"/>
                  </a:cubicBezTo>
                  <a:cubicBezTo>
                    <a:pt x="333" y="188"/>
                    <a:pt x="174" y="188"/>
                    <a:pt x="134" y="188"/>
                  </a:cubicBezTo>
                  <a:lnTo>
                    <a:pt x="92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Freeform 26"/>
            <p:cNvSpPr>
              <a:spLocks noChangeArrowheads="1"/>
            </p:cNvSpPr>
            <p:nvPr/>
          </p:nvSpPr>
          <p:spPr bwMode="auto">
            <a:xfrm>
              <a:off x="719" y="907"/>
              <a:ext cx="105" cy="7"/>
            </a:xfrm>
            <a:custGeom>
              <a:avLst/>
              <a:gdLst>
                <a:gd name="T0" fmla="*/ 440 w 469"/>
                <a:gd name="T1" fmla="*/ 36 h 37"/>
                <a:gd name="T2" fmla="*/ 468 w 469"/>
                <a:gd name="T3" fmla="*/ 20 h 37"/>
                <a:gd name="T4" fmla="*/ 440 w 469"/>
                <a:gd name="T5" fmla="*/ 0 h 37"/>
                <a:gd name="T6" fmla="*/ 28 w 469"/>
                <a:gd name="T7" fmla="*/ 0 h 37"/>
                <a:gd name="T8" fmla="*/ 0 w 469"/>
                <a:gd name="T9" fmla="*/ 17 h 37"/>
                <a:gd name="T10" fmla="*/ 28 w 469"/>
                <a:gd name="T11" fmla="*/ 36 h 37"/>
                <a:gd name="T12" fmla="*/ 440 w 469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37">
                  <a:moveTo>
                    <a:pt x="440" y="36"/>
                  </a:moveTo>
                  <a:cubicBezTo>
                    <a:pt x="451" y="36"/>
                    <a:pt x="468" y="36"/>
                    <a:pt x="468" y="20"/>
                  </a:cubicBezTo>
                  <a:cubicBezTo>
                    <a:pt x="468" y="0"/>
                    <a:pt x="454" y="0"/>
                    <a:pt x="440" y="0"/>
                  </a:cubicBezTo>
                  <a:lnTo>
                    <a:pt x="28" y="0"/>
                  </a:lnTo>
                  <a:cubicBezTo>
                    <a:pt x="17" y="0"/>
                    <a:pt x="0" y="0"/>
                    <a:pt x="0" y="17"/>
                  </a:cubicBezTo>
                  <a:cubicBezTo>
                    <a:pt x="0" y="36"/>
                    <a:pt x="17" y="36"/>
                    <a:pt x="28" y="36"/>
                  </a:cubicBezTo>
                  <a:lnTo>
                    <a:pt x="44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Freeform 27"/>
            <p:cNvSpPr>
              <a:spLocks noChangeArrowheads="1"/>
            </p:cNvSpPr>
            <p:nvPr/>
          </p:nvSpPr>
          <p:spPr bwMode="auto">
            <a:xfrm>
              <a:off x="927" y="928"/>
              <a:ext cx="198" cy="116"/>
            </a:xfrm>
            <a:custGeom>
              <a:avLst/>
              <a:gdLst>
                <a:gd name="T0" fmla="*/ 770 w 877"/>
                <a:gd name="T1" fmla="*/ 277 h 516"/>
                <a:gd name="T2" fmla="*/ 680 w 877"/>
                <a:gd name="T3" fmla="*/ 373 h 516"/>
                <a:gd name="T4" fmla="*/ 627 w 877"/>
                <a:gd name="T5" fmla="*/ 504 h 516"/>
                <a:gd name="T6" fmla="*/ 647 w 877"/>
                <a:gd name="T7" fmla="*/ 515 h 516"/>
                <a:gd name="T8" fmla="*/ 669 w 877"/>
                <a:gd name="T9" fmla="*/ 496 h 516"/>
                <a:gd name="T10" fmla="*/ 862 w 877"/>
                <a:gd name="T11" fmla="*/ 272 h 516"/>
                <a:gd name="T12" fmla="*/ 876 w 877"/>
                <a:gd name="T13" fmla="*/ 258 h 516"/>
                <a:gd name="T14" fmla="*/ 868 w 877"/>
                <a:gd name="T15" fmla="*/ 247 h 516"/>
                <a:gd name="T16" fmla="*/ 669 w 877"/>
                <a:gd name="T17" fmla="*/ 14 h 516"/>
                <a:gd name="T18" fmla="*/ 647 w 877"/>
                <a:gd name="T19" fmla="*/ 0 h 516"/>
                <a:gd name="T20" fmla="*/ 627 w 877"/>
                <a:gd name="T21" fmla="*/ 11 h 516"/>
                <a:gd name="T22" fmla="*/ 678 w 877"/>
                <a:gd name="T23" fmla="*/ 143 h 516"/>
                <a:gd name="T24" fmla="*/ 770 w 877"/>
                <a:gd name="T25" fmla="*/ 238 h 516"/>
                <a:gd name="T26" fmla="*/ 36 w 877"/>
                <a:gd name="T27" fmla="*/ 238 h 516"/>
                <a:gd name="T28" fmla="*/ 0 w 877"/>
                <a:gd name="T29" fmla="*/ 258 h 516"/>
                <a:gd name="T30" fmla="*/ 36 w 877"/>
                <a:gd name="T31" fmla="*/ 277 h 516"/>
                <a:gd name="T32" fmla="*/ 770 w 877"/>
                <a:gd name="T33" fmla="*/ 2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7" h="516">
                  <a:moveTo>
                    <a:pt x="770" y="277"/>
                  </a:moveTo>
                  <a:cubicBezTo>
                    <a:pt x="714" y="319"/>
                    <a:pt x="689" y="361"/>
                    <a:pt x="680" y="373"/>
                  </a:cubicBezTo>
                  <a:cubicBezTo>
                    <a:pt x="636" y="443"/>
                    <a:pt x="627" y="504"/>
                    <a:pt x="627" y="504"/>
                  </a:cubicBezTo>
                  <a:cubicBezTo>
                    <a:pt x="627" y="515"/>
                    <a:pt x="638" y="515"/>
                    <a:pt x="647" y="515"/>
                  </a:cubicBezTo>
                  <a:cubicBezTo>
                    <a:pt x="664" y="515"/>
                    <a:pt x="666" y="515"/>
                    <a:pt x="669" y="496"/>
                  </a:cubicBezTo>
                  <a:cubicBezTo>
                    <a:pt x="692" y="401"/>
                    <a:pt x="750" y="317"/>
                    <a:pt x="862" y="272"/>
                  </a:cubicBezTo>
                  <a:cubicBezTo>
                    <a:pt x="874" y="266"/>
                    <a:pt x="876" y="266"/>
                    <a:pt x="876" y="258"/>
                  </a:cubicBezTo>
                  <a:cubicBezTo>
                    <a:pt x="876" y="252"/>
                    <a:pt x="871" y="249"/>
                    <a:pt x="868" y="247"/>
                  </a:cubicBezTo>
                  <a:cubicBezTo>
                    <a:pt x="826" y="230"/>
                    <a:pt x="706" y="182"/>
                    <a:pt x="669" y="14"/>
                  </a:cubicBezTo>
                  <a:cubicBezTo>
                    <a:pt x="666" y="3"/>
                    <a:pt x="664" y="0"/>
                    <a:pt x="647" y="0"/>
                  </a:cubicBezTo>
                  <a:cubicBezTo>
                    <a:pt x="638" y="0"/>
                    <a:pt x="627" y="0"/>
                    <a:pt x="627" y="11"/>
                  </a:cubicBezTo>
                  <a:cubicBezTo>
                    <a:pt x="627" y="14"/>
                    <a:pt x="636" y="76"/>
                    <a:pt x="678" y="143"/>
                  </a:cubicBezTo>
                  <a:cubicBezTo>
                    <a:pt x="697" y="171"/>
                    <a:pt x="728" y="207"/>
                    <a:pt x="770" y="238"/>
                  </a:cubicBezTo>
                  <a:lnTo>
                    <a:pt x="36" y="238"/>
                  </a:lnTo>
                  <a:cubicBezTo>
                    <a:pt x="17" y="238"/>
                    <a:pt x="0" y="238"/>
                    <a:pt x="0" y="258"/>
                  </a:cubicBezTo>
                  <a:cubicBezTo>
                    <a:pt x="0" y="277"/>
                    <a:pt x="17" y="277"/>
                    <a:pt x="36" y="277"/>
                  </a:cubicBezTo>
                  <a:lnTo>
                    <a:pt x="770" y="2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Freeform 28"/>
            <p:cNvSpPr>
              <a:spLocks noChangeArrowheads="1"/>
            </p:cNvSpPr>
            <p:nvPr/>
          </p:nvSpPr>
          <p:spPr bwMode="auto">
            <a:xfrm>
              <a:off x="1206" y="946"/>
              <a:ext cx="121" cy="98"/>
            </a:xfrm>
            <a:custGeom>
              <a:avLst/>
              <a:gdLst>
                <a:gd name="T0" fmla="*/ 235 w 536"/>
                <a:gd name="T1" fmla="*/ 59 h 438"/>
                <a:gd name="T2" fmla="*/ 347 w 536"/>
                <a:gd name="T3" fmla="*/ 59 h 438"/>
                <a:gd name="T4" fmla="*/ 305 w 536"/>
                <a:gd name="T5" fmla="*/ 314 h 438"/>
                <a:gd name="T6" fmla="*/ 314 w 536"/>
                <a:gd name="T7" fmla="*/ 389 h 438"/>
                <a:gd name="T8" fmla="*/ 350 w 536"/>
                <a:gd name="T9" fmla="*/ 437 h 438"/>
                <a:gd name="T10" fmla="*/ 389 w 536"/>
                <a:gd name="T11" fmla="*/ 401 h 438"/>
                <a:gd name="T12" fmla="*/ 384 w 536"/>
                <a:gd name="T13" fmla="*/ 378 h 438"/>
                <a:gd name="T14" fmla="*/ 356 w 536"/>
                <a:gd name="T15" fmla="*/ 216 h 438"/>
                <a:gd name="T16" fmla="*/ 372 w 536"/>
                <a:gd name="T17" fmla="*/ 59 h 438"/>
                <a:gd name="T18" fmla="*/ 484 w 536"/>
                <a:gd name="T19" fmla="*/ 59 h 438"/>
                <a:gd name="T20" fmla="*/ 535 w 536"/>
                <a:gd name="T21" fmla="*/ 22 h 438"/>
                <a:gd name="T22" fmla="*/ 496 w 536"/>
                <a:gd name="T23" fmla="*/ 0 h 438"/>
                <a:gd name="T24" fmla="*/ 162 w 536"/>
                <a:gd name="T25" fmla="*/ 0 h 438"/>
                <a:gd name="T26" fmla="*/ 62 w 536"/>
                <a:gd name="T27" fmla="*/ 48 h 438"/>
                <a:gd name="T28" fmla="*/ 0 w 536"/>
                <a:gd name="T29" fmla="*/ 134 h 438"/>
                <a:gd name="T30" fmla="*/ 11 w 536"/>
                <a:gd name="T31" fmla="*/ 146 h 438"/>
                <a:gd name="T32" fmla="*/ 28 w 536"/>
                <a:gd name="T33" fmla="*/ 134 h 438"/>
                <a:gd name="T34" fmla="*/ 154 w 536"/>
                <a:gd name="T35" fmla="*/ 59 h 438"/>
                <a:gd name="T36" fmla="*/ 210 w 536"/>
                <a:gd name="T37" fmla="*/ 59 h 438"/>
                <a:gd name="T38" fmla="*/ 84 w 536"/>
                <a:gd name="T39" fmla="*/ 387 h 438"/>
                <a:gd name="T40" fmla="*/ 76 w 536"/>
                <a:gd name="T41" fmla="*/ 412 h 438"/>
                <a:gd name="T42" fmla="*/ 104 w 536"/>
                <a:gd name="T43" fmla="*/ 437 h 438"/>
                <a:gd name="T44" fmla="*/ 154 w 536"/>
                <a:gd name="T45" fmla="*/ 373 h 438"/>
                <a:gd name="T46" fmla="*/ 179 w 536"/>
                <a:gd name="T47" fmla="*/ 277 h 438"/>
                <a:gd name="T48" fmla="*/ 235 w 536"/>
                <a:gd name="T49" fmla="*/ 5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6" h="438">
                  <a:moveTo>
                    <a:pt x="235" y="59"/>
                  </a:moveTo>
                  <a:lnTo>
                    <a:pt x="347" y="59"/>
                  </a:lnTo>
                  <a:cubicBezTo>
                    <a:pt x="314" y="204"/>
                    <a:pt x="305" y="247"/>
                    <a:pt x="305" y="314"/>
                  </a:cubicBezTo>
                  <a:cubicBezTo>
                    <a:pt x="305" y="328"/>
                    <a:pt x="305" y="356"/>
                    <a:pt x="314" y="389"/>
                  </a:cubicBezTo>
                  <a:cubicBezTo>
                    <a:pt x="325" y="431"/>
                    <a:pt x="333" y="437"/>
                    <a:pt x="350" y="437"/>
                  </a:cubicBezTo>
                  <a:cubicBezTo>
                    <a:pt x="370" y="437"/>
                    <a:pt x="389" y="420"/>
                    <a:pt x="389" y="401"/>
                  </a:cubicBezTo>
                  <a:cubicBezTo>
                    <a:pt x="389" y="395"/>
                    <a:pt x="389" y="392"/>
                    <a:pt x="384" y="378"/>
                  </a:cubicBezTo>
                  <a:cubicBezTo>
                    <a:pt x="356" y="308"/>
                    <a:pt x="356" y="244"/>
                    <a:pt x="356" y="216"/>
                  </a:cubicBezTo>
                  <a:cubicBezTo>
                    <a:pt x="356" y="162"/>
                    <a:pt x="361" y="109"/>
                    <a:pt x="372" y="59"/>
                  </a:cubicBezTo>
                  <a:lnTo>
                    <a:pt x="484" y="59"/>
                  </a:lnTo>
                  <a:cubicBezTo>
                    <a:pt x="498" y="59"/>
                    <a:pt x="535" y="59"/>
                    <a:pt x="535" y="22"/>
                  </a:cubicBezTo>
                  <a:cubicBezTo>
                    <a:pt x="535" y="0"/>
                    <a:pt x="512" y="0"/>
                    <a:pt x="496" y="0"/>
                  </a:cubicBezTo>
                  <a:lnTo>
                    <a:pt x="162" y="0"/>
                  </a:lnTo>
                  <a:cubicBezTo>
                    <a:pt x="143" y="0"/>
                    <a:pt x="104" y="0"/>
                    <a:pt x="62" y="48"/>
                  </a:cubicBezTo>
                  <a:cubicBezTo>
                    <a:pt x="25" y="84"/>
                    <a:pt x="0" y="132"/>
                    <a:pt x="0" y="134"/>
                  </a:cubicBezTo>
                  <a:cubicBezTo>
                    <a:pt x="0" y="137"/>
                    <a:pt x="0" y="146"/>
                    <a:pt x="11" y="146"/>
                  </a:cubicBezTo>
                  <a:cubicBezTo>
                    <a:pt x="20" y="146"/>
                    <a:pt x="22" y="143"/>
                    <a:pt x="28" y="134"/>
                  </a:cubicBezTo>
                  <a:cubicBezTo>
                    <a:pt x="76" y="59"/>
                    <a:pt x="134" y="59"/>
                    <a:pt x="154" y="59"/>
                  </a:cubicBezTo>
                  <a:lnTo>
                    <a:pt x="210" y="59"/>
                  </a:lnTo>
                  <a:cubicBezTo>
                    <a:pt x="179" y="176"/>
                    <a:pt x="126" y="297"/>
                    <a:pt x="84" y="387"/>
                  </a:cubicBezTo>
                  <a:cubicBezTo>
                    <a:pt x="76" y="403"/>
                    <a:pt x="76" y="403"/>
                    <a:pt x="76" y="412"/>
                  </a:cubicBezTo>
                  <a:cubicBezTo>
                    <a:pt x="76" y="431"/>
                    <a:pt x="92" y="437"/>
                    <a:pt x="104" y="437"/>
                  </a:cubicBezTo>
                  <a:cubicBezTo>
                    <a:pt x="134" y="437"/>
                    <a:pt x="143" y="409"/>
                    <a:pt x="154" y="373"/>
                  </a:cubicBezTo>
                  <a:cubicBezTo>
                    <a:pt x="168" y="328"/>
                    <a:pt x="168" y="325"/>
                    <a:pt x="179" y="277"/>
                  </a:cubicBezTo>
                  <a:lnTo>
                    <a:pt x="235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Freeform 29"/>
            <p:cNvSpPr>
              <a:spLocks noChangeArrowheads="1"/>
            </p:cNvSpPr>
            <p:nvPr/>
          </p:nvSpPr>
          <p:spPr bwMode="auto">
            <a:xfrm>
              <a:off x="1341" y="946"/>
              <a:ext cx="121" cy="98"/>
            </a:xfrm>
            <a:custGeom>
              <a:avLst/>
              <a:gdLst>
                <a:gd name="T0" fmla="*/ 235 w 536"/>
                <a:gd name="T1" fmla="*/ 59 h 438"/>
                <a:gd name="T2" fmla="*/ 347 w 536"/>
                <a:gd name="T3" fmla="*/ 59 h 438"/>
                <a:gd name="T4" fmla="*/ 305 w 536"/>
                <a:gd name="T5" fmla="*/ 314 h 438"/>
                <a:gd name="T6" fmla="*/ 314 w 536"/>
                <a:gd name="T7" fmla="*/ 389 h 438"/>
                <a:gd name="T8" fmla="*/ 350 w 536"/>
                <a:gd name="T9" fmla="*/ 437 h 438"/>
                <a:gd name="T10" fmla="*/ 389 w 536"/>
                <a:gd name="T11" fmla="*/ 401 h 438"/>
                <a:gd name="T12" fmla="*/ 384 w 536"/>
                <a:gd name="T13" fmla="*/ 378 h 438"/>
                <a:gd name="T14" fmla="*/ 356 w 536"/>
                <a:gd name="T15" fmla="*/ 216 h 438"/>
                <a:gd name="T16" fmla="*/ 372 w 536"/>
                <a:gd name="T17" fmla="*/ 59 h 438"/>
                <a:gd name="T18" fmla="*/ 484 w 536"/>
                <a:gd name="T19" fmla="*/ 59 h 438"/>
                <a:gd name="T20" fmla="*/ 535 w 536"/>
                <a:gd name="T21" fmla="*/ 22 h 438"/>
                <a:gd name="T22" fmla="*/ 496 w 536"/>
                <a:gd name="T23" fmla="*/ 0 h 438"/>
                <a:gd name="T24" fmla="*/ 162 w 536"/>
                <a:gd name="T25" fmla="*/ 0 h 438"/>
                <a:gd name="T26" fmla="*/ 62 w 536"/>
                <a:gd name="T27" fmla="*/ 48 h 438"/>
                <a:gd name="T28" fmla="*/ 0 w 536"/>
                <a:gd name="T29" fmla="*/ 134 h 438"/>
                <a:gd name="T30" fmla="*/ 11 w 536"/>
                <a:gd name="T31" fmla="*/ 146 h 438"/>
                <a:gd name="T32" fmla="*/ 28 w 536"/>
                <a:gd name="T33" fmla="*/ 134 h 438"/>
                <a:gd name="T34" fmla="*/ 154 w 536"/>
                <a:gd name="T35" fmla="*/ 59 h 438"/>
                <a:gd name="T36" fmla="*/ 210 w 536"/>
                <a:gd name="T37" fmla="*/ 59 h 438"/>
                <a:gd name="T38" fmla="*/ 84 w 536"/>
                <a:gd name="T39" fmla="*/ 387 h 438"/>
                <a:gd name="T40" fmla="*/ 76 w 536"/>
                <a:gd name="T41" fmla="*/ 412 h 438"/>
                <a:gd name="T42" fmla="*/ 104 w 536"/>
                <a:gd name="T43" fmla="*/ 437 h 438"/>
                <a:gd name="T44" fmla="*/ 154 w 536"/>
                <a:gd name="T45" fmla="*/ 373 h 438"/>
                <a:gd name="T46" fmla="*/ 179 w 536"/>
                <a:gd name="T47" fmla="*/ 277 h 438"/>
                <a:gd name="T48" fmla="*/ 235 w 536"/>
                <a:gd name="T49" fmla="*/ 5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6" h="438">
                  <a:moveTo>
                    <a:pt x="235" y="59"/>
                  </a:moveTo>
                  <a:lnTo>
                    <a:pt x="347" y="59"/>
                  </a:lnTo>
                  <a:cubicBezTo>
                    <a:pt x="314" y="204"/>
                    <a:pt x="305" y="247"/>
                    <a:pt x="305" y="314"/>
                  </a:cubicBezTo>
                  <a:cubicBezTo>
                    <a:pt x="305" y="328"/>
                    <a:pt x="305" y="356"/>
                    <a:pt x="314" y="389"/>
                  </a:cubicBezTo>
                  <a:cubicBezTo>
                    <a:pt x="325" y="431"/>
                    <a:pt x="333" y="437"/>
                    <a:pt x="350" y="437"/>
                  </a:cubicBezTo>
                  <a:cubicBezTo>
                    <a:pt x="370" y="437"/>
                    <a:pt x="389" y="420"/>
                    <a:pt x="389" y="401"/>
                  </a:cubicBezTo>
                  <a:cubicBezTo>
                    <a:pt x="389" y="395"/>
                    <a:pt x="389" y="392"/>
                    <a:pt x="384" y="378"/>
                  </a:cubicBezTo>
                  <a:cubicBezTo>
                    <a:pt x="356" y="308"/>
                    <a:pt x="356" y="244"/>
                    <a:pt x="356" y="216"/>
                  </a:cubicBezTo>
                  <a:cubicBezTo>
                    <a:pt x="356" y="162"/>
                    <a:pt x="361" y="109"/>
                    <a:pt x="372" y="59"/>
                  </a:cubicBezTo>
                  <a:lnTo>
                    <a:pt x="484" y="59"/>
                  </a:lnTo>
                  <a:cubicBezTo>
                    <a:pt x="498" y="59"/>
                    <a:pt x="535" y="59"/>
                    <a:pt x="535" y="22"/>
                  </a:cubicBezTo>
                  <a:cubicBezTo>
                    <a:pt x="535" y="0"/>
                    <a:pt x="512" y="0"/>
                    <a:pt x="496" y="0"/>
                  </a:cubicBezTo>
                  <a:lnTo>
                    <a:pt x="162" y="0"/>
                  </a:lnTo>
                  <a:cubicBezTo>
                    <a:pt x="143" y="0"/>
                    <a:pt x="104" y="0"/>
                    <a:pt x="62" y="48"/>
                  </a:cubicBezTo>
                  <a:cubicBezTo>
                    <a:pt x="25" y="84"/>
                    <a:pt x="0" y="132"/>
                    <a:pt x="0" y="134"/>
                  </a:cubicBezTo>
                  <a:cubicBezTo>
                    <a:pt x="0" y="137"/>
                    <a:pt x="0" y="146"/>
                    <a:pt x="11" y="146"/>
                  </a:cubicBezTo>
                  <a:cubicBezTo>
                    <a:pt x="20" y="146"/>
                    <a:pt x="22" y="143"/>
                    <a:pt x="28" y="134"/>
                  </a:cubicBezTo>
                  <a:cubicBezTo>
                    <a:pt x="76" y="59"/>
                    <a:pt x="134" y="59"/>
                    <a:pt x="154" y="59"/>
                  </a:cubicBezTo>
                  <a:lnTo>
                    <a:pt x="210" y="59"/>
                  </a:lnTo>
                  <a:cubicBezTo>
                    <a:pt x="179" y="176"/>
                    <a:pt x="126" y="297"/>
                    <a:pt x="84" y="387"/>
                  </a:cubicBezTo>
                  <a:cubicBezTo>
                    <a:pt x="76" y="403"/>
                    <a:pt x="76" y="403"/>
                    <a:pt x="76" y="412"/>
                  </a:cubicBezTo>
                  <a:cubicBezTo>
                    <a:pt x="76" y="431"/>
                    <a:pt x="92" y="437"/>
                    <a:pt x="104" y="437"/>
                  </a:cubicBezTo>
                  <a:cubicBezTo>
                    <a:pt x="134" y="437"/>
                    <a:pt x="143" y="409"/>
                    <a:pt x="154" y="373"/>
                  </a:cubicBezTo>
                  <a:cubicBezTo>
                    <a:pt x="168" y="328"/>
                    <a:pt x="168" y="325"/>
                    <a:pt x="179" y="277"/>
                  </a:cubicBezTo>
                  <a:lnTo>
                    <a:pt x="235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Freeform 30"/>
            <p:cNvSpPr>
              <a:spLocks noChangeArrowheads="1"/>
            </p:cNvSpPr>
            <p:nvPr/>
          </p:nvSpPr>
          <p:spPr bwMode="auto">
            <a:xfrm>
              <a:off x="1476" y="889"/>
              <a:ext cx="184" cy="152"/>
            </a:xfrm>
            <a:custGeom>
              <a:avLst/>
              <a:gdLst>
                <a:gd name="T0" fmla="*/ 454 w 816"/>
                <a:gd name="T1" fmla="*/ 269 h 676"/>
                <a:gd name="T2" fmla="*/ 370 w 816"/>
                <a:gd name="T3" fmla="*/ 73 h 676"/>
                <a:gd name="T4" fmla="*/ 364 w 816"/>
                <a:gd name="T5" fmla="*/ 59 h 676"/>
                <a:gd name="T6" fmla="*/ 423 w 816"/>
                <a:gd name="T7" fmla="*/ 31 h 676"/>
                <a:gd name="T8" fmla="*/ 442 w 816"/>
                <a:gd name="T9" fmla="*/ 11 h 676"/>
                <a:gd name="T10" fmla="*/ 428 w 816"/>
                <a:gd name="T11" fmla="*/ 0 h 676"/>
                <a:gd name="T12" fmla="*/ 302 w 816"/>
                <a:gd name="T13" fmla="*/ 3 h 676"/>
                <a:gd name="T14" fmla="*/ 193 w 816"/>
                <a:gd name="T15" fmla="*/ 0 h 676"/>
                <a:gd name="T16" fmla="*/ 174 w 816"/>
                <a:gd name="T17" fmla="*/ 20 h 676"/>
                <a:gd name="T18" fmla="*/ 199 w 816"/>
                <a:gd name="T19" fmla="*/ 31 h 676"/>
                <a:gd name="T20" fmla="*/ 272 w 816"/>
                <a:gd name="T21" fmla="*/ 62 h 676"/>
                <a:gd name="T22" fmla="*/ 389 w 816"/>
                <a:gd name="T23" fmla="*/ 339 h 676"/>
                <a:gd name="T24" fmla="*/ 179 w 816"/>
                <a:gd name="T25" fmla="*/ 563 h 676"/>
                <a:gd name="T26" fmla="*/ 168 w 816"/>
                <a:gd name="T27" fmla="*/ 574 h 676"/>
                <a:gd name="T28" fmla="*/ 22 w 816"/>
                <a:gd name="T29" fmla="*/ 644 h 676"/>
                <a:gd name="T30" fmla="*/ 0 w 816"/>
                <a:gd name="T31" fmla="*/ 664 h 676"/>
                <a:gd name="T32" fmla="*/ 14 w 816"/>
                <a:gd name="T33" fmla="*/ 675 h 676"/>
                <a:gd name="T34" fmla="*/ 106 w 816"/>
                <a:gd name="T35" fmla="*/ 672 h 676"/>
                <a:gd name="T36" fmla="*/ 216 w 816"/>
                <a:gd name="T37" fmla="*/ 675 h 676"/>
                <a:gd name="T38" fmla="*/ 235 w 816"/>
                <a:gd name="T39" fmla="*/ 656 h 676"/>
                <a:gd name="T40" fmla="*/ 221 w 816"/>
                <a:gd name="T41" fmla="*/ 644 h 676"/>
                <a:gd name="T42" fmla="*/ 182 w 816"/>
                <a:gd name="T43" fmla="*/ 613 h 676"/>
                <a:gd name="T44" fmla="*/ 210 w 816"/>
                <a:gd name="T45" fmla="*/ 569 h 676"/>
                <a:gd name="T46" fmla="*/ 311 w 816"/>
                <a:gd name="T47" fmla="*/ 462 h 676"/>
                <a:gd name="T48" fmla="*/ 398 w 816"/>
                <a:gd name="T49" fmla="*/ 367 h 676"/>
                <a:gd name="T50" fmla="*/ 498 w 816"/>
                <a:gd name="T51" fmla="*/ 602 h 676"/>
                <a:gd name="T52" fmla="*/ 504 w 816"/>
                <a:gd name="T53" fmla="*/ 616 h 676"/>
                <a:gd name="T54" fmla="*/ 445 w 816"/>
                <a:gd name="T55" fmla="*/ 644 h 676"/>
                <a:gd name="T56" fmla="*/ 426 w 816"/>
                <a:gd name="T57" fmla="*/ 664 h 676"/>
                <a:gd name="T58" fmla="*/ 442 w 816"/>
                <a:gd name="T59" fmla="*/ 675 h 676"/>
                <a:gd name="T60" fmla="*/ 566 w 816"/>
                <a:gd name="T61" fmla="*/ 672 h 676"/>
                <a:gd name="T62" fmla="*/ 675 w 816"/>
                <a:gd name="T63" fmla="*/ 675 h 676"/>
                <a:gd name="T64" fmla="*/ 694 w 816"/>
                <a:gd name="T65" fmla="*/ 656 h 676"/>
                <a:gd name="T66" fmla="*/ 678 w 816"/>
                <a:gd name="T67" fmla="*/ 644 h 676"/>
                <a:gd name="T68" fmla="*/ 591 w 816"/>
                <a:gd name="T69" fmla="*/ 602 h 676"/>
                <a:gd name="T70" fmla="*/ 465 w 816"/>
                <a:gd name="T71" fmla="*/ 297 h 676"/>
                <a:gd name="T72" fmla="*/ 666 w 816"/>
                <a:gd name="T73" fmla="*/ 81 h 676"/>
                <a:gd name="T74" fmla="*/ 792 w 816"/>
                <a:gd name="T75" fmla="*/ 31 h 676"/>
                <a:gd name="T76" fmla="*/ 815 w 816"/>
                <a:gd name="T77" fmla="*/ 11 h 676"/>
                <a:gd name="T78" fmla="*/ 801 w 816"/>
                <a:gd name="T79" fmla="*/ 0 h 676"/>
                <a:gd name="T80" fmla="*/ 708 w 816"/>
                <a:gd name="T81" fmla="*/ 3 h 676"/>
                <a:gd name="T82" fmla="*/ 599 w 816"/>
                <a:gd name="T83" fmla="*/ 0 h 676"/>
                <a:gd name="T84" fmla="*/ 580 w 816"/>
                <a:gd name="T85" fmla="*/ 20 h 676"/>
                <a:gd name="T86" fmla="*/ 591 w 816"/>
                <a:gd name="T87" fmla="*/ 31 h 676"/>
                <a:gd name="T88" fmla="*/ 630 w 816"/>
                <a:gd name="T89" fmla="*/ 62 h 676"/>
                <a:gd name="T90" fmla="*/ 613 w 816"/>
                <a:gd name="T91" fmla="*/ 98 h 676"/>
                <a:gd name="T92" fmla="*/ 454 w 816"/>
                <a:gd name="T93" fmla="*/ 26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6" h="676">
                  <a:moveTo>
                    <a:pt x="454" y="269"/>
                  </a:moveTo>
                  <a:lnTo>
                    <a:pt x="370" y="73"/>
                  </a:lnTo>
                  <a:cubicBezTo>
                    <a:pt x="367" y="64"/>
                    <a:pt x="364" y="62"/>
                    <a:pt x="364" y="59"/>
                  </a:cubicBezTo>
                  <a:cubicBezTo>
                    <a:pt x="364" y="53"/>
                    <a:pt x="381" y="34"/>
                    <a:pt x="423" y="31"/>
                  </a:cubicBezTo>
                  <a:cubicBezTo>
                    <a:pt x="431" y="31"/>
                    <a:pt x="442" y="28"/>
                    <a:pt x="442" y="11"/>
                  </a:cubicBezTo>
                  <a:cubicBezTo>
                    <a:pt x="442" y="0"/>
                    <a:pt x="431" y="0"/>
                    <a:pt x="428" y="0"/>
                  </a:cubicBezTo>
                  <a:cubicBezTo>
                    <a:pt x="386" y="0"/>
                    <a:pt x="344" y="3"/>
                    <a:pt x="302" y="3"/>
                  </a:cubicBezTo>
                  <a:cubicBezTo>
                    <a:pt x="277" y="3"/>
                    <a:pt x="218" y="0"/>
                    <a:pt x="193" y="0"/>
                  </a:cubicBezTo>
                  <a:cubicBezTo>
                    <a:pt x="188" y="0"/>
                    <a:pt x="174" y="0"/>
                    <a:pt x="174" y="20"/>
                  </a:cubicBezTo>
                  <a:cubicBezTo>
                    <a:pt x="174" y="31"/>
                    <a:pt x="185" y="31"/>
                    <a:pt x="199" y="31"/>
                  </a:cubicBezTo>
                  <a:cubicBezTo>
                    <a:pt x="258" y="31"/>
                    <a:pt x="263" y="39"/>
                    <a:pt x="272" y="62"/>
                  </a:cubicBezTo>
                  <a:lnTo>
                    <a:pt x="389" y="339"/>
                  </a:lnTo>
                  <a:lnTo>
                    <a:pt x="179" y="563"/>
                  </a:lnTo>
                  <a:lnTo>
                    <a:pt x="168" y="574"/>
                  </a:lnTo>
                  <a:cubicBezTo>
                    <a:pt x="118" y="625"/>
                    <a:pt x="73" y="642"/>
                    <a:pt x="22" y="644"/>
                  </a:cubicBezTo>
                  <a:cubicBezTo>
                    <a:pt x="8" y="644"/>
                    <a:pt x="0" y="644"/>
                    <a:pt x="0" y="664"/>
                  </a:cubicBezTo>
                  <a:cubicBezTo>
                    <a:pt x="0" y="667"/>
                    <a:pt x="0" y="675"/>
                    <a:pt x="14" y="675"/>
                  </a:cubicBezTo>
                  <a:cubicBezTo>
                    <a:pt x="42" y="675"/>
                    <a:pt x="76" y="672"/>
                    <a:pt x="106" y="672"/>
                  </a:cubicBezTo>
                  <a:cubicBezTo>
                    <a:pt x="143" y="672"/>
                    <a:pt x="182" y="675"/>
                    <a:pt x="216" y="675"/>
                  </a:cubicBezTo>
                  <a:cubicBezTo>
                    <a:pt x="221" y="675"/>
                    <a:pt x="235" y="675"/>
                    <a:pt x="235" y="656"/>
                  </a:cubicBezTo>
                  <a:cubicBezTo>
                    <a:pt x="235" y="644"/>
                    <a:pt x="224" y="644"/>
                    <a:pt x="221" y="644"/>
                  </a:cubicBezTo>
                  <a:cubicBezTo>
                    <a:pt x="213" y="644"/>
                    <a:pt x="182" y="642"/>
                    <a:pt x="182" y="613"/>
                  </a:cubicBezTo>
                  <a:cubicBezTo>
                    <a:pt x="182" y="599"/>
                    <a:pt x="199" y="583"/>
                    <a:pt x="210" y="569"/>
                  </a:cubicBezTo>
                  <a:lnTo>
                    <a:pt x="311" y="462"/>
                  </a:lnTo>
                  <a:lnTo>
                    <a:pt x="398" y="367"/>
                  </a:lnTo>
                  <a:lnTo>
                    <a:pt x="498" y="602"/>
                  </a:lnTo>
                  <a:cubicBezTo>
                    <a:pt x="504" y="613"/>
                    <a:pt x="504" y="613"/>
                    <a:pt x="504" y="616"/>
                  </a:cubicBezTo>
                  <a:cubicBezTo>
                    <a:pt x="504" y="625"/>
                    <a:pt x="484" y="642"/>
                    <a:pt x="445" y="644"/>
                  </a:cubicBezTo>
                  <a:cubicBezTo>
                    <a:pt x="437" y="644"/>
                    <a:pt x="426" y="647"/>
                    <a:pt x="426" y="664"/>
                  </a:cubicBezTo>
                  <a:cubicBezTo>
                    <a:pt x="426" y="675"/>
                    <a:pt x="437" y="675"/>
                    <a:pt x="442" y="675"/>
                  </a:cubicBezTo>
                  <a:cubicBezTo>
                    <a:pt x="470" y="675"/>
                    <a:pt x="538" y="672"/>
                    <a:pt x="566" y="672"/>
                  </a:cubicBezTo>
                  <a:cubicBezTo>
                    <a:pt x="591" y="672"/>
                    <a:pt x="650" y="675"/>
                    <a:pt x="675" y="675"/>
                  </a:cubicBezTo>
                  <a:cubicBezTo>
                    <a:pt x="683" y="675"/>
                    <a:pt x="694" y="675"/>
                    <a:pt x="694" y="656"/>
                  </a:cubicBezTo>
                  <a:cubicBezTo>
                    <a:pt x="694" y="644"/>
                    <a:pt x="683" y="644"/>
                    <a:pt x="678" y="644"/>
                  </a:cubicBezTo>
                  <a:cubicBezTo>
                    <a:pt x="610" y="644"/>
                    <a:pt x="608" y="642"/>
                    <a:pt x="591" y="602"/>
                  </a:cubicBezTo>
                  <a:cubicBezTo>
                    <a:pt x="552" y="510"/>
                    <a:pt x="487" y="356"/>
                    <a:pt x="465" y="297"/>
                  </a:cubicBezTo>
                  <a:cubicBezTo>
                    <a:pt x="532" y="227"/>
                    <a:pt x="636" y="109"/>
                    <a:pt x="666" y="81"/>
                  </a:cubicBezTo>
                  <a:cubicBezTo>
                    <a:pt x="694" y="56"/>
                    <a:pt x="734" y="34"/>
                    <a:pt x="792" y="31"/>
                  </a:cubicBezTo>
                  <a:cubicBezTo>
                    <a:pt x="804" y="31"/>
                    <a:pt x="815" y="31"/>
                    <a:pt x="815" y="11"/>
                  </a:cubicBezTo>
                  <a:cubicBezTo>
                    <a:pt x="815" y="11"/>
                    <a:pt x="815" y="0"/>
                    <a:pt x="801" y="0"/>
                  </a:cubicBezTo>
                  <a:cubicBezTo>
                    <a:pt x="770" y="0"/>
                    <a:pt x="739" y="3"/>
                    <a:pt x="708" y="3"/>
                  </a:cubicBezTo>
                  <a:cubicBezTo>
                    <a:pt x="672" y="3"/>
                    <a:pt x="633" y="0"/>
                    <a:pt x="599" y="0"/>
                  </a:cubicBezTo>
                  <a:cubicBezTo>
                    <a:pt x="594" y="0"/>
                    <a:pt x="580" y="0"/>
                    <a:pt x="580" y="20"/>
                  </a:cubicBezTo>
                  <a:cubicBezTo>
                    <a:pt x="580" y="28"/>
                    <a:pt x="585" y="31"/>
                    <a:pt x="591" y="31"/>
                  </a:cubicBezTo>
                  <a:cubicBezTo>
                    <a:pt x="599" y="31"/>
                    <a:pt x="630" y="34"/>
                    <a:pt x="630" y="62"/>
                  </a:cubicBezTo>
                  <a:cubicBezTo>
                    <a:pt x="630" y="76"/>
                    <a:pt x="619" y="87"/>
                    <a:pt x="613" y="98"/>
                  </a:cubicBezTo>
                  <a:lnTo>
                    <a:pt x="454" y="2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513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563"/>
            <a:ext cx="9144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5137" name="Line 33"/>
          <p:cNvSpPr>
            <a:spLocks noChangeShapeType="1"/>
          </p:cNvSpPr>
          <p:nvPr/>
        </p:nvSpPr>
        <p:spPr bwMode="auto">
          <a:xfrm>
            <a:off x="4716463" y="2060575"/>
            <a:ext cx="1727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4859338" y="1557338"/>
            <a:ext cx="1516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No A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676400" y="6400800"/>
            <a:ext cx="338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000080"/>
                </a:solidFill>
              </a:rPr>
              <a:t>Kang-</a:t>
            </a:r>
            <a:r>
              <a:rPr lang="en-US" sz="1800" dirty="0" err="1">
                <a:solidFill>
                  <a:srgbClr val="000080"/>
                </a:solidFill>
              </a:rPr>
              <a:t>Prokudin</a:t>
            </a:r>
            <a:r>
              <a:rPr lang="en-US" sz="1800" dirty="0">
                <a:solidFill>
                  <a:srgbClr val="000080"/>
                </a:solidFill>
              </a:rPr>
              <a:t>-Sun-Yuan 2014</a:t>
            </a:r>
          </a:p>
        </p:txBody>
      </p:sp>
    </p:spTree>
    <p:extLst>
      <p:ext uri="{BB962C8B-B14F-4D97-AF65-F5344CB8AC3E}">
        <p14:creationId xmlns:p14="http://schemas.microsoft.com/office/powerpoint/2010/main" val="958388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r>
              <a:rPr lang="en-US" dirty="0" smtClean="0"/>
              <a:t>It’s a golden opportunity to pursue </a:t>
            </a:r>
            <a:r>
              <a:rPr lang="en-US" dirty="0" smtClean="0"/>
              <a:t>the Collins effects in </a:t>
            </a:r>
            <a:r>
              <a:rPr lang="en-US" dirty="0" smtClean="0"/>
              <a:t>the tau-charm factory</a:t>
            </a:r>
          </a:p>
          <a:p>
            <a:r>
              <a:rPr lang="en-US" dirty="0" smtClean="0"/>
              <a:t>Universality </a:t>
            </a:r>
            <a:r>
              <a:rPr lang="en-US" dirty="0" smtClean="0"/>
              <a:t>helps</a:t>
            </a:r>
            <a:r>
              <a:rPr lang="en-US" dirty="0" smtClean="0"/>
              <a:t> </a:t>
            </a:r>
            <a:r>
              <a:rPr lang="en-US" dirty="0" smtClean="0"/>
              <a:t>us to investigate the nucleon tensor charge </a:t>
            </a:r>
            <a:endParaRPr lang="en-US" dirty="0" smtClean="0"/>
          </a:p>
          <a:p>
            <a:pPr lvl="1"/>
            <a:r>
              <a:rPr lang="en-US" dirty="0" smtClean="0"/>
              <a:t>Collins effects in both DIS and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 smtClean="0"/>
          </a:p>
          <a:p>
            <a:r>
              <a:rPr lang="en-US" dirty="0" smtClean="0"/>
              <a:t>Super tau-charm factory is at a sweat spot to study the associated QCD dynamics</a:t>
            </a:r>
          </a:p>
          <a:p>
            <a:pPr lvl="1"/>
            <a:r>
              <a:rPr lang="en-US" dirty="0" smtClean="0"/>
              <a:t>Interplay between pert. and non-pert.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99BDF8F9-9A3C-424E-A09F-E1AE0A833C49}" type="slidenum">
              <a:rPr lang="en-US" altLang="zh-CN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476250"/>
            <a:ext cx="57277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>
                <a:solidFill>
                  <a:srgbClr val="000080"/>
                </a:solidFill>
              </a:rPr>
              <a:t>Transversity and Collins FF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646238" y="1733550"/>
            <a:ext cx="1158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HERMES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5759450" y="620713"/>
            <a:ext cx="338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80"/>
                </a:solidFill>
              </a:rPr>
              <a:t>Kang-Prokudin-Sun-Yuan 2014</a:t>
            </a:r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17750"/>
            <a:ext cx="36655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225675"/>
            <a:ext cx="363220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894388" y="1733550"/>
            <a:ext cx="13065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COMPASS</a:t>
            </a:r>
          </a:p>
        </p:txBody>
      </p:sp>
      <p:grpSp>
        <p:nvGrpSpPr>
          <p:cNvPr id="149512" name="Group 8"/>
          <p:cNvGrpSpPr>
            <a:grpSpLocks/>
          </p:cNvGrpSpPr>
          <p:nvPr/>
        </p:nvGrpSpPr>
        <p:grpSpPr bwMode="auto">
          <a:xfrm>
            <a:off x="1449388" y="4954588"/>
            <a:ext cx="1989137" cy="255587"/>
            <a:chOff x="913" y="3121"/>
            <a:chExt cx="1253" cy="161"/>
          </a:xfrm>
        </p:grpSpPr>
        <p:sp>
          <p:nvSpPr>
            <p:cNvPr id="149513" name="Freeform 9"/>
            <p:cNvSpPr>
              <a:spLocks noChangeArrowheads="1"/>
            </p:cNvSpPr>
            <p:nvPr/>
          </p:nvSpPr>
          <p:spPr bwMode="auto">
            <a:xfrm>
              <a:off x="913" y="3123"/>
              <a:ext cx="1254" cy="160"/>
            </a:xfrm>
            <a:custGeom>
              <a:avLst/>
              <a:gdLst>
                <a:gd name="T0" fmla="*/ 2766 w 5532"/>
                <a:gd name="T1" fmla="*/ 707 h 708"/>
                <a:gd name="T2" fmla="*/ 0 w 5532"/>
                <a:gd name="T3" fmla="*/ 707 h 708"/>
                <a:gd name="T4" fmla="*/ 0 w 5532"/>
                <a:gd name="T5" fmla="*/ 0 h 708"/>
                <a:gd name="T6" fmla="*/ 5531 w 5532"/>
                <a:gd name="T7" fmla="*/ 0 h 708"/>
                <a:gd name="T8" fmla="*/ 5531 w 5532"/>
                <a:gd name="T9" fmla="*/ 707 h 708"/>
                <a:gd name="T10" fmla="*/ 2766 w 5532"/>
                <a:gd name="T11" fmla="*/ 707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2" h="708">
                  <a:moveTo>
                    <a:pt x="2766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5531" y="0"/>
                  </a:lnTo>
                  <a:lnTo>
                    <a:pt x="5531" y="707"/>
                  </a:lnTo>
                  <a:lnTo>
                    <a:pt x="2766" y="7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4" name="Freeform 10"/>
            <p:cNvSpPr>
              <a:spLocks noChangeArrowheads="1"/>
            </p:cNvSpPr>
            <p:nvPr/>
          </p:nvSpPr>
          <p:spPr bwMode="auto">
            <a:xfrm>
              <a:off x="926" y="3151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5" name="Freeform 11"/>
            <p:cNvSpPr>
              <a:spLocks noChangeArrowheads="1"/>
            </p:cNvSpPr>
            <p:nvPr/>
          </p:nvSpPr>
          <p:spPr bwMode="auto">
            <a:xfrm>
              <a:off x="1033" y="3142"/>
              <a:ext cx="95" cy="137"/>
            </a:xfrm>
            <a:custGeom>
              <a:avLst/>
              <a:gdLst>
                <a:gd name="T0" fmla="*/ 392 w 424"/>
                <a:gd name="T1" fmla="*/ 27 h 609"/>
                <a:gd name="T2" fmla="*/ 405 w 424"/>
                <a:gd name="T3" fmla="*/ 13 h 609"/>
                <a:gd name="T4" fmla="*/ 392 w 424"/>
                <a:gd name="T5" fmla="*/ 0 h 609"/>
                <a:gd name="T6" fmla="*/ 382 w 424"/>
                <a:gd name="T7" fmla="*/ 4 h 609"/>
                <a:gd name="T8" fmla="*/ 31 w 424"/>
                <a:gd name="T9" fmla="*/ 169 h 609"/>
                <a:gd name="T10" fmla="*/ 18 w 424"/>
                <a:gd name="T11" fmla="*/ 183 h 609"/>
                <a:gd name="T12" fmla="*/ 31 w 424"/>
                <a:gd name="T13" fmla="*/ 198 h 609"/>
                <a:gd name="T14" fmla="*/ 382 w 424"/>
                <a:gd name="T15" fmla="*/ 363 h 609"/>
                <a:gd name="T16" fmla="*/ 392 w 424"/>
                <a:gd name="T17" fmla="*/ 367 h 609"/>
                <a:gd name="T18" fmla="*/ 405 w 424"/>
                <a:gd name="T19" fmla="*/ 354 h 609"/>
                <a:gd name="T20" fmla="*/ 392 w 424"/>
                <a:gd name="T21" fmla="*/ 340 h 609"/>
                <a:gd name="T22" fmla="*/ 59 w 424"/>
                <a:gd name="T23" fmla="*/ 183 h 609"/>
                <a:gd name="T24" fmla="*/ 392 w 424"/>
                <a:gd name="T25" fmla="*/ 27 h 609"/>
                <a:gd name="T26" fmla="*/ 423 w 424"/>
                <a:gd name="T27" fmla="*/ 480 h 609"/>
                <a:gd name="T28" fmla="*/ 414 w 424"/>
                <a:gd name="T29" fmla="*/ 461 h 609"/>
                <a:gd name="T30" fmla="*/ 405 w 424"/>
                <a:gd name="T31" fmla="*/ 479 h 609"/>
                <a:gd name="T32" fmla="*/ 317 w 424"/>
                <a:gd name="T33" fmla="*/ 572 h 609"/>
                <a:gd name="T34" fmla="*/ 218 w 424"/>
                <a:gd name="T35" fmla="*/ 520 h 609"/>
                <a:gd name="T36" fmla="*/ 106 w 424"/>
                <a:gd name="T37" fmla="*/ 461 h 609"/>
                <a:gd name="T38" fmla="*/ 0 w 424"/>
                <a:gd name="T39" fmla="*/ 586 h 609"/>
                <a:gd name="T40" fmla="*/ 9 w 424"/>
                <a:gd name="T41" fmla="*/ 606 h 609"/>
                <a:gd name="T42" fmla="*/ 18 w 424"/>
                <a:gd name="T43" fmla="*/ 592 h 609"/>
                <a:gd name="T44" fmla="*/ 106 w 424"/>
                <a:gd name="T45" fmla="*/ 495 h 609"/>
                <a:gd name="T46" fmla="*/ 205 w 424"/>
                <a:gd name="T47" fmla="*/ 547 h 609"/>
                <a:gd name="T48" fmla="*/ 317 w 424"/>
                <a:gd name="T49" fmla="*/ 608 h 609"/>
                <a:gd name="T50" fmla="*/ 423 w 424"/>
                <a:gd name="T51" fmla="*/ 48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4" h="609">
                  <a:moveTo>
                    <a:pt x="392" y="27"/>
                  </a:moveTo>
                  <a:cubicBezTo>
                    <a:pt x="401" y="23"/>
                    <a:pt x="405" y="20"/>
                    <a:pt x="405" y="13"/>
                  </a:cubicBezTo>
                  <a:cubicBezTo>
                    <a:pt x="405" y="5"/>
                    <a:pt x="400" y="0"/>
                    <a:pt x="392" y="0"/>
                  </a:cubicBezTo>
                  <a:cubicBezTo>
                    <a:pt x="389" y="0"/>
                    <a:pt x="383" y="2"/>
                    <a:pt x="382" y="4"/>
                  </a:cubicBezTo>
                  <a:lnTo>
                    <a:pt x="31" y="169"/>
                  </a:lnTo>
                  <a:cubicBezTo>
                    <a:pt x="20" y="175"/>
                    <a:pt x="18" y="178"/>
                    <a:pt x="18" y="183"/>
                  </a:cubicBezTo>
                  <a:cubicBezTo>
                    <a:pt x="18" y="189"/>
                    <a:pt x="20" y="194"/>
                    <a:pt x="31" y="198"/>
                  </a:cubicBezTo>
                  <a:lnTo>
                    <a:pt x="382" y="363"/>
                  </a:lnTo>
                  <a:cubicBezTo>
                    <a:pt x="389" y="367"/>
                    <a:pt x="391" y="367"/>
                    <a:pt x="392" y="367"/>
                  </a:cubicBezTo>
                  <a:cubicBezTo>
                    <a:pt x="400" y="367"/>
                    <a:pt x="405" y="362"/>
                    <a:pt x="405" y="354"/>
                  </a:cubicBezTo>
                  <a:cubicBezTo>
                    <a:pt x="405" y="345"/>
                    <a:pt x="400" y="344"/>
                    <a:pt x="392" y="340"/>
                  </a:cubicBezTo>
                  <a:lnTo>
                    <a:pt x="59" y="183"/>
                  </a:lnTo>
                  <a:lnTo>
                    <a:pt x="392" y="27"/>
                  </a:lnTo>
                  <a:close/>
                  <a:moveTo>
                    <a:pt x="423" y="480"/>
                  </a:moveTo>
                  <a:cubicBezTo>
                    <a:pt x="423" y="466"/>
                    <a:pt x="418" y="461"/>
                    <a:pt x="414" y="461"/>
                  </a:cubicBezTo>
                  <a:cubicBezTo>
                    <a:pt x="405" y="461"/>
                    <a:pt x="405" y="475"/>
                    <a:pt x="405" y="479"/>
                  </a:cubicBezTo>
                  <a:cubicBezTo>
                    <a:pt x="401" y="534"/>
                    <a:pt x="364" y="572"/>
                    <a:pt x="317" y="572"/>
                  </a:cubicBezTo>
                  <a:cubicBezTo>
                    <a:pt x="277" y="572"/>
                    <a:pt x="247" y="545"/>
                    <a:pt x="218" y="520"/>
                  </a:cubicBezTo>
                  <a:cubicBezTo>
                    <a:pt x="184" y="489"/>
                    <a:pt x="149" y="461"/>
                    <a:pt x="106" y="461"/>
                  </a:cubicBezTo>
                  <a:cubicBezTo>
                    <a:pt x="40" y="461"/>
                    <a:pt x="0" y="527"/>
                    <a:pt x="0" y="586"/>
                  </a:cubicBezTo>
                  <a:cubicBezTo>
                    <a:pt x="0" y="601"/>
                    <a:pt x="4" y="606"/>
                    <a:pt x="9" y="606"/>
                  </a:cubicBezTo>
                  <a:cubicBezTo>
                    <a:pt x="16" y="606"/>
                    <a:pt x="18" y="595"/>
                    <a:pt x="18" y="592"/>
                  </a:cubicBezTo>
                  <a:cubicBezTo>
                    <a:pt x="22" y="520"/>
                    <a:pt x="72" y="495"/>
                    <a:pt x="106" y="495"/>
                  </a:cubicBezTo>
                  <a:cubicBezTo>
                    <a:pt x="146" y="495"/>
                    <a:pt x="176" y="522"/>
                    <a:pt x="205" y="547"/>
                  </a:cubicBezTo>
                  <a:cubicBezTo>
                    <a:pt x="239" y="577"/>
                    <a:pt x="272" y="608"/>
                    <a:pt x="317" y="608"/>
                  </a:cubicBezTo>
                  <a:cubicBezTo>
                    <a:pt x="383" y="608"/>
                    <a:pt x="423" y="540"/>
                    <a:pt x="423" y="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6" name="Freeform 12"/>
            <p:cNvSpPr>
              <a:spLocks noChangeArrowheads="1"/>
            </p:cNvSpPr>
            <p:nvPr/>
          </p:nvSpPr>
          <p:spPr bwMode="auto">
            <a:xfrm>
              <a:off x="1192" y="3139"/>
              <a:ext cx="31" cy="143"/>
            </a:xfrm>
            <a:custGeom>
              <a:avLst/>
              <a:gdLst>
                <a:gd name="T0" fmla="*/ 140 w 143"/>
                <a:gd name="T1" fmla="*/ 23 h 634"/>
                <a:gd name="T2" fmla="*/ 142 w 143"/>
                <a:gd name="T3" fmla="*/ 13 h 634"/>
                <a:gd name="T4" fmla="*/ 130 w 143"/>
                <a:gd name="T5" fmla="*/ 0 h 634"/>
                <a:gd name="T6" fmla="*/ 115 w 143"/>
                <a:gd name="T7" fmla="*/ 14 h 634"/>
                <a:gd name="T8" fmla="*/ 4 w 143"/>
                <a:gd name="T9" fmla="*/ 306 h 634"/>
                <a:gd name="T10" fmla="*/ 0 w 143"/>
                <a:gd name="T11" fmla="*/ 317 h 634"/>
                <a:gd name="T12" fmla="*/ 4 w 143"/>
                <a:gd name="T13" fmla="*/ 327 h 634"/>
                <a:gd name="T14" fmla="*/ 115 w 143"/>
                <a:gd name="T15" fmla="*/ 619 h 634"/>
                <a:gd name="T16" fmla="*/ 130 w 143"/>
                <a:gd name="T17" fmla="*/ 633 h 634"/>
                <a:gd name="T18" fmla="*/ 142 w 143"/>
                <a:gd name="T19" fmla="*/ 621 h 634"/>
                <a:gd name="T20" fmla="*/ 140 w 143"/>
                <a:gd name="T21" fmla="*/ 612 h 634"/>
                <a:gd name="T22" fmla="*/ 27 w 143"/>
                <a:gd name="T23" fmla="*/ 317 h 634"/>
                <a:gd name="T24" fmla="*/ 140 w 143"/>
                <a:gd name="T25" fmla="*/ 2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634">
                  <a:moveTo>
                    <a:pt x="140" y="23"/>
                  </a:moveTo>
                  <a:cubicBezTo>
                    <a:pt x="142" y="18"/>
                    <a:pt x="142" y="16"/>
                    <a:pt x="142" y="13"/>
                  </a:cubicBezTo>
                  <a:cubicBezTo>
                    <a:pt x="142" y="5"/>
                    <a:pt x="137" y="0"/>
                    <a:pt x="130" y="0"/>
                  </a:cubicBezTo>
                  <a:cubicBezTo>
                    <a:pt x="124" y="0"/>
                    <a:pt x="121" y="4"/>
                    <a:pt x="115" y="14"/>
                  </a:cubicBezTo>
                  <a:lnTo>
                    <a:pt x="4" y="306"/>
                  </a:lnTo>
                  <a:cubicBezTo>
                    <a:pt x="2" y="309"/>
                    <a:pt x="0" y="313"/>
                    <a:pt x="0" y="317"/>
                  </a:cubicBezTo>
                  <a:cubicBezTo>
                    <a:pt x="0" y="318"/>
                    <a:pt x="0" y="320"/>
                    <a:pt x="4" y="327"/>
                  </a:cubicBezTo>
                  <a:lnTo>
                    <a:pt x="115" y="619"/>
                  </a:lnTo>
                  <a:cubicBezTo>
                    <a:pt x="117" y="626"/>
                    <a:pt x="121" y="633"/>
                    <a:pt x="130" y="633"/>
                  </a:cubicBezTo>
                  <a:cubicBezTo>
                    <a:pt x="137" y="633"/>
                    <a:pt x="142" y="628"/>
                    <a:pt x="142" y="621"/>
                  </a:cubicBezTo>
                  <a:cubicBezTo>
                    <a:pt x="142" y="619"/>
                    <a:pt x="142" y="619"/>
                    <a:pt x="140" y="612"/>
                  </a:cubicBezTo>
                  <a:lnTo>
                    <a:pt x="27" y="317"/>
                  </a:lnTo>
                  <a:lnTo>
                    <a:pt x="14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7" name="Freeform 13"/>
            <p:cNvSpPr>
              <a:spLocks noChangeArrowheads="1"/>
            </p:cNvSpPr>
            <p:nvPr/>
          </p:nvSpPr>
          <p:spPr bwMode="auto">
            <a:xfrm>
              <a:off x="1239" y="3146"/>
              <a:ext cx="99" cy="128"/>
            </a:xfrm>
            <a:custGeom>
              <a:avLst/>
              <a:gdLst>
                <a:gd name="T0" fmla="*/ 247 w 440"/>
                <a:gd name="T1" fmla="*/ 443 h 571"/>
                <a:gd name="T2" fmla="*/ 439 w 440"/>
                <a:gd name="T3" fmla="*/ 171 h 571"/>
                <a:gd name="T4" fmla="*/ 277 w 440"/>
                <a:gd name="T5" fmla="*/ 0 h 571"/>
                <a:gd name="T6" fmla="*/ 0 w 440"/>
                <a:gd name="T7" fmla="*/ 291 h 571"/>
                <a:gd name="T8" fmla="*/ 162 w 440"/>
                <a:gd name="T9" fmla="*/ 461 h 571"/>
                <a:gd name="T10" fmla="*/ 225 w 440"/>
                <a:gd name="T11" fmla="*/ 452 h 571"/>
                <a:gd name="T12" fmla="*/ 223 w 440"/>
                <a:gd name="T13" fmla="*/ 500 h 571"/>
                <a:gd name="T14" fmla="*/ 275 w 440"/>
                <a:gd name="T15" fmla="*/ 570 h 571"/>
                <a:gd name="T16" fmla="*/ 382 w 440"/>
                <a:gd name="T17" fmla="*/ 448 h 571"/>
                <a:gd name="T18" fmla="*/ 374 w 440"/>
                <a:gd name="T19" fmla="*/ 441 h 571"/>
                <a:gd name="T20" fmla="*/ 367 w 440"/>
                <a:gd name="T21" fmla="*/ 448 h 571"/>
                <a:gd name="T22" fmla="*/ 292 w 440"/>
                <a:gd name="T23" fmla="*/ 509 h 571"/>
                <a:gd name="T24" fmla="*/ 247 w 440"/>
                <a:gd name="T25" fmla="*/ 443 h 571"/>
                <a:gd name="T26" fmla="*/ 128 w 440"/>
                <a:gd name="T27" fmla="*/ 439 h 571"/>
                <a:gd name="T28" fmla="*/ 56 w 440"/>
                <a:gd name="T29" fmla="*/ 311 h 571"/>
                <a:gd name="T30" fmla="*/ 121 w 440"/>
                <a:gd name="T31" fmla="*/ 110 h 571"/>
                <a:gd name="T32" fmla="*/ 274 w 440"/>
                <a:gd name="T33" fmla="*/ 16 h 571"/>
                <a:gd name="T34" fmla="*/ 383 w 440"/>
                <a:gd name="T35" fmla="*/ 151 h 571"/>
                <a:gd name="T36" fmla="*/ 245 w 440"/>
                <a:gd name="T37" fmla="*/ 421 h 571"/>
                <a:gd name="T38" fmla="*/ 187 w 440"/>
                <a:gd name="T39" fmla="*/ 353 h 571"/>
                <a:gd name="T40" fmla="*/ 122 w 440"/>
                <a:gd name="T41" fmla="*/ 417 h 571"/>
                <a:gd name="T42" fmla="*/ 128 w 440"/>
                <a:gd name="T43" fmla="*/ 439 h 571"/>
                <a:gd name="T44" fmla="*/ 166 w 440"/>
                <a:gd name="T45" fmla="*/ 446 h 571"/>
                <a:gd name="T46" fmla="*/ 137 w 440"/>
                <a:gd name="T47" fmla="*/ 417 h 571"/>
                <a:gd name="T48" fmla="*/ 187 w 440"/>
                <a:gd name="T49" fmla="*/ 367 h 571"/>
                <a:gd name="T50" fmla="*/ 227 w 440"/>
                <a:gd name="T51" fmla="*/ 421 h 571"/>
                <a:gd name="T52" fmla="*/ 220 w 440"/>
                <a:gd name="T53" fmla="*/ 434 h 571"/>
                <a:gd name="T54" fmla="*/ 166 w 440"/>
                <a:gd name="T55" fmla="*/ 44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0" h="571">
                  <a:moveTo>
                    <a:pt x="247" y="443"/>
                  </a:moveTo>
                  <a:cubicBezTo>
                    <a:pt x="346" y="407"/>
                    <a:pt x="439" y="293"/>
                    <a:pt x="439" y="171"/>
                  </a:cubicBezTo>
                  <a:cubicBezTo>
                    <a:pt x="439" y="68"/>
                    <a:pt x="371" y="0"/>
                    <a:pt x="277" y="0"/>
                  </a:cubicBezTo>
                  <a:cubicBezTo>
                    <a:pt x="140" y="0"/>
                    <a:pt x="0" y="144"/>
                    <a:pt x="0" y="291"/>
                  </a:cubicBezTo>
                  <a:cubicBezTo>
                    <a:pt x="0" y="398"/>
                    <a:pt x="72" y="461"/>
                    <a:pt x="162" y="461"/>
                  </a:cubicBezTo>
                  <a:cubicBezTo>
                    <a:pt x="178" y="461"/>
                    <a:pt x="200" y="459"/>
                    <a:pt x="225" y="452"/>
                  </a:cubicBezTo>
                  <a:cubicBezTo>
                    <a:pt x="223" y="491"/>
                    <a:pt x="223" y="493"/>
                    <a:pt x="223" y="500"/>
                  </a:cubicBezTo>
                  <a:cubicBezTo>
                    <a:pt x="223" y="520"/>
                    <a:pt x="223" y="570"/>
                    <a:pt x="275" y="570"/>
                  </a:cubicBezTo>
                  <a:cubicBezTo>
                    <a:pt x="351" y="570"/>
                    <a:pt x="382" y="453"/>
                    <a:pt x="382" y="448"/>
                  </a:cubicBezTo>
                  <a:cubicBezTo>
                    <a:pt x="382" y="443"/>
                    <a:pt x="376" y="441"/>
                    <a:pt x="374" y="441"/>
                  </a:cubicBezTo>
                  <a:cubicBezTo>
                    <a:pt x="369" y="441"/>
                    <a:pt x="367" y="444"/>
                    <a:pt x="367" y="448"/>
                  </a:cubicBezTo>
                  <a:cubicBezTo>
                    <a:pt x="351" y="493"/>
                    <a:pt x="315" y="509"/>
                    <a:pt x="292" y="509"/>
                  </a:cubicBezTo>
                  <a:cubicBezTo>
                    <a:pt x="263" y="509"/>
                    <a:pt x="254" y="491"/>
                    <a:pt x="247" y="443"/>
                  </a:cubicBezTo>
                  <a:close/>
                  <a:moveTo>
                    <a:pt x="128" y="439"/>
                  </a:moveTo>
                  <a:cubicBezTo>
                    <a:pt x="77" y="419"/>
                    <a:pt x="56" y="369"/>
                    <a:pt x="56" y="311"/>
                  </a:cubicBezTo>
                  <a:cubicBezTo>
                    <a:pt x="56" y="268"/>
                    <a:pt x="72" y="178"/>
                    <a:pt x="121" y="110"/>
                  </a:cubicBezTo>
                  <a:cubicBezTo>
                    <a:pt x="167" y="45"/>
                    <a:pt x="227" y="16"/>
                    <a:pt x="274" y="16"/>
                  </a:cubicBezTo>
                  <a:cubicBezTo>
                    <a:pt x="337" y="16"/>
                    <a:pt x="383" y="65"/>
                    <a:pt x="383" y="151"/>
                  </a:cubicBezTo>
                  <a:cubicBezTo>
                    <a:pt x="383" y="214"/>
                    <a:pt x="351" y="362"/>
                    <a:pt x="245" y="421"/>
                  </a:cubicBezTo>
                  <a:cubicBezTo>
                    <a:pt x="241" y="399"/>
                    <a:pt x="234" y="353"/>
                    <a:pt x="187" y="353"/>
                  </a:cubicBezTo>
                  <a:cubicBezTo>
                    <a:pt x="155" y="353"/>
                    <a:pt x="122" y="385"/>
                    <a:pt x="122" y="417"/>
                  </a:cubicBezTo>
                  <a:cubicBezTo>
                    <a:pt x="122" y="430"/>
                    <a:pt x="128" y="437"/>
                    <a:pt x="128" y="439"/>
                  </a:cubicBezTo>
                  <a:close/>
                  <a:moveTo>
                    <a:pt x="166" y="446"/>
                  </a:moveTo>
                  <a:cubicBezTo>
                    <a:pt x="158" y="446"/>
                    <a:pt x="137" y="446"/>
                    <a:pt x="137" y="417"/>
                  </a:cubicBezTo>
                  <a:cubicBezTo>
                    <a:pt x="137" y="392"/>
                    <a:pt x="162" y="367"/>
                    <a:pt x="187" y="367"/>
                  </a:cubicBezTo>
                  <a:cubicBezTo>
                    <a:pt x="214" y="367"/>
                    <a:pt x="227" y="383"/>
                    <a:pt x="227" y="421"/>
                  </a:cubicBezTo>
                  <a:cubicBezTo>
                    <a:pt x="227" y="430"/>
                    <a:pt x="227" y="432"/>
                    <a:pt x="220" y="434"/>
                  </a:cubicBezTo>
                  <a:cubicBezTo>
                    <a:pt x="203" y="441"/>
                    <a:pt x="184" y="446"/>
                    <a:pt x="166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8" name="Freeform 14"/>
            <p:cNvSpPr>
              <a:spLocks noChangeArrowheads="1"/>
            </p:cNvSpPr>
            <p:nvPr/>
          </p:nvSpPr>
          <p:spPr bwMode="auto">
            <a:xfrm>
              <a:off x="1352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9" name="Freeform 15"/>
            <p:cNvSpPr>
              <a:spLocks noChangeArrowheads="1"/>
            </p:cNvSpPr>
            <p:nvPr/>
          </p:nvSpPr>
          <p:spPr bwMode="auto">
            <a:xfrm>
              <a:off x="1418" y="3139"/>
              <a:ext cx="31" cy="143"/>
            </a:xfrm>
            <a:custGeom>
              <a:avLst/>
              <a:gdLst>
                <a:gd name="T0" fmla="*/ 140 w 143"/>
                <a:gd name="T1" fmla="*/ 327 h 634"/>
                <a:gd name="T2" fmla="*/ 142 w 143"/>
                <a:gd name="T3" fmla="*/ 317 h 634"/>
                <a:gd name="T4" fmla="*/ 140 w 143"/>
                <a:gd name="T5" fmla="*/ 306 h 634"/>
                <a:gd name="T6" fmla="*/ 27 w 143"/>
                <a:gd name="T7" fmla="*/ 14 h 634"/>
                <a:gd name="T8" fmla="*/ 13 w 143"/>
                <a:gd name="T9" fmla="*/ 0 h 634"/>
                <a:gd name="T10" fmla="*/ 0 w 143"/>
                <a:gd name="T11" fmla="*/ 13 h 634"/>
                <a:gd name="T12" fmla="*/ 4 w 143"/>
                <a:gd name="T13" fmla="*/ 23 h 634"/>
                <a:gd name="T14" fmla="*/ 117 w 143"/>
                <a:gd name="T15" fmla="*/ 317 h 634"/>
                <a:gd name="T16" fmla="*/ 4 w 143"/>
                <a:gd name="T17" fmla="*/ 610 h 634"/>
                <a:gd name="T18" fmla="*/ 0 w 143"/>
                <a:gd name="T19" fmla="*/ 621 h 634"/>
                <a:gd name="T20" fmla="*/ 13 w 143"/>
                <a:gd name="T21" fmla="*/ 633 h 634"/>
                <a:gd name="T22" fmla="*/ 27 w 143"/>
                <a:gd name="T23" fmla="*/ 621 h 634"/>
                <a:gd name="T24" fmla="*/ 140 w 143"/>
                <a:gd name="T25" fmla="*/ 32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634">
                  <a:moveTo>
                    <a:pt x="140" y="327"/>
                  </a:moveTo>
                  <a:cubicBezTo>
                    <a:pt x="142" y="320"/>
                    <a:pt x="142" y="318"/>
                    <a:pt x="142" y="317"/>
                  </a:cubicBezTo>
                  <a:cubicBezTo>
                    <a:pt x="142" y="315"/>
                    <a:pt x="142" y="313"/>
                    <a:pt x="140" y="306"/>
                  </a:cubicBezTo>
                  <a:lnTo>
                    <a:pt x="27" y="14"/>
                  </a:lnTo>
                  <a:cubicBezTo>
                    <a:pt x="23" y="4"/>
                    <a:pt x="20" y="0"/>
                    <a:pt x="13" y="0"/>
                  </a:cubicBezTo>
                  <a:cubicBezTo>
                    <a:pt x="5" y="0"/>
                    <a:pt x="0" y="5"/>
                    <a:pt x="0" y="13"/>
                  </a:cubicBezTo>
                  <a:cubicBezTo>
                    <a:pt x="0" y="14"/>
                    <a:pt x="0" y="16"/>
                    <a:pt x="4" y="23"/>
                  </a:cubicBezTo>
                  <a:lnTo>
                    <a:pt x="117" y="317"/>
                  </a:lnTo>
                  <a:lnTo>
                    <a:pt x="4" y="610"/>
                  </a:lnTo>
                  <a:cubicBezTo>
                    <a:pt x="0" y="617"/>
                    <a:pt x="0" y="619"/>
                    <a:pt x="0" y="621"/>
                  </a:cubicBezTo>
                  <a:cubicBezTo>
                    <a:pt x="0" y="628"/>
                    <a:pt x="5" y="633"/>
                    <a:pt x="13" y="633"/>
                  </a:cubicBezTo>
                  <a:cubicBezTo>
                    <a:pt x="22" y="633"/>
                    <a:pt x="23" y="628"/>
                    <a:pt x="27" y="621"/>
                  </a:cubicBezTo>
                  <a:lnTo>
                    <a:pt x="140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0" name="Freeform 16"/>
            <p:cNvSpPr>
              <a:spLocks noChangeArrowheads="1"/>
            </p:cNvSpPr>
            <p:nvPr/>
          </p:nvSpPr>
          <p:spPr bwMode="auto">
            <a:xfrm>
              <a:off x="1514" y="3142"/>
              <a:ext cx="95" cy="137"/>
            </a:xfrm>
            <a:custGeom>
              <a:avLst/>
              <a:gdLst>
                <a:gd name="T0" fmla="*/ 392 w 424"/>
                <a:gd name="T1" fmla="*/ 27 h 609"/>
                <a:gd name="T2" fmla="*/ 405 w 424"/>
                <a:gd name="T3" fmla="*/ 13 h 609"/>
                <a:gd name="T4" fmla="*/ 392 w 424"/>
                <a:gd name="T5" fmla="*/ 0 h 609"/>
                <a:gd name="T6" fmla="*/ 382 w 424"/>
                <a:gd name="T7" fmla="*/ 4 h 609"/>
                <a:gd name="T8" fmla="*/ 31 w 424"/>
                <a:gd name="T9" fmla="*/ 169 h 609"/>
                <a:gd name="T10" fmla="*/ 18 w 424"/>
                <a:gd name="T11" fmla="*/ 183 h 609"/>
                <a:gd name="T12" fmla="*/ 31 w 424"/>
                <a:gd name="T13" fmla="*/ 198 h 609"/>
                <a:gd name="T14" fmla="*/ 382 w 424"/>
                <a:gd name="T15" fmla="*/ 363 h 609"/>
                <a:gd name="T16" fmla="*/ 392 w 424"/>
                <a:gd name="T17" fmla="*/ 367 h 609"/>
                <a:gd name="T18" fmla="*/ 405 w 424"/>
                <a:gd name="T19" fmla="*/ 354 h 609"/>
                <a:gd name="T20" fmla="*/ 392 w 424"/>
                <a:gd name="T21" fmla="*/ 340 h 609"/>
                <a:gd name="T22" fmla="*/ 59 w 424"/>
                <a:gd name="T23" fmla="*/ 183 h 609"/>
                <a:gd name="T24" fmla="*/ 392 w 424"/>
                <a:gd name="T25" fmla="*/ 27 h 609"/>
                <a:gd name="T26" fmla="*/ 423 w 424"/>
                <a:gd name="T27" fmla="*/ 480 h 609"/>
                <a:gd name="T28" fmla="*/ 414 w 424"/>
                <a:gd name="T29" fmla="*/ 461 h 609"/>
                <a:gd name="T30" fmla="*/ 405 w 424"/>
                <a:gd name="T31" fmla="*/ 479 h 609"/>
                <a:gd name="T32" fmla="*/ 317 w 424"/>
                <a:gd name="T33" fmla="*/ 572 h 609"/>
                <a:gd name="T34" fmla="*/ 218 w 424"/>
                <a:gd name="T35" fmla="*/ 520 h 609"/>
                <a:gd name="T36" fmla="*/ 106 w 424"/>
                <a:gd name="T37" fmla="*/ 461 h 609"/>
                <a:gd name="T38" fmla="*/ 0 w 424"/>
                <a:gd name="T39" fmla="*/ 586 h 609"/>
                <a:gd name="T40" fmla="*/ 9 w 424"/>
                <a:gd name="T41" fmla="*/ 606 h 609"/>
                <a:gd name="T42" fmla="*/ 18 w 424"/>
                <a:gd name="T43" fmla="*/ 592 h 609"/>
                <a:gd name="T44" fmla="*/ 106 w 424"/>
                <a:gd name="T45" fmla="*/ 495 h 609"/>
                <a:gd name="T46" fmla="*/ 205 w 424"/>
                <a:gd name="T47" fmla="*/ 547 h 609"/>
                <a:gd name="T48" fmla="*/ 317 w 424"/>
                <a:gd name="T49" fmla="*/ 608 h 609"/>
                <a:gd name="T50" fmla="*/ 423 w 424"/>
                <a:gd name="T51" fmla="*/ 48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4" h="609">
                  <a:moveTo>
                    <a:pt x="392" y="27"/>
                  </a:moveTo>
                  <a:cubicBezTo>
                    <a:pt x="401" y="23"/>
                    <a:pt x="405" y="20"/>
                    <a:pt x="405" y="13"/>
                  </a:cubicBezTo>
                  <a:cubicBezTo>
                    <a:pt x="405" y="5"/>
                    <a:pt x="400" y="0"/>
                    <a:pt x="392" y="0"/>
                  </a:cubicBezTo>
                  <a:cubicBezTo>
                    <a:pt x="389" y="0"/>
                    <a:pt x="383" y="2"/>
                    <a:pt x="382" y="4"/>
                  </a:cubicBezTo>
                  <a:lnTo>
                    <a:pt x="31" y="169"/>
                  </a:lnTo>
                  <a:cubicBezTo>
                    <a:pt x="20" y="175"/>
                    <a:pt x="18" y="178"/>
                    <a:pt x="18" y="183"/>
                  </a:cubicBezTo>
                  <a:cubicBezTo>
                    <a:pt x="18" y="189"/>
                    <a:pt x="20" y="194"/>
                    <a:pt x="31" y="198"/>
                  </a:cubicBezTo>
                  <a:lnTo>
                    <a:pt x="382" y="363"/>
                  </a:lnTo>
                  <a:cubicBezTo>
                    <a:pt x="389" y="367"/>
                    <a:pt x="391" y="367"/>
                    <a:pt x="392" y="367"/>
                  </a:cubicBezTo>
                  <a:cubicBezTo>
                    <a:pt x="400" y="367"/>
                    <a:pt x="405" y="362"/>
                    <a:pt x="405" y="354"/>
                  </a:cubicBezTo>
                  <a:cubicBezTo>
                    <a:pt x="405" y="345"/>
                    <a:pt x="400" y="344"/>
                    <a:pt x="392" y="340"/>
                  </a:cubicBezTo>
                  <a:lnTo>
                    <a:pt x="59" y="183"/>
                  </a:lnTo>
                  <a:lnTo>
                    <a:pt x="392" y="27"/>
                  </a:lnTo>
                  <a:close/>
                  <a:moveTo>
                    <a:pt x="423" y="480"/>
                  </a:moveTo>
                  <a:cubicBezTo>
                    <a:pt x="423" y="466"/>
                    <a:pt x="418" y="461"/>
                    <a:pt x="414" y="461"/>
                  </a:cubicBezTo>
                  <a:cubicBezTo>
                    <a:pt x="405" y="461"/>
                    <a:pt x="405" y="475"/>
                    <a:pt x="405" y="479"/>
                  </a:cubicBezTo>
                  <a:cubicBezTo>
                    <a:pt x="401" y="534"/>
                    <a:pt x="364" y="572"/>
                    <a:pt x="317" y="572"/>
                  </a:cubicBezTo>
                  <a:cubicBezTo>
                    <a:pt x="277" y="572"/>
                    <a:pt x="247" y="545"/>
                    <a:pt x="218" y="520"/>
                  </a:cubicBezTo>
                  <a:cubicBezTo>
                    <a:pt x="184" y="489"/>
                    <a:pt x="149" y="461"/>
                    <a:pt x="106" y="461"/>
                  </a:cubicBezTo>
                  <a:cubicBezTo>
                    <a:pt x="40" y="461"/>
                    <a:pt x="0" y="527"/>
                    <a:pt x="0" y="586"/>
                  </a:cubicBezTo>
                  <a:cubicBezTo>
                    <a:pt x="0" y="601"/>
                    <a:pt x="4" y="606"/>
                    <a:pt x="9" y="606"/>
                  </a:cubicBezTo>
                  <a:cubicBezTo>
                    <a:pt x="16" y="606"/>
                    <a:pt x="18" y="595"/>
                    <a:pt x="18" y="592"/>
                  </a:cubicBezTo>
                  <a:cubicBezTo>
                    <a:pt x="22" y="520"/>
                    <a:pt x="72" y="495"/>
                    <a:pt x="106" y="495"/>
                  </a:cubicBezTo>
                  <a:cubicBezTo>
                    <a:pt x="146" y="495"/>
                    <a:pt x="176" y="522"/>
                    <a:pt x="205" y="547"/>
                  </a:cubicBezTo>
                  <a:cubicBezTo>
                    <a:pt x="239" y="577"/>
                    <a:pt x="272" y="608"/>
                    <a:pt x="317" y="608"/>
                  </a:cubicBezTo>
                  <a:cubicBezTo>
                    <a:pt x="383" y="608"/>
                    <a:pt x="423" y="540"/>
                    <a:pt x="423" y="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1" name="Freeform 17"/>
            <p:cNvSpPr>
              <a:spLocks noChangeArrowheads="1"/>
            </p:cNvSpPr>
            <p:nvPr/>
          </p:nvSpPr>
          <p:spPr bwMode="auto">
            <a:xfrm>
              <a:off x="1711" y="3151"/>
              <a:ext cx="59" cy="98"/>
            </a:xfrm>
            <a:custGeom>
              <a:avLst/>
              <a:gdLst>
                <a:gd name="T0" fmla="*/ 58 w 266"/>
                <a:gd name="T1" fmla="*/ 214 h 438"/>
                <a:gd name="T2" fmla="*/ 58 w 266"/>
                <a:gd name="T3" fmla="*/ 200 h 438"/>
                <a:gd name="T4" fmla="*/ 169 w 266"/>
                <a:gd name="T5" fmla="*/ 16 h 438"/>
                <a:gd name="T6" fmla="*/ 225 w 266"/>
                <a:gd name="T7" fmla="*/ 41 h 438"/>
                <a:gd name="T8" fmla="*/ 189 w 266"/>
                <a:gd name="T9" fmla="*/ 70 h 438"/>
                <a:gd name="T10" fmla="*/ 220 w 266"/>
                <a:gd name="T11" fmla="*/ 99 h 438"/>
                <a:gd name="T12" fmla="*/ 248 w 266"/>
                <a:gd name="T13" fmla="*/ 68 h 438"/>
                <a:gd name="T14" fmla="*/ 167 w 266"/>
                <a:gd name="T15" fmla="*/ 0 h 438"/>
                <a:gd name="T16" fmla="*/ 0 w 266"/>
                <a:gd name="T17" fmla="*/ 223 h 438"/>
                <a:gd name="T18" fmla="*/ 133 w 266"/>
                <a:gd name="T19" fmla="*/ 437 h 438"/>
                <a:gd name="T20" fmla="*/ 265 w 266"/>
                <a:gd name="T21" fmla="*/ 293 h 438"/>
                <a:gd name="T22" fmla="*/ 137 w 266"/>
                <a:gd name="T23" fmla="*/ 151 h 438"/>
                <a:gd name="T24" fmla="*/ 58 w 266"/>
                <a:gd name="T25" fmla="*/ 214 h 438"/>
                <a:gd name="T26" fmla="*/ 133 w 266"/>
                <a:gd name="T27" fmla="*/ 419 h 438"/>
                <a:gd name="T28" fmla="*/ 70 w 266"/>
                <a:gd name="T29" fmla="*/ 371 h 438"/>
                <a:gd name="T30" fmla="*/ 59 w 266"/>
                <a:gd name="T31" fmla="*/ 279 h 438"/>
                <a:gd name="T32" fmla="*/ 137 w 266"/>
                <a:gd name="T33" fmla="*/ 166 h 438"/>
                <a:gd name="T34" fmla="*/ 196 w 266"/>
                <a:gd name="T35" fmla="*/ 205 h 438"/>
                <a:gd name="T36" fmla="*/ 207 w 266"/>
                <a:gd name="T37" fmla="*/ 293 h 438"/>
                <a:gd name="T38" fmla="*/ 196 w 266"/>
                <a:gd name="T39" fmla="*/ 378 h 438"/>
                <a:gd name="T40" fmla="*/ 133 w 266"/>
                <a:gd name="T41" fmla="*/ 4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6" h="438">
                  <a:moveTo>
                    <a:pt x="58" y="214"/>
                  </a:moveTo>
                  <a:lnTo>
                    <a:pt x="58" y="200"/>
                  </a:lnTo>
                  <a:cubicBezTo>
                    <a:pt x="58" y="40"/>
                    <a:pt x="137" y="16"/>
                    <a:pt x="169" y="16"/>
                  </a:cubicBezTo>
                  <a:cubicBezTo>
                    <a:pt x="184" y="16"/>
                    <a:pt x="211" y="20"/>
                    <a:pt x="225" y="41"/>
                  </a:cubicBezTo>
                  <a:cubicBezTo>
                    <a:pt x="216" y="41"/>
                    <a:pt x="189" y="41"/>
                    <a:pt x="189" y="70"/>
                  </a:cubicBezTo>
                  <a:cubicBezTo>
                    <a:pt x="189" y="90"/>
                    <a:pt x="205" y="99"/>
                    <a:pt x="220" y="99"/>
                  </a:cubicBezTo>
                  <a:cubicBezTo>
                    <a:pt x="229" y="99"/>
                    <a:pt x="248" y="94"/>
                    <a:pt x="248" y="68"/>
                  </a:cubicBezTo>
                  <a:cubicBezTo>
                    <a:pt x="248" y="31"/>
                    <a:pt x="220" y="0"/>
                    <a:pt x="167" y="0"/>
                  </a:cubicBezTo>
                  <a:cubicBezTo>
                    <a:pt x="86" y="0"/>
                    <a:pt x="0" y="83"/>
                    <a:pt x="0" y="223"/>
                  </a:cubicBezTo>
                  <a:cubicBezTo>
                    <a:pt x="0" y="392"/>
                    <a:pt x="74" y="437"/>
                    <a:pt x="133" y="437"/>
                  </a:cubicBezTo>
                  <a:cubicBezTo>
                    <a:pt x="203" y="437"/>
                    <a:pt x="265" y="378"/>
                    <a:pt x="265" y="293"/>
                  </a:cubicBezTo>
                  <a:cubicBezTo>
                    <a:pt x="265" y="212"/>
                    <a:pt x="207" y="151"/>
                    <a:pt x="137" y="151"/>
                  </a:cubicBezTo>
                  <a:cubicBezTo>
                    <a:pt x="94" y="151"/>
                    <a:pt x="70" y="183"/>
                    <a:pt x="58" y="214"/>
                  </a:cubicBezTo>
                  <a:close/>
                  <a:moveTo>
                    <a:pt x="133" y="419"/>
                  </a:moveTo>
                  <a:cubicBezTo>
                    <a:pt x="94" y="419"/>
                    <a:pt x="74" y="381"/>
                    <a:pt x="70" y="371"/>
                  </a:cubicBezTo>
                  <a:cubicBezTo>
                    <a:pt x="59" y="342"/>
                    <a:pt x="59" y="291"/>
                    <a:pt x="59" y="279"/>
                  </a:cubicBezTo>
                  <a:cubicBezTo>
                    <a:pt x="59" y="230"/>
                    <a:pt x="79" y="166"/>
                    <a:pt x="137" y="166"/>
                  </a:cubicBezTo>
                  <a:cubicBezTo>
                    <a:pt x="146" y="166"/>
                    <a:pt x="176" y="166"/>
                    <a:pt x="196" y="205"/>
                  </a:cubicBezTo>
                  <a:cubicBezTo>
                    <a:pt x="207" y="228"/>
                    <a:pt x="207" y="261"/>
                    <a:pt x="207" y="293"/>
                  </a:cubicBezTo>
                  <a:cubicBezTo>
                    <a:pt x="207" y="324"/>
                    <a:pt x="207" y="354"/>
                    <a:pt x="196" y="378"/>
                  </a:cubicBezTo>
                  <a:cubicBezTo>
                    <a:pt x="176" y="416"/>
                    <a:pt x="148" y="419"/>
                    <a:pt x="133" y="4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2" name="Freeform 18"/>
            <p:cNvSpPr>
              <a:spLocks noChangeArrowheads="1"/>
            </p:cNvSpPr>
            <p:nvPr/>
          </p:nvSpPr>
          <p:spPr bwMode="auto">
            <a:xfrm>
              <a:off x="1833" y="3146"/>
              <a:ext cx="97" cy="104"/>
            </a:xfrm>
            <a:custGeom>
              <a:avLst/>
              <a:gdLst>
                <a:gd name="T0" fmla="*/ 342 w 433"/>
                <a:gd name="T1" fmla="*/ 408 h 463"/>
                <a:gd name="T2" fmla="*/ 382 w 433"/>
                <a:gd name="T3" fmla="*/ 446 h 463"/>
                <a:gd name="T4" fmla="*/ 387 w 433"/>
                <a:gd name="T5" fmla="*/ 432 h 463"/>
                <a:gd name="T6" fmla="*/ 387 w 433"/>
                <a:gd name="T7" fmla="*/ 322 h 463"/>
                <a:gd name="T8" fmla="*/ 432 w 433"/>
                <a:gd name="T9" fmla="*/ 293 h 463"/>
                <a:gd name="T10" fmla="*/ 432 w 433"/>
                <a:gd name="T11" fmla="*/ 273 h 463"/>
                <a:gd name="T12" fmla="*/ 355 w 433"/>
                <a:gd name="T13" fmla="*/ 275 h 463"/>
                <a:gd name="T14" fmla="*/ 252 w 433"/>
                <a:gd name="T15" fmla="*/ 273 h 463"/>
                <a:gd name="T16" fmla="*/ 252 w 433"/>
                <a:gd name="T17" fmla="*/ 293 h 463"/>
                <a:gd name="T18" fmla="*/ 272 w 433"/>
                <a:gd name="T19" fmla="*/ 293 h 463"/>
                <a:gd name="T20" fmla="*/ 331 w 433"/>
                <a:gd name="T21" fmla="*/ 324 h 463"/>
                <a:gd name="T22" fmla="*/ 331 w 433"/>
                <a:gd name="T23" fmla="*/ 365 h 463"/>
                <a:gd name="T24" fmla="*/ 232 w 433"/>
                <a:gd name="T25" fmla="*/ 443 h 463"/>
                <a:gd name="T26" fmla="*/ 65 w 433"/>
                <a:gd name="T27" fmla="*/ 230 h 463"/>
                <a:gd name="T28" fmla="*/ 229 w 433"/>
                <a:gd name="T29" fmla="*/ 20 h 463"/>
                <a:gd name="T30" fmla="*/ 367 w 433"/>
                <a:gd name="T31" fmla="*/ 171 h 463"/>
                <a:gd name="T32" fmla="*/ 378 w 433"/>
                <a:gd name="T33" fmla="*/ 182 h 463"/>
                <a:gd name="T34" fmla="*/ 387 w 433"/>
                <a:gd name="T35" fmla="*/ 166 h 463"/>
                <a:gd name="T36" fmla="*/ 387 w 433"/>
                <a:gd name="T37" fmla="*/ 14 h 463"/>
                <a:gd name="T38" fmla="*/ 380 w 433"/>
                <a:gd name="T39" fmla="*/ 0 h 463"/>
                <a:gd name="T40" fmla="*/ 371 w 433"/>
                <a:gd name="T41" fmla="*/ 7 h 463"/>
                <a:gd name="T42" fmla="*/ 338 w 433"/>
                <a:gd name="T43" fmla="*/ 54 h 463"/>
                <a:gd name="T44" fmla="*/ 221 w 433"/>
                <a:gd name="T45" fmla="*/ 0 h 463"/>
                <a:gd name="T46" fmla="*/ 0 w 433"/>
                <a:gd name="T47" fmla="*/ 230 h 463"/>
                <a:gd name="T48" fmla="*/ 223 w 433"/>
                <a:gd name="T49" fmla="*/ 462 h 463"/>
                <a:gd name="T50" fmla="*/ 342 w 433"/>
                <a:gd name="T51" fmla="*/ 40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3" h="463">
                  <a:moveTo>
                    <a:pt x="342" y="408"/>
                  </a:moveTo>
                  <a:cubicBezTo>
                    <a:pt x="349" y="421"/>
                    <a:pt x="374" y="446"/>
                    <a:pt x="382" y="446"/>
                  </a:cubicBezTo>
                  <a:cubicBezTo>
                    <a:pt x="387" y="446"/>
                    <a:pt x="387" y="443"/>
                    <a:pt x="387" y="432"/>
                  </a:cubicBezTo>
                  <a:lnTo>
                    <a:pt x="387" y="322"/>
                  </a:lnTo>
                  <a:cubicBezTo>
                    <a:pt x="387" y="297"/>
                    <a:pt x="391" y="293"/>
                    <a:pt x="432" y="293"/>
                  </a:cubicBezTo>
                  <a:lnTo>
                    <a:pt x="432" y="273"/>
                  </a:lnTo>
                  <a:cubicBezTo>
                    <a:pt x="409" y="275"/>
                    <a:pt x="373" y="275"/>
                    <a:pt x="355" y="275"/>
                  </a:cubicBezTo>
                  <a:cubicBezTo>
                    <a:pt x="328" y="275"/>
                    <a:pt x="274" y="275"/>
                    <a:pt x="252" y="273"/>
                  </a:cubicBezTo>
                  <a:lnTo>
                    <a:pt x="252" y="293"/>
                  </a:lnTo>
                  <a:lnTo>
                    <a:pt x="272" y="293"/>
                  </a:lnTo>
                  <a:cubicBezTo>
                    <a:pt x="329" y="293"/>
                    <a:pt x="331" y="300"/>
                    <a:pt x="331" y="324"/>
                  </a:cubicBezTo>
                  <a:lnTo>
                    <a:pt x="331" y="365"/>
                  </a:lnTo>
                  <a:cubicBezTo>
                    <a:pt x="331" y="435"/>
                    <a:pt x="250" y="443"/>
                    <a:pt x="232" y="443"/>
                  </a:cubicBezTo>
                  <a:cubicBezTo>
                    <a:pt x="191" y="443"/>
                    <a:pt x="65" y="419"/>
                    <a:pt x="65" y="230"/>
                  </a:cubicBezTo>
                  <a:cubicBezTo>
                    <a:pt x="65" y="41"/>
                    <a:pt x="191" y="20"/>
                    <a:pt x="229" y="20"/>
                  </a:cubicBezTo>
                  <a:cubicBezTo>
                    <a:pt x="297" y="20"/>
                    <a:pt x="355" y="77"/>
                    <a:pt x="367" y="171"/>
                  </a:cubicBezTo>
                  <a:cubicBezTo>
                    <a:pt x="369" y="178"/>
                    <a:pt x="369" y="182"/>
                    <a:pt x="378" y="182"/>
                  </a:cubicBezTo>
                  <a:cubicBezTo>
                    <a:pt x="387" y="182"/>
                    <a:pt x="387" y="178"/>
                    <a:pt x="387" y="166"/>
                  </a:cubicBezTo>
                  <a:lnTo>
                    <a:pt x="387" y="14"/>
                  </a:lnTo>
                  <a:cubicBezTo>
                    <a:pt x="387" y="4"/>
                    <a:pt x="387" y="0"/>
                    <a:pt x="380" y="0"/>
                  </a:cubicBezTo>
                  <a:cubicBezTo>
                    <a:pt x="378" y="0"/>
                    <a:pt x="376" y="0"/>
                    <a:pt x="371" y="7"/>
                  </a:cubicBezTo>
                  <a:lnTo>
                    <a:pt x="338" y="54"/>
                  </a:lnTo>
                  <a:cubicBezTo>
                    <a:pt x="319" y="34"/>
                    <a:pt x="284" y="0"/>
                    <a:pt x="221" y="0"/>
                  </a:cubicBezTo>
                  <a:cubicBezTo>
                    <a:pt x="103" y="0"/>
                    <a:pt x="0" y="101"/>
                    <a:pt x="0" y="230"/>
                  </a:cubicBezTo>
                  <a:cubicBezTo>
                    <a:pt x="0" y="360"/>
                    <a:pt x="101" y="462"/>
                    <a:pt x="223" y="462"/>
                  </a:cubicBezTo>
                  <a:cubicBezTo>
                    <a:pt x="268" y="462"/>
                    <a:pt x="320" y="444"/>
                    <a:pt x="342" y="4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3" name="Freeform 19"/>
            <p:cNvSpPr>
              <a:spLocks noChangeArrowheads="1"/>
            </p:cNvSpPr>
            <p:nvPr/>
          </p:nvSpPr>
          <p:spPr bwMode="auto">
            <a:xfrm>
              <a:off x="1941" y="3183"/>
              <a:ext cx="55" cy="65"/>
            </a:xfrm>
            <a:custGeom>
              <a:avLst/>
              <a:gdLst>
                <a:gd name="T0" fmla="*/ 54 w 248"/>
                <a:gd name="T1" fmla="*/ 124 h 292"/>
                <a:gd name="T2" fmla="*/ 133 w 248"/>
                <a:gd name="T3" fmla="*/ 14 h 292"/>
                <a:gd name="T4" fmla="*/ 205 w 248"/>
                <a:gd name="T5" fmla="*/ 124 h 292"/>
                <a:gd name="T6" fmla="*/ 54 w 248"/>
                <a:gd name="T7" fmla="*/ 124 h 292"/>
                <a:gd name="T8" fmla="*/ 52 w 248"/>
                <a:gd name="T9" fmla="*/ 139 h 292"/>
                <a:gd name="T10" fmla="*/ 230 w 248"/>
                <a:gd name="T11" fmla="*/ 139 h 292"/>
                <a:gd name="T12" fmla="*/ 247 w 248"/>
                <a:gd name="T13" fmla="*/ 124 h 292"/>
                <a:gd name="T14" fmla="*/ 133 w 248"/>
                <a:gd name="T15" fmla="*/ 0 h 292"/>
                <a:gd name="T16" fmla="*/ 0 w 248"/>
                <a:gd name="T17" fmla="*/ 146 h 292"/>
                <a:gd name="T18" fmla="*/ 140 w 248"/>
                <a:gd name="T19" fmla="*/ 291 h 292"/>
                <a:gd name="T20" fmla="*/ 247 w 248"/>
                <a:gd name="T21" fmla="*/ 209 h 292"/>
                <a:gd name="T22" fmla="*/ 238 w 248"/>
                <a:gd name="T23" fmla="*/ 201 h 292"/>
                <a:gd name="T24" fmla="*/ 230 w 248"/>
                <a:gd name="T25" fmla="*/ 210 h 292"/>
                <a:gd name="T26" fmla="*/ 144 w 248"/>
                <a:gd name="T27" fmla="*/ 275 h 292"/>
                <a:gd name="T28" fmla="*/ 72 w 248"/>
                <a:gd name="T29" fmla="*/ 234 h 292"/>
                <a:gd name="T30" fmla="*/ 52 w 248"/>
                <a:gd name="T31" fmla="*/ 13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92">
                  <a:moveTo>
                    <a:pt x="54" y="124"/>
                  </a:moveTo>
                  <a:cubicBezTo>
                    <a:pt x="58" y="31"/>
                    <a:pt x="112" y="14"/>
                    <a:pt x="133" y="14"/>
                  </a:cubicBezTo>
                  <a:cubicBezTo>
                    <a:pt x="198" y="14"/>
                    <a:pt x="205" y="101"/>
                    <a:pt x="205" y="124"/>
                  </a:cubicBezTo>
                  <a:lnTo>
                    <a:pt x="54" y="124"/>
                  </a:lnTo>
                  <a:close/>
                  <a:moveTo>
                    <a:pt x="52" y="139"/>
                  </a:moveTo>
                  <a:lnTo>
                    <a:pt x="230" y="139"/>
                  </a:lnTo>
                  <a:cubicBezTo>
                    <a:pt x="245" y="139"/>
                    <a:pt x="247" y="139"/>
                    <a:pt x="247" y="124"/>
                  </a:cubicBezTo>
                  <a:cubicBezTo>
                    <a:pt x="247" y="61"/>
                    <a:pt x="212" y="0"/>
                    <a:pt x="133" y="0"/>
                  </a:cubicBezTo>
                  <a:cubicBezTo>
                    <a:pt x="59" y="0"/>
                    <a:pt x="0" y="65"/>
                    <a:pt x="0" y="146"/>
                  </a:cubicBezTo>
                  <a:cubicBezTo>
                    <a:pt x="0" y="230"/>
                    <a:pt x="67" y="291"/>
                    <a:pt x="140" y="291"/>
                  </a:cubicBezTo>
                  <a:cubicBezTo>
                    <a:pt x="218" y="291"/>
                    <a:pt x="247" y="221"/>
                    <a:pt x="247" y="209"/>
                  </a:cubicBezTo>
                  <a:cubicBezTo>
                    <a:pt x="247" y="203"/>
                    <a:pt x="241" y="201"/>
                    <a:pt x="238" y="201"/>
                  </a:cubicBezTo>
                  <a:cubicBezTo>
                    <a:pt x="232" y="201"/>
                    <a:pt x="232" y="205"/>
                    <a:pt x="230" y="210"/>
                  </a:cubicBezTo>
                  <a:cubicBezTo>
                    <a:pt x="207" y="275"/>
                    <a:pt x="151" y="275"/>
                    <a:pt x="144" y="275"/>
                  </a:cubicBezTo>
                  <a:cubicBezTo>
                    <a:pt x="112" y="275"/>
                    <a:pt x="86" y="257"/>
                    <a:pt x="72" y="234"/>
                  </a:cubicBezTo>
                  <a:cubicBezTo>
                    <a:pt x="52" y="203"/>
                    <a:pt x="52" y="160"/>
                    <a:pt x="5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4" name="Freeform 20"/>
            <p:cNvSpPr>
              <a:spLocks noChangeArrowheads="1"/>
            </p:cNvSpPr>
            <p:nvPr/>
          </p:nvSpPr>
          <p:spPr bwMode="auto">
            <a:xfrm>
              <a:off x="2004" y="3149"/>
              <a:ext cx="102" cy="101"/>
            </a:xfrm>
            <a:custGeom>
              <a:avLst/>
              <a:gdLst>
                <a:gd name="T0" fmla="*/ 382 w 453"/>
                <a:gd name="T1" fmla="*/ 63 h 449"/>
                <a:gd name="T2" fmla="*/ 452 w 453"/>
                <a:gd name="T3" fmla="*/ 20 h 449"/>
                <a:gd name="T4" fmla="*/ 452 w 453"/>
                <a:gd name="T5" fmla="*/ 0 h 449"/>
                <a:gd name="T6" fmla="*/ 391 w 453"/>
                <a:gd name="T7" fmla="*/ 2 h 449"/>
                <a:gd name="T8" fmla="*/ 317 w 453"/>
                <a:gd name="T9" fmla="*/ 0 h 449"/>
                <a:gd name="T10" fmla="*/ 317 w 453"/>
                <a:gd name="T11" fmla="*/ 20 h 449"/>
                <a:gd name="T12" fmla="*/ 364 w 453"/>
                <a:gd name="T13" fmla="*/ 52 h 449"/>
                <a:gd name="T14" fmla="*/ 360 w 453"/>
                <a:gd name="T15" fmla="*/ 65 h 449"/>
                <a:gd name="T16" fmla="*/ 245 w 453"/>
                <a:gd name="T17" fmla="*/ 371 h 449"/>
                <a:gd name="T18" fmla="*/ 122 w 453"/>
                <a:gd name="T19" fmla="*/ 50 h 449"/>
                <a:gd name="T20" fmla="*/ 119 w 453"/>
                <a:gd name="T21" fmla="*/ 38 h 449"/>
                <a:gd name="T22" fmla="*/ 171 w 453"/>
                <a:gd name="T23" fmla="*/ 20 h 449"/>
                <a:gd name="T24" fmla="*/ 171 w 453"/>
                <a:gd name="T25" fmla="*/ 0 h 449"/>
                <a:gd name="T26" fmla="*/ 81 w 453"/>
                <a:gd name="T27" fmla="*/ 2 h 449"/>
                <a:gd name="T28" fmla="*/ 0 w 453"/>
                <a:gd name="T29" fmla="*/ 0 h 449"/>
                <a:gd name="T30" fmla="*/ 0 w 453"/>
                <a:gd name="T31" fmla="*/ 20 h 449"/>
                <a:gd name="T32" fmla="*/ 63 w 453"/>
                <a:gd name="T33" fmla="*/ 43 h 449"/>
                <a:gd name="T34" fmla="*/ 209 w 453"/>
                <a:gd name="T35" fmla="*/ 434 h 449"/>
                <a:gd name="T36" fmla="*/ 225 w 453"/>
                <a:gd name="T37" fmla="*/ 448 h 449"/>
                <a:gd name="T38" fmla="*/ 241 w 453"/>
                <a:gd name="T39" fmla="*/ 435 h 449"/>
                <a:gd name="T40" fmla="*/ 382 w 453"/>
                <a:gd name="T41" fmla="*/ 6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3" h="449">
                  <a:moveTo>
                    <a:pt x="382" y="63"/>
                  </a:moveTo>
                  <a:cubicBezTo>
                    <a:pt x="391" y="40"/>
                    <a:pt x="409" y="20"/>
                    <a:pt x="452" y="20"/>
                  </a:cubicBezTo>
                  <a:lnTo>
                    <a:pt x="452" y="0"/>
                  </a:lnTo>
                  <a:cubicBezTo>
                    <a:pt x="432" y="2"/>
                    <a:pt x="407" y="2"/>
                    <a:pt x="391" y="2"/>
                  </a:cubicBezTo>
                  <a:cubicBezTo>
                    <a:pt x="371" y="2"/>
                    <a:pt x="335" y="0"/>
                    <a:pt x="317" y="0"/>
                  </a:cubicBezTo>
                  <a:lnTo>
                    <a:pt x="317" y="20"/>
                  </a:lnTo>
                  <a:cubicBezTo>
                    <a:pt x="351" y="20"/>
                    <a:pt x="364" y="36"/>
                    <a:pt x="364" y="52"/>
                  </a:cubicBezTo>
                  <a:cubicBezTo>
                    <a:pt x="364" y="56"/>
                    <a:pt x="362" y="61"/>
                    <a:pt x="360" y="65"/>
                  </a:cubicBezTo>
                  <a:lnTo>
                    <a:pt x="245" y="371"/>
                  </a:lnTo>
                  <a:lnTo>
                    <a:pt x="122" y="50"/>
                  </a:lnTo>
                  <a:cubicBezTo>
                    <a:pt x="119" y="41"/>
                    <a:pt x="119" y="40"/>
                    <a:pt x="119" y="38"/>
                  </a:cubicBezTo>
                  <a:cubicBezTo>
                    <a:pt x="119" y="20"/>
                    <a:pt x="155" y="20"/>
                    <a:pt x="171" y="20"/>
                  </a:cubicBezTo>
                  <a:lnTo>
                    <a:pt x="171" y="0"/>
                  </a:lnTo>
                  <a:cubicBezTo>
                    <a:pt x="149" y="2"/>
                    <a:pt x="104" y="2"/>
                    <a:pt x="81" y="2"/>
                  </a:cubicBezTo>
                  <a:cubicBezTo>
                    <a:pt x="50" y="2"/>
                    <a:pt x="23" y="0"/>
                    <a:pt x="0" y="0"/>
                  </a:cubicBezTo>
                  <a:lnTo>
                    <a:pt x="0" y="20"/>
                  </a:lnTo>
                  <a:cubicBezTo>
                    <a:pt x="41" y="20"/>
                    <a:pt x="54" y="20"/>
                    <a:pt x="63" y="43"/>
                  </a:cubicBezTo>
                  <a:lnTo>
                    <a:pt x="209" y="434"/>
                  </a:lnTo>
                  <a:cubicBezTo>
                    <a:pt x="214" y="446"/>
                    <a:pt x="218" y="448"/>
                    <a:pt x="225" y="448"/>
                  </a:cubicBezTo>
                  <a:cubicBezTo>
                    <a:pt x="236" y="448"/>
                    <a:pt x="238" y="444"/>
                    <a:pt x="241" y="435"/>
                  </a:cubicBezTo>
                  <a:lnTo>
                    <a:pt x="382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5" name="Freeform 21"/>
            <p:cNvSpPr>
              <a:spLocks noChangeArrowheads="1"/>
            </p:cNvSpPr>
            <p:nvPr/>
          </p:nvSpPr>
          <p:spPr bwMode="auto">
            <a:xfrm>
              <a:off x="2117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26" name="Group 22"/>
          <p:cNvGrpSpPr>
            <a:grpSpLocks/>
          </p:cNvGrpSpPr>
          <p:nvPr/>
        </p:nvGrpSpPr>
        <p:grpSpPr bwMode="auto">
          <a:xfrm>
            <a:off x="5842000" y="4954588"/>
            <a:ext cx="2103438" cy="255587"/>
            <a:chOff x="3680" y="3121"/>
            <a:chExt cx="1325" cy="161"/>
          </a:xfrm>
        </p:grpSpPr>
        <p:sp>
          <p:nvSpPr>
            <p:cNvPr id="149527" name="Freeform 23"/>
            <p:cNvSpPr>
              <a:spLocks noChangeArrowheads="1"/>
            </p:cNvSpPr>
            <p:nvPr/>
          </p:nvSpPr>
          <p:spPr bwMode="auto">
            <a:xfrm>
              <a:off x="3680" y="3123"/>
              <a:ext cx="1325" cy="160"/>
            </a:xfrm>
            <a:custGeom>
              <a:avLst/>
              <a:gdLst>
                <a:gd name="T0" fmla="*/ 2925 w 5849"/>
                <a:gd name="T1" fmla="*/ 707 h 708"/>
                <a:gd name="T2" fmla="*/ 0 w 5849"/>
                <a:gd name="T3" fmla="*/ 707 h 708"/>
                <a:gd name="T4" fmla="*/ 0 w 5849"/>
                <a:gd name="T5" fmla="*/ 0 h 708"/>
                <a:gd name="T6" fmla="*/ 5848 w 5849"/>
                <a:gd name="T7" fmla="*/ 0 h 708"/>
                <a:gd name="T8" fmla="*/ 5848 w 5849"/>
                <a:gd name="T9" fmla="*/ 707 h 708"/>
                <a:gd name="T10" fmla="*/ 2925 w 5849"/>
                <a:gd name="T11" fmla="*/ 707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9" h="708">
                  <a:moveTo>
                    <a:pt x="2925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5848" y="0"/>
                  </a:lnTo>
                  <a:lnTo>
                    <a:pt x="5848" y="707"/>
                  </a:lnTo>
                  <a:lnTo>
                    <a:pt x="2925" y="7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8" name="Freeform 24"/>
            <p:cNvSpPr>
              <a:spLocks noChangeArrowheads="1"/>
            </p:cNvSpPr>
            <p:nvPr/>
          </p:nvSpPr>
          <p:spPr bwMode="auto">
            <a:xfrm>
              <a:off x="3693" y="3151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9" name="Freeform 25"/>
            <p:cNvSpPr>
              <a:spLocks noChangeArrowheads="1"/>
            </p:cNvSpPr>
            <p:nvPr/>
          </p:nvSpPr>
          <p:spPr bwMode="auto">
            <a:xfrm>
              <a:off x="3800" y="3142"/>
              <a:ext cx="95" cy="137"/>
            </a:xfrm>
            <a:custGeom>
              <a:avLst/>
              <a:gdLst>
                <a:gd name="T0" fmla="*/ 392 w 424"/>
                <a:gd name="T1" fmla="*/ 27 h 609"/>
                <a:gd name="T2" fmla="*/ 405 w 424"/>
                <a:gd name="T3" fmla="*/ 13 h 609"/>
                <a:gd name="T4" fmla="*/ 392 w 424"/>
                <a:gd name="T5" fmla="*/ 0 h 609"/>
                <a:gd name="T6" fmla="*/ 382 w 424"/>
                <a:gd name="T7" fmla="*/ 4 h 609"/>
                <a:gd name="T8" fmla="*/ 31 w 424"/>
                <a:gd name="T9" fmla="*/ 169 h 609"/>
                <a:gd name="T10" fmla="*/ 18 w 424"/>
                <a:gd name="T11" fmla="*/ 183 h 609"/>
                <a:gd name="T12" fmla="*/ 31 w 424"/>
                <a:gd name="T13" fmla="*/ 198 h 609"/>
                <a:gd name="T14" fmla="*/ 382 w 424"/>
                <a:gd name="T15" fmla="*/ 363 h 609"/>
                <a:gd name="T16" fmla="*/ 392 w 424"/>
                <a:gd name="T17" fmla="*/ 367 h 609"/>
                <a:gd name="T18" fmla="*/ 405 w 424"/>
                <a:gd name="T19" fmla="*/ 354 h 609"/>
                <a:gd name="T20" fmla="*/ 392 w 424"/>
                <a:gd name="T21" fmla="*/ 340 h 609"/>
                <a:gd name="T22" fmla="*/ 59 w 424"/>
                <a:gd name="T23" fmla="*/ 183 h 609"/>
                <a:gd name="T24" fmla="*/ 392 w 424"/>
                <a:gd name="T25" fmla="*/ 27 h 609"/>
                <a:gd name="T26" fmla="*/ 423 w 424"/>
                <a:gd name="T27" fmla="*/ 480 h 609"/>
                <a:gd name="T28" fmla="*/ 414 w 424"/>
                <a:gd name="T29" fmla="*/ 461 h 609"/>
                <a:gd name="T30" fmla="*/ 405 w 424"/>
                <a:gd name="T31" fmla="*/ 479 h 609"/>
                <a:gd name="T32" fmla="*/ 317 w 424"/>
                <a:gd name="T33" fmla="*/ 572 h 609"/>
                <a:gd name="T34" fmla="*/ 218 w 424"/>
                <a:gd name="T35" fmla="*/ 520 h 609"/>
                <a:gd name="T36" fmla="*/ 106 w 424"/>
                <a:gd name="T37" fmla="*/ 461 h 609"/>
                <a:gd name="T38" fmla="*/ 0 w 424"/>
                <a:gd name="T39" fmla="*/ 586 h 609"/>
                <a:gd name="T40" fmla="*/ 9 w 424"/>
                <a:gd name="T41" fmla="*/ 606 h 609"/>
                <a:gd name="T42" fmla="*/ 18 w 424"/>
                <a:gd name="T43" fmla="*/ 592 h 609"/>
                <a:gd name="T44" fmla="*/ 106 w 424"/>
                <a:gd name="T45" fmla="*/ 495 h 609"/>
                <a:gd name="T46" fmla="*/ 205 w 424"/>
                <a:gd name="T47" fmla="*/ 547 h 609"/>
                <a:gd name="T48" fmla="*/ 317 w 424"/>
                <a:gd name="T49" fmla="*/ 608 h 609"/>
                <a:gd name="T50" fmla="*/ 423 w 424"/>
                <a:gd name="T51" fmla="*/ 48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4" h="609">
                  <a:moveTo>
                    <a:pt x="392" y="27"/>
                  </a:moveTo>
                  <a:cubicBezTo>
                    <a:pt x="401" y="23"/>
                    <a:pt x="405" y="20"/>
                    <a:pt x="405" y="13"/>
                  </a:cubicBezTo>
                  <a:cubicBezTo>
                    <a:pt x="405" y="5"/>
                    <a:pt x="400" y="0"/>
                    <a:pt x="392" y="0"/>
                  </a:cubicBezTo>
                  <a:cubicBezTo>
                    <a:pt x="389" y="0"/>
                    <a:pt x="383" y="2"/>
                    <a:pt x="382" y="4"/>
                  </a:cubicBezTo>
                  <a:lnTo>
                    <a:pt x="31" y="169"/>
                  </a:lnTo>
                  <a:cubicBezTo>
                    <a:pt x="20" y="175"/>
                    <a:pt x="18" y="178"/>
                    <a:pt x="18" y="183"/>
                  </a:cubicBezTo>
                  <a:cubicBezTo>
                    <a:pt x="18" y="189"/>
                    <a:pt x="20" y="194"/>
                    <a:pt x="31" y="198"/>
                  </a:cubicBezTo>
                  <a:lnTo>
                    <a:pt x="382" y="363"/>
                  </a:lnTo>
                  <a:cubicBezTo>
                    <a:pt x="389" y="367"/>
                    <a:pt x="391" y="367"/>
                    <a:pt x="392" y="367"/>
                  </a:cubicBezTo>
                  <a:cubicBezTo>
                    <a:pt x="400" y="367"/>
                    <a:pt x="405" y="362"/>
                    <a:pt x="405" y="354"/>
                  </a:cubicBezTo>
                  <a:cubicBezTo>
                    <a:pt x="405" y="345"/>
                    <a:pt x="400" y="344"/>
                    <a:pt x="392" y="340"/>
                  </a:cubicBezTo>
                  <a:lnTo>
                    <a:pt x="59" y="183"/>
                  </a:lnTo>
                  <a:lnTo>
                    <a:pt x="392" y="27"/>
                  </a:lnTo>
                  <a:close/>
                  <a:moveTo>
                    <a:pt x="423" y="480"/>
                  </a:moveTo>
                  <a:cubicBezTo>
                    <a:pt x="423" y="466"/>
                    <a:pt x="418" y="461"/>
                    <a:pt x="414" y="461"/>
                  </a:cubicBezTo>
                  <a:cubicBezTo>
                    <a:pt x="405" y="461"/>
                    <a:pt x="405" y="475"/>
                    <a:pt x="405" y="479"/>
                  </a:cubicBezTo>
                  <a:cubicBezTo>
                    <a:pt x="401" y="534"/>
                    <a:pt x="364" y="572"/>
                    <a:pt x="317" y="572"/>
                  </a:cubicBezTo>
                  <a:cubicBezTo>
                    <a:pt x="277" y="572"/>
                    <a:pt x="247" y="545"/>
                    <a:pt x="218" y="520"/>
                  </a:cubicBezTo>
                  <a:cubicBezTo>
                    <a:pt x="184" y="489"/>
                    <a:pt x="149" y="461"/>
                    <a:pt x="106" y="461"/>
                  </a:cubicBezTo>
                  <a:cubicBezTo>
                    <a:pt x="40" y="461"/>
                    <a:pt x="0" y="527"/>
                    <a:pt x="0" y="586"/>
                  </a:cubicBezTo>
                  <a:cubicBezTo>
                    <a:pt x="0" y="601"/>
                    <a:pt x="4" y="606"/>
                    <a:pt x="9" y="606"/>
                  </a:cubicBezTo>
                  <a:cubicBezTo>
                    <a:pt x="16" y="606"/>
                    <a:pt x="18" y="595"/>
                    <a:pt x="18" y="592"/>
                  </a:cubicBezTo>
                  <a:cubicBezTo>
                    <a:pt x="22" y="520"/>
                    <a:pt x="72" y="495"/>
                    <a:pt x="106" y="495"/>
                  </a:cubicBezTo>
                  <a:cubicBezTo>
                    <a:pt x="146" y="495"/>
                    <a:pt x="176" y="522"/>
                    <a:pt x="205" y="547"/>
                  </a:cubicBezTo>
                  <a:cubicBezTo>
                    <a:pt x="239" y="577"/>
                    <a:pt x="272" y="608"/>
                    <a:pt x="317" y="608"/>
                  </a:cubicBezTo>
                  <a:cubicBezTo>
                    <a:pt x="383" y="608"/>
                    <a:pt x="423" y="540"/>
                    <a:pt x="423" y="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0" name="Freeform 26"/>
            <p:cNvSpPr>
              <a:spLocks noChangeArrowheads="1"/>
            </p:cNvSpPr>
            <p:nvPr/>
          </p:nvSpPr>
          <p:spPr bwMode="auto">
            <a:xfrm>
              <a:off x="3959" y="3139"/>
              <a:ext cx="31" cy="143"/>
            </a:xfrm>
            <a:custGeom>
              <a:avLst/>
              <a:gdLst>
                <a:gd name="T0" fmla="*/ 140 w 143"/>
                <a:gd name="T1" fmla="*/ 23 h 634"/>
                <a:gd name="T2" fmla="*/ 142 w 143"/>
                <a:gd name="T3" fmla="*/ 13 h 634"/>
                <a:gd name="T4" fmla="*/ 130 w 143"/>
                <a:gd name="T5" fmla="*/ 0 h 634"/>
                <a:gd name="T6" fmla="*/ 115 w 143"/>
                <a:gd name="T7" fmla="*/ 14 h 634"/>
                <a:gd name="T8" fmla="*/ 4 w 143"/>
                <a:gd name="T9" fmla="*/ 306 h 634"/>
                <a:gd name="T10" fmla="*/ 0 w 143"/>
                <a:gd name="T11" fmla="*/ 317 h 634"/>
                <a:gd name="T12" fmla="*/ 4 w 143"/>
                <a:gd name="T13" fmla="*/ 327 h 634"/>
                <a:gd name="T14" fmla="*/ 115 w 143"/>
                <a:gd name="T15" fmla="*/ 619 h 634"/>
                <a:gd name="T16" fmla="*/ 130 w 143"/>
                <a:gd name="T17" fmla="*/ 633 h 634"/>
                <a:gd name="T18" fmla="*/ 142 w 143"/>
                <a:gd name="T19" fmla="*/ 621 h 634"/>
                <a:gd name="T20" fmla="*/ 140 w 143"/>
                <a:gd name="T21" fmla="*/ 612 h 634"/>
                <a:gd name="T22" fmla="*/ 27 w 143"/>
                <a:gd name="T23" fmla="*/ 317 h 634"/>
                <a:gd name="T24" fmla="*/ 140 w 143"/>
                <a:gd name="T25" fmla="*/ 2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634">
                  <a:moveTo>
                    <a:pt x="140" y="23"/>
                  </a:moveTo>
                  <a:cubicBezTo>
                    <a:pt x="142" y="18"/>
                    <a:pt x="142" y="16"/>
                    <a:pt x="142" y="13"/>
                  </a:cubicBezTo>
                  <a:cubicBezTo>
                    <a:pt x="142" y="5"/>
                    <a:pt x="137" y="0"/>
                    <a:pt x="130" y="0"/>
                  </a:cubicBezTo>
                  <a:cubicBezTo>
                    <a:pt x="124" y="0"/>
                    <a:pt x="121" y="4"/>
                    <a:pt x="115" y="14"/>
                  </a:cubicBezTo>
                  <a:lnTo>
                    <a:pt x="4" y="306"/>
                  </a:lnTo>
                  <a:cubicBezTo>
                    <a:pt x="2" y="309"/>
                    <a:pt x="0" y="313"/>
                    <a:pt x="0" y="317"/>
                  </a:cubicBezTo>
                  <a:cubicBezTo>
                    <a:pt x="0" y="318"/>
                    <a:pt x="0" y="320"/>
                    <a:pt x="4" y="327"/>
                  </a:cubicBezTo>
                  <a:lnTo>
                    <a:pt x="115" y="619"/>
                  </a:lnTo>
                  <a:cubicBezTo>
                    <a:pt x="117" y="626"/>
                    <a:pt x="121" y="633"/>
                    <a:pt x="130" y="633"/>
                  </a:cubicBezTo>
                  <a:cubicBezTo>
                    <a:pt x="137" y="633"/>
                    <a:pt x="142" y="628"/>
                    <a:pt x="142" y="621"/>
                  </a:cubicBezTo>
                  <a:cubicBezTo>
                    <a:pt x="142" y="619"/>
                    <a:pt x="142" y="619"/>
                    <a:pt x="140" y="612"/>
                  </a:cubicBezTo>
                  <a:lnTo>
                    <a:pt x="27" y="317"/>
                  </a:lnTo>
                  <a:lnTo>
                    <a:pt x="14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1" name="Freeform 27"/>
            <p:cNvSpPr>
              <a:spLocks noChangeArrowheads="1"/>
            </p:cNvSpPr>
            <p:nvPr/>
          </p:nvSpPr>
          <p:spPr bwMode="auto">
            <a:xfrm>
              <a:off x="4006" y="3146"/>
              <a:ext cx="99" cy="128"/>
            </a:xfrm>
            <a:custGeom>
              <a:avLst/>
              <a:gdLst>
                <a:gd name="T0" fmla="*/ 247 w 440"/>
                <a:gd name="T1" fmla="*/ 443 h 571"/>
                <a:gd name="T2" fmla="*/ 439 w 440"/>
                <a:gd name="T3" fmla="*/ 171 h 571"/>
                <a:gd name="T4" fmla="*/ 277 w 440"/>
                <a:gd name="T5" fmla="*/ 0 h 571"/>
                <a:gd name="T6" fmla="*/ 0 w 440"/>
                <a:gd name="T7" fmla="*/ 291 h 571"/>
                <a:gd name="T8" fmla="*/ 162 w 440"/>
                <a:gd name="T9" fmla="*/ 461 h 571"/>
                <a:gd name="T10" fmla="*/ 225 w 440"/>
                <a:gd name="T11" fmla="*/ 452 h 571"/>
                <a:gd name="T12" fmla="*/ 223 w 440"/>
                <a:gd name="T13" fmla="*/ 500 h 571"/>
                <a:gd name="T14" fmla="*/ 275 w 440"/>
                <a:gd name="T15" fmla="*/ 570 h 571"/>
                <a:gd name="T16" fmla="*/ 382 w 440"/>
                <a:gd name="T17" fmla="*/ 448 h 571"/>
                <a:gd name="T18" fmla="*/ 374 w 440"/>
                <a:gd name="T19" fmla="*/ 441 h 571"/>
                <a:gd name="T20" fmla="*/ 367 w 440"/>
                <a:gd name="T21" fmla="*/ 448 h 571"/>
                <a:gd name="T22" fmla="*/ 292 w 440"/>
                <a:gd name="T23" fmla="*/ 509 h 571"/>
                <a:gd name="T24" fmla="*/ 247 w 440"/>
                <a:gd name="T25" fmla="*/ 443 h 571"/>
                <a:gd name="T26" fmla="*/ 128 w 440"/>
                <a:gd name="T27" fmla="*/ 439 h 571"/>
                <a:gd name="T28" fmla="*/ 56 w 440"/>
                <a:gd name="T29" fmla="*/ 311 h 571"/>
                <a:gd name="T30" fmla="*/ 121 w 440"/>
                <a:gd name="T31" fmla="*/ 110 h 571"/>
                <a:gd name="T32" fmla="*/ 274 w 440"/>
                <a:gd name="T33" fmla="*/ 16 h 571"/>
                <a:gd name="T34" fmla="*/ 383 w 440"/>
                <a:gd name="T35" fmla="*/ 151 h 571"/>
                <a:gd name="T36" fmla="*/ 245 w 440"/>
                <a:gd name="T37" fmla="*/ 421 h 571"/>
                <a:gd name="T38" fmla="*/ 187 w 440"/>
                <a:gd name="T39" fmla="*/ 353 h 571"/>
                <a:gd name="T40" fmla="*/ 122 w 440"/>
                <a:gd name="T41" fmla="*/ 417 h 571"/>
                <a:gd name="T42" fmla="*/ 128 w 440"/>
                <a:gd name="T43" fmla="*/ 439 h 571"/>
                <a:gd name="T44" fmla="*/ 166 w 440"/>
                <a:gd name="T45" fmla="*/ 446 h 571"/>
                <a:gd name="T46" fmla="*/ 137 w 440"/>
                <a:gd name="T47" fmla="*/ 417 h 571"/>
                <a:gd name="T48" fmla="*/ 187 w 440"/>
                <a:gd name="T49" fmla="*/ 367 h 571"/>
                <a:gd name="T50" fmla="*/ 227 w 440"/>
                <a:gd name="T51" fmla="*/ 421 h 571"/>
                <a:gd name="T52" fmla="*/ 220 w 440"/>
                <a:gd name="T53" fmla="*/ 434 h 571"/>
                <a:gd name="T54" fmla="*/ 166 w 440"/>
                <a:gd name="T55" fmla="*/ 44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0" h="571">
                  <a:moveTo>
                    <a:pt x="247" y="443"/>
                  </a:moveTo>
                  <a:cubicBezTo>
                    <a:pt x="346" y="407"/>
                    <a:pt x="439" y="293"/>
                    <a:pt x="439" y="171"/>
                  </a:cubicBezTo>
                  <a:cubicBezTo>
                    <a:pt x="439" y="68"/>
                    <a:pt x="371" y="0"/>
                    <a:pt x="277" y="0"/>
                  </a:cubicBezTo>
                  <a:cubicBezTo>
                    <a:pt x="140" y="0"/>
                    <a:pt x="0" y="144"/>
                    <a:pt x="0" y="291"/>
                  </a:cubicBezTo>
                  <a:cubicBezTo>
                    <a:pt x="0" y="398"/>
                    <a:pt x="72" y="461"/>
                    <a:pt x="162" y="461"/>
                  </a:cubicBezTo>
                  <a:cubicBezTo>
                    <a:pt x="178" y="461"/>
                    <a:pt x="200" y="459"/>
                    <a:pt x="225" y="452"/>
                  </a:cubicBezTo>
                  <a:cubicBezTo>
                    <a:pt x="223" y="491"/>
                    <a:pt x="223" y="493"/>
                    <a:pt x="223" y="500"/>
                  </a:cubicBezTo>
                  <a:cubicBezTo>
                    <a:pt x="223" y="520"/>
                    <a:pt x="223" y="570"/>
                    <a:pt x="275" y="570"/>
                  </a:cubicBezTo>
                  <a:cubicBezTo>
                    <a:pt x="351" y="570"/>
                    <a:pt x="382" y="453"/>
                    <a:pt x="382" y="448"/>
                  </a:cubicBezTo>
                  <a:cubicBezTo>
                    <a:pt x="382" y="443"/>
                    <a:pt x="376" y="441"/>
                    <a:pt x="374" y="441"/>
                  </a:cubicBezTo>
                  <a:cubicBezTo>
                    <a:pt x="369" y="441"/>
                    <a:pt x="367" y="444"/>
                    <a:pt x="367" y="448"/>
                  </a:cubicBezTo>
                  <a:cubicBezTo>
                    <a:pt x="351" y="493"/>
                    <a:pt x="315" y="509"/>
                    <a:pt x="292" y="509"/>
                  </a:cubicBezTo>
                  <a:cubicBezTo>
                    <a:pt x="263" y="509"/>
                    <a:pt x="254" y="491"/>
                    <a:pt x="247" y="443"/>
                  </a:cubicBezTo>
                  <a:close/>
                  <a:moveTo>
                    <a:pt x="128" y="439"/>
                  </a:moveTo>
                  <a:cubicBezTo>
                    <a:pt x="77" y="419"/>
                    <a:pt x="56" y="369"/>
                    <a:pt x="56" y="311"/>
                  </a:cubicBezTo>
                  <a:cubicBezTo>
                    <a:pt x="56" y="268"/>
                    <a:pt x="72" y="178"/>
                    <a:pt x="121" y="110"/>
                  </a:cubicBezTo>
                  <a:cubicBezTo>
                    <a:pt x="167" y="45"/>
                    <a:pt x="227" y="16"/>
                    <a:pt x="274" y="16"/>
                  </a:cubicBezTo>
                  <a:cubicBezTo>
                    <a:pt x="337" y="16"/>
                    <a:pt x="383" y="65"/>
                    <a:pt x="383" y="151"/>
                  </a:cubicBezTo>
                  <a:cubicBezTo>
                    <a:pt x="383" y="214"/>
                    <a:pt x="351" y="362"/>
                    <a:pt x="245" y="421"/>
                  </a:cubicBezTo>
                  <a:cubicBezTo>
                    <a:pt x="241" y="399"/>
                    <a:pt x="234" y="353"/>
                    <a:pt x="187" y="353"/>
                  </a:cubicBezTo>
                  <a:cubicBezTo>
                    <a:pt x="155" y="353"/>
                    <a:pt x="122" y="385"/>
                    <a:pt x="122" y="417"/>
                  </a:cubicBezTo>
                  <a:cubicBezTo>
                    <a:pt x="122" y="430"/>
                    <a:pt x="128" y="437"/>
                    <a:pt x="128" y="439"/>
                  </a:cubicBezTo>
                  <a:close/>
                  <a:moveTo>
                    <a:pt x="166" y="446"/>
                  </a:moveTo>
                  <a:cubicBezTo>
                    <a:pt x="158" y="446"/>
                    <a:pt x="137" y="446"/>
                    <a:pt x="137" y="417"/>
                  </a:cubicBezTo>
                  <a:cubicBezTo>
                    <a:pt x="137" y="392"/>
                    <a:pt x="162" y="367"/>
                    <a:pt x="187" y="367"/>
                  </a:cubicBezTo>
                  <a:cubicBezTo>
                    <a:pt x="214" y="367"/>
                    <a:pt x="227" y="383"/>
                    <a:pt x="227" y="421"/>
                  </a:cubicBezTo>
                  <a:cubicBezTo>
                    <a:pt x="227" y="430"/>
                    <a:pt x="227" y="432"/>
                    <a:pt x="220" y="434"/>
                  </a:cubicBezTo>
                  <a:cubicBezTo>
                    <a:pt x="203" y="441"/>
                    <a:pt x="184" y="446"/>
                    <a:pt x="166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2" name="Freeform 28"/>
            <p:cNvSpPr>
              <a:spLocks noChangeArrowheads="1"/>
            </p:cNvSpPr>
            <p:nvPr/>
          </p:nvSpPr>
          <p:spPr bwMode="auto">
            <a:xfrm>
              <a:off x="4119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3" name="Freeform 29"/>
            <p:cNvSpPr>
              <a:spLocks noChangeArrowheads="1"/>
            </p:cNvSpPr>
            <p:nvPr/>
          </p:nvSpPr>
          <p:spPr bwMode="auto">
            <a:xfrm>
              <a:off x="4185" y="3139"/>
              <a:ext cx="31" cy="143"/>
            </a:xfrm>
            <a:custGeom>
              <a:avLst/>
              <a:gdLst>
                <a:gd name="T0" fmla="*/ 140 w 143"/>
                <a:gd name="T1" fmla="*/ 327 h 634"/>
                <a:gd name="T2" fmla="*/ 142 w 143"/>
                <a:gd name="T3" fmla="*/ 317 h 634"/>
                <a:gd name="T4" fmla="*/ 140 w 143"/>
                <a:gd name="T5" fmla="*/ 306 h 634"/>
                <a:gd name="T6" fmla="*/ 27 w 143"/>
                <a:gd name="T7" fmla="*/ 14 h 634"/>
                <a:gd name="T8" fmla="*/ 13 w 143"/>
                <a:gd name="T9" fmla="*/ 0 h 634"/>
                <a:gd name="T10" fmla="*/ 0 w 143"/>
                <a:gd name="T11" fmla="*/ 13 h 634"/>
                <a:gd name="T12" fmla="*/ 4 w 143"/>
                <a:gd name="T13" fmla="*/ 23 h 634"/>
                <a:gd name="T14" fmla="*/ 117 w 143"/>
                <a:gd name="T15" fmla="*/ 317 h 634"/>
                <a:gd name="T16" fmla="*/ 4 w 143"/>
                <a:gd name="T17" fmla="*/ 610 h 634"/>
                <a:gd name="T18" fmla="*/ 0 w 143"/>
                <a:gd name="T19" fmla="*/ 621 h 634"/>
                <a:gd name="T20" fmla="*/ 13 w 143"/>
                <a:gd name="T21" fmla="*/ 633 h 634"/>
                <a:gd name="T22" fmla="*/ 27 w 143"/>
                <a:gd name="T23" fmla="*/ 621 h 634"/>
                <a:gd name="T24" fmla="*/ 140 w 143"/>
                <a:gd name="T25" fmla="*/ 32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634">
                  <a:moveTo>
                    <a:pt x="140" y="327"/>
                  </a:moveTo>
                  <a:cubicBezTo>
                    <a:pt x="142" y="320"/>
                    <a:pt x="142" y="318"/>
                    <a:pt x="142" y="317"/>
                  </a:cubicBezTo>
                  <a:cubicBezTo>
                    <a:pt x="142" y="315"/>
                    <a:pt x="142" y="313"/>
                    <a:pt x="140" y="306"/>
                  </a:cubicBezTo>
                  <a:lnTo>
                    <a:pt x="27" y="14"/>
                  </a:lnTo>
                  <a:cubicBezTo>
                    <a:pt x="23" y="4"/>
                    <a:pt x="20" y="0"/>
                    <a:pt x="13" y="0"/>
                  </a:cubicBezTo>
                  <a:cubicBezTo>
                    <a:pt x="5" y="0"/>
                    <a:pt x="0" y="5"/>
                    <a:pt x="0" y="13"/>
                  </a:cubicBezTo>
                  <a:cubicBezTo>
                    <a:pt x="0" y="14"/>
                    <a:pt x="0" y="16"/>
                    <a:pt x="4" y="23"/>
                  </a:cubicBezTo>
                  <a:lnTo>
                    <a:pt x="117" y="317"/>
                  </a:lnTo>
                  <a:lnTo>
                    <a:pt x="4" y="610"/>
                  </a:lnTo>
                  <a:cubicBezTo>
                    <a:pt x="0" y="617"/>
                    <a:pt x="0" y="619"/>
                    <a:pt x="0" y="621"/>
                  </a:cubicBezTo>
                  <a:cubicBezTo>
                    <a:pt x="0" y="628"/>
                    <a:pt x="5" y="633"/>
                    <a:pt x="13" y="633"/>
                  </a:cubicBezTo>
                  <a:cubicBezTo>
                    <a:pt x="22" y="633"/>
                    <a:pt x="23" y="628"/>
                    <a:pt x="27" y="621"/>
                  </a:cubicBezTo>
                  <a:lnTo>
                    <a:pt x="140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4" name="Freeform 30"/>
            <p:cNvSpPr>
              <a:spLocks noChangeArrowheads="1"/>
            </p:cNvSpPr>
            <p:nvPr/>
          </p:nvSpPr>
          <p:spPr bwMode="auto">
            <a:xfrm>
              <a:off x="4281" y="3142"/>
              <a:ext cx="95" cy="137"/>
            </a:xfrm>
            <a:custGeom>
              <a:avLst/>
              <a:gdLst>
                <a:gd name="T0" fmla="*/ 392 w 424"/>
                <a:gd name="T1" fmla="*/ 27 h 609"/>
                <a:gd name="T2" fmla="*/ 405 w 424"/>
                <a:gd name="T3" fmla="*/ 13 h 609"/>
                <a:gd name="T4" fmla="*/ 392 w 424"/>
                <a:gd name="T5" fmla="*/ 0 h 609"/>
                <a:gd name="T6" fmla="*/ 382 w 424"/>
                <a:gd name="T7" fmla="*/ 4 h 609"/>
                <a:gd name="T8" fmla="*/ 31 w 424"/>
                <a:gd name="T9" fmla="*/ 169 h 609"/>
                <a:gd name="T10" fmla="*/ 18 w 424"/>
                <a:gd name="T11" fmla="*/ 183 h 609"/>
                <a:gd name="T12" fmla="*/ 31 w 424"/>
                <a:gd name="T13" fmla="*/ 198 h 609"/>
                <a:gd name="T14" fmla="*/ 382 w 424"/>
                <a:gd name="T15" fmla="*/ 363 h 609"/>
                <a:gd name="T16" fmla="*/ 392 w 424"/>
                <a:gd name="T17" fmla="*/ 367 h 609"/>
                <a:gd name="T18" fmla="*/ 405 w 424"/>
                <a:gd name="T19" fmla="*/ 354 h 609"/>
                <a:gd name="T20" fmla="*/ 392 w 424"/>
                <a:gd name="T21" fmla="*/ 340 h 609"/>
                <a:gd name="T22" fmla="*/ 59 w 424"/>
                <a:gd name="T23" fmla="*/ 183 h 609"/>
                <a:gd name="T24" fmla="*/ 392 w 424"/>
                <a:gd name="T25" fmla="*/ 27 h 609"/>
                <a:gd name="T26" fmla="*/ 423 w 424"/>
                <a:gd name="T27" fmla="*/ 480 h 609"/>
                <a:gd name="T28" fmla="*/ 414 w 424"/>
                <a:gd name="T29" fmla="*/ 461 h 609"/>
                <a:gd name="T30" fmla="*/ 405 w 424"/>
                <a:gd name="T31" fmla="*/ 479 h 609"/>
                <a:gd name="T32" fmla="*/ 317 w 424"/>
                <a:gd name="T33" fmla="*/ 572 h 609"/>
                <a:gd name="T34" fmla="*/ 218 w 424"/>
                <a:gd name="T35" fmla="*/ 520 h 609"/>
                <a:gd name="T36" fmla="*/ 106 w 424"/>
                <a:gd name="T37" fmla="*/ 461 h 609"/>
                <a:gd name="T38" fmla="*/ 0 w 424"/>
                <a:gd name="T39" fmla="*/ 586 h 609"/>
                <a:gd name="T40" fmla="*/ 9 w 424"/>
                <a:gd name="T41" fmla="*/ 606 h 609"/>
                <a:gd name="T42" fmla="*/ 18 w 424"/>
                <a:gd name="T43" fmla="*/ 592 h 609"/>
                <a:gd name="T44" fmla="*/ 106 w 424"/>
                <a:gd name="T45" fmla="*/ 495 h 609"/>
                <a:gd name="T46" fmla="*/ 205 w 424"/>
                <a:gd name="T47" fmla="*/ 547 h 609"/>
                <a:gd name="T48" fmla="*/ 317 w 424"/>
                <a:gd name="T49" fmla="*/ 608 h 609"/>
                <a:gd name="T50" fmla="*/ 423 w 424"/>
                <a:gd name="T51" fmla="*/ 48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4" h="609">
                  <a:moveTo>
                    <a:pt x="392" y="27"/>
                  </a:moveTo>
                  <a:cubicBezTo>
                    <a:pt x="401" y="23"/>
                    <a:pt x="405" y="20"/>
                    <a:pt x="405" y="13"/>
                  </a:cubicBezTo>
                  <a:cubicBezTo>
                    <a:pt x="405" y="5"/>
                    <a:pt x="400" y="0"/>
                    <a:pt x="392" y="0"/>
                  </a:cubicBezTo>
                  <a:cubicBezTo>
                    <a:pt x="389" y="0"/>
                    <a:pt x="383" y="2"/>
                    <a:pt x="382" y="4"/>
                  </a:cubicBezTo>
                  <a:lnTo>
                    <a:pt x="31" y="169"/>
                  </a:lnTo>
                  <a:cubicBezTo>
                    <a:pt x="20" y="175"/>
                    <a:pt x="18" y="178"/>
                    <a:pt x="18" y="183"/>
                  </a:cubicBezTo>
                  <a:cubicBezTo>
                    <a:pt x="18" y="189"/>
                    <a:pt x="20" y="194"/>
                    <a:pt x="31" y="198"/>
                  </a:cubicBezTo>
                  <a:lnTo>
                    <a:pt x="382" y="363"/>
                  </a:lnTo>
                  <a:cubicBezTo>
                    <a:pt x="389" y="367"/>
                    <a:pt x="391" y="367"/>
                    <a:pt x="392" y="367"/>
                  </a:cubicBezTo>
                  <a:cubicBezTo>
                    <a:pt x="400" y="367"/>
                    <a:pt x="405" y="362"/>
                    <a:pt x="405" y="354"/>
                  </a:cubicBezTo>
                  <a:cubicBezTo>
                    <a:pt x="405" y="345"/>
                    <a:pt x="400" y="344"/>
                    <a:pt x="392" y="340"/>
                  </a:cubicBezTo>
                  <a:lnTo>
                    <a:pt x="59" y="183"/>
                  </a:lnTo>
                  <a:lnTo>
                    <a:pt x="392" y="27"/>
                  </a:lnTo>
                  <a:close/>
                  <a:moveTo>
                    <a:pt x="423" y="480"/>
                  </a:moveTo>
                  <a:cubicBezTo>
                    <a:pt x="423" y="466"/>
                    <a:pt x="418" y="461"/>
                    <a:pt x="414" y="461"/>
                  </a:cubicBezTo>
                  <a:cubicBezTo>
                    <a:pt x="405" y="461"/>
                    <a:pt x="405" y="475"/>
                    <a:pt x="405" y="479"/>
                  </a:cubicBezTo>
                  <a:cubicBezTo>
                    <a:pt x="401" y="534"/>
                    <a:pt x="364" y="572"/>
                    <a:pt x="317" y="572"/>
                  </a:cubicBezTo>
                  <a:cubicBezTo>
                    <a:pt x="277" y="572"/>
                    <a:pt x="247" y="545"/>
                    <a:pt x="218" y="520"/>
                  </a:cubicBezTo>
                  <a:cubicBezTo>
                    <a:pt x="184" y="489"/>
                    <a:pt x="149" y="461"/>
                    <a:pt x="106" y="461"/>
                  </a:cubicBezTo>
                  <a:cubicBezTo>
                    <a:pt x="40" y="461"/>
                    <a:pt x="0" y="527"/>
                    <a:pt x="0" y="586"/>
                  </a:cubicBezTo>
                  <a:cubicBezTo>
                    <a:pt x="0" y="601"/>
                    <a:pt x="4" y="606"/>
                    <a:pt x="9" y="606"/>
                  </a:cubicBezTo>
                  <a:cubicBezTo>
                    <a:pt x="16" y="606"/>
                    <a:pt x="18" y="595"/>
                    <a:pt x="18" y="592"/>
                  </a:cubicBezTo>
                  <a:cubicBezTo>
                    <a:pt x="22" y="520"/>
                    <a:pt x="72" y="495"/>
                    <a:pt x="106" y="495"/>
                  </a:cubicBezTo>
                  <a:cubicBezTo>
                    <a:pt x="146" y="495"/>
                    <a:pt x="176" y="522"/>
                    <a:pt x="205" y="547"/>
                  </a:cubicBezTo>
                  <a:cubicBezTo>
                    <a:pt x="239" y="577"/>
                    <a:pt x="272" y="608"/>
                    <a:pt x="317" y="608"/>
                  </a:cubicBezTo>
                  <a:cubicBezTo>
                    <a:pt x="383" y="608"/>
                    <a:pt x="423" y="540"/>
                    <a:pt x="423" y="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5" name="Freeform 31"/>
            <p:cNvSpPr>
              <a:spLocks noChangeArrowheads="1"/>
            </p:cNvSpPr>
            <p:nvPr/>
          </p:nvSpPr>
          <p:spPr bwMode="auto">
            <a:xfrm>
              <a:off x="4479" y="3151"/>
              <a:ext cx="57" cy="95"/>
            </a:xfrm>
            <a:custGeom>
              <a:avLst/>
              <a:gdLst>
                <a:gd name="T0" fmla="*/ 49 w 255"/>
                <a:gd name="T1" fmla="*/ 374 h 424"/>
                <a:gd name="T2" fmla="*/ 117 w 255"/>
                <a:gd name="T3" fmla="*/ 309 h 424"/>
                <a:gd name="T4" fmla="*/ 254 w 255"/>
                <a:gd name="T5" fmla="*/ 122 h 424"/>
                <a:gd name="T6" fmla="*/ 119 w 255"/>
                <a:gd name="T7" fmla="*/ 0 h 424"/>
                <a:gd name="T8" fmla="*/ 0 w 255"/>
                <a:gd name="T9" fmla="*/ 115 h 424"/>
                <a:gd name="T10" fmla="*/ 34 w 255"/>
                <a:gd name="T11" fmla="*/ 151 h 424"/>
                <a:gd name="T12" fmla="*/ 67 w 255"/>
                <a:gd name="T13" fmla="*/ 117 h 424"/>
                <a:gd name="T14" fmla="*/ 32 w 255"/>
                <a:gd name="T15" fmla="*/ 85 h 424"/>
                <a:gd name="T16" fmla="*/ 25 w 255"/>
                <a:gd name="T17" fmla="*/ 85 h 424"/>
                <a:gd name="T18" fmla="*/ 112 w 255"/>
                <a:gd name="T19" fmla="*/ 20 h 424"/>
                <a:gd name="T20" fmla="*/ 196 w 255"/>
                <a:gd name="T21" fmla="*/ 122 h 424"/>
                <a:gd name="T22" fmla="*/ 130 w 255"/>
                <a:gd name="T23" fmla="*/ 263 h 424"/>
                <a:gd name="T24" fmla="*/ 7 w 255"/>
                <a:gd name="T25" fmla="*/ 399 h 424"/>
                <a:gd name="T26" fmla="*/ 0 w 255"/>
                <a:gd name="T27" fmla="*/ 423 h 424"/>
                <a:gd name="T28" fmla="*/ 236 w 255"/>
                <a:gd name="T29" fmla="*/ 423 h 424"/>
                <a:gd name="T30" fmla="*/ 254 w 255"/>
                <a:gd name="T31" fmla="*/ 313 h 424"/>
                <a:gd name="T32" fmla="*/ 238 w 255"/>
                <a:gd name="T33" fmla="*/ 313 h 424"/>
                <a:gd name="T34" fmla="*/ 225 w 255"/>
                <a:gd name="T35" fmla="*/ 369 h 424"/>
                <a:gd name="T36" fmla="*/ 164 w 255"/>
                <a:gd name="T37" fmla="*/ 374 h 424"/>
                <a:gd name="T38" fmla="*/ 49 w 255"/>
                <a:gd name="T39" fmla="*/ 37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424">
                  <a:moveTo>
                    <a:pt x="49" y="374"/>
                  </a:moveTo>
                  <a:lnTo>
                    <a:pt x="117" y="309"/>
                  </a:lnTo>
                  <a:cubicBezTo>
                    <a:pt x="216" y="221"/>
                    <a:pt x="254" y="187"/>
                    <a:pt x="254" y="122"/>
                  </a:cubicBezTo>
                  <a:cubicBezTo>
                    <a:pt x="254" y="50"/>
                    <a:pt x="196" y="0"/>
                    <a:pt x="119" y="0"/>
                  </a:cubicBezTo>
                  <a:cubicBezTo>
                    <a:pt x="47" y="0"/>
                    <a:pt x="0" y="58"/>
                    <a:pt x="0" y="115"/>
                  </a:cubicBezTo>
                  <a:cubicBezTo>
                    <a:pt x="0" y="151"/>
                    <a:pt x="32" y="151"/>
                    <a:pt x="34" y="151"/>
                  </a:cubicBezTo>
                  <a:cubicBezTo>
                    <a:pt x="45" y="151"/>
                    <a:pt x="67" y="142"/>
                    <a:pt x="67" y="117"/>
                  </a:cubicBezTo>
                  <a:cubicBezTo>
                    <a:pt x="67" y="101"/>
                    <a:pt x="56" y="85"/>
                    <a:pt x="32" y="85"/>
                  </a:cubicBezTo>
                  <a:cubicBezTo>
                    <a:pt x="29" y="85"/>
                    <a:pt x="27" y="85"/>
                    <a:pt x="25" y="85"/>
                  </a:cubicBezTo>
                  <a:cubicBezTo>
                    <a:pt x="40" y="43"/>
                    <a:pt x="74" y="20"/>
                    <a:pt x="112" y="20"/>
                  </a:cubicBezTo>
                  <a:cubicBezTo>
                    <a:pt x="169" y="20"/>
                    <a:pt x="196" y="72"/>
                    <a:pt x="196" y="122"/>
                  </a:cubicBezTo>
                  <a:cubicBezTo>
                    <a:pt x="196" y="175"/>
                    <a:pt x="164" y="225"/>
                    <a:pt x="130" y="263"/>
                  </a:cubicBezTo>
                  <a:lnTo>
                    <a:pt x="7" y="399"/>
                  </a:lnTo>
                  <a:cubicBezTo>
                    <a:pt x="0" y="407"/>
                    <a:pt x="0" y="408"/>
                    <a:pt x="0" y="423"/>
                  </a:cubicBezTo>
                  <a:lnTo>
                    <a:pt x="236" y="423"/>
                  </a:lnTo>
                  <a:lnTo>
                    <a:pt x="254" y="313"/>
                  </a:lnTo>
                  <a:lnTo>
                    <a:pt x="238" y="313"/>
                  </a:lnTo>
                  <a:cubicBezTo>
                    <a:pt x="236" y="331"/>
                    <a:pt x="230" y="360"/>
                    <a:pt x="225" y="369"/>
                  </a:cubicBezTo>
                  <a:cubicBezTo>
                    <a:pt x="220" y="374"/>
                    <a:pt x="178" y="374"/>
                    <a:pt x="164" y="374"/>
                  </a:cubicBezTo>
                  <a:lnTo>
                    <a:pt x="49" y="3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6" name="Freeform 32"/>
            <p:cNvSpPr>
              <a:spLocks noChangeArrowheads="1"/>
            </p:cNvSpPr>
            <p:nvPr/>
          </p:nvSpPr>
          <p:spPr bwMode="auto">
            <a:xfrm>
              <a:off x="4556" y="3151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7" name="Freeform 33"/>
            <p:cNvSpPr>
              <a:spLocks noChangeArrowheads="1"/>
            </p:cNvSpPr>
            <p:nvPr/>
          </p:nvSpPr>
          <p:spPr bwMode="auto">
            <a:xfrm>
              <a:off x="4671" y="3146"/>
              <a:ext cx="97" cy="104"/>
            </a:xfrm>
            <a:custGeom>
              <a:avLst/>
              <a:gdLst>
                <a:gd name="T0" fmla="*/ 342 w 433"/>
                <a:gd name="T1" fmla="*/ 408 h 463"/>
                <a:gd name="T2" fmla="*/ 382 w 433"/>
                <a:gd name="T3" fmla="*/ 446 h 463"/>
                <a:gd name="T4" fmla="*/ 387 w 433"/>
                <a:gd name="T5" fmla="*/ 432 h 463"/>
                <a:gd name="T6" fmla="*/ 387 w 433"/>
                <a:gd name="T7" fmla="*/ 322 h 463"/>
                <a:gd name="T8" fmla="*/ 432 w 433"/>
                <a:gd name="T9" fmla="*/ 293 h 463"/>
                <a:gd name="T10" fmla="*/ 432 w 433"/>
                <a:gd name="T11" fmla="*/ 273 h 463"/>
                <a:gd name="T12" fmla="*/ 355 w 433"/>
                <a:gd name="T13" fmla="*/ 275 h 463"/>
                <a:gd name="T14" fmla="*/ 252 w 433"/>
                <a:gd name="T15" fmla="*/ 273 h 463"/>
                <a:gd name="T16" fmla="*/ 252 w 433"/>
                <a:gd name="T17" fmla="*/ 293 h 463"/>
                <a:gd name="T18" fmla="*/ 272 w 433"/>
                <a:gd name="T19" fmla="*/ 293 h 463"/>
                <a:gd name="T20" fmla="*/ 331 w 433"/>
                <a:gd name="T21" fmla="*/ 324 h 463"/>
                <a:gd name="T22" fmla="*/ 331 w 433"/>
                <a:gd name="T23" fmla="*/ 365 h 463"/>
                <a:gd name="T24" fmla="*/ 232 w 433"/>
                <a:gd name="T25" fmla="*/ 443 h 463"/>
                <a:gd name="T26" fmla="*/ 65 w 433"/>
                <a:gd name="T27" fmla="*/ 230 h 463"/>
                <a:gd name="T28" fmla="*/ 229 w 433"/>
                <a:gd name="T29" fmla="*/ 20 h 463"/>
                <a:gd name="T30" fmla="*/ 367 w 433"/>
                <a:gd name="T31" fmla="*/ 171 h 463"/>
                <a:gd name="T32" fmla="*/ 378 w 433"/>
                <a:gd name="T33" fmla="*/ 182 h 463"/>
                <a:gd name="T34" fmla="*/ 387 w 433"/>
                <a:gd name="T35" fmla="*/ 166 h 463"/>
                <a:gd name="T36" fmla="*/ 387 w 433"/>
                <a:gd name="T37" fmla="*/ 14 h 463"/>
                <a:gd name="T38" fmla="*/ 380 w 433"/>
                <a:gd name="T39" fmla="*/ 0 h 463"/>
                <a:gd name="T40" fmla="*/ 371 w 433"/>
                <a:gd name="T41" fmla="*/ 7 h 463"/>
                <a:gd name="T42" fmla="*/ 338 w 433"/>
                <a:gd name="T43" fmla="*/ 54 h 463"/>
                <a:gd name="T44" fmla="*/ 221 w 433"/>
                <a:gd name="T45" fmla="*/ 0 h 463"/>
                <a:gd name="T46" fmla="*/ 0 w 433"/>
                <a:gd name="T47" fmla="*/ 230 h 463"/>
                <a:gd name="T48" fmla="*/ 223 w 433"/>
                <a:gd name="T49" fmla="*/ 462 h 463"/>
                <a:gd name="T50" fmla="*/ 342 w 433"/>
                <a:gd name="T51" fmla="*/ 40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3" h="463">
                  <a:moveTo>
                    <a:pt x="342" y="408"/>
                  </a:moveTo>
                  <a:cubicBezTo>
                    <a:pt x="349" y="421"/>
                    <a:pt x="374" y="446"/>
                    <a:pt x="382" y="446"/>
                  </a:cubicBezTo>
                  <a:cubicBezTo>
                    <a:pt x="387" y="446"/>
                    <a:pt x="387" y="443"/>
                    <a:pt x="387" y="432"/>
                  </a:cubicBezTo>
                  <a:lnTo>
                    <a:pt x="387" y="322"/>
                  </a:lnTo>
                  <a:cubicBezTo>
                    <a:pt x="387" y="297"/>
                    <a:pt x="391" y="293"/>
                    <a:pt x="432" y="293"/>
                  </a:cubicBezTo>
                  <a:lnTo>
                    <a:pt x="432" y="273"/>
                  </a:lnTo>
                  <a:cubicBezTo>
                    <a:pt x="409" y="275"/>
                    <a:pt x="373" y="275"/>
                    <a:pt x="355" y="275"/>
                  </a:cubicBezTo>
                  <a:cubicBezTo>
                    <a:pt x="328" y="275"/>
                    <a:pt x="274" y="275"/>
                    <a:pt x="252" y="273"/>
                  </a:cubicBezTo>
                  <a:lnTo>
                    <a:pt x="252" y="293"/>
                  </a:lnTo>
                  <a:lnTo>
                    <a:pt x="272" y="293"/>
                  </a:lnTo>
                  <a:cubicBezTo>
                    <a:pt x="329" y="293"/>
                    <a:pt x="331" y="300"/>
                    <a:pt x="331" y="324"/>
                  </a:cubicBezTo>
                  <a:lnTo>
                    <a:pt x="331" y="365"/>
                  </a:lnTo>
                  <a:cubicBezTo>
                    <a:pt x="331" y="435"/>
                    <a:pt x="250" y="443"/>
                    <a:pt x="232" y="443"/>
                  </a:cubicBezTo>
                  <a:cubicBezTo>
                    <a:pt x="191" y="443"/>
                    <a:pt x="65" y="419"/>
                    <a:pt x="65" y="230"/>
                  </a:cubicBezTo>
                  <a:cubicBezTo>
                    <a:pt x="65" y="41"/>
                    <a:pt x="191" y="20"/>
                    <a:pt x="229" y="20"/>
                  </a:cubicBezTo>
                  <a:cubicBezTo>
                    <a:pt x="297" y="20"/>
                    <a:pt x="355" y="77"/>
                    <a:pt x="367" y="171"/>
                  </a:cubicBezTo>
                  <a:cubicBezTo>
                    <a:pt x="369" y="178"/>
                    <a:pt x="369" y="182"/>
                    <a:pt x="378" y="182"/>
                  </a:cubicBezTo>
                  <a:cubicBezTo>
                    <a:pt x="387" y="182"/>
                    <a:pt x="387" y="178"/>
                    <a:pt x="387" y="166"/>
                  </a:cubicBezTo>
                  <a:lnTo>
                    <a:pt x="387" y="14"/>
                  </a:lnTo>
                  <a:cubicBezTo>
                    <a:pt x="387" y="4"/>
                    <a:pt x="387" y="0"/>
                    <a:pt x="380" y="0"/>
                  </a:cubicBezTo>
                  <a:cubicBezTo>
                    <a:pt x="378" y="0"/>
                    <a:pt x="376" y="0"/>
                    <a:pt x="371" y="7"/>
                  </a:cubicBezTo>
                  <a:lnTo>
                    <a:pt x="338" y="54"/>
                  </a:lnTo>
                  <a:cubicBezTo>
                    <a:pt x="319" y="34"/>
                    <a:pt x="284" y="0"/>
                    <a:pt x="221" y="0"/>
                  </a:cubicBezTo>
                  <a:cubicBezTo>
                    <a:pt x="103" y="0"/>
                    <a:pt x="0" y="101"/>
                    <a:pt x="0" y="230"/>
                  </a:cubicBezTo>
                  <a:cubicBezTo>
                    <a:pt x="0" y="360"/>
                    <a:pt x="101" y="462"/>
                    <a:pt x="223" y="462"/>
                  </a:cubicBezTo>
                  <a:cubicBezTo>
                    <a:pt x="268" y="462"/>
                    <a:pt x="320" y="444"/>
                    <a:pt x="342" y="4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8" name="Freeform 34"/>
            <p:cNvSpPr>
              <a:spLocks noChangeArrowheads="1"/>
            </p:cNvSpPr>
            <p:nvPr/>
          </p:nvSpPr>
          <p:spPr bwMode="auto">
            <a:xfrm>
              <a:off x="4779" y="3183"/>
              <a:ext cx="55" cy="65"/>
            </a:xfrm>
            <a:custGeom>
              <a:avLst/>
              <a:gdLst>
                <a:gd name="T0" fmla="*/ 54 w 248"/>
                <a:gd name="T1" fmla="*/ 124 h 292"/>
                <a:gd name="T2" fmla="*/ 133 w 248"/>
                <a:gd name="T3" fmla="*/ 14 h 292"/>
                <a:gd name="T4" fmla="*/ 205 w 248"/>
                <a:gd name="T5" fmla="*/ 124 h 292"/>
                <a:gd name="T6" fmla="*/ 54 w 248"/>
                <a:gd name="T7" fmla="*/ 124 h 292"/>
                <a:gd name="T8" fmla="*/ 52 w 248"/>
                <a:gd name="T9" fmla="*/ 139 h 292"/>
                <a:gd name="T10" fmla="*/ 230 w 248"/>
                <a:gd name="T11" fmla="*/ 139 h 292"/>
                <a:gd name="T12" fmla="*/ 247 w 248"/>
                <a:gd name="T13" fmla="*/ 124 h 292"/>
                <a:gd name="T14" fmla="*/ 133 w 248"/>
                <a:gd name="T15" fmla="*/ 0 h 292"/>
                <a:gd name="T16" fmla="*/ 0 w 248"/>
                <a:gd name="T17" fmla="*/ 146 h 292"/>
                <a:gd name="T18" fmla="*/ 140 w 248"/>
                <a:gd name="T19" fmla="*/ 291 h 292"/>
                <a:gd name="T20" fmla="*/ 247 w 248"/>
                <a:gd name="T21" fmla="*/ 209 h 292"/>
                <a:gd name="T22" fmla="*/ 238 w 248"/>
                <a:gd name="T23" fmla="*/ 201 h 292"/>
                <a:gd name="T24" fmla="*/ 230 w 248"/>
                <a:gd name="T25" fmla="*/ 210 h 292"/>
                <a:gd name="T26" fmla="*/ 144 w 248"/>
                <a:gd name="T27" fmla="*/ 275 h 292"/>
                <a:gd name="T28" fmla="*/ 72 w 248"/>
                <a:gd name="T29" fmla="*/ 234 h 292"/>
                <a:gd name="T30" fmla="*/ 52 w 248"/>
                <a:gd name="T31" fmla="*/ 13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92">
                  <a:moveTo>
                    <a:pt x="54" y="124"/>
                  </a:moveTo>
                  <a:cubicBezTo>
                    <a:pt x="58" y="31"/>
                    <a:pt x="112" y="14"/>
                    <a:pt x="133" y="14"/>
                  </a:cubicBezTo>
                  <a:cubicBezTo>
                    <a:pt x="198" y="14"/>
                    <a:pt x="205" y="101"/>
                    <a:pt x="205" y="124"/>
                  </a:cubicBezTo>
                  <a:lnTo>
                    <a:pt x="54" y="124"/>
                  </a:lnTo>
                  <a:close/>
                  <a:moveTo>
                    <a:pt x="52" y="139"/>
                  </a:moveTo>
                  <a:lnTo>
                    <a:pt x="230" y="139"/>
                  </a:lnTo>
                  <a:cubicBezTo>
                    <a:pt x="245" y="139"/>
                    <a:pt x="247" y="139"/>
                    <a:pt x="247" y="124"/>
                  </a:cubicBezTo>
                  <a:cubicBezTo>
                    <a:pt x="247" y="61"/>
                    <a:pt x="212" y="0"/>
                    <a:pt x="133" y="0"/>
                  </a:cubicBezTo>
                  <a:cubicBezTo>
                    <a:pt x="59" y="0"/>
                    <a:pt x="0" y="65"/>
                    <a:pt x="0" y="146"/>
                  </a:cubicBezTo>
                  <a:cubicBezTo>
                    <a:pt x="0" y="230"/>
                    <a:pt x="67" y="291"/>
                    <a:pt x="140" y="291"/>
                  </a:cubicBezTo>
                  <a:cubicBezTo>
                    <a:pt x="218" y="291"/>
                    <a:pt x="247" y="221"/>
                    <a:pt x="247" y="209"/>
                  </a:cubicBezTo>
                  <a:cubicBezTo>
                    <a:pt x="247" y="203"/>
                    <a:pt x="241" y="201"/>
                    <a:pt x="238" y="201"/>
                  </a:cubicBezTo>
                  <a:cubicBezTo>
                    <a:pt x="232" y="201"/>
                    <a:pt x="232" y="205"/>
                    <a:pt x="230" y="210"/>
                  </a:cubicBezTo>
                  <a:cubicBezTo>
                    <a:pt x="207" y="275"/>
                    <a:pt x="151" y="275"/>
                    <a:pt x="144" y="275"/>
                  </a:cubicBezTo>
                  <a:cubicBezTo>
                    <a:pt x="112" y="275"/>
                    <a:pt x="86" y="257"/>
                    <a:pt x="72" y="234"/>
                  </a:cubicBezTo>
                  <a:cubicBezTo>
                    <a:pt x="52" y="203"/>
                    <a:pt x="52" y="160"/>
                    <a:pt x="5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9" name="Freeform 35"/>
            <p:cNvSpPr>
              <a:spLocks noChangeArrowheads="1"/>
            </p:cNvSpPr>
            <p:nvPr/>
          </p:nvSpPr>
          <p:spPr bwMode="auto">
            <a:xfrm>
              <a:off x="4842" y="3149"/>
              <a:ext cx="102" cy="101"/>
            </a:xfrm>
            <a:custGeom>
              <a:avLst/>
              <a:gdLst>
                <a:gd name="T0" fmla="*/ 382 w 453"/>
                <a:gd name="T1" fmla="*/ 63 h 449"/>
                <a:gd name="T2" fmla="*/ 452 w 453"/>
                <a:gd name="T3" fmla="*/ 20 h 449"/>
                <a:gd name="T4" fmla="*/ 452 w 453"/>
                <a:gd name="T5" fmla="*/ 0 h 449"/>
                <a:gd name="T6" fmla="*/ 391 w 453"/>
                <a:gd name="T7" fmla="*/ 2 h 449"/>
                <a:gd name="T8" fmla="*/ 317 w 453"/>
                <a:gd name="T9" fmla="*/ 0 h 449"/>
                <a:gd name="T10" fmla="*/ 317 w 453"/>
                <a:gd name="T11" fmla="*/ 20 h 449"/>
                <a:gd name="T12" fmla="*/ 364 w 453"/>
                <a:gd name="T13" fmla="*/ 52 h 449"/>
                <a:gd name="T14" fmla="*/ 360 w 453"/>
                <a:gd name="T15" fmla="*/ 65 h 449"/>
                <a:gd name="T16" fmla="*/ 245 w 453"/>
                <a:gd name="T17" fmla="*/ 371 h 449"/>
                <a:gd name="T18" fmla="*/ 122 w 453"/>
                <a:gd name="T19" fmla="*/ 50 h 449"/>
                <a:gd name="T20" fmla="*/ 119 w 453"/>
                <a:gd name="T21" fmla="*/ 38 h 449"/>
                <a:gd name="T22" fmla="*/ 171 w 453"/>
                <a:gd name="T23" fmla="*/ 20 h 449"/>
                <a:gd name="T24" fmla="*/ 171 w 453"/>
                <a:gd name="T25" fmla="*/ 0 h 449"/>
                <a:gd name="T26" fmla="*/ 81 w 453"/>
                <a:gd name="T27" fmla="*/ 2 h 449"/>
                <a:gd name="T28" fmla="*/ 0 w 453"/>
                <a:gd name="T29" fmla="*/ 0 h 449"/>
                <a:gd name="T30" fmla="*/ 0 w 453"/>
                <a:gd name="T31" fmla="*/ 20 h 449"/>
                <a:gd name="T32" fmla="*/ 63 w 453"/>
                <a:gd name="T33" fmla="*/ 43 h 449"/>
                <a:gd name="T34" fmla="*/ 209 w 453"/>
                <a:gd name="T35" fmla="*/ 434 h 449"/>
                <a:gd name="T36" fmla="*/ 225 w 453"/>
                <a:gd name="T37" fmla="*/ 448 h 449"/>
                <a:gd name="T38" fmla="*/ 241 w 453"/>
                <a:gd name="T39" fmla="*/ 435 h 449"/>
                <a:gd name="T40" fmla="*/ 382 w 453"/>
                <a:gd name="T41" fmla="*/ 6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3" h="449">
                  <a:moveTo>
                    <a:pt x="382" y="63"/>
                  </a:moveTo>
                  <a:cubicBezTo>
                    <a:pt x="391" y="40"/>
                    <a:pt x="409" y="20"/>
                    <a:pt x="452" y="20"/>
                  </a:cubicBezTo>
                  <a:lnTo>
                    <a:pt x="452" y="0"/>
                  </a:lnTo>
                  <a:cubicBezTo>
                    <a:pt x="432" y="2"/>
                    <a:pt x="407" y="2"/>
                    <a:pt x="391" y="2"/>
                  </a:cubicBezTo>
                  <a:cubicBezTo>
                    <a:pt x="371" y="2"/>
                    <a:pt x="335" y="0"/>
                    <a:pt x="317" y="0"/>
                  </a:cubicBezTo>
                  <a:lnTo>
                    <a:pt x="317" y="20"/>
                  </a:lnTo>
                  <a:cubicBezTo>
                    <a:pt x="351" y="20"/>
                    <a:pt x="364" y="36"/>
                    <a:pt x="364" y="52"/>
                  </a:cubicBezTo>
                  <a:cubicBezTo>
                    <a:pt x="364" y="56"/>
                    <a:pt x="362" y="61"/>
                    <a:pt x="360" y="65"/>
                  </a:cubicBezTo>
                  <a:lnTo>
                    <a:pt x="245" y="371"/>
                  </a:lnTo>
                  <a:lnTo>
                    <a:pt x="122" y="50"/>
                  </a:lnTo>
                  <a:cubicBezTo>
                    <a:pt x="119" y="41"/>
                    <a:pt x="119" y="40"/>
                    <a:pt x="119" y="38"/>
                  </a:cubicBezTo>
                  <a:cubicBezTo>
                    <a:pt x="119" y="20"/>
                    <a:pt x="155" y="20"/>
                    <a:pt x="171" y="20"/>
                  </a:cubicBezTo>
                  <a:lnTo>
                    <a:pt x="171" y="0"/>
                  </a:lnTo>
                  <a:cubicBezTo>
                    <a:pt x="149" y="2"/>
                    <a:pt x="104" y="2"/>
                    <a:pt x="81" y="2"/>
                  </a:cubicBezTo>
                  <a:cubicBezTo>
                    <a:pt x="50" y="2"/>
                    <a:pt x="23" y="0"/>
                    <a:pt x="0" y="0"/>
                  </a:cubicBezTo>
                  <a:lnTo>
                    <a:pt x="0" y="20"/>
                  </a:lnTo>
                  <a:cubicBezTo>
                    <a:pt x="41" y="20"/>
                    <a:pt x="54" y="20"/>
                    <a:pt x="63" y="43"/>
                  </a:cubicBezTo>
                  <a:lnTo>
                    <a:pt x="209" y="434"/>
                  </a:lnTo>
                  <a:cubicBezTo>
                    <a:pt x="214" y="446"/>
                    <a:pt x="218" y="448"/>
                    <a:pt x="225" y="448"/>
                  </a:cubicBezTo>
                  <a:cubicBezTo>
                    <a:pt x="236" y="448"/>
                    <a:pt x="238" y="444"/>
                    <a:pt x="241" y="435"/>
                  </a:cubicBezTo>
                  <a:lnTo>
                    <a:pt x="382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0" name="Freeform 36"/>
            <p:cNvSpPr>
              <a:spLocks noChangeArrowheads="1"/>
            </p:cNvSpPr>
            <p:nvPr/>
          </p:nvSpPr>
          <p:spPr bwMode="auto">
            <a:xfrm>
              <a:off x="4955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41" name="Group 37"/>
          <p:cNvGrpSpPr>
            <a:grpSpLocks/>
          </p:cNvGrpSpPr>
          <p:nvPr/>
        </p:nvGrpSpPr>
        <p:grpSpPr bwMode="auto">
          <a:xfrm>
            <a:off x="3419475" y="1484313"/>
            <a:ext cx="1749425" cy="327025"/>
            <a:chOff x="2228" y="649"/>
            <a:chExt cx="1102" cy="206"/>
          </a:xfrm>
        </p:grpSpPr>
        <p:sp>
          <p:nvSpPr>
            <p:cNvPr id="149542" name="Freeform 38"/>
            <p:cNvSpPr>
              <a:spLocks noChangeArrowheads="1"/>
            </p:cNvSpPr>
            <p:nvPr/>
          </p:nvSpPr>
          <p:spPr bwMode="auto">
            <a:xfrm>
              <a:off x="2228" y="663"/>
              <a:ext cx="1103" cy="189"/>
            </a:xfrm>
            <a:custGeom>
              <a:avLst/>
              <a:gdLst>
                <a:gd name="T0" fmla="*/ 2433 w 4867"/>
                <a:gd name="T1" fmla="*/ 835 h 836"/>
                <a:gd name="T2" fmla="*/ 0 w 4867"/>
                <a:gd name="T3" fmla="*/ 835 h 836"/>
                <a:gd name="T4" fmla="*/ 0 w 4867"/>
                <a:gd name="T5" fmla="*/ 0 h 836"/>
                <a:gd name="T6" fmla="*/ 4866 w 4867"/>
                <a:gd name="T7" fmla="*/ 0 h 836"/>
                <a:gd name="T8" fmla="*/ 4866 w 4867"/>
                <a:gd name="T9" fmla="*/ 835 h 836"/>
                <a:gd name="T10" fmla="*/ 2433 w 4867"/>
                <a:gd name="T11" fmla="*/ 835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7" h="836">
                  <a:moveTo>
                    <a:pt x="2433" y="835"/>
                  </a:moveTo>
                  <a:lnTo>
                    <a:pt x="0" y="835"/>
                  </a:lnTo>
                  <a:lnTo>
                    <a:pt x="0" y="0"/>
                  </a:lnTo>
                  <a:lnTo>
                    <a:pt x="4866" y="0"/>
                  </a:lnTo>
                  <a:lnTo>
                    <a:pt x="4866" y="835"/>
                  </a:lnTo>
                  <a:lnTo>
                    <a:pt x="2433" y="8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3" name="Freeform 39"/>
            <p:cNvSpPr>
              <a:spLocks noChangeArrowheads="1"/>
            </p:cNvSpPr>
            <p:nvPr/>
          </p:nvSpPr>
          <p:spPr bwMode="auto">
            <a:xfrm>
              <a:off x="2231" y="695"/>
              <a:ext cx="86" cy="160"/>
            </a:xfrm>
            <a:custGeom>
              <a:avLst/>
              <a:gdLst>
                <a:gd name="T0" fmla="*/ 6 w 385"/>
                <a:gd name="T1" fmla="*/ 599 h 710"/>
                <a:gd name="T2" fmla="*/ 0 w 385"/>
                <a:gd name="T3" fmla="*/ 608 h 710"/>
                <a:gd name="T4" fmla="*/ 11 w 385"/>
                <a:gd name="T5" fmla="*/ 622 h 710"/>
                <a:gd name="T6" fmla="*/ 48 w 385"/>
                <a:gd name="T7" fmla="*/ 591 h 710"/>
                <a:gd name="T8" fmla="*/ 84 w 385"/>
                <a:gd name="T9" fmla="*/ 557 h 710"/>
                <a:gd name="T10" fmla="*/ 193 w 385"/>
                <a:gd name="T11" fmla="*/ 709 h 710"/>
                <a:gd name="T12" fmla="*/ 288 w 385"/>
                <a:gd name="T13" fmla="*/ 672 h 710"/>
                <a:gd name="T14" fmla="*/ 350 w 385"/>
                <a:gd name="T15" fmla="*/ 613 h 710"/>
                <a:gd name="T16" fmla="*/ 339 w 385"/>
                <a:gd name="T17" fmla="*/ 602 h 710"/>
                <a:gd name="T18" fmla="*/ 325 w 385"/>
                <a:gd name="T19" fmla="*/ 611 h 710"/>
                <a:gd name="T20" fmla="*/ 196 w 385"/>
                <a:gd name="T21" fmla="*/ 686 h 710"/>
                <a:gd name="T22" fmla="*/ 137 w 385"/>
                <a:gd name="T23" fmla="*/ 557 h 710"/>
                <a:gd name="T24" fmla="*/ 140 w 385"/>
                <a:gd name="T25" fmla="*/ 501 h 710"/>
                <a:gd name="T26" fmla="*/ 162 w 385"/>
                <a:gd name="T27" fmla="*/ 476 h 710"/>
                <a:gd name="T28" fmla="*/ 384 w 385"/>
                <a:gd name="T29" fmla="*/ 78 h 710"/>
                <a:gd name="T30" fmla="*/ 325 w 385"/>
                <a:gd name="T31" fmla="*/ 0 h 710"/>
                <a:gd name="T32" fmla="*/ 160 w 385"/>
                <a:gd name="T33" fmla="*/ 185 h 710"/>
                <a:gd name="T34" fmla="*/ 81 w 385"/>
                <a:gd name="T35" fmla="*/ 527 h 710"/>
                <a:gd name="T36" fmla="*/ 6 w 385"/>
                <a:gd name="T37" fmla="*/ 599 h 710"/>
                <a:gd name="T38" fmla="*/ 146 w 385"/>
                <a:gd name="T39" fmla="*/ 459 h 710"/>
                <a:gd name="T40" fmla="*/ 246 w 385"/>
                <a:gd name="T41" fmla="*/ 115 h 710"/>
                <a:gd name="T42" fmla="*/ 325 w 385"/>
                <a:gd name="T43" fmla="*/ 22 h 710"/>
                <a:gd name="T44" fmla="*/ 361 w 385"/>
                <a:gd name="T45" fmla="*/ 73 h 710"/>
                <a:gd name="T46" fmla="*/ 146 w 385"/>
                <a:gd name="T47" fmla="*/ 45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710">
                  <a:moveTo>
                    <a:pt x="6" y="599"/>
                  </a:moveTo>
                  <a:cubicBezTo>
                    <a:pt x="3" y="602"/>
                    <a:pt x="0" y="605"/>
                    <a:pt x="0" y="608"/>
                  </a:cubicBezTo>
                  <a:cubicBezTo>
                    <a:pt x="0" y="613"/>
                    <a:pt x="6" y="622"/>
                    <a:pt x="11" y="622"/>
                  </a:cubicBezTo>
                  <a:cubicBezTo>
                    <a:pt x="17" y="622"/>
                    <a:pt x="20" y="619"/>
                    <a:pt x="48" y="591"/>
                  </a:cubicBezTo>
                  <a:cubicBezTo>
                    <a:pt x="56" y="585"/>
                    <a:pt x="76" y="566"/>
                    <a:pt x="84" y="557"/>
                  </a:cubicBezTo>
                  <a:cubicBezTo>
                    <a:pt x="92" y="636"/>
                    <a:pt x="123" y="709"/>
                    <a:pt x="193" y="709"/>
                  </a:cubicBezTo>
                  <a:cubicBezTo>
                    <a:pt x="235" y="709"/>
                    <a:pt x="269" y="686"/>
                    <a:pt x="288" y="672"/>
                  </a:cubicBezTo>
                  <a:cubicBezTo>
                    <a:pt x="302" y="661"/>
                    <a:pt x="350" y="622"/>
                    <a:pt x="350" y="613"/>
                  </a:cubicBezTo>
                  <a:cubicBezTo>
                    <a:pt x="350" y="611"/>
                    <a:pt x="347" y="602"/>
                    <a:pt x="339" y="602"/>
                  </a:cubicBezTo>
                  <a:cubicBezTo>
                    <a:pt x="336" y="602"/>
                    <a:pt x="333" y="602"/>
                    <a:pt x="325" y="611"/>
                  </a:cubicBezTo>
                  <a:cubicBezTo>
                    <a:pt x="260" y="672"/>
                    <a:pt x="224" y="686"/>
                    <a:pt x="196" y="686"/>
                  </a:cubicBezTo>
                  <a:cubicBezTo>
                    <a:pt x="151" y="686"/>
                    <a:pt x="137" y="636"/>
                    <a:pt x="137" y="557"/>
                  </a:cubicBezTo>
                  <a:cubicBezTo>
                    <a:pt x="137" y="552"/>
                    <a:pt x="137" y="507"/>
                    <a:pt x="140" y="501"/>
                  </a:cubicBezTo>
                  <a:cubicBezTo>
                    <a:pt x="143" y="499"/>
                    <a:pt x="143" y="496"/>
                    <a:pt x="162" y="476"/>
                  </a:cubicBezTo>
                  <a:cubicBezTo>
                    <a:pt x="244" y="398"/>
                    <a:pt x="384" y="230"/>
                    <a:pt x="384" y="78"/>
                  </a:cubicBezTo>
                  <a:cubicBezTo>
                    <a:pt x="384" y="62"/>
                    <a:pt x="384" y="0"/>
                    <a:pt x="325" y="0"/>
                  </a:cubicBezTo>
                  <a:cubicBezTo>
                    <a:pt x="244" y="0"/>
                    <a:pt x="171" y="162"/>
                    <a:pt x="160" y="185"/>
                  </a:cubicBezTo>
                  <a:cubicBezTo>
                    <a:pt x="112" y="294"/>
                    <a:pt x="81" y="409"/>
                    <a:pt x="81" y="527"/>
                  </a:cubicBezTo>
                  <a:lnTo>
                    <a:pt x="6" y="599"/>
                  </a:lnTo>
                  <a:close/>
                  <a:moveTo>
                    <a:pt x="146" y="459"/>
                  </a:moveTo>
                  <a:cubicBezTo>
                    <a:pt x="148" y="451"/>
                    <a:pt x="190" y="230"/>
                    <a:pt x="246" y="115"/>
                  </a:cubicBezTo>
                  <a:cubicBezTo>
                    <a:pt x="274" y="62"/>
                    <a:pt x="294" y="22"/>
                    <a:pt x="325" y="22"/>
                  </a:cubicBezTo>
                  <a:cubicBezTo>
                    <a:pt x="361" y="22"/>
                    <a:pt x="361" y="56"/>
                    <a:pt x="361" y="73"/>
                  </a:cubicBezTo>
                  <a:cubicBezTo>
                    <a:pt x="361" y="238"/>
                    <a:pt x="193" y="412"/>
                    <a:pt x="146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4" name="Freeform 40"/>
            <p:cNvSpPr>
              <a:spLocks noChangeArrowheads="1"/>
            </p:cNvSpPr>
            <p:nvPr/>
          </p:nvSpPr>
          <p:spPr bwMode="auto">
            <a:xfrm>
              <a:off x="2330" y="699"/>
              <a:ext cx="159" cy="152"/>
            </a:xfrm>
            <a:custGeom>
              <a:avLst/>
              <a:gdLst>
                <a:gd name="T0" fmla="*/ 260 w 707"/>
                <a:gd name="T1" fmla="*/ 364 h 676"/>
                <a:gd name="T2" fmla="*/ 428 w 707"/>
                <a:gd name="T3" fmla="*/ 364 h 676"/>
                <a:gd name="T4" fmla="*/ 706 w 707"/>
                <a:gd name="T5" fmla="*/ 148 h 676"/>
                <a:gd name="T6" fmla="*/ 510 w 707"/>
                <a:gd name="T7" fmla="*/ 0 h 676"/>
                <a:gd name="T8" fmla="*/ 190 w 707"/>
                <a:gd name="T9" fmla="*/ 0 h 676"/>
                <a:gd name="T10" fmla="*/ 162 w 707"/>
                <a:gd name="T11" fmla="*/ 20 h 676"/>
                <a:gd name="T12" fmla="*/ 190 w 707"/>
                <a:gd name="T13" fmla="*/ 31 h 676"/>
                <a:gd name="T14" fmla="*/ 232 w 707"/>
                <a:gd name="T15" fmla="*/ 34 h 676"/>
                <a:gd name="T16" fmla="*/ 255 w 707"/>
                <a:gd name="T17" fmla="*/ 48 h 676"/>
                <a:gd name="T18" fmla="*/ 249 w 707"/>
                <a:gd name="T19" fmla="*/ 67 h 676"/>
                <a:gd name="T20" fmla="*/ 118 w 707"/>
                <a:gd name="T21" fmla="*/ 599 h 676"/>
                <a:gd name="T22" fmla="*/ 28 w 707"/>
                <a:gd name="T23" fmla="*/ 644 h 676"/>
                <a:gd name="T24" fmla="*/ 0 w 707"/>
                <a:gd name="T25" fmla="*/ 664 h 676"/>
                <a:gd name="T26" fmla="*/ 14 w 707"/>
                <a:gd name="T27" fmla="*/ 675 h 676"/>
                <a:gd name="T28" fmla="*/ 140 w 707"/>
                <a:gd name="T29" fmla="*/ 672 h 676"/>
                <a:gd name="T30" fmla="*/ 204 w 707"/>
                <a:gd name="T31" fmla="*/ 672 h 676"/>
                <a:gd name="T32" fmla="*/ 269 w 707"/>
                <a:gd name="T33" fmla="*/ 675 h 676"/>
                <a:gd name="T34" fmla="*/ 288 w 707"/>
                <a:gd name="T35" fmla="*/ 655 h 676"/>
                <a:gd name="T36" fmla="*/ 260 w 707"/>
                <a:gd name="T37" fmla="*/ 644 h 676"/>
                <a:gd name="T38" fmla="*/ 196 w 707"/>
                <a:gd name="T39" fmla="*/ 627 h 676"/>
                <a:gd name="T40" fmla="*/ 199 w 707"/>
                <a:gd name="T41" fmla="*/ 611 h 676"/>
                <a:gd name="T42" fmla="*/ 260 w 707"/>
                <a:gd name="T43" fmla="*/ 364 h 676"/>
                <a:gd name="T44" fmla="*/ 330 w 707"/>
                <a:gd name="T45" fmla="*/ 67 h 676"/>
                <a:gd name="T46" fmla="*/ 384 w 707"/>
                <a:gd name="T47" fmla="*/ 31 h 676"/>
                <a:gd name="T48" fmla="*/ 479 w 707"/>
                <a:gd name="T49" fmla="*/ 31 h 676"/>
                <a:gd name="T50" fmla="*/ 613 w 707"/>
                <a:gd name="T51" fmla="*/ 126 h 676"/>
                <a:gd name="T52" fmla="*/ 554 w 707"/>
                <a:gd name="T53" fmla="*/ 286 h 676"/>
                <a:gd name="T54" fmla="*/ 403 w 707"/>
                <a:gd name="T55" fmla="*/ 336 h 676"/>
                <a:gd name="T56" fmla="*/ 263 w 707"/>
                <a:gd name="T57" fmla="*/ 336 h 676"/>
                <a:gd name="T58" fmla="*/ 330 w 707"/>
                <a:gd name="T59" fmla="*/ 6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7" h="676">
                  <a:moveTo>
                    <a:pt x="260" y="364"/>
                  </a:moveTo>
                  <a:lnTo>
                    <a:pt x="428" y="364"/>
                  </a:lnTo>
                  <a:cubicBezTo>
                    <a:pt x="568" y="364"/>
                    <a:pt x="706" y="260"/>
                    <a:pt x="706" y="148"/>
                  </a:cubicBezTo>
                  <a:cubicBezTo>
                    <a:pt x="706" y="73"/>
                    <a:pt x="641" y="0"/>
                    <a:pt x="510" y="0"/>
                  </a:cubicBezTo>
                  <a:lnTo>
                    <a:pt x="190" y="0"/>
                  </a:lnTo>
                  <a:cubicBezTo>
                    <a:pt x="171" y="0"/>
                    <a:pt x="162" y="0"/>
                    <a:pt x="162" y="20"/>
                  </a:cubicBezTo>
                  <a:cubicBezTo>
                    <a:pt x="162" y="31"/>
                    <a:pt x="171" y="31"/>
                    <a:pt x="190" y="31"/>
                  </a:cubicBezTo>
                  <a:cubicBezTo>
                    <a:pt x="202" y="31"/>
                    <a:pt x="221" y="31"/>
                    <a:pt x="232" y="34"/>
                  </a:cubicBezTo>
                  <a:cubicBezTo>
                    <a:pt x="249" y="34"/>
                    <a:pt x="255" y="36"/>
                    <a:pt x="255" y="48"/>
                  </a:cubicBezTo>
                  <a:cubicBezTo>
                    <a:pt x="255" y="53"/>
                    <a:pt x="252" y="56"/>
                    <a:pt x="249" y="67"/>
                  </a:cubicBezTo>
                  <a:lnTo>
                    <a:pt x="118" y="599"/>
                  </a:lnTo>
                  <a:cubicBezTo>
                    <a:pt x="106" y="636"/>
                    <a:pt x="106" y="644"/>
                    <a:pt x="28" y="644"/>
                  </a:cubicBezTo>
                  <a:cubicBezTo>
                    <a:pt x="11" y="644"/>
                    <a:pt x="0" y="644"/>
                    <a:pt x="0" y="664"/>
                  </a:cubicBezTo>
                  <a:cubicBezTo>
                    <a:pt x="0" y="675"/>
                    <a:pt x="11" y="675"/>
                    <a:pt x="14" y="675"/>
                  </a:cubicBezTo>
                  <a:cubicBezTo>
                    <a:pt x="42" y="675"/>
                    <a:pt x="112" y="672"/>
                    <a:pt x="140" y="672"/>
                  </a:cubicBezTo>
                  <a:cubicBezTo>
                    <a:pt x="162" y="672"/>
                    <a:pt x="182" y="672"/>
                    <a:pt x="204" y="672"/>
                  </a:cubicBezTo>
                  <a:cubicBezTo>
                    <a:pt x="224" y="672"/>
                    <a:pt x="246" y="675"/>
                    <a:pt x="269" y="675"/>
                  </a:cubicBezTo>
                  <a:cubicBezTo>
                    <a:pt x="274" y="675"/>
                    <a:pt x="288" y="675"/>
                    <a:pt x="288" y="655"/>
                  </a:cubicBezTo>
                  <a:cubicBezTo>
                    <a:pt x="288" y="644"/>
                    <a:pt x="280" y="644"/>
                    <a:pt x="260" y="644"/>
                  </a:cubicBezTo>
                  <a:cubicBezTo>
                    <a:pt x="224" y="644"/>
                    <a:pt x="196" y="644"/>
                    <a:pt x="196" y="627"/>
                  </a:cubicBezTo>
                  <a:cubicBezTo>
                    <a:pt x="196" y="622"/>
                    <a:pt x="199" y="616"/>
                    <a:pt x="199" y="611"/>
                  </a:cubicBezTo>
                  <a:lnTo>
                    <a:pt x="260" y="364"/>
                  </a:lnTo>
                  <a:close/>
                  <a:moveTo>
                    <a:pt x="330" y="67"/>
                  </a:moveTo>
                  <a:cubicBezTo>
                    <a:pt x="339" y="34"/>
                    <a:pt x="342" y="31"/>
                    <a:pt x="384" y="31"/>
                  </a:cubicBezTo>
                  <a:lnTo>
                    <a:pt x="479" y="31"/>
                  </a:lnTo>
                  <a:cubicBezTo>
                    <a:pt x="560" y="31"/>
                    <a:pt x="613" y="56"/>
                    <a:pt x="613" y="126"/>
                  </a:cubicBezTo>
                  <a:cubicBezTo>
                    <a:pt x="613" y="165"/>
                    <a:pt x="594" y="249"/>
                    <a:pt x="554" y="286"/>
                  </a:cubicBezTo>
                  <a:cubicBezTo>
                    <a:pt x="507" y="330"/>
                    <a:pt x="445" y="336"/>
                    <a:pt x="403" y="336"/>
                  </a:cubicBezTo>
                  <a:lnTo>
                    <a:pt x="263" y="336"/>
                  </a:lnTo>
                  <a:lnTo>
                    <a:pt x="33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5" name="Freeform 41"/>
            <p:cNvSpPr>
              <a:spLocks noChangeArrowheads="1"/>
            </p:cNvSpPr>
            <p:nvPr/>
          </p:nvSpPr>
          <p:spPr bwMode="auto">
            <a:xfrm>
              <a:off x="2570" y="738"/>
              <a:ext cx="198" cy="116"/>
            </a:xfrm>
            <a:custGeom>
              <a:avLst/>
              <a:gdLst>
                <a:gd name="T0" fmla="*/ 770 w 877"/>
                <a:gd name="T1" fmla="*/ 277 h 516"/>
                <a:gd name="T2" fmla="*/ 680 w 877"/>
                <a:gd name="T3" fmla="*/ 372 h 516"/>
                <a:gd name="T4" fmla="*/ 627 w 877"/>
                <a:gd name="T5" fmla="*/ 504 h 516"/>
                <a:gd name="T6" fmla="*/ 647 w 877"/>
                <a:gd name="T7" fmla="*/ 515 h 516"/>
                <a:gd name="T8" fmla="*/ 669 w 877"/>
                <a:gd name="T9" fmla="*/ 496 h 516"/>
                <a:gd name="T10" fmla="*/ 862 w 877"/>
                <a:gd name="T11" fmla="*/ 272 h 516"/>
                <a:gd name="T12" fmla="*/ 876 w 877"/>
                <a:gd name="T13" fmla="*/ 258 h 516"/>
                <a:gd name="T14" fmla="*/ 868 w 877"/>
                <a:gd name="T15" fmla="*/ 246 h 516"/>
                <a:gd name="T16" fmla="*/ 669 w 877"/>
                <a:gd name="T17" fmla="*/ 14 h 516"/>
                <a:gd name="T18" fmla="*/ 647 w 877"/>
                <a:gd name="T19" fmla="*/ 0 h 516"/>
                <a:gd name="T20" fmla="*/ 627 w 877"/>
                <a:gd name="T21" fmla="*/ 11 h 516"/>
                <a:gd name="T22" fmla="*/ 678 w 877"/>
                <a:gd name="T23" fmla="*/ 143 h 516"/>
                <a:gd name="T24" fmla="*/ 770 w 877"/>
                <a:gd name="T25" fmla="*/ 238 h 516"/>
                <a:gd name="T26" fmla="*/ 36 w 877"/>
                <a:gd name="T27" fmla="*/ 238 h 516"/>
                <a:gd name="T28" fmla="*/ 0 w 877"/>
                <a:gd name="T29" fmla="*/ 258 h 516"/>
                <a:gd name="T30" fmla="*/ 36 w 877"/>
                <a:gd name="T31" fmla="*/ 277 h 516"/>
                <a:gd name="T32" fmla="*/ 770 w 877"/>
                <a:gd name="T33" fmla="*/ 2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7" h="516">
                  <a:moveTo>
                    <a:pt x="770" y="277"/>
                  </a:moveTo>
                  <a:cubicBezTo>
                    <a:pt x="714" y="319"/>
                    <a:pt x="689" y="361"/>
                    <a:pt x="680" y="372"/>
                  </a:cubicBezTo>
                  <a:cubicBezTo>
                    <a:pt x="636" y="442"/>
                    <a:pt x="627" y="504"/>
                    <a:pt x="627" y="504"/>
                  </a:cubicBezTo>
                  <a:cubicBezTo>
                    <a:pt x="627" y="515"/>
                    <a:pt x="638" y="515"/>
                    <a:pt x="647" y="515"/>
                  </a:cubicBezTo>
                  <a:cubicBezTo>
                    <a:pt x="664" y="515"/>
                    <a:pt x="666" y="515"/>
                    <a:pt x="669" y="496"/>
                  </a:cubicBezTo>
                  <a:cubicBezTo>
                    <a:pt x="692" y="400"/>
                    <a:pt x="750" y="316"/>
                    <a:pt x="862" y="272"/>
                  </a:cubicBezTo>
                  <a:cubicBezTo>
                    <a:pt x="874" y="266"/>
                    <a:pt x="876" y="266"/>
                    <a:pt x="876" y="258"/>
                  </a:cubicBezTo>
                  <a:cubicBezTo>
                    <a:pt x="876" y="252"/>
                    <a:pt x="871" y="249"/>
                    <a:pt x="868" y="246"/>
                  </a:cubicBezTo>
                  <a:cubicBezTo>
                    <a:pt x="826" y="230"/>
                    <a:pt x="706" y="182"/>
                    <a:pt x="669" y="14"/>
                  </a:cubicBezTo>
                  <a:cubicBezTo>
                    <a:pt x="666" y="3"/>
                    <a:pt x="664" y="0"/>
                    <a:pt x="647" y="0"/>
                  </a:cubicBezTo>
                  <a:cubicBezTo>
                    <a:pt x="638" y="0"/>
                    <a:pt x="627" y="0"/>
                    <a:pt x="627" y="11"/>
                  </a:cubicBezTo>
                  <a:cubicBezTo>
                    <a:pt x="627" y="14"/>
                    <a:pt x="636" y="76"/>
                    <a:pt x="678" y="143"/>
                  </a:cubicBezTo>
                  <a:cubicBezTo>
                    <a:pt x="697" y="171"/>
                    <a:pt x="728" y="207"/>
                    <a:pt x="770" y="238"/>
                  </a:cubicBezTo>
                  <a:lnTo>
                    <a:pt x="36" y="238"/>
                  </a:lnTo>
                  <a:cubicBezTo>
                    <a:pt x="17" y="238"/>
                    <a:pt x="0" y="238"/>
                    <a:pt x="0" y="258"/>
                  </a:cubicBezTo>
                  <a:cubicBezTo>
                    <a:pt x="0" y="277"/>
                    <a:pt x="17" y="277"/>
                    <a:pt x="36" y="277"/>
                  </a:cubicBezTo>
                  <a:lnTo>
                    <a:pt x="770" y="2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6" name="Freeform 42"/>
            <p:cNvSpPr>
              <a:spLocks noChangeArrowheads="1"/>
            </p:cNvSpPr>
            <p:nvPr/>
          </p:nvSpPr>
          <p:spPr bwMode="auto">
            <a:xfrm>
              <a:off x="2848" y="756"/>
              <a:ext cx="121" cy="98"/>
            </a:xfrm>
            <a:custGeom>
              <a:avLst/>
              <a:gdLst>
                <a:gd name="T0" fmla="*/ 235 w 536"/>
                <a:gd name="T1" fmla="*/ 59 h 438"/>
                <a:gd name="T2" fmla="*/ 347 w 536"/>
                <a:gd name="T3" fmla="*/ 59 h 438"/>
                <a:gd name="T4" fmla="*/ 305 w 536"/>
                <a:gd name="T5" fmla="*/ 314 h 438"/>
                <a:gd name="T6" fmla="*/ 314 w 536"/>
                <a:gd name="T7" fmla="*/ 389 h 438"/>
                <a:gd name="T8" fmla="*/ 350 w 536"/>
                <a:gd name="T9" fmla="*/ 437 h 438"/>
                <a:gd name="T10" fmla="*/ 389 w 536"/>
                <a:gd name="T11" fmla="*/ 400 h 438"/>
                <a:gd name="T12" fmla="*/ 384 w 536"/>
                <a:gd name="T13" fmla="*/ 378 h 438"/>
                <a:gd name="T14" fmla="*/ 356 w 536"/>
                <a:gd name="T15" fmla="*/ 216 h 438"/>
                <a:gd name="T16" fmla="*/ 372 w 536"/>
                <a:gd name="T17" fmla="*/ 59 h 438"/>
                <a:gd name="T18" fmla="*/ 484 w 536"/>
                <a:gd name="T19" fmla="*/ 59 h 438"/>
                <a:gd name="T20" fmla="*/ 535 w 536"/>
                <a:gd name="T21" fmla="*/ 22 h 438"/>
                <a:gd name="T22" fmla="*/ 496 w 536"/>
                <a:gd name="T23" fmla="*/ 0 h 438"/>
                <a:gd name="T24" fmla="*/ 162 w 536"/>
                <a:gd name="T25" fmla="*/ 0 h 438"/>
                <a:gd name="T26" fmla="*/ 62 w 536"/>
                <a:gd name="T27" fmla="*/ 48 h 438"/>
                <a:gd name="T28" fmla="*/ 0 w 536"/>
                <a:gd name="T29" fmla="*/ 134 h 438"/>
                <a:gd name="T30" fmla="*/ 11 w 536"/>
                <a:gd name="T31" fmla="*/ 146 h 438"/>
                <a:gd name="T32" fmla="*/ 28 w 536"/>
                <a:gd name="T33" fmla="*/ 134 h 438"/>
                <a:gd name="T34" fmla="*/ 154 w 536"/>
                <a:gd name="T35" fmla="*/ 59 h 438"/>
                <a:gd name="T36" fmla="*/ 210 w 536"/>
                <a:gd name="T37" fmla="*/ 59 h 438"/>
                <a:gd name="T38" fmla="*/ 84 w 536"/>
                <a:gd name="T39" fmla="*/ 386 h 438"/>
                <a:gd name="T40" fmla="*/ 76 w 536"/>
                <a:gd name="T41" fmla="*/ 412 h 438"/>
                <a:gd name="T42" fmla="*/ 104 w 536"/>
                <a:gd name="T43" fmla="*/ 437 h 438"/>
                <a:gd name="T44" fmla="*/ 154 w 536"/>
                <a:gd name="T45" fmla="*/ 372 h 438"/>
                <a:gd name="T46" fmla="*/ 179 w 536"/>
                <a:gd name="T47" fmla="*/ 277 h 438"/>
                <a:gd name="T48" fmla="*/ 235 w 536"/>
                <a:gd name="T49" fmla="*/ 5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6" h="438">
                  <a:moveTo>
                    <a:pt x="235" y="59"/>
                  </a:moveTo>
                  <a:lnTo>
                    <a:pt x="347" y="59"/>
                  </a:lnTo>
                  <a:cubicBezTo>
                    <a:pt x="314" y="204"/>
                    <a:pt x="305" y="246"/>
                    <a:pt x="305" y="314"/>
                  </a:cubicBezTo>
                  <a:cubicBezTo>
                    <a:pt x="305" y="328"/>
                    <a:pt x="305" y="356"/>
                    <a:pt x="314" y="389"/>
                  </a:cubicBezTo>
                  <a:cubicBezTo>
                    <a:pt x="325" y="431"/>
                    <a:pt x="333" y="437"/>
                    <a:pt x="350" y="437"/>
                  </a:cubicBezTo>
                  <a:cubicBezTo>
                    <a:pt x="370" y="437"/>
                    <a:pt x="389" y="420"/>
                    <a:pt x="389" y="400"/>
                  </a:cubicBezTo>
                  <a:cubicBezTo>
                    <a:pt x="389" y="395"/>
                    <a:pt x="389" y="392"/>
                    <a:pt x="384" y="378"/>
                  </a:cubicBezTo>
                  <a:cubicBezTo>
                    <a:pt x="356" y="308"/>
                    <a:pt x="356" y="244"/>
                    <a:pt x="356" y="216"/>
                  </a:cubicBezTo>
                  <a:cubicBezTo>
                    <a:pt x="356" y="162"/>
                    <a:pt x="361" y="109"/>
                    <a:pt x="372" y="59"/>
                  </a:cubicBezTo>
                  <a:lnTo>
                    <a:pt x="484" y="59"/>
                  </a:lnTo>
                  <a:cubicBezTo>
                    <a:pt x="498" y="59"/>
                    <a:pt x="535" y="59"/>
                    <a:pt x="535" y="22"/>
                  </a:cubicBezTo>
                  <a:cubicBezTo>
                    <a:pt x="535" y="0"/>
                    <a:pt x="512" y="0"/>
                    <a:pt x="496" y="0"/>
                  </a:cubicBezTo>
                  <a:lnTo>
                    <a:pt x="162" y="0"/>
                  </a:lnTo>
                  <a:cubicBezTo>
                    <a:pt x="143" y="0"/>
                    <a:pt x="104" y="0"/>
                    <a:pt x="62" y="48"/>
                  </a:cubicBezTo>
                  <a:cubicBezTo>
                    <a:pt x="25" y="84"/>
                    <a:pt x="0" y="132"/>
                    <a:pt x="0" y="134"/>
                  </a:cubicBezTo>
                  <a:cubicBezTo>
                    <a:pt x="0" y="137"/>
                    <a:pt x="0" y="146"/>
                    <a:pt x="11" y="146"/>
                  </a:cubicBezTo>
                  <a:cubicBezTo>
                    <a:pt x="20" y="146"/>
                    <a:pt x="22" y="143"/>
                    <a:pt x="28" y="134"/>
                  </a:cubicBezTo>
                  <a:cubicBezTo>
                    <a:pt x="76" y="59"/>
                    <a:pt x="134" y="59"/>
                    <a:pt x="154" y="59"/>
                  </a:cubicBezTo>
                  <a:lnTo>
                    <a:pt x="210" y="59"/>
                  </a:lnTo>
                  <a:cubicBezTo>
                    <a:pt x="179" y="176"/>
                    <a:pt x="126" y="297"/>
                    <a:pt x="84" y="386"/>
                  </a:cubicBezTo>
                  <a:cubicBezTo>
                    <a:pt x="76" y="403"/>
                    <a:pt x="76" y="403"/>
                    <a:pt x="76" y="412"/>
                  </a:cubicBezTo>
                  <a:cubicBezTo>
                    <a:pt x="76" y="431"/>
                    <a:pt x="92" y="437"/>
                    <a:pt x="104" y="437"/>
                  </a:cubicBezTo>
                  <a:cubicBezTo>
                    <a:pt x="134" y="437"/>
                    <a:pt x="143" y="409"/>
                    <a:pt x="154" y="372"/>
                  </a:cubicBezTo>
                  <a:cubicBezTo>
                    <a:pt x="168" y="328"/>
                    <a:pt x="168" y="325"/>
                    <a:pt x="179" y="277"/>
                  </a:cubicBezTo>
                  <a:lnTo>
                    <a:pt x="235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7" name="Freeform 43"/>
            <p:cNvSpPr>
              <a:spLocks noChangeArrowheads="1"/>
            </p:cNvSpPr>
            <p:nvPr/>
          </p:nvSpPr>
          <p:spPr bwMode="auto">
            <a:xfrm>
              <a:off x="2989" y="649"/>
              <a:ext cx="115" cy="115"/>
            </a:xfrm>
            <a:custGeom>
              <a:avLst/>
              <a:gdLst>
                <a:gd name="T0" fmla="*/ 272 w 513"/>
                <a:gd name="T1" fmla="*/ 272 h 511"/>
                <a:gd name="T2" fmla="*/ 484 w 513"/>
                <a:gd name="T3" fmla="*/ 272 h 511"/>
                <a:gd name="T4" fmla="*/ 512 w 513"/>
                <a:gd name="T5" fmla="*/ 255 h 511"/>
                <a:gd name="T6" fmla="*/ 484 w 513"/>
                <a:gd name="T7" fmla="*/ 238 h 511"/>
                <a:gd name="T8" fmla="*/ 272 w 513"/>
                <a:gd name="T9" fmla="*/ 238 h 511"/>
                <a:gd name="T10" fmla="*/ 272 w 513"/>
                <a:gd name="T11" fmla="*/ 31 h 511"/>
                <a:gd name="T12" fmla="*/ 255 w 513"/>
                <a:gd name="T13" fmla="*/ 0 h 511"/>
                <a:gd name="T14" fmla="*/ 238 w 513"/>
                <a:gd name="T15" fmla="*/ 25 h 511"/>
                <a:gd name="T16" fmla="*/ 238 w 513"/>
                <a:gd name="T17" fmla="*/ 238 h 511"/>
                <a:gd name="T18" fmla="*/ 28 w 513"/>
                <a:gd name="T19" fmla="*/ 238 h 511"/>
                <a:gd name="T20" fmla="*/ 0 w 513"/>
                <a:gd name="T21" fmla="*/ 255 h 511"/>
                <a:gd name="T22" fmla="*/ 28 w 513"/>
                <a:gd name="T23" fmla="*/ 272 h 511"/>
                <a:gd name="T24" fmla="*/ 238 w 513"/>
                <a:gd name="T25" fmla="*/ 272 h 511"/>
                <a:gd name="T26" fmla="*/ 238 w 513"/>
                <a:gd name="T27" fmla="*/ 476 h 511"/>
                <a:gd name="T28" fmla="*/ 28 w 513"/>
                <a:gd name="T29" fmla="*/ 476 h 511"/>
                <a:gd name="T30" fmla="*/ 0 w 513"/>
                <a:gd name="T31" fmla="*/ 493 h 511"/>
                <a:gd name="T32" fmla="*/ 28 w 513"/>
                <a:gd name="T33" fmla="*/ 510 h 511"/>
                <a:gd name="T34" fmla="*/ 484 w 513"/>
                <a:gd name="T35" fmla="*/ 510 h 511"/>
                <a:gd name="T36" fmla="*/ 512 w 513"/>
                <a:gd name="T37" fmla="*/ 493 h 511"/>
                <a:gd name="T38" fmla="*/ 484 w 513"/>
                <a:gd name="T39" fmla="*/ 476 h 511"/>
                <a:gd name="T40" fmla="*/ 272 w 513"/>
                <a:gd name="T41" fmla="*/ 476 h 511"/>
                <a:gd name="T42" fmla="*/ 272 w 513"/>
                <a:gd name="T43" fmla="*/ 27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3" h="511">
                  <a:moveTo>
                    <a:pt x="272" y="272"/>
                  </a:moveTo>
                  <a:lnTo>
                    <a:pt x="484" y="272"/>
                  </a:lnTo>
                  <a:cubicBezTo>
                    <a:pt x="496" y="272"/>
                    <a:pt x="512" y="272"/>
                    <a:pt x="512" y="255"/>
                  </a:cubicBezTo>
                  <a:cubicBezTo>
                    <a:pt x="512" y="238"/>
                    <a:pt x="496" y="238"/>
                    <a:pt x="484" y="238"/>
                  </a:cubicBezTo>
                  <a:lnTo>
                    <a:pt x="272" y="238"/>
                  </a:lnTo>
                  <a:lnTo>
                    <a:pt x="272" y="31"/>
                  </a:lnTo>
                  <a:cubicBezTo>
                    <a:pt x="272" y="17"/>
                    <a:pt x="272" y="0"/>
                    <a:pt x="255" y="0"/>
                  </a:cubicBezTo>
                  <a:cubicBezTo>
                    <a:pt x="238" y="0"/>
                    <a:pt x="238" y="17"/>
                    <a:pt x="238" y="25"/>
                  </a:cubicBezTo>
                  <a:lnTo>
                    <a:pt x="238" y="238"/>
                  </a:lnTo>
                  <a:lnTo>
                    <a:pt x="28" y="238"/>
                  </a:lnTo>
                  <a:cubicBezTo>
                    <a:pt x="17" y="238"/>
                    <a:pt x="0" y="238"/>
                    <a:pt x="0" y="255"/>
                  </a:cubicBezTo>
                  <a:cubicBezTo>
                    <a:pt x="0" y="272"/>
                    <a:pt x="17" y="272"/>
                    <a:pt x="28" y="272"/>
                  </a:cubicBezTo>
                  <a:lnTo>
                    <a:pt x="238" y="272"/>
                  </a:lnTo>
                  <a:lnTo>
                    <a:pt x="238" y="476"/>
                  </a:lnTo>
                  <a:lnTo>
                    <a:pt x="28" y="476"/>
                  </a:lnTo>
                  <a:cubicBezTo>
                    <a:pt x="17" y="476"/>
                    <a:pt x="0" y="476"/>
                    <a:pt x="0" y="493"/>
                  </a:cubicBezTo>
                  <a:cubicBezTo>
                    <a:pt x="0" y="510"/>
                    <a:pt x="17" y="510"/>
                    <a:pt x="28" y="510"/>
                  </a:cubicBezTo>
                  <a:lnTo>
                    <a:pt x="484" y="510"/>
                  </a:lnTo>
                  <a:cubicBezTo>
                    <a:pt x="496" y="510"/>
                    <a:pt x="512" y="510"/>
                    <a:pt x="512" y="493"/>
                  </a:cubicBezTo>
                  <a:cubicBezTo>
                    <a:pt x="512" y="476"/>
                    <a:pt x="496" y="476"/>
                    <a:pt x="484" y="476"/>
                  </a:cubicBezTo>
                  <a:lnTo>
                    <a:pt x="272" y="476"/>
                  </a:lnTo>
                  <a:lnTo>
                    <a:pt x="27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8" name="Freeform 44"/>
            <p:cNvSpPr>
              <a:spLocks noChangeArrowheads="1"/>
            </p:cNvSpPr>
            <p:nvPr/>
          </p:nvSpPr>
          <p:spPr bwMode="auto">
            <a:xfrm>
              <a:off x="3134" y="699"/>
              <a:ext cx="184" cy="152"/>
            </a:xfrm>
            <a:custGeom>
              <a:avLst/>
              <a:gdLst>
                <a:gd name="T0" fmla="*/ 454 w 816"/>
                <a:gd name="T1" fmla="*/ 269 h 676"/>
                <a:gd name="T2" fmla="*/ 370 w 816"/>
                <a:gd name="T3" fmla="*/ 73 h 676"/>
                <a:gd name="T4" fmla="*/ 364 w 816"/>
                <a:gd name="T5" fmla="*/ 59 h 676"/>
                <a:gd name="T6" fmla="*/ 423 w 816"/>
                <a:gd name="T7" fmla="*/ 31 h 676"/>
                <a:gd name="T8" fmla="*/ 442 w 816"/>
                <a:gd name="T9" fmla="*/ 11 h 676"/>
                <a:gd name="T10" fmla="*/ 428 w 816"/>
                <a:gd name="T11" fmla="*/ 0 h 676"/>
                <a:gd name="T12" fmla="*/ 302 w 816"/>
                <a:gd name="T13" fmla="*/ 3 h 676"/>
                <a:gd name="T14" fmla="*/ 193 w 816"/>
                <a:gd name="T15" fmla="*/ 0 h 676"/>
                <a:gd name="T16" fmla="*/ 174 w 816"/>
                <a:gd name="T17" fmla="*/ 20 h 676"/>
                <a:gd name="T18" fmla="*/ 199 w 816"/>
                <a:gd name="T19" fmla="*/ 31 h 676"/>
                <a:gd name="T20" fmla="*/ 272 w 816"/>
                <a:gd name="T21" fmla="*/ 62 h 676"/>
                <a:gd name="T22" fmla="*/ 389 w 816"/>
                <a:gd name="T23" fmla="*/ 339 h 676"/>
                <a:gd name="T24" fmla="*/ 179 w 816"/>
                <a:gd name="T25" fmla="*/ 563 h 676"/>
                <a:gd name="T26" fmla="*/ 168 w 816"/>
                <a:gd name="T27" fmla="*/ 574 h 676"/>
                <a:gd name="T28" fmla="*/ 22 w 816"/>
                <a:gd name="T29" fmla="*/ 644 h 676"/>
                <a:gd name="T30" fmla="*/ 0 w 816"/>
                <a:gd name="T31" fmla="*/ 664 h 676"/>
                <a:gd name="T32" fmla="*/ 14 w 816"/>
                <a:gd name="T33" fmla="*/ 675 h 676"/>
                <a:gd name="T34" fmla="*/ 106 w 816"/>
                <a:gd name="T35" fmla="*/ 672 h 676"/>
                <a:gd name="T36" fmla="*/ 216 w 816"/>
                <a:gd name="T37" fmla="*/ 675 h 676"/>
                <a:gd name="T38" fmla="*/ 235 w 816"/>
                <a:gd name="T39" fmla="*/ 655 h 676"/>
                <a:gd name="T40" fmla="*/ 221 w 816"/>
                <a:gd name="T41" fmla="*/ 644 h 676"/>
                <a:gd name="T42" fmla="*/ 182 w 816"/>
                <a:gd name="T43" fmla="*/ 613 h 676"/>
                <a:gd name="T44" fmla="*/ 210 w 816"/>
                <a:gd name="T45" fmla="*/ 569 h 676"/>
                <a:gd name="T46" fmla="*/ 311 w 816"/>
                <a:gd name="T47" fmla="*/ 462 h 676"/>
                <a:gd name="T48" fmla="*/ 398 w 816"/>
                <a:gd name="T49" fmla="*/ 367 h 676"/>
                <a:gd name="T50" fmla="*/ 498 w 816"/>
                <a:gd name="T51" fmla="*/ 602 h 676"/>
                <a:gd name="T52" fmla="*/ 504 w 816"/>
                <a:gd name="T53" fmla="*/ 616 h 676"/>
                <a:gd name="T54" fmla="*/ 445 w 816"/>
                <a:gd name="T55" fmla="*/ 644 h 676"/>
                <a:gd name="T56" fmla="*/ 426 w 816"/>
                <a:gd name="T57" fmla="*/ 664 h 676"/>
                <a:gd name="T58" fmla="*/ 442 w 816"/>
                <a:gd name="T59" fmla="*/ 675 h 676"/>
                <a:gd name="T60" fmla="*/ 566 w 816"/>
                <a:gd name="T61" fmla="*/ 672 h 676"/>
                <a:gd name="T62" fmla="*/ 675 w 816"/>
                <a:gd name="T63" fmla="*/ 675 h 676"/>
                <a:gd name="T64" fmla="*/ 694 w 816"/>
                <a:gd name="T65" fmla="*/ 655 h 676"/>
                <a:gd name="T66" fmla="*/ 678 w 816"/>
                <a:gd name="T67" fmla="*/ 644 h 676"/>
                <a:gd name="T68" fmla="*/ 591 w 816"/>
                <a:gd name="T69" fmla="*/ 602 h 676"/>
                <a:gd name="T70" fmla="*/ 465 w 816"/>
                <a:gd name="T71" fmla="*/ 297 h 676"/>
                <a:gd name="T72" fmla="*/ 666 w 816"/>
                <a:gd name="T73" fmla="*/ 81 h 676"/>
                <a:gd name="T74" fmla="*/ 792 w 816"/>
                <a:gd name="T75" fmla="*/ 31 h 676"/>
                <a:gd name="T76" fmla="*/ 815 w 816"/>
                <a:gd name="T77" fmla="*/ 11 h 676"/>
                <a:gd name="T78" fmla="*/ 801 w 816"/>
                <a:gd name="T79" fmla="*/ 0 h 676"/>
                <a:gd name="T80" fmla="*/ 708 w 816"/>
                <a:gd name="T81" fmla="*/ 3 h 676"/>
                <a:gd name="T82" fmla="*/ 599 w 816"/>
                <a:gd name="T83" fmla="*/ 0 h 676"/>
                <a:gd name="T84" fmla="*/ 580 w 816"/>
                <a:gd name="T85" fmla="*/ 20 h 676"/>
                <a:gd name="T86" fmla="*/ 591 w 816"/>
                <a:gd name="T87" fmla="*/ 31 h 676"/>
                <a:gd name="T88" fmla="*/ 630 w 816"/>
                <a:gd name="T89" fmla="*/ 62 h 676"/>
                <a:gd name="T90" fmla="*/ 613 w 816"/>
                <a:gd name="T91" fmla="*/ 98 h 676"/>
                <a:gd name="T92" fmla="*/ 454 w 816"/>
                <a:gd name="T93" fmla="*/ 26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6" h="676">
                  <a:moveTo>
                    <a:pt x="454" y="269"/>
                  </a:moveTo>
                  <a:lnTo>
                    <a:pt x="370" y="73"/>
                  </a:lnTo>
                  <a:cubicBezTo>
                    <a:pt x="367" y="64"/>
                    <a:pt x="364" y="62"/>
                    <a:pt x="364" y="59"/>
                  </a:cubicBezTo>
                  <a:cubicBezTo>
                    <a:pt x="364" y="53"/>
                    <a:pt x="381" y="34"/>
                    <a:pt x="423" y="31"/>
                  </a:cubicBezTo>
                  <a:cubicBezTo>
                    <a:pt x="431" y="31"/>
                    <a:pt x="442" y="28"/>
                    <a:pt x="442" y="11"/>
                  </a:cubicBezTo>
                  <a:cubicBezTo>
                    <a:pt x="442" y="0"/>
                    <a:pt x="431" y="0"/>
                    <a:pt x="428" y="0"/>
                  </a:cubicBezTo>
                  <a:cubicBezTo>
                    <a:pt x="386" y="0"/>
                    <a:pt x="344" y="3"/>
                    <a:pt x="302" y="3"/>
                  </a:cubicBezTo>
                  <a:cubicBezTo>
                    <a:pt x="277" y="3"/>
                    <a:pt x="218" y="0"/>
                    <a:pt x="193" y="0"/>
                  </a:cubicBezTo>
                  <a:cubicBezTo>
                    <a:pt x="188" y="0"/>
                    <a:pt x="174" y="0"/>
                    <a:pt x="174" y="20"/>
                  </a:cubicBezTo>
                  <a:cubicBezTo>
                    <a:pt x="174" y="31"/>
                    <a:pt x="185" y="31"/>
                    <a:pt x="199" y="31"/>
                  </a:cubicBezTo>
                  <a:cubicBezTo>
                    <a:pt x="258" y="31"/>
                    <a:pt x="263" y="39"/>
                    <a:pt x="272" y="62"/>
                  </a:cubicBezTo>
                  <a:lnTo>
                    <a:pt x="389" y="339"/>
                  </a:lnTo>
                  <a:lnTo>
                    <a:pt x="179" y="563"/>
                  </a:lnTo>
                  <a:lnTo>
                    <a:pt x="168" y="574"/>
                  </a:lnTo>
                  <a:cubicBezTo>
                    <a:pt x="118" y="625"/>
                    <a:pt x="73" y="641"/>
                    <a:pt x="22" y="644"/>
                  </a:cubicBezTo>
                  <a:cubicBezTo>
                    <a:pt x="8" y="644"/>
                    <a:pt x="0" y="644"/>
                    <a:pt x="0" y="664"/>
                  </a:cubicBezTo>
                  <a:cubicBezTo>
                    <a:pt x="0" y="667"/>
                    <a:pt x="0" y="675"/>
                    <a:pt x="14" y="675"/>
                  </a:cubicBezTo>
                  <a:cubicBezTo>
                    <a:pt x="42" y="675"/>
                    <a:pt x="76" y="672"/>
                    <a:pt x="106" y="672"/>
                  </a:cubicBezTo>
                  <a:cubicBezTo>
                    <a:pt x="143" y="672"/>
                    <a:pt x="182" y="675"/>
                    <a:pt x="216" y="675"/>
                  </a:cubicBezTo>
                  <a:cubicBezTo>
                    <a:pt x="221" y="675"/>
                    <a:pt x="235" y="675"/>
                    <a:pt x="235" y="655"/>
                  </a:cubicBezTo>
                  <a:cubicBezTo>
                    <a:pt x="235" y="644"/>
                    <a:pt x="224" y="644"/>
                    <a:pt x="221" y="644"/>
                  </a:cubicBezTo>
                  <a:cubicBezTo>
                    <a:pt x="213" y="644"/>
                    <a:pt x="182" y="641"/>
                    <a:pt x="182" y="613"/>
                  </a:cubicBezTo>
                  <a:cubicBezTo>
                    <a:pt x="182" y="599"/>
                    <a:pt x="199" y="583"/>
                    <a:pt x="210" y="569"/>
                  </a:cubicBezTo>
                  <a:lnTo>
                    <a:pt x="311" y="462"/>
                  </a:lnTo>
                  <a:lnTo>
                    <a:pt x="398" y="367"/>
                  </a:lnTo>
                  <a:lnTo>
                    <a:pt x="498" y="602"/>
                  </a:lnTo>
                  <a:cubicBezTo>
                    <a:pt x="504" y="613"/>
                    <a:pt x="504" y="613"/>
                    <a:pt x="504" y="616"/>
                  </a:cubicBezTo>
                  <a:cubicBezTo>
                    <a:pt x="504" y="625"/>
                    <a:pt x="484" y="641"/>
                    <a:pt x="445" y="644"/>
                  </a:cubicBezTo>
                  <a:cubicBezTo>
                    <a:pt x="437" y="644"/>
                    <a:pt x="426" y="647"/>
                    <a:pt x="426" y="664"/>
                  </a:cubicBezTo>
                  <a:cubicBezTo>
                    <a:pt x="426" y="675"/>
                    <a:pt x="437" y="675"/>
                    <a:pt x="442" y="675"/>
                  </a:cubicBezTo>
                  <a:cubicBezTo>
                    <a:pt x="470" y="675"/>
                    <a:pt x="538" y="672"/>
                    <a:pt x="566" y="672"/>
                  </a:cubicBezTo>
                  <a:cubicBezTo>
                    <a:pt x="591" y="672"/>
                    <a:pt x="650" y="675"/>
                    <a:pt x="675" y="675"/>
                  </a:cubicBezTo>
                  <a:cubicBezTo>
                    <a:pt x="683" y="675"/>
                    <a:pt x="694" y="675"/>
                    <a:pt x="694" y="655"/>
                  </a:cubicBezTo>
                  <a:cubicBezTo>
                    <a:pt x="694" y="644"/>
                    <a:pt x="683" y="644"/>
                    <a:pt x="678" y="644"/>
                  </a:cubicBezTo>
                  <a:cubicBezTo>
                    <a:pt x="610" y="644"/>
                    <a:pt x="608" y="641"/>
                    <a:pt x="591" y="602"/>
                  </a:cubicBezTo>
                  <a:cubicBezTo>
                    <a:pt x="552" y="510"/>
                    <a:pt x="487" y="356"/>
                    <a:pt x="465" y="297"/>
                  </a:cubicBezTo>
                  <a:cubicBezTo>
                    <a:pt x="532" y="227"/>
                    <a:pt x="636" y="109"/>
                    <a:pt x="666" y="81"/>
                  </a:cubicBezTo>
                  <a:cubicBezTo>
                    <a:pt x="694" y="56"/>
                    <a:pt x="734" y="34"/>
                    <a:pt x="792" y="31"/>
                  </a:cubicBezTo>
                  <a:cubicBezTo>
                    <a:pt x="804" y="31"/>
                    <a:pt x="815" y="31"/>
                    <a:pt x="815" y="11"/>
                  </a:cubicBezTo>
                  <a:cubicBezTo>
                    <a:pt x="815" y="11"/>
                    <a:pt x="815" y="0"/>
                    <a:pt x="801" y="0"/>
                  </a:cubicBezTo>
                  <a:cubicBezTo>
                    <a:pt x="770" y="0"/>
                    <a:pt x="739" y="3"/>
                    <a:pt x="708" y="3"/>
                  </a:cubicBezTo>
                  <a:cubicBezTo>
                    <a:pt x="672" y="3"/>
                    <a:pt x="633" y="0"/>
                    <a:pt x="599" y="0"/>
                  </a:cubicBezTo>
                  <a:cubicBezTo>
                    <a:pt x="594" y="0"/>
                    <a:pt x="580" y="0"/>
                    <a:pt x="580" y="20"/>
                  </a:cubicBezTo>
                  <a:cubicBezTo>
                    <a:pt x="580" y="28"/>
                    <a:pt x="585" y="31"/>
                    <a:pt x="591" y="31"/>
                  </a:cubicBezTo>
                  <a:cubicBezTo>
                    <a:pt x="599" y="31"/>
                    <a:pt x="630" y="34"/>
                    <a:pt x="630" y="62"/>
                  </a:cubicBezTo>
                  <a:cubicBezTo>
                    <a:pt x="630" y="76"/>
                    <a:pt x="619" y="87"/>
                    <a:pt x="613" y="98"/>
                  </a:cubicBezTo>
                  <a:lnTo>
                    <a:pt x="454" y="2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" name="Picture 1" descr="Screen shot 2013-10-22 at 11.34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6196"/>
            <a:ext cx="2514600" cy="15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742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ED35C2F6-EEC3-3A45-B68D-639D0FE88857}" type="slidenum">
              <a:rPr lang="en-US" altLang="zh-CN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0" y="549275"/>
            <a:ext cx="57277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>
                <a:solidFill>
                  <a:srgbClr val="000080"/>
                </a:solidFill>
              </a:rPr>
              <a:t>Transversity and Collins FF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825625" y="1733550"/>
            <a:ext cx="892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BELLE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759450" y="692150"/>
            <a:ext cx="338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80"/>
                </a:solidFill>
              </a:rPr>
              <a:t>Kang-Prokudin-Sun-Yuan 2014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073775" y="1733550"/>
            <a:ext cx="9572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BABAR</a:t>
            </a:r>
          </a:p>
        </p:txBody>
      </p:sp>
      <p:grpSp>
        <p:nvGrpSpPr>
          <p:cNvPr id="151558" name="Group 6"/>
          <p:cNvGrpSpPr>
            <a:grpSpLocks/>
          </p:cNvGrpSpPr>
          <p:nvPr/>
        </p:nvGrpSpPr>
        <p:grpSpPr bwMode="auto">
          <a:xfrm>
            <a:off x="1449388" y="4954588"/>
            <a:ext cx="1547812" cy="242887"/>
            <a:chOff x="913" y="3121"/>
            <a:chExt cx="975" cy="153"/>
          </a:xfrm>
        </p:grpSpPr>
        <p:sp>
          <p:nvSpPr>
            <p:cNvPr id="151559" name="Freeform 7"/>
            <p:cNvSpPr>
              <a:spLocks noChangeArrowheads="1"/>
            </p:cNvSpPr>
            <p:nvPr/>
          </p:nvSpPr>
          <p:spPr bwMode="auto">
            <a:xfrm>
              <a:off x="913" y="3123"/>
              <a:ext cx="975" cy="151"/>
            </a:xfrm>
            <a:custGeom>
              <a:avLst/>
              <a:gdLst>
                <a:gd name="T0" fmla="*/ 2151 w 4303"/>
                <a:gd name="T1" fmla="*/ 671 h 672"/>
                <a:gd name="T2" fmla="*/ 0 w 4303"/>
                <a:gd name="T3" fmla="*/ 671 h 672"/>
                <a:gd name="T4" fmla="*/ 0 w 4303"/>
                <a:gd name="T5" fmla="*/ 0 h 672"/>
                <a:gd name="T6" fmla="*/ 4302 w 4303"/>
                <a:gd name="T7" fmla="*/ 0 h 672"/>
                <a:gd name="T8" fmla="*/ 4302 w 4303"/>
                <a:gd name="T9" fmla="*/ 671 h 672"/>
                <a:gd name="T10" fmla="*/ 2151 w 4303"/>
                <a:gd name="T1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3" h="672">
                  <a:moveTo>
                    <a:pt x="2151" y="671"/>
                  </a:moveTo>
                  <a:lnTo>
                    <a:pt x="0" y="671"/>
                  </a:lnTo>
                  <a:lnTo>
                    <a:pt x="0" y="0"/>
                  </a:lnTo>
                  <a:lnTo>
                    <a:pt x="4302" y="0"/>
                  </a:lnTo>
                  <a:lnTo>
                    <a:pt x="4302" y="671"/>
                  </a:lnTo>
                  <a:lnTo>
                    <a:pt x="2151" y="6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0" name="Freeform 8"/>
            <p:cNvSpPr>
              <a:spLocks noChangeArrowheads="1"/>
            </p:cNvSpPr>
            <p:nvPr/>
          </p:nvSpPr>
          <p:spPr bwMode="auto">
            <a:xfrm>
              <a:off x="920" y="3146"/>
              <a:ext cx="99" cy="128"/>
            </a:xfrm>
            <a:custGeom>
              <a:avLst/>
              <a:gdLst>
                <a:gd name="T0" fmla="*/ 247 w 440"/>
                <a:gd name="T1" fmla="*/ 443 h 571"/>
                <a:gd name="T2" fmla="*/ 439 w 440"/>
                <a:gd name="T3" fmla="*/ 171 h 571"/>
                <a:gd name="T4" fmla="*/ 277 w 440"/>
                <a:gd name="T5" fmla="*/ 0 h 571"/>
                <a:gd name="T6" fmla="*/ 0 w 440"/>
                <a:gd name="T7" fmla="*/ 291 h 571"/>
                <a:gd name="T8" fmla="*/ 162 w 440"/>
                <a:gd name="T9" fmla="*/ 461 h 571"/>
                <a:gd name="T10" fmla="*/ 225 w 440"/>
                <a:gd name="T11" fmla="*/ 452 h 571"/>
                <a:gd name="T12" fmla="*/ 223 w 440"/>
                <a:gd name="T13" fmla="*/ 500 h 571"/>
                <a:gd name="T14" fmla="*/ 275 w 440"/>
                <a:gd name="T15" fmla="*/ 570 h 571"/>
                <a:gd name="T16" fmla="*/ 382 w 440"/>
                <a:gd name="T17" fmla="*/ 448 h 571"/>
                <a:gd name="T18" fmla="*/ 374 w 440"/>
                <a:gd name="T19" fmla="*/ 441 h 571"/>
                <a:gd name="T20" fmla="*/ 367 w 440"/>
                <a:gd name="T21" fmla="*/ 448 h 571"/>
                <a:gd name="T22" fmla="*/ 292 w 440"/>
                <a:gd name="T23" fmla="*/ 509 h 571"/>
                <a:gd name="T24" fmla="*/ 247 w 440"/>
                <a:gd name="T25" fmla="*/ 443 h 571"/>
                <a:gd name="T26" fmla="*/ 128 w 440"/>
                <a:gd name="T27" fmla="*/ 439 h 571"/>
                <a:gd name="T28" fmla="*/ 56 w 440"/>
                <a:gd name="T29" fmla="*/ 311 h 571"/>
                <a:gd name="T30" fmla="*/ 121 w 440"/>
                <a:gd name="T31" fmla="*/ 110 h 571"/>
                <a:gd name="T32" fmla="*/ 274 w 440"/>
                <a:gd name="T33" fmla="*/ 16 h 571"/>
                <a:gd name="T34" fmla="*/ 383 w 440"/>
                <a:gd name="T35" fmla="*/ 151 h 571"/>
                <a:gd name="T36" fmla="*/ 245 w 440"/>
                <a:gd name="T37" fmla="*/ 421 h 571"/>
                <a:gd name="T38" fmla="*/ 187 w 440"/>
                <a:gd name="T39" fmla="*/ 353 h 571"/>
                <a:gd name="T40" fmla="*/ 122 w 440"/>
                <a:gd name="T41" fmla="*/ 417 h 571"/>
                <a:gd name="T42" fmla="*/ 128 w 440"/>
                <a:gd name="T43" fmla="*/ 439 h 571"/>
                <a:gd name="T44" fmla="*/ 166 w 440"/>
                <a:gd name="T45" fmla="*/ 446 h 571"/>
                <a:gd name="T46" fmla="*/ 137 w 440"/>
                <a:gd name="T47" fmla="*/ 417 h 571"/>
                <a:gd name="T48" fmla="*/ 187 w 440"/>
                <a:gd name="T49" fmla="*/ 367 h 571"/>
                <a:gd name="T50" fmla="*/ 227 w 440"/>
                <a:gd name="T51" fmla="*/ 421 h 571"/>
                <a:gd name="T52" fmla="*/ 220 w 440"/>
                <a:gd name="T53" fmla="*/ 434 h 571"/>
                <a:gd name="T54" fmla="*/ 166 w 440"/>
                <a:gd name="T55" fmla="*/ 44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0" h="571">
                  <a:moveTo>
                    <a:pt x="247" y="443"/>
                  </a:moveTo>
                  <a:cubicBezTo>
                    <a:pt x="346" y="407"/>
                    <a:pt x="439" y="293"/>
                    <a:pt x="439" y="171"/>
                  </a:cubicBezTo>
                  <a:cubicBezTo>
                    <a:pt x="439" y="68"/>
                    <a:pt x="371" y="0"/>
                    <a:pt x="277" y="0"/>
                  </a:cubicBezTo>
                  <a:cubicBezTo>
                    <a:pt x="140" y="0"/>
                    <a:pt x="0" y="144"/>
                    <a:pt x="0" y="291"/>
                  </a:cubicBezTo>
                  <a:cubicBezTo>
                    <a:pt x="0" y="398"/>
                    <a:pt x="72" y="461"/>
                    <a:pt x="162" y="461"/>
                  </a:cubicBezTo>
                  <a:cubicBezTo>
                    <a:pt x="178" y="461"/>
                    <a:pt x="200" y="459"/>
                    <a:pt x="225" y="452"/>
                  </a:cubicBezTo>
                  <a:cubicBezTo>
                    <a:pt x="223" y="491"/>
                    <a:pt x="223" y="493"/>
                    <a:pt x="223" y="500"/>
                  </a:cubicBezTo>
                  <a:cubicBezTo>
                    <a:pt x="223" y="520"/>
                    <a:pt x="223" y="570"/>
                    <a:pt x="275" y="570"/>
                  </a:cubicBezTo>
                  <a:cubicBezTo>
                    <a:pt x="351" y="570"/>
                    <a:pt x="382" y="453"/>
                    <a:pt x="382" y="448"/>
                  </a:cubicBezTo>
                  <a:cubicBezTo>
                    <a:pt x="382" y="443"/>
                    <a:pt x="376" y="441"/>
                    <a:pt x="374" y="441"/>
                  </a:cubicBezTo>
                  <a:cubicBezTo>
                    <a:pt x="369" y="441"/>
                    <a:pt x="367" y="444"/>
                    <a:pt x="367" y="448"/>
                  </a:cubicBezTo>
                  <a:cubicBezTo>
                    <a:pt x="351" y="493"/>
                    <a:pt x="315" y="509"/>
                    <a:pt x="292" y="509"/>
                  </a:cubicBezTo>
                  <a:cubicBezTo>
                    <a:pt x="263" y="509"/>
                    <a:pt x="254" y="491"/>
                    <a:pt x="247" y="443"/>
                  </a:cubicBezTo>
                  <a:close/>
                  <a:moveTo>
                    <a:pt x="128" y="439"/>
                  </a:moveTo>
                  <a:cubicBezTo>
                    <a:pt x="77" y="419"/>
                    <a:pt x="56" y="369"/>
                    <a:pt x="56" y="311"/>
                  </a:cubicBezTo>
                  <a:cubicBezTo>
                    <a:pt x="56" y="268"/>
                    <a:pt x="72" y="178"/>
                    <a:pt x="121" y="110"/>
                  </a:cubicBezTo>
                  <a:cubicBezTo>
                    <a:pt x="167" y="45"/>
                    <a:pt x="227" y="16"/>
                    <a:pt x="274" y="16"/>
                  </a:cubicBezTo>
                  <a:cubicBezTo>
                    <a:pt x="337" y="16"/>
                    <a:pt x="383" y="65"/>
                    <a:pt x="383" y="151"/>
                  </a:cubicBezTo>
                  <a:cubicBezTo>
                    <a:pt x="383" y="214"/>
                    <a:pt x="351" y="362"/>
                    <a:pt x="245" y="421"/>
                  </a:cubicBezTo>
                  <a:cubicBezTo>
                    <a:pt x="241" y="399"/>
                    <a:pt x="234" y="353"/>
                    <a:pt x="187" y="353"/>
                  </a:cubicBezTo>
                  <a:cubicBezTo>
                    <a:pt x="155" y="353"/>
                    <a:pt x="122" y="385"/>
                    <a:pt x="122" y="417"/>
                  </a:cubicBezTo>
                  <a:cubicBezTo>
                    <a:pt x="122" y="430"/>
                    <a:pt x="128" y="437"/>
                    <a:pt x="128" y="439"/>
                  </a:cubicBezTo>
                  <a:close/>
                  <a:moveTo>
                    <a:pt x="166" y="446"/>
                  </a:moveTo>
                  <a:cubicBezTo>
                    <a:pt x="158" y="446"/>
                    <a:pt x="137" y="446"/>
                    <a:pt x="137" y="417"/>
                  </a:cubicBezTo>
                  <a:cubicBezTo>
                    <a:pt x="137" y="392"/>
                    <a:pt x="162" y="367"/>
                    <a:pt x="187" y="367"/>
                  </a:cubicBezTo>
                  <a:cubicBezTo>
                    <a:pt x="214" y="367"/>
                    <a:pt x="227" y="383"/>
                    <a:pt x="227" y="421"/>
                  </a:cubicBezTo>
                  <a:cubicBezTo>
                    <a:pt x="227" y="430"/>
                    <a:pt x="227" y="432"/>
                    <a:pt x="220" y="434"/>
                  </a:cubicBezTo>
                  <a:cubicBezTo>
                    <a:pt x="203" y="441"/>
                    <a:pt x="184" y="446"/>
                    <a:pt x="166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1" name="Freeform 9"/>
            <p:cNvSpPr>
              <a:spLocks noChangeArrowheads="1"/>
            </p:cNvSpPr>
            <p:nvPr/>
          </p:nvSpPr>
          <p:spPr bwMode="auto">
            <a:xfrm>
              <a:off x="1033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2" name="Freeform 10"/>
            <p:cNvSpPr>
              <a:spLocks noChangeArrowheads="1"/>
            </p:cNvSpPr>
            <p:nvPr/>
          </p:nvSpPr>
          <p:spPr bwMode="auto">
            <a:xfrm>
              <a:off x="1139" y="3194"/>
              <a:ext cx="95" cy="33"/>
            </a:xfrm>
            <a:custGeom>
              <a:avLst/>
              <a:gdLst>
                <a:gd name="T0" fmla="*/ 401 w 424"/>
                <a:gd name="T1" fmla="*/ 25 h 150"/>
                <a:gd name="T2" fmla="*/ 423 w 424"/>
                <a:gd name="T3" fmla="*/ 13 h 150"/>
                <a:gd name="T4" fmla="*/ 401 w 424"/>
                <a:gd name="T5" fmla="*/ 0 h 150"/>
                <a:gd name="T6" fmla="*/ 22 w 424"/>
                <a:gd name="T7" fmla="*/ 0 h 150"/>
                <a:gd name="T8" fmla="*/ 0 w 424"/>
                <a:gd name="T9" fmla="*/ 13 h 150"/>
                <a:gd name="T10" fmla="*/ 22 w 424"/>
                <a:gd name="T11" fmla="*/ 25 h 150"/>
                <a:gd name="T12" fmla="*/ 401 w 424"/>
                <a:gd name="T13" fmla="*/ 25 h 150"/>
                <a:gd name="T14" fmla="*/ 401 w 424"/>
                <a:gd name="T15" fmla="*/ 149 h 150"/>
                <a:gd name="T16" fmla="*/ 423 w 424"/>
                <a:gd name="T17" fmla="*/ 137 h 150"/>
                <a:gd name="T18" fmla="*/ 401 w 424"/>
                <a:gd name="T19" fmla="*/ 124 h 150"/>
                <a:gd name="T20" fmla="*/ 22 w 424"/>
                <a:gd name="T21" fmla="*/ 124 h 150"/>
                <a:gd name="T22" fmla="*/ 0 w 424"/>
                <a:gd name="T23" fmla="*/ 137 h 150"/>
                <a:gd name="T24" fmla="*/ 22 w 424"/>
                <a:gd name="T25" fmla="*/ 149 h 150"/>
                <a:gd name="T26" fmla="*/ 401 w 424"/>
                <a:gd name="T2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150">
                  <a:moveTo>
                    <a:pt x="401" y="25"/>
                  </a:moveTo>
                  <a:cubicBezTo>
                    <a:pt x="410" y="25"/>
                    <a:pt x="423" y="25"/>
                    <a:pt x="423" y="13"/>
                  </a:cubicBezTo>
                  <a:cubicBezTo>
                    <a:pt x="423" y="0"/>
                    <a:pt x="410" y="0"/>
                    <a:pt x="40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lnTo>
                    <a:pt x="401" y="25"/>
                  </a:lnTo>
                  <a:close/>
                  <a:moveTo>
                    <a:pt x="401" y="149"/>
                  </a:moveTo>
                  <a:cubicBezTo>
                    <a:pt x="410" y="149"/>
                    <a:pt x="423" y="149"/>
                    <a:pt x="423" y="137"/>
                  </a:cubicBezTo>
                  <a:cubicBezTo>
                    <a:pt x="423" y="124"/>
                    <a:pt x="410" y="124"/>
                    <a:pt x="401" y="124"/>
                  </a:cubicBezTo>
                  <a:lnTo>
                    <a:pt x="22" y="124"/>
                  </a:lnTo>
                  <a:cubicBezTo>
                    <a:pt x="13" y="124"/>
                    <a:pt x="0" y="124"/>
                    <a:pt x="0" y="137"/>
                  </a:cubicBezTo>
                  <a:cubicBezTo>
                    <a:pt x="0" y="149"/>
                    <a:pt x="13" y="149"/>
                    <a:pt x="22" y="149"/>
                  </a:cubicBezTo>
                  <a:lnTo>
                    <a:pt x="401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3" name="Freeform 11"/>
            <p:cNvSpPr>
              <a:spLocks noChangeArrowheads="1"/>
            </p:cNvSpPr>
            <p:nvPr/>
          </p:nvSpPr>
          <p:spPr bwMode="auto">
            <a:xfrm>
              <a:off x="1295" y="3151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4" name="Freeform 12"/>
            <p:cNvSpPr>
              <a:spLocks noChangeArrowheads="1"/>
            </p:cNvSpPr>
            <p:nvPr/>
          </p:nvSpPr>
          <p:spPr bwMode="auto">
            <a:xfrm>
              <a:off x="1367" y="3151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5" name="Freeform 13"/>
            <p:cNvSpPr>
              <a:spLocks noChangeArrowheads="1"/>
            </p:cNvSpPr>
            <p:nvPr/>
          </p:nvSpPr>
          <p:spPr bwMode="auto">
            <a:xfrm>
              <a:off x="1431" y="3151"/>
              <a:ext cx="60" cy="98"/>
            </a:xfrm>
            <a:custGeom>
              <a:avLst/>
              <a:gdLst>
                <a:gd name="T0" fmla="*/ 268 w 269"/>
                <a:gd name="T1" fmla="*/ 219 h 438"/>
                <a:gd name="T2" fmla="*/ 243 w 269"/>
                <a:gd name="T3" fmla="*/ 72 h 438"/>
                <a:gd name="T4" fmla="*/ 135 w 269"/>
                <a:gd name="T5" fmla="*/ 0 h 438"/>
                <a:gd name="T6" fmla="*/ 23 w 269"/>
                <a:gd name="T7" fmla="*/ 76 h 438"/>
                <a:gd name="T8" fmla="*/ 0 w 269"/>
                <a:gd name="T9" fmla="*/ 219 h 438"/>
                <a:gd name="T10" fmla="*/ 29 w 269"/>
                <a:gd name="T11" fmla="*/ 372 h 438"/>
                <a:gd name="T12" fmla="*/ 133 w 269"/>
                <a:gd name="T13" fmla="*/ 437 h 438"/>
                <a:gd name="T14" fmla="*/ 245 w 269"/>
                <a:gd name="T15" fmla="*/ 363 h 438"/>
                <a:gd name="T16" fmla="*/ 268 w 269"/>
                <a:gd name="T17" fmla="*/ 219 h 438"/>
                <a:gd name="T18" fmla="*/ 133 w 269"/>
                <a:gd name="T19" fmla="*/ 423 h 438"/>
                <a:gd name="T20" fmla="*/ 59 w 269"/>
                <a:gd name="T21" fmla="*/ 345 h 438"/>
                <a:gd name="T22" fmla="*/ 52 w 269"/>
                <a:gd name="T23" fmla="*/ 212 h 438"/>
                <a:gd name="T24" fmla="*/ 58 w 269"/>
                <a:gd name="T25" fmla="*/ 95 h 438"/>
                <a:gd name="T26" fmla="*/ 133 w 269"/>
                <a:gd name="T27" fmla="*/ 14 h 438"/>
                <a:gd name="T28" fmla="*/ 209 w 269"/>
                <a:gd name="T29" fmla="*/ 88 h 438"/>
                <a:gd name="T30" fmla="*/ 216 w 269"/>
                <a:gd name="T31" fmla="*/ 212 h 438"/>
                <a:gd name="T32" fmla="*/ 209 w 269"/>
                <a:gd name="T33" fmla="*/ 344 h 438"/>
                <a:gd name="T34" fmla="*/ 133 w 269"/>
                <a:gd name="T35" fmla="*/ 4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438">
                  <a:moveTo>
                    <a:pt x="268" y="219"/>
                  </a:moveTo>
                  <a:cubicBezTo>
                    <a:pt x="268" y="169"/>
                    <a:pt x="265" y="119"/>
                    <a:pt x="243" y="72"/>
                  </a:cubicBezTo>
                  <a:cubicBezTo>
                    <a:pt x="214" y="11"/>
                    <a:pt x="162" y="0"/>
                    <a:pt x="135" y="0"/>
                  </a:cubicBezTo>
                  <a:cubicBezTo>
                    <a:pt x="95" y="0"/>
                    <a:pt x="50" y="16"/>
                    <a:pt x="23" y="76"/>
                  </a:cubicBezTo>
                  <a:cubicBezTo>
                    <a:pt x="4" y="119"/>
                    <a:pt x="0" y="169"/>
                    <a:pt x="0" y="219"/>
                  </a:cubicBezTo>
                  <a:cubicBezTo>
                    <a:pt x="0" y="268"/>
                    <a:pt x="2" y="324"/>
                    <a:pt x="29" y="372"/>
                  </a:cubicBezTo>
                  <a:cubicBezTo>
                    <a:pt x="56" y="425"/>
                    <a:pt x="103" y="437"/>
                    <a:pt x="133" y="437"/>
                  </a:cubicBezTo>
                  <a:cubicBezTo>
                    <a:pt x="167" y="437"/>
                    <a:pt x="216" y="423"/>
                    <a:pt x="245" y="363"/>
                  </a:cubicBezTo>
                  <a:cubicBezTo>
                    <a:pt x="265" y="320"/>
                    <a:pt x="268" y="270"/>
                    <a:pt x="268" y="219"/>
                  </a:cubicBezTo>
                  <a:close/>
                  <a:moveTo>
                    <a:pt x="133" y="423"/>
                  </a:moveTo>
                  <a:cubicBezTo>
                    <a:pt x="110" y="423"/>
                    <a:pt x="72" y="407"/>
                    <a:pt x="59" y="345"/>
                  </a:cubicBezTo>
                  <a:cubicBezTo>
                    <a:pt x="52" y="308"/>
                    <a:pt x="52" y="250"/>
                    <a:pt x="52" y="212"/>
                  </a:cubicBezTo>
                  <a:cubicBezTo>
                    <a:pt x="52" y="171"/>
                    <a:pt x="52" y="130"/>
                    <a:pt x="58" y="95"/>
                  </a:cubicBezTo>
                  <a:cubicBezTo>
                    <a:pt x="70" y="20"/>
                    <a:pt x="117" y="14"/>
                    <a:pt x="133" y="14"/>
                  </a:cubicBezTo>
                  <a:cubicBezTo>
                    <a:pt x="155" y="14"/>
                    <a:pt x="196" y="25"/>
                    <a:pt x="209" y="88"/>
                  </a:cubicBezTo>
                  <a:cubicBezTo>
                    <a:pt x="216" y="124"/>
                    <a:pt x="216" y="173"/>
                    <a:pt x="216" y="212"/>
                  </a:cubicBezTo>
                  <a:cubicBezTo>
                    <a:pt x="216" y="259"/>
                    <a:pt x="216" y="302"/>
                    <a:pt x="209" y="344"/>
                  </a:cubicBezTo>
                  <a:cubicBezTo>
                    <a:pt x="198" y="403"/>
                    <a:pt x="162" y="423"/>
                    <a:pt x="133" y="4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6" name="Freeform 14"/>
            <p:cNvSpPr>
              <a:spLocks noChangeArrowheads="1"/>
            </p:cNvSpPr>
            <p:nvPr/>
          </p:nvSpPr>
          <p:spPr bwMode="auto">
            <a:xfrm>
              <a:off x="1553" y="3146"/>
              <a:ext cx="97" cy="104"/>
            </a:xfrm>
            <a:custGeom>
              <a:avLst/>
              <a:gdLst>
                <a:gd name="T0" fmla="*/ 342 w 433"/>
                <a:gd name="T1" fmla="*/ 408 h 463"/>
                <a:gd name="T2" fmla="*/ 382 w 433"/>
                <a:gd name="T3" fmla="*/ 446 h 463"/>
                <a:gd name="T4" fmla="*/ 387 w 433"/>
                <a:gd name="T5" fmla="*/ 432 h 463"/>
                <a:gd name="T6" fmla="*/ 387 w 433"/>
                <a:gd name="T7" fmla="*/ 322 h 463"/>
                <a:gd name="T8" fmla="*/ 432 w 433"/>
                <a:gd name="T9" fmla="*/ 293 h 463"/>
                <a:gd name="T10" fmla="*/ 432 w 433"/>
                <a:gd name="T11" fmla="*/ 273 h 463"/>
                <a:gd name="T12" fmla="*/ 355 w 433"/>
                <a:gd name="T13" fmla="*/ 275 h 463"/>
                <a:gd name="T14" fmla="*/ 252 w 433"/>
                <a:gd name="T15" fmla="*/ 273 h 463"/>
                <a:gd name="T16" fmla="*/ 252 w 433"/>
                <a:gd name="T17" fmla="*/ 293 h 463"/>
                <a:gd name="T18" fmla="*/ 272 w 433"/>
                <a:gd name="T19" fmla="*/ 293 h 463"/>
                <a:gd name="T20" fmla="*/ 331 w 433"/>
                <a:gd name="T21" fmla="*/ 324 h 463"/>
                <a:gd name="T22" fmla="*/ 331 w 433"/>
                <a:gd name="T23" fmla="*/ 365 h 463"/>
                <a:gd name="T24" fmla="*/ 232 w 433"/>
                <a:gd name="T25" fmla="*/ 443 h 463"/>
                <a:gd name="T26" fmla="*/ 65 w 433"/>
                <a:gd name="T27" fmla="*/ 230 h 463"/>
                <a:gd name="T28" fmla="*/ 229 w 433"/>
                <a:gd name="T29" fmla="*/ 20 h 463"/>
                <a:gd name="T30" fmla="*/ 367 w 433"/>
                <a:gd name="T31" fmla="*/ 171 h 463"/>
                <a:gd name="T32" fmla="*/ 378 w 433"/>
                <a:gd name="T33" fmla="*/ 182 h 463"/>
                <a:gd name="T34" fmla="*/ 387 w 433"/>
                <a:gd name="T35" fmla="*/ 166 h 463"/>
                <a:gd name="T36" fmla="*/ 387 w 433"/>
                <a:gd name="T37" fmla="*/ 14 h 463"/>
                <a:gd name="T38" fmla="*/ 380 w 433"/>
                <a:gd name="T39" fmla="*/ 0 h 463"/>
                <a:gd name="T40" fmla="*/ 371 w 433"/>
                <a:gd name="T41" fmla="*/ 7 h 463"/>
                <a:gd name="T42" fmla="*/ 338 w 433"/>
                <a:gd name="T43" fmla="*/ 54 h 463"/>
                <a:gd name="T44" fmla="*/ 221 w 433"/>
                <a:gd name="T45" fmla="*/ 0 h 463"/>
                <a:gd name="T46" fmla="*/ 0 w 433"/>
                <a:gd name="T47" fmla="*/ 230 h 463"/>
                <a:gd name="T48" fmla="*/ 223 w 433"/>
                <a:gd name="T49" fmla="*/ 462 h 463"/>
                <a:gd name="T50" fmla="*/ 342 w 433"/>
                <a:gd name="T51" fmla="*/ 40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3" h="463">
                  <a:moveTo>
                    <a:pt x="342" y="408"/>
                  </a:moveTo>
                  <a:cubicBezTo>
                    <a:pt x="349" y="421"/>
                    <a:pt x="374" y="446"/>
                    <a:pt x="382" y="446"/>
                  </a:cubicBezTo>
                  <a:cubicBezTo>
                    <a:pt x="387" y="446"/>
                    <a:pt x="387" y="443"/>
                    <a:pt x="387" y="432"/>
                  </a:cubicBezTo>
                  <a:lnTo>
                    <a:pt x="387" y="322"/>
                  </a:lnTo>
                  <a:cubicBezTo>
                    <a:pt x="387" y="297"/>
                    <a:pt x="391" y="293"/>
                    <a:pt x="432" y="293"/>
                  </a:cubicBezTo>
                  <a:lnTo>
                    <a:pt x="432" y="273"/>
                  </a:lnTo>
                  <a:cubicBezTo>
                    <a:pt x="409" y="275"/>
                    <a:pt x="373" y="275"/>
                    <a:pt x="355" y="275"/>
                  </a:cubicBezTo>
                  <a:cubicBezTo>
                    <a:pt x="328" y="275"/>
                    <a:pt x="274" y="275"/>
                    <a:pt x="252" y="273"/>
                  </a:cubicBezTo>
                  <a:lnTo>
                    <a:pt x="252" y="293"/>
                  </a:lnTo>
                  <a:lnTo>
                    <a:pt x="272" y="293"/>
                  </a:lnTo>
                  <a:cubicBezTo>
                    <a:pt x="329" y="293"/>
                    <a:pt x="331" y="300"/>
                    <a:pt x="331" y="324"/>
                  </a:cubicBezTo>
                  <a:lnTo>
                    <a:pt x="331" y="365"/>
                  </a:lnTo>
                  <a:cubicBezTo>
                    <a:pt x="331" y="435"/>
                    <a:pt x="250" y="443"/>
                    <a:pt x="232" y="443"/>
                  </a:cubicBezTo>
                  <a:cubicBezTo>
                    <a:pt x="191" y="443"/>
                    <a:pt x="65" y="419"/>
                    <a:pt x="65" y="230"/>
                  </a:cubicBezTo>
                  <a:cubicBezTo>
                    <a:pt x="65" y="41"/>
                    <a:pt x="191" y="20"/>
                    <a:pt x="229" y="20"/>
                  </a:cubicBezTo>
                  <a:cubicBezTo>
                    <a:pt x="297" y="20"/>
                    <a:pt x="355" y="77"/>
                    <a:pt x="367" y="171"/>
                  </a:cubicBezTo>
                  <a:cubicBezTo>
                    <a:pt x="369" y="178"/>
                    <a:pt x="369" y="182"/>
                    <a:pt x="378" y="182"/>
                  </a:cubicBezTo>
                  <a:cubicBezTo>
                    <a:pt x="387" y="182"/>
                    <a:pt x="387" y="178"/>
                    <a:pt x="387" y="166"/>
                  </a:cubicBezTo>
                  <a:lnTo>
                    <a:pt x="387" y="14"/>
                  </a:lnTo>
                  <a:cubicBezTo>
                    <a:pt x="387" y="4"/>
                    <a:pt x="387" y="0"/>
                    <a:pt x="380" y="0"/>
                  </a:cubicBezTo>
                  <a:cubicBezTo>
                    <a:pt x="378" y="0"/>
                    <a:pt x="376" y="0"/>
                    <a:pt x="371" y="7"/>
                  </a:cubicBezTo>
                  <a:lnTo>
                    <a:pt x="338" y="54"/>
                  </a:lnTo>
                  <a:cubicBezTo>
                    <a:pt x="319" y="34"/>
                    <a:pt x="284" y="0"/>
                    <a:pt x="221" y="0"/>
                  </a:cubicBezTo>
                  <a:cubicBezTo>
                    <a:pt x="103" y="0"/>
                    <a:pt x="0" y="101"/>
                    <a:pt x="0" y="230"/>
                  </a:cubicBezTo>
                  <a:cubicBezTo>
                    <a:pt x="0" y="360"/>
                    <a:pt x="101" y="462"/>
                    <a:pt x="223" y="462"/>
                  </a:cubicBezTo>
                  <a:cubicBezTo>
                    <a:pt x="268" y="462"/>
                    <a:pt x="320" y="444"/>
                    <a:pt x="342" y="4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Freeform 15"/>
            <p:cNvSpPr>
              <a:spLocks noChangeArrowheads="1"/>
            </p:cNvSpPr>
            <p:nvPr/>
          </p:nvSpPr>
          <p:spPr bwMode="auto">
            <a:xfrm>
              <a:off x="1662" y="3183"/>
              <a:ext cx="55" cy="65"/>
            </a:xfrm>
            <a:custGeom>
              <a:avLst/>
              <a:gdLst>
                <a:gd name="T0" fmla="*/ 54 w 248"/>
                <a:gd name="T1" fmla="*/ 124 h 292"/>
                <a:gd name="T2" fmla="*/ 133 w 248"/>
                <a:gd name="T3" fmla="*/ 14 h 292"/>
                <a:gd name="T4" fmla="*/ 205 w 248"/>
                <a:gd name="T5" fmla="*/ 124 h 292"/>
                <a:gd name="T6" fmla="*/ 54 w 248"/>
                <a:gd name="T7" fmla="*/ 124 h 292"/>
                <a:gd name="T8" fmla="*/ 52 w 248"/>
                <a:gd name="T9" fmla="*/ 139 h 292"/>
                <a:gd name="T10" fmla="*/ 230 w 248"/>
                <a:gd name="T11" fmla="*/ 139 h 292"/>
                <a:gd name="T12" fmla="*/ 247 w 248"/>
                <a:gd name="T13" fmla="*/ 124 h 292"/>
                <a:gd name="T14" fmla="*/ 133 w 248"/>
                <a:gd name="T15" fmla="*/ 0 h 292"/>
                <a:gd name="T16" fmla="*/ 0 w 248"/>
                <a:gd name="T17" fmla="*/ 146 h 292"/>
                <a:gd name="T18" fmla="*/ 140 w 248"/>
                <a:gd name="T19" fmla="*/ 291 h 292"/>
                <a:gd name="T20" fmla="*/ 247 w 248"/>
                <a:gd name="T21" fmla="*/ 209 h 292"/>
                <a:gd name="T22" fmla="*/ 238 w 248"/>
                <a:gd name="T23" fmla="*/ 201 h 292"/>
                <a:gd name="T24" fmla="*/ 230 w 248"/>
                <a:gd name="T25" fmla="*/ 210 h 292"/>
                <a:gd name="T26" fmla="*/ 144 w 248"/>
                <a:gd name="T27" fmla="*/ 275 h 292"/>
                <a:gd name="T28" fmla="*/ 72 w 248"/>
                <a:gd name="T29" fmla="*/ 234 h 292"/>
                <a:gd name="T30" fmla="*/ 52 w 248"/>
                <a:gd name="T31" fmla="*/ 13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92">
                  <a:moveTo>
                    <a:pt x="54" y="124"/>
                  </a:moveTo>
                  <a:cubicBezTo>
                    <a:pt x="58" y="31"/>
                    <a:pt x="112" y="14"/>
                    <a:pt x="133" y="14"/>
                  </a:cubicBezTo>
                  <a:cubicBezTo>
                    <a:pt x="198" y="14"/>
                    <a:pt x="205" y="101"/>
                    <a:pt x="205" y="124"/>
                  </a:cubicBezTo>
                  <a:lnTo>
                    <a:pt x="54" y="124"/>
                  </a:lnTo>
                  <a:close/>
                  <a:moveTo>
                    <a:pt x="52" y="139"/>
                  </a:moveTo>
                  <a:lnTo>
                    <a:pt x="230" y="139"/>
                  </a:lnTo>
                  <a:cubicBezTo>
                    <a:pt x="245" y="139"/>
                    <a:pt x="247" y="139"/>
                    <a:pt x="247" y="124"/>
                  </a:cubicBezTo>
                  <a:cubicBezTo>
                    <a:pt x="247" y="61"/>
                    <a:pt x="212" y="0"/>
                    <a:pt x="133" y="0"/>
                  </a:cubicBezTo>
                  <a:cubicBezTo>
                    <a:pt x="59" y="0"/>
                    <a:pt x="0" y="65"/>
                    <a:pt x="0" y="146"/>
                  </a:cubicBezTo>
                  <a:cubicBezTo>
                    <a:pt x="0" y="230"/>
                    <a:pt x="67" y="291"/>
                    <a:pt x="140" y="291"/>
                  </a:cubicBezTo>
                  <a:cubicBezTo>
                    <a:pt x="218" y="291"/>
                    <a:pt x="247" y="221"/>
                    <a:pt x="247" y="209"/>
                  </a:cubicBezTo>
                  <a:cubicBezTo>
                    <a:pt x="247" y="203"/>
                    <a:pt x="241" y="201"/>
                    <a:pt x="238" y="201"/>
                  </a:cubicBezTo>
                  <a:cubicBezTo>
                    <a:pt x="232" y="201"/>
                    <a:pt x="232" y="205"/>
                    <a:pt x="230" y="210"/>
                  </a:cubicBezTo>
                  <a:cubicBezTo>
                    <a:pt x="207" y="275"/>
                    <a:pt x="151" y="275"/>
                    <a:pt x="144" y="275"/>
                  </a:cubicBezTo>
                  <a:cubicBezTo>
                    <a:pt x="112" y="275"/>
                    <a:pt x="86" y="257"/>
                    <a:pt x="72" y="234"/>
                  </a:cubicBezTo>
                  <a:cubicBezTo>
                    <a:pt x="52" y="203"/>
                    <a:pt x="52" y="160"/>
                    <a:pt x="5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8" name="Freeform 16"/>
            <p:cNvSpPr>
              <a:spLocks noChangeArrowheads="1"/>
            </p:cNvSpPr>
            <p:nvPr/>
          </p:nvSpPr>
          <p:spPr bwMode="auto">
            <a:xfrm>
              <a:off x="1725" y="3149"/>
              <a:ext cx="102" cy="101"/>
            </a:xfrm>
            <a:custGeom>
              <a:avLst/>
              <a:gdLst>
                <a:gd name="T0" fmla="*/ 382 w 453"/>
                <a:gd name="T1" fmla="*/ 63 h 449"/>
                <a:gd name="T2" fmla="*/ 452 w 453"/>
                <a:gd name="T3" fmla="*/ 20 h 449"/>
                <a:gd name="T4" fmla="*/ 452 w 453"/>
                <a:gd name="T5" fmla="*/ 0 h 449"/>
                <a:gd name="T6" fmla="*/ 391 w 453"/>
                <a:gd name="T7" fmla="*/ 2 h 449"/>
                <a:gd name="T8" fmla="*/ 317 w 453"/>
                <a:gd name="T9" fmla="*/ 0 h 449"/>
                <a:gd name="T10" fmla="*/ 317 w 453"/>
                <a:gd name="T11" fmla="*/ 20 h 449"/>
                <a:gd name="T12" fmla="*/ 364 w 453"/>
                <a:gd name="T13" fmla="*/ 52 h 449"/>
                <a:gd name="T14" fmla="*/ 360 w 453"/>
                <a:gd name="T15" fmla="*/ 65 h 449"/>
                <a:gd name="T16" fmla="*/ 245 w 453"/>
                <a:gd name="T17" fmla="*/ 371 h 449"/>
                <a:gd name="T18" fmla="*/ 122 w 453"/>
                <a:gd name="T19" fmla="*/ 50 h 449"/>
                <a:gd name="T20" fmla="*/ 119 w 453"/>
                <a:gd name="T21" fmla="*/ 38 h 449"/>
                <a:gd name="T22" fmla="*/ 171 w 453"/>
                <a:gd name="T23" fmla="*/ 20 h 449"/>
                <a:gd name="T24" fmla="*/ 171 w 453"/>
                <a:gd name="T25" fmla="*/ 0 h 449"/>
                <a:gd name="T26" fmla="*/ 81 w 453"/>
                <a:gd name="T27" fmla="*/ 2 h 449"/>
                <a:gd name="T28" fmla="*/ 0 w 453"/>
                <a:gd name="T29" fmla="*/ 0 h 449"/>
                <a:gd name="T30" fmla="*/ 0 w 453"/>
                <a:gd name="T31" fmla="*/ 20 h 449"/>
                <a:gd name="T32" fmla="*/ 63 w 453"/>
                <a:gd name="T33" fmla="*/ 43 h 449"/>
                <a:gd name="T34" fmla="*/ 209 w 453"/>
                <a:gd name="T35" fmla="*/ 434 h 449"/>
                <a:gd name="T36" fmla="*/ 225 w 453"/>
                <a:gd name="T37" fmla="*/ 448 h 449"/>
                <a:gd name="T38" fmla="*/ 241 w 453"/>
                <a:gd name="T39" fmla="*/ 435 h 449"/>
                <a:gd name="T40" fmla="*/ 382 w 453"/>
                <a:gd name="T41" fmla="*/ 6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3" h="449">
                  <a:moveTo>
                    <a:pt x="382" y="63"/>
                  </a:moveTo>
                  <a:cubicBezTo>
                    <a:pt x="391" y="40"/>
                    <a:pt x="409" y="20"/>
                    <a:pt x="452" y="20"/>
                  </a:cubicBezTo>
                  <a:lnTo>
                    <a:pt x="452" y="0"/>
                  </a:lnTo>
                  <a:cubicBezTo>
                    <a:pt x="432" y="2"/>
                    <a:pt x="407" y="2"/>
                    <a:pt x="391" y="2"/>
                  </a:cubicBezTo>
                  <a:cubicBezTo>
                    <a:pt x="371" y="2"/>
                    <a:pt x="335" y="0"/>
                    <a:pt x="317" y="0"/>
                  </a:cubicBezTo>
                  <a:lnTo>
                    <a:pt x="317" y="20"/>
                  </a:lnTo>
                  <a:cubicBezTo>
                    <a:pt x="351" y="20"/>
                    <a:pt x="364" y="36"/>
                    <a:pt x="364" y="52"/>
                  </a:cubicBezTo>
                  <a:cubicBezTo>
                    <a:pt x="364" y="56"/>
                    <a:pt x="362" y="61"/>
                    <a:pt x="360" y="65"/>
                  </a:cubicBezTo>
                  <a:lnTo>
                    <a:pt x="245" y="371"/>
                  </a:lnTo>
                  <a:lnTo>
                    <a:pt x="122" y="50"/>
                  </a:lnTo>
                  <a:cubicBezTo>
                    <a:pt x="119" y="41"/>
                    <a:pt x="119" y="40"/>
                    <a:pt x="119" y="38"/>
                  </a:cubicBezTo>
                  <a:cubicBezTo>
                    <a:pt x="119" y="20"/>
                    <a:pt x="155" y="20"/>
                    <a:pt x="171" y="20"/>
                  </a:cubicBezTo>
                  <a:lnTo>
                    <a:pt x="171" y="0"/>
                  </a:lnTo>
                  <a:cubicBezTo>
                    <a:pt x="149" y="2"/>
                    <a:pt x="104" y="2"/>
                    <a:pt x="81" y="2"/>
                  </a:cubicBezTo>
                  <a:cubicBezTo>
                    <a:pt x="50" y="2"/>
                    <a:pt x="23" y="0"/>
                    <a:pt x="0" y="0"/>
                  </a:cubicBezTo>
                  <a:lnTo>
                    <a:pt x="0" y="20"/>
                  </a:lnTo>
                  <a:cubicBezTo>
                    <a:pt x="41" y="20"/>
                    <a:pt x="54" y="20"/>
                    <a:pt x="63" y="43"/>
                  </a:cubicBezTo>
                  <a:lnTo>
                    <a:pt x="209" y="434"/>
                  </a:lnTo>
                  <a:cubicBezTo>
                    <a:pt x="214" y="446"/>
                    <a:pt x="218" y="448"/>
                    <a:pt x="225" y="448"/>
                  </a:cubicBezTo>
                  <a:cubicBezTo>
                    <a:pt x="236" y="448"/>
                    <a:pt x="238" y="444"/>
                    <a:pt x="241" y="435"/>
                  </a:cubicBezTo>
                  <a:lnTo>
                    <a:pt x="382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9" name="Freeform 17"/>
            <p:cNvSpPr>
              <a:spLocks noChangeArrowheads="1"/>
            </p:cNvSpPr>
            <p:nvPr/>
          </p:nvSpPr>
          <p:spPr bwMode="auto">
            <a:xfrm>
              <a:off x="1838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157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87575"/>
            <a:ext cx="266065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157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2138363"/>
            <a:ext cx="39687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51572" name="Group 20"/>
          <p:cNvGrpSpPr>
            <a:grpSpLocks/>
          </p:cNvGrpSpPr>
          <p:nvPr/>
        </p:nvGrpSpPr>
        <p:grpSpPr bwMode="auto">
          <a:xfrm>
            <a:off x="5842000" y="4954588"/>
            <a:ext cx="1547813" cy="242887"/>
            <a:chOff x="3680" y="3121"/>
            <a:chExt cx="975" cy="153"/>
          </a:xfrm>
        </p:grpSpPr>
        <p:sp>
          <p:nvSpPr>
            <p:cNvPr id="151573" name="Freeform 21"/>
            <p:cNvSpPr>
              <a:spLocks noChangeArrowheads="1"/>
            </p:cNvSpPr>
            <p:nvPr/>
          </p:nvSpPr>
          <p:spPr bwMode="auto">
            <a:xfrm>
              <a:off x="3680" y="3123"/>
              <a:ext cx="975" cy="151"/>
            </a:xfrm>
            <a:custGeom>
              <a:avLst/>
              <a:gdLst>
                <a:gd name="T0" fmla="*/ 2151 w 4303"/>
                <a:gd name="T1" fmla="*/ 671 h 672"/>
                <a:gd name="T2" fmla="*/ 0 w 4303"/>
                <a:gd name="T3" fmla="*/ 671 h 672"/>
                <a:gd name="T4" fmla="*/ 0 w 4303"/>
                <a:gd name="T5" fmla="*/ 0 h 672"/>
                <a:gd name="T6" fmla="*/ 4302 w 4303"/>
                <a:gd name="T7" fmla="*/ 0 h 672"/>
                <a:gd name="T8" fmla="*/ 4302 w 4303"/>
                <a:gd name="T9" fmla="*/ 671 h 672"/>
                <a:gd name="T10" fmla="*/ 2151 w 4303"/>
                <a:gd name="T1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3" h="672">
                  <a:moveTo>
                    <a:pt x="2151" y="671"/>
                  </a:moveTo>
                  <a:lnTo>
                    <a:pt x="0" y="671"/>
                  </a:lnTo>
                  <a:lnTo>
                    <a:pt x="0" y="0"/>
                  </a:lnTo>
                  <a:lnTo>
                    <a:pt x="4302" y="0"/>
                  </a:lnTo>
                  <a:lnTo>
                    <a:pt x="4302" y="671"/>
                  </a:lnTo>
                  <a:lnTo>
                    <a:pt x="2151" y="6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4" name="Freeform 22"/>
            <p:cNvSpPr>
              <a:spLocks noChangeArrowheads="1"/>
            </p:cNvSpPr>
            <p:nvPr/>
          </p:nvSpPr>
          <p:spPr bwMode="auto">
            <a:xfrm>
              <a:off x="3687" y="3146"/>
              <a:ext cx="99" cy="128"/>
            </a:xfrm>
            <a:custGeom>
              <a:avLst/>
              <a:gdLst>
                <a:gd name="T0" fmla="*/ 247 w 440"/>
                <a:gd name="T1" fmla="*/ 443 h 571"/>
                <a:gd name="T2" fmla="*/ 439 w 440"/>
                <a:gd name="T3" fmla="*/ 171 h 571"/>
                <a:gd name="T4" fmla="*/ 277 w 440"/>
                <a:gd name="T5" fmla="*/ 0 h 571"/>
                <a:gd name="T6" fmla="*/ 0 w 440"/>
                <a:gd name="T7" fmla="*/ 291 h 571"/>
                <a:gd name="T8" fmla="*/ 162 w 440"/>
                <a:gd name="T9" fmla="*/ 461 h 571"/>
                <a:gd name="T10" fmla="*/ 225 w 440"/>
                <a:gd name="T11" fmla="*/ 452 h 571"/>
                <a:gd name="T12" fmla="*/ 223 w 440"/>
                <a:gd name="T13" fmla="*/ 500 h 571"/>
                <a:gd name="T14" fmla="*/ 275 w 440"/>
                <a:gd name="T15" fmla="*/ 570 h 571"/>
                <a:gd name="T16" fmla="*/ 382 w 440"/>
                <a:gd name="T17" fmla="*/ 448 h 571"/>
                <a:gd name="T18" fmla="*/ 374 w 440"/>
                <a:gd name="T19" fmla="*/ 441 h 571"/>
                <a:gd name="T20" fmla="*/ 367 w 440"/>
                <a:gd name="T21" fmla="*/ 448 h 571"/>
                <a:gd name="T22" fmla="*/ 292 w 440"/>
                <a:gd name="T23" fmla="*/ 509 h 571"/>
                <a:gd name="T24" fmla="*/ 247 w 440"/>
                <a:gd name="T25" fmla="*/ 443 h 571"/>
                <a:gd name="T26" fmla="*/ 128 w 440"/>
                <a:gd name="T27" fmla="*/ 439 h 571"/>
                <a:gd name="T28" fmla="*/ 56 w 440"/>
                <a:gd name="T29" fmla="*/ 311 h 571"/>
                <a:gd name="T30" fmla="*/ 121 w 440"/>
                <a:gd name="T31" fmla="*/ 110 h 571"/>
                <a:gd name="T32" fmla="*/ 274 w 440"/>
                <a:gd name="T33" fmla="*/ 16 h 571"/>
                <a:gd name="T34" fmla="*/ 383 w 440"/>
                <a:gd name="T35" fmla="*/ 151 h 571"/>
                <a:gd name="T36" fmla="*/ 245 w 440"/>
                <a:gd name="T37" fmla="*/ 421 h 571"/>
                <a:gd name="T38" fmla="*/ 187 w 440"/>
                <a:gd name="T39" fmla="*/ 353 h 571"/>
                <a:gd name="T40" fmla="*/ 122 w 440"/>
                <a:gd name="T41" fmla="*/ 417 h 571"/>
                <a:gd name="T42" fmla="*/ 128 w 440"/>
                <a:gd name="T43" fmla="*/ 439 h 571"/>
                <a:gd name="T44" fmla="*/ 166 w 440"/>
                <a:gd name="T45" fmla="*/ 446 h 571"/>
                <a:gd name="T46" fmla="*/ 137 w 440"/>
                <a:gd name="T47" fmla="*/ 417 h 571"/>
                <a:gd name="T48" fmla="*/ 187 w 440"/>
                <a:gd name="T49" fmla="*/ 367 h 571"/>
                <a:gd name="T50" fmla="*/ 227 w 440"/>
                <a:gd name="T51" fmla="*/ 421 h 571"/>
                <a:gd name="T52" fmla="*/ 220 w 440"/>
                <a:gd name="T53" fmla="*/ 434 h 571"/>
                <a:gd name="T54" fmla="*/ 166 w 440"/>
                <a:gd name="T55" fmla="*/ 44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0" h="571">
                  <a:moveTo>
                    <a:pt x="247" y="443"/>
                  </a:moveTo>
                  <a:cubicBezTo>
                    <a:pt x="346" y="407"/>
                    <a:pt x="439" y="293"/>
                    <a:pt x="439" y="171"/>
                  </a:cubicBezTo>
                  <a:cubicBezTo>
                    <a:pt x="439" y="68"/>
                    <a:pt x="371" y="0"/>
                    <a:pt x="277" y="0"/>
                  </a:cubicBezTo>
                  <a:cubicBezTo>
                    <a:pt x="140" y="0"/>
                    <a:pt x="0" y="144"/>
                    <a:pt x="0" y="291"/>
                  </a:cubicBezTo>
                  <a:cubicBezTo>
                    <a:pt x="0" y="398"/>
                    <a:pt x="72" y="461"/>
                    <a:pt x="162" y="461"/>
                  </a:cubicBezTo>
                  <a:cubicBezTo>
                    <a:pt x="178" y="461"/>
                    <a:pt x="200" y="459"/>
                    <a:pt x="225" y="452"/>
                  </a:cubicBezTo>
                  <a:cubicBezTo>
                    <a:pt x="223" y="491"/>
                    <a:pt x="223" y="493"/>
                    <a:pt x="223" y="500"/>
                  </a:cubicBezTo>
                  <a:cubicBezTo>
                    <a:pt x="223" y="520"/>
                    <a:pt x="223" y="570"/>
                    <a:pt x="275" y="570"/>
                  </a:cubicBezTo>
                  <a:cubicBezTo>
                    <a:pt x="351" y="570"/>
                    <a:pt x="382" y="453"/>
                    <a:pt x="382" y="448"/>
                  </a:cubicBezTo>
                  <a:cubicBezTo>
                    <a:pt x="382" y="443"/>
                    <a:pt x="376" y="441"/>
                    <a:pt x="374" y="441"/>
                  </a:cubicBezTo>
                  <a:cubicBezTo>
                    <a:pt x="369" y="441"/>
                    <a:pt x="367" y="444"/>
                    <a:pt x="367" y="448"/>
                  </a:cubicBezTo>
                  <a:cubicBezTo>
                    <a:pt x="351" y="493"/>
                    <a:pt x="315" y="509"/>
                    <a:pt x="292" y="509"/>
                  </a:cubicBezTo>
                  <a:cubicBezTo>
                    <a:pt x="263" y="509"/>
                    <a:pt x="254" y="491"/>
                    <a:pt x="247" y="443"/>
                  </a:cubicBezTo>
                  <a:close/>
                  <a:moveTo>
                    <a:pt x="128" y="439"/>
                  </a:moveTo>
                  <a:cubicBezTo>
                    <a:pt x="77" y="419"/>
                    <a:pt x="56" y="369"/>
                    <a:pt x="56" y="311"/>
                  </a:cubicBezTo>
                  <a:cubicBezTo>
                    <a:pt x="56" y="268"/>
                    <a:pt x="72" y="178"/>
                    <a:pt x="121" y="110"/>
                  </a:cubicBezTo>
                  <a:cubicBezTo>
                    <a:pt x="167" y="45"/>
                    <a:pt x="227" y="16"/>
                    <a:pt x="274" y="16"/>
                  </a:cubicBezTo>
                  <a:cubicBezTo>
                    <a:pt x="337" y="16"/>
                    <a:pt x="383" y="65"/>
                    <a:pt x="383" y="151"/>
                  </a:cubicBezTo>
                  <a:cubicBezTo>
                    <a:pt x="383" y="214"/>
                    <a:pt x="351" y="362"/>
                    <a:pt x="245" y="421"/>
                  </a:cubicBezTo>
                  <a:cubicBezTo>
                    <a:pt x="241" y="399"/>
                    <a:pt x="234" y="353"/>
                    <a:pt x="187" y="353"/>
                  </a:cubicBezTo>
                  <a:cubicBezTo>
                    <a:pt x="155" y="353"/>
                    <a:pt x="122" y="385"/>
                    <a:pt x="122" y="417"/>
                  </a:cubicBezTo>
                  <a:cubicBezTo>
                    <a:pt x="122" y="430"/>
                    <a:pt x="128" y="437"/>
                    <a:pt x="128" y="439"/>
                  </a:cubicBezTo>
                  <a:close/>
                  <a:moveTo>
                    <a:pt x="166" y="446"/>
                  </a:moveTo>
                  <a:cubicBezTo>
                    <a:pt x="158" y="446"/>
                    <a:pt x="137" y="446"/>
                    <a:pt x="137" y="417"/>
                  </a:cubicBezTo>
                  <a:cubicBezTo>
                    <a:pt x="137" y="392"/>
                    <a:pt x="162" y="367"/>
                    <a:pt x="187" y="367"/>
                  </a:cubicBezTo>
                  <a:cubicBezTo>
                    <a:pt x="214" y="367"/>
                    <a:pt x="227" y="383"/>
                    <a:pt x="227" y="421"/>
                  </a:cubicBezTo>
                  <a:cubicBezTo>
                    <a:pt x="227" y="430"/>
                    <a:pt x="227" y="432"/>
                    <a:pt x="220" y="434"/>
                  </a:cubicBezTo>
                  <a:cubicBezTo>
                    <a:pt x="203" y="441"/>
                    <a:pt x="184" y="446"/>
                    <a:pt x="166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5" name="Freeform 23"/>
            <p:cNvSpPr>
              <a:spLocks noChangeArrowheads="1"/>
            </p:cNvSpPr>
            <p:nvPr/>
          </p:nvSpPr>
          <p:spPr bwMode="auto">
            <a:xfrm>
              <a:off x="3800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6" name="Freeform 24"/>
            <p:cNvSpPr>
              <a:spLocks noChangeArrowheads="1"/>
            </p:cNvSpPr>
            <p:nvPr/>
          </p:nvSpPr>
          <p:spPr bwMode="auto">
            <a:xfrm>
              <a:off x="3906" y="3195"/>
              <a:ext cx="95" cy="33"/>
            </a:xfrm>
            <a:custGeom>
              <a:avLst/>
              <a:gdLst>
                <a:gd name="T0" fmla="*/ 401 w 424"/>
                <a:gd name="T1" fmla="*/ 25 h 150"/>
                <a:gd name="T2" fmla="*/ 423 w 424"/>
                <a:gd name="T3" fmla="*/ 13 h 150"/>
                <a:gd name="T4" fmla="*/ 401 w 424"/>
                <a:gd name="T5" fmla="*/ 0 h 150"/>
                <a:gd name="T6" fmla="*/ 22 w 424"/>
                <a:gd name="T7" fmla="*/ 0 h 150"/>
                <a:gd name="T8" fmla="*/ 0 w 424"/>
                <a:gd name="T9" fmla="*/ 13 h 150"/>
                <a:gd name="T10" fmla="*/ 22 w 424"/>
                <a:gd name="T11" fmla="*/ 25 h 150"/>
                <a:gd name="T12" fmla="*/ 401 w 424"/>
                <a:gd name="T13" fmla="*/ 25 h 150"/>
                <a:gd name="T14" fmla="*/ 401 w 424"/>
                <a:gd name="T15" fmla="*/ 149 h 150"/>
                <a:gd name="T16" fmla="*/ 423 w 424"/>
                <a:gd name="T17" fmla="*/ 137 h 150"/>
                <a:gd name="T18" fmla="*/ 401 w 424"/>
                <a:gd name="T19" fmla="*/ 124 h 150"/>
                <a:gd name="T20" fmla="*/ 22 w 424"/>
                <a:gd name="T21" fmla="*/ 124 h 150"/>
                <a:gd name="T22" fmla="*/ 0 w 424"/>
                <a:gd name="T23" fmla="*/ 137 h 150"/>
                <a:gd name="T24" fmla="*/ 22 w 424"/>
                <a:gd name="T25" fmla="*/ 149 h 150"/>
                <a:gd name="T26" fmla="*/ 401 w 424"/>
                <a:gd name="T2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150">
                  <a:moveTo>
                    <a:pt x="401" y="25"/>
                  </a:moveTo>
                  <a:cubicBezTo>
                    <a:pt x="410" y="25"/>
                    <a:pt x="423" y="25"/>
                    <a:pt x="423" y="13"/>
                  </a:cubicBezTo>
                  <a:cubicBezTo>
                    <a:pt x="423" y="0"/>
                    <a:pt x="410" y="0"/>
                    <a:pt x="40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lnTo>
                    <a:pt x="401" y="25"/>
                  </a:lnTo>
                  <a:close/>
                  <a:moveTo>
                    <a:pt x="401" y="149"/>
                  </a:moveTo>
                  <a:cubicBezTo>
                    <a:pt x="410" y="149"/>
                    <a:pt x="423" y="149"/>
                    <a:pt x="423" y="137"/>
                  </a:cubicBezTo>
                  <a:cubicBezTo>
                    <a:pt x="423" y="124"/>
                    <a:pt x="410" y="124"/>
                    <a:pt x="401" y="124"/>
                  </a:cubicBezTo>
                  <a:lnTo>
                    <a:pt x="22" y="124"/>
                  </a:lnTo>
                  <a:cubicBezTo>
                    <a:pt x="13" y="124"/>
                    <a:pt x="0" y="124"/>
                    <a:pt x="0" y="137"/>
                  </a:cubicBezTo>
                  <a:cubicBezTo>
                    <a:pt x="0" y="149"/>
                    <a:pt x="13" y="149"/>
                    <a:pt x="22" y="149"/>
                  </a:cubicBezTo>
                  <a:lnTo>
                    <a:pt x="401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7" name="Freeform 25"/>
            <p:cNvSpPr>
              <a:spLocks noChangeArrowheads="1"/>
            </p:cNvSpPr>
            <p:nvPr/>
          </p:nvSpPr>
          <p:spPr bwMode="auto">
            <a:xfrm>
              <a:off x="4062" y="3152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8" name="Freeform 26"/>
            <p:cNvSpPr>
              <a:spLocks noChangeArrowheads="1"/>
            </p:cNvSpPr>
            <p:nvPr/>
          </p:nvSpPr>
          <p:spPr bwMode="auto">
            <a:xfrm>
              <a:off x="4134" y="3152"/>
              <a:ext cx="47" cy="95"/>
            </a:xfrm>
            <a:custGeom>
              <a:avLst/>
              <a:gdLst>
                <a:gd name="T0" fmla="*/ 131 w 212"/>
                <a:gd name="T1" fmla="*/ 16 h 424"/>
                <a:gd name="T2" fmla="*/ 117 w 212"/>
                <a:gd name="T3" fmla="*/ 0 h 424"/>
                <a:gd name="T4" fmla="*/ 0 w 212"/>
                <a:gd name="T5" fmla="*/ 41 h 424"/>
                <a:gd name="T6" fmla="*/ 0 w 212"/>
                <a:gd name="T7" fmla="*/ 61 h 424"/>
                <a:gd name="T8" fmla="*/ 83 w 212"/>
                <a:gd name="T9" fmla="*/ 43 h 424"/>
                <a:gd name="T10" fmla="*/ 83 w 212"/>
                <a:gd name="T11" fmla="*/ 372 h 424"/>
                <a:gd name="T12" fmla="*/ 23 w 212"/>
                <a:gd name="T13" fmla="*/ 403 h 424"/>
                <a:gd name="T14" fmla="*/ 4 w 212"/>
                <a:gd name="T15" fmla="*/ 403 h 424"/>
                <a:gd name="T16" fmla="*/ 4 w 212"/>
                <a:gd name="T17" fmla="*/ 423 h 424"/>
                <a:gd name="T18" fmla="*/ 108 w 212"/>
                <a:gd name="T19" fmla="*/ 421 h 424"/>
                <a:gd name="T20" fmla="*/ 211 w 212"/>
                <a:gd name="T21" fmla="*/ 423 h 424"/>
                <a:gd name="T22" fmla="*/ 211 w 212"/>
                <a:gd name="T23" fmla="*/ 403 h 424"/>
                <a:gd name="T24" fmla="*/ 191 w 212"/>
                <a:gd name="T25" fmla="*/ 403 h 424"/>
                <a:gd name="T26" fmla="*/ 131 w 212"/>
                <a:gd name="T27" fmla="*/ 372 h 424"/>
                <a:gd name="T28" fmla="*/ 131 w 212"/>
                <a:gd name="T29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2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2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9" name="Freeform 27"/>
            <p:cNvSpPr>
              <a:spLocks noChangeArrowheads="1"/>
            </p:cNvSpPr>
            <p:nvPr/>
          </p:nvSpPr>
          <p:spPr bwMode="auto">
            <a:xfrm>
              <a:off x="4198" y="3152"/>
              <a:ext cx="60" cy="98"/>
            </a:xfrm>
            <a:custGeom>
              <a:avLst/>
              <a:gdLst>
                <a:gd name="T0" fmla="*/ 268 w 269"/>
                <a:gd name="T1" fmla="*/ 219 h 438"/>
                <a:gd name="T2" fmla="*/ 243 w 269"/>
                <a:gd name="T3" fmla="*/ 72 h 438"/>
                <a:gd name="T4" fmla="*/ 135 w 269"/>
                <a:gd name="T5" fmla="*/ 0 h 438"/>
                <a:gd name="T6" fmla="*/ 23 w 269"/>
                <a:gd name="T7" fmla="*/ 76 h 438"/>
                <a:gd name="T8" fmla="*/ 0 w 269"/>
                <a:gd name="T9" fmla="*/ 219 h 438"/>
                <a:gd name="T10" fmla="*/ 29 w 269"/>
                <a:gd name="T11" fmla="*/ 372 h 438"/>
                <a:gd name="T12" fmla="*/ 133 w 269"/>
                <a:gd name="T13" fmla="*/ 437 h 438"/>
                <a:gd name="T14" fmla="*/ 245 w 269"/>
                <a:gd name="T15" fmla="*/ 363 h 438"/>
                <a:gd name="T16" fmla="*/ 268 w 269"/>
                <a:gd name="T17" fmla="*/ 219 h 438"/>
                <a:gd name="T18" fmla="*/ 133 w 269"/>
                <a:gd name="T19" fmla="*/ 423 h 438"/>
                <a:gd name="T20" fmla="*/ 59 w 269"/>
                <a:gd name="T21" fmla="*/ 345 h 438"/>
                <a:gd name="T22" fmla="*/ 52 w 269"/>
                <a:gd name="T23" fmla="*/ 212 h 438"/>
                <a:gd name="T24" fmla="*/ 58 w 269"/>
                <a:gd name="T25" fmla="*/ 95 h 438"/>
                <a:gd name="T26" fmla="*/ 133 w 269"/>
                <a:gd name="T27" fmla="*/ 14 h 438"/>
                <a:gd name="T28" fmla="*/ 209 w 269"/>
                <a:gd name="T29" fmla="*/ 88 h 438"/>
                <a:gd name="T30" fmla="*/ 216 w 269"/>
                <a:gd name="T31" fmla="*/ 212 h 438"/>
                <a:gd name="T32" fmla="*/ 209 w 269"/>
                <a:gd name="T33" fmla="*/ 344 h 438"/>
                <a:gd name="T34" fmla="*/ 133 w 269"/>
                <a:gd name="T35" fmla="*/ 4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438">
                  <a:moveTo>
                    <a:pt x="268" y="219"/>
                  </a:moveTo>
                  <a:cubicBezTo>
                    <a:pt x="268" y="169"/>
                    <a:pt x="265" y="119"/>
                    <a:pt x="243" y="72"/>
                  </a:cubicBezTo>
                  <a:cubicBezTo>
                    <a:pt x="214" y="11"/>
                    <a:pt x="162" y="0"/>
                    <a:pt x="135" y="0"/>
                  </a:cubicBezTo>
                  <a:cubicBezTo>
                    <a:pt x="95" y="0"/>
                    <a:pt x="50" y="16"/>
                    <a:pt x="23" y="76"/>
                  </a:cubicBezTo>
                  <a:cubicBezTo>
                    <a:pt x="4" y="119"/>
                    <a:pt x="0" y="169"/>
                    <a:pt x="0" y="219"/>
                  </a:cubicBezTo>
                  <a:cubicBezTo>
                    <a:pt x="0" y="268"/>
                    <a:pt x="2" y="324"/>
                    <a:pt x="29" y="372"/>
                  </a:cubicBezTo>
                  <a:cubicBezTo>
                    <a:pt x="56" y="425"/>
                    <a:pt x="103" y="437"/>
                    <a:pt x="133" y="437"/>
                  </a:cubicBezTo>
                  <a:cubicBezTo>
                    <a:pt x="167" y="437"/>
                    <a:pt x="216" y="423"/>
                    <a:pt x="245" y="363"/>
                  </a:cubicBezTo>
                  <a:cubicBezTo>
                    <a:pt x="265" y="320"/>
                    <a:pt x="268" y="270"/>
                    <a:pt x="268" y="219"/>
                  </a:cubicBezTo>
                  <a:close/>
                  <a:moveTo>
                    <a:pt x="133" y="423"/>
                  </a:moveTo>
                  <a:cubicBezTo>
                    <a:pt x="110" y="423"/>
                    <a:pt x="72" y="407"/>
                    <a:pt x="59" y="345"/>
                  </a:cubicBezTo>
                  <a:cubicBezTo>
                    <a:pt x="52" y="308"/>
                    <a:pt x="52" y="250"/>
                    <a:pt x="52" y="212"/>
                  </a:cubicBezTo>
                  <a:cubicBezTo>
                    <a:pt x="52" y="171"/>
                    <a:pt x="52" y="130"/>
                    <a:pt x="58" y="95"/>
                  </a:cubicBezTo>
                  <a:cubicBezTo>
                    <a:pt x="70" y="20"/>
                    <a:pt x="117" y="14"/>
                    <a:pt x="133" y="14"/>
                  </a:cubicBezTo>
                  <a:cubicBezTo>
                    <a:pt x="155" y="14"/>
                    <a:pt x="196" y="25"/>
                    <a:pt x="209" y="88"/>
                  </a:cubicBezTo>
                  <a:cubicBezTo>
                    <a:pt x="216" y="124"/>
                    <a:pt x="216" y="173"/>
                    <a:pt x="216" y="212"/>
                  </a:cubicBezTo>
                  <a:cubicBezTo>
                    <a:pt x="216" y="259"/>
                    <a:pt x="216" y="302"/>
                    <a:pt x="209" y="344"/>
                  </a:cubicBezTo>
                  <a:cubicBezTo>
                    <a:pt x="198" y="403"/>
                    <a:pt x="162" y="423"/>
                    <a:pt x="133" y="4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0" name="Freeform 28"/>
            <p:cNvSpPr>
              <a:spLocks noChangeArrowheads="1"/>
            </p:cNvSpPr>
            <p:nvPr/>
          </p:nvSpPr>
          <p:spPr bwMode="auto">
            <a:xfrm>
              <a:off x="4320" y="3146"/>
              <a:ext cx="97" cy="104"/>
            </a:xfrm>
            <a:custGeom>
              <a:avLst/>
              <a:gdLst>
                <a:gd name="T0" fmla="*/ 342 w 433"/>
                <a:gd name="T1" fmla="*/ 408 h 463"/>
                <a:gd name="T2" fmla="*/ 382 w 433"/>
                <a:gd name="T3" fmla="*/ 446 h 463"/>
                <a:gd name="T4" fmla="*/ 387 w 433"/>
                <a:gd name="T5" fmla="*/ 432 h 463"/>
                <a:gd name="T6" fmla="*/ 387 w 433"/>
                <a:gd name="T7" fmla="*/ 322 h 463"/>
                <a:gd name="T8" fmla="*/ 432 w 433"/>
                <a:gd name="T9" fmla="*/ 293 h 463"/>
                <a:gd name="T10" fmla="*/ 432 w 433"/>
                <a:gd name="T11" fmla="*/ 273 h 463"/>
                <a:gd name="T12" fmla="*/ 355 w 433"/>
                <a:gd name="T13" fmla="*/ 275 h 463"/>
                <a:gd name="T14" fmla="*/ 252 w 433"/>
                <a:gd name="T15" fmla="*/ 273 h 463"/>
                <a:gd name="T16" fmla="*/ 252 w 433"/>
                <a:gd name="T17" fmla="*/ 293 h 463"/>
                <a:gd name="T18" fmla="*/ 272 w 433"/>
                <a:gd name="T19" fmla="*/ 293 h 463"/>
                <a:gd name="T20" fmla="*/ 331 w 433"/>
                <a:gd name="T21" fmla="*/ 324 h 463"/>
                <a:gd name="T22" fmla="*/ 331 w 433"/>
                <a:gd name="T23" fmla="*/ 365 h 463"/>
                <a:gd name="T24" fmla="*/ 232 w 433"/>
                <a:gd name="T25" fmla="*/ 443 h 463"/>
                <a:gd name="T26" fmla="*/ 65 w 433"/>
                <a:gd name="T27" fmla="*/ 230 h 463"/>
                <a:gd name="T28" fmla="*/ 229 w 433"/>
                <a:gd name="T29" fmla="*/ 20 h 463"/>
                <a:gd name="T30" fmla="*/ 367 w 433"/>
                <a:gd name="T31" fmla="*/ 171 h 463"/>
                <a:gd name="T32" fmla="*/ 378 w 433"/>
                <a:gd name="T33" fmla="*/ 182 h 463"/>
                <a:gd name="T34" fmla="*/ 387 w 433"/>
                <a:gd name="T35" fmla="*/ 166 h 463"/>
                <a:gd name="T36" fmla="*/ 387 w 433"/>
                <a:gd name="T37" fmla="*/ 14 h 463"/>
                <a:gd name="T38" fmla="*/ 380 w 433"/>
                <a:gd name="T39" fmla="*/ 0 h 463"/>
                <a:gd name="T40" fmla="*/ 371 w 433"/>
                <a:gd name="T41" fmla="*/ 7 h 463"/>
                <a:gd name="T42" fmla="*/ 338 w 433"/>
                <a:gd name="T43" fmla="*/ 54 h 463"/>
                <a:gd name="T44" fmla="*/ 221 w 433"/>
                <a:gd name="T45" fmla="*/ 0 h 463"/>
                <a:gd name="T46" fmla="*/ 0 w 433"/>
                <a:gd name="T47" fmla="*/ 230 h 463"/>
                <a:gd name="T48" fmla="*/ 223 w 433"/>
                <a:gd name="T49" fmla="*/ 462 h 463"/>
                <a:gd name="T50" fmla="*/ 342 w 433"/>
                <a:gd name="T51" fmla="*/ 40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3" h="463">
                  <a:moveTo>
                    <a:pt x="342" y="408"/>
                  </a:moveTo>
                  <a:cubicBezTo>
                    <a:pt x="349" y="421"/>
                    <a:pt x="374" y="446"/>
                    <a:pt x="382" y="446"/>
                  </a:cubicBezTo>
                  <a:cubicBezTo>
                    <a:pt x="387" y="446"/>
                    <a:pt x="387" y="443"/>
                    <a:pt x="387" y="432"/>
                  </a:cubicBezTo>
                  <a:lnTo>
                    <a:pt x="387" y="322"/>
                  </a:lnTo>
                  <a:cubicBezTo>
                    <a:pt x="387" y="297"/>
                    <a:pt x="391" y="293"/>
                    <a:pt x="432" y="293"/>
                  </a:cubicBezTo>
                  <a:lnTo>
                    <a:pt x="432" y="273"/>
                  </a:lnTo>
                  <a:cubicBezTo>
                    <a:pt x="409" y="275"/>
                    <a:pt x="373" y="275"/>
                    <a:pt x="355" y="275"/>
                  </a:cubicBezTo>
                  <a:cubicBezTo>
                    <a:pt x="328" y="275"/>
                    <a:pt x="274" y="275"/>
                    <a:pt x="252" y="273"/>
                  </a:cubicBezTo>
                  <a:lnTo>
                    <a:pt x="252" y="293"/>
                  </a:lnTo>
                  <a:lnTo>
                    <a:pt x="272" y="293"/>
                  </a:lnTo>
                  <a:cubicBezTo>
                    <a:pt x="329" y="293"/>
                    <a:pt x="331" y="300"/>
                    <a:pt x="331" y="324"/>
                  </a:cubicBezTo>
                  <a:lnTo>
                    <a:pt x="331" y="365"/>
                  </a:lnTo>
                  <a:cubicBezTo>
                    <a:pt x="331" y="435"/>
                    <a:pt x="250" y="443"/>
                    <a:pt x="232" y="443"/>
                  </a:cubicBezTo>
                  <a:cubicBezTo>
                    <a:pt x="191" y="443"/>
                    <a:pt x="65" y="419"/>
                    <a:pt x="65" y="230"/>
                  </a:cubicBezTo>
                  <a:cubicBezTo>
                    <a:pt x="65" y="41"/>
                    <a:pt x="191" y="20"/>
                    <a:pt x="229" y="20"/>
                  </a:cubicBezTo>
                  <a:cubicBezTo>
                    <a:pt x="297" y="20"/>
                    <a:pt x="355" y="77"/>
                    <a:pt x="367" y="171"/>
                  </a:cubicBezTo>
                  <a:cubicBezTo>
                    <a:pt x="369" y="178"/>
                    <a:pt x="369" y="182"/>
                    <a:pt x="378" y="182"/>
                  </a:cubicBezTo>
                  <a:cubicBezTo>
                    <a:pt x="387" y="182"/>
                    <a:pt x="387" y="178"/>
                    <a:pt x="387" y="166"/>
                  </a:cubicBezTo>
                  <a:lnTo>
                    <a:pt x="387" y="14"/>
                  </a:lnTo>
                  <a:cubicBezTo>
                    <a:pt x="387" y="4"/>
                    <a:pt x="387" y="0"/>
                    <a:pt x="380" y="0"/>
                  </a:cubicBezTo>
                  <a:cubicBezTo>
                    <a:pt x="378" y="0"/>
                    <a:pt x="376" y="0"/>
                    <a:pt x="371" y="7"/>
                  </a:cubicBezTo>
                  <a:lnTo>
                    <a:pt x="338" y="54"/>
                  </a:lnTo>
                  <a:cubicBezTo>
                    <a:pt x="319" y="34"/>
                    <a:pt x="284" y="0"/>
                    <a:pt x="221" y="0"/>
                  </a:cubicBezTo>
                  <a:cubicBezTo>
                    <a:pt x="103" y="0"/>
                    <a:pt x="0" y="101"/>
                    <a:pt x="0" y="230"/>
                  </a:cubicBezTo>
                  <a:cubicBezTo>
                    <a:pt x="0" y="360"/>
                    <a:pt x="101" y="462"/>
                    <a:pt x="223" y="462"/>
                  </a:cubicBezTo>
                  <a:cubicBezTo>
                    <a:pt x="268" y="462"/>
                    <a:pt x="320" y="444"/>
                    <a:pt x="342" y="4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1" name="Freeform 29"/>
            <p:cNvSpPr>
              <a:spLocks noChangeArrowheads="1"/>
            </p:cNvSpPr>
            <p:nvPr/>
          </p:nvSpPr>
          <p:spPr bwMode="auto">
            <a:xfrm>
              <a:off x="4429" y="3183"/>
              <a:ext cx="55" cy="65"/>
            </a:xfrm>
            <a:custGeom>
              <a:avLst/>
              <a:gdLst>
                <a:gd name="T0" fmla="*/ 54 w 248"/>
                <a:gd name="T1" fmla="*/ 124 h 292"/>
                <a:gd name="T2" fmla="*/ 133 w 248"/>
                <a:gd name="T3" fmla="*/ 14 h 292"/>
                <a:gd name="T4" fmla="*/ 205 w 248"/>
                <a:gd name="T5" fmla="*/ 124 h 292"/>
                <a:gd name="T6" fmla="*/ 54 w 248"/>
                <a:gd name="T7" fmla="*/ 124 h 292"/>
                <a:gd name="T8" fmla="*/ 52 w 248"/>
                <a:gd name="T9" fmla="*/ 139 h 292"/>
                <a:gd name="T10" fmla="*/ 230 w 248"/>
                <a:gd name="T11" fmla="*/ 139 h 292"/>
                <a:gd name="T12" fmla="*/ 247 w 248"/>
                <a:gd name="T13" fmla="*/ 124 h 292"/>
                <a:gd name="T14" fmla="*/ 133 w 248"/>
                <a:gd name="T15" fmla="*/ 0 h 292"/>
                <a:gd name="T16" fmla="*/ 0 w 248"/>
                <a:gd name="T17" fmla="*/ 146 h 292"/>
                <a:gd name="T18" fmla="*/ 140 w 248"/>
                <a:gd name="T19" fmla="*/ 291 h 292"/>
                <a:gd name="T20" fmla="*/ 247 w 248"/>
                <a:gd name="T21" fmla="*/ 209 h 292"/>
                <a:gd name="T22" fmla="*/ 238 w 248"/>
                <a:gd name="T23" fmla="*/ 201 h 292"/>
                <a:gd name="T24" fmla="*/ 230 w 248"/>
                <a:gd name="T25" fmla="*/ 210 h 292"/>
                <a:gd name="T26" fmla="*/ 144 w 248"/>
                <a:gd name="T27" fmla="*/ 275 h 292"/>
                <a:gd name="T28" fmla="*/ 72 w 248"/>
                <a:gd name="T29" fmla="*/ 234 h 292"/>
                <a:gd name="T30" fmla="*/ 52 w 248"/>
                <a:gd name="T31" fmla="*/ 13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92">
                  <a:moveTo>
                    <a:pt x="54" y="124"/>
                  </a:moveTo>
                  <a:cubicBezTo>
                    <a:pt x="58" y="31"/>
                    <a:pt x="112" y="14"/>
                    <a:pt x="133" y="14"/>
                  </a:cubicBezTo>
                  <a:cubicBezTo>
                    <a:pt x="198" y="14"/>
                    <a:pt x="205" y="101"/>
                    <a:pt x="205" y="124"/>
                  </a:cubicBezTo>
                  <a:lnTo>
                    <a:pt x="54" y="124"/>
                  </a:lnTo>
                  <a:close/>
                  <a:moveTo>
                    <a:pt x="52" y="139"/>
                  </a:moveTo>
                  <a:lnTo>
                    <a:pt x="230" y="139"/>
                  </a:lnTo>
                  <a:cubicBezTo>
                    <a:pt x="245" y="139"/>
                    <a:pt x="247" y="139"/>
                    <a:pt x="247" y="124"/>
                  </a:cubicBezTo>
                  <a:cubicBezTo>
                    <a:pt x="247" y="61"/>
                    <a:pt x="212" y="0"/>
                    <a:pt x="133" y="0"/>
                  </a:cubicBezTo>
                  <a:cubicBezTo>
                    <a:pt x="59" y="0"/>
                    <a:pt x="0" y="65"/>
                    <a:pt x="0" y="146"/>
                  </a:cubicBezTo>
                  <a:cubicBezTo>
                    <a:pt x="0" y="230"/>
                    <a:pt x="67" y="291"/>
                    <a:pt x="140" y="291"/>
                  </a:cubicBezTo>
                  <a:cubicBezTo>
                    <a:pt x="218" y="291"/>
                    <a:pt x="247" y="221"/>
                    <a:pt x="247" y="209"/>
                  </a:cubicBezTo>
                  <a:cubicBezTo>
                    <a:pt x="247" y="203"/>
                    <a:pt x="241" y="201"/>
                    <a:pt x="238" y="201"/>
                  </a:cubicBezTo>
                  <a:cubicBezTo>
                    <a:pt x="232" y="201"/>
                    <a:pt x="232" y="205"/>
                    <a:pt x="230" y="210"/>
                  </a:cubicBezTo>
                  <a:cubicBezTo>
                    <a:pt x="207" y="275"/>
                    <a:pt x="151" y="275"/>
                    <a:pt x="144" y="275"/>
                  </a:cubicBezTo>
                  <a:cubicBezTo>
                    <a:pt x="112" y="275"/>
                    <a:pt x="86" y="257"/>
                    <a:pt x="72" y="234"/>
                  </a:cubicBezTo>
                  <a:cubicBezTo>
                    <a:pt x="52" y="203"/>
                    <a:pt x="52" y="160"/>
                    <a:pt x="5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2" name="Freeform 30"/>
            <p:cNvSpPr>
              <a:spLocks noChangeArrowheads="1"/>
            </p:cNvSpPr>
            <p:nvPr/>
          </p:nvSpPr>
          <p:spPr bwMode="auto">
            <a:xfrm>
              <a:off x="4491" y="3149"/>
              <a:ext cx="102" cy="101"/>
            </a:xfrm>
            <a:custGeom>
              <a:avLst/>
              <a:gdLst>
                <a:gd name="T0" fmla="*/ 382 w 453"/>
                <a:gd name="T1" fmla="*/ 63 h 449"/>
                <a:gd name="T2" fmla="*/ 452 w 453"/>
                <a:gd name="T3" fmla="*/ 20 h 449"/>
                <a:gd name="T4" fmla="*/ 452 w 453"/>
                <a:gd name="T5" fmla="*/ 0 h 449"/>
                <a:gd name="T6" fmla="*/ 391 w 453"/>
                <a:gd name="T7" fmla="*/ 2 h 449"/>
                <a:gd name="T8" fmla="*/ 317 w 453"/>
                <a:gd name="T9" fmla="*/ 0 h 449"/>
                <a:gd name="T10" fmla="*/ 317 w 453"/>
                <a:gd name="T11" fmla="*/ 20 h 449"/>
                <a:gd name="T12" fmla="*/ 364 w 453"/>
                <a:gd name="T13" fmla="*/ 52 h 449"/>
                <a:gd name="T14" fmla="*/ 360 w 453"/>
                <a:gd name="T15" fmla="*/ 65 h 449"/>
                <a:gd name="T16" fmla="*/ 245 w 453"/>
                <a:gd name="T17" fmla="*/ 371 h 449"/>
                <a:gd name="T18" fmla="*/ 122 w 453"/>
                <a:gd name="T19" fmla="*/ 50 h 449"/>
                <a:gd name="T20" fmla="*/ 119 w 453"/>
                <a:gd name="T21" fmla="*/ 38 h 449"/>
                <a:gd name="T22" fmla="*/ 171 w 453"/>
                <a:gd name="T23" fmla="*/ 20 h 449"/>
                <a:gd name="T24" fmla="*/ 171 w 453"/>
                <a:gd name="T25" fmla="*/ 0 h 449"/>
                <a:gd name="T26" fmla="*/ 81 w 453"/>
                <a:gd name="T27" fmla="*/ 2 h 449"/>
                <a:gd name="T28" fmla="*/ 0 w 453"/>
                <a:gd name="T29" fmla="*/ 0 h 449"/>
                <a:gd name="T30" fmla="*/ 0 w 453"/>
                <a:gd name="T31" fmla="*/ 20 h 449"/>
                <a:gd name="T32" fmla="*/ 63 w 453"/>
                <a:gd name="T33" fmla="*/ 43 h 449"/>
                <a:gd name="T34" fmla="*/ 209 w 453"/>
                <a:gd name="T35" fmla="*/ 434 h 449"/>
                <a:gd name="T36" fmla="*/ 225 w 453"/>
                <a:gd name="T37" fmla="*/ 448 h 449"/>
                <a:gd name="T38" fmla="*/ 241 w 453"/>
                <a:gd name="T39" fmla="*/ 435 h 449"/>
                <a:gd name="T40" fmla="*/ 382 w 453"/>
                <a:gd name="T41" fmla="*/ 6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3" h="449">
                  <a:moveTo>
                    <a:pt x="382" y="63"/>
                  </a:moveTo>
                  <a:cubicBezTo>
                    <a:pt x="391" y="40"/>
                    <a:pt x="409" y="20"/>
                    <a:pt x="452" y="20"/>
                  </a:cubicBezTo>
                  <a:lnTo>
                    <a:pt x="452" y="0"/>
                  </a:lnTo>
                  <a:cubicBezTo>
                    <a:pt x="432" y="2"/>
                    <a:pt x="407" y="2"/>
                    <a:pt x="391" y="2"/>
                  </a:cubicBezTo>
                  <a:cubicBezTo>
                    <a:pt x="371" y="2"/>
                    <a:pt x="335" y="0"/>
                    <a:pt x="317" y="0"/>
                  </a:cubicBezTo>
                  <a:lnTo>
                    <a:pt x="317" y="20"/>
                  </a:lnTo>
                  <a:cubicBezTo>
                    <a:pt x="351" y="20"/>
                    <a:pt x="364" y="36"/>
                    <a:pt x="364" y="52"/>
                  </a:cubicBezTo>
                  <a:cubicBezTo>
                    <a:pt x="364" y="56"/>
                    <a:pt x="362" y="61"/>
                    <a:pt x="360" y="65"/>
                  </a:cubicBezTo>
                  <a:lnTo>
                    <a:pt x="245" y="371"/>
                  </a:lnTo>
                  <a:lnTo>
                    <a:pt x="122" y="50"/>
                  </a:lnTo>
                  <a:cubicBezTo>
                    <a:pt x="119" y="41"/>
                    <a:pt x="119" y="40"/>
                    <a:pt x="119" y="38"/>
                  </a:cubicBezTo>
                  <a:cubicBezTo>
                    <a:pt x="119" y="20"/>
                    <a:pt x="155" y="20"/>
                    <a:pt x="171" y="20"/>
                  </a:cubicBezTo>
                  <a:lnTo>
                    <a:pt x="171" y="0"/>
                  </a:lnTo>
                  <a:cubicBezTo>
                    <a:pt x="149" y="2"/>
                    <a:pt x="104" y="2"/>
                    <a:pt x="81" y="2"/>
                  </a:cubicBezTo>
                  <a:cubicBezTo>
                    <a:pt x="50" y="2"/>
                    <a:pt x="23" y="0"/>
                    <a:pt x="0" y="0"/>
                  </a:cubicBezTo>
                  <a:lnTo>
                    <a:pt x="0" y="20"/>
                  </a:lnTo>
                  <a:cubicBezTo>
                    <a:pt x="41" y="20"/>
                    <a:pt x="54" y="20"/>
                    <a:pt x="63" y="43"/>
                  </a:cubicBezTo>
                  <a:lnTo>
                    <a:pt x="209" y="434"/>
                  </a:lnTo>
                  <a:cubicBezTo>
                    <a:pt x="214" y="446"/>
                    <a:pt x="218" y="448"/>
                    <a:pt x="225" y="448"/>
                  </a:cubicBezTo>
                  <a:cubicBezTo>
                    <a:pt x="236" y="448"/>
                    <a:pt x="238" y="444"/>
                    <a:pt x="241" y="435"/>
                  </a:cubicBezTo>
                  <a:lnTo>
                    <a:pt x="382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3" name="Freeform 31"/>
            <p:cNvSpPr>
              <a:spLocks noChangeArrowheads="1"/>
            </p:cNvSpPr>
            <p:nvPr/>
          </p:nvSpPr>
          <p:spPr bwMode="auto">
            <a:xfrm>
              <a:off x="4604" y="3121"/>
              <a:ext cx="44" cy="66"/>
            </a:xfrm>
            <a:custGeom>
              <a:avLst/>
              <a:gdLst>
                <a:gd name="T0" fmla="*/ 198 w 199"/>
                <a:gd name="T1" fmla="*/ 214 h 296"/>
                <a:gd name="T2" fmla="*/ 182 w 199"/>
                <a:gd name="T3" fmla="*/ 214 h 296"/>
                <a:gd name="T4" fmla="*/ 171 w 199"/>
                <a:gd name="T5" fmla="*/ 255 h 296"/>
                <a:gd name="T6" fmla="*/ 126 w 199"/>
                <a:gd name="T7" fmla="*/ 257 h 296"/>
                <a:gd name="T8" fmla="*/ 45 w 199"/>
                <a:gd name="T9" fmla="*/ 257 h 296"/>
                <a:gd name="T10" fmla="*/ 133 w 199"/>
                <a:gd name="T11" fmla="*/ 183 h 296"/>
                <a:gd name="T12" fmla="*/ 198 w 199"/>
                <a:gd name="T13" fmla="*/ 86 h 296"/>
                <a:gd name="T14" fmla="*/ 94 w 199"/>
                <a:gd name="T15" fmla="*/ 0 h 296"/>
                <a:gd name="T16" fmla="*/ 0 w 199"/>
                <a:gd name="T17" fmla="*/ 79 h 296"/>
                <a:gd name="T18" fmla="*/ 23 w 199"/>
                <a:gd name="T19" fmla="*/ 104 h 296"/>
                <a:gd name="T20" fmla="*/ 47 w 199"/>
                <a:gd name="T21" fmla="*/ 81 h 296"/>
                <a:gd name="T22" fmla="*/ 22 w 199"/>
                <a:gd name="T23" fmla="*/ 58 h 296"/>
                <a:gd name="T24" fmla="*/ 86 w 199"/>
                <a:gd name="T25" fmla="*/ 16 h 296"/>
                <a:gd name="T26" fmla="*/ 155 w 199"/>
                <a:gd name="T27" fmla="*/ 86 h 296"/>
                <a:gd name="T28" fmla="*/ 112 w 199"/>
                <a:gd name="T29" fmla="*/ 173 h 296"/>
                <a:gd name="T30" fmla="*/ 4 w 199"/>
                <a:gd name="T31" fmla="*/ 279 h 296"/>
                <a:gd name="T32" fmla="*/ 0 w 199"/>
                <a:gd name="T33" fmla="*/ 295 h 296"/>
                <a:gd name="T34" fmla="*/ 184 w 199"/>
                <a:gd name="T35" fmla="*/ 295 h 296"/>
                <a:gd name="T36" fmla="*/ 198 w 199"/>
                <a:gd name="T37" fmla="*/ 21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5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3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2"/>
                    <a:pt x="0" y="282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84" name="Group 32"/>
          <p:cNvGrpSpPr>
            <a:grpSpLocks/>
          </p:cNvGrpSpPr>
          <p:nvPr/>
        </p:nvGrpSpPr>
        <p:grpSpPr bwMode="auto">
          <a:xfrm>
            <a:off x="3419475" y="1341438"/>
            <a:ext cx="2105025" cy="303212"/>
            <a:chOff x="2137" y="649"/>
            <a:chExt cx="1326" cy="191"/>
          </a:xfrm>
        </p:grpSpPr>
        <p:sp>
          <p:nvSpPr>
            <p:cNvPr id="151585" name="Freeform 33"/>
            <p:cNvSpPr>
              <a:spLocks noChangeArrowheads="1"/>
            </p:cNvSpPr>
            <p:nvPr/>
          </p:nvSpPr>
          <p:spPr bwMode="auto">
            <a:xfrm>
              <a:off x="2137" y="649"/>
              <a:ext cx="1326" cy="189"/>
            </a:xfrm>
            <a:custGeom>
              <a:avLst/>
              <a:gdLst>
                <a:gd name="T0" fmla="*/ 2926 w 5853"/>
                <a:gd name="T1" fmla="*/ 835 h 836"/>
                <a:gd name="T2" fmla="*/ 0 w 5853"/>
                <a:gd name="T3" fmla="*/ 835 h 836"/>
                <a:gd name="T4" fmla="*/ 0 w 5853"/>
                <a:gd name="T5" fmla="*/ 0 h 836"/>
                <a:gd name="T6" fmla="*/ 5852 w 5853"/>
                <a:gd name="T7" fmla="*/ 0 h 836"/>
                <a:gd name="T8" fmla="*/ 5852 w 5853"/>
                <a:gd name="T9" fmla="*/ 835 h 836"/>
                <a:gd name="T10" fmla="*/ 2926 w 5853"/>
                <a:gd name="T11" fmla="*/ 835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53" h="836">
                  <a:moveTo>
                    <a:pt x="2926" y="835"/>
                  </a:moveTo>
                  <a:lnTo>
                    <a:pt x="0" y="835"/>
                  </a:lnTo>
                  <a:lnTo>
                    <a:pt x="0" y="0"/>
                  </a:lnTo>
                  <a:lnTo>
                    <a:pt x="5852" y="0"/>
                  </a:lnTo>
                  <a:lnTo>
                    <a:pt x="5852" y="835"/>
                  </a:lnTo>
                  <a:lnTo>
                    <a:pt x="2926" y="8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6" name="Freeform 34"/>
            <p:cNvSpPr>
              <a:spLocks noChangeArrowheads="1"/>
            </p:cNvSpPr>
            <p:nvPr/>
          </p:nvSpPr>
          <p:spPr bwMode="auto">
            <a:xfrm>
              <a:off x="2148" y="739"/>
              <a:ext cx="86" cy="101"/>
            </a:xfrm>
            <a:custGeom>
              <a:avLst/>
              <a:gdLst>
                <a:gd name="T0" fmla="*/ 140 w 382"/>
                <a:gd name="T1" fmla="*/ 210 h 449"/>
                <a:gd name="T2" fmla="*/ 291 w 382"/>
                <a:gd name="T3" fmla="*/ 185 h 449"/>
                <a:gd name="T4" fmla="*/ 367 w 382"/>
                <a:gd name="T5" fmla="*/ 84 h 449"/>
                <a:gd name="T6" fmla="*/ 260 w 382"/>
                <a:gd name="T7" fmla="*/ 0 h 449"/>
                <a:gd name="T8" fmla="*/ 0 w 382"/>
                <a:gd name="T9" fmla="*/ 269 h 449"/>
                <a:gd name="T10" fmla="*/ 157 w 382"/>
                <a:gd name="T11" fmla="*/ 448 h 449"/>
                <a:gd name="T12" fmla="*/ 381 w 382"/>
                <a:gd name="T13" fmla="*/ 331 h 449"/>
                <a:gd name="T14" fmla="*/ 370 w 382"/>
                <a:gd name="T15" fmla="*/ 319 h 449"/>
                <a:gd name="T16" fmla="*/ 356 w 382"/>
                <a:gd name="T17" fmla="*/ 328 h 449"/>
                <a:gd name="T18" fmla="*/ 157 w 382"/>
                <a:gd name="T19" fmla="*/ 426 h 449"/>
                <a:gd name="T20" fmla="*/ 70 w 382"/>
                <a:gd name="T21" fmla="*/ 311 h 449"/>
                <a:gd name="T22" fmla="*/ 87 w 382"/>
                <a:gd name="T23" fmla="*/ 210 h 449"/>
                <a:gd name="T24" fmla="*/ 140 w 382"/>
                <a:gd name="T25" fmla="*/ 210 h 449"/>
                <a:gd name="T26" fmla="*/ 92 w 382"/>
                <a:gd name="T27" fmla="*/ 188 h 449"/>
                <a:gd name="T28" fmla="*/ 260 w 382"/>
                <a:gd name="T29" fmla="*/ 22 h 449"/>
                <a:gd name="T30" fmla="*/ 333 w 382"/>
                <a:gd name="T31" fmla="*/ 84 h 449"/>
                <a:gd name="T32" fmla="*/ 134 w 382"/>
                <a:gd name="T33" fmla="*/ 188 h 449"/>
                <a:gd name="T34" fmla="*/ 92 w 382"/>
                <a:gd name="T35" fmla="*/ 18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449">
                  <a:moveTo>
                    <a:pt x="140" y="210"/>
                  </a:moveTo>
                  <a:cubicBezTo>
                    <a:pt x="168" y="210"/>
                    <a:pt x="241" y="207"/>
                    <a:pt x="291" y="185"/>
                  </a:cubicBezTo>
                  <a:cubicBezTo>
                    <a:pt x="361" y="157"/>
                    <a:pt x="367" y="98"/>
                    <a:pt x="367" y="84"/>
                  </a:cubicBezTo>
                  <a:cubicBezTo>
                    <a:pt x="367" y="42"/>
                    <a:pt x="328" y="0"/>
                    <a:pt x="260" y="0"/>
                  </a:cubicBezTo>
                  <a:cubicBezTo>
                    <a:pt x="148" y="0"/>
                    <a:pt x="0" y="95"/>
                    <a:pt x="0" y="269"/>
                  </a:cubicBezTo>
                  <a:cubicBezTo>
                    <a:pt x="0" y="370"/>
                    <a:pt x="59" y="448"/>
                    <a:pt x="157" y="448"/>
                  </a:cubicBezTo>
                  <a:cubicBezTo>
                    <a:pt x="297" y="448"/>
                    <a:pt x="381" y="345"/>
                    <a:pt x="381" y="331"/>
                  </a:cubicBezTo>
                  <a:cubicBezTo>
                    <a:pt x="381" y="325"/>
                    <a:pt x="375" y="319"/>
                    <a:pt x="370" y="319"/>
                  </a:cubicBezTo>
                  <a:cubicBezTo>
                    <a:pt x="364" y="319"/>
                    <a:pt x="361" y="322"/>
                    <a:pt x="356" y="328"/>
                  </a:cubicBezTo>
                  <a:cubicBezTo>
                    <a:pt x="277" y="426"/>
                    <a:pt x="171" y="426"/>
                    <a:pt x="157" y="426"/>
                  </a:cubicBezTo>
                  <a:cubicBezTo>
                    <a:pt x="81" y="426"/>
                    <a:pt x="70" y="345"/>
                    <a:pt x="70" y="311"/>
                  </a:cubicBezTo>
                  <a:cubicBezTo>
                    <a:pt x="70" y="300"/>
                    <a:pt x="73" y="269"/>
                    <a:pt x="87" y="210"/>
                  </a:cubicBezTo>
                  <a:lnTo>
                    <a:pt x="140" y="210"/>
                  </a:lnTo>
                  <a:close/>
                  <a:moveTo>
                    <a:pt x="92" y="188"/>
                  </a:moveTo>
                  <a:cubicBezTo>
                    <a:pt x="132" y="36"/>
                    <a:pt x="235" y="22"/>
                    <a:pt x="260" y="22"/>
                  </a:cubicBezTo>
                  <a:cubicBezTo>
                    <a:pt x="305" y="22"/>
                    <a:pt x="333" y="50"/>
                    <a:pt x="333" y="84"/>
                  </a:cubicBezTo>
                  <a:cubicBezTo>
                    <a:pt x="333" y="188"/>
                    <a:pt x="174" y="188"/>
                    <a:pt x="134" y="188"/>
                  </a:cubicBezTo>
                  <a:lnTo>
                    <a:pt x="92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7" name="Freeform 35"/>
            <p:cNvSpPr>
              <a:spLocks noChangeArrowheads="1"/>
            </p:cNvSpPr>
            <p:nvPr/>
          </p:nvSpPr>
          <p:spPr bwMode="auto">
            <a:xfrm>
              <a:off x="2252" y="649"/>
              <a:ext cx="115" cy="115"/>
            </a:xfrm>
            <a:custGeom>
              <a:avLst/>
              <a:gdLst>
                <a:gd name="T0" fmla="*/ 272 w 511"/>
                <a:gd name="T1" fmla="*/ 272 h 511"/>
                <a:gd name="T2" fmla="*/ 484 w 511"/>
                <a:gd name="T3" fmla="*/ 272 h 511"/>
                <a:gd name="T4" fmla="*/ 510 w 511"/>
                <a:gd name="T5" fmla="*/ 255 h 511"/>
                <a:gd name="T6" fmla="*/ 484 w 511"/>
                <a:gd name="T7" fmla="*/ 238 h 511"/>
                <a:gd name="T8" fmla="*/ 272 w 511"/>
                <a:gd name="T9" fmla="*/ 238 h 511"/>
                <a:gd name="T10" fmla="*/ 272 w 511"/>
                <a:gd name="T11" fmla="*/ 25 h 511"/>
                <a:gd name="T12" fmla="*/ 255 w 511"/>
                <a:gd name="T13" fmla="*/ 0 h 511"/>
                <a:gd name="T14" fmla="*/ 238 w 511"/>
                <a:gd name="T15" fmla="*/ 25 h 511"/>
                <a:gd name="T16" fmla="*/ 238 w 511"/>
                <a:gd name="T17" fmla="*/ 238 h 511"/>
                <a:gd name="T18" fmla="*/ 25 w 511"/>
                <a:gd name="T19" fmla="*/ 238 h 511"/>
                <a:gd name="T20" fmla="*/ 0 w 511"/>
                <a:gd name="T21" fmla="*/ 255 h 511"/>
                <a:gd name="T22" fmla="*/ 25 w 511"/>
                <a:gd name="T23" fmla="*/ 272 h 511"/>
                <a:gd name="T24" fmla="*/ 238 w 511"/>
                <a:gd name="T25" fmla="*/ 272 h 511"/>
                <a:gd name="T26" fmla="*/ 238 w 511"/>
                <a:gd name="T27" fmla="*/ 485 h 511"/>
                <a:gd name="T28" fmla="*/ 255 w 511"/>
                <a:gd name="T29" fmla="*/ 510 h 511"/>
                <a:gd name="T30" fmla="*/ 272 w 511"/>
                <a:gd name="T31" fmla="*/ 485 h 511"/>
                <a:gd name="T32" fmla="*/ 272 w 511"/>
                <a:gd name="T33" fmla="*/ 27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1" h="511">
                  <a:moveTo>
                    <a:pt x="272" y="272"/>
                  </a:moveTo>
                  <a:lnTo>
                    <a:pt x="484" y="272"/>
                  </a:lnTo>
                  <a:cubicBezTo>
                    <a:pt x="493" y="272"/>
                    <a:pt x="510" y="272"/>
                    <a:pt x="510" y="255"/>
                  </a:cubicBezTo>
                  <a:cubicBezTo>
                    <a:pt x="510" y="238"/>
                    <a:pt x="493" y="238"/>
                    <a:pt x="484" y="238"/>
                  </a:cubicBezTo>
                  <a:lnTo>
                    <a:pt x="272" y="238"/>
                  </a:lnTo>
                  <a:lnTo>
                    <a:pt x="272" y="25"/>
                  </a:lnTo>
                  <a:cubicBezTo>
                    <a:pt x="272" y="17"/>
                    <a:pt x="272" y="0"/>
                    <a:pt x="255" y="0"/>
                  </a:cubicBezTo>
                  <a:cubicBezTo>
                    <a:pt x="238" y="0"/>
                    <a:pt x="238" y="17"/>
                    <a:pt x="238" y="25"/>
                  </a:cubicBezTo>
                  <a:lnTo>
                    <a:pt x="238" y="238"/>
                  </a:lnTo>
                  <a:lnTo>
                    <a:pt x="25" y="238"/>
                  </a:lnTo>
                  <a:cubicBezTo>
                    <a:pt x="17" y="238"/>
                    <a:pt x="0" y="238"/>
                    <a:pt x="0" y="255"/>
                  </a:cubicBezTo>
                  <a:cubicBezTo>
                    <a:pt x="0" y="272"/>
                    <a:pt x="17" y="272"/>
                    <a:pt x="25" y="272"/>
                  </a:cubicBezTo>
                  <a:lnTo>
                    <a:pt x="238" y="272"/>
                  </a:lnTo>
                  <a:lnTo>
                    <a:pt x="238" y="485"/>
                  </a:lnTo>
                  <a:cubicBezTo>
                    <a:pt x="238" y="493"/>
                    <a:pt x="238" y="510"/>
                    <a:pt x="255" y="510"/>
                  </a:cubicBezTo>
                  <a:cubicBezTo>
                    <a:pt x="272" y="510"/>
                    <a:pt x="272" y="496"/>
                    <a:pt x="272" y="485"/>
                  </a:cubicBezTo>
                  <a:lnTo>
                    <a:pt x="27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8" name="Freeform 36"/>
            <p:cNvSpPr>
              <a:spLocks noChangeArrowheads="1"/>
            </p:cNvSpPr>
            <p:nvPr/>
          </p:nvSpPr>
          <p:spPr bwMode="auto">
            <a:xfrm>
              <a:off x="2399" y="739"/>
              <a:ext cx="86" cy="101"/>
            </a:xfrm>
            <a:custGeom>
              <a:avLst/>
              <a:gdLst>
                <a:gd name="T0" fmla="*/ 140 w 382"/>
                <a:gd name="T1" fmla="*/ 210 h 449"/>
                <a:gd name="T2" fmla="*/ 291 w 382"/>
                <a:gd name="T3" fmla="*/ 185 h 449"/>
                <a:gd name="T4" fmla="*/ 367 w 382"/>
                <a:gd name="T5" fmla="*/ 84 h 449"/>
                <a:gd name="T6" fmla="*/ 260 w 382"/>
                <a:gd name="T7" fmla="*/ 0 h 449"/>
                <a:gd name="T8" fmla="*/ 0 w 382"/>
                <a:gd name="T9" fmla="*/ 269 h 449"/>
                <a:gd name="T10" fmla="*/ 157 w 382"/>
                <a:gd name="T11" fmla="*/ 448 h 449"/>
                <a:gd name="T12" fmla="*/ 381 w 382"/>
                <a:gd name="T13" fmla="*/ 331 h 449"/>
                <a:gd name="T14" fmla="*/ 370 w 382"/>
                <a:gd name="T15" fmla="*/ 319 h 449"/>
                <a:gd name="T16" fmla="*/ 356 w 382"/>
                <a:gd name="T17" fmla="*/ 328 h 449"/>
                <a:gd name="T18" fmla="*/ 157 w 382"/>
                <a:gd name="T19" fmla="*/ 426 h 449"/>
                <a:gd name="T20" fmla="*/ 70 w 382"/>
                <a:gd name="T21" fmla="*/ 311 h 449"/>
                <a:gd name="T22" fmla="*/ 87 w 382"/>
                <a:gd name="T23" fmla="*/ 210 h 449"/>
                <a:gd name="T24" fmla="*/ 140 w 382"/>
                <a:gd name="T25" fmla="*/ 210 h 449"/>
                <a:gd name="T26" fmla="*/ 92 w 382"/>
                <a:gd name="T27" fmla="*/ 188 h 449"/>
                <a:gd name="T28" fmla="*/ 260 w 382"/>
                <a:gd name="T29" fmla="*/ 22 h 449"/>
                <a:gd name="T30" fmla="*/ 333 w 382"/>
                <a:gd name="T31" fmla="*/ 84 h 449"/>
                <a:gd name="T32" fmla="*/ 134 w 382"/>
                <a:gd name="T33" fmla="*/ 188 h 449"/>
                <a:gd name="T34" fmla="*/ 92 w 382"/>
                <a:gd name="T35" fmla="*/ 18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449">
                  <a:moveTo>
                    <a:pt x="140" y="210"/>
                  </a:moveTo>
                  <a:cubicBezTo>
                    <a:pt x="168" y="210"/>
                    <a:pt x="241" y="207"/>
                    <a:pt x="291" y="185"/>
                  </a:cubicBezTo>
                  <a:cubicBezTo>
                    <a:pt x="361" y="157"/>
                    <a:pt x="367" y="98"/>
                    <a:pt x="367" y="84"/>
                  </a:cubicBezTo>
                  <a:cubicBezTo>
                    <a:pt x="367" y="42"/>
                    <a:pt x="328" y="0"/>
                    <a:pt x="260" y="0"/>
                  </a:cubicBezTo>
                  <a:cubicBezTo>
                    <a:pt x="148" y="0"/>
                    <a:pt x="0" y="95"/>
                    <a:pt x="0" y="269"/>
                  </a:cubicBezTo>
                  <a:cubicBezTo>
                    <a:pt x="0" y="370"/>
                    <a:pt x="59" y="448"/>
                    <a:pt x="157" y="448"/>
                  </a:cubicBezTo>
                  <a:cubicBezTo>
                    <a:pt x="297" y="448"/>
                    <a:pt x="381" y="345"/>
                    <a:pt x="381" y="331"/>
                  </a:cubicBezTo>
                  <a:cubicBezTo>
                    <a:pt x="381" y="325"/>
                    <a:pt x="375" y="319"/>
                    <a:pt x="370" y="319"/>
                  </a:cubicBezTo>
                  <a:cubicBezTo>
                    <a:pt x="364" y="319"/>
                    <a:pt x="361" y="322"/>
                    <a:pt x="356" y="328"/>
                  </a:cubicBezTo>
                  <a:cubicBezTo>
                    <a:pt x="277" y="426"/>
                    <a:pt x="171" y="426"/>
                    <a:pt x="157" y="426"/>
                  </a:cubicBezTo>
                  <a:cubicBezTo>
                    <a:pt x="81" y="426"/>
                    <a:pt x="70" y="345"/>
                    <a:pt x="70" y="311"/>
                  </a:cubicBezTo>
                  <a:cubicBezTo>
                    <a:pt x="70" y="300"/>
                    <a:pt x="73" y="269"/>
                    <a:pt x="87" y="210"/>
                  </a:cubicBezTo>
                  <a:lnTo>
                    <a:pt x="140" y="210"/>
                  </a:lnTo>
                  <a:close/>
                  <a:moveTo>
                    <a:pt x="92" y="188"/>
                  </a:moveTo>
                  <a:cubicBezTo>
                    <a:pt x="132" y="36"/>
                    <a:pt x="235" y="22"/>
                    <a:pt x="260" y="22"/>
                  </a:cubicBezTo>
                  <a:cubicBezTo>
                    <a:pt x="305" y="22"/>
                    <a:pt x="333" y="50"/>
                    <a:pt x="333" y="84"/>
                  </a:cubicBezTo>
                  <a:cubicBezTo>
                    <a:pt x="333" y="188"/>
                    <a:pt x="174" y="188"/>
                    <a:pt x="134" y="188"/>
                  </a:cubicBezTo>
                  <a:lnTo>
                    <a:pt x="92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9" name="Freeform 37"/>
            <p:cNvSpPr>
              <a:spLocks noChangeArrowheads="1"/>
            </p:cNvSpPr>
            <p:nvPr/>
          </p:nvSpPr>
          <p:spPr bwMode="auto">
            <a:xfrm>
              <a:off x="2510" y="703"/>
              <a:ext cx="105" cy="7"/>
            </a:xfrm>
            <a:custGeom>
              <a:avLst/>
              <a:gdLst>
                <a:gd name="T0" fmla="*/ 440 w 469"/>
                <a:gd name="T1" fmla="*/ 36 h 37"/>
                <a:gd name="T2" fmla="*/ 468 w 469"/>
                <a:gd name="T3" fmla="*/ 20 h 37"/>
                <a:gd name="T4" fmla="*/ 440 w 469"/>
                <a:gd name="T5" fmla="*/ 0 h 37"/>
                <a:gd name="T6" fmla="*/ 28 w 469"/>
                <a:gd name="T7" fmla="*/ 0 h 37"/>
                <a:gd name="T8" fmla="*/ 0 w 469"/>
                <a:gd name="T9" fmla="*/ 17 h 37"/>
                <a:gd name="T10" fmla="*/ 28 w 469"/>
                <a:gd name="T11" fmla="*/ 36 h 37"/>
                <a:gd name="T12" fmla="*/ 440 w 469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37">
                  <a:moveTo>
                    <a:pt x="440" y="36"/>
                  </a:moveTo>
                  <a:cubicBezTo>
                    <a:pt x="451" y="36"/>
                    <a:pt x="468" y="36"/>
                    <a:pt x="468" y="20"/>
                  </a:cubicBezTo>
                  <a:cubicBezTo>
                    <a:pt x="468" y="0"/>
                    <a:pt x="454" y="0"/>
                    <a:pt x="440" y="0"/>
                  </a:cubicBezTo>
                  <a:lnTo>
                    <a:pt x="28" y="0"/>
                  </a:lnTo>
                  <a:cubicBezTo>
                    <a:pt x="17" y="0"/>
                    <a:pt x="0" y="0"/>
                    <a:pt x="0" y="17"/>
                  </a:cubicBezTo>
                  <a:cubicBezTo>
                    <a:pt x="0" y="36"/>
                    <a:pt x="17" y="36"/>
                    <a:pt x="28" y="36"/>
                  </a:cubicBezTo>
                  <a:lnTo>
                    <a:pt x="44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0" name="Freeform 38"/>
            <p:cNvSpPr>
              <a:spLocks noChangeArrowheads="1"/>
            </p:cNvSpPr>
            <p:nvPr/>
          </p:nvSpPr>
          <p:spPr bwMode="auto">
            <a:xfrm>
              <a:off x="2718" y="724"/>
              <a:ext cx="198" cy="116"/>
            </a:xfrm>
            <a:custGeom>
              <a:avLst/>
              <a:gdLst>
                <a:gd name="T0" fmla="*/ 770 w 877"/>
                <a:gd name="T1" fmla="*/ 277 h 516"/>
                <a:gd name="T2" fmla="*/ 680 w 877"/>
                <a:gd name="T3" fmla="*/ 373 h 516"/>
                <a:gd name="T4" fmla="*/ 627 w 877"/>
                <a:gd name="T5" fmla="*/ 504 h 516"/>
                <a:gd name="T6" fmla="*/ 647 w 877"/>
                <a:gd name="T7" fmla="*/ 515 h 516"/>
                <a:gd name="T8" fmla="*/ 669 w 877"/>
                <a:gd name="T9" fmla="*/ 496 h 516"/>
                <a:gd name="T10" fmla="*/ 862 w 877"/>
                <a:gd name="T11" fmla="*/ 272 h 516"/>
                <a:gd name="T12" fmla="*/ 876 w 877"/>
                <a:gd name="T13" fmla="*/ 258 h 516"/>
                <a:gd name="T14" fmla="*/ 868 w 877"/>
                <a:gd name="T15" fmla="*/ 247 h 516"/>
                <a:gd name="T16" fmla="*/ 669 w 877"/>
                <a:gd name="T17" fmla="*/ 14 h 516"/>
                <a:gd name="T18" fmla="*/ 647 w 877"/>
                <a:gd name="T19" fmla="*/ 0 h 516"/>
                <a:gd name="T20" fmla="*/ 627 w 877"/>
                <a:gd name="T21" fmla="*/ 11 h 516"/>
                <a:gd name="T22" fmla="*/ 678 w 877"/>
                <a:gd name="T23" fmla="*/ 143 h 516"/>
                <a:gd name="T24" fmla="*/ 770 w 877"/>
                <a:gd name="T25" fmla="*/ 238 h 516"/>
                <a:gd name="T26" fmla="*/ 36 w 877"/>
                <a:gd name="T27" fmla="*/ 238 h 516"/>
                <a:gd name="T28" fmla="*/ 0 w 877"/>
                <a:gd name="T29" fmla="*/ 258 h 516"/>
                <a:gd name="T30" fmla="*/ 36 w 877"/>
                <a:gd name="T31" fmla="*/ 277 h 516"/>
                <a:gd name="T32" fmla="*/ 770 w 877"/>
                <a:gd name="T33" fmla="*/ 2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7" h="516">
                  <a:moveTo>
                    <a:pt x="770" y="277"/>
                  </a:moveTo>
                  <a:cubicBezTo>
                    <a:pt x="714" y="319"/>
                    <a:pt x="689" y="361"/>
                    <a:pt x="680" y="373"/>
                  </a:cubicBezTo>
                  <a:cubicBezTo>
                    <a:pt x="636" y="443"/>
                    <a:pt x="627" y="504"/>
                    <a:pt x="627" y="504"/>
                  </a:cubicBezTo>
                  <a:cubicBezTo>
                    <a:pt x="627" y="515"/>
                    <a:pt x="638" y="515"/>
                    <a:pt x="647" y="515"/>
                  </a:cubicBezTo>
                  <a:cubicBezTo>
                    <a:pt x="664" y="515"/>
                    <a:pt x="666" y="515"/>
                    <a:pt x="669" y="496"/>
                  </a:cubicBezTo>
                  <a:cubicBezTo>
                    <a:pt x="692" y="401"/>
                    <a:pt x="750" y="317"/>
                    <a:pt x="862" y="272"/>
                  </a:cubicBezTo>
                  <a:cubicBezTo>
                    <a:pt x="874" y="266"/>
                    <a:pt x="876" y="266"/>
                    <a:pt x="876" y="258"/>
                  </a:cubicBezTo>
                  <a:cubicBezTo>
                    <a:pt x="876" y="252"/>
                    <a:pt x="871" y="249"/>
                    <a:pt x="868" y="247"/>
                  </a:cubicBezTo>
                  <a:cubicBezTo>
                    <a:pt x="826" y="230"/>
                    <a:pt x="706" y="182"/>
                    <a:pt x="669" y="14"/>
                  </a:cubicBezTo>
                  <a:cubicBezTo>
                    <a:pt x="666" y="3"/>
                    <a:pt x="664" y="0"/>
                    <a:pt x="647" y="0"/>
                  </a:cubicBezTo>
                  <a:cubicBezTo>
                    <a:pt x="638" y="0"/>
                    <a:pt x="627" y="0"/>
                    <a:pt x="627" y="11"/>
                  </a:cubicBezTo>
                  <a:cubicBezTo>
                    <a:pt x="627" y="14"/>
                    <a:pt x="636" y="76"/>
                    <a:pt x="678" y="143"/>
                  </a:cubicBezTo>
                  <a:cubicBezTo>
                    <a:pt x="697" y="171"/>
                    <a:pt x="728" y="207"/>
                    <a:pt x="770" y="238"/>
                  </a:cubicBezTo>
                  <a:lnTo>
                    <a:pt x="36" y="238"/>
                  </a:lnTo>
                  <a:cubicBezTo>
                    <a:pt x="17" y="238"/>
                    <a:pt x="0" y="238"/>
                    <a:pt x="0" y="258"/>
                  </a:cubicBezTo>
                  <a:cubicBezTo>
                    <a:pt x="0" y="277"/>
                    <a:pt x="17" y="277"/>
                    <a:pt x="36" y="277"/>
                  </a:cubicBezTo>
                  <a:lnTo>
                    <a:pt x="770" y="2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1" name="Freeform 39"/>
            <p:cNvSpPr>
              <a:spLocks noChangeArrowheads="1"/>
            </p:cNvSpPr>
            <p:nvPr/>
          </p:nvSpPr>
          <p:spPr bwMode="auto">
            <a:xfrm>
              <a:off x="2997" y="742"/>
              <a:ext cx="121" cy="98"/>
            </a:xfrm>
            <a:custGeom>
              <a:avLst/>
              <a:gdLst>
                <a:gd name="T0" fmla="*/ 235 w 536"/>
                <a:gd name="T1" fmla="*/ 59 h 438"/>
                <a:gd name="T2" fmla="*/ 347 w 536"/>
                <a:gd name="T3" fmla="*/ 59 h 438"/>
                <a:gd name="T4" fmla="*/ 305 w 536"/>
                <a:gd name="T5" fmla="*/ 314 h 438"/>
                <a:gd name="T6" fmla="*/ 314 w 536"/>
                <a:gd name="T7" fmla="*/ 389 h 438"/>
                <a:gd name="T8" fmla="*/ 350 w 536"/>
                <a:gd name="T9" fmla="*/ 437 h 438"/>
                <a:gd name="T10" fmla="*/ 389 w 536"/>
                <a:gd name="T11" fmla="*/ 401 h 438"/>
                <a:gd name="T12" fmla="*/ 384 w 536"/>
                <a:gd name="T13" fmla="*/ 378 h 438"/>
                <a:gd name="T14" fmla="*/ 356 w 536"/>
                <a:gd name="T15" fmla="*/ 216 h 438"/>
                <a:gd name="T16" fmla="*/ 372 w 536"/>
                <a:gd name="T17" fmla="*/ 59 h 438"/>
                <a:gd name="T18" fmla="*/ 484 w 536"/>
                <a:gd name="T19" fmla="*/ 59 h 438"/>
                <a:gd name="T20" fmla="*/ 535 w 536"/>
                <a:gd name="T21" fmla="*/ 22 h 438"/>
                <a:gd name="T22" fmla="*/ 496 w 536"/>
                <a:gd name="T23" fmla="*/ 0 h 438"/>
                <a:gd name="T24" fmla="*/ 162 w 536"/>
                <a:gd name="T25" fmla="*/ 0 h 438"/>
                <a:gd name="T26" fmla="*/ 62 w 536"/>
                <a:gd name="T27" fmla="*/ 48 h 438"/>
                <a:gd name="T28" fmla="*/ 0 w 536"/>
                <a:gd name="T29" fmla="*/ 134 h 438"/>
                <a:gd name="T30" fmla="*/ 11 w 536"/>
                <a:gd name="T31" fmla="*/ 146 h 438"/>
                <a:gd name="T32" fmla="*/ 28 w 536"/>
                <a:gd name="T33" fmla="*/ 134 h 438"/>
                <a:gd name="T34" fmla="*/ 154 w 536"/>
                <a:gd name="T35" fmla="*/ 59 h 438"/>
                <a:gd name="T36" fmla="*/ 210 w 536"/>
                <a:gd name="T37" fmla="*/ 59 h 438"/>
                <a:gd name="T38" fmla="*/ 84 w 536"/>
                <a:gd name="T39" fmla="*/ 387 h 438"/>
                <a:gd name="T40" fmla="*/ 76 w 536"/>
                <a:gd name="T41" fmla="*/ 412 h 438"/>
                <a:gd name="T42" fmla="*/ 104 w 536"/>
                <a:gd name="T43" fmla="*/ 437 h 438"/>
                <a:gd name="T44" fmla="*/ 154 w 536"/>
                <a:gd name="T45" fmla="*/ 373 h 438"/>
                <a:gd name="T46" fmla="*/ 179 w 536"/>
                <a:gd name="T47" fmla="*/ 277 h 438"/>
                <a:gd name="T48" fmla="*/ 235 w 536"/>
                <a:gd name="T49" fmla="*/ 5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6" h="438">
                  <a:moveTo>
                    <a:pt x="235" y="59"/>
                  </a:moveTo>
                  <a:lnTo>
                    <a:pt x="347" y="59"/>
                  </a:lnTo>
                  <a:cubicBezTo>
                    <a:pt x="314" y="204"/>
                    <a:pt x="305" y="247"/>
                    <a:pt x="305" y="314"/>
                  </a:cubicBezTo>
                  <a:cubicBezTo>
                    <a:pt x="305" y="328"/>
                    <a:pt x="305" y="356"/>
                    <a:pt x="314" y="389"/>
                  </a:cubicBezTo>
                  <a:cubicBezTo>
                    <a:pt x="325" y="431"/>
                    <a:pt x="333" y="437"/>
                    <a:pt x="350" y="437"/>
                  </a:cubicBezTo>
                  <a:cubicBezTo>
                    <a:pt x="370" y="437"/>
                    <a:pt x="389" y="420"/>
                    <a:pt x="389" y="401"/>
                  </a:cubicBezTo>
                  <a:cubicBezTo>
                    <a:pt x="389" y="395"/>
                    <a:pt x="389" y="392"/>
                    <a:pt x="384" y="378"/>
                  </a:cubicBezTo>
                  <a:cubicBezTo>
                    <a:pt x="356" y="308"/>
                    <a:pt x="356" y="244"/>
                    <a:pt x="356" y="216"/>
                  </a:cubicBezTo>
                  <a:cubicBezTo>
                    <a:pt x="356" y="162"/>
                    <a:pt x="361" y="109"/>
                    <a:pt x="372" y="59"/>
                  </a:cubicBezTo>
                  <a:lnTo>
                    <a:pt x="484" y="59"/>
                  </a:lnTo>
                  <a:cubicBezTo>
                    <a:pt x="498" y="59"/>
                    <a:pt x="535" y="59"/>
                    <a:pt x="535" y="22"/>
                  </a:cubicBezTo>
                  <a:cubicBezTo>
                    <a:pt x="535" y="0"/>
                    <a:pt x="512" y="0"/>
                    <a:pt x="496" y="0"/>
                  </a:cubicBezTo>
                  <a:lnTo>
                    <a:pt x="162" y="0"/>
                  </a:lnTo>
                  <a:cubicBezTo>
                    <a:pt x="143" y="0"/>
                    <a:pt x="104" y="0"/>
                    <a:pt x="62" y="48"/>
                  </a:cubicBezTo>
                  <a:cubicBezTo>
                    <a:pt x="25" y="84"/>
                    <a:pt x="0" y="132"/>
                    <a:pt x="0" y="134"/>
                  </a:cubicBezTo>
                  <a:cubicBezTo>
                    <a:pt x="0" y="137"/>
                    <a:pt x="0" y="146"/>
                    <a:pt x="11" y="146"/>
                  </a:cubicBezTo>
                  <a:cubicBezTo>
                    <a:pt x="20" y="146"/>
                    <a:pt x="22" y="143"/>
                    <a:pt x="28" y="134"/>
                  </a:cubicBezTo>
                  <a:cubicBezTo>
                    <a:pt x="76" y="59"/>
                    <a:pt x="134" y="59"/>
                    <a:pt x="154" y="59"/>
                  </a:cubicBezTo>
                  <a:lnTo>
                    <a:pt x="210" y="59"/>
                  </a:lnTo>
                  <a:cubicBezTo>
                    <a:pt x="179" y="176"/>
                    <a:pt x="126" y="297"/>
                    <a:pt x="84" y="387"/>
                  </a:cubicBezTo>
                  <a:cubicBezTo>
                    <a:pt x="76" y="403"/>
                    <a:pt x="76" y="403"/>
                    <a:pt x="76" y="412"/>
                  </a:cubicBezTo>
                  <a:cubicBezTo>
                    <a:pt x="76" y="431"/>
                    <a:pt x="92" y="437"/>
                    <a:pt x="104" y="437"/>
                  </a:cubicBezTo>
                  <a:cubicBezTo>
                    <a:pt x="134" y="437"/>
                    <a:pt x="143" y="409"/>
                    <a:pt x="154" y="373"/>
                  </a:cubicBezTo>
                  <a:cubicBezTo>
                    <a:pt x="168" y="328"/>
                    <a:pt x="168" y="325"/>
                    <a:pt x="179" y="277"/>
                  </a:cubicBezTo>
                  <a:lnTo>
                    <a:pt x="235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2" name="Freeform 40"/>
            <p:cNvSpPr>
              <a:spLocks noChangeArrowheads="1"/>
            </p:cNvSpPr>
            <p:nvPr/>
          </p:nvSpPr>
          <p:spPr bwMode="auto">
            <a:xfrm>
              <a:off x="3132" y="742"/>
              <a:ext cx="121" cy="98"/>
            </a:xfrm>
            <a:custGeom>
              <a:avLst/>
              <a:gdLst>
                <a:gd name="T0" fmla="*/ 235 w 536"/>
                <a:gd name="T1" fmla="*/ 59 h 438"/>
                <a:gd name="T2" fmla="*/ 347 w 536"/>
                <a:gd name="T3" fmla="*/ 59 h 438"/>
                <a:gd name="T4" fmla="*/ 305 w 536"/>
                <a:gd name="T5" fmla="*/ 314 h 438"/>
                <a:gd name="T6" fmla="*/ 314 w 536"/>
                <a:gd name="T7" fmla="*/ 389 h 438"/>
                <a:gd name="T8" fmla="*/ 350 w 536"/>
                <a:gd name="T9" fmla="*/ 437 h 438"/>
                <a:gd name="T10" fmla="*/ 389 w 536"/>
                <a:gd name="T11" fmla="*/ 401 h 438"/>
                <a:gd name="T12" fmla="*/ 384 w 536"/>
                <a:gd name="T13" fmla="*/ 378 h 438"/>
                <a:gd name="T14" fmla="*/ 356 w 536"/>
                <a:gd name="T15" fmla="*/ 216 h 438"/>
                <a:gd name="T16" fmla="*/ 372 w 536"/>
                <a:gd name="T17" fmla="*/ 59 h 438"/>
                <a:gd name="T18" fmla="*/ 484 w 536"/>
                <a:gd name="T19" fmla="*/ 59 h 438"/>
                <a:gd name="T20" fmla="*/ 535 w 536"/>
                <a:gd name="T21" fmla="*/ 22 h 438"/>
                <a:gd name="T22" fmla="*/ 496 w 536"/>
                <a:gd name="T23" fmla="*/ 0 h 438"/>
                <a:gd name="T24" fmla="*/ 162 w 536"/>
                <a:gd name="T25" fmla="*/ 0 h 438"/>
                <a:gd name="T26" fmla="*/ 62 w 536"/>
                <a:gd name="T27" fmla="*/ 48 h 438"/>
                <a:gd name="T28" fmla="*/ 0 w 536"/>
                <a:gd name="T29" fmla="*/ 134 h 438"/>
                <a:gd name="T30" fmla="*/ 11 w 536"/>
                <a:gd name="T31" fmla="*/ 146 h 438"/>
                <a:gd name="T32" fmla="*/ 28 w 536"/>
                <a:gd name="T33" fmla="*/ 134 h 438"/>
                <a:gd name="T34" fmla="*/ 154 w 536"/>
                <a:gd name="T35" fmla="*/ 59 h 438"/>
                <a:gd name="T36" fmla="*/ 210 w 536"/>
                <a:gd name="T37" fmla="*/ 59 h 438"/>
                <a:gd name="T38" fmla="*/ 84 w 536"/>
                <a:gd name="T39" fmla="*/ 387 h 438"/>
                <a:gd name="T40" fmla="*/ 76 w 536"/>
                <a:gd name="T41" fmla="*/ 412 h 438"/>
                <a:gd name="T42" fmla="*/ 104 w 536"/>
                <a:gd name="T43" fmla="*/ 437 h 438"/>
                <a:gd name="T44" fmla="*/ 154 w 536"/>
                <a:gd name="T45" fmla="*/ 373 h 438"/>
                <a:gd name="T46" fmla="*/ 179 w 536"/>
                <a:gd name="T47" fmla="*/ 277 h 438"/>
                <a:gd name="T48" fmla="*/ 235 w 536"/>
                <a:gd name="T49" fmla="*/ 5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6" h="438">
                  <a:moveTo>
                    <a:pt x="235" y="59"/>
                  </a:moveTo>
                  <a:lnTo>
                    <a:pt x="347" y="59"/>
                  </a:lnTo>
                  <a:cubicBezTo>
                    <a:pt x="314" y="204"/>
                    <a:pt x="305" y="247"/>
                    <a:pt x="305" y="314"/>
                  </a:cubicBezTo>
                  <a:cubicBezTo>
                    <a:pt x="305" y="328"/>
                    <a:pt x="305" y="356"/>
                    <a:pt x="314" y="389"/>
                  </a:cubicBezTo>
                  <a:cubicBezTo>
                    <a:pt x="325" y="431"/>
                    <a:pt x="333" y="437"/>
                    <a:pt x="350" y="437"/>
                  </a:cubicBezTo>
                  <a:cubicBezTo>
                    <a:pt x="370" y="437"/>
                    <a:pt x="389" y="420"/>
                    <a:pt x="389" y="401"/>
                  </a:cubicBezTo>
                  <a:cubicBezTo>
                    <a:pt x="389" y="395"/>
                    <a:pt x="389" y="392"/>
                    <a:pt x="384" y="378"/>
                  </a:cubicBezTo>
                  <a:cubicBezTo>
                    <a:pt x="356" y="308"/>
                    <a:pt x="356" y="244"/>
                    <a:pt x="356" y="216"/>
                  </a:cubicBezTo>
                  <a:cubicBezTo>
                    <a:pt x="356" y="162"/>
                    <a:pt x="361" y="109"/>
                    <a:pt x="372" y="59"/>
                  </a:cubicBezTo>
                  <a:lnTo>
                    <a:pt x="484" y="59"/>
                  </a:lnTo>
                  <a:cubicBezTo>
                    <a:pt x="498" y="59"/>
                    <a:pt x="535" y="59"/>
                    <a:pt x="535" y="22"/>
                  </a:cubicBezTo>
                  <a:cubicBezTo>
                    <a:pt x="535" y="0"/>
                    <a:pt x="512" y="0"/>
                    <a:pt x="496" y="0"/>
                  </a:cubicBezTo>
                  <a:lnTo>
                    <a:pt x="162" y="0"/>
                  </a:lnTo>
                  <a:cubicBezTo>
                    <a:pt x="143" y="0"/>
                    <a:pt x="104" y="0"/>
                    <a:pt x="62" y="48"/>
                  </a:cubicBezTo>
                  <a:cubicBezTo>
                    <a:pt x="25" y="84"/>
                    <a:pt x="0" y="132"/>
                    <a:pt x="0" y="134"/>
                  </a:cubicBezTo>
                  <a:cubicBezTo>
                    <a:pt x="0" y="137"/>
                    <a:pt x="0" y="146"/>
                    <a:pt x="11" y="146"/>
                  </a:cubicBezTo>
                  <a:cubicBezTo>
                    <a:pt x="20" y="146"/>
                    <a:pt x="22" y="143"/>
                    <a:pt x="28" y="134"/>
                  </a:cubicBezTo>
                  <a:cubicBezTo>
                    <a:pt x="76" y="59"/>
                    <a:pt x="134" y="59"/>
                    <a:pt x="154" y="59"/>
                  </a:cubicBezTo>
                  <a:lnTo>
                    <a:pt x="210" y="59"/>
                  </a:lnTo>
                  <a:cubicBezTo>
                    <a:pt x="179" y="176"/>
                    <a:pt x="126" y="297"/>
                    <a:pt x="84" y="387"/>
                  </a:cubicBezTo>
                  <a:cubicBezTo>
                    <a:pt x="76" y="403"/>
                    <a:pt x="76" y="403"/>
                    <a:pt x="76" y="412"/>
                  </a:cubicBezTo>
                  <a:cubicBezTo>
                    <a:pt x="76" y="431"/>
                    <a:pt x="92" y="437"/>
                    <a:pt x="104" y="437"/>
                  </a:cubicBezTo>
                  <a:cubicBezTo>
                    <a:pt x="134" y="437"/>
                    <a:pt x="143" y="409"/>
                    <a:pt x="154" y="373"/>
                  </a:cubicBezTo>
                  <a:cubicBezTo>
                    <a:pt x="168" y="328"/>
                    <a:pt x="168" y="325"/>
                    <a:pt x="179" y="277"/>
                  </a:cubicBezTo>
                  <a:lnTo>
                    <a:pt x="235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3" name="Freeform 41"/>
            <p:cNvSpPr>
              <a:spLocks noChangeArrowheads="1"/>
            </p:cNvSpPr>
            <p:nvPr/>
          </p:nvSpPr>
          <p:spPr bwMode="auto">
            <a:xfrm>
              <a:off x="3268" y="685"/>
              <a:ext cx="184" cy="152"/>
            </a:xfrm>
            <a:custGeom>
              <a:avLst/>
              <a:gdLst>
                <a:gd name="T0" fmla="*/ 454 w 816"/>
                <a:gd name="T1" fmla="*/ 269 h 676"/>
                <a:gd name="T2" fmla="*/ 370 w 816"/>
                <a:gd name="T3" fmla="*/ 73 h 676"/>
                <a:gd name="T4" fmla="*/ 364 w 816"/>
                <a:gd name="T5" fmla="*/ 59 h 676"/>
                <a:gd name="T6" fmla="*/ 423 w 816"/>
                <a:gd name="T7" fmla="*/ 31 h 676"/>
                <a:gd name="T8" fmla="*/ 442 w 816"/>
                <a:gd name="T9" fmla="*/ 11 h 676"/>
                <a:gd name="T10" fmla="*/ 428 w 816"/>
                <a:gd name="T11" fmla="*/ 0 h 676"/>
                <a:gd name="T12" fmla="*/ 302 w 816"/>
                <a:gd name="T13" fmla="*/ 3 h 676"/>
                <a:gd name="T14" fmla="*/ 193 w 816"/>
                <a:gd name="T15" fmla="*/ 0 h 676"/>
                <a:gd name="T16" fmla="*/ 174 w 816"/>
                <a:gd name="T17" fmla="*/ 20 h 676"/>
                <a:gd name="T18" fmla="*/ 199 w 816"/>
                <a:gd name="T19" fmla="*/ 31 h 676"/>
                <a:gd name="T20" fmla="*/ 272 w 816"/>
                <a:gd name="T21" fmla="*/ 62 h 676"/>
                <a:gd name="T22" fmla="*/ 389 w 816"/>
                <a:gd name="T23" fmla="*/ 339 h 676"/>
                <a:gd name="T24" fmla="*/ 179 w 816"/>
                <a:gd name="T25" fmla="*/ 563 h 676"/>
                <a:gd name="T26" fmla="*/ 168 w 816"/>
                <a:gd name="T27" fmla="*/ 574 h 676"/>
                <a:gd name="T28" fmla="*/ 22 w 816"/>
                <a:gd name="T29" fmla="*/ 644 h 676"/>
                <a:gd name="T30" fmla="*/ 0 w 816"/>
                <a:gd name="T31" fmla="*/ 664 h 676"/>
                <a:gd name="T32" fmla="*/ 14 w 816"/>
                <a:gd name="T33" fmla="*/ 675 h 676"/>
                <a:gd name="T34" fmla="*/ 106 w 816"/>
                <a:gd name="T35" fmla="*/ 672 h 676"/>
                <a:gd name="T36" fmla="*/ 216 w 816"/>
                <a:gd name="T37" fmla="*/ 675 h 676"/>
                <a:gd name="T38" fmla="*/ 235 w 816"/>
                <a:gd name="T39" fmla="*/ 656 h 676"/>
                <a:gd name="T40" fmla="*/ 221 w 816"/>
                <a:gd name="T41" fmla="*/ 644 h 676"/>
                <a:gd name="T42" fmla="*/ 182 w 816"/>
                <a:gd name="T43" fmla="*/ 613 h 676"/>
                <a:gd name="T44" fmla="*/ 210 w 816"/>
                <a:gd name="T45" fmla="*/ 569 h 676"/>
                <a:gd name="T46" fmla="*/ 311 w 816"/>
                <a:gd name="T47" fmla="*/ 462 h 676"/>
                <a:gd name="T48" fmla="*/ 398 w 816"/>
                <a:gd name="T49" fmla="*/ 367 h 676"/>
                <a:gd name="T50" fmla="*/ 498 w 816"/>
                <a:gd name="T51" fmla="*/ 602 h 676"/>
                <a:gd name="T52" fmla="*/ 504 w 816"/>
                <a:gd name="T53" fmla="*/ 616 h 676"/>
                <a:gd name="T54" fmla="*/ 445 w 816"/>
                <a:gd name="T55" fmla="*/ 644 h 676"/>
                <a:gd name="T56" fmla="*/ 426 w 816"/>
                <a:gd name="T57" fmla="*/ 664 h 676"/>
                <a:gd name="T58" fmla="*/ 442 w 816"/>
                <a:gd name="T59" fmla="*/ 675 h 676"/>
                <a:gd name="T60" fmla="*/ 566 w 816"/>
                <a:gd name="T61" fmla="*/ 672 h 676"/>
                <a:gd name="T62" fmla="*/ 675 w 816"/>
                <a:gd name="T63" fmla="*/ 675 h 676"/>
                <a:gd name="T64" fmla="*/ 694 w 816"/>
                <a:gd name="T65" fmla="*/ 656 h 676"/>
                <a:gd name="T66" fmla="*/ 678 w 816"/>
                <a:gd name="T67" fmla="*/ 644 h 676"/>
                <a:gd name="T68" fmla="*/ 591 w 816"/>
                <a:gd name="T69" fmla="*/ 602 h 676"/>
                <a:gd name="T70" fmla="*/ 465 w 816"/>
                <a:gd name="T71" fmla="*/ 297 h 676"/>
                <a:gd name="T72" fmla="*/ 666 w 816"/>
                <a:gd name="T73" fmla="*/ 81 h 676"/>
                <a:gd name="T74" fmla="*/ 792 w 816"/>
                <a:gd name="T75" fmla="*/ 31 h 676"/>
                <a:gd name="T76" fmla="*/ 815 w 816"/>
                <a:gd name="T77" fmla="*/ 11 h 676"/>
                <a:gd name="T78" fmla="*/ 801 w 816"/>
                <a:gd name="T79" fmla="*/ 0 h 676"/>
                <a:gd name="T80" fmla="*/ 708 w 816"/>
                <a:gd name="T81" fmla="*/ 3 h 676"/>
                <a:gd name="T82" fmla="*/ 599 w 816"/>
                <a:gd name="T83" fmla="*/ 0 h 676"/>
                <a:gd name="T84" fmla="*/ 580 w 816"/>
                <a:gd name="T85" fmla="*/ 20 h 676"/>
                <a:gd name="T86" fmla="*/ 591 w 816"/>
                <a:gd name="T87" fmla="*/ 31 h 676"/>
                <a:gd name="T88" fmla="*/ 630 w 816"/>
                <a:gd name="T89" fmla="*/ 62 h 676"/>
                <a:gd name="T90" fmla="*/ 613 w 816"/>
                <a:gd name="T91" fmla="*/ 98 h 676"/>
                <a:gd name="T92" fmla="*/ 454 w 816"/>
                <a:gd name="T93" fmla="*/ 26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6" h="676">
                  <a:moveTo>
                    <a:pt x="454" y="269"/>
                  </a:moveTo>
                  <a:lnTo>
                    <a:pt x="370" y="73"/>
                  </a:lnTo>
                  <a:cubicBezTo>
                    <a:pt x="367" y="64"/>
                    <a:pt x="364" y="62"/>
                    <a:pt x="364" y="59"/>
                  </a:cubicBezTo>
                  <a:cubicBezTo>
                    <a:pt x="364" y="53"/>
                    <a:pt x="381" y="34"/>
                    <a:pt x="423" y="31"/>
                  </a:cubicBezTo>
                  <a:cubicBezTo>
                    <a:pt x="431" y="31"/>
                    <a:pt x="442" y="28"/>
                    <a:pt x="442" y="11"/>
                  </a:cubicBezTo>
                  <a:cubicBezTo>
                    <a:pt x="442" y="0"/>
                    <a:pt x="431" y="0"/>
                    <a:pt x="428" y="0"/>
                  </a:cubicBezTo>
                  <a:cubicBezTo>
                    <a:pt x="386" y="0"/>
                    <a:pt x="344" y="3"/>
                    <a:pt x="302" y="3"/>
                  </a:cubicBezTo>
                  <a:cubicBezTo>
                    <a:pt x="277" y="3"/>
                    <a:pt x="218" y="0"/>
                    <a:pt x="193" y="0"/>
                  </a:cubicBezTo>
                  <a:cubicBezTo>
                    <a:pt x="188" y="0"/>
                    <a:pt x="174" y="0"/>
                    <a:pt x="174" y="20"/>
                  </a:cubicBezTo>
                  <a:cubicBezTo>
                    <a:pt x="174" y="31"/>
                    <a:pt x="185" y="31"/>
                    <a:pt x="199" y="31"/>
                  </a:cubicBezTo>
                  <a:cubicBezTo>
                    <a:pt x="258" y="31"/>
                    <a:pt x="263" y="39"/>
                    <a:pt x="272" y="62"/>
                  </a:cubicBezTo>
                  <a:lnTo>
                    <a:pt x="389" y="339"/>
                  </a:lnTo>
                  <a:lnTo>
                    <a:pt x="179" y="563"/>
                  </a:lnTo>
                  <a:lnTo>
                    <a:pt x="168" y="574"/>
                  </a:lnTo>
                  <a:cubicBezTo>
                    <a:pt x="118" y="625"/>
                    <a:pt x="73" y="642"/>
                    <a:pt x="22" y="644"/>
                  </a:cubicBezTo>
                  <a:cubicBezTo>
                    <a:pt x="8" y="644"/>
                    <a:pt x="0" y="644"/>
                    <a:pt x="0" y="664"/>
                  </a:cubicBezTo>
                  <a:cubicBezTo>
                    <a:pt x="0" y="667"/>
                    <a:pt x="0" y="675"/>
                    <a:pt x="14" y="675"/>
                  </a:cubicBezTo>
                  <a:cubicBezTo>
                    <a:pt x="42" y="675"/>
                    <a:pt x="76" y="672"/>
                    <a:pt x="106" y="672"/>
                  </a:cubicBezTo>
                  <a:cubicBezTo>
                    <a:pt x="143" y="672"/>
                    <a:pt x="182" y="675"/>
                    <a:pt x="216" y="675"/>
                  </a:cubicBezTo>
                  <a:cubicBezTo>
                    <a:pt x="221" y="675"/>
                    <a:pt x="235" y="675"/>
                    <a:pt x="235" y="656"/>
                  </a:cubicBezTo>
                  <a:cubicBezTo>
                    <a:pt x="235" y="644"/>
                    <a:pt x="224" y="644"/>
                    <a:pt x="221" y="644"/>
                  </a:cubicBezTo>
                  <a:cubicBezTo>
                    <a:pt x="213" y="644"/>
                    <a:pt x="182" y="642"/>
                    <a:pt x="182" y="613"/>
                  </a:cubicBezTo>
                  <a:cubicBezTo>
                    <a:pt x="182" y="599"/>
                    <a:pt x="199" y="583"/>
                    <a:pt x="210" y="569"/>
                  </a:cubicBezTo>
                  <a:lnTo>
                    <a:pt x="311" y="462"/>
                  </a:lnTo>
                  <a:lnTo>
                    <a:pt x="398" y="367"/>
                  </a:lnTo>
                  <a:lnTo>
                    <a:pt x="498" y="602"/>
                  </a:lnTo>
                  <a:cubicBezTo>
                    <a:pt x="504" y="613"/>
                    <a:pt x="504" y="613"/>
                    <a:pt x="504" y="616"/>
                  </a:cubicBezTo>
                  <a:cubicBezTo>
                    <a:pt x="504" y="625"/>
                    <a:pt x="484" y="642"/>
                    <a:pt x="445" y="644"/>
                  </a:cubicBezTo>
                  <a:cubicBezTo>
                    <a:pt x="437" y="644"/>
                    <a:pt x="426" y="647"/>
                    <a:pt x="426" y="664"/>
                  </a:cubicBezTo>
                  <a:cubicBezTo>
                    <a:pt x="426" y="675"/>
                    <a:pt x="437" y="675"/>
                    <a:pt x="442" y="675"/>
                  </a:cubicBezTo>
                  <a:cubicBezTo>
                    <a:pt x="470" y="675"/>
                    <a:pt x="538" y="672"/>
                    <a:pt x="566" y="672"/>
                  </a:cubicBezTo>
                  <a:cubicBezTo>
                    <a:pt x="591" y="672"/>
                    <a:pt x="650" y="675"/>
                    <a:pt x="675" y="675"/>
                  </a:cubicBezTo>
                  <a:cubicBezTo>
                    <a:pt x="683" y="675"/>
                    <a:pt x="694" y="675"/>
                    <a:pt x="694" y="656"/>
                  </a:cubicBezTo>
                  <a:cubicBezTo>
                    <a:pt x="694" y="644"/>
                    <a:pt x="683" y="644"/>
                    <a:pt x="678" y="644"/>
                  </a:cubicBezTo>
                  <a:cubicBezTo>
                    <a:pt x="610" y="644"/>
                    <a:pt x="608" y="642"/>
                    <a:pt x="591" y="602"/>
                  </a:cubicBezTo>
                  <a:cubicBezTo>
                    <a:pt x="552" y="510"/>
                    <a:pt x="487" y="356"/>
                    <a:pt x="465" y="297"/>
                  </a:cubicBezTo>
                  <a:cubicBezTo>
                    <a:pt x="532" y="227"/>
                    <a:pt x="636" y="109"/>
                    <a:pt x="666" y="81"/>
                  </a:cubicBezTo>
                  <a:cubicBezTo>
                    <a:pt x="694" y="56"/>
                    <a:pt x="734" y="34"/>
                    <a:pt x="792" y="31"/>
                  </a:cubicBezTo>
                  <a:cubicBezTo>
                    <a:pt x="804" y="31"/>
                    <a:pt x="815" y="31"/>
                    <a:pt x="815" y="11"/>
                  </a:cubicBezTo>
                  <a:cubicBezTo>
                    <a:pt x="815" y="11"/>
                    <a:pt x="815" y="0"/>
                    <a:pt x="801" y="0"/>
                  </a:cubicBezTo>
                  <a:cubicBezTo>
                    <a:pt x="770" y="0"/>
                    <a:pt x="739" y="3"/>
                    <a:pt x="708" y="3"/>
                  </a:cubicBezTo>
                  <a:cubicBezTo>
                    <a:pt x="672" y="3"/>
                    <a:pt x="633" y="0"/>
                    <a:pt x="599" y="0"/>
                  </a:cubicBezTo>
                  <a:cubicBezTo>
                    <a:pt x="594" y="0"/>
                    <a:pt x="580" y="0"/>
                    <a:pt x="580" y="20"/>
                  </a:cubicBezTo>
                  <a:cubicBezTo>
                    <a:pt x="580" y="28"/>
                    <a:pt x="585" y="31"/>
                    <a:pt x="591" y="31"/>
                  </a:cubicBezTo>
                  <a:cubicBezTo>
                    <a:pt x="599" y="31"/>
                    <a:pt x="630" y="34"/>
                    <a:pt x="630" y="62"/>
                  </a:cubicBezTo>
                  <a:cubicBezTo>
                    <a:pt x="630" y="76"/>
                    <a:pt x="619" y="87"/>
                    <a:pt x="613" y="98"/>
                  </a:cubicBezTo>
                  <a:lnTo>
                    <a:pt x="454" y="2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" name="Picture 42" descr="Screen shot 2013-10-29 at 12.04.5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05400"/>
            <a:ext cx="27387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07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0668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omic Sans MS" charset="0"/>
              </a:rPr>
              <a:t>Feynman Parton: </a:t>
            </a:r>
            <a:r>
              <a:rPr lang="en-US">
                <a:solidFill>
                  <a:srgbClr val="0066FF"/>
                </a:solidFill>
                <a:latin typeface="Comic Sans MS" charset="0"/>
              </a:rPr>
              <a:t>one-dimension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4267200"/>
          </a:xfrm>
        </p:spPr>
        <p:txBody>
          <a:bodyPr/>
          <a:lstStyle/>
          <a:p>
            <a:r>
              <a:rPr lang="en-US" sz="2400">
                <a:latin typeface="Comic Sans MS" charset="0"/>
              </a:rPr>
              <a:t>Inclusive cross sections probe the momentum (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longitudinal</a:t>
            </a:r>
            <a:r>
              <a:rPr lang="en-US" sz="2400">
                <a:latin typeface="Comic Sans MS" charset="0"/>
              </a:rPr>
              <a:t>)  distributions of partons inside nucleon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4A47BC-BA4B-8C4E-B368-8D8268736FB8}" type="datetime1">
              <a:rPr lang="en-US" sz="1800"/>
              <a:pPr/>
              <a:t>1/14/15</a:t>
            </a:fld>
            <a:endParaRPr lang="en-US" sz="180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1FF158-904B-864F-8D24-B91F13EBCDBD}" type="slidenum">
              <a:rPr lang="en-US" sz="1800"/>
              <a:pPr/>
              <a:t>3</a:t>
            </a:fld>
            <a:endParaRPr lang="en-US" sz="1800"/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9718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Group 24"/>
          <p:cNvGrpSpPr>
            <a:grpSpLocks/>
          </p:cNvGrpSpPr>
          <p:nvPr/>
        </p:nvGrpSpPr>
        <p:grpSpPr bwMode="auto">
          <a:xfrm>
            <a:off x="609600" y="4038600"/>
            <a:ext cx="3581400" cy="2057400"/>
            <a:chOff x="2928" y="1203"/>
            <a:chExt cx="2832" cy="1703"/>
          </a:xfrm>
        </p:grpSpPr>
        <p:pic>
          <p:nvPicPr>
            <p:cNvPr id="4813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440"/>
              <a:ext cx="2832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8" name="Text Box 16"/>
            <p:cNvSpPr txBox="1">
              <a:spLocks noChangeArrowheads="1"/>
            </p:cNvSpPr>
            <p:nvPr/>
          </p:nvSpPr>
          <p:spPr bwMode="auto">
            <a:xfrm>
              <a:off x="3552" y="1203"/>
              <a:ext cx="2100" cy="41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Hadronic reactions</a:t>
              </a:r>
            </a:p>
          </p:txBody>
        </p:sp>
      </p:grpSp>
      <p:pic>
        <p:nvPicPr>
          <p:cNvPr id="48135" name="Picture 1" descr="Screen shot 2014-06-18 at 2.43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38"/>
            <a:ext cx="32004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2"/>
          <p:cNvSpPr txBox="1">
            <a:spLocks noChangeArrowheads="1"/>
          </p:cNvSpPr>
          <p:nvPr/>
        </p:nvSpPr>
        <p:spPr bwMode="auto">
          <a:xfrm>
            <a:off x="838200" y="1600200"/>
            <a:ext cx="78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66FF"/>
                </a:solidFill>
              </a:rPr>
              <a:t>DIS</a:t>
            </a:r>
          </a:p>
        </p:txBody>
      </p:sp>
    </p:spTree>
    <p:extLst>
      <p:ext uri="{BB962C8B-B14F-4D97-AF65-F5344CB8AC3E}">
        <p14:creationId xmlns:p14="http://schemas.microsoft.com/office/powerpoint/2010/main" val="19142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confirm with BES III and future experiments</a:t>
            </a:r>
            <a:endParaRPr lang="en-US" dirty="0"/>
          </a:p>
        </p:txBody>
      </p:sp>
      <p:pic>
        <p:nvPicPr>
          <p:cNvPr id="3" name="Picture 2" descr="ee_Babar_UC_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724400" cy="4557754"/>
          </a:xfrm>
          <a:prstGeom prst="rect">
            <a:avLst/>
          </a:prstGeom>
        </p:spPr>
      </p:pic>
      <p:pic>
        <p:nvPicPr>
          <p:cNvPr id="4" name="Picture 3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1841500" cy="5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Collinear vs TMD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TMD factorization is an extension and simplification to the collinear factorization</a:t>
            </a:r>
          </a:p>
          <a:p>
            <a:pPr>
              <a:defRPr/>
            </a:pPr>
            <a:r>
              <a:rPr lang="en-US" dirty="0" smtClean="0"/>
              <a:t>Extends to the region where collinear fails</a:t>
            </a:r>
          </a:p>
          <a:p>
            <a:pPr>
              <a:defRPr/>
            </a:pPr>
            <a:r>
              <a:rPr lang="en-US" dirty="0" smtClean="0"/>
              <a:t>Simplifies the kinematics</a:t>
            </a:r>
          </a:p>
          <a:p>
            <a:pPr lvl="1">
              <a:defRPr/>
            </a:pPr>
            <a:r>
              <a:rPr lang="en-US" dirty="0" smtClean="0"/>
              <a:t>Power counting, correction 1/Q neglected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  <a:sym typeface="Symbol" charset="0"/>
              </a:rPr>
              <a:t>   (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P</a:t>
            </a:r>
            <a:r>
              <a:rPr lang="en-US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T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,Q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  <a:sym typeface="Symbol" charset="0"/>
              </a:rPr>
              <a:t>)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=H(Q) f</a:t>
            </a:r>
            <a:r>
              <a:rPr lang="en-US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1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(k</a:t>
            </a:r>
            <a:r>
              <a:rPr lang="en-US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1T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,Q) f</a:t>
            </a:r>
            <a:r>
              <a:rPr lang="en-US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2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(k</a:t>
            </a:r>
            <a:r>
              <a:rPr lang="en-US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2T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, Q) S(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  <a:sym typeface="Symbol" charset="0"/>
              </a:rPr>
              <a:t></a:t>
            </a:r>
            <a:r>
              <a:rPr lang="en-US" baseline="-25000" dirty="0" smtClean="0">
                <a:solidFill>
                  <a:srgbClr val="E32303"/>
                </a:solidFill>
                <a:latin typeface="Comic Sans MS" charset="0"/>
                <a:cs typeface="Comic Sans MS" charset="0"/>
                <a:sym typeface="Symbol" charset="0"/>
              </a:rPr>
              <a:t>T</a:t>
            </a:r>
            <a:r>
              <a:rPr lang="en-US" dirty="0" smtClean="0">
                <a:solidFill>
                  <a:srgbClr val="E32303"/>
                </a:solidFill>
                <a:latin typeface="Comic Sans MS" charset="0"/>
                <a:cs typeface="Comic Sans MS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7EA215-7E24-2144-A226-6477C886F262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27FE9-E078-6448-BEA1-0B203E6D3D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Evolution vs resummation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Any evolution is to resum large logarithms</a:t>
            </a:r>
          </a:p>
          <a:p>
            <a:r>
              <a:rPr lang="en-US">
                <a:latin typeface="Arial" charset="0"/>
              </a:rPr>
              <a:t>DGLPA resum single large logarithms</a:t>
            </a:r>
          </a:p>
          <a:p>
            <a:r>
              <a:rPr lang="en-US">
                <a:latin typeface="Arial" charset="0"/>
              </a:rPr>
              <a:t>CSS evolution resum double logarithms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7EA215-7E24-2144-A226-6477C886F262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C294-CBA7-B944-9613-0D4E03ADD9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716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Leading order quark 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A2F1-3D89-A749-A6A2-D58251E57F5A}" type="datetime1">
              <a:rPr lang="en-US" smtClean="0"/>
              <a:pPr>
                <a:defRPr/>
              </a:pPr>
              <a:t>1/14/15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A6AEE-FB67-EF45-8F37-E82B02AD21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1" descr="TMDs-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72400" cy="51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67" y="3276600"/>
            <a:ext cx="1934633" cy="685800"/>
          </a:xfrm>
          <a:prstGeom prst="rect">
            <a:avLst/>
          </a:prstGeom>
        </p:spPr>
      </p:pic>
      <p:pic>
        <p:nvPicPr>
          <p:cNvPr id="9" name="Picture 8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2057400" cy="914400"/>
          </a:xfrm>
          <a:prstGeom prst="rect">
            <a:avLst/>
          </a:prstGeom>
        </p:spPr>
      </p:pic>
      <p:pic>
        <p:nvPicPr>
          <p:cNvPr id="10" name="Picture 9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29200"/>
            <a:ext cx="2057400" cy="990600"/>
          </a:xfrm>
          <a:prstGeom prst="rect">
            <a:avLst/>
          </a:prstGeom>
        </p:spPr>
      </p:pic>
      <p:pic>
        <p:nvPicPr>
          <p:cNvPr id="11" name="Picture 10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15000"/>
            <a:ext cx="1981200" cy="533401"/>
          </a:xfrm>
          <a:prstGeom prst="rect">
            <a:avLst/>
          </a:prstGeom>
        </p:spPr>
      </p:pic>
      <p:pic>
        <p:nvPicPr>
          <p:cNvPr id="12" name="Picture 11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67200"/>
            <a:ext cx="2209800" cy="533401"/>
          </a:xfrm>
          <a:prstGeom prst="rect">
            <a:avLst/>
          </a:prstGeom>
        </p:spPr>
      </p:pic>
      <p:pic>
        <p:nvPicPr>
          <p:cNvPr id="14" name="Picture 13" descr="Screen Shot 2015-01-13 at 3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3429000" cy="685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5715000"/>
            <a:ext cx="3498073" cy="1200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Nucleon Tensor Charge:</a:t>
            </a:r>
          </a:p>
          <a:p>
            <a:r>
              <a:rPr lang="en-US" dirty="0"/>
              <a:t> </a:t>
            </a:r>
            <a:r>
              <a:rPr lang="en-US" dirty="0" smtClean="0"/>
              <a:t>  =</a:t>
            </a:r>
          </a:p>
          <a:p>
            <a:endParaRPr lang="en-US" dirty="0"/>
          </a:p>
        </p:txBody>
      </p:sp>
      <p:pic>
        <p:nvPicPr>
          <p:cNvPr id="16" name="Picture 15" descr="Screen Shot 2015-01-13 at 3.20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21400"/>
            <a:ext cx="2844800" cy="736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5600" y="4876800"/>
            <a:ext cx="322997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Nucleon Axial Charge</a:t>
            </a:r>
          </a:p>
        </p:txBody>
      </p:sp>
    </p:spTree>
    <p:extLst>
      <p:ext uri="{BB962C8B-B14F-4D97-AF65-F5344CB8AC3E}">
        <p14:creationId xmlns:p14="http://schemas.microsoft.com/office/powerpoint/2010/main" val="160539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Nucleon tensor charge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Fundamental property of nucleon</a:t>
            </a:r>
          </a:p>
          <a:p>
            <a:pPr lvl="1" eaLnBrk="1" hangingPunct="1"/>
            <a:r>
              <a:rPr lang="en-US">
                <a:latin typeface="Calibri" charset="0"/>
              </a:rPr>
              <a:t>First moment of the quark transversity distribution, one of the three leading-twist quark distributions</a:t>
            </a:r>
          </a:p>
          <a:p>
            <a:pPr eaLnBrk="1" hangingPunct="1"/>
            <a:r>
              <a:rPr lang="en-US">
                <a:latin typeface="Calibri" charset="0"/>
              </a:rPr>
              <a:t>Crucial for searching new physics</a:t>
            </a:r>
          </a:p>
          <a:p>
            <a:pPr lvl="1" eaLnBrk="1" hangingPunct="1"/>
            <a:r>
              <a:rPr lang="en-US">
                <a:latin typeface="Calibri" charset="0"/>
              </a:rPr>
              <a:t>Beyond Standard Model weak decays,             arXiv: 1110.6448 </a:t>
            </a:r>
          </a:p>
          <a:p>
            <a:pPr lvl="1" eaLnBrk="1" hangingPunct="1"/>
            <a:r>
              <a:rPr lang="en-US">
                <a:latin typeface="Calibri" charset="0"/>
              </a:rPr>
              <a:t>…</a:t>
            </a:r>
          </a:p>
        </p:txBody>
      </p:sp>
      <p:pic>
        <p:nvPicPr>
          <p:cNvPr id="14339" name="Picture 3" descr="Screen shot 2013-10-28 at 6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20653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9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971800" y="64008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492FC17-A9D2-9C4D-AFDC-82EB4D220D50}" type="slidenum">
              <a:rPr lang="en-US" sz="180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800"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066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E32303"/>
                </a:solidFill>
                <a:latin typeface="Comic Sans MS" charset="0"/>
                <a:cs typeface="Comic Sans MS" charset="0"/>
              </a:rPr>
              <a:t>Measuring transversity is difficult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Comic Sans MS" charset="0"/>
              </a:rPr>
              <a:t>Have to multiply another chiral-odd object (distribution or fragmentation)</a:t>
            </a:r>
          </a:p>
          <a:p>
            <a:pPr lvl="1" eaLnBrk="1" hangingPunct="1"/>
            <a:r>
              <a:rPr lang="en-US">
                <a:latin typeface="Comic Sans MS" charset="0"/>
                <a:cs typeface="Comic Sans MS" charset="0"/>
              </a:rPr>
              <a:t>Drell-Yan and other processes in hadronic collisions</a:t>
            </a:r>
          </a:p>
          <a:p>
            <a:pPr lvl="1" eaLnBrk="1" hangingPunct="1"/>
            <a:r>
              <a:rPr lang="en-US">
                <a:latin typeface="Comic Sans MS" charset="0"/>
                <a:cs typeface="Comic Sans MS" charset="0"/>
              </a:rPr>
              <a:t>Two-hadron production in DIS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Comic Sans MS" charset="0"/>
                <a:cs typeface="Comic Sans MS" charset="0"/>
              </a:rPr>
              <a:t>Semi-inclusive single hadron production in DIS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1524000"/>
            <a:ext cx="194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Jaffe-</a:t>
            </a:r>
            <a:r>
              <a:rPr lang="en-US" dirty="0" err="1" smtClean="0"/>
              <a:t>Ji</a:t>
            </a:r>
            <a:r>
              <a:rPr lang="en-US" dirty="0" smtClean="0"/>
              <a:t>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1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060442"/>
              </p:ext>
            </p:extLst>
          </p:nvPr>
        </p:nvGraphicFramePr>
        <p:xfrm>
          <a:off x="990600" y="4038600"/>
          <a:ext cx="3352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r:id="rId4" imgW="0" imgH="0" progId="PBrush">
                  <p:embed/>
                </p:oleObj>
              </mc:Choice>
              <mc:Fallback>
                <p:oleObj r:id="rId4" imgW="0" imgH="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33528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22F6458-DDF1-DB4B-A709-A89F1F001779}" type="slidenum">
              <a:rPr lang="en-US"/>
              <a:pPr/>
              <a:t>7</a:t>
            </a:fld>
            <a:endParaRPr lang="en-US"/>
          </a:p>
        </p:txBody>
      </p:sp>
      <p:sp>
        <p:nvSpPr>
          <p:cNvPr id="10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34363" cy="1147763"/>
          </a:xfrm>
        </p:spPr>
        <p:txBody>
          <a:bodyPr lIns="90000" tIns="46800" rIns="90000" bIns="46800"/>
          <a:lstStyle/>
          <a:p>
            <a:pPr defTabSz="449263">
              <a:buSzPct val="126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E32303"/>
                </a:solidFill>
                <a:latin typeface="Comic Sans MS" charset="0"/>
              </a:rPr>
              <a:t>Inclusive and </a:t>
            </a:r>
            <a:br>
              <a:rPr lang="en-GB" sz="4000">
                <a:solidFill>
                  <a:srgbClr val="E32303"/>
                </a:solidFill>
                <a:latin typeface="Comic Sans MS" charset="0"/>
              </a:rPr>
            </a:br>
            <a:r>
              <a:rPr lang="en-GB" sz="4000">
                <a:solidFill>
                  <a:srgbClr val="E32303"/>
                </a:solidFill>
                <a:latin typeface="Comic Sans MS" charset="0"/>
              </a:rPr>
              <a:t>Semi-inclusive DIS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1828800"/>
          <a:ext cx="3352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r:id="rId6" imgW="0" imgH="0" progId="PBrush">
                  <p:embed/>
                </p:oleObj>
              </mc:Choice>
              <mc:Fallback>
                <p:oleObj r:id="rId6" imgW="0" imgH="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528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87936"/>
              </p:ext>
            </p:extLst>
          </p:nvPr>
        </p:nvGraphicFramePr>
        <p:xfrm>
          <a:off x="2659063" y="4981575"/>
          <a:ext cx="14287" cy="1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r:id="rId8" imgW="25400" imgH="25400" progId="PBrush">
                  <p:embed/>
                </p:oleObj>
              </mc:Choice>
              <mc:Fallback>
                <p:oleObj r:id="rId8" imgW="25400" imgH="254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981575"/>
                        <a:ext cx="14287" cy="1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438650" y="2057400"/>
            <a:ext cx="45085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438"/>
              </a:lnSpc>
              <a:buClr>
                <a:srgbClr val="33CC33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33CC33"/>
                </a:solidFill>
              </a:rPr>
              <a:t>Inclusive DIS:</a:t>
            </a:r>
          </a:p>
          <a:p>
            <a:pPr eaLnBrk="1" hangingPunct="1">
              <a:lnSpc>
                <a:spcPts val="2438"/>
              </a:lnSpc>
              <a:buClr>
                <a:srgbClr val="3333CC"/>
              </a:buClr>
              <a:buSzPct val="57000"/>
              <a:buFont typeface="Arial" charset="0"/>
              <a:buNone/>
            </a:pPr>
            <a:r>
              <a:rPr lang="en-GB" sz="2000" b="1">
                <a:solidFill>
                  <a:schemeClr val="tx2"/>
                </a:solidFill>
              </a:rPr>
              <a:t>Partonic Distribution depending on </a:t>
            </a:r>
          </a:p>
          <a:p>
            <a:pPr eaLnBrk="1" hangingPunct="1">
              <a:lnSpc>
                <a:spcPts val="2438"/>
              </a:lnSpc>
              <a:buClr>
                <a:srgbClr val="3333CC"/>
              </a:buClr>
              <a:buSzPct val="57000"/>
              <a:buFont typeface="Arial" charset="0"/>
              <a:buNone/>
            </a:pPr>
            <a:r>
              <a:rPr lang="en-GB" sz="2000" b="1">
                <a:solidFill>
                  <a:schemeClr val="tx2"/>
                </a:solidFill>
              </a:rPr>
              <a:t>the longitudinal momentum fraction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495800" y="4343400"/>
            <a:ext cx="51149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438"/>
              </a:lnSpc>
              <a:buClr>
                <a:srgbClr val="33CC33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33CC33"/>
                </a:solidFill>
              </a:rPr>
              <a:t>Semi-inclusive DIS:</a:t>
            </a:r>
          </a:p>
          <a:p>
            <a:pPr eaLnBrk="1" hangingPunct="1">
              <a:lnSpc>
                <a:spcPts val="2438"/>
              </a:lnSpc>
              <a:buClr>
                <a:srgbClr val="33CC33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chemeClr val="tx2"/>
                </a:solidFill>
              </a:rPr>
              <a:t>Probe additional information for partons’</a:t>
            </a:r>
          </a:p>
          <a:p>
            <a:pPr eaLnBrk="1" hangingPunct="1">
              <a:lnSpc>
                <a:spcPts val="2438"/>
              </a:lnSpc>
              <a:buClr>
                <a:srgbClr val="33CC33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chemeClr val="tx2"/>
                </a:solidFill>
              </a:rPr>
              <a:t>transverse distribution in nucleon </a:t>
            </a:r>
            <a:endParaRPr lang="en-GB" sz="2000" b="1">
              <a:solidFill>
                <a:srgbClr val="CC0000"/>
              </a:solidFill>
            </a:endParaRP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2362200" y="2438400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Q</a:t>
            </a:r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2057400" y="4724400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804848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971800" y="64008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548AAC-8572-6743-B80F-5844C774F28A}" type="slidenum">
              <a:rPr lang="en-US" sz="180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800">
              <a:latin typeface="Arial" charset="0"/>
            </a:endParaRPr>
          </a:p>
        </p:txBody>
      </p:sp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 bwMode="auto">
          <a:xfrm>
            <a:off x="4648200" y="64008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3826F9-8222-CC47-966E-8AF2EACDEE79}" type="datetime1">
              <a:rPr lang="en-US" sz="120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1/14/15</a:t>
            </a:fld>
            <a:endParaRPr lang="en-US" sz="1200">
              <a:latin typeface="Arial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19812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latin typeface="Comic Sans MS" pitchFamily="66" charset="0"/>
                <a:ea typeface="+mn-ea"/>
                <a:cs typeface="+mn-cs"/>
              </a:rPr>
              <a:t>Novel Single Spin Asymmetries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4495800"/>
            <a:ext cx="47609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791200" y="537845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U: unpolarized beam</a:t>
            </a:r>
          </a:p>
          <a:p>
            <a:r>
              <a:rPr lang="en-US"/>
              <a:t>T: transversely polarized target</a:t>
            </a:r>
          </a:p>
        </p:txBody>
      </p:sp>
      <p:sp>
        <p:nvSpPr>
          <p:cNvPr id="194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34363" cy="990600"/>
          </a:xfrm>
        </p:spPr>
        <p:txBody>
          <a:bodyPr lIns="90000" tIns="46800" rIns="90000" bIns="46800"/>
          <a:lstStyle/>
          <a:p>
            <a:pPr defTabSz="449263">
              <a:buSzPct val="126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E32303"/>
                </a:solidFill>
                <a:latin typeface="Comic Sans MS" charset="0"/>
              </a:rPr>
              <a:t>Semi-inclusive DIS</a:t>
            </a:r>
          </a:p>
        </p:txBody>
      </p:sp>
      <p:pic>
        <p:nvPicPr>
          <p:cNvPr id="19463" name="Picture 1" descr="Screen shot 2013-10-22 at 11.3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406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52400" y="55626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Sivers: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152400" y="4800600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Collins: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6933" y="4495800"/>
            <a:ext cx="6764867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9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1722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19EE2B-7330-5D44-B14B-6E8BA563E82A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E32303"/>
                </a:solidFill>
                <a:latin typeface="Comic Sans MS" charset="0"/>
              </a:rPr>
              <a:t>Collins effects</a:t>
            </a:r>
            <a:r>
              <a:rPr lang="en-US" dirty="0">
                <a:latin typeface="Comic Sans MS" charset="0"/>
              </a:rPr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omic Sans MS" charset="0"/>
              </a:rPr>
              <a:t>Would be symmetric in the transverse momentum plane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omic Sans MS" charset="0"/>
              </a:rPr>
              <a:t>Because of spin-orbital correlation, it leads to a non-zero asymmetry 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omic Sans MS" charset="0"/>
              </a:rPr>
              <a:t>Hadron production in DIS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omic Sans MS" charset="0"/>
              </a:rPr>
              <a:t>Two-hadron correlation in </a:t>
            </a:r>
            <a:r>
              <a:rPr lang="en-US" dirty="0" err="1" smtClean="0">
                <a:latin typeface="Comic Sans MS" charset="0"/>
              </a:rPr>
              <a:t>e+e</a:t>
            </a:r>
            <a:r>
              <a:rPr lang="en-US" dirty="0" smtClean="0">
                <a:latin typeface="Comic Sans MS" charset="0"/>
              </a:rPr>
              <a:t>-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omic Sans MS" charset="0"/>
              </a:rPr>
              <a:t>Hadron distribution inside a jet in </a:t>
            </a:r>
            <a:r>
              <a:rPr lang="en-US" dirty="0" err="1" smtClean="0">
                <a:latin typeface="Comic Sans MS" charset="0"/>
              </a:rPr>
              <a:t>pp</a:t>
            </a:r>
            <a:r>
              <a:rPr lang="en-US" dirty="0" smtClean="0">
                <a:latin typeface="Comic Sans MS" charset="0"/>
              </a:rPr>
              <a:t> collisions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914400"/>
            <a:ext cx="187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Collins 1993</a:t>
            </a:r>
            <a:endParaRPr lang="en-US" dirty="0"/>
          </a:p>
        </p:txBody>
      </p:sp>
      <p:pic>
        <p:nvPicPr>
          <p:cNvPr id="3" name="Picture 2" descr="Screen Shot 2015-01-13 at 3.5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00800" cy="13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frac{d\sigma}{dQ_1^2}=\frac{1}{Q_1^2}f_1\otimes f_2\otimes\sum_i \alpha_s^i\ln^{2i-1}\frac{Q^2}{Q_1^2}+\cdots$$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89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frac{d\sigma}{dQ_1^2}=\frac{1}{Q_1^2}f_1\otimes f_2\otimes\sum_i \alpha_s^i\ln^{2i-1}\frac{Q^2}{Q_1^2}+\cdots$$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8926"/>
</p:tagLst>
</file>

<file path=ppt/theme/theme1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35094</TotalTime>
  <Words>1272</Words>
  <Application>Microsoft Macintosh PowerPoint</Application>
  <PresentationFormat>On-screen Show (4:3)</PresentationFormat>
  <Paragraphs>262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1_Pixel</vt:lpstr>
      <vt:lpstr>3_Custom Design</vt:lpstr>
      <vt:lpstr>2_Custom Design</vt:lpstr>
      <vt:lpstr>Custom Design</vt:lpstr>
      <vt:lpstr>1_Custom Design</vt:lpstr>
      <vt:lpstr>PBrush</vt:lpstr>
      <vt:lpstr>Collins Effects at Super Tau-Charm Factory</vt:lpstr>
      <vt:lpstr>Outline and Motivations</vt:lpstr>
      <vt:lpstr>Feynman Parton: one-dimension</vt:lpstr>
      <vt:lpstr>Leading order quark distributions</vt:lpstr>
      <vt:lpstr>Nucleon tensor charge</vt:lpstr>
      <vt:lpstr>Measuring transversity is difficult</vt:lpstr>
      <vt:lpstr>Inclusive and  Semi-inclusive DIS</vt:lpstr>
      <vt:lpstr>Semi-inclusive DIS</vt:lpstr>
      <vt:lpstr>Collins effects </vt:lpstr>
      <vt:lpstr>Universality of the Collins Fragmentation</vt:lpstr>
      <vt:lpstr>Novel phenomena</vt:lpstr>
      <vt:lpstr>Similar phenomena in Drell-Yan</vt:lpstr>
      <vt:lpstr>Collins  asymmetry in SIDIS</vt:lpstr>
      <vt:lpstr>One of focuses in the planned EIC</vt:lpstr>
      <vt:lpstr>e+e- collisions play important roles in this game</vt:lpstr>
      <vt:lpstr>Collins Effects @BEPC II</vt:lpstr>
      <vt:lpstr>QCD dynamics</vt:lpstr>
      <vt:lpstr>DGLAP vs CSS (TMD)</vt:lpstr>
      <vt:lpstr>Sudakov Large Double Logarithms</vt:lpstr>
      <vt:lpstr>PowerPoint Presentation</vt:lpstr>
      <vt:lpstr>Sweat spots for BEPC II and Tau-Charm factory </vt:lpstr>
      <vt:lpstr>Predictions</vt:lpstr>
      <vt:lpstr>Same evolution applied to Z boson production</vt:lpstr>
      <vt:lpstr>And W at the LHC</vt:lpstr>
      <vt:lpstr>Dijet azimuthal correlation at colliders</vt:lpstr>
      <vt:lpstr>PowerPoint Presentation</vt:lpstr>
      <vt:lpstr>Conclusions</vt:lpstr>
      <vt:lpstr>PowerPoint Presentation</vt:lpstr>
      <vt:lpstr>PowerPoint Presentation</vt:lpstr>
      <vt:lpstr>We need to confirm with BES III and future experiments</vt:lpstr>
      <vt:lpstr>Collinear vs TMD factorization</vt:lpstr>
      <vt:lpstr>Evolution vs resummation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Factorization for Semi-Inclusive DIS</dc:title>
  <dc:creator>Feng Yuan</dc:creator>
  <cp:lastModifiedBy>Feng Yuan</cp:lastModifiedBy>
  <cp:revision>520</cp:revision>
  <dcterms:created xsi:type="dcterms:W3CDTF">2004-11-05T18:54:39Z</dcterms:created>
  <dcterms:modified xsi:type="dcterms:W3CDTF">2015-01-15T08:39:26Z</dcterms:modified>
</cp:coreProperties>
</file>