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4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4" userDrawn="1">
          <p15:clr>
            <a:srgbClr val="A4A3A4"/>
          </p15:clr>
        </p15:guide>
        <p15:guide id="2" pos="38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94"/>
        <p:guide pos="38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64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41.xml"/><Relationship Id="rId7" Type="http://schemas.openxmlformats.org/officeDocument/2006/relationships/image" Target="../media/image15.png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tags" Target="../tags/tag140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4.xml"/><Relationship Id="rId1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150.xml"/><Relationship Id="rId8" Type="http://schemas.openxmlformats.org/officeDocument/2006/relationships/tags" Target="../tags/tag149.xml"/><Relationship Id="rId7" Type="http://schemas.openxmlformats.org/officeDocument/2006/relationships/image" Target="../media/image12.png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3" Type="http://schemas.openxmlformats.org/officeDocument/2006/relationships/tags" Target="../tags/tag145.xml"/><Relationship Id="rId2" Type="http://schemas.openxmlformats.org/officeDocument/2006/relationships/image" Target="../media/image19.png"/><Relationship Id="rId19" Type="http://schemas.openxmlformats.org/officeDocument/2006/relationships/slideLayout" Target="../slideLayouts/slideLayout2.xml"/><Relationship Id="rId18" Type="http://schemas.openxmlformats.org/officeDocument/2006/relationships/tags" Target="../tags/tag156.xml"/><Relationship Id="rId17" Type="http://schemas.openxmlformats.org/officeDocument/2006/relationships/image" Target="../media/image15.png"/><Relationship Id="rId16" Type="http://schemas.openxmlformats.org/officeDocument/2006/relationships/tags" Target="../tags/tag155.xml"/><Relationship Id="rId15" Type="http://schemas.openxmlformats.org/officeDocument/2006/relationships/tags" Target="../tags/tag154.xml"/><Relationship Id="rId14" Type="http://schemas.openxmlformats.org/officeDocument/2006/relationships/image" Target="../media/image14.png"/><Relationship Id="rId13" Type="http://schemas.openxmlformats.org/officeDocument/2006/relationships/tags" Target="../tags/tag153.xml"/><Relationship Id="rId12" Type="http://schemas.openxmlformats.org/officeDocument/2006/relationships/tags" Target="../tags/tag152.xml"/><Relationship Id="rId11" Type="http://schemas.openxmlformats.org/officeDocument/2006/relationships/image" Target="../media/image13.png"/><Relationship Id="rId10" Type="http://schemas.openxmlformats.org/officeDocument/2006/relationships/tags" Target="../tags/tag151.xml"/><Relationship Id="rId1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63.xml"/><Relationship Id="rId7" Type="http://schemas.openxmlformats.org/officeDocument/2006/relationships/tags" Target="../tags/tag162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3" Type="http://schemas.openxmlformats.org/officeDocument/2006/relationships/image" Target="../media/image20.png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2.xml"/><Relationship Id="rId8" Type="http://schemas.openxmlformats.org/officeDocument/2006/relationships/tags" Target="../tags/tag71.xml"/><Relationship Id="rId7" Type="http://schemas.openxmlformats.org/officeDocument/2006/relationships/tags" Target="../tags/tag70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0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9" Type="http://schemas.openxmlformats.org/officeDocument/2006/relationships/tags" Target="../tags/tag87.xml"/><Relationship Id="rId28" Type="http://schemas.openxmlformats.org/officeDocument/2006/relationships/image" Target="../media/image5.png"/><Relationship Id="rId27" Type="http://schemas.openxmlformats.org/officeDocument/2006/relationships/tags" Target="../tags/tag86.xml"/><Relationship Id="rId26" Type="http://schemas.openxmlformats.org/officeDocument/2006/relationships/tags" Target="../tags/tag85.xml"/><Relationship Id="rId25" Type="http://schemas.openxmlformats.org/officeDocument/2006/relationships/tags" Target="../tags/tag84.xml"/><Relationship Id="rId24" Type="http://schemas.openxmlformats.org/officeDocument/2006/relationships/tags" Target="../tags/tag83.xml"/><Relationship Id="rId23" Type="http://schemas.openxmlformats.org/officeDocument/2006/relationships/tags" Target="../tags/tag82.xml"/><Relationship Id="rId22" Type="http://schemas.openxmlformats.org/officeDocument/2006/relationships/image" Target="../media/image4.png"/><Relationship Id="rId21" Type="http://schemas.openxmlformats.org/officeDocument/2006/relationships/tags" Target="../tags/tag81.xml"/><Relationship Id="rId20" Type="http://schemas.openxmlformats.org/officeDocument/2006/relationships/tags" Target="../tags/tag80.xml"/><Relationship Id="rId2" Type="http://schemas.openxmlformats.org/officeDocument/2006/relationships/tags" Target="../tags/tag65.xml"/><Relationship Id="rId19" Type="http://schemas.openxmlformats.org/officeDocument/2006/relationships/image" Target="../media/image3.png"/><Relationship Id="rId18" Type="http://schemas.openxmlformats.org/officeDocument/2006/relationships/tags" Target="../tags/tag79.xml"/><Relationship Id="rId17" Type="http://schemas.openxmlformats.org/officeDocument/2006/relationships/tags" Target="../tags/tag78.xml"/><Relationship Id="rId16" Type="http://schemas.openxmlformats.org/officeDocument/2006/relationships/image" Target="../media/image2.png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image" Target="../media/image1.png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01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tags" Target="../tags/tag8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11.xml"/><Relationship Id="rId5" Type="http://schemas.openxmlformats.org/officeDocument/2006/relationships/tags" Target="../tags/tag110.xml"/><Relationship Id="rId4" Type="http://schemas.openxmlformats.org/officeDocument/2006/relationships/tags" Target="../tags/tag109.xml"/><Relationship Id="rId3" Type="http://schemas.openxmlformats.org/officeDocument/2006/relationships/image" Target="../media/image6.png"/><Relationship Id="rId2" Type="http://schemas.openxmlformats.org/officeDocument/2006/relationships/tags" Target="../tags/tag108.xml"/><Relationship Id="rId1" Type="http://schemas.openxmlformats.org/officeDocument/2006/relationships/tags" Target="../tags/tag107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image" Target="../media/image8.png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3" Type="http://schemas.openxmlformats.org/officeDocument/2006/relationships/image" Target="../media/image7.png"/><Relationship Id="rId2" Type="http://schemas.openxmlformats.org/officeDocument/2006/relationships/tags" Target="../tags/tag113.xml"/><Relationship Id="rId19" Type="http://schemas.openxmlformats.org/officeDocument/2006/relationships/slideLayout" Target="../slideLayouts/slideLayout2.xml"/><Relationship Id="rId18" Type="http://schemas.openxmlformats.org/officeDocument/2006/relationships/tags" Target="../tags/tag126.xml"/><Relationship Id="rId17" Type="http://schemas.openxmlformats.org/officeDocument/2006/relationships/tags" Target="../tags/tag125.xml"/><Relationship Id="rId16" Type="http://schemas.openxmlformats.org/officeDocument/2006/relationships/tags" Target="../tags/tag124.xml"/><Relationship Id="rId15" Type="http://schemas.openxmlformats.org/officeDocument/2006/relationships/tags" Target="../tags/tag123.xml"/><Relationship Id="rId14" Type="http://schemas.openxmlformats.org/officeDocument/2006/relationships/image" Target="../media/image9.png"/><Relationship Id="rId13" Type="http://schemas.openxmlformats.org/officeDocument/2006/relationships/tags" Target="../tags/tag122.xml"/><Relationship Id="rId12" Type="http://schemas.openxmlformats.org/officeDocument/2006/relationships/tags" Target="../tags/tag121.xml"/><Relationship Id="rId11" Type="http://schemas.openxmlformats.org/officeDocument/2006/relationships/tags" Target="../tags/tag120.xml"/><Relationship Id="rId10" Type="http://schemas.openxmlformats.org/officeDocument/2006/relationships/tags" Target="../tags/tag119.xml"/><Relationship Id="rId1" Type="http://schemas.openxmlformats.org/officeDocument/2006/relationships/tags" Target="../tags/tag11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35.xml"/><Relationship Id="rId8" Type="http://schemas.openxmlformats.org/officeDocument/2006/relationships/tags" Target="../tags/tag134.xml"/><Relationship Id="rId7" Type="http://schemas.openxmlformats.org/officeDocument/2006/relationships/tags" Target="../tags/tag133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0" Type="http://schemas.openxmlformats.org/officeDocument/2006/relationships/slideLayout" Target="../slideLayouts/slideLayout2.xml"/><Relationship Id="rId1" Type="http://schemas.openxmlformats.org/officeDocument/2006/relationships/tags" Target="../tags/tag12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ags" Target="../tags/tag1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30460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81280" y="2748280"/>
            <a:ext cx="12420600" cy="116522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Measurements of Dielectron Production in Au+Au Collisions at √sNN= 27, 39, and62.4 GeV from the STAR Experiment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034915" y="3590925"/>
            <a:ext cx="25133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Yulou Yan</a:t>
            </a:r>
            <a:endParaRPr lang="en-US" altLang="zh-CN"/>
          </a:p>
          <a:p>
            <a:r>
              <a:rPr lang="en-US" altLang="zh-CN"/>
              <a:t>March 10,2023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9264650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Result—pT-integrated invariant mass spectra</a:t>
            </a:r>
            <a:r>
              <a:rPr lang="zh-CN" altLang="en-US"/>
              <a:t>（</a:t>
            </a:r>
            <a:r>
              <a:rPr lang="en-US" altLang="zh-CN"/>
              <a:t> efficiency-corrected spectra</a:t>
            </a:r>
            <a:r>
              <a:rPr lang="zh-CN" altLang="en-US"/>
              <a:t>）</a:t>
            </a:r>
            <a:endParaRPr lang="zh-CN" altLang="en-US"/>
          </a:p>
        </p:txBody>
      </p:sp>
      <p:pic>
        <p:nvPicPr>
          <p:cNvPr id="8" name="图片 7" descr="V4@VFDVNJ1OR7Y7E}M(9(N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6050" y="1404620"/>
            <a:ext cx="4351020" cy="432625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5089525" y="1073785"/>
                <a:ext cx="6096000" cy="36830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/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zh-CN" altLang="en-US">
                            <a:latin typeface="Cambria Math" panose="02040503050406030204" charset="0"/>
                            <a:sym typeface="+mn-ea"/>
                          </a:rPr>
                          <m:t>𝜂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zh-CN" altLang="en-US"/>
                  <a:t>| &lt; 1,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𝑃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𝑇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𝑒</m:t>
                        </m:r>
                      </m:sup>
                    </m:sSubSup>
                  </m:oMath>
                </a14:m>
                <a:r>
                  <a:rPr lang="zh-CN" altLang="en-US"/>
                  <a:t> &gt; 0.2 GeV/c, and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𝑦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𝑒𝑒</m:t>
                        </m:r>
                      </m:sub>
                    </m:sSub>
                  </m:oMath>
                </a14:m>
                <a:r>
                  <a:rPr lang="zh-CN" altLang="en-US"/>
                  <a:t>| &lt; 1</a:t>
                </a:r>
                <a:endParaRPr lang="zh-CN" altLang="en-US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525" y="1073785"/>
                <a:ext cx="6096000" cy="3683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/>
        </p:nvSpPr>
        <p:spPr>
          <a:xfrm>
            <a:off x="5078095" y="2152015"/>
            <a:ext cx="6096000" cy="697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/>
          </a:p>
          <a:p>
            <a:r>
              <a:rPr lang="zh-CN" altLang="en-US">
                <a:sym typeface="+mn-ea"/>
              </a:rPr>
              <a:t>√sNN = </a:t>
            </a:r>
            <a:r>
              <a:rPr lang="zh-CN" altLang="en-US">
                <a:sym typeface="+mn-ea"/>
              </a:rPr>
              <a:t>39</a:t>
            </a:r>
            <a:r>
              <a:rPr lang="zh-CN" altLang="en-US">
                <a:sym typeface="+mn-ea"/>
              </a:rPr>
              <a:t>GeV</a:t>
            </a:r>
            <a:r>
              <a:rPr lang="en-US" altLang="zh-CN">
                <a:sym typeface="+mn-ea"/>
              </a:rPr>
              <a:t> (1)                                         this article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endParaRPr lang="en-US" altLang="zh-CN">
              <a:sym typeface="+mn-ea"/>
            </a:endParaRPr>
          </a:p>
        </p:txBody>
      </p:sp>
      <p:sp>
        <p:nvSpPr>
          <p:cNvPr id="11" name="右大括号 10"/>
          <p:cNvSpPr/>
          <p:nvPr/>
        </p:nvSpPr>
        <p:spPr>
          <a:xfrm>
            <a:off x="9286240" y="2054225"/>
            <a:ext cx="75565" cy="124587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/>
              <p:cNvSpPr txBox="1"/>
              <p:nvPr/>
            </p:nvSpPr>
            <p:spPr>
              <a:xfrm>
                <a:off x="5089525" y="3459480"/>
                <a:ext cx="6096000" cy="624840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zh-CN" altLang="en-US">
                    <a:sym typeface="+mn-ea"/>
                  </a:rPr>
                  <a:t>√sNN = </a:t>
                </a:r>
                <a:r>
                  <a:rPr lang="en-US" altLang="zh-CN">
                    <a:sym typeface="+mn-ea"/>
                  </a:rPr>
                  <a:t>19.6</a:t>
                </a:r>
                <a:r>
                  <a:rPr lang="zh-CN" altLang="en-US">
                    <a:sym typeface="+mn-ea"/>
                  </a:rPr>
                  <a:t>GeV</a:t>
                </a:r>
                <a:r>
                  <a:rPr lang="en-US" altLang="zh-CN">
                    <a:sym typeface="+mn-ea"/>
                  </a:rPr>
                  <a:t>(</a:t>
                </a:r>
                <a:r>
                  <a:rPr lang="zh-CN" altLang="en-US">
                    <a:sym typeface="+mn-ea"/>
                  </a:rPr>
                  <a:t>3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zh-CN" altLang="en-US">
                  <a:sym typeface="+mn-ea"/>
                </a:endParaRPr>
              </a:p>
              <a:p>
                <a:r>
                  <a:rPr lang="en-US" altLang="zh-CN"/>
                  <a:t>                                                                   </a:t>
                </a:r>
                <a:r>
                  <a:rPr lang="en-US" altLang="zh-CN">
                    <a:sym typeface="+mn-ea"/>
                  </a:rPr>
                  <a:t>another article</a:t>
                </a:r>
                <a:endParaRPr lang="en-US" altLang="zh-CN">
                  <a:sym typeface="+mn-ea"/>
                </a:endParaRPr>
              </a:p>
              <a:p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525" y="3459480"/>
                <a:ext cx="6096000" cy="624840"/>
              </a:xfrm>
              <a:prstGeom prst="rect">
                <a:avLst/>
              </a:prstGeom>
              <a:blipFill rotWithShape="1">
                <a:blip r:embed="rId3"/>
                <a:stretch>
                  <a:fillRect b="-405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右大括号 12"/>
          <p:cNvSpPr/>
          <p:nvPr>
            <p:custDataLst>
              <p:tags r:id="rId4"/>
            </p:custDataLst>
          </p:nvPr>
        </p:nvSpPr>
        <p:spPr>
          <a:xfrm rot="10800000" flipH="1">
            <a:off x="9285605" y="3558540"/>
            <a:ext cx="76200" cy="73787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/>
              <p:cNvSpPr txBox="1"/>
              <p:nvPr/>
            </p:nvSpPr>
            <p:spPr>
              <a:xfrm>
                <a:off x="5078095" y="2884805"/>
                <a:ext cx="4592320" cy="37973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>
                    <a:sym typeface="+mn-ea"/>
                  </a:rPr>
                  <a:t>√sNN = 62.4GeV</a:t>
                </a:r>
                <a:r>
                  <a:rPr lang="en-US" altLang="zh-CN">
                    <a:sym typeface="+mn-ea"/>
                  </a:rPr>
                  <a:t>(6</a:t>
                </a:r>
                <a:r>
                  <a:rPr lang="zh-CN" altLang="en-US">
                    <a:sym typeface="+mn-ea"/>
                  </a:rPr>
                  <a:t>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095" y="2884805"/>
                <a:ext cx="4592320" cy="3797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/>
            </p:nvSpPr>
            <p:spPr>
              <a:xfrm>
                <a:off x="5089525" y="3893820"/>
                <a:ext cx="6096000" cy="38481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>
                    <a:sym typeface="+mn-ea"/>
                  </a:rPr>
                  <a:t>√sNN = </a:t>
                </a:r>
                <a:r>
                  <a:rPr lang="en-US" altLang="zh-CN">
                    <a:sym typeface="+mn-ea"/>
                  </a:rPr>
                  <a:t>200</a:t>
                </a:r>
                <a:r>
                  <a:rPr lang="zh-CN" altLang="en-US">
                    <a:sym typeface="+mn-ea"/>
                  </a:rPr>
                  <a:t>GeV</a:t>
                </a:r>
                <a:r>
                  <a:rPr lang="en-US" altLang="zh-CN">
                    <a:sym typeface="+mn-ea"/>
                  </a:rPr>
                  <a:t> (2.5</a:t>
                </a:r>
                <a:r>
                  <a:rPr lang="zh-CN" altLang="en-US">
                    <a:sym typeface="+mn-ea"/>
                  </a:rPr>
                  <a:t>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525" y="3893820"/>
                <a:ext cx="6096000" cy="3848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/>
              <p:cNvSpPr txBox="1"/>
              <p:nvPr/>
            </p:nvSpPr>
            <p:spPr>
              <a:xfrm>
                <a:off x="5089525" y="1907540"/>
                <a:ext cx="4312285" cy="65659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>
                    <a:sym typeface="+mn-ea"/>
                  </a:rPr>
                  <a:t>√sNN = 27GeV</a:t>
                </a:r>
                <a:r>
                  <a:rPr lang="en-US" altLang="zh-CN">
                    <a:sym typeface="+mn-ea"/>
                  </a:rPr>
                  <a:t> (2.5</a:t>
                </a:r>
                <a:r>
                  <a:rPr lang="zh-CN" altLang="en-US">
                    <a:sym typeface="+mn-ea"/>
                  </a:rPr>
                  <a:t>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en-US" altLang="zh-CN">
                  <a:sym typeface="+mn-ea"/>
                </a:endParaRPr>
              </a:p>
              <a:p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525" y="1907540"/>
                <a:ext cx="4312285" cy="65659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文本框 16"/>
          <p:cNvSpPr txBox="1"/>
          <p:nvPr/>
        </p:nvSpPr>
        <p:spPr>
          <a:xfrm>
            <a:off x="5164455" y="4907915"/>
            <a:ext cx="4121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Blue point——</a:t>
            </a:r>
            <a:r>
              <a:rPr lang="en-US" altLang="zh-CN"/>
              <a:t>real data</a:t>
            </a:r>
            <a:endParaRPr lang="en-US" altLang="zh-CN"/>
          </a:p>
          <a:p>
            <a:r>
              <a:rPr lang="en-US" altLang="zh-CN"/>
              <a:t>black curves——</a:t>
            </a:r>
            <a:r>
              <a:rPr lang="en-US" altLang="zh-CN">
                <a:sym typeface="+mn-ea"/>
              </a:rPr>
              <a:t>hadronic cocktail</a:t>
            </a:r>
            <a:endParaRPr lang="en-US" altLang="zh-CN"/>
          </a:p>
        </p:txBody>
      </p:sp>
    </p:spTree>
    <p:custDataLst>
      <p:tags r:id="rId8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11778615" cy="2520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Result— ratio of the present data to the hadronic cocktail</a:t>
            </a:r>
            <a:r>
              <a:rPr lang="zh-CN" altLang="en-US"/>
              <a:t>（</a:t>
            </a:r>
            <a:r>
              <a:rPr lang="en-US" altLang="zh-CN"/>
              <a:t> yields from ω and ϕ subtracted form both </a:t>
            </a:r>
            <a:r>
              <a:rPr lang="zh-CN" altLang="en-US"/>
              <a:t>）</a:t>
            </a:r>
            <a:endParaRPr lang="zh-CN" altLang="en-US"/>
          </a:p>
        </p:txBody>
      </p:sp>
      <p:pic>
        <p:nvPicPr>
          <p:cNvPr id="2" name="图片 1" descr="J8$8`@ZE3K}}(P3T9C7EFMQ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700" y="1432560"/>
            <a:ext cx="4088765" cy="40170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595495" y="1358900"/>
            <a:ext cx="71970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A clear enhancement</a:t>
            </a:r>
            <a:r>
              <a:rPr lang="en-US" altLang="zh-CN"/>
              <a:t> </a:t>
            </a:r>
            <a:r>
              <a:rPr lang="zh-CN" altLang="en-US"/>
              <a:t>is observed in the LMR relative to the hadronic cocktail</a:t>
            </a:r>
            <a:r>
              <a:rPr lang="en-US" altLang="zh-CN"/>
              <a:t> </a:t>
            </a:r>
            <a:r>
              <a:rPr lang="zh-CN" altLang="en-US"/>
              <a:t>for each of the three collision energies.</a:t>
            </a:r>
            <a:endParaRPr lang="zh-CN" altLang="en-US"/>
          </a:p>
        </p:txBody>
      </p:sp>
      <p:sp>
        <p:nvSpPr>
          <p:cNvPr id="17" name="文本框 16"/>
          <p:cNvSpPr txBox="1"/>
          <p:nvPr>
            <p:custDataLst>
              <p:tags r:id="rId2"/>
            </p:custDataLst>
          </p:nvPr>
        </p:nvSpPr>
        <p:spPr>
          <a:xfrm>
            <a:off x="4674235" y="2411095"/>
            <a:ext cx="648843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Blue point——</a:t>
            </a:r>
            <a:r>
              <a:rPr lang="en-US" altLang="zh-CN"/>
              <a:t>real data</a:t>
            </a:r>
            <a:endParaRPr lang="en-US" altLang="zh-CN"/>
          </a:p>
          <a:p>
            <a:r>
              <a:rPr lang="en-US" altLang="zh-CN"/>
              <a:t>Red curves——</a:t>
            </a:r>
            <a:r>
              <a:rPr lang="en-US" altLang="zh-CN">
                <a:sym typeface="+mn-ea"/>
              </a:rPr>
              <a:t>Rapp model+</a:t>
            </a:r>
            <a:r>
              <a:rPr lang="en-US" altLang="zh-CN">
                <a:sym typeface="+mn-ea"/>
              </a:rPr>
              <a:t>hadronic cocktail</a:t>
            </a:r>
            <a:endParaRPr lang="en-US" altLang="zh-CN">
              <a:sym typeface="+mn-ea"/>
            </a:endParaRPr>
          </a:p>
          <a:p>
            <a:r>
              <a:rPr lang="en-US" altLang="zh-CN"/>
              <a:t>Brown dotted line——</a:t>
            </a:r>
            <a:r>
              <a:rPr lang="en-US" altLang="zh-CN">
                <a:sym typeface="+mn-ea"/>
              </a:rPr>
              <a:t>Endres</a:t>
            </a:r>
            <a:r>
              <a:rPr lang="en-US" altLang="zh-CN">
                <a:sym typeface="+mn-ea"/>
              </a:rPr>
              <a:t> model+hadronic cocktail</a:t>
            </a:r>
            <a:endParaRPr lang="en-US" altLang="zh-CN">
              <a:sym typeface="+mn-ea"/>
            </a:endParaRPr>
          </a:p>
          <a:p>
            <a:r>
              <a:rPr lang="en-US" altLang="zh-CN"/>
              <a:t>Pink pecked line——PHSD model+</a:t>
            </a:r>
            <a:r>
              <a:rPr lang="en-US" altLang="zh-CN">
                <a:sym typeface="+mn-ea"/>
              </a:rPr>
              <a:t>hadronic cocktail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4595495" y="3886835"/>
            <a:ext cx="742442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sym typeface="+mn-ea"/>
              </a:rPr>
              <a:t>Rapp model :</a:t>
            </a:r>
            <a:r>
              <a:rPr lang="zh-CN" altLang="en-US"/>
              <a:t>many-body calculation</a:t>
            </a:r>
            <a:r>
              <a:rPr lang="en-US" altLang="zh-CN"/>
              <a:t>( primarily due to interactions with baryons and mesons)</a:t>
            </a:r>
            <a:endParaRPr lang="en-US" altLang="zh-CN"/>
          </a:p>
          <a:p>
            <a:r>
              <a:rPr lang="en-US" altLang="zh-CN">
                <a:sym typeface="+mn-ea"/>
              </a:rPr>
              <a:t>Endres model:a coarse-grained</a:t>
            </a:r>
            <a:r>
              <a:rPr lang="en-US" altLang="zh-CN"/>
              <a:t>transport approach</a:t>
            </a:r>
            <a:endParaRPr lang="en-US" altLang="zh-CN"/>
          </a:p>
          <a:p>
            <a:r>
              <a:rPr lang="en-US" altLang="zh-CN">
                <a:sym typeface="+mn-ea"/>
              </a:rPr>
              <a:t>PHSD model:</a:t>
            </a:r>
            <a:r>
              <a:rPr lang="en-US" altLang="zh-CN"/>
              <a:t> a microscopic transport model</a:t>
            </a:r>
            <a:r>
              <a:rPr lang="zh-CN" altLang="en-US"/>
              <a:t>（includes the collisional broadening of the ρ）（contributions from the ρ, the QGP,</a:t>
            </a:r>
            <a:endParaRPr lang="zh-CN" altLang="en-US"/>
          </a:p>
          <a:p>
            <a:r>
              <a:rPr lang="zh-CN" altLang="en-US"/>
              <a:t>and Dalitz decays of the a1 and ∆ resonances）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11949430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Result—the acceptance-corrected(using a virtual photon method) excess spectra</a:t>
            </a:r>
            <a:r>
              <a:rPr lang="zh-CN" altLang="en-US"/>
              <a:t>（</a:t>
            </a:r>
            <a:r>
              <a:rPr lang="en-US" altLang="zh-CN"/>
              <a:t> ρ-meson were subtracted</a:t>
            </a:r>
            <a:r>
              <a:rPr lang="zh-CN" altLang="en-US"/>
              <a:t>）</a:t>
            </a:r>
            <a:endParaRPr lang="zh-CN" altLang="en-US"/>
          </a:p>
        </p:txBody>
      </p:sp>
      <p:pic>
        <p:nvPicPr>
          <p:cNvPr id="3" name="图片 2" descr="E2J3F$FC9_WK7$$Y4VF[@}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2145" y="1560195"/>
            <a:ext cx="4068445" cy="410527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983480" y="1623695"/>
            <a:ext cx="669417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Rapp</a:t>
            </a:r>
            <a:r>
              <a:rPr lang="en-US" altLang="zh-CN"/>
              <a:t> model: broadening of the ρ spectral function in a hadron gas (Rapp Rho) and from QGP radiation (Rapp QGP)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PHSD model:ρ meson (PHSD Rho), QGP(PHSD QGP), Dalitz decays of the a1 (PHSD a1), and ∆ resonances (PHSD Delta)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4983480" y="433133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sym typeface="+mn-ea"/>
              </a:rPr>
              <a:t>Blue point——real data</a:t>
            </a:r>
            <a:endParaRPr lang="en-US" altLang="zh-CN"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83480" y="335978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The sums (Rapp Sum, PHSD</a:t>
            </a:r>
            <a:endParaRPr lang="zh-CN" altLang="en-US"/>
          </a:p>
          <a:p>
            <a:r>
              <a:rPr lang="zh-CN" altLang="en-US"/>
              <a:t>Sum) are compared with the excess yield at each energy.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5070475" y="502602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ym typeface="+mn-ea"/>
              </a:rPr>
              <a:t>Rapp</a:t>
            </a:r>
            <a:r>
              <a:rPr lang="en-US" altLang="zh-CN">
                <a:sym typeface="+mn-ea"/>
              </a:rPr>
              <a:t> model: uncertainty on the order of 15%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PHSD model:uncertainty on the order of 30%</a:t>
            </a:r>
            <a:endParaRPr lang="en-US" altLang="zh-CN"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本框 4"/>
              <p:cNvSpPr txBox="1"/>
              <p:nvPr/>
            </p:nvSpPr>
            <p:spPr>
              <a:xfrm>
                <a:off x="405765" y="189865"/>
                <a:ext cx="11728450" cy="38798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en-US" altLang="zh-CN"/>
                  <a:t>Result—the integrated excess yields</a:t>
                </a:r>
                <a:r>
                  <a:rPr lang="zh-CN" altLang="en-US"/>
                  <a:t>（</a:t>
                </a:r>
                <a:r>
                  <a:rPr lang="en-US" altLang="zh-CN"/>
                  <a:t>normalized by dNch/dy; integrated  mass region from 0.40 to 0.75  GeV/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𝐶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/>
                  <a:t>）</a:t>
                </a:r>
                <a:endParaRPr lang="zh-CN" altLang="en-US"/>
              </a:p>
            </p:txBody>
          </p:sp>
        </mc:Choice>
        <mc:Fallback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5" y="189865"/>
                <a:ext cx="11728450" cy="387985"/>
              </a:xfrm>
              <a:prstGeom prst="rect">
                <a:avLst/>
              </a:prstGeom>
              <a:blipFill rotWithShape="1">
                <a:blip r:embed="rId1"/>
                <a:stretch>
                  <a:fillRect r="-2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图片 2" descr="C`B9W`8ZT2[BV182I8{0H0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0" y="1139190"/>
            <a:ext cx="4626610" cy="2802255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5206365" y="1383665"/>
            <a:ext cx="6096000" cy="6972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/>
          </a:p>
          <a:p>
            <a:r>
              <a:rPr lang="zh-CN" altLang="en-US">
                <a:sym typeface="+mn-ea"/>
              </a:rPr>
              <a:t>√sNN = </a:t>
            </a:r>
            <a:r>
              <a:rPr lang="zh-CN" altLang="en-US">
                <a:sym typeface="+mn-ea"/>
              </a:rPr>
              <a:t>39</a:t>
            </a:r>
            <a:r>
              <a:rPr lang="zh-CN" altLang="en-US">
                <a:sym typeface="+mn-ea"/>
              </a:rPr>
              <a:t>GeV</a:t>
            </a:r>
            <a:r>
              <a:rPr lang="en-US" altLang="zh-CN">
                <a:sym typeface="+mn-ea"/>
              </a:rPr>
              <a:t> (1)                                         this article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endParaRPr lang="en-US" altLang="zh-CN">
              <a:sym typeface="+mn-ea"/>
            </a:endParaRPr>
          </a:p>
        </p:txBody>
      </p:sp>
      <p:sp>
        <p:nvSpPr>
          <p:cNvPr id="11" name="右大括号 10"/>
          <p:cNvSpPr/>
          <p:nvPr>
            <p:custDataLst>
              <p:tags r:id="rId4"/>
            </p:custDataLst>
          </p:nvPr>
        </p:nvSpPr>
        <p:spPr>
          <a:xfrm>
            <a:off x="9414510" y="1285875"/>
            <a:ext cx="75565" cy="124587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5217795" y="2691130"/>
                <a:ext cx="6096000" cy="624840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zh-CN" altLang="en-US">
                    <a:sym typeface="+mn-ea"/>
                  </a:rPr>
                  <a:t>√sNN = </a:t>
                </a:r>
                <a:r>
                  <a:rPr lang="en-US" altLang="zh-CN">
                    <a:sym typeface="+mn-ea"/>
                  </a:rPr>
                  <a:t>19.6</a:t>
                </a:r>
                <a:r>
                  <a:rPr lang="zh-CN" altLang="en-US">
                    <a:sym typeface="+mn-ea"/>
                  </a:rPr>
                  <a:t>GeV</a:t>
                </a:r>
                <a:r>
                  <a:rPr lang="en-US" altLang="zh-CN">
                    <a:sym typeface="+mn-ea"/>
                  </a:rPr>
                  <a:t>(</a:t>
                </a:r>
                <a:r>
                  <a:rPr lang="zh-CN" altLang="en-US">
                    <a:sym typeface="+mn-ea"/>
                  </a:rPr>
                  <a:t>3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zh-CN" altLang="en-US">
                  <a:sym typeface="+mn-ea"/>
                </a:endParaRPr>
              </a:p>
              <a:p>
                <a:r>
                  <a:rPr lang="en-US" altLang="zh-CN"/>
                  <a:t>                                                                   </a:t>
                </a:r>
                <a:r>
                  <a:rPr lang="en-US" altLang="zh-CN">
                    <a:sym typeface="+mn-ea"/>
                  </a:rPr>
                  <a:t>another article</a:t>
                </a:r>
                <a:endParaRPr lang="en-US" altLang="zh-CN">
                  <a:sym typeface="+mn-ea"/>
                </a:endParaRPr>
              </a:p>
              <a:p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5217795" y="2691130"/>
                <a:ext cx="6096000" cy="624840"/>
              </a:xfrm>
              <a:prstGeom prst="rect">
                <a:avLst/>
              </a:prstGeom>
              <a:blipFill rotWithShape="1">
                <a:blip r:embed="rId7"/>
                <a:stretch>
                  <a:fillRect b="-405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右大括号 12"/>
          <p:cNvSpPr/>
          <p:nvPr>
            <p:custDataLst>
              <p:tags r:id="rId8"/>
            </p:custDataLst>
          </p:nvPr>
        </p:nvSpPr>
        <p:spPr>
          <a:xfrm rot="10800000" flipH="1">
            <a:off x="9413875" y="2790190"/>
            <a:ext cx="76200" cy="73787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文本框 13"/>
              <p:cNvSpPr txBox="1"/>
              <p:nvPr>
                <p:custDataLst>
                  <p:tags r:id="rId9"/>
                </p:custDataLst>
              </p:nvPr>
            </p:nvSpPr>
            <p:spPr>
              <a:xfrm>
                <a:off x="5206365" y="2116455"/>
                <a:ext cx="4592320" cy="37973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>
                    <a:sym typeface="+mn-ea"/>
                  </a:rPr>
                  <a:t>√sNN = 62.4GeV</a:t>
                </a:r>
                <a:r>
                  <a:rPr lang="en-US" altLang="zh-CN">
                    <a:sym typeface="+mn-ea"/>
                  </a:rPr>
                  <a:t>(6</a:t>
                </a:r>
                <a:r>
                  <a:rPr lang="zh-CN" altLang="en-US">
                    <a:sym typeface="+mn-ea"/>
                  </a:rPr>
                  <a:t>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0"/>
                </p:custDataLst>
              </p:nvPr>
            </p:nvSpPr>
            <p:spPr>
              <a:xfrm>
                <a:off x="5206365" y="2116455"/>
                <a:ext cx="4592320" cy="37973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文本框 14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5217795" y="3125470"/>
                <a:ext cx="6096000" cy="38481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>
                    <a:sym typeface="+mn-ea"/>
                  </a:rPr>
                  <a:t>√sNN = </a:t>
                </a:r>
                <a:r>
                  <a:rPr lang="en-US" altLang="zh-CN">
                    <a:sym typeface="+mn-ea"/>
                  </a:rPr>
                  <a:t>200</a:t>
                </a:r>
                <a:r>
                  <a:rPr lang="zh-CN" altLang="en-US">
                    <a:sym typeface="+mn-ea"/>
                  </a:rPr>
                  <a:t>GeV</a:t>
                </a:r>
                <a:r>
                  <a:rPr lang="en-US" altLang="zh-CN">
                    <a:sym typeface="+mn-ea"/>
                  </a:rPr>
                  <a:t> (2.5</a:t>
                </a:r>
                <a:r>
                  <a:rPr lang="zh-CN" altLang="en-US">
                    <a:sym typeface="+mn-ea"/>
                  </a:rPr>
                  <a:t> 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3"/>
                </p:custDataLst>
              </p:nvPr>
            </p:nvSpPr>
            <p:spPr>
              <a:xfrm>
                <a:off x="5217795" y="3125470"/>
                <a:ext cx="6096000" cy="3848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文本框 15"/>
              <p:cNvSpPr txBox="1"/>
              <p:nvPr>
                <p:custDataLst>
                  <p:tags r:id="rId15"/>
                </p:custDataLst>
              </p:nvPr>
            </p:nvSpPr>
            <p:spPr>
              <a:xfrm>
                <a:off x="5217795" y="1139190"/>
                <a:ext cx="4312285" cy="65659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>
                    <a:sym typeface="+mn-ea"/>
                  </a:rPr>
                  <a:t>√sNN = 27GeV</a:t>
                </a:r>
                <a:r>
                  <a:rPr lang="en-US" altLang="zh-CN">
                    <a:sym typeface="+mn-ea"/>
                  </a:rPr>
                  <a:t> (2.5</a:t>
                </a:r>
                <a:r>
                  <a:rPr lang="zh-CN" altLang="en-US">
                    <a:sym typeface="+mn-ea"/>
                  </a:rPr>
                  <a:t>×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10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sym typeface="+mn-ea"/>
                  </a:rPr>
                  <a:t>)</a:t>
                </a:r>
                <a:endParaRPr lang="en-US" altLang="zh-CN">
                  <a:sym typeface="+mn-ea"/>
                </a:endParaRPr>
              </a:p>
              <a:p>
                <a:endParaRPr lang="en-US" altLang="zh-CN">
                  <a:sym typeface="+mn-ea"/>
                </a:endParaRPr>
              </a:p>
            </p:txBody>
          </p:sp>
        </mc:Choice>
        <mc:Fallback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6"/>
                </p:custDataLst>
              </p:nvPr>
            </p:nvSpPr>
            <p:spPr>
              <a:xfrm>
                <a:off x="5217795" y="1139190"/>
                <a:ext cx="4312285" cy="65659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/>
          <p:cNvSpPr txBox="1"/>
          <p:nvPr/>
        </p:nvSpPr>
        <p:spPr>
          <a:xfrm>
            <a:off x="348615" y="4531995"/>
            <a:ext cx="11729720" cy="2030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no statistically significant collision-energy dependence for the</a:t>
            </a:r>
            <a:r>
              <a:rPr lang="en-US" altLang="zh-CN"/>
              <a:t> </a:t>
            </a:r>
            <a:r>
              <a:rPr lang="zh-CN" altLang="en-US"/>
              <a:t>0-80% most-central Au+Au collisions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dilepton production is expected to be mainly determined by the strong coupling of the ρ-meson to baryons, rather than to mesons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(total baryon density remains approximately unchanged for minimum-bias Au+Au collisions with collision energies above </a:t>
            </a:r>
            <a:r>
              <a:rPr lang="zh-CN" altLang="en-US">
                <a:sym typeface="+mn-ea"/>
              </a:rPr>
              <a:t>√sNN = </a:t>
            </a:r>
            <a:r>
              <a:rPr lang="en-US" altLang="zh-CN">
                <a:sym typeface="+mn-ea"/>
              </a:rPr>
              <a:t>200</a:t>
            </a:r>
            <a:r>
              <a:rPr lang="zh-CN" altLang="en-US">
                <a:sym typeface="+mn-ea"/>
              </a:rPr>
              <a:t>GeV</a:t>
            </a:r>
            <a:r>
              <a:rPr lang="en-US" altLang="zh-CN"/>
              <a:t>)</a:t>
            </a:r>
            <a:endParaRPr lang="en-US" altLang="zh-CN"/>
          </a:p>
        </p:txBody>
      </p:sp>
      <p:sp>
        <p:nvSpPr>
          <p:cNvPr id="6" name="右箭头 5"/>
          <p:cNvSpPr/>
          <p:nvPr/>
        </p:nvSpPr>
        <p:spPr>
          <a:xfrm rot="5400000">
            <a:off x="5206365" y="4924425"/>
            <a:ext cx="213360" cy="75565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8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9264650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7" name="文本框 6"/>
          <p:cNvSpPr txBox="1"/>
          <p:nvPr>
            <p:custDataLst>
              <p:tags r:id="rId1"/>
            </p:custDataLst>
          </p:nvPr>
        </p:nvSpPr>
        <p:spPr>
          <a:xfrm>
            <a:off x="784860" y="123761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22375" y="1237615"/>
            <a:ext cx="1071372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reported dielectron yields for</a:t>
            </a:r>
            <a:r>
              <a:rPr lang="en-US" altLang="zh-CN"/>
              <a:t> </a:t>
            </a:r>
            <a:r>
              <a:rPr lang="zh-CN" altLang="en-US"/>
              <a:t>the 0−80% most-central Au+Au collisions at √sNN =27, 39, and 62.4 GeV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164590" y="1771015"/>
            <a:ext cx="1094994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 </a:t>
            </a:r>
            <a:r>
              <a:rPr lang="en-US" altLang="zh-CN"/>
              <a:t>(</a:t>
            </a:r>
            <a:r>
              <a:rPr lang="zh-CN" altLang="en-US"/>
              <a:t>complement</a:t>
            </a:r>
            <a:r>
              <a:rPr lang="en-US" altLang="zh-CN"/>
              <a:t>ing</a:t>
            </a:r>
            <a:r>
              <a:rPr lang="zh-CN" altLang="en-US"/>
              <a:t> the previously published results</a:t>
            </a:r>
            <a:r>
              <a:rPr lang="en-US" altLang="zh-CN"/>
              <a:t> </a:t>
            </a:r>
            <a:r>
              <a:rPr lang="zh-CN" altLang="en-US">
                <a:sym typeface="+mn-ea"/>
              </a:rPr>
              <a:t>√sNN =</a:t>
            </a:r>
            <a:r>
              <a:rPr lang="en-US" altLang="zh-CN">
                <a:sym typeface="+mn-ea"/>
              </a:rPr>
              <a:t>19.6</a:t>
            </a:r>
            <a:r>
              <a:rPr lang="zh-CN" altLang="en-US">
                <a:sym typeface="+mn-ea"/>
              </a:rPr>
              <a:t> and </a:t>
            </a:r>
            <a:r>
              <a:rPr lang="en-US" altLang="zh-CN">
                <a:sym typeface="+mn-ea"/>
              </a:rPr>
              <a:t>200</a:t>
            </a:r>
            <a:r>
              <a:rPr lang="zh-CN" altLang="en-US">
                <a:sym typeface="+mn-ea"/>
              </a:rPr>
              <a:t>GeV</a:t>
            </a:r>
            <a:r>
              <a:rPr lang="en-US" altLang="zh-CN"/>
              <a:t>, combined data sets cover an order-of-magnitude range in collision energies over which the total baryon density and freeze-out temperatures are remarkably constant)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1164590" y="2707005"/>
            <a:ext cx="108940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observed</a:t>
            </a:r>
            <a:r>
              <a:rPr lang="en-US" altLang="zh-CN"/>
              <a:t> </a:t>
            </a:r>
            <a:r>
              <a:rPr lang="zh-CN" altLang="en-US"/>
              <a:t>statistically significant excesses in the LMR when comparing the data to hadronic cocktails that do not include</a:t>
            </a:r>
            <a:r>
              <a:rPr lang="en-US" altLang="zh-CN"/>
              <a:t> </a:t>
            </a:r>
            <a:r>
              <a:rPr lang="zh-CN" altLang="en-US"/>
              <a:t>vacuum ρ decay contributions.</a:t>
            </a:r>
            <a:endParaRPr lang="zh-CN" altLang="en-US"/>
          </a:p>
        </p:txBody>
      </p: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784860" y="270700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/>
              <p:cNvSpPr txBox="1"/>
              <p:nvPr/>
            </p:nvSpPr>
            <p:spPr>
              <a:xfrm>
                <a:off x="1148715" y="3429000"/>
                <a:ext cx="10714355" cy="65659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/>
                  <a:t>integrated from 0.40 to 0.75 GeV/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𝐶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/>
                  <a:t>, and reported as a</a:t>
                </a:r>
                <a:r>
                  <a:rPr lang="en-US" altLang="zh-CN"/>
                  <a:t> </a:t>
                </a:r>
                <a:r>
                  <a:rPr lang="zh-CN" altLang="en-US"/>
                  <a:t>function of √sNN</a:t>
                </a:r>
                <a:endParaRPr lang="zh-CN" altLang="en-US"/>
              </a:p>
              <a:p>
                <a:r>
                  <a:rPr lang="en-US" altLang="zh-CN"/>
                  <a:t>( no significant energy dependence and are statistically consistent with model calculations)</a:t>
                </a:r>
                <a:endParaRPr lang="en-US" altLang="zh-CN"/>
              </a:p>
            </p:txBody>
          </p:sp>
        </mc:Choice>
        <mc:Fallback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715" y="3429000"/>
                <a:ext cx="10714355" cy="6565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>
            <a:off x="768985" y="347281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22375" y="4222115"/>
            <a:ext cx="1103122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Further experimental tests of the models discussed in this</a:t>
            </a:r>
            <a:r>
              <a:rPr lang="en-US" altLang="zh-CN"/>
              <a:t> </a:t>
            </a:r>
            <a:r>
              <a:rPr lang="zh-CN" altLang="en-US"/>
              <a:t>paper are warranted </a:t>
            </a:r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5"/>
            </p:custDataLst>
          </p:nvPr>
        </p:nvSpPr>
        <p:spPr>
          <a:xfrm>
            <a:off x="784860" y="422211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84860" y="4723765"/>
            <a:ext cx="1120457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ym typeface="+mn-ea"/>
              </a:rPr>
              <a:t>findings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are consistent with models that include ρ broadening in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the approach to chiral symmetry restoration</a:t>
            </a:r>
            <a:endParaRPr lang="zh-CN" altLang="en-US"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84860" y="5269230"/>
            <a:ext cx="112204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Beam Energy Scan Phase II project</a:t>
            </a:r>
            <a:r>
              <a:rPr lang="en-US" altLang="zh-CN"/>
              <a:t>       collected over an order of magnitude more data than previously acquired in the energy range from 7.7 to 19.6 GeV, where the total baryon density changes substantially</a:t>
            </a:r>
            <a:endParaRPr lang="en-US" altLang="zh-CN"/>
          </a:p>
        </p:txBody>
      </p:sp>
      <p:sp>
        <p:nvSpPr>
          <p:cNvPr id="15" name="右箭头 14"/>
          <p:cNvSpPr/>
          <p:nvPr>
            <p:custDataLst>
              <p:tags r:id="rId6"/>
            </p:custDataLst>
          </p:nvPr>
        </p:nvSpPr>
        <p:spPr>
          <a:xfrm>
            <a:off x="4584700" y="5730240"/>
            <a:ext cx="213360" cy="75565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792480" y="6091555"/>
            <a:ext cx="1666240" cy="3352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Future studies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810510" y="5941060"/>
            <a:ext cx="9372600" cy="6426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better understand</a:t>
            </a:r>
            <a:r>
              <a:rPr lang="en-US" altLang="zh-CN"/>
              <a:t>ing(factors in the LMR dielectron excess;connection between ρ-meson broadening and chiral symmetry restoration)</a:t>
            </a:r>
            <a:endParaRPr lang="en-US" altLang="zh-CN"/>
          </a:p>
        </p:txBody>
      </p:sp>
      <p:sp>
        <p:nvSpPr>
          <p:cNvPr id="18" name="右箭头 17"/>
          <p:cNvSpPr/>
          <p:nvPr>
            <p:custDataLst>
              <p:tags r:id="rId7"/>
            </p:custDataLst>
          </p:nvPr>
        </p:nvSpPr>
        <p:spPr>
          <a:xfrm>
            <a:off x="2527935" y="6252210"/>
            <a:ext cx="213360" cy="75565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8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3864610" cy="7346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2" name="矩形 1"/>
          <p:cNvSpPr/>
          <p:nvPr/>
        </p:nvSpPr>
        <p:spPr>
          <a:xfrm>
            <a:off x="600710" y="906780"/>
            <a:ext cx="121920" cy="12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784860" y="780415"/>
            <a:ext cx="1409065" cy="3441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Motivation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784860" y="123761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1164590" y="1229360"/>
            <a:ext cx="10664190" cy="3441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 leptons don’t participate in the strong interaction       good probes of Quark-Gluon Plasma (QGP) </a:t>
            </a:r>
            <a:endParaRPr lang="en-US" altLang="zh-CN"/>
          </a:p>
        </p:txBody>
      </p:sp>
      <p:sp>
        <p:nvSpPr>
          <p:cNvPr id="10" name="右箭头 9"/>
          <p:cNvSpPr/>
          <p:nvPr/>
        </p:nvSpPr>
        <p:spPr>
          <a:xfrm>
            <a:off x="6228715" y="1402715"/>
            <a:ext cx="276860" cy="7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3"/>
            </p:custDataLst>
          </p:nvPr>
        </p:nvSpPr>
        <p:spPr>
          <a:xfrm>
            <a:off x="1463040" y="1708785"/>
            <a:ext cx="10996930" cy="7023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providing means to experimentally test models  that predict chiral symmetry restoration;  </a:t>
            </a:r>
            <a:endParaRPr lang="en-US" altLang="zh-CN"/>
          </a:p>
          <a:p>
            <a:r>
              <a:rPr lang="en-US" altLang="zh-CN"/>
              <a:t>enable a better understanding of the microscopic properties of QCD matter(QGP)</a:t>
            </a:r>
            <a:r>
              <a:rPr lang="zh-CN" altLang="en-US"/>
              <a:t>；</a:t>
            </a:r>
            <a:r>
              <a:rPr lang="en-US" altLang="zh-CN"/>
              <a:t> </a:t>
            </a:r>
            <a:endParaRPr lang="en-US" altLang="zh-CN"/>
          </a:p>
        </p:txBody>
      </p:sp>
      <p:sp>
        <p:nvSpPr>
          <p:cNvPr id="14" name="矩形 13"/>
          <p:cNvSpPr/>
          <p:nvPr>
            <p:custDataLst>
              <p:tags r:id="rId4"/>
            </p:custDataLst>
          </p:nvPr>
        </p:nvSpPr>
        <p:spPr>
          <a:xfrm>
            <a:off x="538480" y="4536440"/>
            <a:ext cx="121920" cy="12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dk1"/>
                </a:solidFill>
              </a14:hiddenFill>
            </a:ext>
          </a:ex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>
            <p:custDataLst>
              <p:tags r:id="rId5"/>
            </p:custDataLst>
          </p:nvPr>
        </p:nvSpPr>
        <p:spPr>
          <a:xfrm>
            <a:off x="722630" y="4410075"/>
            <a:ext cx="1466850" cy="3441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Mass range</a:t>
            </a:r>
            <a:endParaRPr lang="en-US" altLang="zh-CN"/>
          </a:p>
        </p:txBody>
      </p:sp>
      <p:sp>
        <p:nvSpPr>
          <p:cNvPr id="16" name="文本框 15"/>
          <p:cNvSpPr txBox="1"/>
          <p:nvPr>
            <p:custDataLst>
              <p:tags r:id="rId6"/>
            </p:custDataLst>
          </p:nvPr>
        </p:nvSpPr>
        <p:spPr>
          <a:xfrm>
            <a:off x="784860" y="489077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463040" y="3103880"/>
            <a:ext cx="1085151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Models that include an in-medium broadening of the ρ-meson spectral function</a:t>
            </a:r>
            <a:r>
              <a:rPr lang="en-US" altLang="zh-CN"/>
              <a:t> </a:t>
            </a:r>
            <a:r>
              <a:rPr lang="zh-CN" altLang="en-US"/>
              <a:t>consistently describe the observed excess</a:t>
            </a:r>
            <a:r>
              <a:rPr lang="en-US" altLang="zh-CN"/>
              <a:t>;chiral symmetry restoration result in the modification of chiral partners</a:t>
            </a:r>
            <a:endParaRPr lang="en-US" altLang="zh-CN"/>
          </a:p>
          <a:p>
            <a:r>
              <a:rPr lang="zh-CN" altLang="en-US"/>
              <a:t>The generation of hadronic masses is in part caused</a:t>
            </a:r>
            <a:r>
              <a:rPr lang="en-US" altLang="zh-CN"/>
              <a:t> </a:t>
            </a:r>
            <a:r>
              <a:rPr lang="zh-CN" altLang="en-US"/>
              <a:t>by the spontaneous breaking of chiral</a:t>
            </a:r>
            <a:r>
              <a:rPr lang="en-US" altLang="zh-CN"/>
              <a:t> </a:t>
            </a:r>
            <a:r>
              <a:rPr lang="zh-CN" altLang="en-US"/>
              <a:t>symmetry</a:t>
            </a:r>
            <a:endParaRPr lang="zh-CN" altLang="en-US"/>
          </a:p>
        </p:txBody>
      </p:sp>
      <p:sp>
        <p:nvSpPr>
          <p:cNvPr id="18" name="文本框 17"/>
          <p:cNvSpPr txBox="1"/>
          <p:nvPr>
            <p:custDataLst>
              <p:tags r:id="rId7"/>
            </p:custDataLst>
          </p:nvPr>
        </p:nvSpPr>
        <p:spPr>
          <a:xfrm>
            <a:off x="793115" y="255206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文本框 18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1172845" y="2543810"/>
                <a:ext cx="11142345" cy="64833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>
                    <a:sym typeface="+mn-ea"/>
                  </a:rPr>
                  <a:t>a significant excess yield of dielectrons is</a:t>
                </a:r>
                <a:r>
                  <a:rPr lang="en-US">
                    <a:sym typeface="+mn-ea"/>
                  </a:rPr>
                  <a:t> </a:t>
                </a:r>
                <a:r>
                  <a:rPr>
                    <a:sym typeface="+mn-ea"/>
                  </a:rPr>
                  <a:t>observed in the </a:t>
                </a:r>
                <a:r>
                  <a:rPr b="1">
                    <a:sym typeface="+mn-ea"/>
                  </a:rPr>
                  <a:t>low-mass region</a:t>
                </a:r>
                <a:r>
                  <a:rPr>
                    <a:sym typeface="+mn-ea"/>
                  </a:rPr>
                  <a:t> (0.40&lt;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𝑀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𝑒𝑒</m:t>
                        </m:r>
                      </m:sub>
                    </m:sSub>
                  </m:oMath>
                </a14:m>
                <a:r>
                  <a:rPr>
                    <a:sym typeface="+mn-ea"/>
                  </a:rPr>
                  <a:t> &lt; 0.75 MeV/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𝐶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p>
                    </m:sSup>
                  </m:oMath>
                </a14:m>
                <a:r>
                  <a:rPr>
                    <a:sym typeface="+mn-ea"/>
                  </a:rPr>
                  <a:t>) compared to hadronic cocktail simulations at freeze-out</a:t>
                </a:r>
                <a:endParaRPr>
                  <a:sym typeface="+mn-ea"/>
                </a:endParaRPr>
              </a:p>
            </p:txBody>
          </p:sp>
        </mc:Choice>
        <mc:Fallback>
          <p:sp>
            <p:nvSpPr>
              <p:cNvPr id="19" name="文本框 18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9"/>
                </p:custDataLst>
              </p:nvPr>
            </p:nvSpPr>
            <p:spPr>
              <a:xfrm>
                <a:off x="1172845" y="2543810"/>
                <a:ext cx="11142345" cy="64833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/>
          <p:cNvSpPr txBox="1"/>
          <p:nvPr>
            <p:custDataLst>
              <p:tags r:id="rId11"/>
            </p:custDataLst>
          </p:nvPr>
        </p:nvSpPr>
        <p:spPr>
          <a:xfrm>
            <a:off x="1164590" y="4879340"/>
            <a:ext cx="902335" cy="2959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HMR</a:t>
            </a:r>
            <a:endParaRPr lang="en-US" altLang="zh-CN"/>
          </a:p>
        </p:txBody>
      </p:sp>
      <p:sp>
        <p:nvSpPr>
          <p:cNvPr id="21" name="文本框 20"/>
          <p:cNvSpPr txBox="1"/>
          <p:nvPr>
            <p:custDataLst>
              <p:tags r:id="rId12"/>
            </p:custDataLst>
          </p:nvPr>
        </p:nvSpPr>
        <p:spPr>
          <a:xfrm>
            <a:off x="784860" y="544830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>
            <p:custDataLst>
              <p:tags r:id="rId13"/>
            </p:custDataLst>
          </p:nvPr>
        </p:nvSpPr>
        <p:spPr>
          <a:xfrm>
            <a:off x="1164590" y="5436870"/>
            <a:ext cx="902335" cy="2959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IMR</a:t>
            </a:r>
            <a:endParaRPr lang="en-US" altLang="zh-CN"/>
          </a:p>
        </p:txBody>
      </p:sp>
      <p:sp>
        <p:nvSpPr>
          <p:cNvPr id="23" name="文本框 22"/>
          <p:cNvSpPr txBox="1"/>
          <p:nvPr>
            <p:custDataLst>
              <p:tags r:id="rId14"/>
            </p:custDataLst>
          </p:nvPr>
        </p:nvSpPr>
        <p:spPr>
          <a:xfrm>
            <a:off x="784860" y="609727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文本框 23"/>
          <p:cNvSpPr txBox="1"/>
          <p:nvPr>
            <p:custDataLst>
              <p:tags r:id="rId15"/>
            </p:custDataLst>
          </p:nvPr>
        </p:nvSpPr>
        <p:spPr>
          <a:xfrm>
            <a:off x="1164590" y="6085840"/>
            <a:ext cx="902335" cy="29591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 b="1"/>
              <a:t>LMR</a:t>
            </a:r>
            <a:endParaRPr lang="en-US" altLang="zh-CN" b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文本框 24"/>
              <p:cNvSpPr txBox="1"/>
              <p:nvPr/>
            </p:nvSpPr>
            <p:spPr>
              <a:xfrm>
                <a:off x="1980501" y="4878324"/>
                <a:ext cx="1134745" cy="379730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𝑙𝑙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&lt;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∅</m:t>
                          </m:r>
                        </m:sub>
                      </m:sSub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25" name="文本框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0501" y="4878324"/>
                <a:ext cx="1134745" cy="379730"/>
              </a:xfrm>
              <a:prstGeom prst="rect">
                <a:avLst/>
              </a:prstGeom>
              <a:blipFill rotWithShape="1">
                <a:blip r:embed="rId16"/>
                <a:stretch>
                  <a:fillRect l="-50" t="-67" r="50" b="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文本框 25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1980501" y="5452364"/>
                <a:ext cx="1884045" cy="356235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∅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&lt;</m:t>
                          </m:r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𝑙𝑙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charset="0"/>
                          <a:cs typeface="Cambria Math" panose="02040503050406030204" charset="0"/>
                        </a:rPr>
                        <m:t>&lt;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</m:t>
                          </m:r>
                        </m:e>
                        <m:sub>
                          <m:f>
                            <m:fPr>
                              <m:type m:val="lin"/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fPr>
                            <m:num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𝐽</m:t>
                              </m:r>
                            </m:num>
                            <m:den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𝜓</m:t>
                              </m:r>
                            </m:den>
                          </m:f>
                        </m:sub>
                      </m:sSub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26" name="文本框 25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18"/>
                </p:custDataLst>
              </p:nvPr>
            </p:nvSpPr>
            <p:spPr>
              <a:xfrm>
                <a:off x="1980501" y="5452364"/>
                <a:ext cx="1884045" cy="356235"/>
              </a:xfrm>
              <a:prstGeom prst="rect">
                <a:avLst/>
              </a:prstGeom>
              <a:blipFill rotWithShape="1">
                <a:blip r:embed="rId19"/>
                <a:stretch>
                  <a:fillRect l="-30" t="-71" r="30" b="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文本框 27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1980501" y="6085459"/>
                <a:ext cx="1396365" cy="356235"/>
              </a:xfrm>
              <a:prstGeom prst="rect">
                <a:avLst/>
              </a:prstGeom>
              <a:noFill/>
            </p:spPr>
            <p:txBody>
              <a:bodyPr wrap="none" rtlCol="0" anchor="t">
                <a:spAutoFit/>
              </a:bodyPr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charset="0"/>
                                  <a:cs typeface="Cambria Math" panose="02040503050406030204" charset="0"/>
                                </a:rPr>
                                <m:t>𝑀</m:t>
                              </m:r>
                            </m:e>
                            <m:sub>
                              <m:f>
                                <m:fPr>
                                  <m:type m:val="lin"/>
                                  <m:ctrlPr>
                                    <a:rPr lang="en-US" altLang="zh-CN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en-US" altLang="zh-CN" i="1">
                                      <a:latin typeface="Cambria Math" panose="02040503050406030204" charset="0"/>
                                      <a:cs typeface="Cambria Math" panose="02040503050406030204" charset="0"/>
                                    </a:rPr>
                                    <m:t>𝜓</m:t>
                                  </m:r>
                                </m:den>
                              </m:f>
                            </m:sub>
                          </m:s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&lt;</m:t>
                          </m:r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𝑙𝑙</m:t>
                          </m:r>
                        </m:sub>
                      </m:sSub>
                    </m:oMath>
                  </m:oMathPara>
                </a14:m>
                <a:endParaRPr lang="zh-CN" altLang="en-US"/>
              </a:p>
            </p:txBody>
          </p:sp>
        </mc:Choice>
        <mc:Fallback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1"/>
                </p:custDataLst>
              </p:nvPr>
            </p:nvSpPr>
            <p:spPr>
              <a:xfrm>
                <a:off x="1980501" y="6085459"/>
                <a:ext cx="1396365" cy="356235"/>
              </a:xfrm>
              <a:prstGeom prst="rect">
                <a:avLst/>
              </a:prstGeom>
              <a:blipFill rotWithShape="1">
                <a:blip r:embed="rId22"/>
                <a:stretch>
                  <a:fillRect l="-41" t="-71" r="41" b="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文本框 31"/>
          <p:cNvSpPr txBox="1"/>
          <p:nvPr/>
        </p:nvSpPr>
        <p:spPr>
          <a:xfrm flipH="1">
            <a:off x="1245235" y="169926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23"/>
            </p:custDataLst>
          </p:nvPr>
        </p:nvSpPr>
        <p:spPr>
          <a:xfrm flipH="1">
            <a:off x="1245235" y="200660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文本框 34"/>
          <p:cNvSpPr txBox="1"/>
          <p:nvPr>
            <p:custDataLst>
              <p:tags r:id="rId24"/>
            </p:custDataLst>
          </p:nvPr>
        </p:nvSpPr>
        <p:spPr>
          <a:xfrm flipH="1">
            <a:off x="1245235" y="3170555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文本框 35"/>
          <p:cNvSpPr txBox="1"/>
          <p:nvPr>
            <p:custDataLst>
              <p:tags r:id="rId25"/>
            </p:custDataLst>
          </p:nvPr>
        </p:nvSpPr>
        <p:spPr>
          <a:xfrm flipH="1">
            <a:off x="1245235" y="3670935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文本框 36"/>
              <p:cNvSpPr txBox="1"/>
              <p:nvPr>
                <p:custDataLst>
                  <p:tags r:id="rId26"/>
                </p:custDataLst>
              </p:nvPr>
            </p:nvSpPr>
            <p:spPr>
              <a:xfrm>
                <a:off x="3479165" y="4859020"/>
                <a:ext cx="5371465" cy="381635"/>
              </a:xfrm>
              <a:prstGeom prst="rect">
                <a:avLst/>
              </a:prstGeom>
              <a:noFill/>
            </p:spPr>
            <p:txBody>
              <a:bodyPr wrap="square" rtlCol="0" anchor="t">
                <a:noAutofit/>
              </a:bodyPr>
              <a:p>
                <a:r>
                  <a:rPr lang="en-US" altLang="zh-CN"/>
                  <a:t>Drell-Yan (DY) decays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charset="0"/>
                      </a:rPr>
                      <m:t>q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𝑞</m:t>
                        </m:r>
                      </m:e>
                    </m:acc>
                    <m:r>
                      <a:rPr lang="en-US" altLang="zh-CN" i="1">
                        <a:latin typeface="Cambria Math" panose="02040503050406030204" charset="0"/>
                        <a:cs typeface="Cambria Math" panose="02040503050406030204" charset="0"/>
                      </a:rPr>
                      <m:t>       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𝑙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𝑙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−</m:t>
                        </m:r>
                      </m:sup>
                    </m:sSup>
                  </m:oMath>
                </a14:m>
                <a:endParaRPr lang="en-US" altLang="zh-CN"/>
              </a:p>
            </p:txBody>
          </p:sp>
        </mc:Choice>
        <mc:Fallback>
          <p:sp>
            <p:nvSpPr>
              <p:cNvPr id="37" name="文本框 36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27"/>
                </p:custDataLst>
              </p:nvPr>
            </p:nvSpPr>
            <p:spPr>
              <a:xfrm>
                <a:off x="3479165" y="4859020"/>
                <a:ext cx="5371465" cy="381635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直接箭头连接符 37"/>
          <p:cNvCxnSpPr/>
          <p:nvPr/>
        </p:nvCxnSpPr>
        <p:spPr>
          <a:xfrm>
            <a:off x="6238240" y="5121275"/>
            <a:ext cx="31369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4113530" y="545211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QGP thermal dilepton production</a:t>
            </a:r>
            <a:endParaRPr lang="zh-CN" altLang="en-US"/>
          </a:p>
        </p:txBody>
      </p:sp>
      <p:sp>
        <p:nvSpPr>
          <p:cNvPr id="40" name="文本框 39"/>
          <p:cNvSpPr txBox="1"/>
          <p:nvPr/>
        </p:nvSpPr>
        <p:spPr>
          <a:xfrm>
            <a:off x="3634105" y="6073775"/>
            <a:ext cx="3956050" cy="3587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vector mesons </a:t>
            </a:r>
            <a:r>
              <a:rPr lang="en-US" altLang="zh-CN"/>
              <a:t> decays</a:t>
            </a:r>
            <a:r>
              <a:rPr lang="zh-CN" altLang="en-US"/>
              <a:t>(</a:t>
            </a:r>
            <a:r>
              <a:rPr lang="zh-CN" altLang="en-US" b="1"/>
              <a:t>ρ</a:t>
            </a:r>
            <a:r>
              <a:rPr lang="zh-CN" altLang="en-US"/>
              <a:t>, ω, φ,etc.)</a:t>
            </a:r>
            <a:endParaRPr lang="zh-CN" altLang="en-US"/>
          </a:p>
        </p:txBody>
      </p:sp>
    </p:spTree>
    <p:custDataLst>
      <p:tags r:id="rId2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3864610" cy="7346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Background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329565" y="91440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552450" y="921385"/>
            <a:ext cx="10937875" cy="3441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 CERES Collaboration at the Super Proton Synchrotron(Pb+Au collisionsat;√sNN = 8 and 17.3 GeV)</a:t>
            </a:r>
            <a:endParaRPr lang="en-US" altLang="zh-CN"/>
          </a:p>
        </p:txBody>
      </p:sp>
      <p:sp>
        <p:nvSpPr>
          <p:cNvPr id="12" name="文本框 11"/>
          <p:cNvSpPr txBox="1"/>
          <p:nvPr>
            <p:custDataLst>
              <p:tags r:id="rId2"/>
            </p:custDataLst>
          </p:nvPr>
        </p:nvSpPr>
        <p:spPr>
          <a:xfrm>
            <a:off x="1007745" y="1385570"/>
            <a:ext cx="10996930" cy="1085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observed an excess yield in the dielectron </a:t>
            </a:r>
            <a:r>
              <a:rPr lang="en-US" altLang="zh-CN">
                <a:sym typeface="+mn-ea"/>
              </a:rPr>
              <a:t>LMR(</a:t>
            </a:r>
            <a:r>
              <a:rPr b="1">
                <a:sym typeface="+mn-ea"/>
              </a:rPr>
              <a:t>excess yield</a:t>
            </a:r>
            <a:r>
              <a:rPr lang="en-US">
                <a:sym typeface="+mn-ea"/>
              </a:rPr>
              <a:t>,difference between the measured yield and an expected yield based on simulations</a:t>
            </a:r>
            <a:r>
              <a:rPr lang="en-US" altLang="zh-CN">
                <a:sym typeface="+mn-ea"/>
              </a:rPr>
              <a:t> )</a:t>
            </a:r>
            <a:endParaRPr lang="en-US" altLang="zh-CN"/>
          </a:p>
          <a:p>
            <a:r>
              <a:t> excess yield</a:t>
            </a:r>
            <a:r>
              <a:rPr lang="en-US"/>
              <a:t> relative to known hadronic sources, including the ρ−decay in vacuum</a:t>
            </a:r>
            <a:endParaRPr lang="en-US"/>
          </a:p>
        </p:txBody>
      </p:sp>
      <p:sp>
        <p:nvSpPr>
          <p:cNvPr id="32" name="文本框 31"/>
          <p:cNvSpPr txBox="1"/>
          <p:nvPr/>
        </p:nvSpPr>
        <p:spPr>
          <a:xfrm flipH="1">
            <a:off x="789940" y="1378585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4" name="文本框 33"/>
          <p:cNvSpPr txBox="1"/>
          <p:nvPr>
            <p:custDataLst>
              <p:tags r:id="rId3"/>
            </p:custDataLst>
          </p:nvPr>
        </p:nvSpPr>
        <p:spPr>
          <a:xfrm flipH="1">
            <a:off x="790575" y="193802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4"/>
            </p:custDataLst>
          </p:nvPr>
        </p:nvSpPr>
        <p:spPr>
          <a:xfrm>
            <a:off x="329565" y="247142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485775" y="2442845"/>
            <a:ext cx="10937875" cy="3441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  NA60 Collaboration ( In+In collisions;√sNN = 17.3 GeV)</a:t>
            </a:r>
            <a:endParaRPr lang="en-US" altLang="zh-CN"/>
          </a:p>
        </p:txBody>
      </p:sp>
      <p:sp>
        <p:nvSpPr>
          <p:cNvPr id="11" name="文本框 10"/>
          <p:cNvSpPr txBox="1"/>
          <p:nvPr>
            <p:custDataLst>
              <p:tags r:id="rId6"/>
            </p:custDataLst>
          </p:nvPr>
        </p:nvSpPr>
        <p:spPr>
          <a:xfrm>
            <a:off x="1008380" y="2895600"/>
            <a:ext cx="10996930" cy="10858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t>observed LMR excess</a:t>
            </a:r>
            <a:r>
              <a:rPr lang="en-US"/>
              <a:t>( dimuon)</a:t>
            </a:r>
            <a:endParaRPr lang="en-US"/>
          </a:p>
          <a:p>
            <a:endParaRPr lang="en-US"/>
          </a:p>
          <a:p>
            <a:r>
              <a:rPr lang="en-US"/>
              <a:t>the observed LMR excess is consistent with the in-medium broadening of the ρ spectral function</a:t>
            </a:r>
            <a:endParaRPr lang="en-US"/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 flipH="1">
            <a:off x="790575" y="2888615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/>
          <p:cNvSpPr txBox="1"/>
          <p:nvPr>
            <p:custDataLst>
              <p:tags r:id="rId8"/>
            </p:custDataLst>
          </p:nvPr>
        </p:nvSpPr>
        <p:spPr>
          <a:xfrm flipH="1">
            <a:off x="791210" y="344805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" name="文本框 28"/>
          <p:cNvSpPr txBox="1"/>
          <p:nvPr>
            <p:custDataLst>
              <p:tags r:id="rId9"/>
            </p:custDataLst>
          </p:nvPr>
        </p:nvSpPr>
        <p:spPr>
          <a:xfrm>
            <a:off x="329565" y="414655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10"/>
            </p:custDataLst>
          </p:nvPr>
        </p:nvSpPr>
        <p:spPr>
          <a:xfrm>
            <a:off x="485775" y="4146550"/>
            <a:ext cx="10937875" cy="3441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  Relativistic Heavy Ion Collider ( Au+Au collisions;√sNN = 200 GeV)</a:t>
            </a:r>
            <a:endParaRPr lang="en-US" altLang="zh-CN"/>
          </a:p>
        </p:txBody>
      </p:sp>
      <p:sp>
        <p:nvSpPr>
          <p:cNvPr id="31" name="文本框 30"/>
          <p:cNvSpPr txBox="1"/>
          <p:nvPr>
            <p:custDataLst>
              <p:tags r:id="rId11"/>
            </p:custDataLst>
          </p:nvPr>
        </p:nvSpPr>
        <p:spPr>
          <a:xfrm>
            <a:off x="1007745" y="4627880"/>
            <a:ext cx="10996930" cy="14757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t> show a significant excess</a:t>
            </a:r>
            <a:r>
              <a:rPr lang="en-US"/>
              <a:t> compared to the known hadronic sources</a:t>
            </a:r>
            <a:endParaRPr lang="en-US"/>
          </a:p>
          <a:p>
            <a:endParaRPr lang="en-US"/>
          </a:p>
          <a:p>
            <a:r>
              <a:rPr lang="en-US"/>
              <a:t>both calculations(many-body approach,a transport model </a:t>
            </a:r>
            <a:r>
              <a:rPr lang="en-US">
                <a:sym typeface="+mn-ea"/>
              </a:rPr>
              <a:t>predict an in-medium broadened ρ spectral function</a:t>
            </a:r>
            <a:r>
              <a:rPr lang="en-US"/>
              <a:t>) are consistent with the previously published STAR and ALICE results(</a:t>
            </a:r>
            <a:r>
              <a:rPr lang="en-US" altLang="zh-CN">
                <a:sym typeface="+mn-ea"/>
              </a:rPr>
              <a:t>Au+Au</a:t>
            </a:r>
            <a:r>
              <a:rPr lang="en-US"/>
              <a:t> </a:t>
            </a:r>
            <a:r>
              <a:rPr lang="en-US" altLang="zh-CN">
                <a:sym typeface="+mn-ea"/>
              </a:rPr>
              <a:t>√sNN = 200GeV</a:t>
            </a:r>
            <a:r>
              <a:rPr lang="zh-CN" altLang="en-US">
                <a:sym typeface="+mn-ea"/>
              </a:rPr>
              <a:t>，</a:t>
            </a:r>
            <a:r>
              <a:rPr lang="en-US" altLang="zh-CN">
                <a:sym typeface="+mn-ea"/>
              </a:rPr>
              <a:t>Pb+Pb </a:t>
            </a:r>
            <a:r>
              <a:rPr lang="en-US" altLang="zh-CN">
                <a:sym typeface="+mn-ea"/>
              </a:rPr>
              <a:t>√sNN = 5.02TeV</a:t>
            </a:r>
            <a:r>
              <a:rPr lang="en-US" altLang="zh-CN">
                <a:sym typeface="+mn-ea"/>
              </a:rPr>
              <a:t> </a:t>
            </a:r>
            <a:r>
              <a:rPr lang="en-US"/>
              <a:t>)</a:t>
            </a:r>
            <a:endParaRPr lang="en-US"/>
          </a:p>
        </p:txBody>
      </p:sp>
      <p:sp>
        <p:nvSpPr>
          <p:cNvPr id="33" name="文本框 32"/>
          <p:cNvSpPr txBox="1"/>
          <p:nvPr>
            <p:custDataLst>
              <p:tags r:id="rId12"/>
            </p:custDataLst>
          </p:nvPr>
        </p:nvSpPr>
        <p:spPr>
          <a:xfrm flipH="1">
            <a:off x="791210" y="4610735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文本框 40"/>
          <p:cNvSpPr txBox="1"/>
          <p:nvPr>
            <p:custDataLst>
              <p:tags r:id="rId13"/>
            </p:custDataLst>
          </p:nvPr>
        </p:nvSpPr>
        <p:spPr>
          <a:xfrm flipH="1">
            <a:off x="791845" y="517017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1563370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In this article</a:t>
            </a:r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614045" y="1235710"/>
            <a:ext cx="104114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first measurements of dielectron production in Au+Au</a:t>
            </a:r>
            <a:r>
              <a:rPr lang="en-US" altLang="zh-CN"/>
              <a:t> </a:t>
            </a:r>
            <a:r>
              <a:rPr lang="zh-CN" altLang="en-US"/>
              <a:t>collisions with colliding nucleon + nucleon pair energy(√sNN</a:t>
            </a:r>
            <a:r>
              <a:rPr lang="en-US" altLang="zh-CN"/>
              <a:t>=</a:t>
            </a:r>
            <a:r>
              <a:rPr lang="zh-CN" altLang="en-US"/>
              <a:t> 27, 39, and 62.4 GeV）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2637790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A</a:t>
            </a:r>
            <a:r>
              <a:rPr lang="en-US" altLang="zh-CN"/>
              <a:t>bout the data</a:t>
            </a:r>
            <a:endParaRPr lang="en-US" altLang="zh-CN"/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165735" y="99441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765" y="994410"/>
            <a:ext cx="805497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2010 and 2011 RHIC</a:t>
            </a:r>
            <a:r>
              <a:rPr lang="en-US" altLang="zh-CN"/>
              <a:t> </a:t>
            </a:r>
            <a:r>
              <a:rPr lang="zh-CN" altLang="en-US"/>
              <a:t>runs using a minimum-bias trigger</a:t>
            </a:r>
            <a:r>
              <a:rPr lang="en-US" altLang="zh-CN"/>
              <a:t>(VPD&amp;ZDC)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405765" y="1746885"/>
            <a:ext cx="1209294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The analyses included 68M,132M, and 62M collision events for √sNN = 27 GeV,39 GeV, and 62.4 GeV</a:t>
            </a:r>
            <a:r>
              <a:rPr lang="en-US" altLang="zh-CN"/>
              <a:t> </a:t>
            </a:r>
            <a:r>
              <a:rPr lang="zh-CN" altLang="en-US"/>
              <a:t>respectively</a:t>
            </a:r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146050" y="174688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5765" y="259334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 0−80% most-central Au+Au collisions</a:t>
            </a:r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3"/>
            </p:custDataLst>
          </p:nvPr>
        </p:nvSpPr>
        <p:spPr>
          <a:xfrm>
            <a:off x="146050" y="257746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5690235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Analysis—Electron identification</a:t>
            </a:r>
            <a:r>
              <a:rPr lang="zh-CN" altLang="en-US"/>
              <a:t>（</a:t>
            </a:r>
            <a:r>
              <a:rPr lang="en-US" altLang="zh-CN"/>
              <a:t>real data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165735" y="99441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765" y="994410"/>
            <a:ext cx="1166749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Electrons (including positrons if not specified) were identified based on a combination of the </a:t>
            </a:r>
            <a:r>
              <a:rPr>
                <a:sym typeface="+mn-ea"/>
              </a:rPr>
              <a:t>TPC</a:t>
            </a:r>
            <a:r>
              <a:t> and TOF detectors.</a:t>
            </a:r>
          </a:p>
        </p:txBody>
      </p:sp>
      <p:sp>
        <p:nvSpPr>
          <p:cNvPr id="32" name="文本框 31"/>
          <p:cNvSpPr txBox="1"/>
          <p:nvPr>
            <p:custDataLst>
              <p:tags r:id="rId2"/>
            </p:custDataLst>
          </p:nvPr>
        </p:nvSpPr>
        <p:spPr>
          <a:xfrm flipH="1">
            <a:off x="572135" y="194437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9165" y="194437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>
                <a:sym typeface="+mn-ea"/>
              </a:rPr>
              <a:t>TPC</a:t>
            </a:r>
            <a:r>
              <a:rPr lang="en-US">
                <a:sym typeface="+mn-ea"/>
              </a:rPr>
              <a:t>(energy-loss measurements,dE/dX</a:t>
            </a:r>
            <a:r>
              <a:rPr lang="zh-CN" altLang="en-US">
                <a:sym typeface="+mn-ea"/>
              </a:rPr>
              <a:t>）</a:t>
            </a:r>
            <a:endParaRPr lang="zh-CN" altLang="en-US">
              <a:sym typeface="+mn-ea"/>
            </a:endParaRPr>
          </a:p>
        </p:txBody>
      </p:sp>
      <p:pic>
        <p:nvPicPr>
          <p:cNvPr id="9" name="图片 8" descr="AF(F19L5}BV{S6PP@A[7MT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815" y="2617470"/>
            <a:ext cx="3176905" cy="748030"/>
          </a:xfrm>
          <a:prstGeom prst="rect">
            <a:avLst/>
          </a:prstGeom>
        </p:spPr>
      </p:pic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 flipH="1">
            <a:off x="451485" y="350901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818515" y="350901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>
                <a:sym typeface="+mn-ea"/>
              </a:rPr>
              <a:t>T</a:t>
            </a:r>
            <a:r>
              <a:rPr lang="en-US">
                <a:sym typeface="+mn-ea"/>
              </a:rPr>
              <a:t>OF(β</a:t>
            </a:r>
            <a:r>
              <a:rPr lang="zh-CN" altLang="en-US">
                <a:sym typeface="+mn-ea"/>
              </a:rPr>
              <a:t>）</a:t>
            </a:r>
            <a:endParaRPr lang="zh-CN" altLang="en-US"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9165" y="402082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TOF velocity selection |1/β − 1| &lt; 0.025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05765" y="5405120"/>
            <a:ext cx="963295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The purity of the electron samples</a:t>
            </a:r>
            <a:r>
              <a:rPr lang="en-US" altLang="zh-CN"/>
              <a:t> </a:t>
            </a:r>
            <a:r>
              <a:rPr lang="zh-CN" altLang="en-US"/>
              <a:t>is 95% for 62.4 GeV and 94% for the other two energies</a:t>
            </a:r>
            <a:endParaRPr lang="zh-CN" altLang="en-US"/>
          </a:p>
        </p:txBody>
      </p:sp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8301355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Analysis—The invariant mass spectrum for dielectrons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real data</a:t>
            </a:r>
            <a:r>
              <a:rPr lang="zh-CN" altLang="en-US">
                <a:sym typeface="+mn-ea"/>
              </a:rPr>
              <a:t>）</a:t>
            </a:r>
            <a:endParaRPr lang="en-US" altLang="zh-CN"/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165735" y="99441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765" y="994410"/>
            <a:ext cx="1177734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using all accepted, oppositely-charged electron</a:t>
            </a:r>
            <a:r>
              <a:rPr lang="en-US"/>
              <a:t> </a:t>
            </a:r>
            <a:r>
              <a:t>candidate pairs from the same event and summing over</a:t>
            </a:r>
            <a:r>
              <a:rPr lang="en-US"/>
              <a:t> </a:t>
            </a:r>
            <a:r>
              <a:t>all events</a:t>
            </a:r>
          </a:p>
        </p:txBody>
      </p:sp>
      <p:sp>
        <p:nvSpPr>
          <p:cNvPr id="32" name="文本框 31"/>
          <p:cNvSpPr txBox="1"/>
          <p:nvPr>
            <p:custDataLst>
              <p:tags r:id="rId2"/>
            </p:custDataLst>
          </p:nvPr>
        </p:nvSpPr>
        <p:spPr>
          <a:xfrm flipH="1">
            <a:off x="600710" y="149606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/>
              <p:cNvSpPr txBox="1"/>
              <p:nvPr/>
            </p:nvSpPr>
            <p:spPr>
              <a:xfrm>
                <a:off x="967740" y="1496060"/>
                <a:ext cx="8213725" cy="36830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>
                    <a:sym typeface="+mn-ea"/>
                  </a:rPr>
                  <a:t>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Pr>
                      <m:e>
                        <m:r>
                          <a:rPr>
                            <a:latin typeface="Cambria Math" panose="02040503050406030204" charset="0"/>
                            <a:sym typeface="+mn-ea"/>
                          </a:rPr>
                          <m:t>𝜂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𝑒</m:t>
                        </m:r>
                      </m:sub>
                    </m:sSub>
                  </m:oMath>
                </a14:m>
                <a:r>
                  <a:rPr>
                    <a:sym typeface="+mn-ea"/>
                  </a:rPr>
                  <a:t>| &lt;1</a:t>
                </a:r>
                <a:endParaRPr>
                  <a:sym typeface="+mn-ea"/>
                </a:endParaRPr>
              </a:p>
            </p:txBody>
          </p:sp>
        </mc:Choice>
        <mc:Fallback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40" y="1496060"/>
                <a:ext cx="8213725" cy="3683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/>
          <p:cNvSpPr txBox="1"/>
          <p:nvPr>
            <p:custDataLst>
              <p:tags r:id="rId4"/>
            </p:custDataLst>
          </p:nvPr>
        </p:nvSpPr>
        <p:spPr>
          <a:xfrm flipH="1">
            <a:off x="600710" y="186436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967740" y="1864360"/>
                <a:ext cx="6096000" cy="36830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𝑇</m:t>
                        </m:r>
                      </m:sub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𝑒</m:t>
                        </m:r>
                      </m:sup>
                    </m:sSubSup>
                  </m:oMath>
                </a14:m>
                <a:r>
                  <a:rPr>
                    <a:sym typeface="+mn-ea"/>
                  </a:rPr>
                  <a:t> &gt; 0.2 GeV/c</a:t>
                </a:r>
                <a:endParaRPr>
                  <a:sym typeface="+mn-ea"/>
                </a:endParaRPr>
              </a:p>
            </p:txBody>
          </p:sp>
        </mc:Choice>
        <mc:Fallback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custDataLst>
                  <p:tags r:id="rId6"/>
                </p:custDataLst>
              </p:nvPr>
            </p:nvSpPr>
            <p:spPr>
              <a:xfrm>
                <a:off x="967740" y="1864360"/>
                <a:ext cx="6096000" cy="36830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/>
          <p:cNvSpPr txBox="1"/>
          <p:nvPr/>
        </p:nvSpPr>
        <p:spPr>
          <a:xfrm>
            <a:off x="405765" y="2232660"/>
            <a:ext cx="1141603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1600"/>
              <a:t>The dielectrons from photon conversionin the detector materials were greatly suppressed by requiring a minimum pair opening angle</a:t>
            </a:r>
            <a:endParaRPr sz="1600"/>
          </a:p>
        </p:txBody>
      </p:sp>
      <p:sp>
        <p:nvSpPr>
          <p:cNvPr id="2" name="文本框 1"/>
          <p:cNvSpPr txBox="1"/>
          <p:nvPr>
            <p:custDataLst>
              <p:tags r:id="rId8"/>
            </p:custDataLst>
          </p:nvPr>
        </p:nvSpPr>
        <p:spPr>
          <a:xfrm>
            <a:off x="143510" y="300418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383540" y="3004185"/>
            <a:ext cx="1177734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background subtraction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18515" y="3519170"/>
            <a:ext cx="108267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The like-sign combination method was adopted</a:t>
            </a:r>
            <a:r>
              <a:rPr lang="en-US" altLang="zh-CN"/>
              <a:t> </a:t>
            </a:r>
            <a:r>
              <a:rPr lang="zh-CN" altLang="en-US"/>
              <a:t>to reproduce the background because it</a:t>
            </a:r>
            <a:r>
              <a:rPr lang="en-US" altLang="zh-CN"/>
              <a:t> </a:t>
            </a:r>
            <a:r>
              <a:rPr lang="zh-CN" altLang="en-US"/>
              <a:t>simultaneously</a:t>
            </a:r>
            <a:r>
              <a:rPr lang="en-US" altLang="zh-CN"/>
              <a:t> </a:t>
            </a:r>
            <a:r>
              <a:rPr lang="zh-CN" altLang="en-US"/>
              <a:t>reproduces correlated and uncorrelated sources</a:t>
            </a:r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10"/>
            </p:custDataLst>
          </p:nvPr>
        </p:nvSpPr>
        <p:spPr>
          <a:xfrm flipH="1">
            <a:off x="451485" y="351917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11"/>
            </p:custDataLst>
          </p:nvPr>
        </p:nvSpPr>
        <p:spPr>
          <a:xfrm>
            <a:off x="165735" y="461645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文本框 15"/>
          <p:cNvSpPr txBox="1"/>
          <p:nvPr>
            <p:custDataLst>
              <p:tags r:id="rId12"/>
            </p:custDataLst>
          </p:nvPr>
        </p:nvSpPr>
        <p:spPr>
          <a:xfrm>
            <a:off x="405765" y="4616450"/>
            <a:ext cx="1177734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The raw data were corrected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18515" y="509587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single-electron reconstruction efficiency</a:t>
            </a:r>
            <a:endParaRPr lang="zh-CN" altLang="en-US"/>
          </a:p>
        </p:txBody>
      </p:sp>
      <p:sp>
        <p:nvSpPr>
          <p:cNvPr id="19" name="文本框 18"/>
          <p:cNvSpPr txBox="1"/>
          <p:nvPr>
            <p:custDataLst>
              <p:tags r:id="rId13"/>
            </p:custDataLst>
          </p:nvPr>
        </p:nvSpPr>
        <p:spPr>
          <a:xfrm flipH="1">
            <a:off x="451485" y="5095875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本框 19"/>
              <p:cNvSpPr txBox="1"/>
              <p:nvPr/>
            </p:nvSpPr>
            <p:spPr>
              <a:xfrm>
                <a:off x="796290" y="6043930"/>
                <a:ext cx="11364595" cy="65659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p>
                <a:r>
                  <a:rPr lang="zh-CN" altLang="en-US"/>
                  <a:t> loss of dielectrons</a:t>
                </a:r>
                <a:r>
                  <a:rPr lang="en-US" altLang="zh-CN"/>
                  <a:t> </a:t>
                </a:r>
                <a:r>
                  <a:rPr lang="zh-CN" altLang="en-US"/>
                  <a:t>in the very low-mass region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𝑀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charset="0"/>
                            <a:cs typeface="Cambria Math" panose="02040503050406030204" charset="0"/>
                          </a:rPr>
                          <m:t>𝑒𝑒</m:t>
                        </m:r>
                      </m:sub>
                    </m:sSub>
                  </m:oMath>
                </a14:m>
                <a:r>
                  <a:rPr lang="zh-CN" altLang="en-US"/>
                  <a:t>&lt; 0.2 GeV/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𝐶</m:t>
                        </m:r>
                      </m:e>
                      <m:sup>
                        <m:r>
                          <a:rPr lang="en-US" i="1">
                            <a:latin typeface="Cambria Math" panose="02040503050406030204" charset="0"/>
                            <a:cs typeface="Cambria Math" panose="02040503050406030204" charset="0"/>
                            <a:sym typeface="+mn-ea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/>
                  <a:t> </a:t>
                </a:r>
                <a:endParaRPr lang="en-US" altLang="zh-CN"/>
              </a:p>
              <a:p>
                <a:r>
                  <a:rPr lang="en-US" altLang="zh-CN"/>
                  <a:t>(</a:t>
                </a:r>
                <a:r>
                  <a:rPr lang="zh-CN" altLang="en-US"/>
                  <a:t>caused by</a:t>
                </a:r>
                <a:r>
                  <a:rPr lang="en-US" altLang="zh-CN"/>
                  <a:t> </a:t>
                </a:r>
                <a:r>
                  <a:rPr lang="zh-CN" altLang="en-US"/>
                  <a:t>the minimum opening angle requirement</a:t>
                </a:r>
                <a:r>
                  <a:rPr lang="en-US" altLang="zh-CN"/>
                  <a:t>)</a:t>
                </a:r>
                <a:endParaRPr lang="en-US" altLang="zh-CN"/>
              </a:p>
            </p:txBody>
          </p:sp>
        </mc:Choice>
        <mc:Fallback>
          <p:sp>
            <p:nvSpPr>
              <p:cNvPr id="20" name="文本框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290" y="6043930"/>
                <a:ext cx="11364595" cy="65659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文本框 20"/>
          <p:cNvSpPr txBox="1"/>
          <p:nvPr>
            <p:custDataLst>
              <p:tags r:id="rId15"/>
            </p:custDataLst>
          </p:nvPr>
        </p:nvSpPr>
        <p:spPr>
          <a:xfrm flipH="1">
            <a:off x="451485" y="6024880"/>
            <a:ext cx="217805" cy="264160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●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左大括号 21"/>
          <p:cNvSpPr/>
          <p:nvPr/>
        </p:nvSpPr>
        <p:spPr>
          <a:xfrm>
            <a:off x="5079365" y="4952365"/>
            <a:ext cx="412115" cy="756920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5433695" y="472757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 tracking efficiency</a:t>
            </a:r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5491480" y="5464175"/>
            <a:ext cx="3383915" cy="35877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electron identification efficiency</a:t>
            </a:r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7974330" y="472757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 embedding technique</a:t>
            </a:r>
            <a:endParaRPr lang="zh-CN" altLang="en-US"/>
          </a:p>
        </p:txBody>
      </p:sp>
      <p:sp>
        <p:nvSpPr>
          <p:cNvPr id="27" name="右箭头 26"/>
          <p:cNvSpPr/>
          <p:nvPr>
            <p:custDataLst>
              <p:tags r:id="rId16"/>
            </p:custDataLst>
          </p:nvPr>
        </p:nvSpPr>
        <p:spPr>
          <a:xfrm>
            <a:off x="7618095" y="4898390"/>
            <a:ext cx="276860" cy="7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右箭头 27"/>
          <p:cNvSpPr/>
          <p:nvPr>
            <p:custDataLst>
              <p:tags r:id="rId17"/>
            </p:custDataLst>
          </p:nvPr>
        </p:nvSpPr>
        <p:spPr>
          <a:xfrm>
            <a:off x="8875395" y="5639435"/>
            <a:ext cx="276860" cy="7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9282430" y="5472430"/>
            <a:ext cx="2654935" cy="31115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/>
              <a:t>data- driven techniques</a:t>
            </a:r>
            <a:endParaRPr lang="zh-CN" altLang="en-US"/>
          </a:p>
        </p:txBody>
      </p:sp>
    </p:spTree>
    <p:custDataLst>
      <p:tags r:id="rId18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5866765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Analysis—The systematic uncertainties</a:t>
            </a:r>
            <a:r>
              <a:rPr lang="zh-CN" altLang="en-US">
                <a:sym typeface="+mn-ea"/>
              </a:rPr>
              <a:t>（</a:t>
            </a:r>
            <a:r>
              <a:rPr lang="en-US" altLang="zh-CN">
                <a:sym typeface="+mn-ea"/>
              </a:rPr>
              <a:t>real data</a:t>
            </a:r>
            <a:r>
              <a:rPr lang="zh-CN" altLang="en-US">
                <a:sym typeface="+mn-ea"/>
              </a:rPr>
              <a:t>）</a:t>
            </a:r>
            <a:endParaRPr lang="en-US" altLang="zh-CN"/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165735" y="99441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765" y="994410"/>
            <a:ext cx="116674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 the acceptances for like-sign</a:t>
            </a:r>
            <a:r>
              <a:rPr lang="en-US"/>
              <a:t> </a:t>
            </a:r>
            <a:r>
              <a:t>and unlike-sign dielectrons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146050" y="161099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263525" y="1610995"/>
            <a:ext cx="116674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  </a:t>
            </a:r>
            <a:r>
              <a:rPr lang="en-US"/>
              <a:t> </a:t>
            </a:r>
            <a:r>
              <a:t>the hadron contamination</a:t>
            </a: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146050" y="222821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>
            <p:custDataLst>
              <p:tags r:id="rId5"/>
            </p:custDataLst>
          </p:nvPr>
        </p:nvSpPr>
        <p:spPr>
          <a:xfrm>
            <a:off x="405765" y="2211705"/>
            <a:ext cx="116674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 the efficiency corrections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63525" y="3129915"/>
            <a:ext cx="1105154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/>
              <a:t>dominant systematic uncertainty contribution in </a:t>
            </a:r>
            <a:r>
              <a:rPr lang="zh-CN" altLang="en-US">
                <a:sym typeface="+mn-ea"/>
              </a:rPr>
              <a:t>LMR</a:t>
            </a:r>
            <a:r>
              <a:rPr lang="en-US" altLang="zh-CN">
                <a:sym typeface="+mn-ea"/>
              </a:rPr>
              <a:t> is </a:t>
            </a:r>
            <a:r>
              <a:rPr lang="en-US" altLang="zh-CN" b="1">
                <a:sym typeface="+mn-ea"/>
              </a:rPr>
              <a:t>efficiency correction uncertainty</a:t>
            </a:r>
            <a:endParaRPr lang="en-US" altLang="zh-CN" b="1"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45465" y="3626485"/>
            <a:ext cx="6096000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√sNN = 27</a:t>
            </a:r>
            <a:r>
              <a:rPr lang="zh-CN" altLang="en-US">
                <a:sym typeface="+mn-ea"/>
              </a:rPr>
              <a:t>GeV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r>
              <a:rPr lang="zh-CN" altLang="en-US">
                <a:sym typeface="+mn-ea"/>
              </a:rPr>
              <a:t>√sNN = </a:t>
            </a:r>
            <a:r>
              <a:rPr lang="zh-CN" altLang="en-US"/>
              <a:t>39</a:t>
            </a:r>
            <a:r>
              <a:rPr lang="zh-CN" altLang="en-US">
                <a:sym typeface="+mn-ea"/>
              </a:rPr>
              <a:t>GeV</a:t>
            </a:r>
            <a:endParaRPr lang="zh-CN" altLang="en-US">
              <a:sym typeface="+mn-ea"/>
            </a:endParaRPr>
          </a:p>
          <a:p>
            <a:endParaRPr lang="zh-CN" altLang="en-US"/>
          </a:p>
          <a:p>
            <a:r>
              <a:rPr lang="zh-CN" altLang="en-US">
                <a:sym typeface="+mn-ea"/>
              </a:rPr>
              <a:t>√sNN = </a:t>
            </a:r>
            <a:r>
              <a:rPr lang="zh-CN" altLang="en-US"/>
              <a:t>62.4GeV</a:t>
            </a:r>
            <a:endParaRPr lang="zh-CN" altLang="en-US"/>
          </a:p>
        </p:txBody>
      </p:sp>
      <p:sp>
        <p:nvSpPr>
          <p:cNvPr id="27" name="右箭头 26"/>
          <p:cNvSpPr/>
          <p:nvPr>
            <p:custDataLst>
              <p:tags r:id="rId6"/>
            </p:custDataLst>
          </p:nvPr>
        </p:nvSpPr>
        <p:spPr>
          <a:xfrm>
            <a:off x="2509520" y="3786505"/>
            <a:ext cx="276860" cy="7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右箭头 16"/>
          <p:cNvSpPr/>
          <p:nvPr>
            <p:custDataLst>
              <p:tags r:id="rId7"/>
            </p:custDataLst>
          </p:nvPr>
        </p:nvSpPr>
        <p:spPr>
          <a:xfrm>
            <a:off x="2509520" y="4326890"/>
            <a:ext cx="276860" cy="7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右箭头 18"/>
          <p:cNvSpPr/>
          <p:nvPr>
            <p:custDataLst>
              <p:tags r:id="rId8"/>
            </p:custDataLst>
          </p:nvPr>
        </p:nvSpPr>
        <p:spPr>
          <a:xfrm>
            <a:off x="2700655" y="4867275"/>
            <a:ext cx="276860" cy="7556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3048000" y="362648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8%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3048000" y="419163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ym typeface="+mn-ea"/>
              </a:rPr>
              <a:t>7.7%</a:t>
            </a:r>
            <a:endParaRPr lang="zh-CN" altLang="en-US"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191510" y="468122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>
                <a:sym typeface="+mn-ea"/>
              </a:rPr>
              <a:t>10.8%</a:t>
            </a:r>
            <a:endParaRPr lang="zh-CN" altLang="en-US"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4" name="直接连接符 3"/>
          <p:cNvCxnSpPr/>
          <p:nvPr/>
        </p:nvCxnSpPr>
        <p:spPr>
          <a:xfrm flipV="1">
            <a:off x="146050" y="442595"/>
            <a:ext cx="12037695" cy="1060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05765" y="189865"/>
            <a:ext cx="5690235" cy="387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altLang="zh-CN"/>
              <a:t>Analysis—hadronic cocktail</a:t>
            </a:r>
            <a:r>
              <a:rPr lang="zh-CN" altLang="en-US"/>
              <a:t>（</a:t>
            </a:r>
            <a:r>
              <a:rPr lang="en-US" altLang="zh-CN"/>
              <a:t>simulative</a:t>
            </a:r>
            <a:r>
              <a:rPr lang="en-US" altLang="zh-CN"/>
              <a:t> data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18" name="文本框 17"/>
          <p:cNvSpPr txBox="1"/>
          <p:nvPr>
            <p:custDataLst>
              <p:tags r:id="rId1"/>
            </p:custDataLst>
          </p:nvPr>
        </p:nvSpPr>
        <p:spPr>
          <a:xfrm>
            <a:off x="305435" y="994410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5465" y="994410"/>
            <a:ext cx="116674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The hadronic sources</a:t>
            </a:r>
          </a:p>
        </p:txBody>
      </p:sp>
      <p:sp>
        <p:nvSpPr>
          <p:cNvPr id="2" name="文本框 1"/>
          <p:cNvSpPr txBox="1"/>
          <p:nvPr>
            <p:custDataLst>
              <p:tags r:id="rId2"/>
            </p:custDataLst>
          </p:nvPr>
        </p:nvSpPr>
        <p:spPr>
          <a:xfrm>
            <a:off x="305435" y="2319655"/>
            <a:ext cx="379730" cy="335915"/>
          </a:xfrm>
          <a:prstGeom prst="rect">
            <a:avLst/>
          </a:prstGeom>
          <a:noFill/>
        </p:spPr>
        <p:txBody>
          <a:bodyPr wrap="none" rtlCol="0" anchor="t">
            <a:noAutofit/>
          </a:bodyPr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✭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3"/>
            </p:custDataLst>
          </p:nvPr>
        </p:nvSpPr>
        <p:spPr>
          <a:xfrm>
            <a:off x="545465" y="2319655"/>
            <a:ext cx="116674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t>The semi-leptonic decays</a:t>
            </a: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64.xml><?xml version="1.0" encoding="utf-8"?>
<p:tagLst xmlns:p="http://schemas.openxmlformats.org/presentationml/2006/main">
  <p:tag name="COMMONDATA" val="eyJoZGlkIjoiYWM5ZmNiODRlZmNkYTI3NWI1MGQ3N2JjYjFkMzdkNmQifQ=="/>
  <p:tag name="KSO_WPP_MARK_KEY" val="e95ed954-9352-4133-bb25-b7aa7271c89b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7408</Words>
  <Application>WPS 演示</Application>
  <PresentationFormat>宽屏</PresentationFormat>
  <Paragraphs>315</Paragraphs>
  <Slides>14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Arial</vt:lpstr>
      <vt:lpstr>宋体</vt:lpstr>
      <vt:lpstr>Wingdings</vt:lpstr>
      <vt:lpstr>Wingdings</vt:lpstr>
      <vt:lpstr>微软雅黑</vt:lpstr>
      <vt:lpstr>Cambria Math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清凌</cp:lastModifiedBy>
  <cp:revision>197</cp:revision>
  <dcterms:created xsi:type="dcterms:W3CDTF">2019-06-19T02:08:00Z</dcterms:created>
  <dcterms:modified xsi:type="dcterms:W3CDTF">2023-03-10T10:39:13Z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F645DEF4F0D44849854A70339CCC65C1</vt:lpwstr>
  </property>
</Properties>
</file>