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7" r:id="rId3"/>
    <p:sldId id="278" r:id="rId4"/>
    <p:sldId id="282" r:id="rId5"/>
    <p:sldId id="273" r:id="rId6"/>
    <p:sldId id="283" r:id="rId7"/>
    <p:sldId id="276" r:id="rId8"/>
    <p:sldId id="272" r:id="rId9"/>
    <p:sldId id="290" r:id="rId10"/>
    <p:sldId id="274" r:id="rId11"/>
    <p:sldId id="289" r:id="rId12"/>
    <p:sldId id="28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4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023BF-45E8-4C64-87A2-FE1E8F129FEE}" type="datetimeFigureOut">
              <a:rPr lang="zh-CN" altLang="en-US" smtClean="0"/>
              <a:pPr/>
              <a:t>2018/1/8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E9F26-E723-4B7B-A2D1-1CEC548C23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40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9F26-E723-4B7B-A2D1-1CEC548C2391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9700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9F26-E723-4B7B-A2D1-1CEC548C2391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8287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9F26-E723-4B7B-A2D1-1CEC548C2391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887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9F26-E723-4B7B-A2D1-1CEC548C2391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308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9F26-E723-4B7B-A2D1-1CEC548C2391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5600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9F26-E723-4B7B-A2D1-1CEC548C2391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268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9F26-E723-4B7B-A2D1-1CEC548C2391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944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9F26-E723-4B7B-A2D1-1CEC548C2391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6609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9F26-E723-4B7B-A2D1-1CEC548C2391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0120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9F26-E723-4B7B-A2D1-1CEC548C2391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336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77DA-C403-442B-877F-EA621D5DB7E4}" type="datetime1">
              <a:rPr lang="zh-CN" altLang="en-US" smtClean="0"/>
              <a:pPr/>
              <a:t>2018/1/8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25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EB7F-BF0C-47FD-9348-70C842F35C31}" type="datetime1">
              <a:rPr lang="zh-CN" altLang="en-US" smtClean="0"/>
              <a:pPr/>
              <a:t>2018/1/8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2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F198-FDC1-4993-A178-27A97CCFB9D0}" type="datetime1">
              <a:rPr lang="zh-CN" altLang="en-US" smtClean="0"/>
              <a:pPr/>
              <a:t>2018/1/8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018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89D1-D4D8-4761-846B-942544D7164E}" type="datetime1">
              <a:rPr lang="zh-CN" altLang="en-US" smtClean="0"/>
              <a:pPr/>
              <a:t>2018/1/8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44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D8A6-240A-40CF-BB64-99FC1777ADDC}" type="datetime1">
              <a:rPr lang="zh-CN" altLang="en-US" smtClean="0"/>
              <a:pPr/>
              <a:t>2018/1/8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235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72E0-105B-4A28-BFE6-08E0898FBAB4}" type="datetime1">
              <a:rPr lang="zh-CN" altLang="en-US" smtClean="0"/>
              <a:pPr/>
              <a:t>2018/1/8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95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844D-8AE5-4334-9AA0-F3E1B791719C}" type="datetime1">
              <a:rPr lang="zh-CN" altLang="en-US" smtClean="0"/>
              <a:pPr/>
              <a:t>2018/1/8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580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F9A4-4681-4165-B173-2B53FAC4D453}" type="datetime1">
              <a:rPr lang="zh-CN" altLang="en-US" smtClean="0"/>
              <a:pPr/>
              <a:t>2018/1/8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01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975C-B01A-42B9-97CE-598F2F474A46}" type="datetime1">
              <a:rPr lang="zh-CN" altLang="en-US" smtClean="0"/>
              <a:pPr/>
              <a:t>2018/1/8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85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C96E-671B-441F-AA28-5985F4509A42}" type="datetime1">
              <a:rPr lang="zh-CN" altLang="en-US" smtClean="0"/>
              <a:pPr/>
              <a:t>2018/1/8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646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FCEA-6F04-4587-81F4-928845556904}" type="datetime1">
              <a:rPr lang="zh-CN" altLang="en-US" smtClean="0"/>
              <a:pPr/>
              <a:t>2018/1/8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698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60350-9721-4F38-802E-16CCA934484E}" type="datetime1">
              <a:rPr lang="zh-CN" altLang="en-US" smtClean="0"/>
              <a:pPr/>
              <a:t>2018/1/8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635A1-930C-4F01-95A1-1622F4465A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53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30595" y="2352822"/>
            <a:ext cx="9674940" cy="837101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en-US" altLang="zh-CN" sz="4800" b="1" dirty="0" smtClean="0"/>
              <a:t>Weekly report</a:t>
            </a:r>
            <a:endParaRPr lang="zh-CN" altLang="en-US" sz="4800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78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04000" y="432000"/>
            <a:ext cx="7728155" cy="851027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dirty="0" smtClean="0"/>
              <a:t>Preliminary Fitting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00" y="1872000"/>
            <a:ext cx="5886736" cy="407365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0000" y="1872000"/>
            <a:ext cx="5886736" cy="4089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9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03986" y="720000"/>
            <a:ext cx="7728155" cy="851027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dirty="0"/>
              <a:t>K</a:t>
            </a:r>
            <a:r>
              <a:rPr lang="en-US" altLang="zh-CN" dirty="0" smtClean="0"/>
              <a:t> boost to </a:t>
            </a:r>
            <a:r>
              <a:rPr lang="en-US" altLang="zh-CN" dirty="0"/>
              <a:t>Phi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00" y="1872000"/>
            <a:ext cx="5871305" cy="405822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0000" y="1872000"/>
            <a:ext cx="5871305" cy="409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3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03986" y="720000"/>
            <a:ext cx="7728155" cy="851027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dirty="0" smtClean="0"/>
              <a:t>P</a:t>
            </a:r>
            <a:r>
              <a:rPr lang="en-US" altLang="zh-CN" dirty="0"/>
              <a:t>i</a:t>
            </a:r>
            <a:r>
              <a:rPr lang="en-US" altLang="zh-CN" dirty="0" smtClean="0"/>
              <a:t>on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00" y="1872000"/>
            <a:ext cx="5886736" cy="406593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0000" y="1872000"/>
            <a:ext cx="5917597" cy="407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7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03987" y="523499"/>
            <a:ext cx="7728155" cy="851027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dirty="0" err="1" smtClean="0"/>
              <a:t>Roofit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867697" y="1777042"/>
            <a:ext cx="10515600" cy="4668004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  </a:t>
            </a:r>
            <a:r>
              <a:rPr lang="en-US" altLang="zh-CN" sz="2000" dirty="0" smtClean="0"/>
              <a:t>ROOT</a:t>
            </a:r>
            <a:r>
              <a:rPr lang="en-US" altLang="zh-CN" sz="2000" dirty="0"/>
              <a:t>::Math::</a:t>
            </a:r>
            <a:r>
              <a:rPr lang="en-US" altLang="zh-CN" sz="2000" dirty="0" err="1"/>
              <a:t>MinimizerOptions</a:t>
            </a:r>
            <a:r>
              <a:rPr lang="en-US" altLang="zh-CN" sz="2000" dirty="0"/>
              <a:t>::</a:t>
            </a:r>
            <a:r>
              <a:rPr lang="en-US" altLang="zh-CN" sz="2000" dirty="0" err="1" smtClean="0"/>
              <a:t>SetDefaultMaxFunctionCalls</a:t>
            </a:r>
            <a:r>
              <a:rPr lang="en-US" altLang="zh-CN" sz="2000" dirty="0" smtClean="0"/>
              <a:t>(10000);</a:t>
            </a:r>
            <a:r>
              <a:rPr lang="en-US" altLang="zh-CN" sz="1800" dirty="0" smtClean="0"/>
              <a:t> </a:t>
            </a:r>
          </a:p>
          <a:p>
            <a:r>
              <a:rPr lang="en-US" altLang="zh-CN" sz="1800" dirty="0"/>
              <a:t> </a:t>
            </a:r>
            <a:r>
              <a:rPr lang="en-US" altLang="zh-CN" sz="2000" b="1" dirty="0"/>
              <a:t>Introduction to Fitting: </a:t>
            </a:r>
            <a:endParaRPr lang="en-US" altLang="zh-CN" sz="2000" b="1" dirty="0" smtClean="0"/>
          </a:p>
          <a:p>
            <a:pPr marL="0" indent="0">
              <a:buNone/>
            </a:pPr>
            <a:r>
              <a:rPr lang="en-US" altLang="zh-CN" sz="1800" dirty="0" smtClean="0"/>
              <a:t>	–</a:t>
            </a:r>
            <a:r>
              <a:rPr lang="en-US" altLang="zh-CN" sz="1800" dirty="0"/>
              <a:t>what is fitting, 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	–</a:t>
            </a:r>
            <a:r>
              <a:rPr lang="en-US" altLang="zh-CN" sz="1800" dirty="0"/>
              <a:t>how to fit a histogram in ROOT, 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	–</a:t>
            </a:r>
            <a:r>
              <a:rPr lang="en-US" altLang="zh-CN" sz="1800" dirty="0"/>
              <a:t>how to retrieve the fit result. </a:t>
            </a:r>
            <a:endParaRPr lang="en-US" altLang="zh-CN" sz="1800" dirty="0" smtClean="0"/>
          </a:p>
          <a:p>
            <a:r>
              <a:rPr lang="en-US" altLang="zh-CN" sz="2000" b="1" dirty="0" smtClean="0"/>
              <a:t> </a:t>
            </a:r>
            <a:r>
              <a:rPr lang="en-US" altLang="zh-CN" sz="2000" b="1" dirty="0"/>
              <a:t>Building complex fit functions in ROOT. 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 </a:t>
            </a:r>
            <a:r>
              <a:rPr lang="en-US" altLang="zh-CN" sz="2000" b="1" dirty="0"/>
              <a:t>Interface to Minimization. 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~~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1962" y="3423548"/>
            <a:ext cx="3271838" cy="229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03987" y="523499"/>
            <a:ext cx="7728155" cy="851027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dirty="0" err="1" smtClean="0"/>
              <a:t>Roofit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712249" y="1700784"/>
            <a:ext cx="10515600" cy="4899710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Estimate way</a:t>
            </a:r>
            <a:r>
              <a:rPr lang="en-US" altLang="zh-CN" sz="2000" b="1" dirty="0" smtClean="0"/>
              <a:t> </a:t>
            </a:r>
          </a:p>
          <a:p>
            <a:pPr marL="0" indent="0">
              <a:buNone/>
            </a:pPr>
            <a:r>
              <a:rPr lang="en-US" altLang="zh-CN" sz="1800" dirty="0"/>
              <a:t>	– Least square fit ( </a:t>
            </a:r>
            <a:r>
              <a:rPr lang="zh-CN" altLang="en-US" sz="1800" dirty="0"/>
              <a:t>𝛘</a:t>
            </a:r>
            <a:r>
              <a:rPr lang="en-US" altLang="zh-CN" sz="1800" dirty="0"/>
              <a:t>2) 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	–Maximum Likelihood (ML) Fit </a:t>
            </a:r>
            <a:endParaRPr lang="en-US" altLang="zh-CN" sz="1800" dirty="0" smtClean="0"/>
          </a:p>
          <a:p>
            <a:r>
              <a:rPr lang="en-US" altLang="zh-CN" sz="2000" b="1" dirty="0"/>
              <a:t> </a:t>
            </a:r>
            <a:r>
              <a:rPr lang="en-US" altLang="zh-CN" sz="3200" dirty="0"/>
              <a:t>How </a:t>
            </a:r>
            <a:r>
              <a:rPr lang="en-US" altLang="zh-CN" sz="3200" dirty="0" smtClean="0"/>
              <a:t>to fit </a:t>
            </a:r>
            <a:r>
              <a:rPr lang="en-US" altLang="zh-CN" sz="3200" dirty="0"/>
              <a:t>in </a:t>
            </a:r>
            <a:r>
              <a:rPr lang="en-US" altLang="zh-CN" sz="3200" dirty="0" smtClean="0"/>
              <a:t>ROOT</a:t>
            </a:r>
          </a:p>
          <a:p>
            <a:pPr marL="0" lvl="0" indent="0">
              <a:buNone/>
            </a:pPr>
            <a:r>
              <a:rPr lang="en-US" altLang="zh-CN" sz="1800" dirty="0">
                <a:solidFill>
                  <a:prstClr val="black"/>
                </a:solidFill>
              </a:rPr>
              <a:t>	– Create  a parametric function object, </a:t>
            </a:r>
            <a:r>
              <a:rPr lang="en-US" altLang="zh-CN" sz="1800" dirty="0" smtClean="0">
                <a:solidFill>
                  <a:prstClr val="black"/>
                </a:solidFill>
              </a:rPr>
              <a:t>TF1(available in </a:t>
            </a:r>
            <a:r>
              <a:rPr lang="en-US" altLang="zh-CN" sz="1800" dirty="0">
                <a:solidFill>
                  <a:prstClr val="black"/>
                </a:solidFill>
              </a:rPr>
              <a:t>ROOT library)</a:t>
            </a:r>
            <a:endParaRPr lang="en-US" altLang="zh-CN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altLang="zh-CN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altLang="zh-CN" sz="1800" dirty="0">
                <a:solidFill>
                  <a:prstClr val="black"/>
                </a:solidFill>
              </a:rPr>
              <a:t>	–Set the initial values of the function </a:t>
            </a:r>
            <a:r>
              <a:rPr lang="en-US" altLang="zh-CN" sz="1800" dirty="0" smtClean="0">
                <a:solidFill>
                  <a:prstClr val="black"/>
                </a:solidFill>
              </a:rPr>
              <a:t>parameters</a:t>
            </a:r>
          </a:p>
          <a:p>
            <a:pPr marL="0" lvl="0" indent="0">
              <a:buNone/>
            </a:pPr>
            <a:endParaRPr lang="en-US" altLang="zh-CN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altLang="zh-CN" sz="1800" dirty="0">
                <a:solidFill>
                  <a:prstClr val="black"/>
                </a:solidFill>
              </a:rPr>
              <a:t>	– Fit the data object </a:t>
            </a:r>
            <a:endParaRPr lang="en-US" altLang="zh-CN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altLang="zh-CN" sz="1800" dirty="0">
              <a:solidFill>
                <a:prstClr val="black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2640" y="3911752"/>
            <a:ext cx="6867856" cy="35253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640" y="4668952"/>
            <a:ext cx="4344112" cy="2949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2640" y="5368589"/>
            <a:ext cx="3107602" cy="40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57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03987" y="523499"/>
            <a:ext cx="7728155" cy="851027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dirty="0"/>
              <a:t>Minimization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867697" y="1777042"/>
            <a:ext cx="10515600" cy="4668004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 </a:t>
            </a:r>
            <a:r>
              <a:rPr lang="en-US" altLang="zh-CN" sz="2000" dirty="0"/>
              <a:t>Methods like Minuit based on gradient can get stuck easily in local </a:t>
            </a:r>
            <a:r>
              <a:rPr lang="en-US" altLang="zh-CN" sz="2000" dirty="0" smtClean="0"/>
              <a:t>minima</a:t>
            </a:r>
          </a:p>
          <a:p>
            <a:pPr marL="0" indent="0">
              <a:buNone/>
            </a:pPr>
            <a:endParaRPr lang="en-US" altLang="zh-CN" sz="2000" dirty="0" smtClean="0"/>
          </a:p>
          <a:p>
            <a:r>
              <a:rPr lang="en-US" altLang="zh-CN" sz="2400" dirty="0"/>
              <a:t>Stochastic methods like simulated annealing or genetic algorithms can 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    help </a:t>
            </a:r>
            <a:r>
              <a:rPr lang="en-US" altLang="zh-CN" sz="2400" dirty="0"/>
              <a:t>to find the global </a:t>
            </a:r>
            <a:r>
              <a:rPr lang="en-US" altLang="zh-CN" sz="2400" dirty="0" smtClean="0"/>
              <a:t>minimum</a:t>
            </a:r>
          </a:p>
          <a:p>
            <a:pPr marL="0" indent="0">
              <a:buNone/>
            </a:pPr>
            <a:r>
              <a:rPr lang="en-US" altLang="zh-CN" sz="1800" dirty="0"/>
              <a:t>	– (but it can be quite inefficient, e.g. many function calls</a:t>
            </a:r>
            <a:r>
              <a:rPr lang="en-US" altLang="zh-CN" sz="1800" dirty="0" smtClean="0"/>
              <a:t>)</a:t>
            </a:r>
          </a:p>
          <a:p>
            <a:pPr marL="0" indent="0">
              <a:buNone/>
            </a:pPr>
            <a:endParaRPr lang="en-US" altLang="zh-CN" sz="1800" b="1" dirty="0"/>
          </a:p>
          <a:p>
            <a:r>
              <a:rPr lang="en-US" altLang="zh-CN" sz="2400" b="1" dirty="0"/>
              <a:t>Parameter Errors</a:t>
            </a:r>
          </a:p>
          <a:p>
            <a:pPr marL="0" indent="0">
              <a:buNone/>
            </a:pPr>
            <a:r>
              <a:rPr lang="en-US" altLang="zh-CN" sz="2000" b="1" dirty="0" smtClean="0"/>
              <a:t>    </a:t>
            </a:r>
            <a:r>
              <a:rPr lang="en-US" altLang="zh-CN" sz="2400" dirty="0" smtClean="0"/>
              <a:t>A approximation </a:t>
            </a:r>
            <a:r>
              <a:rPr lang="en-US" altLang="zh-CN" sz="2400" dirty="0"/>
              <a:t>to estimate the confidence </a:t>
            </a:r>
            <a:r>
              <a:rPr lang="en-US" altLang="zh-CN" sz="2400" dirty="0" smtClean="0"/>
              <a:t>level:</a:t>
            </a:r>
          </a:p>
          <a:p>
            <a:pPr marL="0" indent="0">
              <a:buNone/>
            </a:pPr>
            <a:r>
              <a:rPr lang="en-US" altLang="zh-CN" sz="2000" dirty="0" smtClean="0"/>
              <a:t>    -use </a:t>
            </a:r>
            <a:r>
              <a:rPr lang="en-US" altLang="zh-CN" sz="2000" dirty="0"/>
              <a:t>directly the log-likelihood function and look at the difference from the minimum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299369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03987" y="523499"/>
            <a:ext cx="7728155" cy="851027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dirty="0" smtClean="0"/>
              <a:t>purpose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867697" y="1777042"/>
            <a:ext cx="10515600" cy="4668004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 </a:t>
            </a:r>
            <a:r>
              <a:rPr lang="en-US" altLang="zh-CN" sz="3200" dirty="0" smtClean="0"/>
              <a:t>Efficiency</a:t>
            </a:r>
            <a:endParaRPr lang="en-US" altLang="zh-CN" sz="1100" b="1" dirty="0"/>
          </a:p>
          <a:p>
            <a:pPr marL="228594" lvl="1">
              <a:spcBef>
                <a:spcPts val="1000"/>
              </a:spcBef>
            </a:pP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fit successful</a:t>
            </a:r>
            <a:endParaRPr lang="en-US" altLang="zh-CN" sz="2800" b="1" dirty="0"/>
          </a:p>
          <a:p>
            <a:pPr marL="457189" lvl="1" indent="0">
              <a:buNone/>
            </a:pPr>
            <a:r>
              <a:rPr lang="en-US" altLang="zh-CN" sz="2200" dirty="0" smtClean="0">
                <a:solidFill>
                  <a:srgbClr val="00B0F0"/>
                </a:solidFill>
              </a:rPr>
              <a:t>1.Make sure functions all right;</a:t>
            </a:r>
          </a:p>
          <a:p>
            <a:pPr marL="457189" lvl="1" indent="0">
              <a:buNone/>
            </a:pPr>
            <a:r>
              <a:rPr lang="en-US" altLang="zh-CN" sz="2200" dirty="0" smtClean="0">
                <a:solidFill>
                  <a:srgbClr val="00B0F0"/>
                </a:solidFill>
              </a:rPr>
              <a:t>2.Fit in </a:t>
            </a:r>
            <a:r>
              <a:rPr lang="en-US" altLang="zh-CN" sz="2200" dirty="0" err="1" smtClean="0">
                <a:solidFill>
                  <a:srgbClr val="00B0F0"/>
                </a:solidFill>
              </a:rPr>
              <a:t>Liufang’s</a:t>
            </a:r>
            <a:r>
              <a:rPr lang="en-US" altLang="zh-CN" sz="2200" dirty="0" smtClean="0">
                <a:solidFill>
                  <a:srgbClr val="00B0F0"/>
                </a:solidFill>
              </a:rPr>
              <a:t> criteria</a:t>
            </a:r>
            <a:r>
              <a:rPr lang="en-US" altLang="zh-CN" sz="2200" dirty="0">
                <a:solidFill>
                  <a:srgbClr val="00B0F0"/>
                </a:solidFill>
              </a:rPr>
              <a:t>;</a:t>
            </a:r>
            <a:endParaRPr lang="en-US" altLang="zh-CN" sz="2200" dirty="0" smtClean="0">
              <a:solidFill>
                <a:srgbClr val="00B0F0"/>
              </a:solidFill>
            </a:endParaRPr>
          </a:p>
          <a:p>
            <a:pPr marL="457189" lvl="1" indent="0">
              <a:buNone/>
            </a:pPr>
            <a:r>
              <a:rPr lang="en-US" altLang="zh-CN" sz="2200" dirty="0" smtClean="0"/>
              <a:t>3.Maybe improve criteria.</a:t>
            </a:r>
            <a:endParaRPr lang="en-US" altLang="zh-CN" sz="1800" dirty="0"/>
          </a:p>
          <a:p>
            <a:pPr marL="228594" lvl="1">
              <a:spcBef>
                <a:spcPts val="1000"/>
              </a:spcBef>
            </a:pPr>
            <a:r>
              <a:rPr lang="en-US" altLang="zh-CN" sz="2800" dirty="0"/>
              <a:t> </a:t>
            </a:r>
            <a:r>
              <a:rPr lang="el-GR" altLang="zh-CN" sz="2800" b="1" dirty="0" smtClean="0"/>
              <a:t> </a:t>
            </a:r>
            <a:r>
              <a:rPr lang="en-US" altLang="zh-CN" sz="2800" dirty="0" smtClean="0"/>
              <a:t> To do</a:t>
            </a:r>
          </a:p>
          <a:p>
            <a:pPr marL="457189" lvl="1" indent="0">
              <a:buNone/>
            </a:pPr>
            <a:r>
              <a:rPr lang="en-US" altLang="zh-CN" sz="2200" dirty="0" smtClean="0">
                <a:solidFill>
                  <a:srgbClr val="00B0F0"/>
                </a:solidFill>
              </a:rPr>
              <a:t>1.Code and </a:t>
            </a:r>
            <a:r>
              <a:rPr lang="en-US" altLang="zh-CN" sz="2200" dirty="0" err="1" smtClean="0">
                <a:solidFill>
                  <a:srgbClr val="00B0F0"/>
                </a:solidFill>
              </a:rPr>
              <a:t>Roofit</a:t>
            </a:r>
            <a:r>
              <a:rPr lang="en-US" altLang="zh-CN" sz="2200" dirty="0" smtClean="0">
                <a:solidFill>
                  <a:srgbClr val="00B0F0"/>
                </a:solidFill>
              </a:rPr>
              <a:t> checked;     </a:t>
            </a:r>
            <a:endParaRPr lang="en-US" altLang="zh-CN" sz="2200" dirty="0">
              <a:solidFill>
                <a:srgbClr val="00B0F0"/>
              </a:solidFill>
            </a:endParaRPr>
          </a:p>
          <a:p>
            <a:pPr marL="457189" lvl="1" indent="0">
              <a:buNone/>
            </a:pPr>
            <a:r>
              <a:rPr lang="en-US" altLang="zh-CN" sz="2200" dirty="0" smtClean="0">
                <a:solidFill>
                  <a:srgbClr val="00B0F0"/>
                </a:solidFill>
              </a:rPr>
              <a:t>2.debug </a:t>
            </a:r>
            <a:r>
              <a:rPr lang="en-US" altLang="zh-CN" sz="2200" dirty="0">
                <a:solidFill>
                  <a:srgbClr val="00B0F0"/>
                </a:solidFill>
              </a:rPr>
              <a:t>in </a:t>
            </a:r>
            <a:r>
              <a:rPr lang="en-US" altLang="zh-CN" sz="2200" dirty="0" err="1">
                <a:solidFill>
                  <a:srgbClr val="00B0F0"/>
                </a:solidFill>
              </a:rPr>
              <a:t>Liufang’s</a:t>
            </a:r>
            <a:r>
              <a:rPr lang="en-US" altLang="zh-CN" sz="2200" dirty="0">
                <a:solidFill>
                  <a:srgbClr val="00B0F0"/>
                </a:solidFill>
              </a:rPr>
              <a:t> </a:t>
            </a:r>
            <a:r>
              <a:rPr lang="en-US" altLang="zh-CN" sz="2200" dirty="0" err="1" smtClean="0">
                <a:solidFill>
                  <a:srgbClr val="00B0F0"/>
                </a:solidFill>
              </a:rPr>
              <a:t>criteria</a:t>
            </a:r>
            <a:r>
              <a:rPr lang="en-US" altLang="zh-CN" sz="2200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Change</a:t>
            </a:r>
            <a:r>
              <a:rPr lang="en-US" altLang="zh-CN" sz="2200" dirty="0" smtClean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altLang="zh-CN" sz="2000" dirty="0">
                <a:solidFill>
                  <a:srgbClr val="00B0F0"/>
                </a:solidFill>
              </a:rPr>
              <a:t>resonance </a:t>
            </a:r>
            <a:r>
              <a:rPr lang="en-US" altLang="zh-CN" sz="2000" dirty="0" smtClean="0">
                <a:solidFill>
                  <a:srgbClr val="00B0F0"/>
                </a:solidFill>
              </a:rPr>
              <a:t>state the same with </a:t>
            </a:r>
            <a:r>
              <a:rPr lang="en-US" altLang="zh-CN" sz="2000" dirty="0" err="1" smtClean="0">
                <a:solidFill>
                  <a:srgbClr val="00B0F0"/>
                </a:solidFill>
              </a:rPr>
              <a:t>liu</a:t>
            </a:r>
            <a:r>
              <a:rPr lang="en-US" altLang="zh-CN" sz="2200" dirty="0" smtClean="0">
                <a:solidFill>
                  <a:srgbClr val="00B0F0"/>
                </a:solidFill>
              </a:rPr>
              <a:t>;</a:t>
            </a:r>
            <a:endParaRPr lang="en-US" altLang="zh-CN" sz="2200" dirty="0">
              <a:solidFill>
                <a:srgbClr val="00B0F0"/>
              </a:solidFill>
            </a:endParaRPr>
          </a:p>
          <a:p>
            <a:pPr marL="457189" lvl="1" indent="0">
              <a:buNone/>
            </a:pPr>
            <a:r>
              <a:rPr lang="en-US" altLang="zh-CN" sz="2200" dirty="0" smtClean="0">
                <a:solidFill>
                  <a:prstClr val="black"/>
                </a:solidFill>
              </a:rPr>
              <a:t>3.Fit and find a good result;</a:t>
            </a:r>
          </a:p>
          <a:p>
            <a:pPr marL="457189" lvl="1" indent="0">
              <a:buNone/>
            </a:pPr>
            <a:r>
              <a:rPr lang="en-US" altLang="zh-CN" sz="2200" dirty="0" smtClean="0">
                <a:solidFill>
                  <a:prstClr val="black"/>
                </a:solidFill>
              </a:rPr>
              <a:t>4..</a:t>
            </a:r>
            <a:endParaRPr lang="en-US" altLang="zh-CN" sz="1800" dirty="0">
              <a:solidFill>
                <a:prstClr val="black"/>
              </a:solidFill>
            </a:endParaRPr>
          </a:p>
          <a:p>
            <a:pPr marL="228594" lvl="1">
              <a:spcBef>
                <a:spcPts val="1000"/>
              </a:spcBef>
            </a:pPr>
            <a:endParaRPr lang="en-US" altLang="zh-CN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7696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03987" y="523499"/>
            <a:ext cx="7728155" cy="851027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dirty="0" smtClean="0"/>
              <a:t>resonance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6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67697" y="1777042"/>
                <a:ext cx="10515600" cy="4668004"/>
              </a:xfrm>
            </p:spPr>
            <p:txBody>
              <a:bodyPr>
                <a:normAutofit/>
              </a:bodyPr>
              <a:lstStyle/>
              <a:p>
                <a:pPr marL="457189" lvl="1" indent="0">
                  <a:buNone/>
                </a:pPr>
                <a:r>
                  <a:rPr lang="en-US" altLang="zh-CN" sz="2200" dirty="0" smtClean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en-US" altLang="zh-CN" sz="2200" dirty="0" smtClean="0"/>
                  <a:t>|LS&gt;	</a:t>
                </a:r>
              </a:p>
              <a:p>
                <a:pPr marL="457189" lvl="1" indent="0">
                  <a:buNone/>
                </a:pPr>
                <a:endParaRPr lang="en-US" altLang="zh-CN" sz="2200" dirty="0"/>
              </a:p>
              <a:p>
                <a:pPr marL="457189" lvl="1" indent="0">
                  <a:buNone/>
                </a:pPr>
                <a:r>
                  <a:rPr lang="en-US" altLang="zh-CN" sz="2200" dirty="0" smtClean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200" dirty="0"/>
                  <a:t>|01&gt; : </a:t>
                </a:r>
                <a:r>
                  <a:rPr lang="en-US" altLang="zh-CN" sz="2200" dirty="0" err="1" smtClean="0">
                    <a:solidFill>
                      <a:srgbClr val="FF0000"/>
                    </a:solidFill>
                  </a:rPr>
                  <a:t>phasespace</a:t>
                </a:r>
                <a:r>
                  <a:rPr lang="en-US" altLang="zh-CN" sz="2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(980)</m:t>
                    </m:r>
                  </m:oMath>
                </a14:m>
                <a:r>
                  <a:rPr lang="en-US" altLang="zh-CN" sz="2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1370</m:t>
                        </m:r>
                      </m:e>
                    </m:d>
                  </m:oMath>
                </a14:m>
                <a:r>
                  <a:rPr lang="en-US" altLang="zh-CN" sz="2200" dirty="0" smtClean="0"/>
                  <a:t>, </a:t>
                </a:r>
                <a14:m>
                  <m:oMath xmlns:m="http://schemas.openxmlformats.org/officeDocument/2006/math">
                    <m:r>
                      <a:rPr lang="zh-CN" altLang="en-US" sz="220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CN" sz="2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1750</m:t>
                        </m:r>
                      </m:e>
                    </m:d>
                  </m:oMath>
                </a14:m>
                <a:r>
                  <a:rPr lang="en-US" altLang="zh-CN" sz="2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1000</m:t>
                        </m:r>
                      </m:e>
                    </m:d>
                  </m:oMath>
                </a14:m>
                <a:r>
                  <a:rPr lang="en-US" altLang="zh-CN" sz="2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500</m:t>
                        </m:r>
                      </m:e>
                    </m:d>
                  </m:oMath>
                </a14:m>
                <a:r>
                  <a:rPr lang="en-US" altLang="zh-CN" sz="2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  <m:r>
                          <a:rPr lang="en-US" altLang="zh-CN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altLang="zh-CN" sz="2200" dirty="0" smtClean="0"/>
                  <a:t>, </a:t>
                </a:r>
                <a:endParaRPr lang="en-US" altLang="zh-CN" sz="2200" dirty="0"/>
              </a:p>
              <a:p>
                <a:pPr marL="457189" lvl="1" indent="0">
                  <a:buNone/>
                </a:pPr>
                <a:r>
                  <a:rPr lang="en-US" altLang="zh-CN" sz="2200" dirty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200" dirty="0" smtClean="0"/>
                  <a:t>|21</a:t>
                </a:r>
                <a:r>
                  <a:rPr lang="en-US" altLang="zh-CN" sz="2200" dirty="0"/>
                  <a:t>&gt; </a:t>
                </a:r>
                <a:r>
                  <a:rPr lang="en-US" altLang="zh-CN" sz="22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200" i="1">
                        <a:latin typeface="Cambria Math" panose="02040503050406030204" pitchFamily="18" charset="0"/>
                      </a:rPr>
                      <m:t>(980)</m:t>
                    </m:r>
                  </m:oMath>
                </a14:m>
                <a:r>
                  <a:rPr lang="en-US" altLang="zh-CN" sz="2200" dirty="0" smtClean="0"/>
                  <a:t>,</a:t>
                </a:r>
                <a:r>
                  <a:rPr lang="en-US" altLang="zh-CN" sz="2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200" i="1">
                        <a:latin typeface="Cambria Math" panose="02040503050406030204" pitchFamily="18" charset="0"/>
                      </a:rPr>
                      <m:t>(1370)</m:t>
                    </m:r>
                  </m:oMath>
                </a14:m>
                <a:r>
                  <a:rPr lang="en-US" altLang="zh-CN" sz="2200" dirty="0" smtClean="0"/>
                  <a:t>, </a:t>
                </a:r>
                <a14:m>
                  <m:oMath xmlns:m="http://schemas.openxmlformats.org/officeDocument/2006/math">
                    <m:r>
                      <a:rPr lang="zh-CN" altLang="en-US" sz="2200" i="1" dirty="0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CN" sz="2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1750</m:t>
                        </m:r>
                      </m:e>
                    </m:d>
                  </m:oMath>
                </a14:m>
                <a:r>
                  <a:rPr lang="en-US" altLang="zh-CN" sz="2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000</m:t>
                        </m:r>
                      </m:e>
                    </m:d>
                  </m:oMath>
                </a14:m>
                <a:r>
                  <a:rPr lang="en-US" altLang="zh-CN" sz="2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500</m:t>
                        </m:r>
                      </m:e>
                    </m:d>
                  </m:oMath>
                </a14:m>
                <a:r>
                  <a:rPr lang="en-US" altLang="zh-CN" sz="2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  <m:r>
                          <a:rPr lang="en-US" altLang="zh-CN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altLang="zh-CN" sz="2200" dirty="0" smtClean="0"/>
                  <a:t>, </a:t>
                </a:r>
                <a:endParaRPr lang="en-US" altLang="zh-CN" sz="2200" dirty="0"/>
              </a:p>
              <a:p>
                <a:pPr marL="457189" lvl="1" indent="0">
                  <a:buNone/>
                </a:pPr>
                <a:r>
                  <a:rPr lang="en-US" altLang="zh-CN" sz="2200" dirty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200" dirty="0"/>
                  <a:t>|01&gt; </a:t>
                </a:r>
                <a:r>
                  <a:rPr lang="en-US" altLang="zh-CN" sz="22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200" b="0" i="1" smtClean="0">
                        <a:latin typeface="Cambria Math" panose="02040503050406030204" pitchFamily="18" charset="0"/>
                      </a:rPr>
                      <m:t>1270</m:t>
                    </m:r>
                    <m:r>
                      <a:rPr lang="en-US" altLang="zh-CN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</m:t>
                    </m:r>
                    <m:r>
                      <a:rPr lang="en-US" altLang="zh-CN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525</m:t>
                    </m:r>
                    <m:r>
                      <a:rPr lang="en-US" altLang="zh-CN" sz="2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2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1950</m:t>
                    </m:r>
                    <m:r>
                      <a:rPr lang="en-US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200" dirty="0"/>
                  <a:t>, </a:t>
                </a:r>
                <a:r>
                  <a:rPr lang="en-US" altLang="zh-CN" sz="2200" dirty="0" smtClean="0"/>
                  <a:t> </a:t>
                </a:r>
                <a:endParaRPr lang="en-US" altLang="zh-CN" sz="2200" dirty="0"/>
              </a:p>
              <a:p>
                <a:pPr marL="457189" lvl="1" indent="0">
                  <a:buNone/>
                </a:pPr>
                <a:r>
                  <a:rPr lang="en-US" altLang="zh-CN" sz="2200" dirty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200" dirty="0" smtClean="0"/>
                  <a:t>|21</a:t>
                </a:r>
                <a:r>
                  <a:rPr lang="en-US" altLang="zh-CN" sz="2200" dirty="0"/>
                  <a:t>&gt; </a:t>
                </a:r>
                <a:r>
                  <a:rPr lang="en-US" altLang="zh-CN" sz="22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latin typeface="Cambria Math" panose="02040503050406030204" pitchFamily="18" charset="0"/>
                      </a:rPr>
                      <m:t>(1270)</m:t>
                    </m:r>
                  </m:oMath>
                </a14:m>
                <a:r>
                  <a:rPr lang="en-US" altLang="zh-CN" sz="2200" dirty="0"/>
                  <a:t>,</a:t>
                </a:r>
                <a:r>
                  <a:rPr lang="en-US" altLang="zh-CN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(1525)</m:t>
                    </m:r>
                  </m:oMath>
                </a14:m>
                <a:r>
                  <a:rPr lang="en-US" altLang="zh-CN" sz="2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</m:t>
                    </m:r>
                    <m:r>
                      <a:rPr lang="en-US" altLang="zh-CN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950</m:t>
                    </m:r>
                    <m:r>
                      <a:rPr lang="en-US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200" dirty="0"/>
                  <a:t>, </a:t>
                </a:r>
                <a:r>
                  <a:rPr lang="en-US" altLang="zh-CN" sz="2200" dirty="0" smtClean="0"/>
                  <a:t>  </a:t>
                </a:r>
                <a:endParaRPr lang="en-US" altLang="zh-CN" sz="2200" dirty="0"/>
              </a:p>
              <a:p>
                <a:pPr marL="457189" lvl="1" indent="0">
                  <a:buNone/>
                </a:pPr>
                <a:r>
                  <a:rPr lang="en-US" altLang="zh-CN" sz="2200" dirty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200" dirty="0" smtClean="0"/>
                  <a:t>|22&gt;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latin typeface="Cambria Math" panose="02040503050406030204" pitchFamily="18" charset="0"/>
                      </a:rPr>
                      <m:t>(1270)</m:t>
                    </m:r>
                  </m:oMath>
                </a14:m>
                <a:r>
                  <a:rPr lang="en-US" altLang="zh-CN" sz="2200" dirty="0"/>
                  <a:t>,</a:t>
                </a:r>
                <a:r>
                  <a:rPr lang="en-US" altLang="zh-CN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(1525)</m:t>
                    </m:r>
                  </m:oMath>
                </a14:m>
                <a:r>
                  <a:rPr lang="en-US" altLang="zh-CN" sz="2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</m:t>
                    </m:r>
                    <m:r>
                      <a:rPr lang="en-US" altLang="zh-CN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950</m:t>
                    </m:r>
                    <m:r>
                      <a:rPr lang="en-US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200" dirty="0"/>
                  <a:t>, </a:t>
                </a:r>
                <a:r>
                  <a:rPr lang="en-US" altLang="zh-CN" sz="2200" dirty="0" smtClean="0"/>
                  <a:t>  </a:t>
                </a:r>
                <a:endParaRPr lang="en-US" altLang="zh-CN" sz="2200" dirty="0"/>
              </a:p>
              <a:p>
                <a:pPr marL="457189" lvl="1" indent="0">
                  <a:buNone/>
                </a:pPr>
                <a:r>
                  <a:rPr lang="en-US" altLang="zh-CN" sz="2200" dirty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200" dirty="0" smtClean="0"/>
                  <a:t>|23&gt;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latin typeface="Cambria Math" panose="02040503050406030204" pitchFamily="18" charset="0"/>
                      </a:rPr>
                      <m:t>(1270)</m:t>
                    </m:r>
                  </m:oMath>
                </a14:m>
                <a:r>
                  <a:rPr lang="en-US" altLang="zh-CN" sz="2200" dirty="0"/>
                  <a:t>,</a:t>
                </a:r>
                <a:r>
                  <a:rPr lang="en-US" altLang="zh-CN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(1525)</m:t>
                    </m:r>
                  </m:oMath>
                </a14:m>
                <a:r>
                  <a:rPr lang="en-US" altLang="zh-CN" sz="2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</m:t>
                    </m:r>
                    <m:r>
                      <a:rPr lang="en-US" altLang="zh-CN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950</m:t>
                    </m:r>
                    <m:r>
                      <a:rPr lang="en-US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200" dirty="0"/>
                  <a:t>, </a:t>
                </a:r>
                <a:r>
                  <a:rPr lang="en-US" altLang="zh-CN" sz="2200" dirty="0" smtClean="0"/>
                  <a:t>  </a:t>
                </a:r>
                <a:endParaRPr lang="en-US" altLang="zh-CN" sz="2200" dirty="0"/>
              </a:p>
              <a:p>
                <a:pPr marL="457189" lvl="1" indent="0">
                  <a:buNone/>
                </a:pPr>
                <a:r>
                  <a:rPr lang="en-US" altLang="zh-CN" sz="2200" dirty="0"/>
                  <a:t>&lt;</a:t>
                </a:r>
                <a14:m>
                  <m:oMath xmlns:m="http://schemas.openxmlformats.org/officeDocument/2006/math">
                    <m:r>
                      <a:rPr lang="zh-CN" altLang="en-US" sz="2200" i="1">
                        <a:latin typeface="Cambria Math" panose="02040503050406030204" pitchFamily="18" charset="0"/>
                      </a:rPr>
                      <m:t>𝜙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200" dirty="0" smtClean="0"/>
                  <a:t>|43&gt;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latin typeface="Cambria Math" panose="02040503050406030204" pitchFamily="18" charset="0"/>
                      </a:rPr>
                      <m:t>(1270)</m:t>
                    </m:r>
                  </m:oMath>
                </a14:m>
                <a:r>
                  <a:rPr lang="en-US" altLang="zh-CN" sz="2200" dirty="0"/>
                  <a:t>,</a:t>
                </a:r>
                <a:r>
                  <a:rPr lang="en-US" altLang="zh-CN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(1525)</m:t>
                    </m:r>
                  </m:oMath>
                </a14:m>
                <a:r>
                  <a:rPr lang="en-US" altLang="zh-CN" sz="2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</m:t>
                    </m:r>
                    <m:r>
                      <a:rPr lang="en-US" altLang="zh-CN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950</m:t>
                    </m:r>
                    <m:r>
                      <a:rPr lang="en-US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200" dirty="0"/>
                  <a:t>, </a:t>
                </a:r>
                <a:r>
                  <a:rPr lang="en-US" altLang="zh-CN" sz="2200" dirty="0" smtClean="0"/>
                  <a:t>  </a:t>
                </a:r>
                <a:endParaRPr lang="en-US" altLang="zh-CN" sz="2200" dirty="0"/>
              </a:p>
              <a:p>
                <a:pPr marL="457189" lvl="1" indent="0">
                  <a:buNone/>
                </a:pPr>
                <a:endParaRPr lang="en-US" altLang="zh-CN" sz="1800" dirty="0">
                  <a:solidFill>
                    <a:prstClr val="black"/>
                  </a:solidFill>
                </a:endParaRPr>
              </a:p>
              <a:p>
                <a:pPr marL="228594" lvl="1">
                  <a:spcBef>
                    <a:spcPts val="1000"/>
                  </a:spcBef>
                </a:pPr>
                <a:endParaRPr lang="en-US" altLang="zh-CN" sz="2800" b="1" dirty="0" smtClean="0"/>
              </a:p>
            </p:txBody>
          </p:sp>
        </mc:Choice>
        <mc:Fallback xmlns="">
          <p:sp>
            <p:nvSpPr>
              <p:cNvPr id="6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7697" y="1777042"/>
                <a:ext cx="10515600" cy="4668004"/>
              </a:xfrm>
              <a:blipFill rotWithShape="0">
                <a:blip r:embed="rId3"/>
                <a:stretch>
                  <a:fillRect t="-14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35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03987" y="523499"/>
            <a:ext cx="7728155" cy="851027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dirty="0" smtClean="0"/>
              <a:t>Preliminary Fitting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7</a:t>
            </a:fld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000" y="2340000"/>
            <a:ext cx="5019675" cy="29622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80000" y="1944000"/>
            <a:ext cx="4068509" cy="393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49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76866" y="272450"/>
            <a:ext cx="7728155" cy="851027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dirty="0" smtClean="0"/>
              <a:t>Preliminary Fitting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8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000" y="1872000"/>
            <a:ext cx="5863590" cy="404279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000" y="1872000"/>
            <a:ext cx="5879021" cy="404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35A1-930C-4F01-95A1-1622F4465A10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376866" y="216000"/>
            <a:ext cx="7728155" cy="851027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zh-CN" dirty="0" smtClean="0"/>
              <a:t>Preliminary Fitting</a:t>
            </a:r>
            <a:endParaRPr lang="zh-CN" altLang="en-US" dirty="0"/>
          </a:p>
        </p:txBody>
      </p:sp>
      <p:pic>
        <p:nvPicPr>
          <p:cNvPr id="7" name="图片 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60000" y="1620000"/>
            <a:ext cx="5891022" cy="45053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00" y="1620000"/>
            <a:ext cx="5863590" cy="405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531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10775</TotalTime>
  <Words>125</Words>
  <Application>Microsoft Office PowerPoint</Application>
  <PresentationFormat>宽屏</PresentationFormat>
  <Paragraphs>79</Paragraphs>
  <Slides>12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Cambria Math</vt:lpstr>
      <vt:lpstr>Wingdings</vt:lpstr>
      <vt:lpstr>Office 主题</vt:lpstr>
      <vt:lpstr>Weekly report</vt:lpstr>
      <vt:lpstr>Roofit</vt:lpstr>
      <vt:lpstr>Roofit</vt:lpstr>
      <vt:lpstr>Minimization</vt:lpstr>
      <vt:lpstr>purpose</vt:lpstr>
      <vt:lpstr>resonance</vt:lpstr>
      <vt:lpstr>Preliminary Fitting</vt:lpstr>
      <vt:lpstr>Preliminary Fitting</vt:lpstr>
      <vt:lpstr>Preliminary Fitting</vt:lpstr>
      <vt:lpstr>Preliminary Fitting</vt:lpstr>
      <vt:lpstr>K boost to Phi</vt:lpstr>
      <vt:lpstr>Pion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</dc:title>
  <dc:creator>sfxzctyx</dc:creator>
  <cp:lastModifiedBy>sfxzctyx</cp:lastModifiedBy>
  <cp:revision>224</cp:revision>
  <dcterms:created xsi:type="dcterms:W3CDTF">2016-08-30T07:32:40Z</dcterms:created>
  <dcterms:modified xsi:type="dcterms:W3CDTF">2018-01-08T01:20:39Z</dcterms:modified>
</cp:coreProperties>
</file>