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7" r:id="rId2"/>
    <p:sldId id="259" r:id="rId3"/>
    <p:sldId id="266" r:id="rId4"/>
    <p:sldId id="260" r:id="rId5"/>
    <p:sldId id="264" r:id="rId6"/>
    <p:sldId id="283" r:id="rId7"/>
    <p:sldId id="281" r:id="rId8"/>
    <p:sldId id="282" r:id="rId9"/>
    <p:sldId id="278" r:id="rId10"/>
    <p:sldId id="287" r:id="rId11"/>
    <p:sldId id="284" r:id="rId12"/>
    <p:sldId id="274" r:id="rId13"/>
    <p:sldId id="268" r:id="rId14"/>
    <p:sldId id="269" r:id="rId15"/>
    <p:sldId id="270" r:id="rId16"/>
    <p:sldId id="280" r:id="rId17"/>
    <p:sldId id="286" r:id="rId18"/>
    <p:sldId id="285"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1" d="100"/>
          <a:sy n="71" d="100"/>
        </p:scale>
        <p:origin x="486"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E23467-4CE2-4040-85E3-4A6DE772D544}" type="datetimeFigureOut">
              <a:rPr lang="zh-CN" altLang="en-US" smtClean="0"/>
              <a:pPr/>
              <a:t>2018/3/21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tLang="zh-CN" smtClean="0"/>
              <a:t>X.Li@USTC</a:t>
            </a: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A64E27-80F5-4AD0-B19E-FA1E3E13A3E6}" type="slidenum">
              <a:rPr lang="zh-CN" altLang="en-US" smtClean="0"/>
              <a:pPr/>
              <a:t>‹#›</a:t>
            </a:fld>
            <a:endParaRPr lang="zh-CN" altLang="en-US"/>
          </a:p>
        </p:txBody>
      </p:sp>
    </p:spTree>
    <p:extLst>
      <p:ext uri="{BB962C8B-B14F-4D97-AF65-F5344CB8AC3E}">
        <p14:creationId xmlns:p14="http://schemas.microsoft.com/office/powerpoint/2010/main" val="175649262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A35E6-C30B-4143-8188-4D2D6ECDCD36}" type="datetimeFigureOut">
              <a:rPr lang="zh-CN" altLang="en-US" smtClean="0"/>
              <a:pPr/>
              <a:t>2018/3/21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ltLang="zh-CN" smtClean="0"/>
              <a:t>X.Li@USTC</a:t>
            </a: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91ACB-8989-4AF4-BE99-EE2101F2E33D}" type="slidenum">
              <a:rPr lang="zh-CN" altLang="en-US" smtClean="0"/>
              <a:pPr/>
              <a:t>‹#›</a:t>
            </a:fld>
            <a:endParaRPr lang="zh-CN" altLang="en-US"/>
          </a:p>
        </p:txBody>
      </p:sp>
    </p:spTree>
    <p:extLst>
      <p:ext uri="{BB962C8B-B14F-4D97-AF65-F5344CB8AC3E}">
        <p14:creationId xmlns:p14="http://schemas.microsoft.com/office/powerpoint/2010/main" val="4375526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A91ACB-8989-4AF4-BE99-EE2101F2E33D}" type="slidenum">
              <a:rPr lang="zh-CN" altLang="en-US" smtClean="0"/>
              <a:pPr/>
              <a:t>1</a:t>
            </a:fld>
            <a:endParaRPr lang="zh-CN" altLang="en-US"/>
          </a:p>
        </p:txBody>
      </p:sp>
      <p:sp>
        <p:nvSpPr>
          <p:cNvPr id="5" name="页脚占位符 4"/>
          <p:cNvSpPr>
            <a:spLocks noGrp="1"/>
          </p:cNvSpPr>
          <p:nvPr>
            <p:ph type="ftr" sz="quarter" idx="11"/>
          </p:nvPr>
        </p:nvSpPr>
        <p:spPr/>
        <p:txBody>
          <a:bodyPr/>
          <a:lstStyle/>
          <a:p>
            <a:r>
              <a:rPr lang="en-US" altLang="zh-CN" smtClean="0"/>
              <a:t>X.Li@USTC</a:t>
            </a:r>
            <a:endParaRPr lang="zh-CN" altLang="en-US"/>
          </a:p>
        </p:txBody>
      </p:sp>
    </p:spTree>
    <p:extLst>
      <p:ext uri="{BB962C8B-B14F-4D97-AF65-F5344CB8AC3E}">
        <p14:creationId xmlns:p14="http://schemas.microsoft.com/office/powerpoint/2010/main" val="361545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84049B-F44E-4B72-9524-9749D7D780A3}" type="slidenum">
              <a:rPr lang="zh-CN" altLang="en-US" smtClean="0"/>
              <a:pPr/>
              <a:t>12</a:t>
            </a:fld>
            <a:endParaRPr lang="zh-CN" altLang="en-US"/>
          </a:p>
        </p:txBody>
      </p:sp>
      <p:sp>
        <p:nvSpPr>
          <p:cNvPr id="5" name="页脚占位符 4"/>
          <p:cNvSpPr>
            <a:spLocks noGrp="1"/>
          </p:cNvSpPr>
          <p:nvPr>
            <p:ph type="ftr" sz="quarter" idx="11"/>
          </p:nvPr>
        </p:nvSpPr>
        <p:spPr/>
        <p:txBody>
          <a:bodyPr/>
          <a:lstStyle/>
          <a:p>
            <a:r>
              <a:rPr lang="en-US" altLang="zh-CN" smtClean="0"/>
              <a:t>X.Li@USTC</a:t>
            </a:r>
            <a:endParaRPr lang="zh-CN" altLang="en-US"/>
          </a:p>
        </p:txBody>
      </p:sp>
    </p:spTree>
    <p:extLst>
      <p:ext uri="{BB962C8B-B14F-4D97-AF65-F5344CB8AC3E}">
        <p14:creationId xmlns:p14="http://schemas.microsoft.com/office/powerpoint/2010/main" val="423137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46988A-35E0-4E28-B0E1-48CD58D38645}" type="slidenum">
              <a:rPr lang="zh-CN" altLang="en-US" smtClean="0"/>
              <a:pPr/>
              <a:t>14</a:t>
            </a:fld>
            <a:endParaRPr lang="zh-CN" altLang="en-US"/>
          </a:p>
        </p:txBody>
      </p:sp>
      <p:sp>
        <p:nvSpPr>
          <p:cNvPr id="5" name="页脚占位符 4"/>
          <p:cNvSpPr>
            <a:spLocks noGrp="1"/>
          </p:cNvSpPr>
          <p:nvPr>
            <p:ph type="ftr" sz="quarter" idx="11"/>
          </p:nvPr>
        </p:nvSpPr>
        <p:spPr/>
        <p:txBody>
          <a:bodyPr/>
          <a:lstStyle/>
          <a:p>
            <a:r>
              <a:rPr lang="en-US" altLang="zh-CN" smtClean="0"/>
              <a:t>X.Li@USTC</a:t>
            </a:r>
            <a:endParaRPr lang="zh-CN" altLang="en-US"/>
          </a:p>
        </p:txBody>
      </p:sp>
    </p:spTree>
    <p:extLst>
      <p:ext uri="{BB962C8B-B14F-4D97-AF65-F5344CB8AC3E}">
        <p14:creationId xmlns:p14="http://schemas.microsoft.com/office/powerpoint/2010/main" val="2133883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BB7A1A1-D515-4943-A0D1-9EC235979B8B}" type="datetime1">
              <a:rPr lang="zh-CN" altLang="en-US" smtClean="0"/>
              <a:pPr/>
              <a:t>2018/3/21</a:t>
            </a:fld>
            <a:endParaRPr lang="zh-CN" altLang="en-US"/>
          </a:p>
        </p:txBody>
      </p:sp>
      <p:sp>
        <p:nvSpPr>
          <p:cNvPr id="5" name="页脚占位符 4"/>
          <p:cNvSpPr>
            <a:spLocks noGrp="1"/>
          </p:cNvSpPr>
          <p:nvPr>
            <p:ph type="ftr" sz="quarter" idx="11"/>
          </p:nvPr>
        </p:nvSpPr>
        <p:spPr/>
        <p:txBody>
          <a:bodyPr/>
          <a:lstStyle/>
          <a:p>
            <a:r>
              <a:rPr lang="en-US" altLang="zh-CN" smtClean="0"/>
              <a:t>HIEPA meeting 2018</a:t>
            </a:r>
            <a:endParaRPr lang="zh-CN" altLang="en-US"/>
          </a:p>
        </p:txBody>
      </p:sp>
      <p:sp>
        <p:nvSpPr>
          <p:cNvPr id="6" name="灯片编号占位符 5"/>
          <p:cNvSpPr>
            <a:spLocks noGrp="1"/>
          </p:cNvSpPr>
          <p:nvPr>
            <p:ph type="sldNum" sz="quarter" idx="12"/>
          </p:nvPr>
        </p:nvSpPr>
        <p:spPr/>
        <p:txBody>
          <a:bodyPr/>
          <a:lstStyle/>
          <a:p>
            <a:fld id="{F93CFAE0-6721-45BD-A035-24C36DD89D7C}" type="slidenum">
              <a:rPr lang="zh-CN" altLang="en-US" smtClean="0"/>
              <a:pPr/>
              <a:t>‹#›</a:t>
            </a:fld>
            <a:endParaRPr lang="zh-CN" altLang="en-US"/>
          </a:p>
        </p:txBody>
      </p:sp>
    </p:spTree>
    <p:extLst>
      <p:ext uri="{BB962C8B-B14F-4D97-AF65-F5344CB8AC3E}">
        <p14:creationId xmlns:p14="http://schemas.microsoft.com/office/powerpoint/2010/main" val="425319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75821D7-6C96-4F76-AAD0-C093225380AE}" type="datetime1">
              <a:rPr lang="zh-CN" altLang="en-US" smtClean="0"/>
              <a:pPr/>
              <a:t>2018/3/21</a:t>
            </a:fld>
            <a:endParaRPr lang="zh-CN" altLang="en-US"/>
          </a:p>
        </p:txBody>
      </p:sp>
      <p:sp>
        <p:nvSpPr>
          <p:cNvPr id="5" name="页脚占位符 4"/>
          <p:cNvSpPr>
            <a:spLocks noGrp="1"/>
          </p:cNvSpPr>
          <p:nvPr>
            <p:ph type="ftr" sz="quarter" idx="11"/>
          </p:nvPr>
        </p:nvSpPr>
        <p:spPr/>
        <p:txBody>
          <a:bodyPr/>
          <a:lstStyle/>
          <a:p>
            <a:r>
              <a:rPr lang="en-US" altLang="zh-CN" smtClean="0"/>
              <a:t>HIEPA meeting 2018</a:t>
            </a:r>
            <a:endParaRPr lang="zh-CN" altLang="en-US"/>
          </a:p>
        </p:txBody>
      </p:sp>
      <p:sp>
        <p:nvSpPr>
          <p:cNvPr id="6" name="灯片编号占位符 5"/>
          <p:cNvSpPr>
            <a:spLocks noGrp="1"/>
          </p:cNvSpPr>
          <p:nvPr>
            <p:ph type="sldNum" sz="quarter" idx="12"/>
          </p:nvPr>
        </p:nvSpPr>
        <p:spPr/>
        <p:txBody>
          <a:bodyPr/>
          <a:lstStyle/>
          <a:p>
            <a:fld id="{F93CFAE0-6721-45BD-A035-24C36DD89D7C}" type="slidenum">
              <a:rPr lang="zh-CN" altLang="en-US" smtClean="0"/>
              <a:pPr/>
              <a:t>‹#›</a:t>
            </a:fld>
            <a:endParaRPr lang="zh-CN" altLang="en-US"/>
          </a:p>
        </p:txBody>
      </p:sp>
    </p:spTree>
    <p:extLst>
      <p:ext uri="{BB962C8B-B14F-4D97-AF65-F5344CB8AC3E}">
        <p14:creationId xmlns:p14="http://schemas.microsoft.com/office/powerpoint/2010/main" val="79401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0AFCF58-AD6E-4CBA-8174-D4FB741B07EA}" type="datetime1">
              <a:rPr lang="zh-CN" altLang="en-US" smtClean="0"/>
              <a:pPr/>
              <a:t>2018/3/21</a:t>
            </a:fld>
            <a:endParaRPr lang="zh-CN" altLang="en-US"/>
          </a:p>
        </p:txBody>
      </p:sp>
      <p:sp>
        <p:nvSpPr>
          <p:cNvPr id="5" name="页脚占位符 4"/>
          <p:cNvSpPr>
            <a:spLocks noGrp="1"/>
          </p:cNvSpPr>
          <p:nvPr>
            <p:ph type="ftr" sz="quarter" idx="11"/>
          </p:nvPr>
        </p:nvSpPr>
        <p:spPr/>
        <p:txBody>
          <a:bodyPr/>
          <a:lstStyle/>
          <a:p>
            <a:r>
              <a:rPr lang="en-US" altLang="zh-CN" smtClean="0"/>
              <a:t>HIEPA meeting 2018</a:t>
            </a:r>
            <a:endParaRPr lang="zh-CN" altLang="en-US"/>
          </a:p>
        </p:txBody>
      </p:sp>
      <p:sp>
        <p:nvSpPr>
          <p:cNvPr id="6" name="灯片编号占位符 5"/>
          <p:cNvSpPr>
            <a:spLocks noGrp="1"/>
          </p:cNvSpPr>
          <p:nvPr>
            <p:ph type="sldNum" sz="quarter" idx="12"/>
          </p:nvPr>
        </p:nvSpPr>
        <p:spPr/>
        <p:txBody>
          <a:bodyPr/>
          <a:lstStyle/>
          <a:p>
            <a:fld id="{F93CFAE0-6721-45BD-A035-24C36DD89D7C}" type="slidenum">
              <a:rPr lang="zh-CN" altLang="en-US" smtClean="0"/>
              <a:pPr/>
              <a:t>‹#›</a:t>
            </a:fld>
            <a:endParaRPr lang="zh-CN" altLang="en-US"/>
          </a:p>
        </p:txBody>
      </p:sp>
    </p:spTree>
    <p:extLst>
      <p:ext uri="{BB962C8B-B14F-4D97-AF65-F5344CB8AC3E}">
        <p14:creationId xmlns:p14="http://schemas.microsoft.com/office/powerpoint/2010/main" val="227368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BF666C-0771-4B89-A6D2-2A2FCA19965D}" type="datetime1">
              <a:rPr lang="zh-CN" altLang="en-US" smtClean="0"/>
              <a:pPr/>
              <a:t>2018/3/21</a:t>
            </a:fld>
            <a:endParaRPr lang="zh-CN" altLang="en-US"/>
          </a:p>
        </p:txBody>
      </p:sp>
      <p:sp>
        <p:nvSpPr>
          <p:cNvPr id="5" name="页脚占位符 4"/>
          <p:cNvSpPr>
            <a:spLocks noGrp="1"/>
          </p:cNvSpPr>
          <p:nvPr>
            <p:ph type="ftr" sz="quarter" idx="11"/>
          </p:nvPr>
        </p:nvSpPr>
        <p:spPr/>
        <p:txBody>
          <a:bodyPr/>
          <a:lstStyle/>
          <a:p>
            <a:r>
              <a:rPr lang="en-US" altLang="zh-CN" smtClean="0"/>
              <a:t>HIEPA meeting 2018</a:t>
            </a:r>
            <a:endParaRPr lang="zh-CN" altLang="en-US"/>
          </a:p>
        </p:txBody>
      </p:sp>
      <p:sp>
        <p:nvSpPr>
          <p:cNvPr id="6" name="灯片编号占位符 5"/>
          <p:cNvSpPr>
            <a:spLocks noGrp="1"/>
          </p:cNvSpPr>
          <p:nvPr>
            <p:ph type="sldNum" sz="quarter" idx="12"/>
          </p:nvPr>
        </p:nvSpPr>
        <p:spPr/>
        <p:txBody>
          <a:bodyPr/>
          <a:lstStyle/>
          <a:p>
            <a:fld id="{F93CFAE0-6721-45BD-A035-24C36DD89D7C}" type="slidenum">
              <a:rPr lang="zh-CN" altLang="en-US" smtClean="0"/>
              <a:pPr/>
              <a:t>‹#›</a:t>
            </a:fld>
            <a:endParaRPr lang="zh-CN" altLang="en-US"/>
          </a:p>
        </p:txBody>
      </p:sp>
    </p:spTree>
    <p:extLst>
      <p:ext uri="{BB962C8B-B14F-4D97-AF65-F5344CB8AC3E}">
        <p14:creationId xmlns:p14="http://schemas.microsoft.com/office/powerpoint/2010/main" val="374755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1F7B45C-6906-4C12-90AD-775A7F7DE8C9}" type="datetime1">
              <a:rPr lang="zh-CN" altLang="en-US" smtClean="0"/>
              <a:pPr/>
              <a:t>2018/3/21</a:t>
            </a:fld>
            <a:endParaRPr lang="zh-CN" altLang="en-US"/>
          </a:p>
        </p:txBody>
      </p:sp>
      <p:sp>
        <p:nvSpPr>
          <p:cNvPr id="5" name="页脚占位符 4"/>
          <p:cNvSpPr>
            <a:spLocks noGrp="1"/>
          </p:cNvSpPr>
          <p:nvPr>
            <p:ph type="ftr" sz="quarter" idx="11"/>
          </p:nvPr>
        </p:nvSpPr>
        <p:spPr/>
        <p:txBody>
          <a:bodyPr/>
          <a:lstStyle/>
          <a:p>
            <a:r>
              <a:rPr lang="en-US" altLang="zh-CN" smtClean="0"/>
              <a:t>HIEPA meeting 2018</a:t>
            </a:r>
            <a:endParaRPr lang="zh-CN" altLang="en-US"/>
          </a:p>
        </p:txBody>
      </p:sp>
      <p:sp>
        <p:nvSpPr>
          <p:cNvPr id="6" name="灯片编号占位符 5"/>
          <p:cNvSpPr>
            <a:spLocks noGrp="1"/>
          </p:cNvSpPr>
          <p:nvPr>
            <p:ph type="sldNum" sz="quarter" idx="12"/>
          </p:nvPr>
        </p:nvSpPr>
        <p:spPr/>
        <p:txBody>
          <a:bodyPr/>
          <a:lstStyle/>
          <a:p>
            <a:fld id="{F93CFAE0-6721-45BD-A035-24C36DD89D7C}" type="slidenum">
              <a:rPr lang="zh-CN" altLang="en-US" smtClean="0"/>
              <a:pPr/>
              <a:t>‹#›</a:t>
            </a:fld>
            <a:endParaRPr lang="zh-CN" altLang="en-US"/>
          </a:p>
        </p:txBody>
      </p:sp>
    </p:spTree>
    <p:extLst>
      <p:ext uri="{BB962C8B-B14F-4D97-AF65-F5344CB8AC3E}">
        <p14:creationId xmlns:p14="http://schemas.microsoft.com/office/powerpoint/2010/main" val="433994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D1784A6-1301-40E2-B149-01C97B82CC27}" type="datetime1">
              <a:rPr lang="zh-CN" altLang="en-US" smtClean="0"/>
              <a:pPr/>
              <a:t>2018/3/21</a:t>
            </a:fld>
            <a:endParaRPr lang="zh-CN" altLang="en-US"/>
          </a:p>
        </p:txBody>
      </p:sp>
      <p:sp>
        <p:nvSpPr>
          <p:cNvPr id="6" name="页脚占位符 5"/>
          <p:cNvSpPr>
            <a:spLocks noGrp="1"/>
          </p:cNvSpPr>
          <p:nvPr>
            <p:ph type="ftr" sz="quarter" idx="11"/>
          </p:nvPr>
        </p:nvSpPr>
        <p:spPr/>
        <p:txBody>
          <a:bodyPr/>
          <a:lstStyle/>
          <a:p>
            <a:r>
              <a:rPr lang="en-US" altLang="zh-CN" smtClean="0"/>
              <a:t>HIEPA meeting 2018</a:t>
            </a:r>
            <a:endParaRPr lang="zh-CN" altLang="en-US"/>
          </a:p>
        </p:txBody>
      </p:sp>
      <p:sp>
        <p:nvSpPr>
          <p:cNvPr id="7" name="灯片编号占位符 6"/>
          <p:cNvSpPr>
            <a:spLocks noGrp="1"/>
          </p:cNvSpPr>
          <p:nvPr>
            <p:ph type="sldNum" sz="quarter" idx="12"/>
          </p:nvPr>
        </p:nvSpPr>
        <p:spPr/>
        <p:txBody>
          <a:bodyPr/>
          <a:lstStyle/>
          <a:p>
            <a:fld id="{F93CFAE0-6721-45BD-A035-24C36DD89D7C}" type="slidenum">
              <a:rPr lang="zh-CN" altLang="en-US" smtClean="0"/>
              <a:pPr/>
              <a:t>‹#›</a:t>
            </a:fld>
            <a:endParaRPr lang="zh-CN" altLang="en-US"/>
          </a:p>
        </p:txBody>
      </p:sp>
    </p:spTree>
    <p:extLst>
      <p:ext uri="{BB962C8B-B14F-4D97-AF65-F5344CB8AC3E}">
        <p14:creationId xmlns:p14="http://schemas.microsoft.com/office/powerpoint/2010/main" val="87476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B5B15CB-8CBB-4400-8A3A-18ED15C60A68}" type="datetime1">
              <a:rPr lang="zh-CN" altLang="en-US" smtClean="0"/>
              <a:pPr/>
              <a:t>2018/3/21</a:t>
            </a:fld>
            <a:endParaRPr lang="zh-CN" altLang="en-US"/>
          </a:p>
        </p:txBody>
      </p:sp>
      <p:sp>
        <p:nvSpPr>
          <p:cNvPr id="8" name="页脚占位符 7"/>
          <p:cNvSpPr>
            <a:spLocks noGrp="1"/>
          </p:cNvSpPr>
          <p:nvPr>
            <p:ph type="ftr" sz="quarter" idx="11"/>
          </p:nvPr>
        </p:nvSpPr>
        <p:spPr/>
        <p:txBody>
          <a:bodyPr/>
          <a:lstStyle/>
          <a:p>
            <a:r>
              <a:rPr lang="en-US" altLang="zh-CN" smtClean="0"/>
              <a:t>HIEPA meeting 2018</a:t>
            </a:r>
            <a:endParaRPr lang="zh-CN" altLang="en-US"/>
          </a:p>
        </p:txBody>
      </p:sp>
      <p:sp>
        <p:nvSpPr>
          <p:cNvPr id="9" name="灯片编号占位符 8"/>
          <p:cNvSpPr>
            <a:spLocks noGrp="1"/>
          </p:cNvSpPr>
          <p:nvPr>
            <p:ph type="sldNum" sz="quarter" idx="12"/>
          </p:nvPr>
        </p:nvSpPr>
        <p:spPr/>
        <p:txBody>
          <a:bodyPr/>
          <a:lstStyle/>
          <a:p>
            <a:fld id="{F93CFAE0-6721-45BD-A035-24C36DD89D7C}" type="slidenum">
              <a:rPr lang="zh-CN" altLang="en-US" smtClean="0"/>
              <a:pPr/>
              <a:t>‹#›</a:t>
            </a:fld>
            <a:endParaRPr lang="zh-CN" altLang="en-US"/>
          </a:p>
        </p:txBody>
      </p:sp>
    </p:spTree>
    <p:extLst>
      <p:ext uri="{BB962C8B-B14F-4D97-AF65-F5344CB8AC3E}">
        <p14:creationId xmlns:p14="http://schemas.microsoft.com/office/powerpoint/2010/main" val="348144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AE636B4-D898-466E-BB04-FC3ABC115CA6}" type="datetime1">
              <a:rPr lang="zh-CN" altLang="en-US" smtClean="0"/>
              <a:pPr/>
              <a:t>2018/3/21</a:t>
            </a:fld>
            <a:endParaRPr lang="zh-CN" altLang="en-US"/>
          </a:p>
        </p:txBody>
      </p:sp>
      <p:sp>
        <p:nvSpPr>
          <p:cNvPr id="4" name="页脚占位符 3"/>
          <p:cNvSpPr>
            <a:spLocks noGrp="1"/>
          </p:cNvSpPr>
          <p:nvPr>
            <p:ph type="ftr" sz="quarter" idx="11"/>
          </p:nvPr>
        </p:nvSpPr>
        <p:spPr/>
        <p:txBody>
          <a:bodyPr/>
          <a:lstStyle/>
          <a:p>
            <a:r>
              <a:rPr lang="en-US" altLang="zh-CN" smtClean="0"/>
              <a:t>HIEPA meeting 2018</a:t>
            </a:r>
            <a:endParaRPr lang="zh-CN" altLang="en-US"/>
          </a:p>
        </p:txBody>
      </p:sp>
      <p:sp>
        <p:nvSpPr>
          <p:cNvPr id="5" name="灯片编号占位符 4"/>
          <p:cNvSpPr>
            <a:spLocks noGrp="1"/>
          </p:cNvSpPr>
          <p:nvPr>
            <p:ph type="sldNum" sz="quarter" idx="12"/>
          </p:nvPr>
        </p:nvSpPr>
        <p:spPr/>
        <p:txBody>
          <a:bodyPr/>
          <a:lstStyle/>
          <a:p>
            <a:fld id="{F93CFAE0-6721-45BD-A035-24C36DD89D7C}" type="slidenum">
              <a:rPr lang="zh-CN" altLang="en-US" smtClean="0"/>
              <a:pPr/>
              <a:t>‹#›</a:t>
            </a:fld>
            <a:endParaRPr lang="zh-CN" altLang="en-US"/>
          </a:p>
        </p:txBody>
      </p:sp>
    </p:spTree>
    <p:extLst>
      <p:ext uri="{BB962C8B-B14F-4D97-AF65-F5344CB8AC3E}">
        <p14:creationId xmlns:p14="http://schemas.microsoft.com/office/powerpoint/2010/main" val="418271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993ED5-380A-4008-A155-C36A52EE7FD0}" type="datetime1">
              <a:rPr lang="zh-CN" altLang="en-US" smtClean="0"/>
              <a:pPr/>
              <a:t>2018/3/21</a:t>
            </a:fld>
            <a:endParaRPr lang="zh-CN" altLang="en-US"/>
          </a:p>
        </p:txBody>
      </p:sp>
      <p:sp>
        <p:nvSpPr>
          <p:cNvPr id="3" name="页脚占位符 2"/>
          <p:cNvSpPr>
            <a:spLocks noGrp="1"/>
          </p:cNvSpPr>
          <p:nvPr>
            <p:ph type="ftr" sz="quarter" idx="11"/>
          </p:nvPr>
        </p:nvSpPr>
        <p:spPr/>
        <p:txBody>
          <a:bodyPr/>
          <a:lstStyle/>
          <a:p>
            <a:r>
              <a:rPr lang="en-US" altLang="zh-CN" smtClean="0"/>
              <a:t>HIEPA meeting 2018</a:t>
            </a:r>
            <a:endParaRPr lang="zh-CN" altLang="en-US"/>
          </a:p>
        </p:txBody>
      </p:sp>
      <p:sp>
        <p:nvSpPr>
          <p:cNvPr id="4" name="灯片编号占位符 3"/>
          <p:cNvSpPr>
            <a:spLocks noGrp="1"/>
          </p:cNvSpPr>
          <p:nvPr>
            <p:ph type="sldNum" sz="quarter" idx="12"/>
          </p:nvPr>
        </p:nvSpPr>
        <p:spPr/>
        <p:txBody>
          <a:bodyPr/>
          <a:lstStyle/>
          <a:p>
            <a:fld id="{F93CFAE0-6721-45BD-A035-24C36DD89D7C}" type="slidenum">
              <a:rPr lang="zh-CN" altLang="en-US" smtClean="0"/>
              <a:pPr/>
              <a:t>‹#›</a:t>
            </a:fld>
            <a:endParaRPr lang="zh-CN" altLang="en-US"/>
          </a:p>
        </p:txBody>
      </p:sp>
    </p:spTree>
    <p:extLst>
      <p:ext uri="{BB962C8B-B14F-4D97-AF65-F5344CB8AC3E}">
        <p14:creationId xmlns:p14="http://schemas.microsoft.com/office/powerpoint/2010/main" val="5368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9C5C75D-DE07-4CEF-93FC-2D4BD8142EB6}" type="datetime1">
              <a:rPr lang="zh-CN" altLang="en-US" smtClean="0"/>
              <a:pPr/>
              <a:t>2018/3/21</a:t>
            </a:fld>
            <a:endParaRPr lang="zh-CN" altLang="en-US"/>
          </a:p>
        </p:txBody>
      </p:sp>
      <p:sp>
        <p:nvSpPr>
          <p:cNvPr id="6" name="页脚占位符 5"/>
          <p:cNvSpPr>
            <a:spLocks noGrp="1"/>
          </p:cNvSpPr>
          <p:nvPr>
            <p:ph type="ftr" sz="quarter" idx="11"/>
          </p:nvPr>
        </p:nvSpPr>
        <p:spPr/>
        <p:txBody>
          <a:bodyPr/>
          <a:lstStyle/>
          <a:p>
            <a:r>
              <a:rPr lang="en-US" altLang="zh-CN" smtClean="0"/>
              <a:t>HIEPA meeting 2018</a:t>
            </a:r>
            <a:endParaRPr lang="zh-CN" altLang="en-US"/>
          </a:p>
        </p:txBody>
      </p:sp>
      <p:sp>
        <p:nvSpPr>
          <p:cNvPr id="7" name="灯片编号占位符 6"/>
          <p:cNvSpPr>
            <a:spLocks noGrp="1"/>
          </p:cNvSpPr>
          <p:nvPr>
            <p:ph type="sldNum" sz="quarter" idx="12"/>
          </p:nvPr>
        </p:nvSpPr>
        <p:spPr/>
        <p:txBody>
          <a:bodyPr/>
          <a:lstStyle/>
          <a:p>
            <a:fld id="{F93CFAE0-6721-45BD-A035-24C36DD89D7C}" type="slidenum">
              <a:rPr lang="zh-CN" altLang="en-US" smtClean="0"/>
              <a:pPr/>
              <a:t>‹#›</a:t>
            </a:fld>
            <a:endParaRPr lang="zh-CN" altLang="en-US"/>
          </a:p>
        </p:txBody>
      </p:sp>
    </p:spTree>
    <p:extLst>
      <p:ext uri="{BB962C8B-B14F-4D97-AF65-F5344CB8AC3E}">
        <p14:creationId xmlns:p14="http://schemas.microsoft.com/office/powerpoint/2010/main" val="132958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78A125A-6FDA-4C3E-98C2-218011BEB116}" type="datetime1">
              <a:rPr lang="zh-CN" altLang="en-US" smtClean="0"/>
              <a:pPr/>
              <a:t>2018/3/21</a:t>
            </a:fld>
            <a:endParaRPr lang="zh-CN" altLang="en-US"/>
          </a:p>
        </p:txBody>
      </p:sp>
      <p:sp>
        <p:nvSpPr>
          <p:cNvPr id="6" name="页脚占位符 5"/>
          <p:cNvSpPr>
            <a:spLocks noGrp="1"/>
          </p:cNvSpPr>
          <p:nvPr>
            <p:ph type="ftr" sz="quarter" idx="11"/>
          </p:nvPr>
        </p:nvSpPr>
        <p:spPr/>
        <p:txBody>
          <a:bodyPr/>
          <a:lstStyle/>
          <a:p>
            <a:r>
              <a:rPr lang="en-US" altLang="zh-CN" smtClean="0"/>
              <a:t>HIEPA meeting 2018</a:t>
            </a:r>
            <a:endParaRPr lang="zh-CN" altLang="en-US"/>
          </a:p>
        </p:txBody>
      </p:sp>
      <p:sp>
        <p:nvSpPr>
          <p:cNvPr id="7" name="灯片编号占位符 6"/>
          <p:cNvSpPr>
            <a:spLocks noGrp="1"/>
          </p:cNvSpPr>
          <p:nvPr>
            <p:ph type="sldNum" sz="quarter" idx="12"/>
          </p:nvPr>
        </p:nvSpPr>
        <p:spPr/>
        <p:txBody>
          <a:bodyPr/>
          <a:lstStyle/>
          <a:p>
            <a:fld id="{F93CFAE0-6721-45BD-A035-24C36DD89D7C}" type="slidenum">
              <a:rPr lang="zh-CN" altLang="en-US" smtClean="0"/>
              <a:pPr/>
              <a:t>‹#›</a:t>
            </a:fld>
            <a:endParaRPr lang="zh-CN" altLang="en-US"/>
          </a:p>
        </p:txBody>
      </p:sp>
    </p:spTree>
    <p:extLst>
      <p:ext uri="{BB962C8B-B14F-4D97-AF65-F5344CB8AC3E}">
        <p14:creationId xmlns:p14="http://schemas.microsoft.com/office/powerpoint/2010/main" val="1992508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BFA0E-7AE8-4C59-939D-6604FE592EE0}" type="datetime1">
              <a:rPr lang="zh-CN" altLang="en-US" smtClean="0"/>
              <a:pPr/>
              <a:t>2018/3/21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HIEPA meeting 2018</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CFAE0-6721-45BD-A035-24C36DD89D7C}" type="slidenum">
              <a:rPr lang="zh-CN" altLang="en-US" smtClean="0"/>
              <a:pPr/>
              <a:t>‹#›</a:t>
            </a:fld>
            <a:endParaRPr lang="zh-CN" altLang="en-US"/>
          </a:p>
        </p:txBody>
      </p:sp>
    </p:spTree>
    <p:extLst>
      <p:ext uri="{BB962C8B-B14F-4D97-AF65-F5344CB8AC3E}">
        <p14:creationId xmlns:p14="http://schemas.microsoft.com/office/powerpoint/2010/main" val="2645078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4.jpeg"/><Relationship Id="rId5" Type="http://schemas.microsoft.com/office/2007/relationships/hdphoto" Target="../media/hdphoto1.wdp"/><Relationship Id="rId10" Type="http://schemas.openxmlformats.org/officeDocument/2006/relationships/image" Target="../media/image33.jpeg"/><Relationship Id="rId4" Type="http://schemas.openxmlformats.org/officeDocument/2006/relationships/image" Target="../media/image29.png"/><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7.png"/><Relationship Id="rId2" Type="http://schemas.openxmlformats.org/officeDocument/2006/relationships/image" Target="../media/image4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5.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61856" y="1154098"/>
            <a:ext cx="9144000" cy="1539120"/>
          </a:xfrm>
        </p:spPr>
        <p:txBody>
          <a:bodyPr>
            <a:normAutofit/>
          </a:bodyPr>
          <a:lstStyle/>
          <a:p>
            <a:r>
              <a:rPr lang="en-US" altLang="zh-CN" sz="4800" dirty="0" smtClean="0">
                <a:solidFill>
                  <a:schemeClr val="accent6">
                    <a:lumMod val="75000"/>
                  </a:schemeClr>
                </a:solidFill>
                <a:latin typeface="+mn-lt"/>
              </a:rPr>
              <a:t> </a:t>
            </a:r>
            <a:r>
              <a:rPr lang="en-US" altLang="zh-CN" sz="4800" b="1" i="1" dirty="0" smtClean="0">
                <a:solidFill>
                  <a:schemeClr val="accent6">
                    <a:lumMod val="75000"/>
                  </a:schemeClr>
                </a:solidFill>
                <a:latin typeface="+mn-lt"/>
              </a:rPr>
              <a:t>Potential Options on the PID Detector at HIEPA</a:t>
            </a:r>
            <a:endParaRPr lang="zh-CN" altLang="en-US" sz="4800" b="1" i="1" dirty="0">
              <a:solidFill>
                <a:schemeClr val="accent6">
                  <a:lumMod val="75000"/>
                </a:schemeClr>
              </a:solidFill>
              <a:latin typeface="+mn-lt"/>
            </a:endParaRPr>
          </a:p>
        </p:txBody>
      </p:sp>
      <p:sp>
        <p:nvSpPr>
          <p:cNvPr id="3" name="副标题 2"/>
          <p:cNvSpPr>
            <a:spLocks noGrp="1"/>
          </p:cNvSpPr>
          <p:nvPr>
            <p:ph type="subTitle" idx="1"/>
          </p:nvPr>
        </p:nvSpPr>
        <p:spPr>
          <a:xfrm>
            <a:off x="1461856" y="3075951"/>
            <a:ext cx="9144000" cy="1655762"/>
          </a:xfrm>
        </p:spPr>
        <p:txBody>
          <a:bodyPr>
            <a:normAutofit fontScale="92500" lnSpcReduction="10000"/>
          </a:bodyPr>
          <a:lstStyle/>
          <a:p>
            <a:r>
              <a:rPr lang="en-US" altLang="zh-CN" b="1" dirty="0" smtClean="0">
                <a:solidFill>
                  <a:schemeClr val="accent5">
                    <a:lumMod val="75000"/>
                  </a:schemeClr>
                </a:solidFill>
              </a:rPr>
              <a:t>Xin Li</a:t>
            </a:r>
            <a:endParaRPr lang="en-US" altLang="zh-CN" b="1" dirty="0">
              <a:solidFill>
                <a:schemeClr val="accent5">
                  <a:lumMod val="75000"/>
                </a:schemeClr>
              </a:solidFill>
            </a:endParaRPr>
          </a:p>
          <a:p>
            <a:r>
              <a:rPr lang="en-US" altLang="zh-CN" dirty="0" smtClean="0">
                <a:solidFill>
                  <a:schemeClr val="accent5">
                    <a:lumMod val="75000"/>
                  </a:schemeClr>
                </a:solidFill>
              </a:rPr>
              <a:t>Dept. of Modern Physics , USTC</a:t>
            </a:r>
          </a:p>
          <a:p>
            <a:r>
              <a:rPr lang="en-US" altLang="zh-CN" dirty="0">
                <a:solidFill>
                  <a:schemeClr val="accent5">
                    <a:lumMod val="75000"/>
                  </a:schemeClr>
                </a:solidFill>
              </a:rPr>
              <a:t>Key State Key Laboratory of Particle Detection and Electronics (USTC-IHEP)</a:t>
            </a:r>
            <a:endParaRPr lang="en-US" altLang="zh-CN" dirty="0" smtClean="0">
              <a:solidFill>
                <a:schemeClr val="accent5">
                  <a:lumMod val="75000"/>
                </a:schemeClr>
              </a:solidFill>
            </a:endParaRPr>
          </a:p>
          <a:p>
            <a:r>
              <a:rPr lang="en-US" altLang="zh-CN" dirty="0" smtClean="0">
                <a:solidFill>
                  <a:schemeClr val="accent5">
                    <a:lumMod val="75000"/>
                  </a:schemeClr>
                </a:solidFill>
              </a:rPr>
              <a:t>2018/03</a:t>
            </a:r>
          </a:p>
          <a:p>
            <a:endParaRPr lang="en-US" altLang="zh-CN" dirty="0" smtClean="0">
              <a:solidFill>
                <a:srgbClr val="7030A0"/>
              </a:solidFill>
            </a:endParaRPr>
          </a:p>
          <a:p>
            <a:endParaRPr lang="zh-CN" altLang="en-US"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3288" y="187008"/>
            <a:ext cx="1082956" cy="1080790"/>
          </a:xfrm>
          <a:prstGeom prst="rect">
            <a:avLst/>
          </a:prstGeom>
        </p:spPr>
      </p:pic>
    </p:spTree>
    <p:extLst>
      <p:ext uri="{BB962C8B-B14F-4D97-AF65-F5344CB8AC3E}">
        <p14:creationId xmlns:p14="http://schemas.microsoft.com/office/powerpoint/2010/main" val="1408019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Time of Flight Detector</a:t>
            </a:r>
            <a:endParaRPr lang="zh-CN" altLang="en-US" sz="3600"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Content Placeholder 2"/>
          <p:cNvSpPr>
            <a:spLocks noGrp="1"/>
          </p:cNvSpPr>
          <p:nvPr>
            <p:ph idx="1"/>
          </p:nvPr>
        </p:nvSpPr>
        <p:spPr>
          <a:xfrm>
            <a:off x="776654" y="2506662"/>
            <a:ext cx="10515600" cy="4351338"/>
          </a:xfrm>
        </p:spPr>
        <p:txBody>
          <a:bodyPr>
            <a:normAutofit/>
          </a:bodyPr>
          <a:lstStyle/>
          <a:p>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sym typeface="Symbol"/>
              </a:rPr>
              <a:t>For K/p at p=2GeV/c, </a:t>
            </a:r>
            <a:r>
              <a:rPr lang="zh-CN" altLang="en-US" sz="2400" dirty="0">
                <a:latin typeface="Arial Unicode MS" panose="020B0604020202020204" pitchFamily="34" charset="-122"/>
                <a:ea typeface="Arial Unicode MS" panose="020B0604020202020204" pitchFamily="34" charset="-122"/>
                <a:cs typeface="Arial Unicode MS" panose="020B0604020202020204" pitchFamily="34" charset="-122"/>
                <a:sym typeface="Symbol"/>
              </a:rPr>
              <a:t></a:t>
            </a: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sym typeface="Symbol"/>
              </a:rPr>
              <a:t>T ~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rPr>
              <a:t>0.27ns*X(m</a:t>
            </a: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sym typeface="Symbol"/>
              </a:rPr>
              <a:t>) = 270ps at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rPr>
              <a:t>X~1m</a:t>
            </a: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sym typeface="Symbol"/>
              </a:rPr>
              <a:t>.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rPr>
              <a:t> </a:t>
            </a:r>
          </a:p>
          <a:p>
            <a:pPr marL="0" indent="0">
              <a:buNone/>
            </a:pP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sym typeface="Symbol"/>
              </a:rPr>
              <a:t>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rPr>
              <a:t>  3</a:t>
            </a: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sym typeface="Symbol"/>
              </a:rPr>
              <a:t>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rPr>
              <a:t>K/p </a:t>
            </a: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sym typeface="Symbol"/>
              </a:rPr>
              <a:t>separation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rPr>
              <a:t>for overall </a:t>
            </a: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sym typeface="Symbol"/>
              </a:rPr>
              <a:t>TOF time resolution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rPr>
              <a:t>is 90ps </a:t>
            </a:r>
          </a:p>
          <a:p>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rPr>
              <a:t>For /K at p=2GeV/c, </a:t>
            </a:r>
            <a:r>
              <a:rPr lang="zh-CN" altLang="en-US" sz="24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rPr>
              <a:t></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rPr>
              <a:t>T ~ 0.1ns*X(m) = 100ps at X~1m. </a:t>
            </a:r>
          </a:p>
          <a:p>
            <a:pPr marL="0" indent="0">
              <a:buNone/>
            </a:pP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sym typeface="Symbol"/>
              </a:rPr>
              <a:t>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rPr>
              <a:t>  3 /K separation for overall TOF time resolution is </a:t>
            </a:r>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a:rPr>
              <a:t>~30ps. </a:t>
            </a:r>
            <a:r>
              <a:rPr lang="en-US" altLang="zh-CN" sz="24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a:rPr>
              <a:t>This is a</a:t>
            </a:r>
          </a:p>
          <a:p>
            <a:pPr marL="0" indent="0">
              <a:buNone/>
            </a:pPr>
            <a:r>
              <a:rPr lang="en-US" altLang="zh-CN" sz="24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a:rPr>
              <a:t> </a:t>
            </a:r>
            <a:r>
              <a:rPr lang="en-US" altLang="zh-CN" sz="24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a:rPr>
              <a:t>  challenge for TOF technology</a:t>
            </a:r>
          </a:p>
          <a:p>
            <a:endParaRPr lang="en-US" altLang="zh-CN" sz="24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a:endParaRPr>
          </a:p>
          <a:p>
            <a:pPr>
              <a:buFont typeface="Wingdings" pitchFamily="2" charset="2"/>
              <a:buChar char="Ø"/>
            </a:pP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Fast </a:t>
            </a: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Timing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TOF(&lt;30ps) base on new </a:t>
            </a:r>
            <a:r>
              <a:rPr lang="en-US" altLang="zh-CN" sz="2400" dirty="0" err="1" smtClean="0">
                <a:latin typeface="Arial Unicode MS" panose="020B0604020202020204" pitchFamily="34" charset="-122"/>
                <a:ea typeface="Arial Unicode MS" panose="020B0604020202020204" pitchFamily="34" charset="-122"/>
                <a:cs typeface="Arial Unicode MS" panose="020B0604020202020204" pitchFamily="34" charset="-122"/>
              </a:rPr>
              <a:t>pico</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-second timing </a:t>
            </a: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technology,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TOF combined with DIRC method  </a:t>
            </a:r>
          </a:p>
          <a:p>
            <a:pPr marL="0" indent="0">
              <a:buNone/>
            </a:pP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endPar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a:p>
            <a:pPr lvl="1"/>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a:p>
            <a:endParaRPr lang="en-US" altLang="zh-CN" dirty="0" smtClean="0">
              <a:solidFill>
                <a:srgbClr val="C00000"/>
              </a:solidFill>
              <a:sym typeface="Symbol"/>
            </a:endParaRPr>
          </a:p>
          <a:p>
            <a:endParaRPr lang="en-US" altLang="zh-CN" dirty="0" smtClean="0">
              <a:sym typeface="Symbol"/>
            </a:endParaRPr>
          </a:p>
        </p:txBody>
      </p:sp>
      <p:sp>
        <p:nvSpPr>
          <p:cNvPr id="4" name="页脚占位符 3"/>
          <p:cNvSpPr>
            <a:spLocks noGrp="1"/>
          </p:cNvSpPr>
          <p:nvPr>
            <p:ph type="ftr" sz="quarter" idx="11"/>
          </p:nvPr>
        </p:nvSpPr>
        <p:spPr/>
        <p:txBody>
          <a:bodyPr/>
          <a:lstStyle/>
          <a:p>
            <a:r>
              <a:rPr lang="en-US" altLang="zh-CN" smtClean="0"/>
              <a:t>HIEPA meeting 2018</a:t>
            </a:r>
            <a:endParaRPr lang="zh-CN" altLang="en-US"/>
          </a:p>
        </p:txBody>
      </p:sp>
      <p:sp>
        <p:nvSpPr>
          <p:cNvPr id="6" name="灯片编号占位符 5"/>
          <p:cNvSpPr>
            <a:spLocks noGrp="1"/>
          </p:cNvSpPr>
          <p:nvPr>
            <p:ph type="sldNum" sz="quarter" idx="12"/>
          </p:nvPr>
        </p:nvSpPr>
        <p:spPr/>
        <p:txBody>
          <a:bodyPr/>
          <a:lstStyle/>
          <a:p>
            <a:fld id="{F93CFAE0-6721-45BD-A035-24C36DD89D7C}" type="slidenum">
              <a:rPr lang="zh-CN" altLang="en-US" smtClean="0"/>
              <a:pPr/>
              <a:t>10</a:t>
            </a:fld>
            <a:endParaRPr lang="zh-CN" altLang="en-US"/>
          </a:p>
        </p:txBody>
      </p:sp>
      <p:pic>
        <p:nvPicPr>
          <p:cNvPr id="1026" name="图片 4"/>
          <p:cNvPicPr>
            <a:picLocks noChangeAspect="1" noChangeArrowheads="1"/>
          </p:cNvPicPr>
          <p:nvPr/>
        </p:nvPicPr>
        <p:blipFill>
          <a:blip r:embed="rId2"/>
          <a:srcRect/>
          <a:stretch>
            <a:fillRect/>
          </a:stretch>
        </p:blipFill>
        <p:spPr bwMode="auto">
          <a:xfrm>
            <a:off x="5081436" y="1690688"/>
            <a:ext cx="2963009" cy="753409"/>
          </a:xfrm>
          <a:prstGeom prst="rect">
            <a:avLst/>
          </a:prstGeom>
          <a:noFill/>
          <a:ln w="9525">
            <a:noFill/>
            <a:miter lim="800000"/>
            <a:headEnd/>
            <a:tailEnd/>
          </a:ln>
        </p:spPr>
      </p:pic>
      <p:sp>
        <p:nvSpPr>
          <p:cNvPr id="7" name="矩形 6"/>
          <p:cNvSpPr/>
          <p:nvPr/>
        </p:nvSpPr>
        <p:spPr>
          <a:xfrm>
            <a:off x="838200" y="1760537"/>
            <a:ext cx="6096000" cy="523220"/>
          </a:xfrm>
          <a:prstGeom prst="rect">
            <a:avLst/>
          </a:prstGeom>
        </p:spPr>
        <p:txBody>
          <a:bodyPr>
            <a:spAutoFit/>
          </a:bodyPr>
          <a:lstStyle/>
          <a:p>
            <a:r>
              <a:rPr lang="en-US" altLang="zh-CN" sz="2800" dirty="0" smtClean="0"/>
              <a:t>The 3</a:t>
            </a:r>
            <a:r>
              <a:rPr lang="en-US" sz="2800" dirty="0" smtClean="0">
                <a:sym typeface="Symbol"/>
              </a:rPr>
              <a:t> </a:t>
            </a:r>
            <a:r>
              <a:rPr lang="en-US" altLang="zh-CN" sz="2800" dirty="0" smtClean="0"/>
              <a:t>separation of TOF</a:t>
            </a:r>
            <a:r>
              <a:rPr lang="en-US" sz="2800" dirty="0" smtClean="0">
                <a:sym typeface="Symbol"/>
              </a:rPr>
              <a:t> </a:t>
            </a:r>
            <a:r>
              <a:rPr lang="en-US" altLang="zh-CN" sz="2800" dirty="0" smtClean="0"/>
              <a:t>: </a:t>
            </a:r>
            <a:endParaRPr lang="zh-CN" altLang="en-US" sz="2800" dirty="0"/>
          </a:p>
        </p:txBody>
      </p:sp>
    </p:spTree>
    <p:extLst>
      <p:ext uri="{BB962C8B-B14F-4D97-AF65-F5344CB8AC3E}">
        <p14:creationId xmlns:p14="http://schemas.microsoft.com/office/powerpoint/2010/main" val="404740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15657"/>
          </a:xfrm>
        </p:spPr>
        <p:txBody>
          <a:bodyPr>
            <a:normAutofit fontScale="90000"/>
          </a:bodyPr>
          <a:lstStyle/>
          <a:p>
            <a:r>
              <a:rPr lang="en-US" altLang="zh-CN" sz="3200" b="1" dirty="0"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Simulation on Fast Timing TOF</a:t>
            </a:r>
            <a:endParaRPr lang="zh-CN" altLang="en-US" sz="3200" b="1"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5" name="图片 4"/>
          <p:cNvPicPr/>
          <p:nvPr/>
        </p:nvPicPr>
        <p:blipFill>
          <a:blip r:embed="rId2" cstate="print">
            <a:extLst>
              <a:ext uri="{28A0092B-C50C-407E-A947-70E740481C1C}">
                <a14:useLocalDpi xmlns:a14="http://schemas.microsoft.com/office/drawing/2010/main" val="0"/>
              </a:ext>
            </a:extLst>
          </a:blip>
          <a:stretch>
            <a:fillRect/>
          </a:stretch>
        </p:blipFill>
        <p:spPr>
          <a:xfrm>
            <a:off x="6843263" y="1237577"/>
            <a:ext cx="4637537" cy="1603450"/>
          </a:xfrm>
          <a:prstGeom prst="rect">
            <a:avLst/>
          </a:prstGeom>
        </p:spPr>
      </p:pic>
      <p:pic>
        <p:nvPicPr>
          <p:cNvPr id="1025" name="Picture 1" descr="图片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0571" y="3816280"/>
            <a:ext cx="4455429" cy="152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p:nvPr/>
        </p:nvGrpSpPr>
        <p:grpSpPr>
          <a:xfrm>
            <a:off x="1690712" y="5260784"/>
            <a:ext cx="3866452" cy="993903"/>
            <a:chOff x="6512859" y="2659333"/>
            <a:chExt cx="5745254" cy="1128670"/>
          </a:xfrm>
        </p:grpSpPr>
        <p:sp>
          <p:nvSpPr>
            <p:cNvPr id="9" name="文本框 8"/>
            <p:cNvSpPr txBox="1"/>
            <p:nvPr/>
          </p:nvSpPr>
          <p:spPr>
            <a:xfrm>
              <a:off x="6512859" y="2760062"/>
              <a:ext cx="2043953" cy="523220"/>
            </a:xfrm>
            <a:prstGeom prst="rect">
              <a:avLst/>
            </a:prstGeom>
            <a:noFill/>
          </p:spPr>
          <p:txBody>
            <a:bodyPr wrap="square" rtlCol="0">
              <a:spAutoFit/>
            </a:bodyPr>
            <a:lstStyle/>
            <a:p>
              <a:r>
                <a:rPr lang="en-US" altLang="zh-CN" sz="1400" dirty="0" smtClean="0">
                  <a:ea typeface="Arial Unicode MS" panose="020B0604020202020204" pitchFamily="34" charset="-122"/>
                  <a:cs typeface="Arial Unicode MS" panose="020B0604020202020204" pitchFamily="34" charset="-122"/>
                </a:rPr>
                <a:t>Photon </a:t>
              </a:r>
            </a:p>
            <a:p>
              <a:r>
                <a:rPr lang="en-US" altLang="zh-CN" sz="1400" dirty="0" smtClean="0">
                  <a:ea typeface="Arial Unicode MS" panose="020B0604020202020204" pitchFamily="34" charset="-122"/>
                  <a:cs typeface="Arial Unicode MS" panose="020B0604020202020204" pitchFamily="34" charset="-122"/>
                </a:rPr>
                <a:t>Hit time</a:t>
              </a:r>
              <a:endParaRPr lang="zh-CN" altLang="en-US" sz="1400" dirty="0">
                <a:ea typeface="Arial Unicode MS" panose="020B0604020202020204" pitchFamily="34" charset="-122"/>
                <a:cs typeface="Arial Unicode MS" panose="020B0604020202020204" pitchFamily="34" charset="-122"/>
              </a:endParaRPr>
            </a:p>
          </p:txBody>
        </p:sp>
        <p:pic>
          <p:nvPicPr>
            <p:cNvPr id="10" name="图片 9"/>
            <p:cNvPicPr>
              <a:picLocks noChangeAspect="1"/>
            </p:cNvPicPr>
            <p:nvPr/>
          </p:nvPicPr>
          <p:blipFill>
            <a:blip r:embed="rId4" cstate="print"/>
            <a:stretch>
              <a:fillRect/>
            </a:stretch>
          </p:blipFill>
          <p:spPr>
            <a:xfrm>
              <a:off x="7534834" y="2659333"/>
              <a:ext cx="4723279" cy="1128670"/>
            </a:xfrm>
            <a:prstGeom prst="rect">
              <a:avLst/>
            </a:prstGeom>
          </p:spPr>
        </p:pic>
      </p:grpSp>
      <p:sp>
        <p:nvSpPr>
          <p:cNvPr id="12" name="文本框 11"/>
          <p:cNvSpPr txBox="1"/>
          <p:nvPr/>
        </p:nvSpPr>
        <p:spPr>
          <a:xfrm>
            <a:off x="7844724" y="1879512"/>
            <a:ext cx="1492624" cy="307777"/>
          </a:xfrm>
          <a:prstGeom prst="rect">
            <a:avLst/>
          </a:prstGeom>
          <a:noFill/>
        </p:spPr>
        <p:txBody>
          <a:bodyPr wrap="square" rtlCol="0">
            <a:spAutoFit/>
          </a:bodyPr>
          <a:lstStyle/>
          <a:p>
            <a:r>
              <a:rPr lang="en-US" altLang="zh-CN" sz="1400" dirty="0" smtClean="0"/>
              <a:t>Pulse signal </a:t>
            </a:r>
            <a:endParaRPr lang="zh-CN" altLang="en-US" sz="1400" dirty="0"/>
          </a:p>
        </p:txBody>
      </p:sp>
      <p:sp>
        <p:nvSpPr>
          <p:cNvPr id="14" name="文本框 13"/>
          <p:cNvSpPr txBox="1"/>
          <p:nvPr/>
        </p:nvSpPr>
        <p:spPr>
          <a:xfrm>
            <a:off x="9731303" y="1512781"/>
            <a:ext cx="2005852" cy="307777"/>
          </a:xfrm>
          <a:prstGeom prst="rect">
            <a:avLst/>
          </a:prstGeom>
          <a:noFill/>
        </p:spPr>
        <p:txBody>
          <a:bodyPr wrap="square" rtlCol="0">
            <a:spAutoFit/>
          </a:bodyPr>
          <a:lstStyle/>
          <a:p>
            <a:r>
              <a:rPr lang="en-US" altLang="zh-CN" sz="1400" dirty="0" smtClean="0"/>
              <a:t>Photon Hit Time</a:t>
            </a:r>
            <a:endParaRPr lang="zh-CN" altLang="en-US" sz="1400" dirty="0"/>
          </a:p>
        </p:txBody>
      </p:sp>
      <p:sp>
        <p:nvSpPr>
          <p:cNvPr id="15" name="文本框 14"/>
          <p:cNvSpPr txBox="1"/>
          <p:nvPr/>
        </p:nvSpPr>
        <p:spPr>
          <a:xfrm>
            <a:off x="1298943" y="1120676"/>
            <a:ext cx="4995493" cy="2677656"/>
          </a:xfrm>
          <a:prstGeom prst="rect">
            <a:avLst/>
          </a:prstGeom>
          <a:noFill/>
        </p:spPr>
        <p:txBody>
          <a:bodyPr wrap="square" rtlCol="0">
            <a:spAutoFit/>
          </a:bodyPr>
          <a:lstStyle/>
          <a:p>
            <a:r>
              <a:rPr lang="en-US" altLang="zh-CN" sz="2400" dirty="0" smtClean="0"/>
              <a:t>MC(Geant4) Simulation model:</a:t>
            </a:r>
          </a:p>
          <a:p>
            <a:pPr marL="342900" indent="-342900">
              <a:buFont typeface="Arial" panose="020B0604020202020204" pitchFamily="34" charset="0"/>
              <a:buChar char="•"/>
            </a:pPr>
            <a:r>
              <a:rPr lang="en-US" altLang="zh-CN" sz="2400" dirty="0" smtClean="0"/>
              <a:t>Fused quartz + MCP-MPT readout</a:t>
            </a:r>
          </a:p>
          <a:p>
            <a:pPr marL="342900" indent="-342900">
              <a:buFont typeface="Arial" panose="020B0604020202020204" pitchFamily="34" charset="0"/>
              <a:buChar char="•"/>
            </a:pPr>
            <a:r>
              <a:rPr lang="en-US" altLang="zh-CN" sz="2400" dirty="0" smtClean="0"/>
              <a:t>Scinitillator(BC420,two layer)with </a:t>
            </a:r>
            <a:r>
              <a:rPr lang="en-US" altLang="zh-CN" sz="2400" dirty="0" err="1" smtClean="0"/>
              <a:t>SiPM</a:t>
            </a:r>
            <a:r>
              <a:rPr lang="en-US" altLang="zh-CN" sz="2400" dirty="0" smtClean="0"/>
              <a:t> (or MCP)readout </a:t>
            </a:r>
          </a:p>
          <a:p>
            <a:pPr marL="342900" indent="-342900">
              <a:buFont typeface="Arial" panose="020B0604020202020204" pitchFamily="34" charset="0"/>
              <a:buChar char="•"/>
            </a:pPr>
            <a:r>
              <a:rPr lang="en-US" altLang="zh-CN" sz="2400" dirty="0" smtClean="0"/>
              <a:t>Threshold: 1pe</a:t>
            </a:r>
          </a:p>
          <a:p>
            <a:pPr marL="342900" indent="-342900">
              <a:buFont typeface="Wingdings" panose="05000000000000000000" pitchFamily="2" charset="2"/>
              <a:buChar char="Ø"/>
            </a:pPr>
            <a:r>
              <a:rPr lang="en-US" altLang="zh-CN" sz="2400" dirty="0" smtClean="0"/>
              <a:t>Intrinsic time resolution can reach to  </a:t>
            </a:r>
            <a:r>
              <a:rPr lang="en-US" altLang="zh-CN" sz="2400" dirty="0" smtClean="0">
                <a:solidFill>
                  <a:srgbClr val="C00000"/>
                </a:solidFill>
              </a:rPr>
              <a:t>~30ps</a:t>
            </a:r>
            <a:r>
              <a:rPr lang="en-US" altLang="zh-CN" sz="2400" dirty="0" smtClean="0"/>
              <a:t>(preliminary results) </a:t>
            </a:r>
            <a:endParaRPr lang="zh-CN" altLang="en-US" sz="2400" dirty="0"/>
          </a:p>
        </p:txBody>
      </p:sp>
      <p:pic>
        <p:nvPicPr>
          <p:cNvPr id="1026" name="Picture 2" descr="图片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9289" y="2908033"/>
            <a:ext cx="4228782" cy="173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图片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9289" y="4577232"/>
            <a:ext cx="4113418" cy="16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8319763" y="3459906"/>
            <a:ext cx="1447832" cy="369332"/>
          </a:xfrm>
          <a:prstGeom prst="rect">
            <a:avLst/>
          </a:prstGeom>
        </p:spPr>
        <p:txBody>
          <a:bodyPr wrap="none">
            <a:spAutoFit/>
          </a:bodyPr>
          <a:lstStyle/>
          <a:p>
            <a:r>
              <a:rPr lang="en-US" altLang="zh-CN" dirty="0"/>
              <a:t>Fused </a:t>
            </a:r>
            <a:r>
              <a:rPr lang="en-US" altLang="zh-CN" dirty="0" smtClean="0"/>
              <a:t>quartz</a:t>
            </a:r>
            <a:endParaRPr lang="zh-CN" altLang="en-US" dirty="0"/>
          </a:p>
        </p:txBody>
      </p:sp>
      <p:sp>
        <p:nvSpPr>
          <p:cNvPr id="13" name="矩形 12"/>
          <p:cNvSpPr/>
          <p:nvPr/>
        </p:nvSpPr>
        <p:spPr>
          <a:xfrm>
            <a:off x="7969347" y="5081810"/>
            <a:ext cx="2148665" cy="369332"/>
          </a:xfrm>
          <a:prstGeom prst="rect">
            <a:avLst/>
          </a:prstGeom>
        </p:spPr>
        <p:txBody>
          <a:bodyPr wrap="none">
            <a:spAutoFit/>
          </a:bodyPr>
          <a:lstStyle/>
          <a:p>
            <a:r>
              <a:rPr lang="en-US" altLang="zh-CN" dirty="0"/>
              <a:t> </a:t>
            </a:r>
            <a:r>
              <a:rPr lang="en-US" altLang="zh-CN" dirty="0" smtClean="0"/>
              <a:t>     BC420,two layer </a:t>
            </a:r>
            <a:endParaRPr lang="zh-CN" altLang="en-US" dirty="0"/>
          </a:p>
        </p:txBody>
      </p:sp>
      <p:sp>
        <p:nvSpPr>
          <p:cNvPr id="16" name="页脚占位符 15"/>
          <p:cNvSpPr>
            <a:spLocks noGrp="1"/>
          </p:cNvSpPr>
          <p:nvPr>
            <p:ph type="ftr" sz="quarter" idx="11"/>
          </p:nvPr>
        </p:nvSpPr>
        <p:spPr/>
        <p:txBody>
          <a:bodyPr/>
          <a:lstStyle/>
          <a:p>
            <a:r>
              <a:rPr lang="en-US" altLang="zh-CN" smtClean="0"/>
              <a:t>HIEPA meeting 2018</a:t>
            </a:r>
            <a:endParaRPr lang="zh-CN" altLang="en-US"/>
          </a:p>
        </p:txBody>
      </p:sp>
      <p:sp>
        <p:nvSpPr>
          <p:cNvPr id="19" name="灯片编号占位符 18"/>
          <p:cNvSpPr>
            <a:spLocks noGrp="1"/>
          </p:cNvSpPr>
          <p:nvPr>
            <p:ph type="sldNum" sz="quarter" idx="12"/>
          </p:nvPr>
        </p:nvSpPr>
        <p:spPr/>
        <p:txBody>
          <a:bodyPr/>
          <a:lstStyle/>
          <a:p>
            <a:fld id="{F93CFAE0-6721-45BD-A035-24C36DD89D7C}" type="slidenum">
              <a:rPr lang="zh-CN" altLang="en-US" smtClean="0"/>
              <a:pPr/>
              <a:t>11</a:t>
            </a:fld>
            <a:endParaRPr lang="zh-CN" altLang="en-US"/>
          </a:p>
        </p:txBody>
      </p:sp>
      <p:sp>
        <p:nvSpPr>
          <p:cNvPr id="3" name="矩形 2"/>
          <p:cNvSpPr/>
          <p:nvPr/>
        </p:nvSpPr>
        <p:spPr>
          <a:xfrm>
            <a:off x="7321924" y="5810232"/>
            <a:ext cx="647423" cy="16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881347" y="5810232"/>
            <a:ext cx="647423" cy="16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561290" y="5700219"/>
            <a:ext cx="1822076" cy="276999"/>
          </a:xfrm>
          <a:prstGeom prst="rect">
            <a:avLst/>
          </a:prstGeom>
          <a:noFill/>
        </p:spPr>
        <p:txBody>
          <a:bodyPr wrap="square" rtlCol="0">
            <a:spAutoFit/>
          </a:bodyPr>
          <a:lstStyle/>
          <a:p>
            <a:r>
              <a:rPr lang="en-US" altLang="zh-CN" sz="1200" dirty="0" smtClean="0"/>
              <a:t>Two layer sum-up</a:t>
            </a:r>
            <a:endParaRPr lang="zh-CN" altLang="en-US" sz="1200" dirty="0"/>
          </a:p>
        </p:txBody>
      </p:sp>
      <p:sp>
        <p:nvSpPr>
          <p:cNvPr id="20" name="文本框 19"/>
          <p:cNvSpPr txBox="1"/>
          <p:nvPr/>
        </p:nvSpPr>
        <p:spPr>
          <a:xfrm>
            <a:off x="7195051" y="5724444"/>
            <a:ext cx="1822076" cy="276999"/>
          </a:xfrm>
          <a:prstGeom prst="rect">
            <a:avLst/>
          </a:prstGeom>
          <a:noFill/>
        </p:spPr>
        <p:txBody>
          <a:bodyPr wrap="square" rtlCol="0">
            <a:spAutoFit/>
          </a:bodyPr>
          <a:lstStyle/>
          <a:p>
            <a:r>
              <a:rPr lang="en-US" altLang="zh-CN" sz="1200" dirty="0"/>
              <a:t>One single layer</a:t>
            </a:r>
            <a:endParaRPr lang="zh-CN" altLang="en-US" sz="1200" dirty="0"/>
          </a:p>
        </p:txBody>
      </p:sp>
    </p:spTree>
    <p:extLst>
      <p:ext uri="{BB962C8B-B14F-4D97-AF65-F5344CB8AC3E}">
        <p14:creationId xmlns:p14="http://schemas.microsoft.com/office/powerpoint/2010/main" val="850842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886668" y="6153401"/>
            <a:ext cx="10395879" cy="646331"/>
          </a:xfrm>
          <a:prstGeom prst="rect">
            <a:avLst/>
          </a:prstGeom>
        </p:spPr>
        <p:txBody>
          <a:bodyPr wrap="square">
            <a:spAutoFit/>
          </a:bodyPr>
          <a:lstStyle/>
          <a:p>
            <a:r>
              <a:rPr lang="en-US" altLang="zh-CN" dirty="0" smtClean="0"/>
              <a:t>Readout: PDA(programmable Differential Amp) LMH6881/2  + DDD(Dual threshold Differential Discriminator)</a:t>
            </a:r>
            <a:r>
              <a:rPr lang="en-US" altLang="zh-CN" dirty="0"/>
              <a:t> </a:t>
            </a:r>
            <a:r>
              <a:rPr lang="en-US" altLang="zh-CN" dirty="0" smtClean="0"/>
              <a:t>:Low threshold: 28.7mV, High threshold: 390.6mV</a:t>
            </a: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1185" y="3936327"/>
            <a:ext cx="3551215" cy="2017017"/>
          </a:xfrm>
          <a:prstGeom prst="rect">
            <a:avLst/>
          </a:prstGeom>
        </p:spPr>
      </p:pic>
      <p:grpSp>
        <p:nvGrpSpPr>
          <p:cNvPr id="38" name="组合 37"/>
          <p:cNvGrpSpPr/>
          <p:nvPr/>
        </p:nvGrpSpPr>
        <p:grpSpPr>
          <a:xfrm>
            <a:off x="7929039" y="3569970"/>
            <a:ext cx="3662123" cy="2580255"/>
            <a:chOff x="5020640" y="1031094"/>
            <a:chExt cx="5055448" cy="3791586"/>
          </a:xfrm>
        </p:grpSpPr>
        <p:pic>
          <p:nvPicPr>
            <p:cNvPr id="39" name="图片 38"/>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90000"/>
                      </a14:imgEffect>
                    </a14:imgLayer>
                  </a14:imgProps>
                </a:ext>
                <a:ext uri="{28A0092B-C50C-407E-A947-70E740481C1C}">
                  <a14:useLocalDpi xmlns:a14="http://schemas.microsoft.com/office/drawing/2010/main" val="0"/>
                </a:ext>
              </a:extLst>
            </a:blip>
            <a:stretch>
              <a:fillRect/>
            </a:stretch>
          </p:blipFill>
          <p:spPr>
            <a:xfrm>
              <a:off x="5020640" y="1031094"/>
              <a:ext cx="5055448" cy="3791586"/>
            </a:xfrm>
            <a:prstGeom prst="rect">
              <a:avLst/>
            </a:prstGeom>
          </p:spPr>
        </p:pic>
        <p:sp>
          <p:nvSpPr>
            <p:cNvPr id="42" name="圆角矩形 41"/>
            <p:cNvSpPr/>
            <p:nvPr/>
          </p:nvSpPr>
          <p:spPr>
            <a:xfrm>
              <a:off x="6792309" y="4292444"/>
              <a:ext cx="1730367" cy="4029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框 45"/>
          <p:cNvSpPr txBox="1"/>
          <p:nvPr/>
        </p:nvSpPr>
        <p:spPr>
          <a:xfrm>
            <a:off x="9962855" y="4292854"/>
            <a:ext cx="1390945" cy="707886"/>
          </a:xfrm>
          <a:prstGeom prst="rect">
            <a:avLst/>
          </a:prstGeom>
          <a:noFill/>
        </p:spPr>
        <p:txBody>
          <a:bodyPr wrap="square" rtlCol="0">
            <a:spAutoFit/>
          </a:bodyPr>
          <a:lstStyle/>
          <a:p>
            <a:r>
              <a:rPr lang="en-US" altLang="zh-CN" sz="1000" dirty="0" smtClean="0"/>
              <a:t>Rise time for 3100V readout by PDA</a:t>
            </a:r>
          </a:p>
          <a:p>
            <a:r>
              <a:rPr lang="en-US" altLang="zh-CN" sz="1000" dirty="0" smtClean="0"/>
              <a:t>Time resolution: 17.03ps</a:t>
            </a:r>
            <a:endParaRPr lang="zh-CN" altLang="en-US" sz="1000" dirty="0"/>
          </a:p>
        </p:txBody>
      </p:sp>
      <p:grpSp>
        <p:nvGrpSpPr>
          <p:cNvPr id="49" name="组合 48"/>
          <p:cNvGrpSpPr/>
          <p:nvPr/>
        </p:nvGrpSpPr>
        <p:grpSpPr>
          <a:xfrm>
            <a:off x="8023860" y="1079250"/>
            <a:ext cx="3627814" cy="2460242"/>
            <a:chOff x="868342" y="728054"/>
            <a:chExt cx="3627814" cy="2460242"/>
          </a:xfrm>
        </p:grpSpPr>
        <p:pic>
          <p:nvPicPr>
            <p:cNvPr id="53" name="图片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342" y="728054"/>
              <a:ext cx="3627814" cy="2460242"/>
            </a:xfrm>
            <a:prstGeom prst="rect">
              <a:avLst/>
            </a:prstGeom>
          </p:spPr>
        </p:pic>
        <p:sp>
          <p:nvSpPr>
            <p:cNvPr id="54" name="文本框 53"/>
            <p:cNvSpPr txBox="1"/>
            <p:nvPr/>
          </p:nvSpPr>
          <p:spPr>
            <a:xfrm>
              <a:off x="1287841" y="1131616"/>
              <a:ext cx="1717295" cy="707886"/>
            </a:xfrm>
            <a:prstGeom prst="rect">
              <a:avLst/>
            </a:prstGeom>
            <a:noFill/>
          </p:spPr>
          <p:txBody>
            <a:bodyPr wrap="square" rtlCol="0">
              <a:spAutoFit/>
            </a:bodyPr>
            <a:lstStyle/>
            <a:p>
              <a:r>
                <a:rPr lang="en-US" altLang="zh-CN" sz="1000" dirty="0" smtClean="0"/>
                <a:t>Rise time for 3100V </a:t>
              </a:r>
            </a:p>
            <a:p>
              <a:r>
                <a:rPr lang="en-US" altLang="zh-CN" sz="1000" dirty="0" smtClean="0"/>
                <a:t>readout by oscilloscope </a:t>
              </a:r>
            </a:p>
            <a:p>
              <a:r>
                <a:rPr lang="en-US" altLang="zh-CN" sz="1000" dirty="0" smtClean="0"/>
                <a:t>Time resolution: </a:t>
              </a:r>
            </a:p>
            <a:p>
              <a:r>
                <a:rPr lang="en-US" altLang="zh-CN" sz="1000" dirty="0" smtClean="0"/>
                <a:t>8.74ps</a:t>
              </a:r>
              <a:endParaRPr lang="zh-CN" altLang="en-US" sz="1000" dirty="0"/>
            </a:p>
          </p:txBody>
        </p:sp>
      </p:grpSp>
      <p:pic>
        <p:nvPicPr>
          <p:cNvPr id="43" name="图片 42"/>
          <p:cNvPicPr>
            <a:picLocks noChangeAspect="1"/>
          </p:cNvPicPr>
          <p:nvPr/>
        </p:nvPicPr>
        <p:blipFill>
          <a:blip r:embed="rId7"/>
          <a:stretch>
            <a:fillRect/>
          </a:stretch>
        </p:blipFill>
        <p:spPr>
          <a:xfrm>
            <a:off x="997059" y="2702034"/>
            <a:ext cx="2085287" cy="1494479"/>
          </a:xfrm>
          <a:prstGeom prst="rect">
            <a:avLst/>
          </a:prstGeom>
        </p:spPr>
      </p:pic>
      <p:sp>
        <p:nvSpPr>
          <p:cNvPr id="44" name="文本框 43"/>
          <p:cNvSpPr txBox="1"/>
          <p:nvPr/>
        </p:nvSpPr>
        <p:spPr>
          <a:xfrm>
            <a:off x="997059" y="2273862"/>
            <a:ext cx="2338619" cy="400110"/>
          </a:xfrm>
          <a:prstGeom prst="rect">
            <a:avLst/>
          </a:prstGeom>
          <a:noFill/>
        </p:spPr>
        <p:txBody>
          <a:bodyPr wrap="square" rtlCol="0">
            <a:spAutoFit/>
          </a:bodyPr>
          <a:lstStyle/>
          <a:p>
            <a:r>
              <a:rPr lang="en-US" altLang="zh-CN" sz="1000" dirty="0" smtClean="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Fused silica crystal for ultra- violet Cherenkov lights</a:t>
            </a:r>
            <a:endParaRPr lang="zh-CN" altLang="en-US" sz="1000"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886668" y="4169744"/>
            <a:ext cx="2449010" cy="246221"/>
          </a:xfrm>
          <a:prstGeom prst="rect">
            <a:avLst/>
          </a:prstGeom>
          <a:noFill/>
        </p:spPr>
        <p:txBody>
          <a:bodyPr wrap="square" rtlCol="0">
            <a:spAutoFit/>
          </a:bodyPr>
          <a:lstStyle/>
          <a:p>
            <a:r>
              <a:rPr lang="en-US" altLang="zh-CN" sz="1000" dirty="0" smtClean="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Hamamastu MCP-PMT</a:t>
            </a:r>
            <a:r>
              <a:rPr lang="zh-CN" altLang="en-US" sz="1000" dirty="0" smtClean="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1000" dirty="0" smtClean="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R3089U)</a:t>
            </a:r>
            <a:endParaRPr lang="zh-CN" altLang="en-US" sz="1000"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48" name="图片 47"/>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4000"/>
                    </a14:imgEffect>
                  </a14:imgLayer>
                </a14:imgProps>
              </a:ext>
              <a:ext uri="{28A0092B-C50C-407E-A947-70E740481C1C}">
                <a14:useLocalDpi xmlns:a14="http://schemas.microsoft.com/office/drawing/2010/main" val="0"/>
              </a:ext>
            </a:extLst>
          </a:blip>
          <a:stretch>
            <a:fillRect/>
          </a:stretch>
        </p:blipFill>
        <p:spPr>
          <a:xfrm>
            <a:off x="660109" y="4455455"/>
            <a:ext cx="2435798" cy="1629200"/>
          </a:xfrm>
          <a:prstGeom prst="rect">
            <a:avLst/>
          </a:prstGeom>
        </p:spPr>
      </p:pic>
      <p:pic>
        <p:nvPicPr>
          <p:cNvPr id="56" name="图片 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8519" y="773934"/>
            <a:ext cx="2083827" cy="1412240"/>
          </a:xfrm>
          <a:prstGeom prst="rect">
            <a:avLst/>
          </a:prstGeom>
        </p:spPr>
      </p:pic>
      <p:sp>
        <p:nvSpPr>
          <p:cNvPr id="4" name="右大括号 3"/>
          <p:cNvSpPr/>
          <p:nvPr/>
        </p:nvSpPr>
        <p:spPr>
          <a:xfrm>
            <a:off x="3443080" y="1318260"/>
            <a:ext cx="524773" cy="4503420"/>
          </a:xfrm>
          <a:prstGeom prst="rightBrace">
            <a:avLst>
              <a:gd name="adj1" fmla="val 8333"/>
              <a:gd name="adj2" fmla="val 2681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6" name="矩形 65"/>
          <p:cNvSpPr/>
          <p:nvPr/>
        </p:nvSpPr>
        <p:spPr>
          <a:xfrm>
            <a:off x="2985386" y="142271"/>
            <a:ext cx="6636753" cy="461665"/>
          </a:xfrm>
          <a:prstGeom prst="rect">
            <a:avLst/>
          </a:prstGeom>
        </p:spPr>
        <p:txBody>
          <a:bodyPr wrap="none">
            <a:spAutoFit/>
          </a:bodyPr>
          <a:lstStyle/>
          <a:p>
            <a:r>
              <a:rPr lang="en-US" altLang="zh-CN" sz="2400"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a:t>
            </a:r>
            <a:r>
              <a:rPr lang="en-US" altLang="zh-CN" sz="2400" dirty="0"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icosecond </a:t>
            </a:r>
            <a:r>
              <a:rPr lang="en-US" altLang="zh-CN" sz="2400"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a:t>
            </a:r>
            <a:r>
              <a:rPr lang="en-US" altLang="zh-CN" sz="2400" dirty="0"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iming TOF Development in USTC</a:t>
            </a:r>
            <a:endParaRPr lang="zh-CN" altLang="en-US" sz="2400"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 name="文本框 5"/>
          <p:cNvSpPr txBox="1"/>
          <p:nvPr/>
        </p:nvSpPr>
        <p:spPr>
          <a:xfrm>
            <a:off x="4994762" y="3416081"/>
            <a:ext cx="2461260" cy="523220"/>
          </a:xfrm>
          <a:prstGeom prst="rect">
            <a:avLst/>
          </a:prstGeom>
          <a:noFill/>
        </p:spPr>
        <p:txBody>
          <a:bodyPr wrap="square" rtlCol="0">
            <a:spAutoFit/>
          </a:bodyPr>
          <a:lstStyle/>
          <a:p>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Beam test at CERN H4 Thanks for RD51 group!</a:t>
            </a:r>
            <a:endPar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7" name="图片 6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21185" y="1002517"/>
            <a:ext cx="3618835" cy="2361523"/>
          </a:xfrm>
          <a:prstGeom prst="rect">
            <a:avLst/>
          </a:prstGeom>
        </p:spPr>
      </p:pic>
      <p:sp>
        <p:nvSpPr>
          <p:cNvPr id="68" name="椭圆 67"/>
          <p:cNvSpPr/>
          <p:nvPr/>
        </p:nvSpPr>
        <p:spPr>
          <a:xfrm>
            <a:off x="4543311" y="2157161"/>
            <a:ext cx="701748" cy="482513"/>
          </a:xfrm>
          <a:prstGeom prst="ellipse">
            <a:avLst/>
          </a:prstGeom>
          <a:solidFill>
            <a:srgbClr val="FFFF00">
              <a:alpha val="0"/>
            </a:srgbClr>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9" name="直接箭头连接符 68"/>
          <p:cNvCxnSpPr/>
          <p:nvPr/>
        </p:nvCxnSpPr>
        <p:spPr>
          <a:xfrm>
            <a:off x="5053352" y="2660958"/>
            <a:ext cx="760708" cy="70308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 name="页脚占位符 1"/>
          <p:cNvSpPr>
            <a:spLocks noGrp="1"/>
          </p:cNvSpPr>
          <p:nvPr>
            <p:ph type="ftr" sz="quarter" idx="11"/>
          </p:nvPr>
        </p:nvSpPr>
        <p:spPr/>
        <p:txBody>
          <a:bodyPr/>
          <a:lstStyle/>
          <a:p>
            <a:r>
              <a:rPr lang="en-US" altLang="zh-CN" dirty="0" smtClean="0"/>
              <a:t>HIEPA meeting 2018</a:t>
            </a:r>
            <a:endParaRPr lang="zh-CN" altLang="en-US" dirty="0"/>
          </a:p>
        </p:txBody>
      </p:sp>
      <p:sp>
        <p:nvSpPr>
          <p:cNvPr id="3" name="灯片编号占位符 2"/>
          <p:cNvSpPr>
            <a:spLocks noGrp="1"/>
          </p:cNvSpPr>
          <p:nvPr>
            <p:ph type="sldNum" sz="quarter" idx="12"/>
          </p:nvPr>
        </p:nvSpPr>
        <p:spPr/>
        <p:txBody>
          <a:bodyPr/>
          <a:lstStyle/>
          <a:p>
            <a:fld id="{F93CFAE0-6721-45BD-A035-24C36DD89D7C}" type="slidenum">
              <a:rPr lang="zh-CN" altLang="en-US" smtClean="0"/>
              <a:pPr/>
              <a:t>12</a:t>
            </a:fld>
            <a:endParaRPr lang="zh-CN" altLang="en-US"/>
          </a:p>
        </p:txBody>
      </p:sp>
    </p:spTree>
    <p:extLst>
      <p:ext uri="{BB962C8B-B14F-4D97-AF65-F5344CB8AC3E}">
        <p14:creationId xmlns:p14="http://schemas.microsoft.com/office/powerpoint/2010/main" val="3108658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989222"/>
          </a:xfrm>
        </p:spPr>
        <p:txBody>
          <a:bodyPr>
            <a:normAutofit/>
          </a:bodyPr>
          <a:lstStyle/>
          <a:p>
            <a:pPr algn="ctr"/>
            <a:r>
              <a:rPr lang="en-US" altLang="zh-CN" sz="2400" dirty="0"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Some New Developments on Double-mesh </a:t>
            </a:r>
            <a:r>
              <a:rPr lang="en-US" altLang="zh-CN" sz="2400" dirty="0" err="1">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Micromegas</a:t>
            </a:r>
            <a:r>
              <a:rPr lang="en-US" altLang="zh-CN" sz="2400"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r>
            <a:br>
              <a:rPr lang="en-US" altLang="zh-CN" sz="2400" dirty="0"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br>
            <a:endParaRPr lang="zh-CN" altLang="en-US" sz="2400"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内容占位符 2"/>
          <p:cNvSpPr>
            <a:spLocks noGrp="1"/>
          </p:cNvSpPr>
          <p:nvPr>
            <p:ph idx="1"/>
          </p:nvPr>
        </p:nvSpPr>
        <p:spPr>
          <a:xfrm>
            <a:off x="838200" y="1566803"/>
            <a:ext cx="10515600" cy="1961371"/>
          </a:xfrm>
        </p:spPr>
        <p:txBody>
          <a:bodyPr>
            <a:noAutofit/>
          </a:bodyPr>
          <a:lstStyle/>
          <a:p>
            <a:r>
              <a:rPr lang="en-US" altLang="zh-CN" sz="1800" b="1" dirty="0" smtClean="0">
                <a:solidFill>
                  <a:srgbClr val="00B0F0"/>
                </a:solidFill>
                <a:latin typeface="Arial Unicode MS" panose="020B0604020202020204" pitchFamily="34" charset="-122"/>
                <a:ea typeface="Arial Unicode MS" panose="020B0604020202020204" pitchFamily="34" charset="-122"/>
                <a:cs typeface="Arial Unicode MS" panose="020B0604020202020204" pitchFamily="34" charset="-122"/>
              </a:rPr>
              <a:t>Single photoelectron detection: </a:t>
            </a:r>
            <a:r>
              <a:rPr lang="en-US" altLang="zh-CN" sz="1800" dirty="0" smtClean="0">
                <a:latin typeface="Arial Unicode MS" panose="020B0604020202020204" pitchFamily="34" charset="-122"/>
                <a:ea typeface="Arial Unicode MS" panose="020B0604020202020204" pitchFamily="34" charset="-122"/>
                <a:cs typeface="Arial Unicode MS" panose="020B0604020202020204" pitchFamily="34" charset="-122"/>
              </a:rPr>
              <a:t>A double-mesh </a:t>
            </a:r>
            <a:r>
              <a:rPr lang="en-US" altLang="zh-CN" sz="1800" dirty="0" err="1" smtClean="0">
                <a:latin typeface="Arial Unicode MS" panose="020B0604020202020204" pitchFamily="34" charset="-122"/>
                <a:ea typeface="Arial Unicode MS" panose="020B0604020202020204" pitchFamily="34" charset="-122"/>
                <a:cs typeface="Arial Unicode MS" panose="020B0604020202020204" pitchFamily="34" charset="-122"/>
              </a:rPr>
              <a:t>Micromegas</a:t>
            </a:r>
            <a:r>
              <a:rPr lang="en-US" altLang="zh-CN" sz="1800" dirty="0" smtClean="0">
                <a:latin typeface="Arial Unicode MS" panose="020B0604020202020204" pitchFamily="34" charset="-122"/>
                <a:ea typeface="Arial Unicode MS" panose="020B0604020202020204" pitchFamily="34" charset="-122"/>
                <a:cs typeface="Arial Unicode MS" panose="020B0604020202020204" pitchFamily="34" charset="-122"/>
              </a:rPr>
              <a:t> (DMM) was developed to achieve &gt;10</a:t>
            </a:r>
            <a:r>
              <a:rPr lang="en-US" altLang="zh-CN" sz="1800" baseline="30000" dirty="0" smtClean="0">
                <a:latin typeface="Arial Unicode MS" panose="020B0604020202020204" pitchFamily="34" charset="-122"/>
                <a:ea typeface="Arial Unicode MS" panose="020B0604020202020204" pitchFamily="34" charset="-122"/>
                <a:cs typeface="Arial Unicode MS" panose="020B0604020202020204" pitchFamily="34" charset="-122"/>
              </a:rPr>
              <a:t>6 </a:t>
            </a:r>
            <a:r>
              <a:rPr lang="en-US" altLang="zh-CN" sz="1800" dirty="0" smtClean="0">
                <a:latin typeface="Arial Unicode MS" panose="020B0604020202020204" pitchFamily="34" charset="-122"/>
                <a:ea typeface="Arial Unicode MS" panose="020B0604020202020204" pitchFamily="34" charset="-122"/>
                <a:cs typeface="Arial Unicode MS" panose="020B0604020202020204" pitchFamily="34" charset="-122"/>
              </a:rPr>
              <a:t> high gas gain and ~ 0.05% excellently low ion backflow ratio;</a:t>
            </a:r>
          </a:p>
          <a:p>
            <a:r>
              <a:rPr lang="en-US" altLang="zh-CN" sz="1800" b="1" dirty="0" smtClean="0">
                <a:solidFill>
                  <a:srgbClr val="00B0F0"/>
                </a:solidFill>
                <a:latin typeface="Arial Unicode MS" panose="020B0604020202020204" pitchFamily="34" charset="-122"/>
                <a:ea typeface="Arial Unicode MS" panose="020B0604020202020204" pitchFamily="34" charset="-122"/>
                <a:cs typeface="Arial Unicode MS" panose="020B0604020202020204" pitchFamily="34" charset="-122"/>
              </a:rPr>
              <a:t>2D high </a:t>
            </a:r>
            <a:r>
              <a:rPr lang="en-US" altLang="zh-CN" sz="1800" b="1" dirty="0">
                <a:solidFill>
                  <a:srgbClr val="00B0F0"/>
                </a:solidFill>
                <a:latin typeface="Arial Unicode MS" panose="020B0604020202020204" pitchFamily="34" charset="-122"/>
                <a:ea typeface="Arial Unicode MS" panose="020B0604020202020204" pitchFamily="34" charset="-122"/>
                <a:cs typeface="Arial Unicode MS" panose="020B0604020202020204" pitchFamily="34" charset="-122"/>
              </a:rPr>
              <a:t>spatial resolution measurement: </a:t>
            </a:r>
            <a:r>
              <a:rPr lang="en-US" altLang="zh-CN" sz="1800" dirty="0" smtClean="0">
                <a:latin typeface="Arial Unicode MS" panose="020B0604020202020204" pitchFamily="34" charset="-122"/>
                <a:ea typeface="Arial Unicode MS" panose="020B0604020202020204" pitchFamily="34" charset="-122"/>
                <a:cs typeface="Arial Unicode MS" panose="020B0604020202020204" pitchFamily="34" charset="-122"/>
              </a:rPr>
              <a:t>A four-corner resistive array anode readout was verified to be fulfilled with very small </a:t>
            </a:r>
            <a:r>
              <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rPr>
              <a:t>amount of </a:t>
            </a:r>
            <a:r>
              <a:rPr lang="en-US" altLang="zh-CN" sz="1800" dirty="0" smtClean="0">
                <a:latin typeface="Arial Unicode MS" panose="020B0604020202020204" pitchFamily="34" charset="-122"/>
                <a:ea typeface="Arial Unicode MS" panose="020B0604020202020204" pitchFamily="34" charset="-122"/>
                <a:cs typeface="Arial Unicode MS" panose="020B0604020202020204" pitchFamily="34" charset="-122"/>
              </a:rPr>
              <a:t>electronics channels;</a:t>
            </a:r>
          </a:p>
          <a:p>
            <a:r>
              <a:rPr lang="en-US" altLang="zh-CN" sz="1800" b="1" dirty="0" smtClean="0">
                <a:solidFill>
                  <a:srgbClr val="00B0F0"/>
                </a:solidFill>
                <a:latin typeface="Arial Unicode MS" panose="020B0604020202020204" pitchFamily="34" charset="-122"/>
                <a:ea typeface="Arial Unicode MS" panose="020B0604020202020204" pitchFamily="34" charset="-122"/>
                <a:cs typeface="Arial Unicode MS" panose="020B0604020202020204" pitchFamily="34" charset="-122"/>
              </a:rPr>
              <a:t>Photoelectron convertor: </a:t>
            </a:r>
            <a:r>
              <a:rPr lang="en-US" altLang="zh-CN" sz="1800" dirty="0" smtClean="0">
                <a:latin typeface="Arial Unicode MS" panose="020B0604020202020204" pitchFamily="34" charset="-122"/>
                <a:ea typeface="Arial Unicode MS" panose="020B0604020202020204" pitchFamily="34" charset="-122"/>
                <a:cs typeface="Arial Unicode MS" panose="020B0604020202020204" pitchFamily="34" charset="-122"/>
              </a:rPr>
              <a:t>A Diamond-like Carbon (DLC) photocathode was being studied to replace the fragile </a:t>
            </a:r>
            <a:r>
              <a:rPr lang="en-US" altLang="zh-CN" sz="1800" dirty="0" err="1" smtClean="0">
                <a:latin typeface="Arial Unicode MS" panose="020B0604020202020204" pitchFamily="34" charset="-122"/>
                <a:ea typeface="Arial Unicode MS" panose="020B0604020202020204" pitchFamily="34" charset="-122"/>
                <a:cs typeface="Arial Unicode MS" panose="020B0604020202020204" pitchFamily="34" charset="-122"/>
              </a:rPr>
              <a:t>CsI</a:t>
            </a:r>
            <a:r>
              <a:rPr lang="en-US" altLang="zh-CN" sz="1800" dirty="0" smtClean="0">
                <a:latin typeface="Arial Unicode MS" panose="020B0604020202020204" pitchFamily="34" charset="-122"/>
                <a:ea typeface="Arial Unicode MS" panose="020B0604020202020204" pitchFamily="34" charset="-122"/>
                <a:cs typeface="Arial Unicode MS" panose="020B0604020202020204" pitchFamily="34" charset="-122"/>
              </a:rPr>
              <a:t>.</a:t>
            </a:r>
          </a:p>
          <a:p>
            <a:endParaRPr lang="en-US" altLang="zh-CN" sz="2000" dirty="0" smtClean="0"/>
          </a:p>
          <a:p>
            <a:endParaRPr lang="zh-CN" altLang="en-US" sz="2000" dirty="0"/>
          </a:p>
        </p:txBody>
      </p:sp>
      <p:sp>
        <p:nvSpPr>
          <p:cNvPr id="21" name="文本框 99"/>
          <p:cNvSpPr txBox="1">
            <a:spLocks noChangeArrowheads="1"/>
          </p:cNvSpPr>
          <p:nvPr/>
        </p:nvSpPr>
        <p:spPr bwMode="auto">
          <a:xfrm>
            <a:off x="1214335" y="3763260"/>
            <a:ext cx="2609977"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ea typeface="宋体" panose="02010600030101010101" pitchFamily="2" charset="-122"/>
              </a:defRPr>
            </a:lvl1pPr>
            <a:lvl2pPr marL="742950" indent="-285750">
              <a:defRPr sz="3600">
                <a:solidFill>
                  <a:schemeClr val="tx1"/>
                </a:solidFill>
                <a:latin typeface="Arial" panose="020B0604020202020204" pitchFamily="34" charset="0"/>
                <a:ea typeface="宋体" panose="02010600030101010101" pitchFamily="2" charset="-122"/>
              </a:defRPr>
            </a:lvl2pPr>
            <a:lvl3pPr marL="1143000" indent="-228600">
              <a:defRPr sz="3600">
                <a:solidFill>
                  <a:schemeClr val="tx1"/>
                </a:solidFill>
                <a:latin typeface="Arial" panose="020B0604020202020204" pitchFamily="34" charset="0"/>
                <a:ea typeface="宋体" panose="02010600030101010101" pitchFamily="2" charset="-122"/>
              </a:defRPr>
            </a:lvl3pPr>
            <a:lvl4pPr marL="1600200" indent="-228600">
              <a:defRPr sz="3600">
                <a:solidFill>
                  <a:schemeClr val="tx1"/>
                </a:solidFill>
                <a:latin typeface="Arial" panose="020B0604020202020204" pitchFamily="34" charset="0"/>
                <a:ea typeface="宋体" panose="02010600030101010101" pitchFamily="2" charset="-122"/>
              </a:defRPr>
            </a:lvl4pPr>
            <a:lvl5pPr marL="2057400" indent="-228600">
              <a:defRPr sz="3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9pPr>
          </a:lstStyle>
          <a:p>
            <a:pPr algn="ctr"/>
            <a:r>
              <a:rPr lang="en-US" altLang="zh-CN" sz="1800" b="1" dirty="0" smtClean="0">
                <a:latin typeface="华文楷体" panose="02010600040101010101" pitchFamily="2" charset="-122"/>
                <a:ea typeface="华文楷体" panose="02010600040101010101" pitchFamily="2" charset="-122"/>
              </a:rPr>
              <a:t>Schematic of DMM</a:t>
            </a:r>
            <a:endParaRPr lang="zh-CN" altLang="en-US" sz="1800" b="1" dirty="0">
              <a:latin typeface="华文楷体" panose="02010600040101010101" pitchFamily="2" charset="-122"/>
              <a:ea typeface="华文楷体" panose="02010600040101010101" pitchFamily="2" charset="-122"/>
            </a:endParaRPr>
          </a:p>
        </p:txBody>
      </p:sp>
      <p:pic>
        <p:nvPicPr>
          <p:cNvPr id="31" name="图片 3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5000"/>
                    </a14:imgEffect>
                    <a14:imgEffect>
                      <a14:sharpenSoften amount="100000"/>
                    </a14:imgEffect>
                  </a14:imgLayer>
                </a14:imgProps>
              </a:ext>
              <a:ext uri="{28A0092B-C50C-407E-A947-70E740481C1C}">
                <a14:useLocalDpi xmlns:a14="http://schemas.microsoft.com/office/drawing/2010/main" val="0"/>
              </a:ext>
            </a:extLst>
          </a:blip>
          <a:stretch>
            <a:fillRect/>
          </a:stretch>
        </p:blipFill>
        <p:spPr>
          <a:xfrm>
            <a:off x="5960250" y="4319527"/>
            <a:ext cx="1648980" cy="1512768"/>
          </a:xfrm>
          <a:prstGeom prst="rect">
            <a:avLst/>
          </a:prstGeom>
          <a:effectLst>
            <a:outerShdw blurRad="50800" dist="50800" dir="5400000" algn="ctr" rotWithShape="0">
              <a:srgbClr val="000000">
                <a:alpha val="0"/>
              </a:srgbClr>
            </a:outerShdw>
          </a:effectLst>
        </p:spPr>
      </p:pic>
      <p:pic>
        <p:nvPicPr>
          <p:cNvPr id="1026" name="图片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0083" y="4529714"/>
            <a:ext cx="2143072" cy="142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图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2453" y="4391481"/>
            <a:ext cx="1436274" cy="1398773"/>
          </a:xfrm>
          <a:prstGeom prst="rect">
            <a:avLst/>
          </a:prstGeom>
        </p:spPr>
      </p:pic>
      <p:sp>
        <p:nvSpPr>
          <p:cNvPr id="37" name="文本框 99"/>
          <p:cNvSpPr txBox="1">
            <a:spLocks noChangeArrowheads="1"/>
          </p:cNvSpPr>
          <p:nvPr/>
        </p:nvSpPr>
        <p:spPr bwMode="auto">
          <a:xfrm>
            <a:off x="4566727" y="3894615"/>
            <a:ext cx="2609977"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ea typeface="宋体" panose="02010600030101010101" pitchFamily="2" charset="-122"/>
              </a:defRPr>
            </a:lvl1pPr>
            <a:lvl2pPr marL="742950" indent="-285750">
              <a:defRPr sz="3600">
                <a:solidFill>
                  <a:schemeClr val="tx1"/>
                </a:solidFill>
                <a:latin typeface="Arial" panose="020B0604020202020204" pitchFamily="34" charset="0"/>
                <a:ea typeface="宋体" panose="02010600030101010101" pitchFamily="2" charset="-122"/>
              </a:defRPr>
            </a:lvl2pPr>
            <a:lvl3pPr marL="1143000" indent="-228600">
              <a:defRPr sz="3600">
                <a:solidFill>
                  <a:schemeClr val="tx1"/>
                </a:solidFill>
                <a:latin typeface="Arial" panose="020B0604020202020204" pitchFamily="34" charset="0"/>
                <a:ea typeface="宋体" panose="02010600030101010101" pitchFamily="2" charset="-122"/>
              </a:defRPr>
            </a:lvl3pPr>
            <a:lvl4pPr marL="1600200" indent="-228600">
              <a:defRPr sz="3600">
                <a:solidFill>
                  <a:schemeClr val="tx1"/>
                </a:solidFill>
                <a:latin typeface="Arial" panose="020B0604020202020204" pitchFamily="34" charset="0"/>
                <a:ea typeface="宋体" panose="02010600030101010101" pitchFamily="2" charset="-122"/>
              </a:defRPr>
            </a:lvl4pPr>
            <a:lvl5pPr marL="2057400" indent="-228600">
              <a:defRPr sz="3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9pPr>
          </a:lstStyle>
          <a:p>
            <a:pPr algn="ctr"/>
            <a:r>
              <a:rPr lang="en-US" altLang="zh-CN" sz="1800" b="1" dirty="0" smtClean="0">
                <a:latin typeface="华文楷体" panose="02010600040101010101" pitchFamily="2" charset="-122"/>
                <a:ea typeface="华文楷体" panose="02010600040101010101" pitchFamily="2" charset="-122"/>
              </a:rPr>
              <a:t>Four-corner readout </a:t>
            </a:r>
            <a:endParaRPr lang="zh-CN" altLang="en-US" sz="1800" b="1" dirty="0">
              <a:latin typeface="华文楷体" panose="02010600040101010101" pitchFamily="2" charset="-122"/>
              <a:ea typeface="华文楷体" panose="02010600040101010101" pitchFamily="2" charset="-122"/>
            </a:endParaRPr>
          </a:p>
        </p:txBody>
      </p:sp>
      <p:sp>
        <p:nvSpPr>
          <p:cNvPr id="38" name="文本框 99"/>
          <p:cNvSpPr txBox="1">
            <a:spLocks noChangeArrowheads="1"/>
          </p:cNvSpPr>
          <p:nvPr/>
        </p:nvSpPr>
        <p:spPr bwMode="auto">
          <a:xfrm>
            <a:off x="7612511" y="3947927"/>
            <a:ext cx="33172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b="1">
                <a:latin typeface="华文楷体" panose="02010600040101010101" pitchFamily="2" charset="-122"/>
                <a:ea typeface="华文楷体" panose="02010600040101010101" pitchFamily="2" charset="-122"/>
              </a:defRPr>
            </a:lvl1pPr>
            <a:lvl2pPr marL="742950" indent="-285750">
              <a:defRPr sz="3600">
                <a:latin typeface="Arial" panose="020B0604020202020204" pitchFamily="34" charset="0"/>
                <a:ea typeface="宋体" panose="02010600030101010101" pitchFamily="2" charset="-122"/>
              </a:defRPr>
            </a:lvl2pPr>
            <a:lvl3pPr marL="1143000" indent="-228600">
              <a:defRPr sz="3600">
                <a:latin typeface="Arial" panose="020B0604020202020204" pitchFamily="34" charset="0"/>
                <a:ea typeface="宋体" panose="02010600030101010101" pitchFamily="2" charset="-122"/>
              </a:defRPr>
            </a:lvl3pPr>
            <a:lvl4pPr marL="1600200" indent="-228600">
              <a:defRPr sz="3600">
                <a:latin typeface="Arial" panose="020B0604020202020204" pitchFamily="34" charset="0"/>
                <a:ea typeface="宋体" panose="02010600030101010101" pitchFamily="2" charset="-122"/>
              </a:defRPr>
            </a:lvl4pPr>
            <a:lvl5pPr marL="2057400" indent="-228600">
              <a:defRPr sz="3600">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a:latin typeface="Arial" panose="020B0604020202020204" pitchFamily="34" charset="0"/>
                <a:ea typeface="宋体" panose="02010600030101010101" pitchFamily="2" charset="-122"/>
              </a:defRPr>
            </a:lvl9pPr>
          </a:lstStyle>
          <a:p>
            <a:r>
              <a:rPr lang="en-US" altLang="zh-CN" dirty="0"/>
              <a:t>DLC coating on a</a:t>
            </a:r>
            <a:r>
              <a:rPr lang="zh-CN" altLang="zh-CN" dirty="0"/>
              <a:t> </a:t>
            </a:r>
            <a:r>
              <a:rPr lang="en-US" altLang="zh-CN" dirty="0"/>
              <a:t>KAPTON foil </a:t>
            </a:r>
            <a:endParaRPr lang="zh-CN" altLang="en-US" dirty="0"/>
          </a:p>
        </p:txBody>
      </p:sp>
      <p:sp>
        <p:nvSpPr>
          <p:cNvPr id="35" name="文本框 34"/>
          <p:cNvSpPr txBox="1"/>
          <p:nvPr/>
        </p:nvSpPr>
        <p:spPr>
          <a:xfrm>
            <a:off x="4456917" y="5759072"/>
            <a:ext cx="1040446" cy="369332"/>
          </a:xfrm>
          <a:prstGeom prst="rect">
            <a:avLst/>
          </a:prstGeom>
          <a:noFill/>
        </p:spPr>
        <p:txBody>
          <a:bodyPr wrap="square" rtlCol="0">
            <a:spAutoFit/>
          </a:bodyPr>
          <a:lstStyle/>
          <a:p>
            <a:r>
              <a:rPr lang="en-US" altLang="zh-CN" dirty="0" smtClean="0"/>
              <a:t>Principle </a:t>
            </a:r>
            <a:endParaRPr lang="zh-CN" altLang="en-US" dirty="0"/>
          </a:p>
        </p:txBody>
      </p:sp>
      <p:sp>
        <p:nvSpPr>
          <p:cNvPr id="40" name="文本框 39"/>
          <p:cNvSpPr txBox="1"/>
          <p:nvPr/>
        </p:nvSpPr>
        <p:spPr>
          <a:xfrm>
            <a:off x="5866071" y="5874107"/>
            <a:ext cx="2093586" cy="369332"/>
          </a:xfrm>
          <a:prstGeom prst="rect">
            <a:avLst/>
          </a:prstGeom>
          <a:noFill/>
        </p:spPr>
        <p:txBody>
          <a:bodyPr wrap="square" rtlCol="0">
            <a:spAutoFit/>
          </a:bodyPr>
          <a:lstStyle/>
          <a:p>
            <a:r>
              <a:rPr lang="en-US" altLang="zh-CN" dirty="0" smtClean="0"/>
              <a:t>Resistive pads array </a:t>
            </a:r>
            <a:endParaRPr lang="zh-CN" altLang="en-US" dirty="0"/>
          </a:p>
        </p:txBody>
      </p:sp>
      <p:pic>
        <p:nvPicPr>
          <p:cNvPr id="43" name="图片 42"/>
          <p:cNvPicPr/>
          <p:nvPr/>
        </p:nvPicPr>
        <p:blipFill>
          <a:blip r:embed="rId6"/>
          <a:stretch>
            <a:fillRect/>
          </a:stretch>
        </p:blipFill>
        <p:spPr>
          <a:xfrm>
            <a:off x="1094025" y="4226852"/>
            <a:ext cx="2868002" cy="1698118"/>
          </a:xfrm>
          <a:prstGeom prst="rect">
            <a:avLst/>
          </a:prstGeom>
        </p:spPr>
      </p:pic>
      <p:sp>
        <p:nvSpPr>
          <p:cNvPr id="4" name="页脚占位符 3"/>
          <p:cNvSpPr>
            <a:spLocks noGrp="1"/>
          </p:cNvSpPr>
          <p:nvPr>
            <p:ph type="ftr" sz="quarter" idx="11"/>
          </p:nvPr>
        </p:nvSpPr>
        <p:spPr/>
        <p:txBody>
          <a:bodyPr/>
          <a:lstStyle/>
          <a:p>
            <a:r>
              <a:rPr lang="en-US" altLang="zh-CN" smtClean="0"/>
              <a:t>HIEPA meeting 2018</a:t>
            </a:r>
            <a:endParaRPr lang="zh-CN" altLang="en-US"/>
          </a:p>
        </p:txBody>
      </p:sp>
      <p:sp>
        <p:nvSpPr>
          <p:cNvPr id="5" name="灯片编号占位符 4"/>
          <p:cNvSpPr>
            <a:spLocks noGrp="1"/>
          </p:cNvSpPr>
          <p:nvPr>
            <p:ph type="sldNum" sz="quarter" idx="12"/>
          </p:nvPr>
        </p:nvSpPr>
        <p:spPr/>
        <p:txBody>
          <a:bodyPr/>
          <a:lstStyle/>
          <a:p>
            <a:fld id="{F93CFAE0-6721-45BD-A035-24C36DD89D7C}" type="slidenum">
              <a:rPr lang="zh-CN" altLang="en-US" smtClean="0"/>
              <a:pPr/>
              <a:t>13</a:t>
            </a:fld>
            <a:endParaRPr lang="zh-CN" altLang="en-US"/>
          </a:p>
        </p:txBody>
      </p:sp>
      <p:sp>
        <p:nvSpPr>
          <p:cNvPr id="6" name="文本框 5"/>
          <p:cNvSpPr txBox="1"/>
          <p:nvPr/>
        </p:nvSpPr>
        <p:spPr>
          <a:xfrm>
            <a:off x="9167446" y="983571"/>
            <a:ext cx="1981200" cy="369332"/>
          </a:xfrm>
          <a:prstGeom prst="rect">
            <a:avLst/>
          </a:prstGeom>
          <a:noFill/>
        </p:spPr>
        <p:txBody>
          <a:bodyPr wrap="square" rtlCol="0">
            <a:spAutoFit/>
          </a:bodyPr>
          <a:lstStyle/>
          <a:p>
            <a:r>
              <a:rPr lang="en-US" altLang="zh-CN" dirty="0" smtClean="0"/>
              <a:t>From </a:t>
            </a:r>
            <a:r>
              <a:rPr lang="en-US" altLang="zh-CN" dirty="0" err="1" smtClean="0"/>
              <a:t>Dr</a:t>
            </a:r>
            <a:r>
              <a:rPr lang="en-US" altLang="zh-CN" dirty="0" smtClean="0"/>
              <a:t> </a:t>
            </a:r>
            <a:r>
              <a:rPr lang="en-US" altLang="zh-CN" dirty="0" err="1" smtClean="0"/>
              <a:t>Z.Y.Zhang</a:t>
            </a:r>
            <a:endParaRPr lang="zh-CN" altLang="en-US" dirty="0"/>
          </a:p>
        </p:txBody>
      </p:sp>
    </p:spTree>
    <p:extLst>
      <p:ext uri="{BB962C8B-B14F-4D97-AF65-F5344CB8AC3E}">
        <p14:creationId xmlns:p14="http://schemas.microsoft.com/office/powerpoint/2010/main" val="1266449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3"/>
          <a:stretch>
            <a:fillRect/>
          </a:stretch>
        </p:blipFill>
        <p:spPr>
          <a:xfrm>
            <a:off x="7787235" y="1569852"/>
            <a:ext cx="2958043" cy="1904922"/>
          </a:xfrm>
          <a:prstGeom prst="rect">
            <a:avLst/>
          </a:prstGeom>
        </p:spPr>
      </p:pic>
      <p:pic>
        <p:nvPicPr>
          <p:cNvPr id="10" name="图片 9"/>
          <p:cNvPicPr>
            <a:picLocks noChangeAspect="1"/>
          </p:cNvPicPr>
          <p:nvPr/>
        </p:nvPicPr>
        <p:blipFill>
          <a:blip r:embed="rId4"/>
          <a:stretch>
            <a:fillRect/>
          </a:stretch>
        </p:blipFill>
        <p:spPr>
          <a:xfrm>
            <a:off x="4859269" y="4015943"/>
            <a:ext cx="2854089" cy="2015756"/>
          </a:xfrm>
          <a:prstGeom prst="rect">
            <a:avLst/>
          </a:prstGeom>
        </p:spPr>
      </p:pic>
      <p:pic>
        <p:nvPicPr>
          <p:cNvPr id="11" name="图片 10"/>
          <p:cNvPicPr>
            <a:picLocks noChangeAspect="1"/>
          </p:cNvPicPr>
          <p:nvPr/>
        </p:nvPicPr>
        <p:blipFill>
          <a:blip r:embed="rId5"/>
          <a:stretch>
            <a:fillRect/>
          </a:stretch>
        </p:blipFill>
        <p:spPr>
          <a:xfrm>
            <a:off x="4859269" y="1557111"/>
            <a:ext cx="2854089" cy="1904924"/>
          </a:xfrm>
          <a:prstGeom prst="rect">
            <a:avLst/>
          </a:prstGeom>
        </p:spPr>
      </p:pic>
      <p:pic>
        <p:nvPicPr>
          <p:cNvPr id="12" name="图片 11"/>
          <p:cNvPicPr>
            <a:picLocks noChangeAspect="1"/>
          </p:cNvPicPr>
          <p:nvPr/>
        </p:nvPicPr>
        <p:blipFill>
          <a:blip r:embed="rId6"/>
          <a:stretch>
            <a:fillRect/>
          </a:stretch>
        </p:blipFill>
        <p:spPr>
          <a:xfrm>
            <a:off x="8061869" y="4100022"/>
            <a:ext cx="2895116" cy="1931677"/>
          </a:xfrm>
          <a:prstGeom prst="rect">
            <a:avLst/>
          </a:prstGeom>
        </p:spPr>
      </p:pic>
      <p:sp>
        <p:nvSpPr>
          <p:cNvPr id="17" name="文本框 10"/>
          <p:cNvSpPr txBox="1"/>
          <p:nvPr/>
        </p:nvSpPr>
        <p:spPr>
          <a:xfrm>
            <a:off x="5002567" y="1175914"/>
            <a:ext cx="2536920" cy="369332"/>
          </a:xfrm>
          <a:prstGeom prst="rect">
            <a:avLst/>
          </a:prstGeom>
          <a:noFill/>
        </p:spPr>
        <p:txBody>
          <a:bodyPr wrap="square" rtlCol="0">
            <a:spAutoFit/>
          </a:bodyPr>
          <a:lstStyle/>
          <a:p>
            <a:r>
              <a:rPr lang="en-US" altLang="zh-CN" dirty="0" smtClean="0">
                <a:latin typeface="华文楷体" panose="02010600040101010101" pitchFamily="2" charset="-122"/>
                <a:ea typeface="华文楷体" panose="02010600040101010101" pitchFamily="2" charset="-122"/>
              </a:rPr>
              <a:t>A 5.9keV x-ray spectrum </a:t>
            </a:r>
            <a:endParaRPr lang="en-US" altLang="zh-CN" dirty="0">
              <a:latin typeface="华文楷体" panose="02010600040101010101" pitchFamily="2" charset="-122"/>
              <a:ea typeface="华文楷体" panose="02010600040101010101" pitchFamily="2" charset="-122"/>
            </a:endParaRPr>
          </a:p>
        </p:txBody>
      </p:sp>
      <p:sp>
        <p:nvSpPr>
          <p:cNvPr id="18" name="文本框 10"/>
          <p:cNvSpPr txBox="1"/>
          <p:nvPr/>
        </p:nvSpPr>
        <p:spPr>
          <a:xfrm>
            <a:off x="5102440" y="3415824"/>
            <a:ext cx="2748750" cy="646331"/>
          </a:xfrm>
          <a:prstGeom prst="rect">
            <a:avLst/>
          </a:prstGeom>
          <a:noFill/>
        </p:spPr>
        <p:txBody>
          <a:bodyPr wrap="square" rtlCol="0">
            <a:spAutoFit/>
          </a:bodyPr>
          <a:lstStyle>
            <a:defPPr>
              <a:defRPr lang="zh-CN"/>
            </a:defPPr>
            <a:lvl1pPr>
              <a:defRPr>
                <a:latin typeface="华文楷体" panose="02010600040101010101" pitchFamily="2" charset="-122"/>
                <a:ea typeface="华文楷体" panose="02010600040101010101" pitchFamily="2" charset="-122"/>
              </a:defRPr>
            </a:lvl1pPr>
          </a:lstStyle>
          <a:p>
            <a:r>
              <a:rPr lang="en-US" altLang="zh-CN" dirty="0"/>
              <a:t>Typical pulse height spectrum of single electron</a:t>
            </a:r>
          </a:p>
        </p:txBody>
      </p:sp>
      <p:sp>
        <p:nvSpPr>
          <p:cNvPr id="19" name="文本框 10"/>
          <p:cNvSpPr txBox="1"/>
          <p:nvPr/>
        </p:nvSpPr>
        <p:spPr>
          <a:xfrm>
            <a:off x="8552129" y="1200817"/>
            <a:ext cx="2004527" cy="333756"/>
          </a:xfrm>
          <a:prstGeom prst="rect">
            <a:avLst/>
          </a:prstGeom>
          <a:noFill/>
        </p:spPr>
        <p:txBody>
          <a:bodyPr wrap="square" rtlCol="0">
            <a:spAutoFit/>
          </a:bodyPr>
          <a:lstStyle/>
          <a:p>
            <a:r>
              <a:rPr lang="en-US" altLang="zh-CN" dirty="0">
                <a:solidFill>
                  <a:srgbClr val="C00000"/>
                </a:solidFill>
                <a:latin typeface="华文楷体" panose="02010600040101010101" pitchFamily="2" charset="-122"/>
                <a:ea typeface="华文楷体" panose="02010600040101010101" pitchFamily="2" charset="-122"/>
              </a:rPr>
              <a:t>~</a:t>
            </a:r>
            <a:r>
              <a:rPr lang="en-US" altLang="zh-CN" dirty="0" smtClean="0">
                <a:solidFill>
                  <a:srgbClr val="C00000"/>
                </a:solidFill>
                <a:latin typeface="华文楷体" panose="02010600040101010101" pitchFamily="2" charset="-122"/>
                <a:ea typeface="华文楷体" panose="02010600040101010101" pitchFamily="2" charset="-122"/>
              </a:rPr>
              <a:t>0.0005 IBF ratio</a:t>
            </a:r>
            <a:endParaRPr lang="en-US" altLang="zh-CN" dirty="0">
              <a:solidFill>
                <a:srgbClr val="C00000"/>
              </a:solidFill>
              <a:latin typeface="华文楷体" panose="02010600040101010101" pitchFamily="2" charset="-122"/>
              <a:ea typeface="华文楷体" panose="02010600040101010101" pitchFamily="2" charset="-122"/>
            </a:endParaRPr>
          </a:p>
        </p:txBody>
      </p:sp>
      <p:sp>
        <p:nvSpPr>
          <p:cNvPr id="20" name="文本框 10"/>
          <p:cNvSpPr txBox="1"/>
          <p:nvPr/>
        </p:nvSpPr>
        <p:spPr>
          <a:xfrm>
            <a:off x="8273578" y="3474775"/>
            <a:ext cx="2471700" cy="584072"/>
          </a:xfrm>
          <a:prstGeom prst="rect">
            <a:avLst/>
          </a:prstGeom>
          <a:noFill/>
        </p:spPr>
        <p:txBody>
          <a:bodyPr wrap="square" rtlCol="0">
            <a:spAutoFit/>
          </a:bodyPr>
          <a:lstStyle/>
          <a:p>
            <a:r>
              <a:rPr lang="en-US" altLang="zh-CN" dirty="0">
                <a:solidFill>
                  <a:srgbClr val="C00000"/>
                </a:solidFill>
                <a:latin typeface="华文楷体" panose="02010600040101010101" pitchFamily="2" charset="-122"/>
                <a:ea typeface="华文楷体" panose="02010600040101010101" pitchFamily="2" charset="-122"/>
              </a:rPr>
              <a:t>3</a:t>
            </a:r>
            <a:r>
              <a:rPr lang="az-Cyrl-AZ" altLang="zh-CN" dirty="0">
                <a:solidFill>
                  <a:srgbClr val="C00000"/>
                </a:solidFill>
              </a:rPr>
              <a:t> </a:t>
            </a:r>
            <a:r>
              <a:rPr lang="az-Cyrl-AZ" altLang="zh-CN" dirty="0" smtClean="0">
                <a:solidFill>
                  <a:srgbClr val="C00000"/>
                </a:solidFill>
                <a:latin typeface="Times New Roman" panose="02020603050405020304" pitchFamily="18" charset="0"/>
                <a:cs typeface="Times New Roman" panose="02020603050405020304" pitchFamily="18" charset="0"/>
              </a:rPr>
              <a:t>×</a:t>
            </a:r>
            <a:r>
              <a:rPr lang="en-US" altLang="zh-CN" dirty="0" smtClean="0">
                <a:solidFill>
                  <a:srgbClr val="C00000"/>
                </a:solidFill>
                <a:latin typeface="华文楷体" panose="02010600040101010101" pitchFamily="2" charset="-122"/>
                <a:ea typeface="华文楷体" panose="02010600040101010101" pitchFamily="2" charset="-122"/>
              </a:rPr>
              <a:t>10</a:t>
            </a:r>
            <a:r>
              <a:rPr lang="en-US" altLang="zh-CN" baseline="30000" dirty="0" smtClean="0">
                <a:solidFill>
                  <a:srgbClr val="C00000"/>
                </a:solidFill>
                <a:latin typeface="华文楷体" panose="02010600040101010101" pitchFamily="2" charset="-122"/>
                <a:ea typeface="华文楷体" panose="02010600040101010101" pitchFamily="2" charset="-122"/>
              </a:rPr>
              <a:t>6</a:t>
            </a:r>
            <a:r>
              <a:rPr lang="en-US" altLang="zh-CN" dirty="0" smtClean="0">
                <a:solidFill>
                  <a:srgbClr val="C00000"/>
                </a:solidFill>
                <a:latin typeface="华文楷体" panose="02010600040101010101" pitchFamily="2" charset="-122"/>
                <a:ea typeface="华文楷体" panose="02010600040101010101" pitchFamily="2" charset="-122"/>
              </a:rPr>
              <a:t> high gain for single photoelectron </a:t>
            </a:r>
            <a:endParaRPr lang="en-US" altLang="zh-CN" dirty="0">
              <a:solidFill>
                <a:srgbClr val="C00000"/>
              </a:solidFill>
              <a:latin typeface="华文楷体" panose="02010600040101010101" pitchFamily="2" charset="-122"/>
              <a:ea typeface="华文楷体" panose="02010600040101010101" pitchFamily="2" charset="-122"/>
            </a:endParaRPr>
          </a:p>
        </p:txBody>
      </p:sp>
      <p:sp>
        <p:nvSpPr>
          <p:cNvPr id="50" name="标题 1"/>
          <p:cNvSpPr>
            <a:spLocks noGrp="1"/>
          </p:cNvSpPr>
          <p:nvPr>
            <p:ph type="title"/>
          </p:nvPr>
        </p:nvSpPr>
        <p:spPr>
          <a:xfrm>
            <a:off x="838200" y="365126"/>
            <a:ext cx="10515600" cy="989222"/>
          </a:xfrm>
        </p:spPr>
        <p:txBody>
          <a:bodyPr>
            <a:normAutofit/>
          </a:bodyPr>
          <a:lstStyle/>
          <a:p>
            <a:r>
              <a:rPr lang="en-US" altLang="zh-CN" sz="2800" dirty="0"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 DMM prototype and its performance  </a:t>
            </a:r>
            <a:endParaRPr lang="zh-CN" altLang="en-US" sz="2800"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51" name="图片 50"/>
          <p:cNvPicPr/>
          <p:nvPr/>
        </p:nvPicPr>
        <p:blipFill>
          <a:blip r:embed="rId7"/>
          <a:stretch>
            <a:fillRect/>
          </a:stretch>
        </p:blipFill>
        <p:spPr>
          <a:xfrm>
            <a:off x="1374858" y="1612537"/>
            <a:ext cx="3371215" cy="2107565"/>
          </a:xfrm>
          <a:prstGeom prst="rect">
            <a:avLst/>
          </a:prstGeom>
        </p:spPr>
      </p:pic>
      <p:sp>
        <p:nvSpPr>
          <p:cNvPr id="2" name="矩形 1"/>
          <p:cNvSpPr/>
          <p:nvPr/>
        </p:nvSpPr>
        <p:spPr>
          <a:xfrm>
            <a:off x="1373979" y="6055525"/>
            <a:ext cx="9371299" cy="276999"/>
          </a:xfrm>
          <a:prstGeom prst="rect">
            <a:avLst/>
          </a:prstGeom>
        </p:spPr>
        <p:txBody>
          <a:bodyPr wrap="square">
            <a:spAutoFit/>
          </a:bodyPr>
          <a:lstStyle/>
          <a:p>
            <a:pPr lvl="0" fontAlgn="ctr"/>
            <a:r>
              <a:rPr lang="en-US" altLang="zh-CN" sz="1200" b="1" dirty="0" smtClean="0">
                <a:solidFill>
                  <a:srgbClr val="00B0F0"/>
                </a:solidFill>
                <a:latin typeface="华文楷体" panose="02010600040101010101" pitchFamily="2" charset="-122"/>
                <a:ea typeface="华文楷体" panose="02010600040101010101" pitchFamily="2" charset="-122"/>
              </a:rPr>
              <a:t>Published on NIM-A</a:t>
            </a:r>
            <a:r>
              <a:rPr lang="zh-CN" altLang="en-US" sz="1200" b="1" dirty="0" smtClean="0">
                <a:solidFill>
                  <a:srgbClr val="00B0F0"/>
                </a:solidFill>
                <a:latin typeface="华文楷体" panose="02010600040101010101" pitchFamily="2" charset="-122"/>
                <a:ea typeface="华文楷体" panose="02010600040101010101" pitchFamily="2" charset="-122"/>
              </a:rPr>
              <a:t>：</a:t>
            </a:r>
            <a:r>
              <a:rPr lang="en-US" altLang="zh-CN" sz="1200" b="1" dirty="0" smtClean="0">
                <a:solidFill>
                  <a:srgbClr val="00B0F0"/>
                </a:solidFill>
                <a:latin typeface="华文楷体" panose="02010600040101010101" pitchFamily="2" charset="-122"/>
                <a:ea typeface="华文楷体" panose="02010600040101010101" pitchFamily="2" charset="-122"/>
              </a:rPr>
              <a:t>A high-gain, low ion-backflow double micro-mesh gaseous structure for single electron detection</a:t>
            </a:r>
            <a:r>
              <a:rPr lang="zh-CN" altLang="zh-CN" sz="1200" b="1" dirty="0" smtClean="0">
                <a:solidFill>
                  <a:srgbClr val="00B0F0"/>
                </a:solidFill>
                <a:latin typeface="华文楷体" panose="02010600040101010101" pitchFamily="2" charset="-122"/>
                <a:ea typeface="华文楷体" panose="02010600040101010101" pitchFamily="2" charset="-122"/>
              </a:rPr>
              <a:t>，</a:t>
            </a:r>
            <a:r>
              <a:rPr lang="en-US" altLang="zh-CN" sz="1200" b="1" dirty="0" smtClean="0">
                <a:solidFill>
                  <a:srgbClr val="00B0F0"/>
                </a:solidFill>
                <a:latin typeface="华文楷体" panose="02010600040101010101" pitchFamily="2" charset="-122"/>
                <a:ea typeface="华文楷体" panose="02010600040101010101" pitchFamily="2" charset="-122"/>
              </a:rPr>
              <a:t>889 (2018) 78–82.</a:t>
            </a:r>
            <a:endParaRPr lang="zh-CN" altLang="zh-CN" sz="1200" b="1" dirty="0">
              <a:solidFill>
                <a:srgbClr val="00B0F0"/>
              </a:solidFill>
              <a:latin typeface="华文楷体" panose="02010600040101010101" pitchFamily="2" charset="-122"/>
              <a:ea typeface="华文楷体" panose="02010600040101010101" pitchFamily="2" charset="-122"/>
            </a:endParaRPr>
          </a:p>
        </p:txBody>
      </p:sp>
      <p:sp>
        <p:nvSpPr>
          <p:cNvPr id="3" name="文本框 2"/>
          <p:cNvSpPr txBox="1"/>
          <p:nvPr/>
        </p:nvSpPr>
        <p:spPr>
          <a:xfrm>
            <a:off x="1375012" y="3990596"/>
            <a:ext cx="3306073" cy="1754326"/>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Design </a:t>
            </a:r>
            <a:r>
              <a:rPr lang="en-US" altLang="zh-CN" dirty="0"/>
              <a:t>diagram for the fabrication of </a:t>
            </a:r>
            <a:r>
              <a:rPr lang="en-US" altLang="zh-CN" dirty="0" smtClean="0"/>
              <a:t>prototype</a:t>
            </a:r>
            <a:r>
              <a:rPr lang="zh-CN" altLang="en-US" dirty="0" smtClean="0"/>
              <a:t>；</a:t>
            </a:r>
            <a:endParaRPr lang="en-US" altLang="zh-CN" dirty="0" smtClean="0"/>
          </a:p>
          <a:p>
            <a:pPr marL="285750" indent="-285750">
              <a:buFont typeface="Arial" panose="020B0604020202020204" pitchFamily="34" charset="0"/>
              <a:buChar char="•"/>
            </a:pPr>
            <a:r>
              <a:rPr lang="en-US" altLang="zh-CN" dirty="0" smtClean="0"/>
              <a:t>Fabricated with a thermal bonding technique, which is originally developed by USTC MPGD group.</a:t>
            </a:r>
            <a:endParaRPr lang="zh-CN" altLang="en-US" dirty="0"/>
          </a:p>
        </p:txBody>
      </p:sp>
      <p:sp>
        <p:nvSpPr>
          <p:cNvPr id="4" name="页脚占位符 3"/>
          <p:cNvSpPr>
            <a:spLocks noGrp="1"/>
          </p:cNvSpPr>
          <p:nvPr>
            <p:ph type="ftr" sz="quarter" idx="11"/>
          </p:nvPr>
        </p:nvSpPr>
        <p:spPr/>
        <p:txBody>
          <a:bodyPr/>
          <a:lstStyle/>
          <a:p>
            <a:r>
              <a:rPr lang="en-US" altLang="zh-CN" smtClean="0"/>
              <a:t>HIEPA meeting 2018</a:t>
            </a:r>
            <a:endParaRPr lang="zh-CN" altLang="en-US"/>
          </a:p>
        </p:txBody>
      </p:sp>
      <p:sp>
        <p:nvSpPr>
          <p:cNvPr id="5" name="灯片编号占位符 4"/>
          <p:cNvSpPr>
            <a:spLocks noGrp="1"/>
          </p:cNvSpPr>
          <p:nvPr>
            <p:ph type="sldNum" sz="quarter" idx="12"/>
          </p:nvPr>
        </p:nvSpPr>
        <p:spPr/>
        <p:txBody>
          <a:bodyPr/>
          <a:lstStyle/>
          <a:p>
            <a:fld id="{F93CFAE0-6721-45BD-A035-24C36DD89D7C}" type="slidenum">
              <a:rPr lang="zh-CN" altLang="en-US" smtClean="0"/>
              <a:pPr/>
              <a:t>14</a:t>
            </a:fld>
            <a:endParaRPr lang="zh-CN" altLang="en-US"/>
          </a:p>
        </p:txBody>
      </p:sp>
      <p:sp>
        <p:nvSpPr>
          <p:cNvPr id="6" name="矩形 5"/>
          <p:cNvSpPr/>
          <p:nvPr/>
        </p:nvSpPr>
        <p:spPr>
          <a:xfrm>
            <a:off x="9386566" y="754855"/>
            <a:ext cx="1859483" cy="369332"/>
          </a:xfrm>
          <a:prstGeom prst="rect">
            <a:avLst/>
          </a:prstGeom>
        </p:spPr>
        <p:txBody>
          <a:bodyPr wrap="none">
            <a:spAutoFit/>
          </a:bodyPr>
          <a:lstStyle/>
          <a:p>
            <a:r>
              <a:rPr lang="en-US" altLang="zh-CN" dirty="0"/>
              <a:t>From </a:t>
            </a:r>
            <a:r>
              <a:rPr lang="en-US" altLang="zh-CN" dirty="0" err="1"/>
              <a:t>Dr</a:t>
            </a:r>
            <a:r>
              <a:rPr lang="en-US" altLang="zh-CN" dirty="0"/>
              <a:t> </a:t>
            </a:r>
            <a:r>
              <a:rPr lang="en-US" altLang="zh-CN" dirty="0" err="1"/>
              <a:t>Z.Y.Zhang</a:t>
            </a:r>
            <a:endParaRPr lang="en-US" altLang="zh-CN" dirty="0"/>
          </a:p>
        </p:txBody>
      </p:sp>
    </p:spTree>
    <p:extLst>
      <p:ext uri="{BB962C8B-B14F-4D97-AF65-F5344CB8AC3E}">
        <p14:creationId xmlns:p14="http://schemas.microsoft.com/office/powerpoint/2010/main" val="1815119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66415" y="3902647"/>
            <a:ext cx="5094438" cy="2279085"/>
          </a:xfrm>
          <a:noFill/>
        </p:spPr>
        <p:txBody>
          <a:bodyPr wrap="square" rtlCol="0">
            <a:spAutoFit/>
          </a:bodyPr>
          <a:lstStyle/>
          <a:p>
            <a:pPr marL="457200" lvl="1"/>
            <a:r>
              <a:rPr lang="en-US" altLang="zh-CN" sz="1800" dirty="0"/>
              <a:t>A </a:t>
            </a:r>
            <a:r>
              <a:rPr lang="en-US" altLang="zh-CN" sz="1800" dirty="0" smtClean="0"/>
              <a:t>100</a:t>
            </a:r>
            <a:r>
              <a:rPr lang="az-Cyrl-AZ" altLang="zh-CN" sz="1800" dirty="0" smtClean="0"/>
              <a:t> </a:t>
            </a:r>
            <a:r>
              <a:rPr lang="az-Cyrl-AZ" altLang="zh-CN" sz="1800" dirty="0"/>
              <a:t>× </a:t>
            </a:r>
            <a:r>
              <a:rPr lang="en-US" altLang="zh-CN" sz="1800" dirty="0" smtClean="0"/>
              <a:t>100mm</a:t>
            </a:r>
            <a:r>
              <a:rPr lang="en-US" altLang="zh-CN" sz="1800" baseline="30000" dirty="0" smtClean="0"/>
              <a:t>2</a:t>
            </a:r>
            <a:r>
              <a:rPr lang="en-US" altLang="zh-CN" sz="1800" dirty="0" smtClean="0"/>
              <a:t> </a:t>
            </a:r>
            <a:r>
              <a:rPr lang="en-US" altLang="zh-CN" sz="1800" dirty="0"/>
              <a:t>active </a:t>
            </a:r>
            <a:r>
              <a:rPr lang="en-US" altLang="zh-CN" sz="1800" dirty="0" smtClean="0"/>
              <a:t>area prototype;</a:t>
            </a:r>
          </a:p>
          <a:p>
            <a:pPr marL="457200" lvl="1"/>
            <a:r>
              <a:rPr lang="en-US" altLang="zh-CN" sz="1800" dirty="0" smtClean="0"/>
              <a:t>Consisting of ~100 10</a:t>
            </a:r>
            <a:r>
              <a:rPr lang="az-Cyrl-AZ" altLang="zh-CN" sz="1800" dirty="0" smtClean="0"/>
              <a:t>×</a:t>
            </a:r>
            <a:r>
              <a:rPr lang="en-US" altLang="zh-CN" sz="1800" dirty="0" smtClean="0"/>
              <a:t>10mm</a:t>
            </a:r>
            <a:r>
              <a:rPr lang="en-US" altLang="zh-CN" sz="1800" baseline="30000" dirty="0" smtClean="0"/>
              <a:t>2</a:t>
            </a:r>
            <a:r>
              <a:rPr lang="en-US" altLang="zh-CN" sz="1800" dirty="0" smtClean="0"/>
              <a:t> </a:t>
            </a:r>
            <a:r>
              <a:rPr lang="en-US" altLang="zh-CN" sz="1800" dirty="0"/>
              <a:t>resistive pad </a:t>
            </a:r>
            <a:r>
              <a:rPr lang="en-US" altLang="zh-CN" sz="1800" dirty="0" smtClean="0"/>
              <a:t>array, thus ~ 100 readout nodes</a:t>
            </a:r>
            <a:r>
              <a:rPr lang="zh-CN" altLang="en-US" sz="1800" dirty="0" smtClean="0"/>
              <a:t>；</a:t>
            </a:r>
            <a:endParaRPr lang="en-US" altLang="zh-CN" sz="1800" dirty="0" smtClean="0"/>
          </a:p>
          <a:p>
            <a:pPr marL="457200" lvl="1"/>
            <a:r>
              <a:rPr lang="en-US" altLang="zh-CN" sz="1800" dirty="0" smtClean="0"/>
              <a:t>Comparing with the typical pixel scheme (2</a:t>
            </a:r>
            <a:r>
              <a:rPr lang="az-Cyrl-AZ" altLang="zh-CN" sz="1800" dirty="0" smtClean="0"/>
              <a:t> ×</a:t>
            </a:r>
            <a:r>
              <a:rPr lang="en-US" altLang="zh-CN" sz="1800" dirty="0" smtClean="0"/>
              <a:t>2mm</a:t>
            </a:r>
            <a:r>
              <a:rPr lang="en-US" altLang="zh-CN" sz="1800" baseline="30000" dirty="0" smtClean="0"/>
              <a:t>2</a:t>
            </a:r>
            <a:r>
              <a:rPr lang="en-US" altLang="zh-CN" sz="1800" dirty="0" smtClean="0"/>
              <a:t>), </a:t>
            </a:r>
            <a:r>
              <a:rPr lang="en-US" altLang="zh-CN" sz="1800" dirty="0" smtClean="0">
                <a:latin typeface="Arial" panose="020B0604020202020204" pitchFamily="34" charset="0"/>
                <a:cs typeface="Arial" panose="020B0604020202020204" pitchFamily="34" charset="0"/>
              </a:rPr>
              <a:t>the readout channels are significantly reduced with a factor of </a:t>
            </a:r>
            <a:r>
              <a:rPr lang="en-US" altLang="zh-CN" sz="1800" dirty="0" smtClean="0">
                <a:solidFill>
                  <a:srgbClr val="00B0F0"/>
                </a:solidFill>
                <a:latin typeface="Arial" panose="020B0604020202020204" pitchFamily="34" charset="0"/>
                <a:cs typeface="Arial" panose="020B0604020202020204" pitchFamily="34" charset="0"/>
              </a:rPr>
              <a:t>~20</a:t>
            </a:r>
            <a:r>
              <a:rPr lang="en-US" altLang="zh-CN" sz="1800" dirty="0" smtClean="0">
                <a:latin typeface="Arial" panose="020B0604020202020204" pitchFamily="34" charset="0"/>
                <a:cs typeface="Arial" panose="020B0604020202020204" pitchFamily="34" charset="0"/>
              </a:rPr>
              <a:t>;</a:t>
            </a:r>
          </a:p>
          <a:p>
            <a:pPr marL="457200" lvl="1"/>
            <a:r>
              <a:rPr lang="en-US" altLang="zh-CN" sz="1800" dirty="0" smtClean="0">
                <a:latin typeface="Arial" panose="020B0604020202020204" pitchFamily="34" charset="0"/>
                <a:cs typeface="Arial" panose="020B0604020202020204" pitchFamily="34" charset="0"/>
              </a:rPr>
              <a:t>B</a:t>
            </a:r>
            <a:r>
              <a:rPr lang="en-US" altLang="zh-CN" sz="1800" dirty="0" smtClean="0"/>
              <a:t>etter than </a:t>
            </a:r>
            <a:r>
              <a:rPr lang="en-US" altLang="zh-CN" sz="1800" dirty="0" smtClean="0">
                <a:solidFill>
                  <a:srgbClr val="00B0F0"/>
                </a:solidFill>
              </a:rPr>
              <a:t>250</a:t>
            </a:r>
            <a:r>
              <a:rPr lang="el-GR" altLang="zh-CN" sz="1800" dirty="0" smtClean="0">
                <a:solidFill>
                  <a:srgbClr val="00B0F0"/>
                </a:solidFill>
                <a:latin typeface="Arial" panose="020B0604020202020204" pitchFamily="34" charset="0"/>
                <a:cs typeface="Arial" panose="020B0604020202020204" pitchFamily="34" charset="0"/>
              </a:rPr>
              <a:t>μ</a:t>
            </a:r>
            <a:r>
              <a:rPr lang="en-US" altLang="zh-CN" sz="1800" dirty="0" smtClean="0">
                <a:solidFill>
                  <a:srgbClr val="00B0F0"/>
                </a:solidFill>
                <a:latin typeface="Arial" panose="020B0604020202020204" pitchFamily="34" charset="0"/>
                <a:cs typeface="Arial" panose="020B0604020202020204" pitchFamily="34" charset="0"/>
              </a:rPr>
              <a:t>m</a:t>
            </a:r>
            <a:r>
              <a:rPr lang="en-US" altLang="zh-CN" sz="1800" dirty="0" smtClean="0">
                <a:latin typeface="Arial" panose="020B0604020202020204" pitchFamily="34" charset="0"/>
                <a:cs typeface="Arial" panose="020B0604020202020204" pitchFamily="34" charset="0"/>
              </a:rPr>
              <a:t> good spatial resolution was obtained</a:t>
            </a:r>
            <a:r>
              <a:rPr lang="zh-CN" altLang="en-US" sz="1800" dirty="0" smtClean="0">
                <a:latin typeface="Arial" panose="020B0604020202020204" pitchFamily="34" charset="0"/>
                <a:cs typeface="Arial" panose="020B0604020202020204" pitchFamily="34" charset="0"/>
              </a:rPr>
              <a:t>！</a:t>
            </a:r>
            <a:endParaRPr lang="en-US" altLang="zh-CN" sz="1800" dirty="0"/>
          </a:p>
        </p:txBody>
      </p:sp>
      <p:pic>
        <p:nvPicPr>
          <p:cNvPr id="10" name="图片 9"/>
          <p:cNvPicPr>
            <a:picLocks noChangeAspect="1"/>
          </p:cNvPicPr>
          <p:nvPr/>
        </p:nvPicPr>
        <p:blipFill>
          <a:blip r:embed="rId2"/>
          <a:stretch>
            <a:fillRect/>
          </a:stretch>
        </p:blipFill>
        <p:spPr>
          <a:xfrm>
            <a:off x="5855025" y="4363785"/>
            <a:ext cx="4479287" cy="1818684"/>
          </a:xfrm>
          <a:prstGeom prst="rect">
            <a:avLst/>
          </a:prstGeom>
        </p:spPr>
      </p:pic>
      <p:sp>
        <p:nvSpPr>
          <p:cNvPr id="11" name="文本框 10"/>
          <p:cNvSpPr txBox="1"/>
          <p:nvPr/>
        </p:nvSpPr>
        <p:spPr>
          <a:xfrm>
            <a:off x="6519879" y="3929004"/>
            <a:ext cx="3457740" cy="369332"/>
          </a:xfrm>
          <a:prstGeom prst="rect">
            <a:avLst/>
          </a:prstGeom>
          <a:noFill/>
        </p:spPr>
        <p:txBody>
          <a:bodyPr wrap="square" rtlCol="0">
            <a:spAutoFit/>
          </a:bodyPr>
          <a:lstStyle/>
          <a:p>
            <a:r>
              <a:rPr lang="en-US" altLang="zh-CN" dirty="0" smtClean="0">
                <a:latin typeface="华文楷体" panose="02010600040101010101" pitchFamily="2" charset="-122"/>
                <a:ea typeface="华文楷体" panose="02010600040101010101" pitchFamily="2" charset="-122"/>
              </a:rPr>
              <a:t>Test with ~8 </a:t>
            </a:r>
            <a:r>
              <a:rPr lang="en-US" altLang="zh-CN" dirty="0" err="1" smtClean="0">
                <a:latin typeface="华文楷体" panose="02010600040101010101" pitchFamily="2" charset="-122"/>
                <a:ea typeface="华文楷体" panose="02010600040101010101" pitchFamily="2" charset="-122"/>
              </a:rPr>
              <a:t>keV</a:t>
            </a:r>
            <a:r>
              <a:rPr lang="en-US" altLang="zh-CN" dirty="0" smtClean="0">
                <a:latin typeface="华文楷体" panose="02010600040101010101" pitchFamily="2" charset="-122"/>
                <a:ea typeface="华文楷体" panose="02010600040101010101" pitchFamily="2" charset="-122"/>
              </a:rPr>
              <a:t> x-ray gun </a:t>
            </a:r>
            <a:endParaRPr lang="zh-CN" altLang="en-US" dirty="0">
              <a:latin typeface="华文楷体" panose="02010600040101010101" pitchFamily="2" charset="-122"/>
              <a:ea typeface="华文楷体" panose="02010600040101010101" pitchFamily="2" charset="-122"/>
            </a:endParaRPr>
          </a:p>
        </p:txBody>
      </p:sp>
      <p:pic>
        <p:nvPicPr>
          <p:cNvPr id="13" name="图片 12"/>
          <p:cNvPicPr>
            <a:picLocks noChangeAspect="1"/>
          </p:cNvPicPr>
          <p:nvPr/>
        </p:nvPicPr>
        <p:blipFill>
          <a:blip r:embed="rId3" cstate="print"/>
          <a:stretch>
            <a:fillRect/>
          </a:stretch>
        </p:blipFill>
        <p:spPr>
          <a:xfrm>
            <a:off x="1233880" y="1307003"/>
            <a:ext cx="2383174" cy="2394022"/>
          </a:xfrm>
          <a:prstGeom prst="rect">
            <a:avLst/>
          </a:prstGeom>
        </p:spPr>
      </p:pic>
      <p:pic>
        <p:nvPicPr>
          <p:cNvPr id="15" name="图片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2507" y="1306198"/>
            <a:ext cx="3381805" cy="239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1"/>
          <p:cNvSpPr>
            <a:spLocks noGrp="1"/>
          </p:cNvSpPr>
          <p:nvPr>
            <p:ph type="title"/>
          </p:nvPr>
        </p:nvSpPr>
        <p:spPr>
          <a:xfrm>
            <a:off x="838200" y="365126"/>
            <a:ext cx="10515600" cy="989222"/>
          </a:xfrm>
        </p:spPr>
        <p:txBody>
          <a:bodyPr>
            <a:normAutofit/>
          </a:bodyPr>
          <a:lstStyle/>
          <a:p>
            <a:r>
              <a:rPr lang="en-US" altLang="zh-CN" sz="2800" dirty="0"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The Four-corner Readout Method  </a:t>
            </a:r>
            <a:endParaRPr lang="zh-CN" altLang="en-US" sz="2800"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 name="文本框 1"/>
          <p:cNvSpPr txBox="1"/>
          <p:nvPr/>
        </p:nvSpPr>
        <p:spPr>
          <a:xfrm>
            <a:off x="8286717" y="1422490"/>
            <a:ext cx="1690902" cy="369332"/>
          </a:xfrm>
          <a:prstGeom prst="rect">
            <a:avLst/>
          </a:prstGeom>
          <a:noFill/>
        </p:spPr>
        <p:txBody>
          <a:bodyPr wrap="square" rtlCol="0">
            <a:spAutoFit/>
          </a:bodyPr>
          <a:lstStyle/>
          <a:p>
            <a:r>
              <a:rPr lang="en-US" altLang="zh-CN" dirty="0" smtClean="0">
                <a:solidFill>
                  <a:schemeClr val="accent6">
                    <a:lumMod val="75000"/>
                  </a:schemeClr>
                </a:solidFill>
              </a:rPr>
              <a:t>Total signal </a:t>
            </a:r>
            <a:endParaRPr lang="zh-CN" altLang="en-US" dirty="0">
              <a:solidFill>
                <a:schemeClr val="accent6">
                  <a:lumMod val="75000"/>
                </a:schemeClr>
              </a:solidFill>
            </a:endParaRPr>
          </a:p>
        </p:txBody>
      </p:sp>
      <p:sp>
        <p:nvSpPr>
          <p:cNvPr id="19" name="文本框 18"/>
          <p:cNvSpPr txBox="1"/>
          <p:nvPr/>
        </p:nvSpPr>
        <p:spPr>
          <a:xfrm>
            <a:off x="7493752" y="3124278"/>
            <a:ext cx="2262726" cy="369332"/>
          </a:xfrm>
          <a:prstGeom prst="rect">
            <a:avLst/>
          </a:prstGeom>
          <a:noFill/>
        </p:spPr>
        <p:txBody>
          <a:bodyPr wrap="square" rtlCol="0">
            <a:spAutoFit/>
          </a:bodyPr>
          <a:lstStyle/>
          <a:p>
            <a:r>
              <a:rPr lang="en-US" altLang="zh-CN" dirty="0" smtClean="0">
                <a:solidFill>
                  <a:srgbClr val="00B0F0"/>
                </a:solidFill>
              </a:rPr>
              <a:t>Four corner signals </a:t>
            </a:r>
            <a:endParaRPr lang="zh-CN" altLang="en-US" dirty="0">
              <a:solidFill>
                <a:srgbClr val="00B0F0"/>
              </a:solidFill>
            </a:endParaRPr>
          </a:p>
        </p:txBody>
      </p:sp>
      <p:pic>
        <p:nvPicPr>
          <p:cNvPr id="20" name="图片 19"/>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5000"/>
                    </a14:imgEffect>
                    <a14:imgEffect>
                      <a14:sharpenSoften amount="100000"/>
                    </a14:imgEffect>
                  </a14:imgLayer>
                </a14:imgProps>
              </a:ext>
              <a:ext uri="{28A0092B-C50C-407E-A947-70E740481C1C}">
                <a14:useLocalDpi xmlns:a14="http://schemas.microsoft.com/office/drawing/2010/main" val="0"/>
              </a:ext>
            </a:extLst>
          </a:blip>
          <a:stretch>
            <a:fillRect/>
          </a:stretch>
        </p:blipFill>
        <p:spPr>
          <a:xfrm>
            <a:off x="3855696" y="2188257"/>
            <a:ext cx="1648980" cy="1512768"/>
          </a:xfrm>
          <a:prstGeom prst="rect">
            <a:avLst/>
          </a:prstGeom>
          <a:effectLst>
            <a:outerShdw blurRad="50800" dist="50800" dir="5400000" algn="ctr" rotWithShape="0">
              <a:srgbClr val="000000">
                <a:alpha val="0"/>
              </a:srgbClr>
            </a:outerShdw>
          </a:effectLst>
        </p:spPr>
      </p:pic>
      <p:sp>
        <p:nvSpPr>
          <p:cNvPr id="21" name="圆角矩形 20"/>
          <p:cNvSpPr/>
          <p:nvPr/>
        </p:nvSpPr>
        <p:spPr>
          <a:xfrm>
            <a:off x="4787667" y="2941603"/>
            <a:ext cx="319177" cy="301925"/>
          </a:xfrm>
          <a:prstGeom prst="roundRect">
            <a:avLst>
              <a:gd name="adj" fmla="val 24775"/>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28575">
                <a:solidFill>
                  <a:schemeClr val="tx1"/>
                </a:solidFill>
              </a:ln>
            </a:endParaRPr>
          </a:p>
        </p:txBody>
      </p:sp>
      <p:sp>
        <p:nvSpPr>
          <p:cNvPr id="22" name="圆角矩形标注 21"/>
          <p:cNvSpPr/>
          <p:nvPr/>
        </p:nvSpPr>
        <p:spPr>
          <a:xfrm>
            <a:off x="5279373" y="1307003"/>
            <a:ext cx="1362793" cy="1289545"/>
          </a:xfrm>
          <a:prstGeom prst="wedgeRoundRectCallout">
            <a:avLst>
              <a:gd name="adj1" fmla="val -62644"/>
              <a:gd name="adj2" fmla="val 80107"/>
              <a:gd name="adj3" fmla="val 1666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8595" y="1354189"/>
            <a:ext cx="1244348" cy="1211858"/>
          </a:xfrm>
          <a:prstGeom prst="rect">
            <a:avLst/>
          </a:prstGeom>
        </p:spPr>
      </p:pic>
      <p:sp>
        <p:nvSpPr>
          <p:cNvPr id="24" name="矩形 23"/>
          <p:cNvSpPr/>
          <p:nvPr/>
        </p:nvSpPr>
        <p:spPr>
          <a:xfrm>
            <a:off x="8523113" y="5090301"/>
            <a:ext cx="1080745" cy="369332"/>
          </a:xfrm>
          <a:prstGeom prst="rect">
            <a:avLst/>
          </a:prstGeom>
        </p:spPr>
        <p:txBody>
          <a:bodyPr wrap="none">
            <a:spAutoFit/>
          </a:bodyPr>
          <a:lstStyle/>
          <a:p>
            <a:r>
              <a:rPr lang="el-GR" altLang="zh-CN" dirty="0" smtClean="0">
                <a:solidFill>
                  <a:srgbClr val="00B0F0"/>
                </a:solidFill>
                <a:latin typeface="Arial" panose="020B0604020202020204" pitchFamily="34" charset="0"/>
                <a:ea typeface="华文楷体" panose="02010600040101010101" pitchFamily="2" charset="-122"/>
                <a:cs typeface="Arial" panose="020B0604020202020204" pitchFamily="34" charset="0"/>
              </a:rPr>
              <a:t>σ</a:t>
            </a:r>
            <a:r>
              <a:rPr lang="en-US" altLang="zh-CN" dirty="0" smtClean="0">
                <a:solidFill>
                  <a:srgbClr val="00B0F0"/>
                </a:solidFill>
                <a:latin typeface="Arial" panose="020B0604020202020204" pitchFamily="34" charset="0"/>
                <a:ea typeface="华文楷体" panose="02010600040101010101" pitchFamily="2" charset="-122"/>
                <a:cs typeface="Arial" panose="020B0604020202020204" pitchFamily="34" charset="0"/>
              </a:rPr>
              <a:t>=</a:t>
            </a:r>
            <a:r>
              <a:rPr lang="en-US" altLang="zh-CN" dirty="0" smtClean="0">
                <a:solidFill>
                  <a:srgbClr val="00B0F0"/>
                </a:solidFill>
                <a:latin typeface="华文楷体" panose="02010600040101010101" pitchFamily="2" charset="-122"/>
                <a:ea typeface="华文楷体" panose="02010600040101010101" pitchFamily="2" charset="-122"/>
              </a:rPr>
              <a:t>235um</a:t>
            </a:r>
            <a:endParaRPr lang="zh-CN" altLang="en-US" dirty="0">
              <a:solidFill>
                <a:srgbClr val="00B0F0"/>
              </a:solidFill>
              <a:latin typeface="华文楷体" panose="02010600040101010101" pitchFamily="2" charset="-122"/>
              <a:ea typeface="华文楷体" panose="02010600040101010101" pitchFamily="2" charset="-122"/>
            </a:endParaRPr>
          </a:p>
        </p:txBody>
      </p:sp>
      <p:sp>
        <p:nvSpPr>
          <p:cNvPr id="4" name="页脚占位符 3"/>
          <p:cNvSpPr>
            <a:spLocks noGrp="1"/>
          </p:cNvSpPr>
          <p:nvPr>
            <p:ph type="ftr" sz="quarter" idx="11"/>
          </p:nvPr>
        </p:nvSpPr>
        <p:spPr/>
        <p:txBody>
          <a:bodyPr/>
          <a:lstStyle/>
          <a:p>
            <a:r>
              <a:rPr lang="en-US" altLang="zh-CN" smtClean="0"/>
              <a:t>HIEPA meeting 2018</a:t>
            </a:r>
            <a:endParaRPr lang="zh-CN" altLang="en-US"/>
          </a:p>
        </p:txBody>
      </p:sp>
      <p:sp>
        <p:nvSpPr>
          <p:cNvPr id="5" name="灯片编号占位符 4"/>
          <p:cNvSpPr>
            <a:spLocks noGrp="1"/>
          </p:cNvSpPr>
          <p:nvPr>
            <p:ph type="sldNum" sz="quarter" idx="12"/>
          </p:nvPr>
        </p:nvSpPr>
        <p:spPr/>
        <p:txBody>
          <a:bodyPr/>
          <a:lstStyle/>
          <a:p>
            <a:fld id="{F93CFAE0-6721-45BD-A035-24C36DD89D7C}" type="slidenum">
              <a:rPr lang="zh-CN" altLang="en-US" smtClean="0"/>
              <a:pPr/>
              <a:t>15</a:t>
            </a:fld>
            <a:endParaRPr lang="zh-CN" altLang="en-US"/>
          </a:p>
        </p:txBody>
      </p:sp>
      <p:sp>
        <p:nvSpPr>
          <p:cNvPr id="6" name="矩形 5"/>
          <p:cNvSpPr/>
          <p:nvPr/>
        </p:nvSpPr>
        <p:spPr>
          <a:xfrm>
            <a:off x="8826736" y="845742"/>
            <a:ext cx="1859483" cy="369332"/>
          </a:xfrm>
          <a:prstGeom prst="rect">
            <a:avLst/>
          </a:prstGeom>
        </p:spPr>
        <p:txBody>
          <a:bodyPr wrap="none">
            <a:spAutoFit/>
          </a:bodyPr>
          <a:lstStyle/>
          <a:p>
            <a:r>
              <a:rPr lang="en-US" altLang="zh-CN" dirty="0"/>
              <a:t>From </a:t>
            </a:r>
            <a:r>
              <a:rPr lang="en-US" altLang="zh-CN" dirty="0" err="1"/>
              <a:t>Dr</a:t>
            </a:r>
            <a:r>
              <a:rPr lang="en-US" altLang="zh-CN" dirty="0"/>
              <a:t> </a:t>
            </a:r>
            <a:r>
              <a:rPr lang="en-US" altLang="zh-CN" dirty="0" err="1"/>
              <a:t>Z.Y.Zhang</a:t>
            </a:r>
            <a:endParaRPr lang="en-US" altLang="zh-CN" dirty="0"/>
          </a:p>
        </p:txBody>
      </p:sp>
    </p:spTree>
    <p:extLst>
      <p:ext uri="{BB962C8B-B14F-4D97-AF65-F5344CB8AC3E}">
        <p14:creationId xmlns:p14="http://schemas.microsoft.com/office/powerpoint/2010/main" val="1595749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406" y="15996"/>
            <a:ext cx="10515600" cy="804252"/>
          </a:xfrm>
        </p:spPr>
        <p:txBody>
          <a:bodyPr/>
          <a:lstStyle/>
          <a:p>
            <a:pPr algn="ctr"/>
            <a:r>
              <a:rPr lang="en-US" altLang="zh-CN" b="1" dirty="0" smtClean="0"/>
              <a:t>Summary</a:t>
            </a:r>
            <a:endParaRPr lang="zh-CN" altLang="en-US" b="1" dirty="0"/>
          </a:p>
        </p:txBody>
      </p:sp>
      <p:sp>
        <p:nvSpPr>
          <p:cNvPr id="3" name="内容占位符 2"/>
          <p:cNvSpPr>
            <a:spLocks noGrp="1"/>
          </p:cNvSpPr>
          <p:nvPr>
            <p:ph idx="1"/>
          </p:nvPr>
        </p:nvSpPr>
        <p:spPr>
          <a:xfrm>
            <a:off x="685802" y="752847"/>
            <a:ext cx="10515600" cy="410324"/>
          </a:xfrm>
        </p:spPr>
        <p:txBody>
          <a:bodyPr>
            <a:normAutofit lnSpcReduction="10000"/>
          </a:bodyPr>
          <a:lstStyle/>
          <a:p>
            <a:pPr marL="0" indent="0">
              <a:buNone/>
            </a:pPr>
            <a:r>
              <a:rPr lang="en-US" altLang="zh-CN" sz="2400" dirty="0" smtClean="0"/>
              <a:t>The potential options </a:t>
            </a:r>
            <a:r>
              <a:rPr lang="en-US" altLang="zh-CN" sz="2400" dirty="0"/>
              <a:t>on the </a:t>
            </a:r>
            <a:r>
              <a:rPr lang="en-US" altLang="zh-CN" sz="2400" dirty="0" smtClean="0">
                <a:sym typeface="Symbol" panose="05050102010706020507" pitchFamily="18" charset="2"/>
              </a:rPr>
              <a:t>/k/P</a:t>
            </a:r>
            <a:r>
              <a:rPr lang="en-US" altLang="zh-CN" sz="2400" dirty="0" smtClean="0"/>
              <a:t> detector for HIEPA</a:t>
            </a:r>
          </a:p>
          <a:p>
            <a:endParaRPr lang="zh-CN" altLang="en-US" dirty="0"/>
          </a:p>
        </p:txBody>
      </p:sp>
      <p:sp>
        <p:nvSpPr>
          <p:cNvPr id="4" name="页脚占位符 3"/>
          <p:cNvSpPr>
            <a:spLocks noGrp="1"/>
          </p:cNvSpPr>
          <p:nvPr>
            <p:ph type="ftr" sz="quarter" idx="11"/>
          </p:nvPr>
        </p:nvSpPr>
        <p:spPr/>
        <p:txBody>
          <a:bodyPr/>
          <a:lstStyle/>
          <a:p>
            <a:r>
              <a:rPr lang="en-US" altLang="zh-CN" smtClean="0"/>
              <a:t>HIEPA meeting 2018</a:t>
            </a:r>
            <a:endParaRPr lang="zh-CN" altLang="en-US"/>
          </a:p>
        </p:txBody>
      </p:sp>
      <p:graphicFrame>
        <p:nvGraphicFramePr>
          <p:cNvPr id="6" name="表格 5"/>
          <p:cNvGraphicFramePr>
            <a:graphicFrameLocks noGrp="1"/>
          </p:cNvGraphicFramePr>
          <p:nvPr>
            <p:extLst>
              <p:ext uri="{D42A27DB-BD31-4B8C-83A1-F6EECF244321}">
                <p14:modId xmlns:p14="http://schemas.microsoft.com/office/powerpoint/2010/main" val="2335482674"/>
              </p:ext>
            </p:extLst>
          </p:nvPr>
        </p:nvGraphicFramePr>
        <p:xfrm>
          <a:off x="685802" y="1364358"/>
          <a:ext cx="9268555" cy="5119564"/>
        </p:xfrm>
        <a:graphic>
          <a:graphicData uri="http://schemas.openxmlformats.org/drawingml/2006/table">
            <a:tbl>
              <a:tblPr firstRow="1" bandRow="1">
                <a:tableStyleId>{5C22544A-7EE6-4342-B048-85BDC9FD1C3A}</a:tableStyleId>
              </a:tblPr>
              <a:tblGrid>
                <a:gridCol w="1853711"/>
                <a:gridCol w="1853711"/>
                <a:gridCol w="1853711"/>
                <a:gridCol w="1439008"/>
                <a:gridCol w="2268414"/>
              </a:tblGrid>
              <a:tr h="597340">
                <a:tc>
                  <a:txBody>
                    <a:bodyPr/>
                    <a:lstStyle/>
                    <a:p>
                      <a:r>
                        <a:rPr lang="en-US" altLang="zh-CN" dirty="0" smtClean="0"/>
                        <a:t>Experiment</a:t>
                      </a:r>
                      <a:endParaRPr lang="zh-CN" altLang="en-US" dirty="0"/>
                    </a:p>
                  </a:txBody>
                  <a:tcPr/>
                </a:tc>
                <a:tc>
                  <a:txBody>
                    <a:bodyPr/>
                    <a:lstStyle/>
                    <a:p>
                      <a:r>
                        <a:rPr lang="en-US" altLang="zh-CN" dirty="0" smtClean="0"/>
                        <a:t>Detector</a:t>
                      </a:r>
                      <a:endParaRPr lang="zh-CN" altLang="en-US" dirty="0"/>
                    </a:p>
                  </a:txBody>
                  <a:tcPr/>
                </a:tc>
                <a:tc>
                  <a:txBody>
                    <a:bodyPr/>
                    <a:lstStyle/>
                    <a:p>
                      <a:r>
                        <a:rPr lang="en-US" altLang="zh-CN" dirty="0" smtClean="0"/>
                        <a:t>Material</a:t>
                      </a:r>
                      <a:endParaRPr lang="zh-CN" altLang="en-US" dirty="0"/>
                    </a:p>
                  </a:txBody>
                  <a:tcPr/>
                </a:tc>
                <a:tc>
                  <a:txBody>
                    <a:bodyPr/>
                    <a:lstStyle/>
                    <a:p>
                      <a:r>
                        <a:rPr lang="en-US" altLang="zh-CN" dirty="0" smtClean="0"/>
                        <a:t>Technical </a:t>
                      </a:r>
                      <a:endParaRPr lang="zh-CN" altLang="en-US" dirty="0"/>
                    </a:p>
                  </a:txBody>
                  <a:tcPr/>
                </a:tc>
                <a:tc>
                  <a:txBody>
                    <a:bodyPr/>
                    <a:lstStyle/>
                    <a:p>
                      <a:r>
                        <a:rPr lang="en-US" altLang="zh-CN" smtClean="0">
                          <a:solidFill>
                            <a:schemeClr val="bg1"/>
                          </a:solidFill>
                        </a:rPr>
                        <a:t>Structure</a:t>
                      </a:r>
                      <a:endParaRPr lang="zh-CN" altLang="en-US" dirty="0">
                        <a:solidFill>
                          <a:schemeClr val="bg1"/>
                        </a:solidFill>
                      </a:endParaRPr>
                    </a:p>
                  </a:txBody>
                  <a:tcPr/>
                </a:tc>
              </a:tr>
              <a:tr h="597340">
                <a:tc>
                  <a:txBody>
                    <a:bodyPr/>
                    <a:lstStyle/>
                    <a:p>
                      <a:r>
                        <a:rPr lang="en-US" altLang="zh-CN" dirty="0" smtClean="0"/>
                        <a:t>BELLE</a:t>
                      </a:r>
                      <a:r>
                        <a:rPr lang="en-US" altLang="zh-CN" baseline="0" dirty="0" smtClean="0"/>
                        <a:t>/ACC</a:t>
                      </a:r>
                      <a:endParaRPr lang="zh-CN" altLang="en-US" dirty="0"/>
                    </a:p>
                  </a:txBody>
                  <a:tcPr/>
                </a:tc>
                <a:tc>
                  <a:txBody>
                    <a:bodyPr/>
                    <a:lstStyle/>
                    <a:p>
                      <a:r>
                        <a:rPr lang="en-US" altLang="zh-CN" dirty="0" err="1" smtClean="0"/>
                        <a:t>Thres</a:t>
                      </a:r>
                      <a:r>
                        <a:rPr lang="en-US" altLang="zh-CN" dirty="0" smtClean="0"/>
                        <a:t>. Cheren.</a:t>
                      </a:r>
                    </a:p>
                    <a:p>
                      <a:r>
                        <a:rPr lang="en-US" altLang="zh-CN" dirty="0" smtClean="0"/>
                        <a:t>+TOF</a:t>
                      </a:r>
                      <a:endParaRPr lang="zh-CN" altLang="en-US" dirty="0"/>
                    </a:p>
                  </a:txBody>
                  <a:tcPr/>
                </a:tc>
                <a:tc>
                  <a:txBody>
                    <a:bodyPr/>
                    <a:lstStyle/>
                    <a:p>
                      <a:r>
                        <a:rPr lang="en-US" altLang="zh-CN" dirty="0" smtClean="0"/>
                        <a:t>Aerogel/PMT</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proved</a:t>
                      </a:r>
                      <a:endParaRPr lang="zh-CN" altLang="en-US" dirty="0" smtClean="0"/>
                    </a:p>
                    <a:p>
                      <a:endParaRPr lang="zh-CN" altLang="en-US" dirty="0"/>
                    </a:p>
                  </a:txBody>
                  <a:tcPr/>
                </a:tc>
                <a:tc>
                  <a:txBody>
                    <a:bodyPr/>
                    <a:lstStyle/>
                    <a:p>
                      <a:r>
                        <a:rPr lang="en-US" altLang="zh-CN" dirty="0" smtClean="0">
                          <a:solidFill>
                            <a:schemeClr val="tx1"/>
                          </a:solidFill>
                        </a:rPr>
                        <a:t>simple/</a:t>
                      </a:r>
                    </a:p>
                    <a:p>
                      <a:r>
                        <a:rPr lang="en-US" altLang="zh-CN" dirty="0" smtClean="0">
                          <a:solidFill>
                            <a:schemeClr val="tx1"/>
                          </a:solidFill>
                        </a:rPr>
                        <a:t>large space </a:t>
                      </a:r>
                      <a:endParaRPr lang="zh-CN" altLang="en-US" dirty="0">
                        <a:solidFill>
                          <a:schemeClr val="tx1"/>
                        </a:solidFill>
                      </a:endParaRPr>
                    </a:p>
                  </a:txBody>
                  <a:tcPr/>
                </a:tc>
              </a:tr>
              <a:tr h="853342">
                <a:tc>
                  <a:txBody>
                    <a:bodyPr/>
                    <a:lstStyle/>
                    <a:p>
                      <a:r>
                        <a:rPr lang="en-US" altLang="zh-CN" dirty="0" smtClean="0"/>
                        <a:t>ALICE/HMPID</a:t>
                      </a:r>
                      <a:endParaRPr lang="zh-CN" altLang="en-US" dirty="0"/>
                    </a:p>
                  </a:txBody>
                  <a:tcPr/>
                </a:tc>
                <a:tc>
                  <a:txBody>
                    <a:bodyPr/>
                    <a:lstStyle/>
                    <a:p>
                      <a:r>
                        <a:rPr lang="en-US" altLang="zh-CN" dirty="0" smtClean="0"/>
                        <a:t>RICH(X,Y,</a:t>
                      </a:r>
                      <a:r>
                        <a:rPr lang="el-GR" altLang="zh-CN" dirty="0" smtClean="0"/>
                        <a:t>θ</a:t>
                      </a:r>
                      <a:r>
                        <a:rPr lang="en-US" altLang="zh-CN" dirty="0" smtClean="0"/>
                        <a:t>)</a:t>
                      </a:r>
                      <a:endParaRPr lang="zh-CN" altLang="en-US" dirty="0"/>
                    </a:p>
                  </a:txBody>
                  <a:tcPr/>
                </a:tc>
                <a:tc>
                  <a:txBody>
                    <a:bodyPr/>
                    <a:lstStyle/>
                    <a:p>
                      <a:r>
                        <a:rPr lang="en-US" altLang="zh-CN" dirty="0" smtClean="0"/>
                        <a:t>C6F10/MWPC</a:t>
                      </a:r>
                      <a:endParaRPr lang="zh-CN" altLang="en-US" dirty="0"/>
                    </a:p>
                  </a:txBody>
                  <a:tcPr/>
                </a:tc>
                <a:tc>
                  <a:txBody>
                    <a:bodyPr/>
                    <a:lstStyle/>
                    <a:p>
                      <a:r>
                        <a:rPr lang="en-US" altLang="zh-CN" dirty="0" smtClean="0"/>
                        <a:t>proved</a:t>
                      </a:r>
                      <a:endParaRPr lang="zh-CN" altLang="en-US" dirty="0"/>
                    </a:p>
                  </a:txBody>
                  <a:tcPr/>
                </a:tc>
                <a:tc>
                  <a:txBody>
                    <a:bodyPr/>
                    <a:lstStyle/>
                    <a:p>
                      <a:r>
                        <a:rPr lang="en-US" altLang="zh-CN" dirty="0" smtClean="0"/>
                        <a:t>complex/</a:t>
                      </a:r>
                    </a:p>
                    <a:p>
                      <a:r>
                        <a:rPr lang="en-US" altLang="zh-CN" dirty="0" smtClean="0"/>
                        <a:t>larger space</a:t>
                      </a:r>
                    </a:p>
                    <a:p>
                      <a:endParaRPr lang="zh-CN" altLang="en-US" dirty="0"/>
                    </a:p>
                  </a:txBody>
                  <a:tcPr/>
                </a:tc>
              </a:tr>
              <a:tr h="597340">
                <a:tc>
                  <a:txBody>
                    <a:bodyPr/>
                    <a:lstStyle/>
                    <a:p>
                      <a:r>
                        <a:rPr lang="en-US" altLang="zh-CN" dirty="0" smtClean="0"/>
                        <a:t>BELLE-II/TOP</a:t>
                      </a:r>
                      <a:endParaRPr lang="zh-CN" altLang="en-US" dirty="0"/>
                    </a:p>
                  </a:txBody>
                  <a:tcPr/>
                </a:tc>
                <a:tc>
                  <a:txBody>
                    <a:bodyPr/>
                    <a:lstStyle/>
                    <a:p>
                      <a:r>
                        <a:rPr lang="en-US" altLang="zh-CN" dirty="0" smtClean="0"/>
                        <a:t>DIRC(X,Y</a:t>
                      </a:r>
                      <a:r>
                        <a:rPr lang="en-US" altLang="zh-CN" baseline="0" dirty="0" smtClean="0"/>
                        <a:t>,T)</a:t>
                      </a:r>
                      <a:endParaRPr lang="zh-CN" altLang="en-US" dirty="0"/>
                    </a:p>
                  </a:txBody>
                  <a:tcPr/>
                </a:tc>
                <a:tc>
                  <a:txBody>
                    <a:bodyPr/>
                    <a:lstStyle/>
                    <a:p>
                      <a:r>
                        <a:rPr lang="en-US" altLang="zh-CN" dirty="0" smtClean="0"/>
                        <a:t>Quartz/MCP</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improved</a:t>
                      </a:r>
                      <a:endParaRPr lang="zh-CN" altLang="en-US" dirty="0" smtClean="0"/>
                    </a:p>
                    <a:p>
                      <a:endParaRPr lang="zh-CN" altLang="en-US" dirty="0"/>
                    </a:p>
                  </a:txBody>
                  <a:tcPr/>
                </a:tc>
                <a:tc>
                  <a:txBody>
                    <a:bodyPr/>
                    <a:lstStyle/>
                    <a:p>
                      <a:r>
                        <a:rPr lang="en-US" altLang="zh-CN" kern="1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sym typeface="Symbol" panose="05050102010706020507" pitchFamily="18" charset="2"/>
                        </a:rPr>
                        <a:t>compact/</a:t>
                      </a:r>
                    </a:p>
                    <a:p>
                      <a:r>
                        <a:rPr lang="en-US" altLang="zh-CN" kern="100" baseline="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sym typeface="Symbol" panose="05050102010706020507" pitchFamily="18" charset="2"/>
                        </a:rPr>
                        <a:t>larger cost</a:t>
                      </a:r>
                      <a:endParaRPr lang="zh-CN" altLang="en-US" dirty="0">
                        <a:solidFill>
                          <a:schemeClr val="tx1"/>
                        </a:solidFill>
                      </a:endParaRPr>
                    </a:p>
                  </a:txBody>
                  <a:tcPr/>
                </a:tc>
              </a:tr>
              <a:tr h="597340">
                <a:tc>
                  <a:txBody>
                    <a:bodyPr/>
                    <a:lstStyle/>
                    <a:p>
                      <a:r>
                        <a:rPr lang="en-US" altLang="zh-CN" dirty="0" err="1" smtClean="0"/>
                        <a:t>LHCb</a:t>
                      </a:r>
                      <a:r>
                        <a:rPr lang="en-US" altLang="zh-CN" dirty="0" smtClean="0"/>
                        <a:t>/TROCH</a:t>
                      </a:r>
                      <a:endParaRPr lang="zh-CN" altLang="en-US" dirty="0"/>
                    </a:p>
                  </a:txBody>
                  <a:tcPr/>
                </a:tc>
                <a:tc>
                  <a:txBody>
                    <a:bodyPr/>
                    <a:lstStyle/>
                    <a:p>
                      <a:r>
                        <a:rPr lang="en-US" altLang="zh-CN" dirty="0" smtClean="0"/>
                        <a:t>DIRC-Like TOF</a:t>
                      </a:r>
                    </a:p>
                    <a:p>
                      <a:endParaRPr lang="zh-CN" altLang="en-US" dirty="0"/>
                    </a:p>
                  </a:txBody>
                  <a:tcPr/>
                </a:tc>
                <a:tc>
                  <a:txBody>
                    <a:bodyPr/>
                    <a:lstStyle/>
                    <a:p>
                      <a:r>
                        <a:rPr lang="en-US" altLang="zh-CN" dirty="0" smtClean="0"/>
                        <a:t>Quartz/MCP</a:t>
                      </a:r>
                    </a:p>
                    <a:p>
                      <a:endParaRPr lang="zh-CN" altLang="en-US" dirty="0"/>
                    </a:p>
                  </a:txBody>
                  <a:tcPr/>
                </a:tc>
                <a:tc>
                  <a:txBody>
                    <a:bodyPr/>
                    <a:lstStyle/>
                    <a:p>
                      <a:r>
                        <a:rPr lang="en-US" altLang="zh-CN" dirty="0" smtClean="0"/>
                        <a:t>improved</a:t>
                      </a:r>
                    </a:p>
                    <a:p>
                      <a:endParaRPr lang="zh-CN" altLang="en-US" dirty="0"/>
                    </a:p>
                  </a:txBody>
                  <a:tcPr/>
                </a:tc>
                <a:tc>
                  <a:txBody>
                    <a:bodyPr/>
                    <a:lstStyle/>
                    <a:p>
                      <a:r>
                        <a:rPr lang="en-US" altLang="zh-CN" dirty="0" smtClean="0">
                          <a:solidFill>
                            <a:schemeClr val="tx1"/>
                          </a:solidFill>
                        </a:rPr>
                        <a:t>compact</a:t>
                      </a:r>
                    </a:p>
                    <a:p>
                      <a:r>
                        <a:rPr lang="en-US" altLang="zh-CN" dirty="0" smtClean="0">
                          <a:solidFill>
                            <a:schemeClr val="tx1"/>
                          </a:solidFill>
                        </a:rPr>
                        <a:t>larger</a:t>
                      </a:r>
                      <a:r>
                        <a:rPr lang="en-US" altLang="zh-CN" baseline="0" dirty="0" smtClean="0">
                          <a:solidFill>
                            <a:schemeClr val="tx1"/>
                          </a:solidFill>
                        </a:rPr>
                        <a:t> cost</a:t>
                      </a:r>
                      <a:endParaRPr lang="en-US" altLang="zh-CN" dirty="0">
                        <a:solidFill>
                          <a:schemeClr val="tx1"/>
                        </a:solidFill>
                      </a:endParaRPr>
                    </a:p>
                  </a:txBody>
                  <a:tcPr/>
                </a:tc>
              </a:tr>
              <a:tr h="773184">
                <a:tc>
                  <a:txBody>
                    <a:bodyPr/>
                    <a:lstStyle/>
                    <a:p>
                      <a:r>
                        <a:rPr lang="en-US" altLang="zh-CN" dirty="0" smtClean="0">
                          <a:solidFill>
                            <a:srgbClr val="C00000"/>
                          </a:solidFill>
                        </a:rPr>
                        <a:t>HIEPA/Opt.1</a:t>
                      </a:r>
                      <a:endParaRPr lang="zh-CN" altLang="en-US" dirty="0">
                        <a:solidFill>
                          <a:srgbClr val="C00000"/>
                        </a:solidFill>
                      </a:endParaRPr>
                    </a:p>
                  </a:txBody>
                  <a:tcPr/>
                </a:tc>
                <a:tc>
                  <a:txBody>
                    <a:bodyPr/>
                    <a:lstStyle/>
                    <a:p>
                      <a:r>
                        <a:rPr lang="en-US" altLang="zh-CN" dirty="0" smtClean="0">
                          <a:solidFill>
                            <a:srgbClr val="C00000"/>
                          </a:solidFill>
                        </a:rPr>
                        <a:t>RICH/HMPID</a:t>
                      </a:r>
                      <a:endParaRPr lang="zh-CN" altLang="en-US" dirty="0">
                        <a:solidFill>
                          <a:srgbClr val="C00000"/>
                        </a:solidFill>
                      </a:endParaRPr>
                    </a:p>
                  </a:txBody>
                  <a:tcPr/>
                </a:tc>
                <a:tc>
                  <a:txBody>
                    <a:bodyPr/>
                    <a:lstStyle/>
                    <a:p>
                      <a:r>
                        <a:rPr lang="en-US" altLang="zh-CN" dirty="0" smtClean="0">
                          <a:solidFill>
                            <a:srgbClr val="C00000"/>
                          </a:solidFill>
                        </a:rPr>
                        <a:t>C6F10/GEM</a:t>
                      </a:r>
                      <a:endParaRPr lang="zh-CN" altLang="en-US" dirty="0">
                        <a:solidFill>
                          <a:srgbClr val="C00000"/>
                        </a:solidFill>
                      </a:endParaRPr>
                    </a:p>
                  </a:txBody>
                  <a:tcPr/>
                </a:tc>
                <a:tc>
                  <a:txBody>
                    <a:bodyPr/>
                    <a:lstStyle/>
                    <a:p>
                      <a:r>
                        <a:rPr lang="en-US" altLang="zh-CN" dirty="0" smtClean="0">
                          <a:solidFill>
                            <a:srgbClr val="C00000"/>
                          </a:solidFill>
                        </a:rPr>
                        <a:t>Relatively</a:t>
                      </a:r>
                      <a:r>
                        <a:rPr lang="en-US" altLang="zh-CN" baseline="0" dirty="0" smtClean="0">
                          <a:solidFill>
                            <a:srgbClr val="C00000"/>
                          </a:solidFill>
                        </a:rPr>
                        <a:t> mature</a:t>
                      </a:r>
                      <a:endParaRPr lang="zh-CN" altLang="en-US" dirty="0">
                        <a:solidFill>
                          <a:srgbClr val="C00000"/>
                        </a:solidFill>
                      </a:endParaRPr>
                    </a:p>
                  </a:txBody>
                  <a:tcPr/>
                </a:tc>
                <a:tc>
                  <a:txBody>
                    <a:bodyPr/>
                    <a:lstStyle/>
                    <a:p>
                      <a:r>
                        <a:rPr lang="en-US" altLang="zh-CN" dirty="0" smtClean="0">
                          <a:solidFill>
                            <a:srgbClr val="C00000"/>
                          </a:solidFill>
                        </a:rPr>
                        <a:t>complex/</a:t>
                      </a:r>
                    </a:p>
                    <a:p>
                      <a:r>
                        <a:rPr lang="en-US" altLang="zh-CN" dirty="0" smtClean="0">
                          <a:solidFill>
                            <a:srgbClr val="C00000"/>
                          </a:solidFill>
                        </a:rPr>
                        <a:t>larger </a:t>
                      </a:r>
                      <a:r>
                        <a:rPr lang="en-US" altLang="zh-CN" baseline="0" dirty="0" smtClean="0">
                          <a:solidFill>
                            <a:srgbClr val="C00000"/>
                          </a:solidFill>
                        </a:rPr>
                        <a:t>momentum </a:t>
                      </a:r>
                      <a:endParaRPr lang="en-US" altLang="zh-CN" dirty="0" smtClean="0">
                        <a:solidFill>
                          <a:srgbClr val="C00000"/>
                        </a:solidFill>
                      </a:endParaRPr>
                    </a:p>
                  </a:txBody>
                  <a:tcPr/>
                </a:tc>
              </a:tr>
              <a:tr h="853342">
                <a:tc>
                  <a:txBody>
                    <a:bodyPr/>
                    <a:lstStyle/>
                    <a:p>
                      <a:r>
                        <a:rPr lang="en-US" altLang="zh-CN" baseline="0" dirty="0" smtClean="0">
                          <a:solidFill>
                            <a:srgbClr val="C00000"/>
                          </a:solidFill>
                        </a:rPr>
                        <a:t>HIEPA/Opt.2 </a:t>
                      </a:r>
                      <a:endParaRPr lang="zh-CN" altLang="en-US" dirty="0">
                        <a:solidFill>
                          <a:srgbClr val="C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aseline="0" dirty="0" smtClean="0">
                          <a:solidFill>
                            <a:srgbClr val="C00000"/>
                          </a:solidFill>
                        </a:rPr>
                        <a:t>DIRC-Like TOF(or </a:t>
                      </a:r>
                      <a:r>
                        <a:rPr lang="en-US" altLang="zh-CN" baseline="0" dirty="0" smtClean="0">
                          <a:solidFill>
                            <a:srgbClr val="C00000"/>
                          </a:solidFill>
                        </a:rPr>
                        <a:t>TOF &lt;30ps) </a:t>
                      </a:r>
                    </a:p>
                    <a:p>
                      <a:endParaRPr lang="zh-CN" altLang="en-US" sz="1800" dirty="0">
                        <a:solidFill>
                          <a:srgbClr val="C00000"/>
                        </a:solidFill>
                      </a:endParaRPr>
                    </a:p>
                  </a:txBody>
                  <a:tcPr/>
                </a:tc>
                <a:tc>
                  <a:txBody>
                    <a:bodyPr/>
                    <a:lstStyle/>
                    <a:p>
                      <a:r>
                        <a:rPr lang="en-US" altLang="zh-CN" smtClean="0">
                          <a:solidFill>
                            <a:srgbClr val="C00000"/>
                          </a:solidFill>
                        </a:rPr>
                        <a:t>Quartz/</a:t>
                      </a:r>
                      <a:r>
                        <a:rPr lang="en-US" altLang="zh-CN" dirty="0" err="1" smtClean="0">
                          <a:solidFill>
                            <a:srgbClr val="C00000"/>
                          </a:solidFill>
                        </a:rPr>
                        <a:t>SiPM</a:t>
                      </a:r>
                      <a:endParaRPr lang="en-US" altLang="zh-CN" dirty="0" smtClean="0">
                        <a:solidFill>
                          <a:srgbClr val="C00000"/>
                        </a:solidFill>
                      </a:endParaRPr>
                    </a:p>
                    <a:p>
                      <a:endParaRPr lang="zh-CN" altLang="en-US" dirty="0">
                        <a:solidFill>
                          <a:srgbClr val="C00000"/>
                        </a:solidFill>
                      </a:endParaRPr>
                    </a:p>
                  </a:txBody>
                  <a:tcPr/>
                </a:tc>
                <a:tc>
                  <a:txBody>
                    <a:bodyPr/>
                    <a:lstStyle/>
                    <a:p>
                      <a:r>
                        <a:rPr lang="en-US" altLang="zh-CN" dirty="0" smtClean="0">
                          <a:solidFill>
                            <a:srgbClr val="C00000"/>
                          </a:solidFill>
                        </a:rPr>
                        <a:t>Pico-second</a:t>
                      </a:r>
                      <a:r>
                        <a:rPr lang="en-US" altLang="zh-CN" baseline="0" dirty="0" smtClean="0">
                          <a:solidFill>
                            <a:srgbClr val="C00000"/>
                          </a:solidFill>
                        </a:rPr>
                        <a:t> Timing </a:t>
                      </a:r>
                      <a:r>
                        <a:rPr lang="en-US" altLang="zh-CN" dirty="0" smtClean="0">
                          <a:solidFill>
                            <a:srgbClr val="C00000"/>
                          </a:solidFill>
                        </a:rPr>
                        <a:t>R&amp;D</a:t>
                      </a:r>
                      <a:endParaRPr lang="zh-CN" altLang="en-US" dirty="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C00000"/>
                          </a:solidFill>
                        </a:rPr>
                        <a:t>compact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C00000"/>
                          </a:solidFill>
                        </a:rPr>
                        <a:t>lower cost</a:t>
                      </a:r>
                      <a:r>
                        <a:rPr lang="en-US" altLang="zh-CN" baseline="0" dirty="0" smtClean="0">
                          <a:solidFill>
                            <a:srgbClr val="C00000"/>
                          </a:solidFill>
                        </a:rPr>
                        <a:t> </a:t>
                      </a:r>
                      <a:endParaRPr lang="en-US" altLang="zh-CN" dirty="0" smtClean="0">
                        <a:solidFill>
                          <a:srgbClr val="C00000"/>
                        </a:solidFill>
                      </a:endParaRPr>
                    </a:p>
                    <a:p>
                      <a:endParaRPr lang="zh-CN" altLang="en-US" dirty="0">
                        <a:solidFill>
                          <a:srgbClr val="C00000"/>
                        </a:solidFill>
                      </a:endParaRPr>
                    </a:p>
                  </a:txBody>
                  <a:tcPr/>
                </a:tc>
              </a:tr>
            </a:tbl>
          </a:graphicData>
        </a:graphic>
      </p:graphicFrame>
      <p:sp>
        <p:nvSpPr>
          <p:cNvPr id="9" name="灯片编号占位符 8"/>
          <p:cNvSpPr>
            <a:spLocks noGrp="1"/>
          </p:cNvSpPr>
          <p:nvPr>
            <p:ph type="sldNum" sz="quarter" idx="12"/>
          </p:nvPr>
        </p:nvSpPr>
        <p:spPr/>
        <p:txBody>
          <a:bodyPr/>
          <a:lstStyle/>
          <a:p>
            <a:fld id="{F93CFAE0-6721-45BD-A035-24C36DD89D7C}" type="slidenum">
              <a:rPr lang="zh-CN" altLang="en-US" smtClean="0"/>
              <a:pPr/>
              <a:t>16</a:t>
            </a:fld>
            <a:endParaRPr lang="zh-CN" altLang="en-US"/>
          </a:p>
        </p:txBody>
      </p:sp>
    </p:spTree>
    <p:extLst>
      <p:ext uri="{BB962C8B-B14F-4D97-AF65-F5344CB8AC3E}">
        <p14:creationId xmlns:p14="http://schemas.microsoft.com/office/powerpoint/2010/main" val="3527685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2"/>
          <a:stretch>
            <a:fillRect/>
          </a:stretch>
        </p:blipFill>
        <p:spPr>
          <a:xfrm>
            <a:off x="1892147" y="2233589"/>
            <a:ext cx="8681456" cy="2304488"/>
          </a:xfrm>
          <a:prstGeom prst="rect">
            <a:avLst/>
          </a:prstGeom>
        </p:spPr>
      </p:pic>
      <p:sp>
        <p:nvSpPr>
          <p:cNvPr id="4" name="页脚占位符 3"/>
          <p:cNvSpPr>
            <a:spLocks noGrp="1"/>
          </p:cNvSpPr>
          <p:nvPr>
            <p:ph type="ftr" sz="quarter" idx="11"/>
          </p:nvPr>
        </p:nvSpPr>
        <p:spPr/>
        <p:txBody>
          <a:bodyPr/>
          <a:lstStyle/>
          <a:p>
            <a:r>
              <a:rPr lang="en-US" altLang="zh-CN" smtClean="0"/>
              <a:t>HIEPA meeting 2018</a:t>
            </a:r>
            <a:endParaRPr lang="zh-CN" altLang="en-US"/>
          </a:p>
        </p:txBody>
      </p:sp>
      <p:sp>
        <p:nvSpPr>
          <p:cNvPr id="5" name="灯片编号占位符 4"/>
          <p:cNvSpPr>
            <a:spLocks noGrp="1"/>
          </p:cNvSpPr>
          <p:nvPr>
            <p:ph type="sldNum" sz="quarter" idx="12"/>
          </p:nvPr>
        </p:nvSpPr>
        <p:spPr/>
        <p:txBody>
          <a:bodyPr/>
          <a:lstStyle/>
          <a:p>
            <a:fld id="{F93CFAE0-6721-45BD-A035-24C36DD89D7C}" type="slidenum">
              <a:rPr lang="zh-CN" altLang="en-US" smtClean="0"/>
              <a:pPr/>
              <a:t>17</a:t>
            </a:fld>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546" y="4890415"/>
            <a:ext cx="1449601" cy="1446702"/>
          </a:xfrm>
          <a:prstGeom prst="rect">
            <a:avLst/>
          </a:prstGeom>
        </p:spPr>
      </p:pic>
    </p:spTree>
    <p:extLst>
      <p:ext uri="{BB962C8B-B14F-4D97-AF65-F5344CB8AC3E}">
        <p14:creationId xmlns:p14="http://schemas.microsoft.com/office/powerpoint/2010/main" val="1134357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smtClean="0"/>
              <a:t>HIEPA meeting 2018</a:t>
            </a:r>
            <a:endParaRPr lang="zh-CN" altLang="en-US"/>
          </a:p>
        </p:txBody>
      </p:sp>
      <p:sp>
        <p:nvSpPr>
          <p:cNvPr id="7" name="灯片编号占位符 6"/>
          <p:cNvSpPr>
            <a:spLocks noGrp="1"/>
          </p:cNvSpPr>
          <p:nvPr>
            <p:ph type="sldNum" sz="quarter" idx="12"/>
          </p:nvPr>
        </p:nvSpPr>
        <p:spPr/>
        <p:txBody>
          <a:bodyPr/>
          <a:lstStyle/>
          <a:p>
            <a:fld id="{F93CFAE0-6721-45BD-A035-24C36DD89D7C}" type="slidenum">
              <a:rPr lang="zh-CN" altLang="en-US" smtClean="0"/>
              <a:pPr/>
              <a:t>18</a:t>
            </a:fld>
            <a:endParaRPr lang="zh-CN" altLang="en-US"/>
          </a:p>
        </p:txBody>
      </p:sp>
      <p:sp>
        <p:nvSpPr>
          <p:cNvPr id="5" name="标题 4"/>
          <p:cNvSpPr>
            <a:spLocks noGrp="1"/>
          </p:cNvSpPr>
          <p:nvPr>
            <p:ph type="title"/>
          </p:nvPr>
        </p:nvSpPr>
        <p:spPr>
          <a:xfrm>
            <a:off x="961292" y="927324"/>
            <a:ext cx="10881945" cy="1325563"/>
          </a:xfrm>
        </p:spPr>
        <p:txBody>
          <a:bodyPr>
            <a:normAutofit fontScale="90000"/>
          </a:bodyPr>
          <a:lstStyle/>
          <a:p>
            <a:r>
              <a:rPr lang="en-US" altLang="zh-CN" dirty="0" smtClean="0"/>
              <a:t>Option1 (backup) </a:t>
            </a:r>
            <a:br>
              <a:rPr lang="en-US" altLang="zh-CN" dirty="0" smtClean="0"/>
            </a:br>
            <a:r>
              <a:rPr lang="en-US" altLang="zh-CN" sz="22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The </a:t>
            </a:r>
            <a:r>
              <a:rPr lang="en-US" altLang="zh-CN" sz="22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baseline design uses the same </a:t>
            </a:r>
            <a:r>
              <a:rPr lang="en-US" altLang="zh-CN" sz="22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technique of HMPID </a:t>
            </a:r>
            <a:r>
              <a:rPr lang="en-US" altLang="zh-CN" sz="22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in both the barrel and the endcap region. This reduces the complexity of combining different detection methods and the risk to maintain the PID system.</a:t>
            </a:r>
            <a:r>
              <a:rPr lang="zh-CN" altLang="zh-CN" sz="22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a:r>
            <a:br>
              <a:rPr lang="zh-CN" altLang="zh-CN" sz="22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br>
            <a:endParaRPr lang="zh-CN" altLang="en-US" sz="22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027" name="图片框 10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568" y="2557729"/>
            <a:ext cx="4047391" cy="314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990600" y="3550223"/>
            <a:ext cx="6096000" cy="2031325"/>
          </a:xfrm>
          <a:prstGeom prst="rect">
            <a:avLst/>
          </a:prstGeom>
        </p:spPr>
        <p:txBody>
          <a:bodyPr>
            <a:spAutoFit/>
          </a:bodyPr>
          <a:lstStyle/>
          <a:p>
            <a:pPr marL="285750" indent="-285750" algn="just">
              <a:spcAft>
                <a:spcPts val="0"/>
              </a:spcAft>
              <a:buFont typeface="Wingdings" panose="05000000000000000000" pitchFamily="2" charset="2"/>
              <a:buChar char="ü"/>
            </a:pPr>
            <a:r>
              <a:rPr lang="en-US" altLang="zh-CN" kern="100" dirty="0">
                <a:latin typeface="Times New Roman" panose="02020603050405020304" pitchFamily="18" charset="0"/>
                <a:cs typeface="Times New Roman" panose="02020603050405020304" pitchFamily="18" charset="0"/>
              </a:rPr>
              <a:t>T</a:t>
            </a:r>
            <a:r>
              <a:rPr lang="en-US" altLang="zh-CN" kern="100" dirty="0" smtClean="0">
                <a:latin typeface="Times New Roman" panose="02020603050405020304" pitchFamily="18" charset="0"/>
                <a:cs typeface="Times New Roman" panose="02020603050405020304" pitchFamily="18" charset="0"/>
              </a:rPr>
              <a:t>he </a:t>
            </a:r>
            <a:r>
              <a:rPr lang="en-US" altLang="zh-CN" kern="100" dirty="0">
                <a:latin typeface="Times New Roman" panose="02020603050405020304" pitchFamily="18" charset="0"/>
                <a:cs typeface="Times New Roman" panose="02020603050405020304" pitchFamily="18" charset="0"/>
              </a:rPr>
              <a:t>liquid radiator C6F14 must be kept at high purity. The impurity, especially Oxygen, must be less than </a:t>
            </a:r>
            <a:r>
              <a:rPr lang="en-US" altLang="zh-CN" kern="100" dirty="0" smtClean="0">
                <a:latin typeface="Times New Roman" panose="02020603050405020304" pitchFamily="18" charset="0"/>
                <a:cs typeface="Times New Roman" panose="02020603050405020304" pitchFamily="18" charset="0"/>
              </a:rPr>
              <a:t>10ppm .   This </a:t>
            </a:r>
            <a:r>
              <a:rPr lang="en-US" altLang="zh-CN" kern="100" dirty="0">
                <a:latin typeface="Times New Roman" panose="02020603050405020304" pitchFamily="18" charset="0"/>
                <a:cs typeface="Times New Roman" panose="02020603050405020304" pitchFamily="18" charset="0"/>
              </a:rPr>
              <a:t>imposes the major technical challenge of the baseline design. </a:t>
            </a:r>
            <a:endParaRPr lang="en-US" altLang="zh-CN" kern="100" dirty="0" smtClean="0">
              <a:latin typeface="Times New Roman" panose="02020603050405020304" pitchFamily="18" charset="0"/>
              <a:cs typeface="Times New Roman" panose="02020603050405020304" pitchFamily="18" charset="0"/>
            </a:endParaRPr>
          </a:p>
          <a:p>
            <a:pPr marL="285750" indent="-285750" algn="just">
              <a:spcAft>
                <a:spcPts val="0"/>
              </a:spcAft>
              <a:buFont typeface="Wingdings" panose="05000000000000000000" pitchFamily="2" charset="2"/>
              <a:buChar char="ü"/>
            </a:pPr>
            <a:r>
              <a:rPr lang="en-US" altLang="zh-CN" kern="100" dirty="0" smtClean="0">
                <a:latin typeface="Times New Roman" panose="02020603050405020304" pitchFamily="18" charset="0"/>
                <a:cs typeface="Times New Roman" panose="02020603050405020304" pitchFamily="18" charset="0"/>
              </a:rPr>
              <a:t>Another </a:t>
            </a:r>
            <a:r>
              <a:rPr lang="en-US" altLang="zh-CN" kern="100" dirty="0">
                <a:latin typeface="Times New Roman" panose="02020603050405020304" pitchFamily="18" charset="0"/>
                <a:cs typeface="Times New Roman" panose="02020603050405020304" pitchFamily="18" charset="0"/>
              </a:rPr>
              <a:t>important issue is to develop a dedicated </a:t>
            </a:r>
            <a:r>
              <a:rPr lang="en-US" altLang="zh-CN" kern="100" dirty="0" err="1">
                <a:latin typeface="Times New Roman" panose="02020603050405020304" pitchFamily="18" charset="0"/>
                <a:cs typeface="Times New Roman" panose="02020603050405020304" pitchFamily="18" charset="0"/>
              </a:rPr>
              <a:t>CsI</a:t>
            </a:r>
            <a:r>
              <a:rPr lang="en-US" altLang="zh-CN" kern="100" dirty="0">
                <a:latin typeface="Times New Roman" panose="02020603050405020304" pitchFamily="18" charset="0"/>
                <a:cs typeface="Times New Roman" panose="02020603050405020304" pitchFamily="18" charset="0"/>
              </a:rPr>
              <a:t> doping and testing technique for the GEM foil. Long term stability and aging effect should be thoroughly investigated.</a:t>
            </a:r>
            <a:endParaRPr lang="zh-CN" altLang="zh-CN" sz="1400" kern="100" dirty="0">
              <a:latin typeface="Calibri" panose="020F0502020204030204" pitchFamily="34" charset="0"/>
              <a:cs typeface="Times New Roman" panose="02020603050405020304" pitchFamily="18" charset="0"/>
            </a:endParaRPr>
          </a:p>
        </p:txBody>
      </p:sp>
      <p:sp>
        <p:nvSpPr>
          <p:cNvPr id="14" name="矩形 13"/>
          <p:cNvSpPr/>
          <p:nvPr/>
        </p:nvSpPr>
        <p:spPr>
          <a:xfrm>
            <a:off x="990600" y="2439890"/>
            <a:ext cx="6350977" cy="923330"/>
          </a:xfrm>
          <a:prstGeom prst="rect">
            <a:avLst/>
          </a:prstGeom>
        </p:spPr>
        <p:txBody>
          <a:bodyPr wrap="square">
            <a:spAutoFit/>
          </a:bodyPr>
          <a:lstStyle/>
          <a:p>
            <a:pPr marL="285750" indent="-285750">
              <a:buFont typeface="Wingdings" panose="05000000000000000000" pitchFamily="2" charset="2"/>
              <a:buChar char="ü"/>
            </a:pPr>
            <a:r>
              <a:rPr lang="en-US" altLang="zh-CN" kern="100" dirty="0">
                <a:latin typeface="Times New Roman" panose="02020603050405020304" pitchFamily="18" charset="0"/>
              </a:rPr>
              <a:t> The basic structure is similar to that of the ALICE HMPID, but with MWPC in the photon detection part replaced by triple gaseous electron multiplier (GEM) layers. </a:t>
            </a:r>
            <a:endParaRPr lang="zh-CN" altLang="en-US" dirty="0"/>
          </a:p>
        </p:txBody>
      </p:sp>
    </p:spTree>
    <p:extLst>
      <p:ext uri="{BB962C8B-B14F-4D97-AF65-F5344CB8AC3E}">
        <p14:creationId xmlns:p14="http://schemas.microsoft.com/office/powerpoint/2010/main" val="488684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solidFill>
                  <a:schemeClr val="accent6">
                    <a:lumMod val="75000"/>
                  </a:schemeClr>
                </a:solidFill>
              </a:rPr>
              <a:t>Requirements of PID Detector at HIEPA  </a:t>
            </a:r>
            <a:endParaRPr lang="zh-CN" altLang="en-US" b="1" dirty="0">
              <a:solidFill>
                <a:schemeClr val="accent6">
                  <a:lumMod val="75000"/>
                </a:schemeClr>
              </a:solidFill>
            </a:endParaRPr>
          </a:p>
        </p:txBody>
      </p:sp>
      <p:sp>
        <p:nvSpPr>
          <p:cNvPr id="3" name="Content Placeholder 2"/>
          <p:cNvSpPr>
            <a:spLocks noGrp="1"/>
          </p:cNvSpPr>
          <p:nvPr>
            <p:ph idx="1"/>
          </p:nvPr>
        </p:nvSpPr>
        <p:spPr>
          <a:xfrm>
            <a:off x="588963" y="1771371"/>
            <a:ext cx="6551426" cy="4665662"/>
          </a:xfrm>
        </p:spPr>
        <p:txBody>
          <a:bodyPr>
            <a:normAutofit/>
          </a:bodyPr>
          <a:lstStyle/>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rPr>
              <a:t>Enable /K/p separation up to 2.0GeV/c(</a:t>
            </a:r>
            <a:r>
              <a:rPr lang="en-US" sz="2000" dirty="0" smtClean="0"/>
              <a:t>3-4</a:t>
            </a:r>
            <a:r>
              <a:rPr lang="en-US" sz="2000" dirty="0" smtClean="0">
                <a:sym typeface="Symbol"/>
              </a:rPr>
              <a:t>)</a:t>
            </a:r>
            <a:endPar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endParaRPr>
          </a:p>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Suitable for high luminosity run – fast timing</a:t>
            </a:r>
          </a:p>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High radiation resistance, especially in the </a:t>
            </a:r>
            <a:r>
              <a:rPr lang="en-US" altLang="zh-CN" sz="2000" dirty="0" err="1" smtClean="0">
                <a:latin typeface="Arial Unicode MS" panose="020B0604020202020204" pitchFamily="34" charset="-122"/>
                <a:ea typeface="Arial Unicode MS" panose="020B0604020202020204" pitchFamily="34" charset="-122"/>
                <a:cs typeface="Arial Unicode MS" panose="020B0604020202020204" pitchFamily="34" charset="-122"/>
              </a:rPr>
              <a:t>endcap</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p>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Compact – reduce costs of the outer detectors</a:t>
            </a:r>
          </a:p>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Modest material budget</a:t>
            </a:r>
            <a:r>
              <a:rPr lang="en-US" sz="2000" dirty="0" smtClean="0"/>
              <a:t>(&lt;0.5X</a:t>
            </a:r>
            <a:r>
              <a:rPr lang="en-US" sz="2000" baseline="-25000" dirty="0" smtClean="0"/>
              <a:t>0</a:t>
            </a:r>
            <a:r>
              <a:rPr lang="en-US" sz="2000" dirty="0" smtClean="0"/>
              <a:t>) </a:t>
            </a:r>
            <a:endPar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0" indent="0">
              <a:buNone/>
            </a:pPr>
            <a:endPar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endParaRPr>
          </a:p>
          <a:p>
            <a:pPr>
              <a:buFont typeface="Wingdings" panose="05000000000000000000" pitchFamily="2" charset="2"/>
              <a:buChar char="Ø"/>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rPr>
              <a:t>dE/dx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sym typeface="Symbol"/>
              </a:rPr>
              <a:t>in the gaseous tracking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rPr>
              <a:t>detector</a:t>
            </a:r>
          </a:p>
          <a:p>
            <a:pPr marL="0" indent="0">
              <a:buNone/>
            </a:pPr>
            <a:r>
              <a:rPr lang="en-US" altLang="zh-CN" sz="2000" dirty="0" smtClean="0"/>
              <a:t>example</a:t>
            </a:r>
            <a:r>
              <a:rPr lang="en-US" altLang="zh-CN" sz="2000" dirty="0"/>
              <a:t>: ~6% at </a:t>
            </a:r>
            <a:r>
              <a:rPr lang="en-US" altLang="zh-CN" sz="2000" dirty="0" smtClean="0"/>
              <a:t>BESIII </a:t>
            </a:r>
            <a:r>
              <a:rPr lang="en-US" altLang="zh-CN" sz="2000" dirty="0"/>
              <a:t>MDC (track length ~0.7m</a:t>
            </a:r>
            <a:r>
              <a:rPr lang="en-US" altLang="zh-CN" sz="2000" dirty="0" smtClean="0"/>
              <a:t>), </a:t>
            </a:r>
            <a:r>
              <a:rPr lang="en-US" altLang="zh-CN" sz="2000" dirty="0" smtClean="0">
                <a:sym typeface="Symbol"/>
              </a:rPr>
              <a:t>clean </a:t>
            </a:r>
            <a:r>
              <a:rPr lang="en-US" altLang="zh-CN" sz="2000" dirty="0">
                <a:sym typeface="Symbol"/>
              </a:rPr>
              <a:t>/K ID for </a:t>
            </a:r>
            <a:r>
              <a:rPr lang="en-US" altLang="zh-CN" sz="2000" dirty="0" smtClean="0">
                <a:sym typeface="Symbol"/>
              </a:rPr>
              <a:t>p&lt;0.8GeV/c</a:t>
            </a:r>
            <a:endParaRPr lang="en-US" altLang="zh-CN" sz="2000" dirty="0">
              <a:sym typeface="Symbol"/>
            </a:endParaRPr>
          </a:p>
          <a:p>
            <a:pPr>
              <a:buFont typeface="Wingdings" panose="05000000000000000000" pitchFamily="2" charset="2"/>
              <a:buChar char="Ø"/>
            </a:pPr>
            <a:r>
              <a:rPr lang="en-US" altLang="zh-CN" sz="2400" b="1" dirty="0" smtClean="0">
                <a:solidFill>
                  <a:srgbClr val="C00000"/>
                </a:solidFill>
                <a:sym typeface="Symbol"/>
              </a:rPr>
              <a:t></a:t>
            </a:r>
            <a:r>
              <a:rPr lang="en-US" altLang="zh-CN" sz="2400" b="1" dirty="0">
                <a:solidFill>
                  <a:srgbClr val="C00000"/>
                </a:solidFill>
                <a:sym typeface="Symbol"/>
              </a:rPr>
              <a:t>/K </a:t>
            </a:r>
            <a:r>
              <a:rPr lang="en-US" altLang="zh-CN" sz="2400" b="1" dirty="0" smtClean="0">
                <a:solidFill>
                  <a:srgbClr val="C00000"/>
                </a:solidFill>
                <a:sym typeface="Symbol"/>
              </a:rPr>
              <a:t>separation at 0.8~2.0GeV/c</a:t>
            </a:r>
            <a:r>
              <a:rPr lang="en-US" altLang="zh-CN" sz="2400" b="1" dirty="0">
                <a:solidFill>
                  <a:srgbClr val="C00000"/>
                </a:solidFill>
                <a:sym typeface="Symbol"/>
              </a:rPr>
              <a:t>, </a:t>
            </a:r>
            <a:r>
              <a:rPr lang="en-US" altLang="zh-CN" sz="2400" b="1" dirty="0" smtClean="0">
                <a:solidFill>
                  <a:srgbClr val="C00000"/>
                </a:solidFill>
                <a:sym typeface="Symbol"/>
              </a:rPr>
              <a:t>Cherenkov detector and TOF .</a:t>
            </a:r>
            <a:endParaRPr lang="zh-CN" altLang="en-US" sz="2400" b="1" dirty="0">
              <a:solidFill>
                <a:srgbClr val="C00000"/>
              </a:solidFill>
            </a:endParaRPr>
          </a:p>
          <a:p>
            <a:pPr>
              <a:lnSpc>
                <a:spcPct val="150000"/>
              </a:lnSpc>
              <a:buFont typeface="Wingdings" panose="05000000000000000000" pitchFamily="2" charset="2"/>
              <a:buChar char="Ø"/>
            </a:pPr>
            <a:endParaRPr lang="en-US" altLang="zh-CN" sz="20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a:endParaRPr>
          </a:p>
        </p:txBody>
      </p:sp>
      <p:pic>
        <p:nvPicPr>
          <p:cNvPr id="102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751" y="1829551"/>
            <a:ext cx="5065242" cy="33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接连接符 9"/>
          <p:cNvCxnSpPr/>
          <p:nvPr/>
        </p:nvCxnSpPr>
        <p:spPr>
          <a:xfrm flipH="1">
            <a:off x="8713803" y="2749285"/>
            <a:ext cx="6442" cy="2014476"/>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532034" y="2776181"/>
            <a:ext cx="1181769"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70179" y="5108059"/>
            <a:ext cx="237566" cy="369332"/>
          </a:xfrm>
          <a:prstGeom prst="rect">
            <a:avLst/>
          </a:prstGeom>
        </p:spPr>
        <p:txBody>
          <a:bodyPr wrap="none">
            <a:spAutoFit/>
          </a:bodyPr>
          <a:lstStyle/>
          <a:p>
            <a:r>
              <a:rPr lang="en-US" altLang="zh-CN" b="1" dirty="0">
                <a:solidFill>
                  <a:srgbClr val="00B050"/>
                </a:solidFill>
                <a:sym typeface="Symbol"/>
              </a:rPr>
              <a:t> </a:t>
            </a:r>
            <a:endParaRPr lang="zh-CN" altLang="en-US" dirty="0"/>
          </a:p>
        </p:txBody>
      </p:sp>
      <p:sp>
        <p:nvSpPr>
          <p:cNvPr id="6" name="页脚占位符 5"/>
          <p:cNvSpPr>
            <a:spLocks noGrp="1"/>
          </p:cNvSpPr>
          <p:nvPr>
            <p:ph type="ftr" sz="quarter" idx="11"/>
          </p:nvPr>
        </p:nvSpPr>
        <p:spPr/>
        <p:txBody>
          <a:bodyPr/>
          <a:lstStyle/>
          <a:p>
            <a:r>
              <a:rPr lang="en-US" altLang="zh-CN" smtClean="0"/>
              <a:t>HIEPA meeting 2018</a:t>
            </a:r>
            <a:endParaRPr lang="zh-CN" altLang="en-US"/>
          </a:p>
        </p:txBody>
      </p:sp>
      <p:sp>
        <p:nvSpPr>
          <p:cNvPr id="7" name="灯片编号占位符 6"/>
          <p:cNvSpPr>
            <a:spLocks noGrp="1"/>
          </p:cNvSpPr>
          <p:nvPr>
            <p:ph type="sldNum" sz="quarter" idx="12"/>
          </p:nvPr>
        </p:nvSpPr>
        <p:spPr/>
        <p:txBody>
          <a:bodyPr/>
          <a:lstStyle/>
          <a:p>
            <a:fld id="{F93CFAE0-6721-45BD-A035-24C36DD89D7C}" type="slidenum">
              <a:rPr lang="zh-CN" altLang="en-US" smtClean="0"/>
              <a:pPr/>
              <a:t>2</a:t>
            </a:fld>
            <a:endParaRPr lang="zh-CN" altLang="en-US"/>
          </a:p>
        </p:txBody>
      </p:sp>
    </p:spTree>
    <p:extLst>
      <p:ext uri="{BB962C8B-B14F-4D97-AF65-F5344CB8AC3E}">
        <p14:creationId xmlns:p14="http://schemas.microsoft.com/office/powerpoint/2010/main" val="1946015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Cherenkov Detector</a:t>
            </a:r>
            <a:endParaRPr lang="zh-CN" altLang="en-US" b="1"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Content Placeholder 2"/>
          <p:cNvSpPr>
            <a:spLocks noGrp="1"/>
          </p:cNvSpPr>
          <p:nvPr>
            <p:ph idx="1"/>
          </p:nvPr>
        </p:nvSpPr>
        <p:spPr>
          <a:xfrm>
            <a:off x="1006289" y="1690688"/>
            <a:ext cx="5804646" cy="4112235"/>
          </a:xfrm>
        </p:spPr>
        <p:txBody>
          <a:bodyPr>
            <a:noAutofit/>
          </a:bodyPr>
          <a:lstStyle/>
          <a:p>
            <a:pPr>
              <a:lnSpc>
                <a:spcPct val="100000"/>
              </a:lnSpc>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Cherenkov radiation</a:t>
            </a:r>
          </a:p>
          <a:p>
            <a:pPr marL="0" indent="0">
              <a:lnSpc>
                <a:spcPct val="100000"/>
              </a:lnSpc>
              <a:buNone/>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Radiation if particle velocity larger than speed of light in medium</a:t>
            </a:r>
          </a:p>
          <a:p>
            <a:pPr lvl="1">
              <a:lnSpc>
                <a:spcPct val="100000"/>
              </a:lnSpc>
              <a:buNone/>
            </a:pPr>
            <a:endPar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00000"/>
              </a:lnSpc>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Fast timing at high luminosity, two catalogs:</a:t>
            </a:r>
          </a:p>
          <a:p>
            <a:pPr lvl="1">
              <a:lnSpc>
                <a:spcPct val="100000"/>
              </a:lnSpc>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Threshold Cherenkov </a:t>
            </a:r>
          </a:p>
          <a:p>
            <a:pPr lvl="1">
              <a:lnSpc>
                <a:spcPct val="100000"/>
              </a:lnSpc>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Imaging Cherenkov: Ring Imaging</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Cherenkov</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detector (RICH) or Detection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of Internally Reflected Cherenkov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light(DIRC)</a:t>
            </a:r>
          </a:p>
        </p:txBody>
      </p:sp>
      <p:pic>
        <p:nvPicPr>
          <p:cNvPr id="1026" name="图片框 10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874" y="668215"/>
            <a:ext cx="2727056" cy="247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srcRect/>
          <a:stretch>
            <a:fillRect/>
          </a:stretch>
        </p:blipFill>
        <p:spPr bwMode="auto">
          <a:xfrm>
            <a:off x="7347138" y="3417827"/>
            <a:ext cx="3768343" cy="2565500"/>
          </a:xfrm>
          <a:prstGeom prst="rect">
            <a:avLst/>
          </a:prstGeom>
          <a:noFill/>
          <a:ln w="9525">
            <a:noFill/>
            <a:miter lim="800000"/>
            <a:headEnd/>
            <a:tailEnd/>
          </a:ln>
        </p:spPr>
      </p:pic>
      <p:sp>
        <p:nvSpPr>
          <p:cNvPr id="4" name="页脚占位符 3"/>
          <p:cNvSpPr>
            <a:spLocks noGrp="1"/>
          </p:cNvSpPr>
          <p:nvPr>
            <p:ph type="ftr" sz="quarter" idx="11"/>
          </p:nvPr>
        </p:nvSpPr>
        <p:spPr/>
        <p:txBody>
          <a:bodyPr/>
          <a:lstStyle/>
          <a:p>
            <a:r>
              <a:rPr lang="en-US" altLang="zh-CN" smtClean="0"/>
              <a:t>HIEPA meeting 2018</a:t>
            </a:r>
            <a:endParaRPr lang="zh-CN" altLang="en-US"/>
          </a:p>
        </p:txBody>
      </p:sp>
      <p:sp>
        <p:nvSpPr>
          <p:cNvPr id="7" name="灯片编号占位符 6"/>
          <p:cNvSpPr>
            <a:spLocks noGrp="1"/>
          </p:cNvSpPr>
          <p:nvPr>
            <p:ph type="sldNum" sz="quarter" idx="12"/>
          </p:nvPr>
        </p:nvSpPr>
        <p:spPr/>
        <p:txBody>
          <a:bodyPr/>
          <a:lstStyle/>
          <a:p>
            <a:fld id="{F93CFAE0-6721-45BD-A035-24C36DD89D7C}" type="slidenum">
              <a:rPr lang="zh-CN" altLang="en-US" smtClean="0"/>
              <a:pPr/>
              <a:t>3</a:t>
            </a:fld>
            <a:endParaRPr lang="zh-CN" altLang="en-US"/>
          </a:p>
        </p:txBody>
      </p:sp>
    </p:spTree>
    <p:extLst>
      <p:ext uri="{BB962C8B-B14F-4D97-AF65-F5344CB8AC3E}">
        <p14:creationId xmlns:p14="http://schemas.microsoft.com/office/powerpoint/2010/main" val="1018280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0459" y="486541"/>
            <a:ext cx="5538806" cy="732155"/>
          </a:xfrm>
        </p:spPr>
        <p:txBody>
          <a:bodyPr>
            <a:noAutofit/>
          </a:bodyPr>
          <a:lstStyle/>
          <a:p>
            <a:r>
              <a:rPr lang="en-US" altLang="zh-CN" sz="2800"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Symbol"/>
              </a:rPr>
              <a:t>BELLE </a:t>
            </a:r>
            <a:r>
              <a:rPr lang="en-US" altLang="zh-CN" sz="2800"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Aerogel Cherenkov </a:t>
            </a:r>
            <a:r>
              <a:rPr lang="en-US" altLang="zh-CN" sz="2800" dirty="0"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Counter</a:t>
            </a:r>
            <a:r>
              <a:rPr lang="zh-CN" altLang="en-US" sz="2800" dirty="0"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800" dirty="0"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2800" dirty="0"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Symbol"/>
              </a:rPr>
              <a:t>ACC)</a:t>
            </a:r>
            <a:endParaRPr lang="zh-CN" altLang="en-US" sz="2800"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内容占位符 2"/>
          <p:cNvSpPr>
            <a:spLocks noGrp="1"/>
          </p:cNvSpPr>
          <p:nvPr>
            <p:ph idx="1"/>
          </p:nvPr>
        </p:nvSpPr>
        <p:spPr>
          <a:xfrm>
            <a:off x="565637" y="1646237"/>
            <a:ext cx="4487625" cy="4525963"/>
          </a:xfrm>
        </p:spPr>
        <p:txBody>
          <a:bodyPr>
            <a:normAutofit/>
          </a:bodyPr>
          <a:lstStyle/>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A threshold Cherenkov detector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rPr>
              <a:t>/K) with a TOF</a:t>
            </a:r>
          </a:p>
          <a:p>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sym typeface="Symbol"/>
              </a:rPr>
              <a:t>TOF resolution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rPr>
              <a:t>90ps, for k/p </a:t>
            </a:r>
            <a:r>
              <a:rPr lang="sv-SE"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rPr>
              <a:t>separation  0.8-2.5GeV/c</a:t>
            </a:r>
            <a:endPar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endParaRPr>
          </a:p>
          <a:p>
            <a:r>
              <a:rPr lang="sv-SE" altLang="zh-CN" sz="2000" dirty="0">
                <a:latin typeface="Arial Unicode MS" panose="020B0604020202020204" pitchFamily="34" charset="-122"/>
                <a:ea typeface="Arial Unicode MS" panose="020B0604020202020204" pitchFamily="34" charset="-122"/>
                <a:cs typeface="Arial Unicode MS" panose="020B0604020202020204" pitchFamily="34" charset="-122"/>
                <a:sym typeface="Symbol"/>
              </a:rPr>
              <a:t>n = </a:t>
            </a:r>
            <a:r>
              <a:rPr lang="sv-SE"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rPr>
              <a:t>1.030,</a:t>
            </a:r>
            <a:r>
              <a:rPr lang="sv-SE" altLang="zh-CN" sz="2000" dirty="0">
                <a:latin typeface="Arial Unicode MS" panose="020B0604020202020204" pitchFamily="34" charset="-122"/>
                <a:ea typeface="Arial Unicode MS" panose="020B0604020202020204" pitchFamily="34" charset="-122"/>
                <a:cs typeface="Arial Unicode MS" panose="020B0604020202020204" pitchFamily="34" charset="-122"/>
                <a:sym typeface="Symbol"/>
              </a:rPr>
              <a:t> /K separation 0.8-2.5GeV/c</a:t>
            </a:r>
          </a:p>
          <a:p>
            <a:r>
              <a:rPr lang="sv-SE" altLang="zh-CN" sz="2000" dirty="0">
                <a:latin typeface="Arial Unicode MS" panose="020B0604020202020204" pitchFamily="34" charset="-122"/>
                <a:ea typeface="Arial Unicode MS" panose="020B0604020202020204" pitchFamily="34" charset="-122"/>
                <a:cs typeface="Arial Unicode MS" panose="020B0604020202020204" pitchFamily="34" charset="-122"/>
                <a:sym typeface="Symbol"/>
              </a:rPr>
              <a:t>n = 1.010,  /K separation 1.0-3.5GeV/c</a:t>
            </a:r>
          </a:p>
          <a:p>
            <a:pPr marL="0" indent="0">
              <a:buNone/>
            </a:pPr>
            <a:endPar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endParaRPr>
          </a:p>
          <a:p>
            <a:pPr>
              <a:buFont typeface="Wingdings" panose="05000000000000000000" pitchFamily="2" charset="2"/>
              <a:buChar char="Ø"/>
            </a:pPr>
            <a:r>
              <a:rPr lang="en-US" altLang="zh-CN" sz="20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a:rPr>
              <a:t>Structure </a:t>
            </a:r>
            <a:r>
              <a:rPr lang="en-US" altLang="zh-CN" sz="20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a:rPr>
              <a:t>simple</a:t>
            </a:r>
          </a:p>
          <a:p>
            <a:pPr>
              <a:buFont typeface="Wingdings" panose="05000000000000000000" pitchFamily="2" charset="2"/>
              <a:buChar char="Ø"/>
            </a:pPr>
            <a:r>
              <a:rPr lang="en-US" altLang="zh-CN" sz="20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a:rPr>
              <a:t>Require large space to </a:t>
            </a:r>
            <a:r>
              <a:rPr lang="en-US" altLang="zh-CN" sz="20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a:rPr>
              <a:t>install</a:t>
            </a:r>
            <a:endParaRPr lang="en-US" altLang="zh-CN" sz="20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a:endParaRPr>
          </a:p>
        </p:txBody>
      </p:sp>
      <p:pic>
        <p:nvPicPr>
          <p:cNvPr id="5" name="Picture 2"/>
          <p:cNvPicPr>
            <a:picLocks noChangeAspect="1" noChangeArrowheads="1"/>
          </p:cNvPicPr>
          <p:nvPr/>
        </p:nvPicPr>
        <p:blipFill>
          <a:blip r:embed="rId2" cstate="print"/>
          <a:srcRect/>
          <a:stretch>
            <a:fillRect/>
          </a:stretch>
        </p:blipFill>
        <p:spPr bwMode="auto">
          <a:xfrm>
            <a:off x="6019800" y="383828"/>
            <a:ext cx="5181600" cy="2797871"/>
          </a:xfrm>
          <a:prstGeom prst="rect">
            <a:avLst/>
          </a:prstGeom>
          <a:noFill/>
          <a:ln w="9525">
            <a:noFill/>
            <a:miter lim="800000"/>
            <a:headEnd/>
            <a:tailEnd/>
          </a:ln>
        </p:spPr>
      </p:pic>
      <p:pic>
        <p:nvPicPr>
          <p:cNvPr id="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50744" y="3276096"/>
            <a:ext cx="2438399" cy="1920558"/>
          </a:xfrm>
          <a:prstGeom prst="rect">
            <a:avLst/>
          </a:prstGeom>
          <a:noFill/>
          <a:ln w="9525">
            <a:noFill/>
            <a:miter lim="800000"/>
            <a:headEnd/>
            <a:tailEnd/>
          </a:ln>
        </p:spPr>
      </p:pic>
      <p:sp>
        <p:nvSpPr>
          <p:cNvPr id="8" name="TextBox 7"/>
          <p:cNvSpPr txBox="1"/>
          <p:nvPr/>
        </p:nvSpPr>
        <p:spPr>
          <a:xfrm>
            <a:off x="5919932" y="5291052"/>
            <a:ext cx="1752600" cy="523220"/>
          </a:xfrm>
          <a:prstGeom prst="rect">
            <a:avLst/>
          </a:prstGeom>
          <a:noFill/>
        </p:spPr>
        <p:txBody>
          <a:bodyPr wrap="square" rtlCol="0">
            <a:spAutoFit/>
          </a:bodyPr>
          <a:lstStyle/>
          <a:p>
            <a:r>
              <a:rPr lang="en-US" altLang="zh-CN" sz="1400" dirty="0">
                <a:solidFill>
                  <a:srgbClr val="0000FF"/>
                </a:solidFill>
              </a:rPr>
              <a:t>Threshold Cherenkov detector module</a:t>
            </a:r>
            <a:endParaRPr lang="zh-CN" altLang="en-US" sz="1400" dirty="0">
              <a:solidFill>
                <a:srgbClr val="0000FF"/>
              </a:solidFill>
            </a:endParaRPr>
          </a:p>
        </p:txBody>
      </p:sp>
      <p:pic>
        <p:nvPicPr>
          <p:cNvPr id="4" name="图片 3"/>
          <p:cNvPicPr>
            <a:picLocks noChangeAspect="1"/>
          </p:cNvPicPr>
          <p:nvPr/>
        </p:nvPicPr>
        <p:blipFill>
          <a:blip r:embed="rId4"/>
          <a:stretch>
            <a:fillRect/>
          </a:stretch>
        </p:blipFill>
        <p:spPr>
          <a:xfrm>
            <a:off x="7919663" y="3041920"/>
            <a:ext cx="3357937" cy="3130280"/>
          </a:xfrm>
          <a:prstGeom prst="rect">
            <a:avLst/>
          </a:prstGeom>
        </p:spPr>
      </p:pic>
      <p:sp>
        <p:nvSpPr>
          <p:cNvPr id="7" name="页脚占位符 6"/>
          <p:cNvSpPr>
            <a:spLocks noGrp="1"/>
          </p:cNvSpPr>
          <p:nvPr>
            <p:ph type="ftr" sz="quarter" idx="11"/>
          </p:nvPr>
        </p:nvSpPr>
        <p:spPr/>
        <p:txBody>
          <a:bodyPr/>
          <a:lstStyle/>
          <a:p>
            <a:r>
              <a:rPr lang="en-US" altLang="zh-CN" smtClean="0"/>
              <a:t>HIEPA meeting 2018</a:t>
            </a:r>
            <a:endParaRPr lang="zh-CN" altLang="en-US"/>
          </a:p>
        </p:txBody>
      </p:sp>
      <p:sp>
        <p:nvSpPr>
          <p:cNvPr id="9" name="灯片编号占位符 8"/>
          <p:cNvSpPr>
            <a:spLocks noGrp="1"/>
          </p:cNvSpPr>
          <p:nvPr>
            <p:ph type="sldNum" sz="quarter" idx="12"/>
          </p:nvPr>
        </p:nvSpPr>
        <p:spPr/>
        <p:txBody>
          <a:bodyPr/>
          <a:lstStyle/>
          <a:p>
            <a:fld id="{F93CFAE0-6721-45BD-A035-24C36DD89D7C}" type="slidenum">
              <a:rPr lang="zh-CN" altLang="en-US" smtClean="0"/>
              <a:pPr/>
              <a:t>4</a:t>
            </a:fld>
            <a:endParaRPr lang="zh-CN" altLang="en-US"/>
          </a:p>
        </p:txBody>
      </p:sp>
    </p:spTree>
    <p:extLst>
      <p:ext uri="{BB962C8B-B14F-4D97-AF65-F5344CB8AC3E}">
        <p14:creationId xmlns:p14="http://schemas.microsoft.com/office/powerpoint/2010/main" val="40209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alice-hmpid.web.cern.ch/alice-hmpid/detector/layout-col.gif"/>
          <p:cNvPicPr>
            <a:picLocks noChangeAspect="1" noChangeArrowheads="1"/>
          </p:cNvPicPr>
          <p:nvPr/>
        </p:nvPicPr>
        <p:blipFill>
          <a:blip r:embed="rId2" cstate="print"/>
          <a:srcRect/>
          <a:stretch>
            <a:fillRect/>
          </a:stretch>
        </p:blipFill>
        <p:spPr bwMode="auto">
          <a:xfrm>
            <a:off x="6310312" y="780063"/>
            <a:ext cx="4600576" cy="2885568"/>
          </a:xfrm>
          <a:prstGeom prst="rect">
            <a:avLst/>
          </a:prstGeom>
          <a:noFill/>
        </p:spPr>
      </p:pic>
      <p:sp>
        <p:nvSpPr>
          <p:cNvPr id="2" name="标题 1"/>
          <p:cNvSpPr>
            <a:spLocks noGrp="1"/>
          </p:cNvSpPr>
          <p:nvPr>
            <p:ph type="title"/>
          </p:nvPr>
        </p:nvSpPr>
        <p:spPr>
          <a:xfrm>
            <a:off x="1420837" y="192138"/>
            <a:ext cx="10515600" cy="703916"/>
          </a:xfrm>
        </p:spPr>
        <p:txBody>
          <a:bodyPr/>
          <a:lstStyle/>
          <a:p>
            <a:r>
              <a:rPr lang="en-US" altLang="zh-CN" b="1" dirty="0" smtClean="0">
                <a:solidFill>
                  <a:schemeClr val="accent6">
                    <a:lumMod val="75000"/>
                  </a:schemeClr>
                </a:solidFill>
              </a:rPr>
              <a:t>ALICE HMPID</a:t>
            </a:r>
            <a:endParaRPr lang="zh-CN" altLang="en-US" b="1" dirty="0">
              <a:solidFill>
                <a:schemeClr val="accent6">
                  <a:lumMod val="75000"/>
                </a:schemeClr>
              </a:solidFill>
            </a:endParaRPr>
          </a:p>
        </p:txBody>
      </p:sp>
      <p:sp>
        <p:nvSpPr>
          <p:cNvPr id="3" name="内容占位符 2"/>
          <p:cNvSpPr>
            <a:spLocks noGrp="1"/>
          </p:cNvSpPr>
          <p:nvPr>
            <p:ph idx="1"/>
          </p:nvPr>
        </p:nvSpPr>
        <p:spPr>
          <a:xfrm>
            <a:off x="1312538" y="1467075"/>
            <a:ext cx="4691574" cy="4525963"/>
          </a:xfrm>
        </p:spPr>
        <p:txBody>
          <a:bodyPr>
            <a:normAutofit/>
          </a:bodyPr>
          <a:lstStyle/>
          <a:p>
            <a:pPr marL="0" indent="0">
              <a:buNone/>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PID by RICH only</a:t>
            </a:r>
          </a:p>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Liquid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C</a:t>
            </a:r>
            <a:r>
              <a:rPr lang="en-US" altLang="zh-CN" sz="2000" baseline="-25000" dirty="0">
                <a:latin typeface="Arial Unicode MS" panose="020B0604020202020204" pitchFamily="34" charset="-122"/>
                <a:ea typeface="Arial Unicode MS" panose="020B0604020202020204" pitchFamily="34" charset="-122"/>
                <a:cs typeface="Arial Unicode MS" panose="020B0604020202020204" pitchFamily="34" charset="-122"/>
              </a:rPr>
              <a:t>6</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F</a:t>
            </a:r>
            <a:r>
              <a:rPr lang="en-US" altLang="zh-CN" sz="2000" baseline="-25000" dirty="0">
                <a:latin typeface="Arial Unicode MS" panose="020B0604020202020204" pitchFamily="34" charset="-122"/>
                <a:ea typeface="Arial Unicode MS" panose="020B0604020202020204" pitchFamily="34" charset="-122"/>
                <a:cs typeface="Arial Unicode MS" panose="020B0604020202020204" pitchFamily="34" charset="-122"/>
              </a:rPr>
              <a:t>14</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radiator n~1.3 @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175nm</a:t>
            </a:r>
          </a:p>
          <a:p>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Proximity gap = 80mm</a:t>
            </a:r>
          </a:p>
          <a:p>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R</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eadout pad size 8mmX8.4mm</a:t>
            </a:r>
            <a:endPar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&gt;3 </a:t>
            </a:r>
            <a:r>
              <a:rPr lang="el-GR"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σ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sym typeface="Symbol"/>
              </a:rPr>
              <a:t> </a:t>
            </a:r>
            <a:r>
              <a:rPr lang="el-GR"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K separation at 3 GeV/c</a:t>
            </a:r>
          </a:p>
          <a:p>
            <a:pPr marL="0" indent="0">
              <a:buNone/>
            </a:pPr>
            <a:r>
              <a:rPr lang="en-US" altLang="zh-CN" sz="20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Already </a:t>
            </a:r>
            <a:r>
              <a:rPr lang="en-US" altLang="zh-CN" sz="20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proven</a:t>
            </a:r>
            <a:r>
              <a:rPr lang="en-US" altLang="zh-CN" sz="20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20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a:t>
            </a:r>
          </a:p>
          <a:p>
            <a:pPr>
              <a:buFont typeface="Wingdings" panose="05000000000000000000" pitchFamily="2" charset="2"/>
              <a:buChar char="Ø"/>
            </a:pPr>
            <a:r>
              <a:rPr lang="en-US" altLang="zh-CN" sz="20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L</a:t>
            </a:r>
            <a:r>
              <a:rPr lang="en-US" altLang="zh-CN" sz="20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arge momentum range</a:t>
            </a:r>
            <a:endParaRPr lang="en-US" altLang="zh-CN" sz="20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a:buFont typeface="Wingdings" panose="05000000000000000000" pitchFamily="2" charset="2"/>
              <a:buChar char="Ø"/>
            </a:pPr>
            <a:r>
              <a:rPr lang="en-US" altLang="zh-CN" sz="20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Same </a:t>
            </a:r>
            <a:r>
              <a:rPr lang="en-US" altLang="zh-CN" sz="20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structure at both the endcap </a:t>
            </a:r>
            <a:r>
              <a:rPr lang="en-US" altLang="zh-CN" sz="20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and the barrel </a:t>
            </a:r>
          </a:p>
          <a:p>
            <a:pPr>
              <a:buFont typeface="Wingdings" panose="05000000000000000000" pitchFamily="2" charset="2"/>
              <a:buChar char="Ø"/>
            </a:pPr>
            <a:r>
              <a:rPr lang="en-US" altLang="zh-CN" sz="20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a:rPr>
              <a:t>System complicated</a:t>
            </a:r>
            <a:endParaRPr lang="en-US" altLang="zh-CN" sz="20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endPar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6921809" y="3561053"/>
            <a:ext cx="3886201" cy="2743200"/>
          </a:xfrm>
          <a:prstGeom prst="rect">
            <a:avLst/>
          </a:prstGeom>
          <a:noFill/>
          <a:ln w="9525">
            <a:noFill/>
            <a:miter lim="800000"/>
            <a:headEnd/>
            <a:tailEnd/>
          </a:ln>
        </p:spPr>
      </p:pic>
      <p:sp>
        <p:nvSpPr>
          <p:cNvPr id="5" name="页脚占位符 4"/>
          <p:cNvSpPr>
            <a:spLocks noGrp="1"/>
          </p:cNvSpPr>
          <p:nvPr>
            <p:ph type="ftr" sz="quarter" idx="11"/>
          </p:nvPr>
        </p:nvSpPr>
        <p:spPr/>
        <p:txBody>
          <a:bodyPr/>
          <a:lstStyle/>
          <a:p>
            <a:r>
              <a:rPr lang="en-US" altLang="zh-CN" smtClean="0"/>
              <a:t>HIEPA meeting 2018</a:t>
            </a:r>
            <a:endParaRPr lang="zh-CN" altLang="en-US"/>
          </a:p>
        </p:txBody>
      </p:sp>
      <p:sp>
        <p:nvSpPr>
          <p:cNvPr id="6" name="灯片编号占位符 5"/>
          <p:cNvSpPr>
            <a:spLocks noGrp="1"/>
          </p:cNvSpPr>
          <p:nvPr>
            <p:ph type="sldNum" sz="quarter" idx="12"/>
          </p:nvPr>
        </p:nvSpPr>
        <p:spPr/>
        <p:txBody>
          <a:bodyPr/>
          <a:lstStyle/>
          <a:p>
            <a:fld id="{F93CFAE0-6721-45BD-A035-24C36DD89D7C}" type="slidenum">
              <a:rPr lang="zh-CN" altLang="en-US" smtClean="0"/>
              <a:pPr/>
              <a:t>5</a:t>
            </a:fld>
            <a:endParaRPr lang="zh-CN" altLang="en-US"/>
          </a:p>
        </p:txBody>
      </p:sp>
      <p:sp>
        <p:nvSpPr>
          <p:cNvPr id="8" name="矩形 7"/>
          <p:cNvSpPr/>
          <p:nvPr/>
        </p:nvSpPr>
        <p:spPr>
          <a:xfrm>
            <a:off x="1300681" y="1028533"/>
            <a:ext cx="4444165" cy="461665"/>
          </a:xfrm>
          <a:prstGeom prst="rect">
            <a:avLst/>
          </a:prstGeom>
        </p:spPr>
        <p:txBody>
          <a:bodyPr wrap="none">
            <a:spAutoFit/>
          </a:bodyPr>
          <a:lstStyle/>
          <a:p>
            <a:r>
              <a:rPr lang="en-US" sz="2400" dirty="0" smtClean="0"/>
              <a:t>HMPID: The High Momentum PID </a:t>
            </a:r>
            <a:endParaRPr lang="zh-CN" altLang="en-US" sz="2400" dirty="0"/>
          </a:p>
        </p:txBody>
      </p:sp>
    </p:spTree>
    <p:extLst>
      <p:ext uri="{BB962C8B-B14F-4D97-AF65-F5344CB8AC3E}">
        <p14:creationId xmlns:p14="http://schemas.microsoft.com/office/powerpoint/2010/main" val="44213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22381"/>
          </a:xfrm>
        </p:spPr>
        <p:txBody>
          <a:bodyPr>
            <a:noAutofit/>
          </a:bodyPr>
          <a:lstStyle/>
          <a:p>
            <a:r>
              <a:rPr lang="en-US" altLang="zh-CN" sz="3200" b="1" dirty="0" err="1"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LHCb</a:t>
            </a:r>
            <a:r>
              <a:rPr lang="en-US" altLang="zh-CN" sz="3200" b="1" dirty="0"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TORCH Project</a:t>
            </a:r>
            <a:endParaRPr lang="zh-CN" altLang="en-US" sz="3200" b="1"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 name="矩形 5"/>
          <p:cNvSpPr/>
          <p:nvPr/>
        </p:nvSpPr>
        <p:spPr>
          <a:xfrm>
            <a:off x="717176" y="1114523"/>
            <a:ext cx="4377017" cy="3293209"/>
          </a:xfrm>
          <a:prstGeom prst="rect">
            <a:avLst/>
          </a:prstGeom>
        </p:spPr>
        <p:txBody>
          <a:bodyPr wrap="square">
            <a:spAutoFit/>
          </a:bodyPr>
          <a:lstStyle/>
          <a:p>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The TORCH (Time Of internally Reflected </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Cherenkov light</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 detector </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is </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an innovative high-precision </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TOF system </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for </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rPr>
              <a:t></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K </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PID incorporating </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DIRC </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methods</a:t>
            </a:r>
            <a:r>
              <a:rPr lang="en-US" altLang="zh-CN" sz="1600" dirty="0" smtClean="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(DIRC-like TOF) </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buFont typeface="Arial" panose="020B0604020202020204" pitchFamily="34" charset="0"/>
              <a:buChar char="•"/>
            </a:pPr>
            <a:endPar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buFont typeface="Arial" panose="020B0604020202020204" pitchFamily="34" charset="0"/>
              <a:buChar char="•"/>
            </a:pPr>
            <a:r>
              <a:rPr lang="en-US" altLang="zh-CN" sz="1600" dirty="0" err="1" smtClean="0">
                <a:latin typeface="Arial Unicode MS" panose="020B0604020202020204" pitchFamily="34" charset="-122"/>
                <a:ea typeface="Arial Unicode MS" panose="020B0604020202020204" pitchFamily="34" charset="-122"/>
                <a:cs typeface="Arial Unicode MS" panose="020B0604020202020204" pitchFamily="34" charset="-122"/>
              </a:rPr>
              <a:t>Endcap</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 PID detector for high luminosity CERN/</a:t>
            </a:r>
            <a:r>
              <a:rPr lang="en-US" altLang="zh-CN" sz="1600" dirty="0" err="1" smtClean="0">
                <a:latin typeface="Arial Unicode MS" panose="020B0604020202020204" pitchFamily="34" charset="-122"/>
                <a:ea typeface="Arial Unicode MS" panose="020B0604020202020204" pitchFamily="34" charset="-122"/>
                <a:cs typeface="Arial Unicode MS" panose="020B0604020202020204" pitchFamily="34" charset="-122"/>
              </a:rPr>
              <a:t>LHCb</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 upgrade </a:t>
            </a:r>
          </a:p>
          <a:p>
            <a:pPr marL="285750" indent="-285750">
              <a:buFont typeface="Arial" panose="020B0604020202020204" pitchFamily="34" charset="0"/>
              <a:buChar char="•"/>
            </a:pPr>
            <a:endPar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buFont typeface="Arial" panose="020B0604020202020204" pitchFamily="34" charset="0"/>
              <a:buChar char="•"/>
            </a:pP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Composed of large-area quartz </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radiator, light reflecting and focusing mirror, and </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MCP-PMT as readout unit</a:t>
            </a:r>
          </a:p>
          <a:p>
            <a:pPr marL="285750" indent="-285750">
              <a:buFont typeface="Arial" panose="020B0604020202020204" pitchFamily="34" charset="0"/>
              <a:buChar char="•"/>
            </a:pPr>
            <a:endPar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buFont typeface="Arial" panose="020B0604020202020204" pitchFamily="34" charset="0"/>
              <a:buChar char="•"/>
            </a:pPr>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027"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1197" y="887506"/>
            <a:ext cx="3336925"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09" y="670018"/>
            <a:ext cx="2074862"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4"/>
          <a:stretch>
            <a:fillRect/>
          </a:stretch>
        </p:blipFill>
        <p:spPr>
          <a:xfrm>
            <a:off x="5607306" y="3777641"/>
            <a:ext cx="3280289" cy="2201489"/>
          </a:xfrm>
          <a:prstGeom prst="rect">
            <a:avLst/>
          </a:prstGeom>
        </p:spPr>
      </p:pic>
      <p:pic>
        <p:nvPicPr>
          <p:cNvPr id="12" name="图片 11"/>
          <p:cNvPicPr>
            <a:picLocks noChangeAspect="1"/>
          </p:cNvPicPr>
          <p:nvPr/>
        </p:nvPicPr>
        <p:blipFill>
          <a:blip r:embed="rId5"/>
          <a:stretch>
            <a:fillRect/>
          </a:stretch>
        </p:blipFill>
        <p:spPr>
          <a:xfrm>
            <a:off x="8887595" y="3777641"/>
            <a:ext cx="2999605" cy="2303491"/>
          </a:xfrm>
          <a:prstGeom prst="rect">
            <a:avLst/>
          </a:prstGeom>
        </p:spPr>
      </p:pic>
      <p:sp>
        <p:nvSpPr>
          <p:cNvPr id="13" name="矩形 12"/>
          <p:cNvSpPr/>
          <p:nvPr/>
        </p:nvSpPr>
        <p:spPr>
          <a:xfrm>
            <a:off x="6096000" y="5979130"/>
            <a:ext cx="2673841" cy="307777"/>
          </a:xfrm>
          <a:prstGeom prst="rect">
            <a:avLst/>
          </a:prstGeom>
        </p:spPr>
        <p:txBody>
          <a:bodyPr wrap="square">
            <a:spAutoFit/>
          </a:bodyPr>
          <a:lstStyle/>
          <a:p>
            <a:r>
              <a:rPr lang="en-US" altLang="zh-CN" sz="1400" dirty="0" err="1" smtClean="0">
                <a:latin typeface="Calibri" panose="020F0502020204030204" pitchFamily="34" charset="0"/>
              </a:rPr>
              <a:t>LHCb</a:t>
            </a:r>
            <a:r>
              <a:rPr lang="en-US" altLang="zh-CN" sz="1400" dirty="0" smtClean="0">
                <a:latin typeface="Calibri" panose="020F0502020204030204" pitchFamily="34" charset="0"/>
              </a:rPr>
              <a:t> </a:t>
            </a:r>
            <a:r>
              <a:rPr lang="en-US" altLang="zh-CN" sz="1400" dirty="0">
                <a:latin typeface="Calibri" panose="020F0502020204030204" pitchFamily="34" charset="0"/>
              </a:rPr>
              <a:t>simulation: efficiency vs. </a:t>
            </a:r>
            <a:r>
              <a:rPr lang="en-US" altLang="zh-CN" sz="1400" i="1" dirty="0">
                <a:latin typeface="Calibri" panose="020F0502020204030204" pitchFamily="34" charset="0"/>
              </a:rPr>
              <a:t>p </a:t>
            </a:r>
            <a:endParaRPr lang="zh-CN" altLang="en-US" sz="1400" dirty="0"/>
          </a:p>
        </p:txBody>
      </p:sp>
      <p:sp>
        <p:nvSpPr>
          <p:cNvPr id="3" name="矩形 2"/>
          <p:cNvSpPr/>
          <p:nvPr/>
        </p:nvSpPr>
        <p:spPr>
          <a:xfrm>
            <a:off x="770215" y="4190722"/>
            <a:ext cx="4441732" cy="1754326"/>
          </a:xfrm>
          <a:prstGeom prst="rect">
            <a:avLst/>
          </a:prstGeom>
        </p:spPr>
        <p:txBody>
          <a:bodyPr wrap="square">
            <a:spAutoFit/>
          </a:bodyPr>
          <a:lstStyle/>
          <a:p>
            <a:pPr marL="285750" indent="-285750">
              <a:buFont typeface="Wingdings" panose="05000000000000000000" pitchFamily="2" charset="2"/>
              <a:buChar char="Ø"/>
            </a:pPr>
            <a:r>
              <a:rPr lang="en-US" altLang="zh-CN" dirty="0">
                <a:solidFill>
                  <a:srgbClr val="C00000"/>
                </a:solidFill>
              </a:rPr>
              <a:t>C</a:t>
            </a:r>
            <a:r>
              <a:rPr lang="en-US" altLang="zh-CN" dirty="0" smtClean="0">
                <a:solidFill>
                  <a:srgbClr val="C00000"/>
                </a:solidFill>
              </a:rPr>
              <a:t>ompact structure</a:t>
            </a:r>
          </a:p>
          <a:p>
            <a:pPr marL="285750" indent="-285750">
              <a:buFont typeface="Wingdings" panose="05000000000000000000" pitchFamily="2" charset="2"/>
              <a:buChar char="Ø"/>
            </a:pPr>
            <a:endParaRPr lang="en-US" altLang="zh-CN" dirty="0" smtClean="0">
              <a:solidFill>
                <a:srgbClr val="C00000"/>
              </a:solidFill>
            </a:endParaRPr>
          </a:p>
          <a:p>
            <a:pPr marL="285750" indent="-285750">
              <a:buFont typeface="Wingdings" panose="05000000000000000000" pitchFamily="2" charset="2"/>
              <a:buChar char="Ø"/>
            </a:pPr>
            <a:r>
              <a:rPr lang="en-US" altLang="zh-CN" dirty="0">
                <a:solidFill>
                  <a:srgbClr val="C00000"/>
                </a:solidFill>
              </a:rPr>
              <a:t> Target resolution is 70 </a:t>
            </a:r>
            <a:r>
              <a:rPr lang="en-US" altLang="zh-CN" dirty="0" err="1">
                <a:solidFill>
                  <a:srgbClr val="C00000"/>
                </a:solidFill>
              </a:rPr>
              <a:t>ps</a:t>
            </a:r>
            <a:r>
              <a:rPr lang="en-US" altLang="zh-CN" dirty="0">
                <a:solidFill>
                  <a:srgbClr val="C00000"/>
                </a:solidFill>
              </a:rPr>
              <a:t> per photon to give 10–15 </a:t>
            </a:r>
            <a:r>
              <a:rPr lang="en-US" altLang="zh-CN" dirty="0" err="1">
                <a:solidFill>
                  <a:srgbClr val="C00000"/>
                </a:solidFill>
              </a:rPr>
              <a:t>ps</a:t>
            </a:r>
            <a:r>
              <a:rPr lang="en-US" altLang="zh-CN" dirty="0">
                <a:solidFill>
                  <a:srgbClr val="C00000"/>
                </a:solidFill>
              </a:rPr>
              <a:t> per track and provide clear </a:t>
            </a:r>
            <a:r>
              <a:rPr lang="en-US" altLang="zh-CN" dirty="0" smtClean="0">
                <a:solidFill>
                  <a:srgbClr val="C00000"/>
                </a:solidFill>
              </a:rPr>
              <a:t>K-</a:t>
            </a:r>
            <a:r>
              <a:rPr lang="en-US" altLang="zh-CN" dirty="0" smtClean="0">
                <a:solidFill>
                  <a:srgbClr val="C00000"/>
                </a:solidFill>
                <a:sym typeface="Symbol" panose="05050102010706020507" pitchFamily="18" charset="2"/>
              </a:rPr>
              <a:t></a:t>
            </a:r>
            <a:r>
              <a:rPr lang="en-US" altLang="zh-CN" dirty="0">
                <a:solidFill>
                  <a:srgbClr val="C00000"/>
                </a:solidFill>
                <a:sym typeface="Symbol" panose="05050102010706020507" pitchFamily="18" charset="2"/>
              </a:rPr>
              <a:t> </a:t>
            </a:r>
            <a:r>
              <a:rPr lang="en-US" altLang="zh-CN" dirty="0" smtClean="0">
                <a:solidFill>
                  <a:srgbClr val="C00000"/>
                </a:solidFill>
              </a:rPr>
              <a:t>separation </a:t>
            </a:r>
            <a:r>
              <a:rPr lang="en-US" altLang="zh-CN" dirty="0">
                <a:solidFill>
                  <a:srgbClr val="C00000"/>
                </a:solidFill>
              </a:rPr>
              <a:t>up to 10 GeV </a:t>
            </a:r>
          </a:p>
          <a:p>
            <a:pPr marL="285750" indent="-285750">
              <a:buFont typeface="Wingdings" panose="05000000000000000000" pitchFamily="2" charset="2"/>
              <a:buChar char="Ø"/>
            </a:pPr>
            <a:endParaRPr lang="en-US" altLang="zh-CN" dirty="0">
              <a:solidFill>
                <a:srgbClr val="C00000"/>
              </a:solidFill>
            </a:endParaRPr>
          </a:p>
        </p:txBody>
      </p:sp>
      <p:sp>
        <p:nvSpPr>
          <p:cNvPr id="4" name="页脚占位符 3"/>
          <p:cNvSpPr>
            <a:spLocks noGrp="1"/>
          </p:cNvSpPr>
          <p:nvPr>
            <p:ph type="ftr" sz="quarter" idx="11"/>
          </p:nvPr>
        </p:nvSpPr>
        <p:spPr/>
        <p:txBody>
          <a:bodyPr/>
          <a:lstStyle/>
          <a:p>
            <a:r>
              <a:rPr lang="en-US" altLang="zh-CN" smtClean="0"/>
              <a:t>HIEPA meeting 2018</a:t>
            </a:r>
            <a:endParaRPr lang="zh-CN" altLang="en-US"/>
          </a:p>
        </p:txBody>
      </p:sp>
      <p:sp>
        <p:nvSpPr>
          <p:cNvPr id="7" name="灯片编号占位符 6"/>
          <p:cNvSpPr>
            <a:spLocks noGrp="1"/>
          </p:cNvSpPr>
          <p:nvPr>
            <p:ph type="sldNum" sz="quarter" idx="12"/>
          </p:nvPr>
        </p:nvSpPr>
        <p:spPr/>
        <p:txBody>
          <a:bodyPr/>
          <a:lstStyle/>
          <a:p>
            <a:fld id="{F93CFAE0-6721-45BD-A035-24C36DD89D7C}" type="slidenum">
              <a:rPr lang="zh-CN" altLang="en-US" smtClean="0"/>
              <a:pPr/>
              <a:t>6</a:t>
            </a:fld>
            <a:endParaRPr lang="zh-CN" altLang="en-US"/>
          </a:p>
        </p:txBody>
      </p:sp>
    </p:spTree>
    <p:extLst>
      <p:ext uri="{BB962C8B-B14F-4D97-AF65-F5344CB8AC3E}">
        <p14:creationId xmlns:p14="http://schemas.microsoft.com/office/powerpoint/2010/main" val="2419436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16758" y="218183"/>
            <a:ext cx="8229600" cy="792162"/>
          </a:xfrm>
        </p:spPr>
        <p:txBody>
          <a:bodyPr>
            <a:normAutofit/>
          </a:bodyPr>
          <a:lstStyle/>
          <a:p>
            <a:r>
              <a:rPr lang="en-US" altLang="zh-CN" sz="3200" b="1" dirty="0"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TOP for BELLE-II</a:t>
            </a:r>
            <a:endParaRPr lang="zh-CN" altLang="en-US" sz="3200" b="1"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8194" name="Picture 2"/>
          <p:cNvPicPr>
            <a:picLocks noChangeAspect="1" noChangeArrowheads="1"/>
          </p:cNvPicPr>
          <p:nvPr/>
        </p:nvPicPr>
        <p:blipFill>
          <a:blip r:embed="rId2" cstate="print"/>
          <a:srcRect/>
          <a:stretch>
            <a:fillRect/>
          </a:stretch>
        </p:blipFill>
        <p:spPr bwMode="auto">
          <a:xfrm>
            <a:off x="8530565" y="1147239"/>
            <a:ext cx="3563276" cy="2515982"/>
          </a:xfrm>
          <a:prstGeom prst="rect">
            <a:avLst/>
          </a:prstGeom>
          <a:noFill/>
          <a:ln w="9525">
            <a:noFill/>
            <a:miter lim="800000"/>
            <a:headEnd/>
            <a:tailEnd/>
          </a:ln>
        </p:spPr>
      </p:pic>
      <p:pic>
        <p:nvPicPr>
          <p:cNvPr id="8199" name="Picture 7"/>
          <p:cNvPicPr>
            <a:picLocks noChangeAspect="1" noChangeArrowheads="1"/>
          </p:cNvPicPr>
          <p:nvPr/>
        </p:nvPicPr>
        <p:blipFill>
          <a:blip r:embed="rId3" cstate="print"/>
          <a:srcRect/>
          <a:stretch>
            <a:fillRect/>
          </a:stretch>
        </p:blipFill>
        <p:spPr bwMode="auto">
          <a:xfrm>
            <a:off x="5436039" y="4031793"/>
            <a:ext cx="6189051" cy="943849"/>
          </a:xfrm>
          <a:prstGeom prst="rect">
            <a:avLst/>
          </a:prstGeom>
          <a:noFill/>
          <a:ln w="9525">
            <a:noFill/>
            <a:miter lim="800000"/>
            <a:headEnd/>
            <a:tailEnd/>
          </a:ln>
        </p:spPr>
      </p:pic>
      <p:pic>
        <p:nvPicPr>
          <p:cNvPr id="10" name="Picture 11"/>
          <p:cNvPicPr/>
          <p:nvPr/>
        </p:nvPicPr>
        <p:blipFill>
          <a:blip r:embed="rId4" cstate="print"/>
          <a:srcRect/>
          <a:stretch>
            <a:fillRect/>
          </a:stretch>
        </p:blipFill>
        <p:spPr bwMode="auto">
          <a:xfrm>
            <a:off x="5047077" y="1299001"/>
            <a:ext cx="3316748" cy="2578986"/>
          </a:xfrm>
          <a:prstGeom prst="rect">
            <a:avLst/>
          </a:prstGeom>
          <a:noFill/>
          <a:ln w="9525">
            <a:noFill/>
            <a:miter lim="800000"/>
            <a:headEnd/>
            <a:tailEnd/>
          </a:ln>
        </p:spPr>
      </p:pic>
      <p:sp>
        <p:nvSpPr>
          <p:cNvPr id="3" name="矩形 2"/>
          <p:cNvSpPr/>
          <p:nvPr/>
        </p:nvSpPr>
        <p:spPr>
          <a:xfrm>
            <a:off x="460635" y="1094553"/>
            <a:ext cx="4533327" cy="4847481"/>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US" altLang="zh-CN" kern="100" dirty="0" smtClean="0">
                <a:latin typeface="Arial Unicode MS" panose="020B0604020202020204" pitchFamily="34" charset="-122"/>
                <a:ea typeface="Arial Unicode MS" panose="020B0604020202020204" pitchFamily="34" charset="-122"/>
                <a:cs typeface="Arial Unicode MS" panose="020B0604020202020204" pitchFamily="34" charset="-122"/>
              </a:rPr>
              <a:t>Time of Propagation (TOP) detector: measuring 3D (x, y, time)  </a:t>
            </a:r>
          </a:p>
          <a:p>
            <a:pPr marL="285750" indent="-285750">
              <a:lnSpc>
                <a:spcPct val="150000"/>
              </a:lnSpc>
              <a:buFont typeface="Arial" panose="020B0604020202020204" pitchFamily="34" charset="0"/>
              <a:buChar char="•"/>
            </a:pP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Good single photon detection efficiency</a:t>
            </a:r>
          </a:p>
          <a:p>
            <a:pPr marL="285750" indent="-285750">
              <a:lnSpc>
                <a:spcPct val="150000"/>
              </a:lnSpc>
              <a:buFont typeface="Arial" panose="020B0604020202020204" pitchFamily="34" charset="0"/>
              <a:buChar char="•"/>
            </a:pP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Excellent time </a:t>
            </a:r>
            <a:r>
              <a:rPr lang="en-US" altLang="zh-CN" dirty="0" err="1" smtClean="0">
                <a:latin typeface="Arial Unicode MS" panose="020B0604020202020204" pitchFamily="34" charset="-122"/>
                <a:ea typeface="Arial Unicode MS" panose="020B0604020202020204" pitchFamily="34" charset="-122"/>
                <a:cs typeface="Arial Unicode MS" panose="020B0604020202020204" pitchFamily="34" charset="-122"/>
              </a:rPr>
              <a:t>reslution</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(&lt;50 </a:t>
            </a:r>
            <a:r>
              <a:rPr lang="en-US" altLang="zh-CN" dirty="0" err="1">
                <a:latin typeface="Arial Unicode MS" panose="020B0604020202020204" pitchFamily="34" charset="-122"/>
                <a:ea typeface="Arial Unicode MS" panose="020B0604020202020204" pitchFamily="34" charset="-122"/>
                <a:cs typeface="Arial Unicode MS" panose="020B0604020202020204" pitchFamily="34" charset="-122"/>
              </a:rPr>
              <a:t>ps</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a:t>
            </a:r>
          </a:p>
          <a:p>
            <a:pPr marL="285750" indent="-285750">
              <a:lnSpc>
                <a:spcPct val="150000"/>
              </a:lnSpc>
              <a:buFont typeface="Arial" panose="020B0604020202020204" pitchFamily="34" charset="0"/>
              <a:buChar char="•"/>
            </a:pP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Pixel </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size of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5.3 x 5.3 mm with MCP-PMT readout units</a:t>
            </a:r>
            <a:endParaRPr lang="en-US" altLang="zh-CN" kern="100"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lnSpc>
                <a:spcPct val="150000"/>
              </a:lnSpc>
              <a:buFont typeface="Arial" panose="020B0604020202020204" pitchFamily="34" charset="0"/>
              <a:buChar char="•"/>
            </a:pPr>
            <a:r>
              <a:rPr lang="en-US" altLang="zh-CN" kern="100" dirty="0" smtClean="0">
                <a:latin typeface="Arial Unicode MS" panose="020B0604020202020204" pitchFamily="34" charset="-122"/>
                <a:ea typeface="Arial Unicode MS" panose="020B0604020202020204" pitchFamily="34" charset="-122"/>
                <a:cs typeface="Arial Unicode MS" panose="020B0604020202020204" pitchFamily="34" charset="-122"/>
              </a:rPr>
              <a:t>Efficiency &gt;99% at 0.5% pion fake prob. For B-&gt;</a:t>
            </a:r>
            <a:r>
              <a:rPr lang="en-US" altLang="zh-CN" kern="1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panose="05050102010706020507" pitchFamily="18" charset="2"/>
              </a:rPr>
              <a:t>k decay</a:t>
            </a:r>
          </a:p>
          <a:p>
            <a:pPr marL="285750" indent="-285750">
              <a:lnSpc>
                <a:spcPct val="150000"/>
              </a:lnSpc>
              <a:buFont typeface="Wingdings" panose="05000000000000000000" pitchFamily="2" charset="2"/>
              <a:buChar char="Ø"/>
            </a:pPr>
            <a:r>
              <a:rPr lang="en-US" altLang="zh-CN" kern="1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panose="05050102010706020507" pitchFamily="18" charset="2"/>
              </a:rPr>
              <a:t>Compacted structure</a:t>
            </a:r>
            <a:r>
              <a:rPr lang="en-US" altLang="zh-CN" kern="1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panose="05050102010706020507" pitchFamily="18" charset="2"/>
              </a:rPr>
              <a:t>, </a:t>
            </a:r>
            <a:endParaRPr lang="en-US" altLang="zh-CN" kern="1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panose="05050102010706020507" pitchFamily="18" charset="2"/>
            </a:endParaRPr>
          </a:p>
          <a:p>
            <a:pPr marL="285750" indent="-285750">
              <a:lnSpc>
                <a:spcPct val="150000"/>
              </a:lnSpc>
              <a:buFont typeface="Wingdings" panose="05000000000000000000" pitchFamily="2" charset="2"/>
              <a:buChar char="Ø"/>
            </a:pPr>
            <a:r>
              <a:rPr lang="en-US" altLang="zh-CN" kern="1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panose="05050102010706020507" pitchFamily="18" charset="2"/>
              </a:rPr>
              <a:t>M</a:t>
            </a:r>
            <a:r>
              <a:rPr lang="en-US" altLang="zh-CN" kern="1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panose="05050102010706020507" pitchFamily="18" charset="2"/>
              </a:rPr>
              <a:t>ore expensive with a large number of MCP_PMT readout</a:t>
            </a:r>
            <a:endParaRPr lang="en-US" altLang="zh-CN"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algn="just">
              <a:spcAft>
                <a:spcPts val="0"/>
              </a:spcAft>
            </a:pPr>
            <a:endParaRPr lang="zh-CN" altLang="zh-CN" sz="1200" kern="100" dirty="0">
              <a:latin typeface="Calibri" panose="020F0502020204030204" pitchFamily="34" charset="0"/>
              <a:cs typeface="Times New Roman" panose="02020603050405020304" pitchFamily="18" charset="0"/>
            </a:endParaRPr>
          </a:p>
        </p:txBody>
      </p:sp>
      <p:sp>
        <p:nvSpPr>
          <p:cNvPr id="4" name="页脚占位符 3"/>
          <p:cNvSpPr>
            <a:spLocks noGrp="1"/>
          </p:cNvSpPr>
          <p:nvPr>
            <p:ph type="ftr" sz="quarter" idx="11"/>
          </p:nvPr>
        </p:nvSpPr>
        <p:spPr/>
        <p:txBody>
          <a:bodyPr/>
          <a:lstStyle/>
          <a:p>
            <a:r>
              <a:rPr lang="en-US" altLang="zh-CN" smtClean="0"/>
              <a:t>HIEPA meeting 2018</a:t>
            </a:r>
            <a:endParaRPr lang="zh-CN" altLang="en-US"/>
          </a:p>
        </p:txBody>
      </p:sp>
      <p:sp>
        <p:nvSpPr>
          <p:cNvPr id="6" name="灯片编号占位符 5"/>
          <p:cNvSpPr>
            <a:spLocks noGrp="1"/>
          </p:cNvSpPr>
          <p:nvPr>
            <p:ph type="sldNum" sz="quarter" idx="12"/>
          </p:nvPr>
        </p:nvSpPr>
        <p:spPr/>
        <p:txBody>
          <a:bodyPr/>
          <a:lstStyle/>
          <a:p>
            <a:fld id="{F93CFAE0-6721-45BD-A035-24C36DD89D7C}" type="slidenum">
              <a:rPr lang="zh-CN" altLang="en-US" smtClean="0"/>
              <a:pPr/>
              <a:t>7</a:t>
            </a:fld>
            <a:endParaRPr lang="zh-CN" altLang="en-US"/>
          </a:p>
        </p:txBody>
      </p:sp>
    </p:spTree>
    <p:extLst>
      <p:ext uri="{BB962C8B-B14F-4D97-AF65-F5344CB8AC3E}">
        <p14:creationId xmlns:p14="http://schemas.microsoft.com/office/powerpoint/2010/main" val="2848116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6563" y="243697"/>
            <a:ext cx="10515600" cy="623234"/>
          </a:xfrm>
        </p:spPr>
        <p:txBody>
          <a:bodyPr>
            <a:normAutofit/>
          </a:bodyPr>
          <a:lstStyle/>
          <a:p>
            <a:r>
              <a:rPr lang="en-US" altLang="zh-CN" sz="2800"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DIRC Detector for the </a:t>
            </a:r>
            <a:r>
              <a:rPr lang="en-US" altLang="zh-CN" sz="2800" dirty="0"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PANDA Experiment </a:t>
            </a:r>
            <a:r>
              <a:rPr lang="en-US" altLang="zh-CN" sz="2800"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FAIR</a:t>
            </a:r>
            <a:endParaRPr lang="zh-CN" altLang="en-US" sz="2800"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21" name="组合 20"/>
          <p:cNvGrpSpPr/>
          <p:nvPr/>
        </p:nvGrpSpPr>
        <p:grpSpPr>
          <a:xfrm>
            <a:off x="6250006" y="737349"/>
            <a:ext cx="5037360" cy="3668126"/>
            <a:chOff x="6430740" y="1094374"/>
            <a:chExt cx="5875560" cy="4871632"/>
          </a:xfrm>
        </p:grpSpPr>
        <p:pic>
          <p:nvPicPr>
            <p:cNvPr id="15" name="图片 14"/>
            <p:cNvPicPr>
              <a:picLocks noChangeAspect="1"/>
            </p:cNvPicPr>
            <p:nvPr/>
          </p:nvPicPr>
          <p:blipFill>
            <a:blip r:embed="rId2" cstate="print"/>
            <a:stretch>
              <a:fillRect/>
            </a:stretch>
          </p:blipFill>
          <p:spPr>
            <a:xfrm>
              <a:off x="7116540" y="1173026"/>
              <a:ext cx="4290600" cy="4792980"/>
            </a:xfrm>
            <a:prstGeom prst="rect">
              <a:avLst/>
            </a:prstGeom>
          </p:spPr>
        </p:pic>
        <p:sp>
          <p:nvSpPr>
            <p:cNvPr id="14" name="文本框 13"/>
            <p:cNvSpPr txBox="1"/>
            <p:nvPr/>
          </p:nvSpPr>
          <p:spPr>
            <a:xfrm>
              <a:off x="6430740" y="1303166"/>
              <a:ext cx="2004060" cy="646331"/>
            </a:xfrm>
            <a:prstGeom prst="rect">
              <a:avLst/>
            </a:prstGeom>
            <a:noFill/>
          </p:spPr>
          <p:txBody>
            <a:bodyPr wrap="square" rtlCol="0">
              <a:spAutoFit/>
            </a:bodyPr>
            <a:lstStyle/>
            <a:p>
              <a:r>
                <a:rPr lang="en-US" altLang="zh-CN" dirty="0" smtClean="0"/>
                <a:t>Photon detectors and electronics</a:t>
              </a:r>
              <a:endParaRPr lang="zh-CN" altLang="en-US" dirty="0"/>
            </a:p>
          </p:txBody>
        </p:sp>
        <p:sp>
          <p:nvSpPr>
            <p:cNvPr id="16" name="文本框 15"/>
            <p:cNvSpPr txBox="1"/>
            <p:nvPr/>
          </p:nvSpPr>
          <p:spPr>
            <a:xfrm>
              <a:off x="8389620" y="1094374"/>
              <a:ext cx="2293620" cy="369332"/>
            </a:xfrm>
            <a:prstGeom prst="rect">
              <a:avLst/>
            </a:prstGeom>
            <a:noFill/>
          </p:spPr>
          <p:txBody>
            <a:bodyPr wrap="square" rtlCol="0">
              <a:spAutoFit/>
            </a:bodyPr>
            <a:lstStyle/>
            <a:p>
              <a:r>
                <a:rPr lang="en-US" altLang="zh-CN" dirty="0" smtClean="0"/>
                <a:t>CFRP enclosures</a:t>
              </a:r>
              <a:endParaRPr lang="zh-CN" altLang="en-US" dirty="0"/>
            </a:p>
          </p:txBody>
        </p:sp>
        <p:sp>
          <p:nvSpPr>
            <p:cNvPr id="17" name="文本框 16"/>
            <p:cNvSpPr txBox="1"/>
            <p:nvPr/>
          </p:nvSpPr>
          <p:spPr>
            <a:xfrm>
              <a:off x="10873740" y="3384850"/>
              <a:ext cx="1432560" cy="369332"/>
            </a:xfrm>
            <a:prstGeom prst="rect">
              <a:avLst/>
            </a:prstGeom>
            <a:noFill/>
          </p:spPr>
          <p:txBody>
            <a:bodyPr wrap="square" rtlCol="0">
              <a:spAutoFit/>
            </a:bodyPr>
            <a:lstStyle/>
            <a:p>
              <a:r>
                <a:rPr lang="en-US" altLang="zh-CN" dirty="0" smtClean="0"/>
                <a:t>Flat mirror</a:t>
              </a:r>
              <a:endParaRPr lang="zh-CN" altLang="en-US" dirty="0"/>
            </a:p>
          </p:txBody>
        </p:sp>
        <p:sp>
          <p:nvSpPr>
            <p:cNvPr id="18" name="文本框 17"/>
            <p:cNvSpPr txBox="1"/>
            <p:nvPr/>
          </p:nvSpPr>
          <p:spPr>
            <a:xfrm>
              <a:off x="10500359" y="4000501"/>
              <a:ext cx="1756410" cy="490509"/>
            </a:xfrm>
            <a:prstGeom prst="rect">
              <a:avLst/>
            </a:prstGeom>
            <a:noFill/>
          </p:spPr>
          <p:txBody>
            <a:bodyPr wrap="square" rtlCol="0">
              <a:spAutoFit/>
            </a:bodyPr>
            <a:lstStyle/>
            <a:p>
              <a:r>
                <a:rPr lang="en-US" altLang="zh-CN" dirty="0" smtClean="0"/>
                <a:t>Radiator bar</a:t>
              </a:r>
              <a:endParaRPr lang="zh-CN" altLang="en-US" dirty="0"/>
            </a:p>
          </p:txBody>
        </p:sp>
        <p:sp>
          <p:nvSpPr>
            <p:cNvPr id="19" name="文本框 18"/>
            <p:cNvSpPr txBox="1"/>
            <p:nvPr/>
          </p:nvSpPr>
          <p:spPr>
            <a:xfrm>
              <a:off x="10252710" y="4520367"/>
              <a:ext cx="2004060" cy="369332"/>
            </a:xfrm>
            <a:prstGeom prst="rect">
              <a:avLst/>
            </a:prstGeom>
            <a:noFill/>
          </p:spPr>
          <p:txBody>
            <a:bodyPr wrap="square" rtlCol="0">
              <a:spAutoFit/>
            </a:bodyPr>
            <a:lstStyle/>
            <a:p>
              <a:r>
                <a:rPr lang="en-US" altLang="zh-CN" dirty="0" smtClean="0"/>
                <a:t>Focusing optics</a:t>
              </a:r>
              <a:endParaRPr lang="zh-CN" altLang="en-US" dirty="0"/>
            </a:p>
          </p:txBody>
        </p:sp>
        <p:sp>
          <p:nvSpPr>
            <p:cNvPr id="20" name="文本框 19"/>
            <p:cNvSpPr txBox="1"/>
            <p:nvPr/>
          </p:nvSpPr>
          <p:spPr>
            <a:xfrm>
              <a:off x="10035540" y="5016649"/>
              <a:ext cx="2270760" cy="490509"/>
            </a:xfrm>
            <a:prstGeom prst="rect">
              <a:avLst/>
            </a:prstGeom>
            <a:noFill/>
          </p:spPr>
          <p:txBody>
            <a:bodyPr wrap="square" rtlCol="0">
              <a:spAutoFit/>
            </a:bodyPr>
            <a:lstStyle/>
            <a:p>
              <a:r>
                <a:rPr lang="en-US" altLang="zh-CN" dirty="0" smtClean="0"/>
                <a:t>Expansion volume</a:t>
              </a:r>
              <a:endParaRPr lang="zh-CN" altLang="en-US" dirty="0"/>
            </a:p>
          </p:txBody>
        </p:sp>
      </p:grpSp>
      <p:sp>
        <p:nvSpPr>
          <p:cNvPr id="22" name="矩形 21"/>
          <p:cNvSpPr/>
          <p:nvPr/>
        </p:nvSpPr>
        <p:spPr>
          <a:xfrm>
            <a:off x="507999" y="1125043"/>
            <a:ext cx="5559085" cy="4847481"/>
          </a:xfrm>
          <a:prstGeom prst="rect">
            <a:avLst/>
          </a:prstGeom>
        </p:spPr>
        <p:txBody>
          <a:bodyPr wrap="square">
            <a:spAutoFit/>
          </a:bodyPr>
          <a:lstStyle/>
          <a:p>
            <a:pPr>
              <a:lnSpc>
                <a:spcPct val="150000"/>
              </a:lnSpc>
            </a:pP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The </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PANDA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DIRC is </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a key component of the PANDA PID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system: silicon radiator with MCP-PMTs</a:t>
            </a:r>
            <a:endParaRPr lang="en-US" altLang="zh-CN"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lnSpc>
                <a:spcPct val="150000"/>
              </a:lnSpc>
              <a:buFont typeface="Arial" panose="020B0604020202020204" pitchFamily="34" charset="0"/>
              <a:buChar char="•"/>
            </a:pPr>
            <a:r>
              <a:rPr lang="en-US" altLang="zh-CN"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Two </a:t>
            </a:r>
            <a:r>
              <a:rPr lang="en-US" altLang="zh-CN"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DIRC detectors for hadronic </a:t>
            </a:r>
            <a:r>
              <a:rPr lang="en-US" altLang="zh-CN"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PID</a:t>
            </a:r>
            <a:endParaRPr lang="en-US" altLang="zh-CN"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r>
              <a:rPr lang="en-US" altLang="zh-CN" dirty="0" smtClean="0">
                <a:solidFill>
                  <a:srgbClr val="0000CD"/>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smtClean="0">
                <a:solidFill>
                  <a:srgbClr val="0000CD"/>
                </a:solidFill>
                <a:latin typeface="Arial Unicode MS" panose="020B0604020202020204" pitchFamily="34" charset="-122"/>
                <a:ea typeface="Arial Unicode MS" panose="020B0604020202020204" pitchFamily="34" charset="-122"/>
                <a:cs typeface="Arial Unicode MS" panose="020B0604020202020204" pitchFamily="34" charset="-122"/>
              </a:rPr>
              <a:t>Barrel DIRC:</a:t>
            </a:r>
            <a:r>
              <a:rPr lang="en-US" altLang="zh-CN" sz="1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3</a:t>
            </a:r>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sym typeface="Symbol"/>
              </a:rPr>
              <a:t> </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sym typeface="Symbol"/>
              </a:rPr>
              <a:t> </a:t>
            </a:r>
            <a:r>
              <a:rPr lang="en-US" altLang="zh-CN" sz="1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π/K </a:t>
            </a:r>
            <a:r>
              <a:rPr lang="en-US" altLang="zh-CN" sz="1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separation up to 3.5 GeV/c</a:t>
            </a:r>
          </a:p>
          <a:p>
            <a:pPr>
              <a:lnSpc>
                <a:spcPct val="150000"/>
              </a:lnSpc>
            </a:pPr>
            <a:r>
              <a:rPr lang="en-US" altLang="zh-CN" sz="1400" dirty="0" smtClean="0">
                <a:solidFill>
                  <a:srgbClr val="C1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a:solidFill>
                  <a:srgbClr val="0000CD"/>
                </a:solidFill>
                <a:latin typeface="Arial Unicode MS" panose="020B0604020202020204" pitchFamily="34" charset="-122"/>
                <a:ea typeface="Arial Unicode MS" panose="020B0604020202020204" pitchFamily="34" charset="-122"/>
                <a:cs typeface="Arial Unicode MS" panose="020B0604020202020204" pitchFamily="34" charset="-122"/>
              </a:rPr>
              <a:t>Endcap Disc DIRC</a:t>
            </a:r>
            <a:r>
              <a:rPr lang="zh-CN" altLang="en-US" sz="1400" dirty="0">
                <a:solidFill>
                  <a:srgbClr val="0000CD"/>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1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4 </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sym typeface="Symbol"/>
              </a:rPr>
              <a:t> </a:t>
            </a:r>
            <a:r>
              <a:rPr lang="en-US" altLang="zh-CN" sz="1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π/K </a:t>
            </a:r>
            <a:r>
              <a:rPr lang="en-US" altLang="zh-CN" sz="1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separation up to 4 </a:t>
            </a:r>
            <a:r>
              <a:rPr lang="en-US" altLang="zh-CN" sz="1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GeV/c</a:t>
            </a:r>
            <a:endParaRPr lang="en-US" altLang="zh-CN"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lnSpc>
                <a:spcPct val="150000"/>
              </a:lnSpc>
              <a:buFont typeface="Arial" panose="020B0604020202020204" pitchFamily="34" charset="0"/>
              <a:buChar char="•"/>
            </a:pP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Under R&amp;D, successfully </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validated PID performance in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CERN beam tests</a:t>
            </a:r>
          </a:p>
          <a:p>
            <a:pPr marL="285750" indent="-285750">
              <a:lnSpc>
                <a:spcPct val="150000"/>
              </a:lnSpc>
              <a:buFont typeface="Arial" panose="020B0604020202020204" pitchFamily="34" charset="0"/>
              <a:buChar char="•"/>
            </a:pPr>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lnSpc>
                <a:spcPct val="150000"/>
              </a:lnSpc>
              <a:buFont typeface="Wingdings" panose="05000000000000000000" pitchFamily="2" charset="2"/>
              <a:buChar char="Ø"/>
            </a:pPr>
            <a:r>
              <a:rPr lang="en-US" altLang="zh-CN"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Large </a:t>
            </a:r>
            <a:r>
              <a:rPr lang="en-US" altLang="zh-CN"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range of momentum</a:t>
            </a:r>
          </a:p>
          <a:p>
            <a:pPr marL="285750" indent="-285750">
              <a:lnSpc>
                <a:spcPct val="150000"/>
              </a:lnSpc>
              <a:buFont typeface="Wingdings" panose="05000000000000000000" pitchFamily="2" charset="2"/>
              <a:buChar char="Ø"/>
            </a:pPr>
            <a:r>
              <a:rPr lang="en-US" altLang="zh-CN"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Focusing optics, structure complicated</a:t>
            </a:r>
          </a:p>
          <a:p>
            <a:pPr>
              <a:lnSpc>
                <a:spcPct val="150000"/>
              </a:lnSpc>
            </a:pPr>
            <a:endParaRPr lang="en-US" altLang="zh-CN"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buFont typeface="Arial" panose="020B0604020202020204" pitchFamily="34" charset="0"/>
              <a:buChar char="•"/>
            </a:pP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4" name="图片 23"/>
          <p:cNvPicPr>
            <a:picLocks noChangeAspect="1"/>
          </p:cNvPicPr>
          <p:nvPr/>
        </p:nvPicPr>
        <p:blipFill>
          <a:blip r:embed="rId3"/>
          <a:stretch>
            <a:fillRect/>
          </a:stretch>
        </p:blipFill>
        <p:spPr>
          <a:xfrm>
            <a:off x="5300084" y="4419633"/>
            <a:ext cx="3187118" cy="2068620"/>
          </a:xfrm>
          <a:prstGeom prst="rect">
            <a:avLst/>
          </a:prstGeom>
        </p:spPr>
      </p:pic>
      <p:pic>
        <p:nvPicPr>
          <p:cNvPr id="26" name="图片 25"/>
          <p:cNvPicPr>
            <a:picLocks noChangeAspect="1"/>
          </p:cNvPicPr>
          <p:nvPr/>
        </p:nvPicPr>
        <p:blipFill>
          <a:blip r:embed="rId4"/>
          <a:stretch>
            <a:fillRect/>
          </a:stretch>
        </p:blipFill>
        <p:spPr>
          <a:xfrm>
            <a:off x="8487202" y="4382870"/>
            <a:ext cx="3246784" cy="2105383"/>
          </a:xfrm>
          <a:prstGeom prst="rect">
            <a:avLst/>
          </a:prstGeom>
        </p:spPr>
      </p:pic>
      <p:sp>
        <p:nvSpPr>
          <p:cNvPr id="28" name="矩形 27"/>
          <p:cNvSpPr/>
          <p:nvPr/>
        </p:nvSpPr>
        <p:spPr>
          <a:xfrm>
            <a:off x="9050169" y="6397473"/>
            <a:ext cx="2400016" cy="338554"/>
          </a:xfrm>
          <a:prstGeom prst="rect">
            <a:avLst/>
          </a:prstGeom>
        </p:spPr>
        <p:txBody>
          <a:bodyPr wrap="none">
            <a:spAutoFit/>
          </a:bodyPr>
          <a:lstStyle/>
          <a:p>
            <a:r>
              <a:rPr lang="en-US" altLang="zh-CN" sz="160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~3.6 </a:t>
            </a:r>
            <a:r>
              <a:rPr lang="en-US" altLang="zh-CN" sz="160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a:rPr>
              <a:t> </a:t>
            </a:r>
            <a:r>
              <a:rPr lang="el-GR" altLang="zh-CN" sz="160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π/</a:t>
            </a:r>
            <a:r>
              <a:rPr lang="en-US" altLang="zh-CN" sz="160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K @ 3.5 GeV/c</a:t>
            </a:r>
            <a:endParaRPr lang="zh-CN" altLang="en-US" sz="16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矩形 29"/>
          <p:cNvSpPr/>
          <p:nvPr/>
        </p:nvSpPr>
        <p:spPr>
          <a:xfrm>
            <a:off x="5693635" y="6447486"/>
            <a:ext cx="2400016" cy="338554"/>
          </a:xfrm>
          <a:prstGeom prst="rect">
            <a:avLst/>
          </a:prstGeom>
        </p:spPr>
        <p:txBody>
          <a:bodyPr wrap="none">
            <a:spAutoFit/>
          </a:bodyPr>
          <a:lstStyle/>
          <a:p>
            <a:r>
              <a:rPr lang="en-US" altLang="zh-CN" sz="16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~3.4 </a:t>
            </a:r>
            <a:r>
              <a:rPr lang="en-US" altLang="zh-CN" sz="16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sym typeface="Symbol"/>
              </a:rPr>
              <a:t> </a:t>
            </a:r>
            <a:r>
              <a:rPr lang="el-GR" altLang="zh-CN" sz="16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π/</a:t>
            </a:r>
            <a:r>
              <a:rPr lang="en-US" altLang="zh-CN" sz="16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K @ 3.5 </a:t>
            </a:r>
            <a:r>
              <a:rPr lang="en-US" altLang="zh-CN" sz="1600" dirty="0" err="1"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GeV</a:t>
            </a:r>
            <a:r>
              <a:rPr lang="en-US" altLang="zh-CN" sz="16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/c</a:t>
            </a:r>
            <a:endParaRPr lang="zh-CN" altLang="en-US" sz="16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1" name="矩形 30"/>
          <p:cNvSpPr/>
          <p:nvPr/>
        </p:nvSpPr>
        <p:spPr>
          <a:xfrm>
            <a:off x="9496012" y="4255410"/>
            <a:ext cx="1308371" cy="307777"/>
          </a:xfrm>
          <a:prstGeom prst="rect">
            <a:avLst/>
          </a:prstGeom>
        </p:spPr>
        <p:txBody>
          <a:bodyPr wrap="none">
            <a:spAutoFit/>
          </a:bodyPr>
          <a:lstStyle/>
          <a:p>
            <a:r>
              <a:rPr lang="en-US" altLang="zh-CN" sz="1400" dirty="0">
                <a:solidFill>
                  <a:srgbClr val="C10000"/>
                </a:solidFill>
                <a:latin typeface="Arial Unicode MS" panose="020B0604020202020204" pitchFamily="34" charset="-122"/>
                <a:ea typeface="Arial Unicode MS" panose="020B0604020202020204" pitchFamily="34" charset="-122"/>
                <a:cs typeface="Arial Unicode MS" panose="020B0604020202020204" pitchFamily="34" charset="-122"/>
              </a:rPr>
              <a:t>Time imaging:</a:t>
            </a:r>
            <a:endPar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2" name="矩形 31"/>
          <p:cNvSpPr/>
          <p:nvPr/>
        </p:nvSpPr>
        <p:spPr>
          <a:xfrm>
            <a:off x="5649355" y="4281133"/>
            <a:ext cx="2372765" cy="307777"/>
          </a:xfrm>
          <a:prstGeom prst="rect">
            <a:avLst/>
          </a:prstGeom>
        </p:spPr>
        <p:txBody>
          <a:bodyPr wrap="none">
            <a:spAutoFit/>
          </a:bodyPr>
          <a:lstStyle/>
          <a:p>
            <a:r>
              <a:rPr lang="en-US" altLang="zh-CN" sz="1400" dirty="0">
                <a:solidFill>
                  <a:srgbClr val="C10000"/>
                </a:solidFill>
                <a:latin typeface="Arial Unicode MS" panose="020B0604020202020204" pitchFamily="34" charset="-122"/>
                <a:ea typeface="Arial Unicode MS" panose="020B0604020202020204" pitchFamily="34" charset="-122"/>
                <a:cs typeface="Arial Unicode MS" panose="020B0604020202020204" pitchFamily="34" charset="-122"/>
              </a:rPr>
              <a:t>Geometrical reconstruction:</a:t>
            </a:r>
            <a:endPar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页脚占位符 3"/>
          <p:cNvSpPr>
            <a:spLocks noGrp="1"/>
          </p:cNvSpPr>
          <p:nvPr>
            <p:ph type="ftr" sz="quarter" idx="11"/>
          </p:nvPr>
        </p:nvSpPr>
        <p:spPr/>
        <p:txBody>
          <a:bodyPr/>
          <a:lstStyle/>
          <a:p>
            <a:r>
              <a:rPr lang="en-US" altLang="zh-CN" smtClean="0"/>
              <a:t>HIEPA meeting 2018</a:t>
            </a:r>
            <a:endParaRPr lang="zh-CN" altLang="en-US"/>
          </a:p>
        </p:txBody>
      </p:sp>
      <p:sp>
        <p:nvSpPr>
          <p:cNvPr id="6" name="灯片编号占位符 5"/>
          <p:cNvSpPr>
            <a:spLocks noGrp="1"/>
          </p:cNvSpPr>
          <p:nvPr>
            <p:ph type="sldNum" sz="quarter" idx="12"/>
          </p:nvPr>
        </p:nvSpPr>
        <p:spPr/>
        <p:txBody>
          <a:bodyPr/>
          <a:lstStyle/>
          <a:p>
            <a:fld id="{F93CFAE0-6721-45BD-A035-24C36DD89D7C}" type="slidenum">
              <a:rPr lang="zh-CN" altLang="en-US" smtClean="0"/>
              <a:pPr/>
              <a:t>8</a:t>
            </a:fld>
            <a:endParaRPr lang="zh-CN" altLang="en-US"/>
          </a:p>
        </p:txBody>
      </p:sp>
    </p:spTree>
    <p:extLst>
      <p:ext uri="{BB962C8B-B14F-4D97-AF65-F5344CB8AC3E}">
        <p14:creationId xmlns:p14="http://schemas.microsoft.com/office/powerpoint/2010/main" val="249150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15253" y="1136344"/>
            <a:ext cx="5284937" cy="4081862"/>
          </a:xfrm>
        </p:spPr>
        <p:txBody>
          <a:bodyPr>
            <a:noAutofit/>
          </a:bodyPr>
          <a:lstStyle/>
          <a:p>
            <a:pPr marL="0" indent="0">
              <a:lnSpc>
                <a:spcPct val="150000"/>
              </a:lnSpc>
              <a:buNone/>
            </a:pP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Dirc-like TOF in Froward Region (FTOF) is </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an imaging </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Cherenkov counter which uses </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to </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identify charged particles </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for R@D of </a:t>
            </a:r>
            <a:r>
              <a:rPr lang="en-US" altLang="zh-CN" sz="1600" dirty="0" err="1" smtClean="0">
                <a:latin typeface="Arial Unicode MS" panose="020B0604020202020204" pitchFamily="34" charset="-122"/>
                <a:ea typeface="Arial Unicode MS" panose="020B0604020202020204" pitchFamily="34" charset="-122"/>
                <a:cs typeface="Arial Unicode MS" panose="020B0604020202020204" pitchFamily="34" charset="-122"/>
              </a:rPr>
              <a:t>SuperB</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 factory</a:t>
            </a:r>
            <a:endPar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Detector made of 12 quartz </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sectors at the endcap</a:t>
            </a:r>
            <a:endPar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The quartz used as </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Cherenkov radiator and  </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a light guide (DIRC technique</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a:t>
            </a:r>
          </a:p>
          <a:p>
            <a:pPr>
              <a:lnSpc>
                <a:spcPct val="150000"/>
              </a:lnSpc>
            </a:pP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readout </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by 14 </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MCP-PMT </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SL10 (TTS~40 </a:t>
            </a:r>
            <a:r>
              <a:rPr lang="en-US" altLang="zh-CN" sz="1600" dirty="0" err="1">
                <a:latin typeface="Arial Unicode MS" panose="020B0604020202020204" pitchFamily="34" charset="-122"/>
                <a:ea typeface="Arial Unicode MS" panose="020B0604020202020204" pitchFamily="34" charset="-122"/>
                <a:cs typeface="Arial Unicode MS" panose="020B0604020202020204" pitchFamily="34" charset="-122"/>
              </a:rPr>
              <a:t>ps</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 base line or </a:t>
            </a:r>
            <a:r>
              <a:rPr lang="en-US" altLang="zh-CN" sz="1600" dirty="0" err="1">
                <a:latin typeface="Arial Unicode MS" panose="020B0604020202020204" pitchFamily="34" charset="-122"/>
                <a:ea typeface="Arial Unicode MS" panose="020B0604020202020204" pitchFamily="34" charset="-122"/>
                <a:cs typeface="Arial Unicode MS" panose="020B0604020202020204" pitchFamily="34" charset="-122"/>
              </a:rPr>
              <a:t>SiPM</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 candidates</a:t>
            </a:r>
          </a:p>
          <a:p>
            <a:pPr>
              <a:lnSpc>
                <a:spcPct val="150000"/>
              </a:lnSpc>
              <a:buFont typeface="Wingdings" panose="05000000000000000000" pitchFamily="2" charset="2"/>
              <a:buChar char="Ø"/>
            </a:pPr>
            <a:r>
              <a:rPr lang="en-US" altLang="zh-CN" sz="16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Simple and compact structure </a:t>
            </a:r>
            <a:endParaRPr lang="en-US" altLang="zh-CN" sz="16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buFont typeface="Wingdings" panose="05000000000000000000" pitchFamily="2" charset="2"/>
              <a:buChar char="Ø"/>
            </a:pPr>
            <a:r>
              <a:rPr lang="en-US" altLang="zh-CN" sz="16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Total </a:t>
            </a:r>
            <a:r>
              <a:rPr lang="en-US" altLang="zh-CN" sz="16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time resolution per track </a:t>
            </a:r>
            <a:r>
              <a:rPr lang="en-US" altLang="zh-CN" sz="16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between </a:t>
            </a:r>
            <a:r>
              <a:rPr lang="en-US" altLang="zh-CN" sz="16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30 – 40 </a:t>
            </a:r>
            <a:r>
              <a:rPr lang="en-US" altLang="zh-CN" sz="1600" dirty="0" err="1"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ps</a:t>
            </a:r>
            <a:endParaRPr lang="zh-CN" altLang="en-US" sz="16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矩形 6"/>
          <p:cNvSpPr/>
          <p:nvPr/>
        </p:nvSpPr>
        <p:spPr>
          <a:xfrm>
            <a:off x="1649405" y="378799"/>
            <a:ext cx="2922595" cy="523220"/>
          </a:xfrm>
          <a:prstGeom prst="rect">
            <a:avLst/>
          </a:prstGeom>
        </p:spPr>
        <p:txBody>
          <a:bodyPr wrap="none">
            <a:spAutoFit/>
          </a:bodyPr>
          <a:lstStyle/>
          <a:p>
            <a:r>
              <a:rPr lang="en-US" altLang="zh-CN" sz="2800" b="1" dirty="0"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FTOF at </a:t>
            </a:r>
            <a:r>
              <a:rPr lang="en-US" altLang="zh-CN" sz="2800" b="1" dirty="0" err="1"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SuperB</a:t>
            </a:r>
            <a:r>
              <a:rPr lang="en-US" altLang="zh-CN" sz="2800" b="1" dirty="0"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2800" b="1"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0" name="Image 12"/>
          <p:cNvPicPr/>
          <p:nvPr/>
        </p:nvPicPr>
        <p:blipFill>
          <a:blip r:embed="rId2"/>
          <a:stretch>
            <a:fillRect/>
          </a:stretch>
        </p:blipFill>
        <p:spPr>
          <a:xfrm>
            <a:off x="6673842" y="487711"/>
            <a:ext cx="4222758" cy="3182896"/>
          </a:xfrm>
          <a:prstGeom prst="rect">
            <a:avLst/>
          </a:prstGeom>
        </p:spPr>
      </p:pic>
      <p:pic>
        <p:nvPicPr>
          <p:cNvPr id="9" name="图片 8"/>
          <p:cNvPicPr>
            <a:picLocks noChangeAspect="1"/>
          </p:cNvPicPr>
          <p:nvPr/>
        </p:nvPicPr>
        <p:blipFill>
          <a:blip r:embed="rId3"/>
          <a:stretch>
            <a:fillRect/>
          </a:stretch>
        </p:blipFill>
        <p:spPr>
          <a:xfrm>
            <a:off x="6673842" y="3670607"/>
            <a:ext cx="4206006" cy="2701332"/>
          </a:xfrm>
          <a:prstGeom prst="rect">
            <a:avLst/>
          </a:prstGeom>
        </p:spPr>
      </p:pic>
      <p:sp>
        <p:nvSpPr>
          <p:cNvPr id="2" name="页脚占位符 1"/>
          <p:cNvSpPr>
            <a:spLocks noGrp="1"/>
          </p:cNvSpPr>
          <p:nvPr>
            <p:ph type="ftr" sz="quarter" idx="11"/>
          </p:nvPr>
        </p:nvSpPr>
        <p:spPr/>
        <p:txBody>
          <a:bodyPr/>
          <a:lstStyle/>
          <a:p>
            <a:r>
              <a:rPr lang="en-US" altLang="zh-CN" smtClean="0"/>
              <a:t>HIEPA meeting 2018</a:t>
            </a:r>
            <a:endParaRPr lang="zh-CN" altLang="en-US"/>
          </a:p>
        </p:txBody>
      </p:sp>
      <p:sp>
        <p:nvSpPr>
          <p:cNvPr id="4" name="灯片编号占位符 3"/>
          <p:cNvSpPr>
            <a:spLocks noGrp="1"/>
          </p:cNvSpPr>
          <p:nvPr>
            <p:ph type="sldNum" sz="quarter" idx="12"/>
          </p:nvPr>
        </p:nvSpPr>
        <p:spPr/>
        <p:txBody>
          <a:bodyPr/>
          <a:lstStyle/>
          <a:p>
            <a:fld id="{F93CFAE0-6721-45BD-A035-24C36DD89D7C}" type="slidenum">
              <a:rPr lang="zh-CN" altLang="en-US" smtClean="0"/>
              <a:pPr/>
              <a:t>9</a:t>
            </a:fld>
            <a:endParaRPr lang="zh-CN" altLang="en-US"/>
          </a:p>
        </p:txBody>
      </p:sp>
    </p:spTree>
    <p:extLst>
      <p:ext uri="{BB962C8B-B14F-4D97-AF65-F5344CB8AC3E}">
        <p14:creationId xmlns:p14="http://schemas.microsoft.com/office/powerpoint/2010/main" val="183687528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1357</Words>
  <Application>Microsoft Office PowerPoint</Application>
  <PresentationFormat>宽屏</PresentationFormat>
  <Paragraphs>240</Paragraphs>
  <Slides>18</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Arial Unicode MS</vt:lpstr>
      <vt:lpstr>华文楷体</vt:lpstr>
      <vt:lpstr>宋体</vt:lpstr>
      <vt:lpstr>Arial</vt:lpstr>
      <vt:lpstr>Calibri</vt:lpstr>
      <vt:lpstr>Calibri Light</vt:lpstr>
      <vt:lpstr>Symbol</vt:lpstr>
      <vt:lpstr>Times New Roman</vt:lpstr>
      <vt:lpstr>Wingdings</vt:lpstr>
      <vt:lpstr>Office 主题</vt:lpstr>
      <vt:lpstr> Potential Options on the PID Detector at HIEPA</vt:lpstr>
      <vt:lpstr>Requirements of PID Detector at HIEPA  </vt:lpstr>
      <vt:lpstr>Cherenkov Detector</vt:lpstr>
      <vt:lpstr>BELLE Aerogel Cherenkov Counter (ACC)</vt:lpstr>
      <vt:lpstr>ALICE HMPID</vt:lpstr>
      <vt:lpstr>LHCb TORCH Project</vt:lpstr>
      <vt:lpstr>TOP for BELLE-II</vt:lpstr>
      <vt:lpstr>DIRC Detector for the PANDA Experiment at FAIR</vt:lpstr>
      <vt:lpstr>PowerPoint 演示文稿</vt:lpstr>
      <vt:lpstr>Time of Flight Detector</vt:lpstr>
      <vt:lpstr>Simulation on Fast Timing TOF</vt:lpstr>
      <vt:lpstr>PowerPoint 演示文稿</vt:lpstr>
      <vt:lpstr>Some New Developments on Double-mesh Micromegas  </vt:lpstr>
      <vt:lpstr>A DMM prototype and its performance  </vt:lpstr>
      <vt:lpstr>The Four-corner Readout Method  </vt:lpstr>
      <vt:lpstr>Summary</vt:lpstr>
      <vt:lpstr>PowerPoint 演示文稿</vt:lpstr>
      <vt:lpstr>Option1 (backup)  The baseline design uses the same technique of HMPID in both the barrel and the endcap region. This reduces the complexity of combining different detection methods and the risk to maintain the PID system.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Consideration on the PID Detector at HIEPA</dc:title>
  <dc:creator>Windows 用户</dc:creator>
  <cp:lastModifiedBy>Windows 用户</cp:lastModifiedBy>
  <cp:revision>210</cp:revision>
  <dcterms:created xsi:type="dcterms:W3CDTF">2018-03-16T06:28:09Z</dcterms:created>
  <dcterms:modified xsi:type="dcterms:W3CDTF">2018-03-21T04:38:32Z</dcterms:modified>
</cp:coreProperties>
</file>