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78" r:id="rId4"/>
    <p:sldId id="282" r:id="rId5"/>
    <p:sldId id="273" r:id="rId6"/>
    <p:sldId id="283" r:id="rId7"/>
    <p:sldId id="276" r:id="rId8"/>
    <p:sldId id="290" r:id="rId9"/>
    <p:sldId id="297" r:id="rId10"/>
    <p:sldId id="302" r:id="rId11"/>
    <p:sldId id="298" r:id="rId12"/>
    <p:sldId id="303" r:id="rId13"/>
    <p:sldId id="292" r:id="rId14"/>
    <p:sldId id="294" r:id="rId15"/>
    <p:sldId id="296" r:id="rId16"/>
    <p:sldId id="274" r:id="rId17"/>
    <p:sldId id="299" r:id="rId18"/>
    <p:sldId id="289" r:id="rId19"/>
    <p:sldId id="300" r:id="rId20"/>
    <p:sldId id="286" r:id="rId21"/>
    <p:sldId id="30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023BF-45E8-4C64-87A2-FE1E8F129FEE}" type="datetimeFigureOut">
              <a:rPr lang="zh-CN" altLang="en-US" smtClean="0"/>
              <a:pPr/>
              <a:t>2018/1/31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E9F26-E723-4B7B-A2D1-1CEC548C23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40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970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81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648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03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387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905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120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880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362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3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8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887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600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26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944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12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345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61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77DA-C403-442B-877F-EA621D5DB7E4}" type="datetime1">
              <a:rPr lang="zh-CN" altLang="en-US" smtClean="0"/>
              <a:pPr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25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EB7F-BF0C-47FD-9348-70C842F35C31}" type="datetime1">
              <a:rPr lang="zh-CN" altLang="en-US" smtClean="0"/>
              <a:pPr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2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198-FDC1-4993-A178-27A97CCFB9D0}" type="datetime1">
              <a:rPr lang="zh-CN" altLang="en-US" smtClean="0"/>
              <a:pPr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18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89D1-D4D8-4761-846B-942544D7164E}" type="datetime1">
              <a:rPr lang="zh-CN" altLang="en-US" smtClean="0"/>
              <a:pPr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4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D8A6-240A-40CF-BB64-99FC1777ADDC}" type="datetime1">
              <a:rPr lang="zh-CN" altLang="en-US" smtClean="0"/>
              <a:pPr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35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72E0-105B-4A28-BFE6-08E0898FBAB4}" type="datetime1">
              <a:rPr lang="zh-CN" altLang="en-US" smtClean="0"/>
              <a:pPr/>
              <a:t>2018/1/31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95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844D-8AE5-4334-9AA0-F3E1B791719C}" type="datetime1">
              <a:rPr lang="zh-CN" altLang="en-US" smtClean="0"/>
              <a:pPr/>
              <a:t>2018/1/31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80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F9A4-4681-4165-B173-2B53FAC4D453}" type="datetime1">
              <a:rPr lang="zh-CN" altLang="en-US" smtClean="0"/>
              <a:pPr/>
              <a:t>2018/1/31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01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975C-B01A-42B9-97CE-598F2F474A46}" type="datetime1">
              <a:rPr lang="zh-CN" altLang="en-US" smtClean="0"/>
              <a:pPr/>
              <a:t>2018/1/31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85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C96E-671B-441F-AA28-5985F4509A42}" type="datetime1">
              <a:rPr lang="zh-CN" altLang="en-US" smtClean="0"/>
              <a:pPr/>
              <a:t>2018/1/31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46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CEA-6F04-4587-81F4-928845556904}" type="datetime1">
              <a:rPr lang="zh-CN" altLang="en-US" smtClean="0"/>
              <a:pPr/>
              <a:t>2018/1/31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98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60350-9721-4F38-802E-16CCA934484E}" type="datetime1">
              <a:rPr lang="zh-CN" altLang="en-US" smtClean="0"/>
              <a:pPr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53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0595" y="2352822"/>
            <a:ext cx="9674940" cy="837101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US" altLang="zh-CN" sz="4800" b="1" dirty="0" smtClean="0"/>
              <a:t>Weekly report</a:t>
            </a:r>
            <a:endParaRPr lang="zh-CN" altLang="en-US" sz="48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78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620000"/>
            <a:ext cx="5891022" cy="4505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620000"/>
            <a:ext cx="5825014" cy="425110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51562" y="6183283"/>
            <a:ext cx="200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Liu Fang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63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2000"/>
            <a:ext cx="6083640" cy="422852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33909" y="6000836"/>
            <a:ext cx="210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2scan/OK/scripe115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512000"/>
            <a:ext cx="5902166" cy="421252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60189" y="6029864"/>
            <a:ext cx="192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Tan </a:t>
            </a:r>
            <a:r>
              <a:rPr lang="en-US" altLang="zh-CN" sz="2800" dirty="0" err="1" smtClean="0"/>
              <a:t>Yx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500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620000"/>
            <a:ext cx="5825014" cy="42511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620000"/>
            <a:ext cx="5902166" cy="421252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9034" y="6038491"/>
            <a:ext cx="264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/>
              <a:t>comparation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461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620000"/>
            <a:ext cx="5848160" cy="40196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999" y="1620000"/>
            <a:ext cx="61436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999" y="1620000"/>
            <a:ext cx="6143625" cy="4286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080000"/>
            <a:ext cx="45720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60000"/>
            <a:ext cx="4879181" cy="50077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0" y="1620000"/>
            <a:ext cx="6523673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04000" y="432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872000"/>
            <a:ext cx="5886736" cy="40736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886736" cy="408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04000" y="432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872000"/>
            <a:ext cx="5817299" cy="42511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863590" cy="42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6" y="720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K</a:t>
            </a:r>
            <a:r>
              <a:rPr lang="en-US" altLang="zh-CN" dirty="0" smtClean="0"/>
              <a:t> boost to </a:t>
            </a:r>
            <a:r>
              <a:rPr lang="en-US" altLang="zh-CN" dirty="0"/>
              <a:t>Phi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872000"/>
            <a:ext cx="5871305" cy="40582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871305" cy="40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6" y="720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K</a:t>
            </a:r>
            <a:r>
              <a:rPr lang="en-US" altLang="zh-CN" dirty="0" smtClean="0"/>
              <a:t> boost to </a:t>
            </a:r>
            <a:r>
              <a:rPr lang="en-US" altLang="zh-CN" dirty="0"/>
              <a:t>Phi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872000"/>
            <a:ext cx="5825014" cy="42279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809583" cy="420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err="1" smtClean="0"/>
              <a:t>Roofit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867697" y="1777042"/>
            <a:ext cx="10515600" cy="4668004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  </a:t>
            </a:r>
            <a:r>
              <a:rPr lang="en-US" altLang="zh-CN" sz="2000" dirty="0" smtClean="0"/>
              <a:t>ROOT</a:t>
            </a:r>
            <a:r>
              <a:rPr lang="en-US" altLang="zh-CN" sz="2000" dirty="0"/>
              <a:t>::Math::</a:t>
            </a:r>
            <a:r>
              <a:rPr lang="en-US" altLang="zh-CN" sz="2000" dirty="0" err="1"/>
              <a:t>MinimizerOptions</a:t>
            </a:r>
            <a:r>
              <a:rPr lang="en-US" altLang="zh-CN" sz="2000" dirty="0"/>
              <a:t>::</a:t>
            </a:r>
            <a:r>
              <a:rPr lang="en-US" altLang="zh-CN" sz="2000" dirty="0" err="1" smtClean="0"/>
              <a:t>SetDefaultMaxFunctionCalls</a:t>
            </a:r>
            <a:r>
              <a:rPr lang="en-US" altLang="zh-CN" sz="2000" dirty="0" smtClean="0"/>
              <a:t>(10000);</a:t>
            </a:r>
            <a:r>
              <a:rPr lang="en-US" altLang="zh-CN" sz="1800" dirty="0" smtClean="0"/>
              <a:t> </a:t>
            </a:r>
          </a:p>
          <a:p>
            <a:r>
              <a:rPr lang="en-US" altLang="zh-CN" sz="1800" dirty="0"/>
              <a:t> </a:t>
            </a:r>
            <a:r>
              <a:rPr lang="en-US" altLang="zh-CN" sz="2000" b="1" dirty="0"/>
              <a:t>Introduction to Fitting: </a:t>
            </a:r>
            <a:endParaRPr lang="en-US" altLang="zh-CN" sz="2000" b="1" dirty="0" smtClean="0"/>
          </a:p>
          <a:p>
            <a:pPr marL="0" indent="0">
              <a:buNone/>
            </a:pPr>
            <a:r>
              <a:rPr lang="en-US" altLang="zh-CN" sz="1800" dirty="0" smtClean="0"/>
              <a:t>	–</a:t>
            </a:r>
            <a:r>
              <a:rPr lang="en-US" altLang="zh-CN" sz="1800" dirty="0"/>
              <a:t>what is fitting, 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	–</a:t>
            </a:r>
            <a:r>
              <a:rPr lang="en-US" altLang="zh-CN" sz="1800" dirty="0"/>
              <a:t>how to fit a histogram in ROOT, 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	–</a:t>
            </a:r>
            <a:r>
              <a:rPr lang="en-US" altLang="zh-CN" sz="1800" dirty="0"/>
              <a:t>how to retrieve the fit result. </a:t>
            </a:r>
            <a:endParaRPr lang="en-US" altLang="zh-CN" sz="1800" dirty="0" smtClean="0"/>
          </a:p>
          <a:p>
            <a:r>
              <a:rPr lang="en-US" altLang="zh-CN" sz="2000" b="1" dirty="0" smtClean="0"/>
              <a:t> </a:t>
            </a:r>
            <a:r>
              <a:rPr lang="en-US" altLang="zh-CN" sz="2000" b="1" dirty="0"/>
              <a:t>Building complex fit functions in ROOT. 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 </a:t>
            </a:r>
            <a:r>
              <a:rPr lang="en-US" altLang="zh-CN" sz="2000" b="1" dirty="0"/>
              <a:t>Interface to Minimization. 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~~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962" y="3423548"/>
            <a:ext cx="3271838" cy="22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6" y="720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</a:t>
            </a:r>
            <a:r>
              <a:rPr lang="en-US" altLang="zh-CN" dirty="0"/>
              <a:t>i</a:t>
            </a:r>
            <a:r>
              <a:rPr lang="en-US" altLang="zh-CN" dirty="0" smtClean="0"/>
              <a:t>on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872000"/>
            <a:ext cx="5886736" cy="40659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917597" cy="407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6" y="720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</a:t>
            </a:r>
            <a:r>
              <a:rPr lang="en-US" altLang="zh-CN" dirty="0"/>
              <a:t>i</a:t>
            </a:r>
            <a:r>
              <a:rPr lang="en-US" altLang="zh-CN" dirty="0" smtClean="0"/>
              <a:t>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872000"/>
            <a:ext cx="5840444" cy="42511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840444" cy="422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err="1" smtClean="0"/>
              <a:t>Roofit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712249" y="1700784"/>
            <a:ext cx="10515600" cy="489971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Estimate way</a:t>
            </a:r>
            <a:r>
              <a:rPr lang="en-US" altLang="zh-CN" sz="2000" b="1" dirty="0" smtClean="0"/>
              <a:t> </a:t>
            </a:r>
          </a:p>
          <a:p>
            <a:pPr marL="0" indent="0">
              <a:buNone/>
            </a:pPr>
            <a:r>
              <a:rPr lang="en-US" altLang="zh-CN" sz="1800" dirty="0"/>
              <a:t>	– Least square fit ( </a:t>
            </a:r>
            <a:r>
              <a:rPr lang="zh-CN" altLang="en-US" sz="1800" dirty="0"/>
              <a:t>𝛘</a:t>
            </a:r>
            <a:r>
              <a:rPr lang="en-US" altLang="zh-CN" sz="1800" dirty="0"/>
              <a:t>2) 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/>
              <a:t>	–Maximum Likelihood (ML) Fit </a:t>
            </a:r>
            <a:endParaRPr lang="en-US" altLang="zh-CN" sz="1800" dirty="0" smtClean="0"/>
          </a:p>
          <a:p>
            <a:r>
              <a:rPr lang="en-US" altLang="zh-CN" sz="2000" b="1" dirty="0"/>
              <a:t> </a:t>
            </a:r>
            <a:r>
              <a:rPr lang="en-US" altLang="zh-CN" sz="3200" dirty="0"/>
              <a:t>How </a:t>
            </a:r>
            <a:r>
              <a:rPr lang="en-US" altLang="zh-CN" sz="3200" dirty="0" smtClean="0"/>
              <a:t>to fit </a:t>
            </a:r>
            <a:r>
              <a:rPr lang="en-US" altLang="zh-CN" sz="3200" dirty="0"/>
              <a:t>in </a:t>
            </a:r>
            <a:r>
              <a:rPr lang="en-US" altLang="zh-CN" sz="3200" dirty="0" smtClean="0"/>
              <a:t>ROOT</a:t>
            </a:r>
          </a:p>
          <a:p>
            <a:pPr marL="0" lvl="0" indent="0">
              <a:buNone/>
            </a:pPr>
            <a:r>
              <a:rPr lang="en-US" altLang="zh-CN" sz="1800" dirty="0">
                <a:solidFill>
                  <a:prstClr val="black"/>
                </a:solidFill>
              </a:rPr>
              <a:t>	– Create  a parametric function object, </a:t>
            </a:r>
            <a:r>
              <a:rPr lang="en-US" altLang="zh-CN" sz="1800" dirty="0" smtClean="0">
                <a:solidFill>
                  <a:prstClr val="black"/>
                </a:solidFill>
              </a:rPr>
              <a:t>TF1(available in </a:t>
            </a:r>
            <a:r>
              <a:rPr lang="en-US" altLang="zh-CN" sz="1800" dirty="0">
                <a:solidFill>
                  <a:prstClr val="black"/>
                </a:solidFill>
              </a:rPr>
              <a:t>ROOT library)</a:t>
            </a:r>
            <a:endParaRPr lang="en-US" altLang="zh-CN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zh-CN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CN" sz="1800" dirty="0">
                <a:solidFill>
                  <a:prstClr val="black"/>
                </a:solidFill>
              </a:rPr>
              <a:t>	–Set the initial values of the function </a:t>
            </a:r>
            <a:r>
              <a:rPr lang="en-US" altLang="zh-CN" sz="1800" dirty="0" smtClean="0">
                <a:solidFill>
                  <a:prstClr val="black"/>
                </a:solidFill>
              </a:rPr>
              <a:t>parameters</a:t>
            </a:r>
          </a:p>
          <a:p>
            <a:pPr marL="0" lvl="0" indent="0">
              <a:buNone/>
            </a:pPr>
            <a:endParaRPr lang="en-US" altLang="zh-CN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CN" sz="1800" dirty="0">
                <a:solidFill>
                  <a:prstClr val="black"/>
                </a:solidFill>
              </a:rPr>
              <a:t>	– Fit the data object </a:t>
            </a:r>
            <a:endParaRPr lang="en-US" altLang="zh-CN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zh-CN" sz="1800" dirty="0">
              <a:solidFill>
                <a:prstClr val="black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640" y="3911752"/>
            <a:ext cx="6867856" cy="3525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640" y="4668952"/>
            <a:ext cx="4344112" cy="2949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640" y="5368589"/>
            <a:ext cx="3107602" cy="4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Minimization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867697" y="1777042"/>
            <a:ext cx="10515600" cy="4668004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 </a:t>
            </a:r>
            <a:r>
              <a:rPr lang="en-US" altLang="zh-CN" sz="2000" dirty="0"/>
              <a:t>Methods like Minuit based on gradient can get stuck easily in local </a:t>
            </a:r>
            <a:r>
              <a:rPr lang="en-US" altLang="zh-CN" sz="2000" dirty="0" smtClean="0"/>
              <a:t>minima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r>
              <a:rPr lang="en-US" altLang="zh-CN" sz="2400" dirty="0"/>
              <a:t>Stochastic methods like simulated annealing or genetic algorithms can 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    help </a:t>
            </a:r>
            <a:r>
              <a:rPr lang="en-US" altLang="zh-CN" sz="2400" dirty="0"/>
              <a:t>to find the global </a:t>
            </a:r>
            <a:r>
              <a:rPr lang="en-US" altLang="zh-CN" sz="2400" dirty="0" smtClean="0"/>
              <a:t>minimum</a:t>
            </a:r>
          </a:p>
          <a:p>
            <a:pPr marL="0" indent="0">
              <a:buNone/>
            </a:pPr>
            <a:r>
              <a:rPr lang="en-US" altLang="zh-CN" sz="1800" dirty="0"/>
              <a:t>	– (but it can be quite inefficient, e.g. many function calls</a:t>
            </a:r>
            <a:r>
              <a:rPr lang="en-US" altLang="zh-CN" sz="1800" dirty="0" smtClean="0"/>
              <a:t>)</a:t>
            </a:r>
          </a:p>
          <a:p>
            <a:pPr marL="0" indent="0">
              <a:buNone/>
            </a:pPr>
            <a:endParaRPr lang="en-US" altLang="zh-CN" sz="1800" b="1" dirty="0"/>
          </a:p>
          <a:p>
            <a:r>
              <a:rPr lang="en-US" altLang="zh-CN" sz="2400" b="1" dirty="0"/>
              <a:t>Parameter Errors</a:t>
            </a:r>
          </a:p>
          <a:p>
            <a:pPr marL="0" indent="0">
              <a:buNone/>
            </a:pPr>
            <a:r>
              <a:rPr lang="en-US" altLang="zh-CN" sz="2000" b="1" dirty="0" smtClean="0"/>
              <a:t>    </a:t>
            </a:r>
            <a:r>
              <a:rPr lang="en-US" altLang="zh-CN" sz="2400" dirty="0" smtClean="0"/>
              <a:t>A approximation </a:t>
            </a:r>
            <a:r>
              <a:rPr lang="en-US" altLang="zh-CN" sz="2400" dirty="0"/>
              <a:t>to estimate the confidence </a:t>
            </a:r>
            <a:r>
              <a:rPr lang="en-US" altLang="zh-CN" sz="2400" dirty="0" smtClean="0"/>
              <a:t>level:</a:t>
            </a:r>
          </a:p>
          <a:p>
            <a:pPr marL="0" indent="0">
              <a:buNone/>
            </a:pPr>
            <a:r>
              <a:rPr lang="en-US" altLang="zh-CN" sz="2000" dirty="0" smtClean="0"/>
              <a:t>    -use </a:t>
            </a:r>
            <a:r>
              <a:rPr lang="en-US" altLang="zh-CN" sz="2000" dirty="0"/>
              <a:t>directly the log-likelihood function and look at the difference from the minimum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29936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purpose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67697" y="1777042"/>
                <a:ext cx="10515600" cy="46680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3200" dirty="0"/>
                  <a:t> </a:t>
                </a:r>
                <a:r>
                  <a:rPr lang="en-US" altLang="zh-CN" sz="3200" dirty="0" smtClean="0"/>
                  <a:t>Efficiency</a:t>
                </a:r>
                <a:endParaRPr lang="en-US" altLang="zh-CN" sz="1100" b="1" dirty="0"/>
              </a:p>
              <a:p>
                <a:pPr marL="228594" lvl="1">
                  <a:spcBef>
                    <a:spcPts val="1000"/>
                  </a:spcBef>
                </a:pPr>
                <a:r>
                  <a:rPr lang="en-US" altLang="zh-CN" sz="2800" dirty="0" smtClean="0"/>
                  <a:t> </a:t>
                </a:r>
                <a:r>
                  <a:rPr lang="en-US" altLang="zh-CN" sz="2800" b="1" dirty="0" smtClean="0"/>
                  <a:t>fit successful</a:t>
                </a:r>
                <a:endParaRPr lang="en-US" altLang="zh-CN" sz="2800" b="1" dirty="0"/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1.Make sure functions all right;</a:t>
                </a:r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2.Fit in </a:t>
                </a:r>
                <a:r>
                  <a:rPr lang="en-US" altLang="zh-CN" sz="2200" dirty="0" err="1" smtClean="0">
                    <a:solidFill>
                      <a:srgbClr val="00B0F0"/>
                    </a:solidFill>
                  </a:rPr>
                  <a:t>Liufang’s</a:t>
                </a: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 criteria</a:t>
                </a:r>
                <a:r>
                  <a:rPr lang="en-US" altLang="zh-CN" sz="2200" dirty="0">
                    <a:solidFill>
                      <a:srgbClr val="00B0F0"/>
                    </a:solidFill>
                  </a:rPr>
                  <a:t>;</a:t>
                </a:r>
                <a:endParaRPr lang="en-US" altLang="zh-CN" sz="2200" dirty="0" smtClean="0">
                  <a:solidFill>
                    <a:srgbClr val="00B0F0"/>
                  </a:solidFill>
                </a:endParaRPr>
              </a:p>
              <a:p>
                <a:pPr marL="457189" lvl="1" indent="0">
                  <a:buNone/>
                </a:pPr>
                <a:r>
                  <a:rPr lang="en-US" altLang="zh-CN" sz="2200" dirty="0" smtClean="0"/>
                  <a:t>3.Maybe improve criteria.</a:t>
                </a:r>
                <a:endParaRPr lang="en-US" altLang="zh-CN" sz="1800" dirty="0"/>
              </a:p>
              <a:p>
                <a:pPr marL="228594" lvl="1">
                  <a:spcBef>
                    <a:spcPts val="1000"/>
                  </a:spcBef>
                </a:pPr>
                <a:r>
                  <a:rPr lang="en-US" altLang="zh-CN" sz="2800" dirty="0"/>
                  <a:t> </a:t>
                </a:r>
                <a:r>
                  <a:rPr lang="el-GR" altLang="zh-CN" sz="2800" b="1" dirty="0" smtClean="0"/>
                  <a:t> </a:t>
                </a:r>
                <a:r>
                  <a:rPr lang="en-US" altLang="zh-CN" sz="2800" dirty="0" smtClean="0"/>
                  <a:t> To do</a:t>
                </a:r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1.Code and </a:t>
                </a:r>
                <a:r>
                  <a:rPr lang="en-US" altLang="zh-CN" sz="2200" dirty="0" err="1" smtClean="0">
                    <a:solidFill>
                      <a:srgbClr val="00B0F0"/>
                    </a:solidFill>
                  </a:rPr>
                  <a:t>Roofit</a:t>
                </a: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 checked;     </a:t>
                </a:r>
                <a:endParaRPr lang="en-US" altLang="zh-CN" sz="2200" dirty="0">
                  <a:solidFill>
                    <a:srgbClr val="00B0F0"/>
                  </a:solidFill>
                </a:endParaRPr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2.debug </a:t>
                </a:r>
                <a:r>
                  <a:rPr lang="en-US" altLang="zh-CN" sz="2200" dirty="0">
                    <a:solidFill>
                      <a:srgbClr val="00B0F0"/>
                    </a:solidFill>
                  </a:rPr>
                  <a:t>in </a:t>
                </a:r>
                <a:r>
                  <a:rPr lang="en-US" altLang="zh-CN" sz="2200" dirty="0" err="1">
                    <a:solidFill>
                      <a:srgbClr val="00B0F0"/>
                    </a:solidFill>
                  </a:rPr>
                  <a:t>Liufang’s</a:t>
                </a:r>
                <a:r>
                  <a:rPr lang="en-US" altLang="zh-CN" sz="2200" dirty="0">
                    <a:solidFill>
                      <a:srgbClr val="00B0F0"/>
                    </a:solidFill>
                  </a:rPr>
                  <a:t> </a:t>
                </a:r>
                <a:r>
                  <a:rPr lang="en-US" altLang="zh-CN" sz="2200" dirty="0" err="1" smtClean="0">
                    <a:solidFill>
                      <a:srgbClr val="00B0F0"/>
                    </a:solidFill>
                  </a:rPr>
                  <a:t>criteria</a:t>
                </a:r>
                <a:r>
                  <a:rPr lang="en-US" altLang="zh-CN" sz="2200" dirty="0" err="1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Change</a:t>
                </a:r>
                <a:r>
                  <a:rPr lang="en-US" altLang="zh-CN" sz="22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sz="2000" dirty="0">
                    <a:solidFill>
                      <a:srgbClr val="00B0F0"/>
                    </a:solidFill>
                  </a:rPr>
                  <a:t>resonance </a:t>
                </a:r>
                <a:r>
                  <a:rPr lang="en-US" altLang="zh-CN" sz="2000" dirty="0" smtClean="0">
                    <a:solidFill>
                      <a:srgbClr val="00B0F0"/>
                    </a:solidFill>
                  </a:rPr>
                  <a:t>state the same with </a:t>
                </a:r>
                <a:r>
                  <a:rPr lang="en-US" altLang="zh-CN" sz="2000" dirty="0" err="1" smtClean="0">
                    <a:solidFill>
                      <a:srgbClr val="00B0F0"/>
                    </a:solidFill>
                  </a:rPr>
                  <a:t>liu</a:t>
                </a: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;</a:t>
                </a:r>
                <a:r>
                  <a:rPr lang="en-US" altLang="zh-CN" sz="2000" dirty="0"/>
                  <a:t> </a:t>
                </a:r>
                <a:endParaRPr lang="en-US" altLang="zh-CN" sz="2000" dirty="0" smtClean="0"/>
              </a:p>
              <a:p>
                <a:pPr marL="457189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l-GR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𝑎𝑏𝑐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sup>
                          </m:sSup>
                        </m:den>
                      </m:f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𝑎𝑏𝑐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200" dirty="0">
                  <a:solidFill>
                    <a:srgbClr val="00B0F0"/>
                  </a:solidFill>
                </a:endParaRPr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prstClr val="black"/>
                    </a:solidFill>
                  </a:rPr>
                  <a:t>3.Fit and find a good result;</a:t>
                </a:r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prstClr val="black"/>
                    </a:solidFill>
                  </a:rPr>
                  <a:t>4..</a:t>
                </a:r>
                <a:endParaRPr lang="en-US" altLang="zh-CN" sz="1800" dirty="0">
                  <a:solidFill>
                    <a:prstClr val="black"/>
                  </a:solidFill>
                </a:endParaRPr>
              </a:p>
              <a:p>
                <a:pPr marL="228594" lvl="1">
                  <a:spcBef>
                    <a:spcPts val="1000"/>
                  </a:spcBef>
                </a:pPr>
                <a:endParaRPr lang="en-US" altLang="zh-CN" sz="2800" b="1" dirty="0" smtClean="0"/>
              </a:p>
            </p:txBody>
          </p:sp>
        </mc:Choice>
        <mc:Fallback xmlns="">
          <p:sp>
            <p:nvSpPr>
              <p:cNvPr id="6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697" y="1777042"/>
                <a:ext cx="10515600" cy="4668004"/>
              </a:xfrm>
              <a:blipFill rotWithShape="0">
                <a:blip r:embed="rId3"/>
                <a:stretch>
                  <a:fillRect l="-1333" t="-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6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resonance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67697" y="1777042"/>
                <a:ext cx="10515600" cy="4668004"/>
              </a:xfrm>
            </p:spPr>
            <p:txBody>
              <a:bodyPr>
                <a:normAutofit/>
              </a:bodyPr>
              <a:lstStyle/>
              <a:p>
                <a:pPr marL="457189" lvl="1" indent="0">
                  <a:buNone/>
                </a:pPr>
                <a:r>
                  <a:rPr lang="en-US" altLang="zh-CN" sz="2200" dirty="0" smtClean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|LS&gt;	</a:t>
                </a:r>
              </a:p>
              <a:p>
                <a:pPr marL="457189" lvl="1" indent="0">
                  <a:buNone/>
                </a:pP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 smtClean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200" dirty="0"/>
                  <a:t>|01&gt; : </a:t>
                </a:r>
                <a:r>
                  <a:rPr lang="en-US" altLang="zh-CN" sz="2200" dirty="0" err="1" smtClean="0">
                    <a:solidFill>
                      <a:srgbClr val="FF0000"/>
                    </a:solidFill>
                  </a:rPr>
                  <a:t>phasespace</a:t>
                </a:r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(980)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1370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1750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|21</a:t>
                </a:r>
                <a:r>
                  <a:rPr lang="en-US" altLang="zh-CN" sz="2200" dirty="0"/>
                  <a:t>&gt; </a:t>
                </a:r>
                <a:r>
                  <a:rPr lang="en-US" altLang="zh-CN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(980)</m:t>
                    </m:r>
                  </m:oMath>
                </a14:m>
                <a:r>
                  <a:rPr lang="en-US" altLang="zh-CN" sz="2200" dirty="0" smtClean="0"/>
                  <a:t>,</a:t>
                </a: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(1370)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r>
                      <a:rPr lang="zh-CN" altLang="en-US" sz="22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1750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/>
                  <a:t>|01&gt; </a:t>
                </a:r>
                <a:r>
                  <a:rPr lang="en-US" altLang="zh-CN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1270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525</m:t>
                    </m:r>
                    <m:r>
                      <a:rPr lang="en-US" altLang="zh-CN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1950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:r>
                  <a:rPr lang="en-US" altLang="zh-CN" sz="2200" dirty="0" smtClean="0"/>
                  <a:t>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|21</a:t>
                </a:r>
                <a:r>
                  <a:rPr lang="en-US" altLang="zh-CN" sz="2200" dirty="0"/>
                  <a:t>&gt; </a:t>
                </a:r>
                <a:r>
                  <a:rPr lang="en-US" altLang="zh-CN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/>
                  <a:t>,</a:t>
                </a:r>
                <a:r>
                  <a:rPr lang="en-US" altLang="zh-CN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(1525)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950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:r>
                  <a:rPr lang="en-US" altLang="zh-CN" sz="2200" dirty="0" smtClean="0"/>
                  <a:t> 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|22&gt;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/>
                  <a:t>,</a:t>
                </a:r>
                <a:r>
                  <a:rPr lang="en-US" altLang="zh-CN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(1525)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950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:r>
                  <a:rPr lang="en-US" altLang="zh-CN" sz="2200" dirty="0" smtClean="0"/>
                  <a:t> 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|23&gt;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/>
                  <a:t>,</a:t>
                </a:r>
                <a:r>
                  <a:rPr lang="en-US" altLang="zh-CN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(1525)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950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:r>
                  <a:rPr lang="en-US" altLang="zh-CN" sz="2200" dirty="0" smtClean="0"/>
                  <a:t> 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|43&gt;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/>
                  <a:t>,</a:t>
                </a:r>
                <a:r>
                  <a:rPr lang="en-US" altLang="zh-CN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(1525)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950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:r>
                  <a:rPr lang="en-US" altLang="zh-CN" sz="2200" dirty="0" smtClean="0"/>
                  <a:t> 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endParaRPr lang="en-US" altLang="zh-CN" sz="1800" dirty="0">
                  <a:solidFill>
                    <a:prstClr val="black"/>
                  </a:solidFill>
                </a:endParaRPr>
              </a:p>
              <a:p>
                <a:pPr marL="228594" lvl="1">
                  <a:spcBef>
                    <a:spcPts val="1000"/>
                  </a:spcBef>
                </a:pPr>
                <a:endParaRPr lang="en-US" altLang="zh-CN" sz="2800" b="1" dirty="0" smtClean="0"/>
              </a:p>
            </p:txBody>
          </p:sp>
        </mc:Choice>
        <mc:Fallback xmlns="">
          <p:sp>
            <p:nvSpPr>
              <p:cNvPr id="6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697" y="1777042"/>
                <a:ext cx="10515600" cy="4668004"/>
              </a:xfrm>
              <a:blipFill rotWithShape="0">
                <a:blip r:embed="rId3"/>
                <a:stretch>
                  <a:fillRect t="-1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3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0" y="2340000"/>
            <a:ext cx="5019675" cy="2962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000" y="1944000"/>
            <a:ext cx="4068509" cy="39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0" y="1620000"/>
            <a:ext cx="5891022" cy="45053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620000"/>
            <a:ext cx="5871305" cy="407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0" y="1620000"/>
            <a:ext cx="5891022" cy="4505325"/>
          </a:xfrm>
          <a:prstGeom prst="rect">
            <a:avLst/>
          </a:prstGeom>
        </p:spPr>
      </p:pic>
      <p:pic>
        <p:nvPicPr>
          <p:cNvPr id="3" name="图片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548000"/>
            <a:ext cx="6083640" cy="422852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08030" y="6125325"/>
            <a:ext cx="210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2scan/OK/scripe115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40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21939</TotalTime>
  <Words>170</Words>
  <Application>Microsoft Office PowerPoint</Application>
  <PresentationFormat>宽屏</PresentationFormat>
  <Paragraphs>113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宋体</vt:lpstr>
      <vt:lpstr>Arial</vt:lpstr>
      <vt:lpstr>Calibri</vt:lpstr>
      <vt:lpstr>Calibri Light</vt:lpstr>
      <vt:lpstr>Cambria Math</vt:lpstr>
      <vt:lpstr>Wingdings</vt:lpstr>
      <vt:lpstr>Office 主题</vt:lpstr>
      <vt:lpstr>Weekly report</vt:lpstr>
      <vt:lpstr>Roofit</vt:lpstr>
      <vt:lpstr>Roofit</vt:lpstr>
      <vt:lpstr>Minimization</vt:lpstr>
      <vt:lpstr>purpose</vt:lpstr>
      <vt:lpstr>resonance</vt:lpstr>
      <vt:lpstr>Preliminary Fitting</vt:lpstr>
      <vt:lpstr>Preliminary Fitting</vt:lpstr>
      <vt:lpstr>Preliminary Fitting</vt:lpstr>
      <vt:lpstr>Preliminary Fitting</vt:lpstr>
      <vt:lpstr>Preliminary Fitting</vt:lpstr>
      <vt:lpstr>Preliminary Fitting</vt:lpstr>
      <vt:lpstr>Preliminary Fitting</vt:lpstr>
      <vt:lpstr>Preliminary Fitting</vt:lpstr>
      <vt:lpstr>Preliminary Fitting</vt:lpstr>
      <vt:lpstr>Preliminary Fitting</vt:lpstr>
      <vt:lpstr>Preliminary Fitting</vt:lpstr>
      <vt:lpstr>K boost to Phi</vt:lpstr>
      <vt:lpstr>K boost to Phi</vt:lpstr>
      <vt:lpstr>Pion</vt:lpstr>
      <vt:lpstr>Pion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</dc:title>
  <dc:creator>sfxzctyx</dc:creator>
  <cp:lastModifiedBy>sfxzctyx</cp:lastModifiedBy>
  <cp:revision>260</cp:revision>
  <dcterms:created xsi:type="dcterms:W3CDTF">2016-08-30T07:32:40Z</dcterms:created>
  <dcterms:modified xsi:type="dcterms:W3CDTF">2018-01-31T07:31:36Z</dcterms:modified>
</cp:coreProperties>
</file>