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5"/>
  </p:notesMasterIdLst>
  <p:sldIdLst>
    <p:sldId id="380" r:id="rId3"/>
    <p:sldId id="437" r:id="rId4"/>
    <p:sldId id="438" r:id="rId5"/>
    <p:sldId id="439" r:id="rId6"/>
    <p:sldId id="425" r:id="rId7"/>
    <p:sldId id="449" r:id="rId8"/>
    <p:sldId id="410" r:id="rId9"/>
    <p:sldId id="435" r:id="rId10"/>
    <p:sldId id="443" r:id="rId11"/>
    <p:sldId id="456" r:id="rId12"/>
    <p:sldId id="465" r:id="rId13"/>
    <p:sldId id="378" r:id="rId1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CCFFFF"/>
    <a:srgbClr val="99FFCC"/>
    <a:srgbClr val="66CCFF"/>
    <a:srgbClr val="FFCC66"/>
    <a:srgbClr val="CCFFCC"/>
    <a:srgbClr val="FFCC99"/>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749" autoAdjust="0"/>
  </p:normalViewPr>
  <p:slideViewPr>
    <p:cSldViewPr snapToGrid="0">
      <p:cViewPr varScale="1">
        <p:scale>
          <a:sx n="91" d="100"/>
          <a:sy n="91" d="100"/>
        </p:scale>
        <p:origin x="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6754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76826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53570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69663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91433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403163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824D-B061-415C-BE8E-B5A9D92BFE93}" type="slidenum">
              <a:rPr lang="zh-CN" altLang="en-US" smtClean="0"/>
              <a:pPr/>
              <a:t>12</a:t>
            </a:fld>
            <a:endParaRPr lang="zh-CN" altLang="en-US"/>
          </a:p>
        </p:txBody>
      </p:sp>
    </p:spTree>
    <p:extLst>
      <p:ext uri="{BB962C8B-B14F-4D97-AF65-F5344CB8AC3E}">
        <p14:creationId xmlns:p14="http://schemas.microsoft.com/office/powerpoint/2010/main" val="136906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1107" y="2130425"/>
            <a:ext cx="10363200" cy="1140460"/>
          </a:xfrm>
          <a:prstGeom prst="rect">
            <a:avLst/>
          </a:prstGeom>
        </p:spPr>
        <p:txBody>
          <a:bodyPr/>
          <a:lstStyle>
            <a:lvl1pPr algn="r">
              <a:defRPr sz="4400" b="1">
                <a:solidFill>
                  <a:srgbClr val="C00000"/>
                </a:solidFill>
                <a:latin typeface="微软雅黑" panose="020B0503020204020204" charset="-122"/>
                <a:ea typeface="微软雅黑" panose="020B0503020204020204" charset="-122"/>
              </a:defRPr>
            </a:lvl1pPr>
          </a:lstStyle>
          <a:p>
            <a:r>
              <a:rPr lang="zh-CN" altLang="en-US" dirty="0"/>
              <a:t>单击此处编辑母版标题样式</a:t>
            </a:r>
          </a:p>
        </p:txBody>
      </p:sp>
      <p:sp>
        <p:nvSpPr>
          <p:cNvPr id="3" name="副标题 2"/>
          <p:cNvSpPr>
            <a:spLocks noGrp="1"/>
          </p:cNvSpPr>
          <p:nvPr>
            <p:ph type="subTitle" idx="1"/>
          </p:nvPr>
        </p:nvSpPr>
        <p:spPr>
          <a:xfrm>
            <a:off x="2639616" y="3356992"/>
            <a:ext cx="8534400" cy="1752600"/>
          </a:xfrm>
          <a:prstGeom prst="rect">
            <a:avLst/>
          </a:prstGeom>
        </p:spPr>
        <p:txBody>
          <a:bodyPr/>
          <a:lstStyle>
            <a:lvl1pPr marL="0" indent="0" algn="r">
              <a:buNone/>
              <a:defRPr kumimoji="0" lang="zh-CN" altLang="en-US" sz="3200" b="0" i="0" u="none" strike="noStrike" kern="0" cap="none" spc="0" normalizeH="0" baseline="0" noProof="1" smtClean="0">
                <a:solidFill>
                  <a:srgbClr val="FF0000"/>
                </a:solidFill>
                <a:latin typeface="Times New Roman" panose="02020603050405020304" pitchFamily="18" charset="0"/>
                <a:ea typeface="微软雅黑" panose="020B0503020204020204" charset="-122"/>
                <a:cs typeface="+mn-cs"/>
                <a:sym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smtClean="0">
                <a:latin typeface="+mn-lt"/>
                <a:ea typeface="+mn-ea"/>
              </a:defRPr>
            </a:lvl1pPr>
          </a:lstStyle>
          <a:p>
            <a:pPr>
              <a:defRPr/>
            </a:pPr>
            <a:fld id="{15B08DD6-1EB9-46CB-AD08-C3847F829360}" type="datetime1">
              <a:rPr lang="zh-CN" altLang="en-US"/>
              <a:t>2023/5/13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ea typeface="+mn-ea"/>
              </a:defRPr>
            </a:lvl1pPr>
          </a:lstStyle>
          <a:p>
            <a:pPr>
              <a:defRPr/>
            </a:pPr>
            <a:fld id="{6E3E399F-F553-4D3B-99B1-E7D955FE37A2}" type="slidenum">
              <a:rPr lang="zh-CN" altLang="en-US"/>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userDrawn="1"/>
        </p:nvSpPr>
        <p:spPr>
          <a:xfrm>
            <a:off x="446617" y="1196975"/>
            <a:ext cx="7679267" cy="107950"/>
          </a:xfrm>
          <a:prstGeom prst="rect">
            <a:avLst/>
          </a:prstGeom>
          <a:gradFill>
            <a:gsLst>
              <a:gs pos="0">
                <a:schemeClr val="bg1">
                  <a:alpha val="48000"/>
                </a:schemeClr>
              </a:gs>
              <a:gs pos="25000">
                <a:srgbClr val="21D6E0"/>
              </a:gs>
              <a:gs pos="75000">
                <a:srgbClr val="0087E6"/>
              </a:gs>
              <a:gs pos="100000">
                <a:srgbClr val="005CB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431371" y="522843"/>
            <a:ext cx="10972800" cy="806908"/>
          </a:xfrm>
          <a:prstGeom prst="rect">
            <a:avLst/>
          </a:prstGeom>
        </p:spPr>
        <p:txBody>
          <a:bodyPr/>
          <a:lstStyle>
            <a:lvl1pPr algn="l">
              <a:defRPr b="1">
                <a:solidFill>
                  <a:srgbClr val="FF0000"/>
                </a:solidFill>
                <a:latin typeface="Times New Roman" panose="02020603050405020304" pitchFamily="18" charset="0"/>
                <a:ea typeface="微软雅黑" panose="020B050302020402020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431371" y="1412776"/>
            <a:ext cx="10972800" cy="4824536"/>
          </a:xfrm>
          <a:prstGeom prst="rect">
            <a:avLst/>
          </a:prstGeom>
        </p:spPr>
        <p:txBody>
          <a:bodyPr/>
          <a:lstStyle>
            <a:lvl1pPr>
              <a:defRPr sz="2800" b="1">
                <a:latin typeface="Times New Roman" panose="02020603050405020304" pitchFamily="18" charset="0"/>
                <a:ea typeface="微软雅黑" panose="020B0503020204020204" charset="-122"/>
                <a:cs typeface="Times New Roman" panose="02020603050405020304" pitchFamily="18" charset="0"/>
              </a:defRPr>
            </a:lvl1pPr>
            <a:lvl2pPr>
              <a:defRPr>
                <a:latin typeface="Times New Roman" panose="02020603050405020304" pitchFamily="18" charset="0"/>
                <a:ea typeface="微软雅黑" panose="020B0503020204020204" charset="-122"/>
                <a:cs typeface="Times New Roman" panose="02020603050405020304" pitchFamily="18" charset="0"/>
              </a:defRPr>
            </a:lvl2pPr>
            <a:lvl3pPr>
              <a:defRPr>
                <a:latin typeface="Times New Roman" panose="02020603050405020304" pitchFamily="18" charset="0"/>
                <a:ea typeface="微软雅黑" panose="020B0503020204020204" charset="-122"/>
                <a:cs typeface="Times New Roman" panose="02020603050405020304" pitchFamily="18" charset="0"/>
              </a:defRPr>
            </a:lvl3pPr>
            <a:lvl4pPr>
              <a:defRPr>
                <a:latin typeface="Times New Roman" panose="02020603050405020304" pitchFamily="18" charset="0"/>
                <a:ea typeface="微软雅黑" panose="020B0503020204020204" charset="-122"/>
                <a:cs typeface="Times New Roman" panose="02020603050405020304" pitchFamily="18" charset="0"/>
              </a:defRPr>
            </a:lvl4pPr>
            <a:lvl5pPr>
              <a:defRPr>
                <a:latin typeface="Times New Roman" panose="02020603050405020304" pitchFamily="18" charset="0"/>
                <a:ea typeface="微软雅黑" panose="020B0503020204020204" charset="-122"/>
                <a:cs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b="1" smtClean="0">
                <a:latin typeface="Times New Roman" panose="02020603050405020304" pitchFamily="18" charset="0"/>
                <a:ea typeface="华文仿宋" panose="02010600040101010101" pitchFamily="2" charset="-122"/>
                <a:cs typeface="Times New Roman" panose="02020603050405020304" pitchFamily="18" charset="0"/>
              </a:defRPr>
            </a:lvl1pPr>
          </a:lstStyle>
          <a:p>
            <a:pPr>
              <a:defRPr/>
            </a:pPr>
            <a:fld id="{59F139D1-F5EF-4C29-BD36-D7A0D7F9567E}" type="datetime1">
              <a:rPr lang="zh-CN" altLang="en-US"/>
              <a:t>2023/5/13</a:t>
            </a:fld>
            <a:endParaRPr lang="zh-CN" altLang="en-US" dirty="0"/>
          </a:p>
        </p:txBody>
      </p:sp>
      <p:sp>
        <p:nvSpPr>
          <p:cNvPr id="6"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737600" y="6356350"/>
            <a:ext cx="2844800" cy="365125"/>
          </a:xfrm>
          <a:prstGeom prst="rect">
            <a:avLst/>
          </a:prstGeom>
        </p:spPr>
        <p:txBody>
          <a:bodyPr/>
          <a:lstStyle>
            <a:lvl1pPr algn="r" fontAlgn="auto">
              <a:spcBef>
                <a:spcPts val="0"/>
              </a:spcBef>
              <a:spcAft>
                <a:spcPts val="0"/>
              </a:spcAft>
              <a:defRPr smtClean="0">
                <a:latin typeface="Times New Roman" panose="02020603050405020304" pitchFamily="18" charset="0"/>
                <a:ea typeface="华文仿宋" panose="02010600040101010101" pitchFamily="2" charset="-122"/>
                <a:cs typeface="Times New Roman" panose="02020603050405020304" pitchFamily="18" charset="0"/>
              </a:defRPr>
            </a:lvl1pPr>
          </a:lstStyle>
          <a:p>
            <a:pPr>
              <a:defRPr/>
            </a:pPr>
            <a:fld id="{F7033256-EE15-4BF3-8A29-BF3183CC6E8D}" type="slidenum">
              <a:rPr lang="zh-CN" altLang="en-US"/>
              <a:t>‹#›</a:t>
            </a:fld>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defRPr>
            </a:lvl1pPr>
          </a:lstStyle>
          <a:p>
            <a:pPr>
              <a:defRPr/>
            </a:pPr>
            <a:fld id="{EA47ED9C-F475-4005-B577-6A4D4F69E805}" type="datetimeFigureOut">
              <a:rPr lang="zh-CN" altLang="en-US">
                <a:solidFill>
                  <a:prstClr val="black"/>
                </a:solidFill>
              </a:rPr>
              <a:pPr>
                <a:defRPr/>
              </a:pPr>
              <a:t>2023/5/13</a:t>
            </a:fld>
            <a:endParaRPr lang="zh-CN" altLang="en-US">
              <a:solidFill>
                <a:prstClr val="black"/>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defRPr>
            </a:lvl1pPr>
          </a:lstStyle>
          <a:p>
            <a:pPr>
              <a:defRPr/>
            </a:pPr>
            <a:fld id="{6E55034F-ACA3-4C41-9FD1-BDC5D6F7BFCF}" type="slidenum">
              <a:rPr lang="zh-CN" altLang="en-US">
                <a:solidFill>
                  <a:prstClr val="black"/>
                </a:solidFill>
              </a:rPr>
              <a:pPr>
                <a:defRPr/>
              </a:pPr>
              <a:t>‹#›</a:t>
            </a:fld>
            <a:endParaRPr lang="zh-CN" altLang="en-US">
              <a:solidFill>
                <a:prstClr val="black"/>
              </a:solidFill>
            </a:endParaRPr>
          </a:p>
        </p:txBody>
      </p:sp>
      <p:sp>
        <p:nvSpPr>
          <p:cNvPr id="5" name="矩形 6"/>
          <p:cNvSpPr/>
          <p:nvPr userDrawn="1"/>
        </p:nvSpPr>
        <p:spPr>
          <a:xfrm>
            <a:off x="446617" y="1196975"/>
            <a:ext cx="7679267" cy="107950"/>
          </a:xfrm>
          <a:prstGeom prst="rect">
            <a:avLst/>
          </a:prstGeom>
          <a:gradFill>
            <a:gsLst>
              <a:gs pos="0">
                <a:schemeClr val="bg1">
                  <a:alpha val="48000"/>
                </a:schemeClr>
              </a:gs>
              <a:gs pos="25000">
                <a:srgbClr val="21D6E0"/>
              </a:gs>
              <a:gs pos="75000">
                <a:srgbClr val="0087E6"/>
              </a:gs>
              <a:gs pos="100000">
                <a:srgbClr val="005CB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2813385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96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1107" y="2130425"/>
            <a:ext cx="10363200" cy="1140460"/>
          </a:xfrm>
          <a:prstGeom prst="rect">
            <a:avLst/>
          </a:prstGeom>
        </p:spPr>
        <p:txBody>
          <a:bodyPr/>
          <a:lstStyle>
            <a:lvl1pPr algn="r">
              <a:defRPr sz="4400" b="1">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2639616" y="3356992"/>
            <a:ext cx="8534400" cy="1752600"/>
          </a:xfrm>
          <a:prstGeom prst="rect">
            <a:avLst/>
          </a:prstGeom>
        </p:spPr>
        <p:txBody>
          <a:bodyPr/>
          <a:lstStyle>
            <a:lvl1pPr marL="0" indent="0" algn="r">
              <a:buNone/>
              <a:defRPr kumimoji="0" lang="zh-CN" altLang="en-US" sz="3200" b="0" i="0" u="none" strike="noStrike" kern="0" cap="none" spc="0" normalizeH="0" baseline="0" noProof="1" smtClean="0">
                <a:solidFill>
                  <a:srgbClr val="FF0000"/>
                </a:solidFill>
                <a:latin typeface="Times New Roman" panose="02020603050405020304" pitchFamily="18" charset="0"/>
                <a:ea typeface="微软雅黑" panose="020B0503020204020204" pitchFamily="34" charset="-122"/>
                <a:cs typeface="+mn-cs"/>
                <a:sym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defRPr>
            </a:lvl1pPr>
          </a:lstStyle>
          <a:p>
            <a:pPr>
              <a:defRPr/>
            </a:pPr>
            <a:fld id="{493E9442-5D69-4297-A1E3-BF26A649D0E7}" type="datetime1">
              <a:rPr lang="zh-CN" altLang="en-US" smtClean="0"/>
              <a:t>2023/5/13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Tree>
    <p:extLst>
      <p:ext uri="{BB962C8B-B14F-4D97-AF65-F5344CB8AC3E}">
        <p14:creationId xmlns:p14="http://schemas.microsoft.com/office/powerpoint/2010/main" val="32289757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522843"/>
            <a:ext cx="10972800" cy="806908"/>
          </a:xfrm>
          <a:prstGeom prst="rect">
            <a:avLst/>
          </a:prstGeom>
        </p:spPr>
        <p:txBody>
          <a:bodyPr/>
          <a:lstStyle>
            <a:lvl1pPr algn="l">
              <a:defRPr b="1" baseline="0">
                <a:solidFill>
                  <a:srgbClr val="FF0000"/>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431371" y="1412776"/>
            <a:ext cx="10972800" cy="4824536"/>
          </a:xfrm>
          <a:prstGeom prst="rect">
            <a:avLst/>
          </a:prstGeom>
        </p:spPr>
        <p:txBody>
          <a:bodyPr/>
          <a:lstStyle>
            <a:lvl1pPr>
              <a:defRPr sz="2800" b="1">
                <a:latin typeface="Times New Roman" panose="02020603050405020304" pitchFamily="18" charset="0"/>
                <a:ea typeface="微软雅黑" panose="020B0503020204020204" pitchFamily="34" charset="-122"/>
                <a:cs typeface="Times New Roman" panose="02020603050405020304" pitchFamily="18" charset="0"/>
              </a:defRPr>
            </a:lvl1pPr>
            <a:lvl2pPr>
              <a:defRPr>
                <a:latin typeface="Times New Roman" panose="02020603050405020304" pitchFamily="18" charset="0"/>
                <a:ea typeface="微软雅黑" panose="020B0503020204020204" pitchFamily="34" charset="-122"/>
                <a:cs typeface="Times New Roman" panose="02020603050405020304" pitchFamily="18" charset="0"/>
              </a:defRPr>
            </a:lvl2pPr>
            <a:lvl3pPr>
              <a:defRPr>
                <a:latin typeface="Times New Roman" panose="02020603050405020304" pitchFamily="18" charset="0"/>
                <a:ea typeface="微软雅黑" panose="020B0503020204020204" pitchFamily="34" charset="-122"/>
                <a:cs typeface="Times New Roman" panose="02020603050405020304" pitchFamily="18" charset="0"/>
              </a:defRPr>
            </a:lvl3pPr>
            <a:lvl4pPr>
              <a:defRPr>
                <a:latin typeface="Times New Roman" panose="02020603050405020304" pitchFamily="18" charset="0"/>
                <a:ea typeface="微软雅黑" panose="020B0503020204020204" pitchFamily="34" charset="-122"/>
                <a:cs typeface="Times New Roman" panose="02020603050405020304" pitchFamily="18" charset="0"/>
              </a:defRPr>
            </a:lvl4pPr>
            <a:lvl5pPr>
              <a:defRPr>
                <a:latin typeface="Times New Roman" panose="02020603050405020304" pitchFamily="18" charset="0"/>
                <a:ea typeface="微软雅黑" panose="020B0503020204020204" pitchFamily="34" charset="-122"/>
                <a:cs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矩形 6"/>
          <p:cNvSpPr/>
          <p:nvPr userDrawn="1"/>
        </p:nvSpPr>
        <p:spPr>
          <a:xfrm>
            <a:off x="445764" y="1196534"/>
            <a:ext cx="7679267" cy="107950"/>
          </a:xfrm>
          <a:prstGeom prst="rect">
            <a:avLst/>
          </a:prstGeom>
          <a:gradFill>
            <a:gsLst>
              <a:gs pos="0">
                <a:schemeClr val="bg1">
                  <a:alpha val="48000"/>
                </a:schemeClr>
              </a:gs>
              <a:gs pos="25000">
                <a:srgbClr val="21D6E0"/>
              </a:gs>
              <a:gs pos="75000">
                <a:srgbClr val="0087E6"/>
              </a:gs>
              <a:gs pos="100000">
                <a:srgbClr val="005CB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2877109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5909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图片 11" descr="logo.gif"/>
          <p:cNvPicPr>
            <a:picLocks noChangeAspect="1"/>
          </p:cNvPicPr>
          <p:nvPr/>
        </p:nvPicPr>
        <p:blipFill>
          <a:blip r:embed="rId6">
            <a:lum bright="10000" contrast="10000"/>
          </a:blip>
          <a:srcRect/>
          <a:stretch>
            <a:fillRect/>
          </a:stretch>
        </p:blipFill>
        <p:spPr bwMode="auto">
          <a:xfrm>
            <a:off x="10477500" y="6197600"/>
            <a:ext cx="1333500" cy="588963"/>
          </a:xfrm>
          <a:prstGeom prst="rect">
            <a:avLst/>
          </a:prstGeom>
          <a:noFill/>
          <a:ln w="9525">
            <a:noFill/>
            <a:miter lim="800000"/>
            <a:headEnd/>
            <a:tailEnd/>
          </a:ln>
        </p:spPr>
      </p:pic>
      <p:pic>
        <p:nvPicPr>
          <p:cNvPr id="1027" name="Picture 2"/>
          <p:cNvPicPr>
            <a:picLocks noChangeAspect="1" noChangeArrowheads="1"/>
          </p:cNvPicPr>
          <p:nvPr/>
        </p:nvPicPr>
        <p:blipFill>
          <a:blip r:embed="rId7">
            <a:lum bright="10000"/>
          </a:blip>
          <a:srcRect l="1540" b="45834"/>
          <a:stretch>
            <a:fillRect/>
          </a:stretch>
        </p:blipFill>
        <p:spPr bwMode="auto">
          <a:xfrm>
            <a:off x="0" y="488950"/>
            <a:ext cx="12192000" cy="3511550"/>
          </a:xfrm>
          <a:prstGeom prst="rect">
            <a:avLst/>
          </a:prstGeom>
          <a:noFill/>
          <a:ln w="9525">
            <a:noFill/>
            <a:miter lim="800000"/>
            <a:headEnd/>
            <a:tailEnd/>
          </a:ln>
        </p:spPr>
      </p:pic>
      <p:pic>
        <p:nvPicPr>
          <p:cNvPr id="1028" name="图片 13" descr="1副 .jpg"/>
          <p:cNvPicPr>
            <a:picLocks noChangeAspect="1"/>
          </p:cNvPicPr>
          <p:nvPr/>
        </p:nvPicPr>
        <p:blipFill>
          <a:blip r:embed="rId8">
            <a:lum bright="-10000" contrast="30000"/>
          </a:blip>
          <a:srcRect l="10556" t="91667" r="2853" b="797"/>
          <a:stretch>
            <a:fillRect/>
          </a:stretch>
        </p:blipFill>
        <p:spPr bwMode="auto">
          <a:xfrm>
            <a:off x="0" y="-20638"/>
            <a:ext cx="12192000" cy="573088"/>
          </a:xfrm>
          <a:prstGeom prst="rect">
            <a:avLst/>
          </a:prstGeom>
          <a:noFill/>
          <a:ln w="9525">
            <a:noFill/>
            <a:miter lim="800000"/>
            <a:headEnd/>
            <a:tailEnd/>
          </a:ln>
        </p:spPr>
      </p:pic>
      <p:pic>
        <p:nvPicPr>
          <p:cNvPr id="1029" name="Picture 17" descr="动态CAEP7"/>
          <p:cNvPicPr>
            <a:picLocks noChangeAspect="1" noChangeArrowheads="1" noCrop="1"/>
          </p:cNvPicPr>
          <p:nvPr/>
        </p:nvPicPr>
        <p:blipFill>
          <a:blip r:embed="rId9"/>
          <a:srcRect/>
          <a:stretch>
            <a:fillRect/>
          </a:stretch>
        </p:blipFill>
        <p:spPr bwMode="auto">
          <a:xfrm>
            <a:off x="190500" y="19050"/>
            <a:ext cx="857251" cy="476250"/>
          </a:xfrm>
          <a:prstGeom prst="rect">
            <a:avLst/>
          </a:prstGeom>
          <a:noFill/>
          <a:ln w="9525">
            <a:noFill/>
            <a:miter lim="800000"/>
            <a:headEnd/>
            <a:tailEnd/>
          </a:ln>
        </p:spPr>
      </p:pic>
      <p:grpSp>
        <p:nvGrpSpPr>
          <p:cNvPr id="1030" name="组合 11"/>
          <p:cNvGrpSpPr/>
          <p:nvPr/>
        </p:nvGrpSpPr>
        <p:grpSpPr bwMode="auto">
          <a:xfrm>
            <a:off x="952500" y="-47625"/>
            <a:ext cx="3050117" cy="546407"/>
            <a:chOff x="762000" y="-24"/>
            <a:chExt cx="2287556" cy="546460"/>
          </a:xfrm>
        </p:grpSpPr>
        <p:pic>
          <p:nvPicPr>
            <p:cNvPr id="1031" name="图片 12" descr="图片1.png"/>
            <p:cNvPicPr>
              <a:picLocks noChangeAspect="1"/>
            </p:cNvPicPr>
            <p:nvPr userDrawn="1"/>
          </p:nvPicPr>
          <p:blipFill>
            <a:blip r:embed="rId10"/>
            <a:srcRect l="26385" b="37401"/>
            <a:stretch>
              <a:fillRect/>
            </a:stretch>
          </p:blipFill>
          <p:spPr bwMode="auto">
            <a:xfrm>
              <a:off x="857224" y="-24"/>
              <a:ext cx="2192332" cy="390549"/>
            </a:xfrm>
            <a:prstGeom prst="rect">
              <a:avLst/>
            </a:prstGeom>
            <a:noFill/>
            <a:ln w="9525">
              <a:noFill/>
              <a:miter lim="800000"/>
              <a:headEnd/>
              <a:tailEnd/>
            </a:ln>
          </p:spPr>
        </p:pic>
        <p:sp>
          <p:nvSpPr>
            <p:cNvPr id="14" name="Text Box 8"/>
            <p:cNvSpPr txBox="1">
              <a:spLocks noChangeArrowheads="1"/>
            </p:cNvSpPr>
            <p:nvPr userDrawn="1"/>
          </p:nvSpPr>
          <p:spPr bwMode="auto">
            <a:xfrm>
              <a:off x="762000" y="347662"/>
              <a:ext cx="2286016" cy="198774"/>
            </a:xfrm>
            <a:prstGeom prst="rect">
              <a:avLst/>
            </a:prstGeom>
            <a:noFill/>
            <a:ln w="9525">
              <a:noFill/>
              <a:miter lim="800000"/>
            </a:ln>
            <a:effectLst/>
          </p:spPr>
          <p:txBody>
            <a:bodyPr>
              <a:spAutoFit/>
            </a:bodyPr>
            <a:lstStyle/>
            <a:p>
              <a:pPr algn="ctr" fontAlgn="auto">
                <a:spcBef>
                  <a:spcPct val="50000"/>
                </a:spcBef>
                <a:spcAft>
                  <a:spcPts val="0"/>
                </a:spcAft>
                <a:defRPr/>
              </a:pPr>
              <a:r>
                <a:rPr lang="en-US" altLang="zh-CN" sz="700" dirty="0">
                  <a:ln>
                    <a:solidFill>
                      <a:schemeClr val="bg1"/>
                    </a:solidFill>
                  </a:ln>
                  <a:solidFill>
                    <a:srgbClr val="FFFFFF"/>
                  </a:solidFill>
                  <a:latin typeface="Arial" panose="020B0604020202020204" pitchFamily="34" charset="0"/>
                  <a:ea typeface="+mn-ea"/>
                </a:rPr>
                <a:t>CHINA  ACADEMY  OF  ENGINEERING  PHYSICS</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70" r:id="rId4"/>
  </p:sldLayoutIdLst>
  <p:transition/>
  <p:hf hdr="0" ftr="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36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36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3600">
          <a:solidFill>
            <a:schemeClr val="tx1"/>
          </a:solidFill>
          <a:latin typeface="Calibri" panose="020F0502020204030204" charset="0"/>
          <a:ea typeface="宋体" panose="02010600030101010101" pitchFamily="2" charset="-122"/>
        </a:defRPr>
      </a:lvl5pPr>
      <a:lvl6pPr marL="457200" algn="ctr" rtl="0" eaLnBrk="1" fontAlgn="base" hangingPunct="1">
        <a:spcBef>
          <a:spcPct val="0"/>
        </a:spcBef>
        <a:spcAft>
          <a:spcPct val="0"/>
        </a:spcAft>
        <a:defRPr sz="3600">
          <a:solidFill>
            <a:schemeClr val="tx1"/>
          </a:solidFill>
          <a:latin typeface="Calibri" panose="020F0502020204030204" charset="0"/>
          <a:ea typeface="宋体" panose="02010600030101010101" pitchFamily="2" charset="-122"/>
        </a:defRPr>
      </a:lvl6pPr>
      <a:lvl7pPr marL="914400" algn="ctr" rtl="0" eaLnBrk="1" fontAlgn="base" hangingPunct="1">
        <a:spcBef>
          <a:spcPct val="0"/>
        </a:spcBef>
        <a:spcAft>
          <a:spcPct val="0"/>
        </a:spcAft>
        <a:defRPr sz="3600">
          <a:solidFill>
            <a:schemeClr val="tx1"/>
          </a:solidFill>
          <a:latin typeface="Calibri" panose="020F0502020204030204" charset="0"/>
          <a:ea typeface="宋体" panose="02010600030101010101" pitchFamily="2" charset="-122"/>
        </a:defRPr>
      </a:lvl7pPr>
      <a:lvl8pPr marL="1371600" algn="ctr" rtl="0" eaLnBrk="1" fontAlgn="base" hangingPunct="1">
        <a:spcBef>
          <a:spcPct val="0"/>
        </a:spcBef>
        <a:spcAft>
          <a:spcPct val="0"/>
        </a:spcAft>
        <a:defRPr sz="3600">
          <a:solidFill>
            <a:schemeClr val="tx1"/>
          </a:solidFill>
          <a:latin typeface="Calibri" panose="020F0502020204030204" charset="0"/>
          <a:ea typeface="宋体" panose="02010600030101010101" pitchFamily="2" charset="-122"/>
        </a:defRPr>
      </a:lvl8pPr>
      <a:lvl9pPr marL="1828800" algn="ctr" rtl="0" eaLnBrk="1" fontAlgn="base" hangingPunct="1">
        <a:spcBef>
          <a:spcPct val="0"/>
        </a:spcBef>
        <a:spcAft>
          <a:spcPct val="0"/>
        </a:spcAft>
        <a:defRPr sz="3600">
          <a:solidFill>
            <a:schemeClr val="tx1"/>
          </a:solidFill>
          <a:latin typeface="Calibri" panose="020F050202020403020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图片 11" descr="logo.gif"/>
          <p:cNvPicPr>
            <a:picLocks noChangeAspect="1"/>
          </p:cNvPicPr>
          <p:nvPr/>
        </p:nvPicPr>
        <p:blipFill>
          <a:blip r:embed="rId5">
            <a:lum bright="10000" contrast="10000"/>
          </a:blip>
          <a:srcRect/>
          <a:stretch>
            <a:fillRect/>
          </a:stretch>
        </p:blipFill>
        <p:spPr bwMode="auto">
          <a:xfrm>
            <a:off x="10477501" y="6197601"/>
            <a:ext cx="1333500" cy="588963"/>
          </a:xfrm>
          <a:prstGeom prst="rect">
            <a:avLst/>
          </a:prstGeom>
          <a:noFill/>
          <a:ln w="9525">
            <a:noFill/>
            <a:miter lim="800000"/>
            <a:headEnd/>
            <a:tailEnd/>
          </a:ln>
        </p:spPr>
      </p:pic>
      <p:pic>
        <p:nvPicPr>
          <p:cNvPr id="4099" name="Picture 2"/>
          <p:cNvPicPr>
            <a:picLocks noChangeAspect="1" noChangeArrowheads="1"/>
          </p:cNvPicPr>
          <p:nvPr/>
        </p:nvPicPr>
        <p:blipFill>
          <a:blip r:embed="rId6">
            <a:lum bright="10000"/>
          </a:blip>
          <a:srcRect l="1540" b="45834"/>
          <a:stretch>
            <a:fillRect/>
          </a:stretch>
        </p:blipFill>
        <p:spPr bwMode="auto">
          <a:xfrm>
            <a:off x="0" y="488950"/>
            <a:ext cx="12192000" cy="3511550"/>
          </a:xfrm>
          <a:prstGeom prst="rect">
            <a:avLst/>
          </a:prstGeom>
          <a:noFill/>
          <a:ln w="9525">
            <a:noFill/>
            <a:miter lim="800000"/>
            <a:headEnd/>
            <a:tailEnd/>
          </a:ln>
        </p:spPr>
      </p:pic>
      <p:pic>
        <p:nvPicPr>
          <p:cNvPr id="4100" name="图片 13" descr="1副 .jpg"/>
          <p:cNvPicPr>
            <a:picLocks noChangeAspect="1"/>
          </p:cNvPicPr>
          <p:nvPr/>
        </p:nvPicPr>
        <p:blipFill>
          <a:blip r:embed="rId7">
            <a:lum bright="-10000" contrast="30000"/>
          </a:blip>
          <a:srcRect l="10556" t="91667" r="2853" b="797"/>
          <a:stretch>
            <a:fillRect/>
          </a:stretch>
        </p:blipFill>
        <p:spPr bwMode="auto">
          <a:xfrm>
            <a:off x="0" y="-20638"/>
            <a:ext cx="12192000" cy="573088"/>
          </a:xfrm>
          <a:prstGeom prst="rect">
            <a:avLst/>
          </a:prstGeom>
          <a:noFill/>
          <a:ln w="9525">
            <a:noFill/>
            <a:miter lim="800000"/>
            <a:headEnd/>
            <a:tailEnd/>
          </a:ln>
        </p:spPr>
      </p:pic>
      <p:pic>
        <p:nvPicPr>
          <p:cNvPr id="4101" name="Picture 17" descr="动态CAEP7"/>
          <p:cNvPicPr>
            <a:picLocks noChangeAspect="1" noChangeArrowheads="1" noCrop="1"/>
          </p:cNvPicPr>
          <p:nvPr/>
        </p:nvPicPr>
        <p:blipFill>
          <a:blip r:embed="rId8"/>
          <a:srcRect/>
          <a:stretch>
            <a:fillRect/>
          </a:stretch>
        </p:blipFill>
        <p:spPr bwMode="auto">
          <a:xfrm>
            <a:off x="190500" y="19050"/>
            <a:ext cx="857251" cy="476250"/>
          </a:xfrm>
          <a:prstGeom prst="rect">
            <a:avLst/>
          </a:prstGeom>
          <a:noFill/>
          <a:ln w="9525">
            <a:noFill/>
            <a:miter lim="800000"/>
            <a:headEnd/>
            <a:tailEnd/>
          </a:ln>
        </p:spPr>
      </p:pic>
      <p:grpSp>
        <p:nvGrpSpPr>
          <p:cNvPr id="2" name="组合 11"/>
          <p:cNvGrpSpPr/>
          <p:nvPr/>
        </p:nvGrpSpPr>
        <p:grpSpPr bwMode="auto">
          <a:xfrm>
            <a:off x="952500" y="-47625"/>
            <a:ext cx="3050117" cy="547688"/>
            <a:chOff x="762000" y="-24"/>
            <a:chExt cx="2287556" cy="547741"/>
          </a:xfrm>
        </p:grpSpPr>
        <p:pic>
          <p:nvPicPr>
            <p:cNvPr id="4103" name="图片 12" descr="图片1.png"/>
            <p:cNvPicPr>
              <a:picLocks noChangeAspect="1"/>
            </p:cNvPicPr>
            <p:nvPr userDrawn="1"/>
          </p:nvPicPr>
          <p:blipFill>
            <a:blip r:embed="rId9"/>
            <a:srcRect l="26385" b="37401"/>
            <a:stretch>
              <a:fillRect/>
            </a:stretch>
          </p:blipFill>
          <p:spPr bwMode="auto">
            <a:xfrm>
              <a:off x="857224" y="-24"/>
              <a:ext cx="2192332" cy="390549"/>
            </a:xfrm>
            <a:prstGeom prst="rect">
              <a:avLst/>
            </a:prstGeom>
            <a:noFill/>
            <a:ln w="9525">
              <a:noFill/>
              <a:miter lim="800000"/>
              <a:headEnd/>
              <a:tailEnd/>
            </a:ln>
          </p:spPr>
        </p:pic>
        <p:sp>
          <p:nvSpPr>
            <p:cNvPr id="14" name="Text Box 8"/>
            <p:cNvSpPr txBox="1">
              <a:spLocks noChangeArrowheads="1"/>
            </p:cNvSpPr>
            <p:nvPr userDrawn="1"/>
          </p:nvSpPr>
          <p:spPr bwMode="auto">
            <a:xfrm>
              <a:off x="762000" y="347662"/>
              <a:ext cx="2286016" cy="200055"/>
            </a:xfrm>
            <a:prstGeom prst="rect">
              <a:avLst/>
            </a:prstGeom>
            <a:noFill/>
            <a:ln w="9525">
              <a:noFill/>
              <a:miter lim="800000"/>
            </a:ln>
            <a:effectLst/>
          </p:spPr>
          <p:txBody>
            <a:bodyPr>
              <a:spAutoFit/>
            </a:bodyPr>
            <a:lstStyle/>
            <a:p>
              <a:pPr algn="ctr">
                <a:spcBef>
                  <a:spcPct val="50000"/>
                </a:spcBef>
                <a:defRPr/>
              </a:pPr>
              <a:r>
                <a:rPr lang="en-US" altLang="zh-CN" sz="700" dirty="0">
                  <a:ln>
                    <a:solidFill>
                      <a:schemeClr val="bg1"/>
                    </a:solidFill>
                  </a:ln>
                  <a:solidFill>
                    <a:srgbClr val="FFFFFF"/>
                  </a:solidFill>
                  <a:latin typeface="Arial" panose="020B0604020202020204" pitchFamily="34" charset="0"/>
                </a:rPr>
                <a:t>CHINA  ACADEMY  OF  ENGINEERING  PHYSICS</a:t>
              </a:r>
            </a:p>
          </p:txBody>
        </p:sp>
      </p:grpSp>
      <p:sp>
        <p:nvSpPr>
          <p:cNvPr id="9" name="TextBox 8"/>
          <p:cNvSpPr txBox="1"/>
          <p:nvPr userDrawn="1"/>
        </p:nvSpPr>
        <p:spPr>
          <a:xfrm>
            <a:off x="9936427" y="25461"/>
            <a:ext cx="1415772" cy="461665"/>
          </a:xfrm>
          <a:prstGeom prst="rect">
            <a:avLst/>
          </a:prstGeom>
          <a:noFill/>
        </p:spPr>
        <p:txBody>
          <a:bodyPr wrap="none" rtlCol="0">
            <a:spAutoFit/>
          </a:bodyPr>
          <a:lstStyle/>
          <a:p>
            <a:r>
              <a:rPr lang="zh-CN" altLang="en-US" sz="2400" b="0" dirty="0">
                <a:solidFill>
                  <a:schemeClr val="bg1"/>
                </a:solidFill>
                <a:latin typeface="黑体" panose="02010609060101010101" pitchFamily="49" charset="-122"/>
                <a:ea typeface="黑体" panose="02010609060101010101" pitchFamily="49" charset="-122"/>
              </a:rPr>
              <a:t>非密公开</a:t>
            </a:r>
            <a:endParaRPr lang="zh-CN" altLang="en-US" sz="1600" b="0" dirty="0">
              <a:solidFill>
                <a:schemeClr val="bg1"/>
              </a:solidFill>
              <a:latin typeface="黑体" panose="02010609060101010101" pitchFamily="49" charset="-122"/>
              <a:ea typeface="黑体" panose="02010609060101010101" pitchFamily="49" charset="-122"/>
            </a:endParaRPr>
          </a:p>
        </p:txBody>
      </p:sp>
      <p:sp>
        <p:nvSpPr>
          <p:cNvPr id="10" name="矩形 6"/>
          <p:cNvSpPr/>
          <p:nvPr userDrawn="1"/>
        </p:nvSpPr>
        <p:spPr>
          <a:xfrm>
            <a:off x="446617" y="1196975"/>
            <a:ext cx="7679267" cy="107950"/>
          </a:xfrm>
          <a:prstGeom prst="rect">
            <a:avLst/>
          </a:prstGeom>
          <a:gradFill>
            <a:gsLst>
              <a:gs pos="0">
                <a:schemeClr val="bg1">
                  <a:alpha val="48000"/>
                </a:schemeClr>
              </a:gs>
              <a:gs pos="25000">
                <a:srgbClr val="21D6E0"/>
              </a:gs>
              <a:gs pos="75000">
                <a:srgbClr val="0087E6"/>
              </a:gs>
              <a:gs pos="100000">
                <a:srgbClr val="005CB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7496796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hf hdr="0" ftr="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36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8377" y="1837370"/>
            <a:ext cx="10942240" cy="1765375"/>
          </a:xfrm>
        </p:spPr>
        <p:txBody>
          <a:bodyPr/>
          <a:lstStyle/>
          <a:p>
            <a:pPr algn="ctr"/>
            <a:r>
              <a:rPr lang="zh-CN" altLang="en-US" sz="4800" b="1" dirty="0">
                <a:solidFill>
                  <a:srgbClr val="002060"/>
                </a:solidFill>
                <a:latin typeface="微软雅黑" panose="020B0503020204020204" pitchFamily="34" charset="-122"/>
                <a:ea typeface="微软雅黑" panose="020B0503020204020204" pitchFamily="34" charset="-122"/>
              </a:rPr>
              <a:t>基于</a:t>
            </a:r>
            <a:r>
              <a:rPr lang="en-US" altLang="zh-CN" sz="4800" b="1" dirty="0">
                <a:solidFill>
                  <a:srgbClr val="002060"/>
                </a:solidFill>
                <a:latin typeface="微软雅黑" panose="020B0503020204020204" pitchFamily="34" charset="-122"/>
                <a:ea typeface="微软雅黑" panose="020B0503020204020204" pitchFamily="34" charset="-122"/>
              </a:rPr>
              <a:t>4H-SiC</a:t>
            </a:r>
            <a:r>
              <a:rPr lang="zh-CN" altLang="en-US" sz="4800" b="1" dirty="0">
                <a:solidFill>
                  <a:srgbClr val="002060"/>
                </a:solidFill>
                <a:latin typeface="微软雅黑" panose="020B0503020204020204" pitchFamily="34" charset="-122"/>
                <a:ea typeface="微软雅黑" panose="020B0503020204020204" pitchFamily="34" charset="-122"/>
              </a:rPr>
              <a:t>的阵列结构</a:t>
            </a:r>
            <a:br>
              <a:rPr lang="en-US" altLang="zh-CN" sz="4800" b="1" dirty="0">
                <a:solidFill>
                  <a:srgbClr val="002060"/>
                </a:solidFill>
                <a:latin typeface="微软雅黑" panose="020B0503020204020204" pitchFamily="34" charset="-122"/>
                <a:ea typeface="微软雅黑" panose="020B0503020204020204" pitchFamily="34" charset="-122"/>
              </a:rPr>
            </a:br>
            <a:r>
              <a:rPr lang="zh-CN" altLang="en-US" sz="4800" dirty="0">
                <a:solidFill>
                  <a:srgbClr val="002060"/>
                </a:solidFill>
                <a:latin typeface="微软雅黑" panose="020B0503020204020204" pitchFamily="34" charset="-122"/>
                <a:ea typeface="微软雅黑" panose="020B0503020204020204" pitchFamily="34" charset="-122"/>
              </a:rPr>
              <a:t>粒子探测器</a:t>
            </a:r>
            <a:r>
              <a:rPr lang="zh-CN" altLang="en-US" sz="4800" b="1" dirty="0">
                <a:solidFill>
                  <a:srgbClr val="002060"/>
                </a:solidFill>
                <a:latin typeface="微软雅黑" panose="020B0503020204020204" pitchFamily="34" charset="-122"/>
                <a:ea typeface="微软雅黑" panose="020B0503020204020204" pitchFamily="34" charset="-122"/>
              </a:rPr>
              <a:t>研究</a:t>
            </a:r>
            <a:r>
              <a:rPr lang="en-US" altLang="zh-CN" sz="4800" b="1" dirty="0">
                <a:solidFill>
                  <a:srgbClr val="002060"/>
                </a:solidFill>
                <a:latin typeface="微软雅黑" panose="020B0503020204020204" pitchFamily="34" charset="-122"/>
                <a:ea typeface="微软雅黑" panose="020B0503020204020204" pitchFamily="34" charset="-122"/>
              </a:rPr>
              <a:t>                           </a:t>
            </a:r>
            <a:br>
              <a:rPr lang="en-US" altLang="zh-CN" sz="4800" b="1" dirty="0">
                <a:solidFill>
                  <a:srgbClr val="002060"/>
                </a:solidFill>
                <a:latin typeface="微软雅黑" panose="020B0503020204020204" pitchFamily="34" charset="-122"/>
                <a:ea typeface="微软雅黑" panose="020B0503020204020204" pitchFamily="34" charset="-122"/>
              </a:rPr>
            </a:b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1828800" y="5505087"/>
            <a:ext cx="8534400" cy="550912"/>
          </a:xfrm>
        </p:spPr>
        <p:txBody>
          <a:bodyPr/>
          <a:lstStyle/>
          <a:p>
            <a:pPr algn="ctr"/>
            <a:r>
              <a:rPr lang="en-US" altLang="zh-CN" sz="2400" dirty="0">
                <a:solidFill>
                  <a:srgbClr val="002060"/>
                </a:solidFill>
                <a:latin typeface="微软雅黑" panose="020B0503020204020204" pitchFamily="34" charset="-122"/>
                <a:ea typeface="微软雅黑" panose="020B0503020204020204" pitchFamily="34" charset="-122"/>
              </a:rPr>
              <a:t>2023 .5</a:t>
            </a:r>
          </a:p>
          <a:p>
            <a:pPr algn="ctr"/>
            <a:r>
              <a:rPr lang="en-US" altLang="zh-CN" sz="2400" dirty="0">
                <a:solidFill>
                  <a:srgbClr val="002060"/>
                </a:solidFill>
                <a:latin typeface="微软雅黑" panose="020B0503020204020204" pitchFamily="34" charset="-122"/>
                <a:ea typeface="微软雅黑" panose="020B0503020204020204" pitchFamily="34" charset="-122"/>
              </a:rPr>
              <a:t> </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86641" y="686550"/>
            <a:ext cx="1005403" cy="584775"/>
          </a:xfrm>
          <a:prstGeom prst="rect">
            <a:avLst/>
          </a:prstGeom>
        </p:spPr>
        <p:txBody>
          <a:bodyPr wrap="none">
            <a:spAutoFit/>
          </a:bodyPr>
          <a:lstStyle/>
          <a:p>
            <a:r>
              <a:rPr lang="zh-CN" altLang="en-US" sz="3200" b="1" dirty="0">
                <a:solidFill>
                  <a:srgbClr val="002060"/>
                </a:solidFill>
                <a:latin typeface="微软雅黑" panose="020B0503020204020204" pitchFamily="34" charset="-122"/>
                <a:ea typeface="微软雅黑" panose="020B0503020204020204" pitchFamily="34" charset="-122"/>
              </a:rPr>
              <a:t>公开</a:t>
            </a:r>
            <a:endParaRPr lang="zh-CN" altLang="en-US" sz="3200" dirty="0"/>
          </a:p>
        </p:txBody>
      </p:sp>
      <p:sp>
        <p:nvSpPr>
          <p:cNvPr id="6" name="副标题 2"/>
          <p:cNvSpPr txBox="1">
            <a:spLocks/>
          </p:cNvSpPr>
          <p:nvPr/>
        </p:nvSpPr>
        <p:spPr>
          <a:xfrm>
            <a:off x="2197739" y="4564261"/>
            <a:ext cx="7796522" cy="744930"/>
          </a:xfrm>
          <a:prstGeom prst="rect">
            <a:avLst/>
          </a:prstGeom>
        </p:spPr>
        <p:txBody>
          <a:bodyPr>
            <a:normAutofit/>
          </a:bodyPr>
          <a:lstStyle>
            <a:lvl1pPr marL="0" indent="0" algn="r" rtl="0" eaLnBrk="0" fontAlgn="base" hangingPunct="0">
              <a:spcBef>
                <a:spcPct val="20000"/>
              </a:spcBef>
              <a:spcAft>
                <a:spcPct val="0"/>
              </a:spcAft>
              <a:buFont typeface="Arial" panose="020B0604020202020204" pitchFamily="34" charset="0"/>
              <a:buNone/>
              <a:defRPr kumimoji="0" lang="zh-CN" altLang="en-US" sz="3200" b="0" i="0" u="none" strike="noStrike" kern="0" cap="none" spc="0" normalizeH="0" baseline="0" noProof="1" smtClean="0">
                <a:solidFill>
                  <a:srgbClr val="FF0000"/>
                </a:solidFill>
                <a:latin typeface="Times New Roman" panose="02020603050405020304" pitchFamily="18" charset="0"/>
                <a:ea typeface="微软雅黑" panose="020B0503020204020204" charset="-122"/>
                <a:cs typeface="+mn-cs"/>
                <a:sym typeface="+mn-ea"/>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40000"/>
              </a:lnSpc>
            </a:pPr>
            <a:r>
              <a:rPr lang="en-US" altLang="zh-CN" dirty="0">
                <a:solidFill>
                  <a:srgbClr val="002060"/>
                </a:solidFill>
                <a:latin typeface="微软雅黑" panose="020B0503020204020204" pitchFamily="34" charset="-122"/>
                <a:ea typeface="微软雅黑" panose="020B0503020204020204" pitchFamily="34" charset="-122"/>
              </a:rPr>
              <a:t>MTRC</a:t>
            </a:r>
            <a:r>
              <a:rPr lang="zh-CN" altLang="en-US" dirty="0">
                <a:solidFill>
                  <a:srgbClr val="002060"/>
                </a:solidFill>
                <a:latin typeface="微软雅黑" panose="020B0503020204020204" pitchFamily="34" charset="-122"/>
                <a:ea typeface="微软雅黑" panose="020B0503020204020204" pitchFamily="34" charset="-122"/>
              </a:rPr>
              <a:t> 张莹</a:t>
            </a:r>
          </a:p>
        </p:txBody>
      </p:sp>
    </p:spTree>
    <p:extLst>
      <p:ext uri="{BB962C8B-B14F-4D97-AF65-F5344CB8AC3E}">
        <p14:creationId xmlns:p14="http://schemas.microsoft.com/office/powerpoint/2010/main" val="126250139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中物院103透视一">
            <a:extLst>
              <a:ext uri="{FF2B5EF4-FFF2-40B4-BE49-F238E27FC236}">
                <a16:creationId xmlns:a16="http://schemas.microsoft.com/office/drawing/2014/main" id="{382C2575-30EA-828E-9707-23A00E92D34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42005" y="955416"/>
            <a:ext cx="5721683" cy="3527057"/>
          </a:xfrm>
          <a:prstGeom prst="rect">
            <a:avLst/>
          </a:prstGeom>
          <a:noFill/>
          <a:ln w="9525">
            <a:noFill/>
            <a:miter lim="800000"/>
            <a:headEnd/>
            <a:tailEnd/>
          </a:ln>
          <a:effectLst>
            <a:softEdge rad="38100"/>
          </a:effectLst>
        </p:spPr>
      </p:pic>
      <p:sp>
        <p:nvSpPr>
          <p:cNvPr id="3" name="TextBox 24">
            <a:extLst>
              <a:ext uri="{FF2B5EF4-FFF2-40B4-BE49-F238E27FC236}">
                <a16:creationId xmlns:a16="http://schemas.microsoft.com/office/drawing/2014/main" id="{0D3EC9F3-C5BC-21B5-7DF4-DD9CB547FB44}"/>
              </a:ext>
            </a:extLst>
          </p:cNvPr>
          <p:cNvSpPr txBox="1"/>
          <p:nvPr/>
        </p:nvSpPr>
        <p:spPr>
          <a:xfrm>
            <a:off x="6832325" y="4925002"/>
            <a:ext cx="407196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latin typeface="微软雅黑" pitchFamily="34" charset="-122"/>
                <a:ea typeface="微软雅黑" pitchFamily="34" charset="-122"/>
              </a:rPr>
              <a:t>微纳工艺实验室</a:t>
            </a:r>
            <a:r>
              <a:rPr lang="en-US" altLang="zh-CN" sz="2400" dirty="0">
                <a:latin typeface="微软雅黑" pitchFamily="34" charset="-122"/>
                <a:ea typeface="微软雅黑" pitchFamily="34" charset="-122"/>
              </a:rPr>
              <a:t>(MNFL)</a:t>
            </a:r>
          </a:p>
        </p:txBody>
      </p:sp>
      <p:sp>
        <p:nvSpPr>
          <p:cNvPr id="13" name="内容占位符 2">
            <a:extLst>
              <a:ext uri="{FF2B5EF4-FFF2-40B4-BE49-F238E27FC236}">
                <a16:creationId xmlns:a16="http://schemas.microsoft.com/office/drawing/2014/main" id="{5F7F22CB-3E60-C349-1E6B-67D1145FA661}"/>
              </a:ext>
            </a:extLst>
          </p:cNvPr>
          <p:cNvSpPr txBox="1">
            <a:spLocks/>
          </p:cNvSpPr>
          <p:nvPr/>
        </p:nvSpPr>
        <p:spPr>
          <a:xfrm>
            <a:off x="690300" y="859698"/>
            <a:ext cx="4434444" cy="4526969"/>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buClr>
                <a:schemeClr val="tx1"/>
              </a:buClr>
            </a:pPr>
            <a:r>
              <a:rPr lang="zh-CN" altLang="en-US" sz="2400" b="1" dirty="0">
                <a:latin typeface="微软雅黑" pitchFamily="34" charset="-122"/>
                <a:ea typeface="微软雅黑" pitchFamily="34" charset="-122"/>
              </a:rPr>
              <a:t>一期投入 </a:t>
            </a:r>
            <a:r>
              <a:rPr lang="en-US" altLang="zh-CN" sz="3200" b="1" dirty="0">
                <a:solidFill>
                  <a:srgbClr val="FF0000"/>
                </a:solidFill>
                <a:latin typeface="微软雅黑" pitchFamily="34" charset="-122"/>
                <a:ea typeface="微软雅黑" pitchFamily="34" charset="-122"/>
              </a:rPr>
              <a:t>¥ </a:t>
            </a:r>
            <a:r>
              <a:rPr lang="zh-CN" altLang="en-US" sz="2400" b="1" dirty="0">
                <a:latin typeface="微软雅黑" pitchFamily="34" charset="-122"/>
                <a:ea typeface="微软雅黑" pitchFamily="34" charset="-122"/>
              </a:rPr>
              <a:t>人民币</a:t>
            </a:r>
            <a:endParaRPr lang="en-US" altLang="zh-CN" sz="2400" b="1" dirty="0">
              <a:latin typeface="微软雅黑" pitchFamily="34" charset="-122"/>
              <a:ea typeface="微软雅黑" pitchFamily="34" charset="-122"/>
            </a:endParaRPr>
          </a:p>
          <a:p>
            <a:pPr eaLnBrk="0" hangingPunct="0">
              <a:spcBef>
                <a:spcPct val="20000"/>
              </a:spcBef>
              <a:buClr>
                <a:schemeClr val="tx1"/>
              </a:buClr>
            </a:pPr>
            <a:r>
              <a:rPr lang="en-US" altLang="zh-CN" sz="3200" b="1" dirty="0">
                <a:solidFill>
                  <a:srgbClr val="FF0000"/>
                </a:solidFill>
                <a:latin typeface="微软雅黑" pitchFamily="34" charset="-122"/>
                <a:ea typeface="微软雅黑" pitchFamily="34" charset="-122"/>
              </a:rPr>
              <a:t>7,090 </a:t>
            </a:r>
            <a:r>
              <a:rPr lang="en-US" altLang="zh-CN" sz="2400" b="1" dirty="0">
                <a:latin typeface="微软雅黑" pitchFamily="34" charset="-122"/>
                <a:ea typeface="微软雅黑" pitchFamily="34" charset="-122"/>
              </a:rPr>
              <a:t>m</a:t>
            </a:r>
            <a:r>
              <a:rPr lang="en-US" altLang="zh-CN" sz="2400" b="1" baseline="30000" dirty="0">
                <a:latin typeface="微软雅黑" pitchFamily="34" charset="-122"/>
                <a:ea typeface="微软雅黑" pitchFamily="34" charset="-122"/>
              </a:rPr>
              <a:t>2</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建筑面积</a:t>
            </a:r>
            <a:endParaRPr lang="en-US" altLang="zh-CN" sz="2400" b="1" dirty="0">
              <a:latin typeface="微软雅黑" pitchFamily="34" charset="-122"/>
              <a:ea typeface="微软雅黑" pitchFamily="34" charset="-122"/>
            </a:endParaRPr>
          </a:p>
          <a:p>
            <a:pPr eaLnBrk="0" hangingPunct="0">
              <a:spcBef>
                <a:spcPct val="20000"/>
              </a:spcBef>
              <a:buClr>
                <a:schemeClr val="tx1"/>
              </a:buClr>
            </a:pPr>
            <a:r>
              <a:rPr lang="en-US" altLang="zh-CN" sz="3200" b="1" dirty="0">
                <a:solidFill>
                  <a:srgbClr val="FF0000"/>
                </a:solidFill>
                <a:latin typeface="微软雅黑" pitchFamily="34" charset="-122"/>
                <a:ea typeface="微软雅黑" pitchFamily="34" charset="-122"/>
              </a:rPr>
              <a:t>3,400 </a:t>
            </a:r>
            <a:r>
              <a:rPr lang="en-US" altLang="zh-CN" sz="2400" b="1" dirty="0">
                <a:latin typeface="微软雅黑" pitchFamily="34" charset="-122"/>
                <a:ea typeface="微软雅黑" pitchFamily="34" charset="-122"/>
              </a:rPr>
              <a:t>m</a:t>
            </a:r>
            <a:r>
              <a:rPr lang="en-US" altLang="zh-CN" sz="2400" b="1" baseline="30000" dirty="0">
                <a:latin typeface="微软雅黑" pitchFamily="34" charset="-122"/>
                <a:ea typeface="微软雅黑" pitchFamily="34" charset="-122"/>
              </a:rPr>
              <a:t>2</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洁净间，其中</a:t>
            </a:r>
            <a:endParaRPr lang="en-US" altLang="zh-CN" sz="2400" b="1" dirty="0">
              <a:latin typeface="微软雅黑" pitchFamily="34" charset="-122"/>
              <a:ea typeface="微软雅黑" pitchFamily="34" charset="-122"/>
            </a:endParaRPr>
          </a:p>
          <a:p>
            <a:pPr eaLnBrk="0" hangingPunct="0">
              <a:spcBef>
                <a:spcPct val="20000"/>
              </a:spcBef>
              <a:buClr>
                <a:schemeClr val="tx1"/>
              </a:buClr>
            </a:pPr>
            <a:r>
              <a:rPr lang="en-US" altLang="zh-CN" sz="3200" b="1" dirty="0">
                <a:solidFill>
                  <a:srgbClr val="FF0000"/>
                </a:solidFill>
                <a:latin typeface="微软雅黑" pitchFamily="34" charset="-122"/>
                <a:ea typeface="微软雅黑" pitchFamily="34" charset="-122"/>
              </a:rPr>
              <a:t>900 </a:t>
            </a:r>
            <a:r>
              <a:rPr lang="en-US" altLang="zh-CN" sz="2400" b="1" dirty="0">
                <a:latin typeface="微软雅黑" pitchFamily="34" charset="-122"/>
                <a:ea typeface="微软雅黑" pitchFamily="34" charset="-122"/>
              </a:rPr>
              <a:t>m</a:t>
            </a:r>
            <a:r>
              <a:rPr lang="en-US" altLang="zh-CN" sz="2400" b="1" baseline="30000" dirty="0">
                <a:latin typeface="微软雅黑" pitchFamily="34" charset="-122"/>
                <a:ea typeface="微软雅黑" pitchFamily="34" charset="-122"/>
              </a:rPr>
              <a:t>2</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百级</a:t>
            </a:r>
            <a:endParaRPr lang="en-US" altLang="zh-CN" sz="2400" b="1" dirty="0">
              <a:latin typeface="微软雅黑" pitchFamily="34" charset="-122"/>
              <a:ea typeface="微软雅黑" pitchFamily="34" charset="-122"/>
            </a:endParaRPr>
          </a:p>
          <a:p>
            <a:pPr eaLnBrk="0" hangingPunct="0">
              <a:spcBef>
                <a:spcPct val="20000"/>
              </a:spcBef>
              <a:buClr>
                <a:schemeClr val="tx1"/>
              </a:buClr>
            </a:pPr>
            <a:r>
              <a:rPr lang="en-US" altLang="zh-CN" sz="3200" b="1" dirty="0">
                <a:solidFill>
                  <a:srgbClr val="FF0000"/>
                </a:solidFill>
                <a:latin typeface="微软雅黑" pitchFamily="34" charset="-122"/>
                <a:ea typeface="微软雅黑" pitchFamily="34" charset="-122"/>
              </a:rPr>
              <a:t>2,500 </a:t>
            </a:r>
            <a:r>
              <a:rPr lang="en-US" altLang="zh-CN" sz="2400" b="1" dirty="0">
                <a:latin typeface="微软雅黑" pitchFamily="34" charset="-122"/>
                <a:ea typeface="微软雅黑" pitchFamily="34" charset="-122"/>
              </a:rPr>
              <a:t>m</a:t>
            </a:r>
            <a:r>
              <a:rPr lang="en-US" altLang="zh-CN" sz="2400" b="1" baseline="30000" dirty="0">
                <a:latin typeface="微软雅黑" pitchFamily="34" charset="-122"/>
                <a:ea typeface="微软雅黑" pitchFamily="34" charset="-122"/>
              </a:rPr>
              <a:t>2</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千级及万级</a:t>
            </a:r>
            <a:endParaRPr lang="en-US" altLang="zh-CN" sz="2400" b="1" dirty="0">
              <a:latin typeface="微软雅黑" pitchFamily="34" charset="-122"/>
              <a:ea typeface="微软雅黑" pitchFamily="34" charset="-122"/>
            </a:endParaRPr>
          </a:p>
          <a:p>
            <a:pPr eaLnBrk="0" hangingPunct="0">
              <a:spcBef>
                <a:spcPct val="20000"/>
              </a:spcBef>
              <a:buClr>
                <a:schemeClr val="tx1"/>
              </a:buClr>
            </a:pPr>
            <a:r>
              <a:rPr lang="en-US" altLang="zh-CN" sz="3200" b="1" dirty="0">
                <a:solidFill>
                  <a:srgbClr val="FF0000"/>
                </a:solidFill>
                <a:latin typeface="微软雅黑" pitchFamily="34" charset="-122"/>
                <a:ea typeface="微软雅黑" pitchFamily="34" charset="-122"/>
              </a:rPr>
              <a:t>120 </a:t>
            </a:r>
            <a:r>
              <a:rPr lang="zh-CN" altLang="en-US" sz="2400" b="1" dirty="0">
                <a:latin typeface="微软雅黑" pitchFamily="34" charset="-122"/>
                <a:ea typeface="微软雅黑" pitchFamily="34" charset="-122"/>
              </a:rPr>
              <a:t>余台套设备</a:t>
            </a:r>
            <a:endParaRPr lang="en-US" altLang="zh-CN" sz="2400" b="1" dirty="0">
              <a:latin typeface="微软雅黑" pitchFamily="34" charset="-122"/>
              <a:ea typeface="微软雅黑" pitchFamily="34" charset="-122"/>
            </a:endParaRPr>
          </a:p>
          <a:p>
            <a:pPr eaLnBrk="0" hangingPunct="0">
              <a:spcBef>
                <a:spcPct val="20000"/>
              </a:spcBef>
              <a:buClr>
                <a:schemeClr val="tx1"/>
              </a:buClr>
            </a:pPr>
            <a:r>
              <a:rPr lang="en-US" altLang="zh-CN" sz="3200" b="1" dirty="0">
                <a:solidFill>
                  <a:srgbClr val="FF0000"/>
                </a:solidFill>
                <a:latin typeface="微软雅黑" pitchFamily="34" charset="-122"/>
                <a:ea typeface="微软雅黑" pitchFamily="34" charset="-122"/>
              </a:rPr>
              <a:t>20</a:t>
            </a:r>
            <a:r>
              <a:rPr lang="en-US" altLang="zh-CN" sz="2800" b="1" dirty="0">
                <a:solidFill>
                  <a:srgbClr val="FF0000"/>
                </a:solidFill>
                <a:latin typeface="微软雅黑" pitchFamily="34" charset="-122"/>
                <a:ea typeface="微软雅黑" pitchFamily="34" charset="-122"/>
              </a:rPr>
              <a:t> </a:t>
            </a:r>
            <a:r>
              <a:rPr lang="zh-CN" altLang="en-US" sz="2400" b="1" dirty="0">
                <a:latin typeface="微软雅黑" pitchFamily="34" charset="-122"/>
                <a:ea typeface="微软雅黑" pitchFamily="34" charset="-122"/>
              </a:rPr>
              <a:t>余名专业工艺工程师</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413089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1" y="594633"/>
            <a:ext cx="10972800" cy="735118"/>
          </a:xfrm>
        </p:spPr>
        <p:txBody>
          <a:bodyPr/>
          <a:lstStyle/>
          <a:p>
            <a:pPr marL="571500" lvl="0" indent="-571500">
              <a:buFont typeface="Wingdings" panose="05000000000000000000" pitchFamily="2" charset="2"/>
              <a:buChar char="Ø"/>
            </a:pPr>
            <a:r>
              <a:rPr lang="zh-CN" altLang="en-US" sz="2800" kern="100" dirty="0">
                <a:solidFill>
                  <a:srgbClr val="002060"/>
                </a:solidFill>
                <a:latin typeface="微软雅黑" panose="020B0503020204020204" pitchFamily="34" charset="-122"/>
                <a:ea typeface="微软雅黑" panose="020B0503020204020204" pitchFamily="34" charset="-122"/>
              </a:rPr>
              <a:t>能力</a:t>
            </a:r>
          </a:p>
        </p:txBody>
      </p:sp>
      <p:sp>
        <p:nvSpPr>
          <p:cNvPr id="26" name="任意多边形 25"/>
          <p:cNvSpPr/>
          <p:nvPr/>
        </p:nvSpPr>
        <p:spPr>
          <a:xfrm>
            <a:off x="7397981" y="1523502"/>
            <a:ext cx="2900295" cy="558438"/>
          </a:xfrm>
          <a:custGeom>
            <a:avLst/>
            <a:gdLst>
              <a:gd name="connsiteX0" fmla="*/ 0 w 2900295"/>
              <a:gd name="connsiteY0" fmla="*/ 55844 h 558438"/>
              <a:gd name="connsiteX1" fmla="*/ 55844 w 2900295"/>
              <a:gd name="connsiteY1" fmla="*/ 0 h 558438"/>
              <a:gd name="connsiteX2" fmla="*/ 2844451 w 2900295"/>
              <a:gd name="connsiteY2" fmla="*/ 0 h 558438"/>
              <a:gd name="connsiteX3" fmla="*/ 2900295 w 2900295"/>
              <a:gd name="connsiteY3" fmla="*/ 55844 h 558438"/>
              <a:gd name="connsiteX4" fmla="*/ 2900295 w 2900295"/>
              <a:gd name="connsiteY4" fmla="*/ 502594 h 558438"/>
              <a:gd name="connsiteX5" fmla="*/ 2844451 w 2900295"/>
              <a:gd name="connsiteY5" fmla="*/ 558438 h 558438"/>
              <a:gd name="connsiteX6" fmla="*/ 55844 w 2900295"/>
              <a:gd name="connsiteY6" fmla="*/ 558438 h 558438"/>
              <a:gd name="connsiteX7" fmla="*/ 0 w 2900295"/>
              <a:gd name="connsiteY7" fmla="*/ 502594 h 558438"/>
              <a:gd name="connsiteX8" fmla="*/ 0 w 2900295"/>
              <a:gd name="connsiteY8" fmla="*/ 55844 h 5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0295" h="558438">
                <a:moveTo>
                  <a:pt x="0" y="55844"/>
                </a:moveTo>
                <a:cubicBezTo>
                  <a:pt x="0" y="25002"/>
                  <a:pt x="25002" y="0"/>
                  <a:pt x="55844" y="0"/>
                </a:cubicBezTo>
                <a:lnTo>
                  <a:pt x="2844451" y="0"/>
                </a:lnTo>
                <a:cubicBezTo>
                  <a:pt x="2875293" y="0"/>
                  <a:pt x="2900295" y="25002"/>
                  <a:pt x="2900295" y="55844"/>
                </a:cubicBezTo>
                <a:lnTo>
                  <a:pt x="2900295" y="502594"/>
                </a:lnTo>
                <a:cubicBezTo>
                  <a:pt x="2900295" y="533436"/>
                  <a:pt x="2875293" y="558438"/>
                  <a:pt x="2844451" y="558438"/>
                </a:cubicBezTo>
                <a:lnTo>
                  <a:pt x="55844" y="558438"/>
                </a:lnTo>
                <a:cubicBezTo>
                  <a:pt x="25002" y="558438"/>
                  <a:pt x="0" y="533436"/>
                  <a:pt x="0" y="502594"/>
                </a:cubicBezTo>
                <a:lnTo>
                  <a:pt x="0" y="55844"/>
                </a:lnTo>
                <a:close/>
              </a:path>
            </a:pathLst>
          </a:custGeom>
          <a:solidFill>
            <a:srgbClr val="0099FF"/>
          </a:solidFill>
          <a:ln>
            <a:solidFill>
              <a:schemeClr val="accent6"/>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62076" tIns="46836" rIns="62076" bIns="46836" numCol="1" spcCol="1270" anchor="ctr" anchorCtr="0">
            <a:noAutofit/>
          </a:bodyPr>
          <a:lstStyle/>
          <a:p>
            <a:pPr algn="ctr" defTabSz="1066800">
              <a:lnSpc>
                <a:spcPct val="90000"/>
              </a:lnSpc>
              <a:spcBef>
                <a:spcPct val="0"/>
              </a:spcBef>
              <a:spcAft>
                <a:spcPct val="35000"/>
              </a:spcAft>
            </a:pPr>
            <a:r>
              <a:rPr lang="zh-CN" altLang="en-US" sz="2400" b="1" dirty="0"/>
              <a:t>工艺集成能力</a:t>
            </a:r>
          </a:p>
        </p:txBody>
      </p:sp>
      <p:sp>
        <p:nvSpPr>
          <p:cNvPr id="27" name="任意多边形 26"/>
          <p:cNvSpPr/>
          <p:nvPr/>
        </p:nvSpPr>
        <p:spPr>
          <a:xfrm flipH="1">
            <a:off x="9866227" y="5039251"/>
            <a:ext cx="290025" cy="1053810"/>
          </a:xfrm>
          <a:custGeom>
            <a:avLst/>
            <a:gdLst/>
            <a:ahLst/>
            <a:cxnLst/>
            <a:rect l="0" t="0" r="0" b="0"/>
            <a:pathLst>
              <a:path>
                <a:moveTo>
                  <a:pt x="0" y="0"/>
                </a:moveTo>
                <a:lnTo>
                  <a:pt x="0" y="981932"/>
                </a:lnTo>
                <a:lnTo>
                  <a:pt x="290029" y="981932"/>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28" name="任意多边形 27"/>
          <p:cNvSpPr/>
          <p:nvPr/>
        </p:nvSpPr>
        <p:spPr>
          <a:xfrm>
            <a:off x="6121812" y="2230939"/>
            <a:ext cx="3745411" cy="1087938"/>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00CCFF">
              <a:alpha val="65098"/>
            </a:srgb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spcBef>
                <a:spcPct val="0"/>
              </a:spcBef>
              <a:spcAft>
                <a:spcPct val="35000"/>
              </a:spcAft>
            </a:pPr>
            <a:r>
              <a:rPr lang="zh-CN" altLang="en-US" sz="2000" b="1" dirty="0"/>
              <a:t>化合物半导体器件工艺集成能力</a:t>
            </a:r>
            <a:endParaRPr lang="en-US" altLang="zh-CN" sz="2000" b="1" dirty="0"/>
          </a:p>
          <a:p>
            <a:pPr algn="ctr" defTabSz="977900">
              <a:spcBef>
                <a:spcPct val="0"/>
              </a:spcBef>
              <a:spcAft>
                <a:spcPct val="35000"/>
              </a:spcAft>
            </a:pPr>
            <a:r>
              <a:rPr lang="en-US" altLang="zh-CN" sz="1600" dirty="0"/>
              <a:t>SBD</a:t>
            </a:r>
            <a:r>
              <a:rPr lang="zh-CN" altLang="en-US" sz="1600" dirty="0"/>
              <a:t>、</a:t>
            </a:r>
            <a:r>
              <a:rPr lang="en-US" altLang="zh-CN" sz="1600" dirty="0"/>
              <a:t>HBT</a:t>
            </a:r>
            <a:r>
              <a:rPr lang="zh-CN" altLang="en-US" sz="1600" dirty="0"/>
              <a:t>、</a:t>
            </a:r>
            <a:r>
              <a:rPr lang="en-US" altLang="zh-CN" sz="1600" dirty="0"/>
              <a:t>HEMT</a:t>
            </a:r>
            <a:r>
              <a:rPr lang="zh-CN" altLang="en-US" sz="1600" dirty="0"/>
              <a:t>、</a:t>
            </a:r>
            <a:r>
              <a:rPr lang="en-US" altLang="zh-CN" sz="1600" dirty="0"/>
              <a:t>GTO</a:t>
            </a:r>
            <a:r>
              <a:rPr lang="zh-CN" altLang="en-US" sz="1600" dirty="0"/>
              <a:t>、</a:t>
            </a:r>
            <a:r>
              <a:rPr lang="en-US" altLang="zh-CN" sz="1600" dirty="0"/>
              <a:t>MIS……</a:t>
            </a:r>
            <a:endParaRPr lang="zh-CN" altLang="en-US" sz="1600" dirty="0"/>
          </a:p>
        </p:txBody>
      </p:sp>
      <p:sp>
        <p:nvSpPr>
          <p:cNvPr id="30" name="任意多边形 29"/>
          <p:cNvSpPr/>
          <p:nvPr/>
        </p:nvSpPr>
        <p:spPr>
          <a:xfrm>
            <a:off x="6121812" y="3462893"/>
            <a:ext cx="3716455" cy="1095158"/>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00CCFF">
              <a:alpha val="54902"/>
            </a:srgbClr>
          </a:solidFill>
        </p:spPr>
        <p:style>
          <a:lnRef idx="2">
            <a:schemeClr val="accent2">
              <a:shade val="80000"/>
              <a:hueOff val="-171869"/>
              <a:satOff val="-2668"/>
              <a:lumOff val="1316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spcBef>
                <a:spcPct val="0"/>
              </a:spcBef>
              <a:spcAft>
                <a:spcPct val="35000"/>
              </a:spcAft>
            </a:pPr>
            <a:r>
              <a:rPr lang="en-US" altLang="zh-CN" sz="2000" b="1" dirty="0"/>
              <a:t>MEMS</a:t>
            </a:r>
            <a:r>
              <a:rPr lang="zh-CN" altLang="en-US" sz="2000" b="1" dirty="0"/>
              <a:t>工艺集成能力</a:t>
            </a:r>
          </a:p>
          <a:p>
            <a:pPr algn="ctr" defTabSz="977900">
              <a:spcBef>
                <a:spcPct val="0"/>
              </a:spcBef>
              <a:spcAft>
                <a:spcPct val="35000"/>
              </a:spcAft>
            </a:pPr>
            <a:r>
              <a:rPr lang="zh-CN" altLang="en-US" sz="1600" dirty="0"/>
              <a:t>体硅工艺、压电</a:t>
            </a:r>
            <a:r>
              <a:rPr lang="en-US" altLang="zh-CN" sz="1600" dirty="0"/>
              <a:t>MEMS</a:t>
            </a:r>
            <a:r>
              <a:rPr lang="zh-CN" altLang="en-US" sz="1600" dirty="0"/>
              <a:t>、金属</a:t>
            </a:r>
            <a:r>
              <a:rPr lang="en-US" altLang="zh-CN" sz="1600" dirty="0"/>
              <a:t>MEMS</a:t>
            </a:r>
            <a:r>
              <a:rPr lang="zh-CN" altLang="en-US" sz="1600" dirty="0"/>
              <a:t>、聚合物</a:t>
            </a:r>
            <a:r>
              <a:rPr lang="en-US" altLang="zh-CN" sz="1600" dirty="0"/>
              <a:t>MEMS</a:t>
            </a:r>
            <a:r>
              <a:rPr lang="zh-CN" altLang="en-US" sz="1600" dirty="0"/>
              <a:t>、</a:t>
            </a:r>
            <a:r>
              <a:rPr lang="en-US" altLang="zh-CN" sz="1600" dirty="0"/>
              <a:t>MEMS</a:t>
            </a:r>
            <a:r>
              <a:rPr lang="zh-CN" altLang="en-US" sz="1600" dirty="0"/>
              <a:t>与</a:t>
            </a:r>
            <a:r>
              <a:rPr lang="en-US" altLang="zh-CN" sz="1600" dirty="0"/>
              <a:t>IC</a:t>
            </a:r>
            <a:r>
              <a:rPr lang="zh-CN" altLang="en-US" sz="1600" dirty="0"/>
              <a:t>集成</a:t>
            </a:r>
            <a:r>
              <a:rPr lang="en-US" altLang="zh-CN" sz="1600" dirty="0"/>
              <a:t>……</a:t>
            </a:r>
            <a:endParaRPr lang="zh-CN" altLang="en-US" sz="1600" dirty="0"/>
          </a:p>
        </p:txBody>
      </p:sp>
      <p:sp>
        <p:nvSpPr>
          <p:cNvPr id="32" name="任意多边形 31"/>
          <p:cNvSpPr/>
          <p:nvPr/>
        </p:nvSpPr>
        <p:spPr>
          <a:xfrm>
            <a:off x="6121812" y="4687030"/>
            <a:ext cx="3716455" cy="1029513"/>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00CCFF">
              <a:alpha val="45098"/>
            </a:srgbClr>
          </a:solidFill>
        </p:spPr>
        <p:style>
          <a:lnRef idx="2">
            <a:schemeClr val="accent2">
              <a:shade val="80000"/>
              <a:hueOff val="-343737"/>
              <a:satOff val="-5337"/>
              <a:lumOff val="263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lnSpc>
                <a:spcPct val="90000"/>
              </a:lnSpc>
              <a:spcBef>
                <a:spcPct val="0"/>
              </a:spcBef>
              <a:spcAft>
                <a:spcPct val="35000"/>
              </a:spcAft>
            </a:pPr>
            <a:endParaRPr lang="zh-CN" altLang="zh-CN" sz="1200" dirty="0"/>
          </a:p>
        </p:txBody>
      </p:sp>
      <p:grpSp>
        <p:nvGrpSpPr>
          <p:cNvPr id="33" name="组合 32"/>
          <p:cNvGrpSpPr/>
          <p:nvPr/>
        </p:nvGrpSpPr>
        <p:grpSpPr>
          <a:xfrm>
            <a:off x="1313665" y="1523502"/>
            <a:ext cx="3600403" cy="5099925"/>
            <a:chOff x="251518" y="1056995"/>
            <a:chExt cx="3600403" cy="5099925"/>
          </a:xfrm>
        </p:grpSpPr>
        <p:sp>
          <p:nvSpPr>
            <p:cNvPr id="34" name="任意多边形 33"/>
            <p:cNvSpPr/>
            <p:nvPr/>
          </p:nvSpPr>
          <p:spPr>
            <a:xfrm>
              <a:off x="251518" y="1056995"/>
              <a:ext cx="2900295" cy="558438"/>
            </a:xfrm>
            <a:custGeom>
              <a:avLst/>
              <a:gdLst>
                <a:gd name="connsiteX0" fmla="*/ 0 w 2900295"/>
                <a:gd name="connsiteY0" fmla="*/ 55844 h 558438"/>
                <a:gd name="connsiteX1" fmla="*/ 55844 w 2900295"/>
                <a:gd name="connsiteY1" fmla="*/ 0 h 558438"/>
                <a:gd name="connsiteX2" fmla="*/ 2844451 w 2900295"/>
                <a:gd name="connsiteY2" fmla="*/ 0 h 558438"/>
                <a:gd name="connsiteX3" fmla="*/ 2900295 w 2900295"/>
                <a:gd name="connsiteY3" fmla="*/ 55844 h 558438"/>
                <a:gd name="connsiteX4" fmla="*/ 2900295 w 2900295"/>
                <a:gd name="connsiteY4" fmla="*/ 502594 h 558438"/>
                <a:gd name="connsiteX5" fmla="*/ 2844451 w 2900295"/>
                <a:gd name="connsiteY5" fmla="*/ 558438 h 558438"/>
                <a:gd name="connsiteX6" fmla="*/ 55844 w 2900295"/>
                <a:gd name="connsiteY6" fmla="*/ 558438 h 558438"/>
                <a:gd name="connsiteX7" fmla="*/ 0 w 2900295"/>
                <a:gd name="connsiteY7" fmla="*/ 502594 h 558438"/>
                <a:gd name="connsiteX8" fmla="*/ 0 w 2900295"/>
                <a:gd name="connsiteY8" fmla="*/ 55844 h 5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0295" h="558438">
                  <a:moveTo>
                    <a:pt x="0" y="55844"/>
                  </a:moveTo>
                  <a:cubicBezTo>
                    <a:pt x="0" y="25002"/>
                    <a:pt x="25002" y="0"/>
                    <a:pt x="55844" y="0"/>
                  </a:cubicBezTo>
                  <a:lnTo>
                    <a:pt x="2844451" y="0"/>
                  </a:lnTo>
                  <a:cubicBezTo>
                    <a:pt x="2875293" y="0"/>
                    <a:pt x="2900295" y="25002"/>
                    <a:pt x="2900295" y="55844"/>
                  </a:cubicBezTo>
                  <a:lnTo>
                    <a:pt x="2900295" y="502594"/>
                  </a:lnTo>
                  <a:cubicBezTo>
                    <a:pt x="2900295" y="533436"/>
                    <a:pt x="2875293" y="558438"/>
                    <a:pt x="2844451" y="558438"/>
                  </a:cubicBezTo>
                  <a:lnTo>
                    <a:pt x="55844" y="558438"/>
                  </a:lnTo>
                  <a:cubicBezTo>
                    <a:pt x="25002" y="558438"/>
                    <a:pt x="0" y="533436"/>
                    <a:pt x="0" y="502594"/>
                  </a:cubicBezTo>
                  <a:lnTo>
                    <a:pt x="0" y="55844"/>
                  </a:lnTo>
                  <a:close/>
                </a:path>
              </a:pathLst>
            </a:custGeom>
            <a:solidFill>
              <a:srgbClr val="C00000"/>
            </a:solidFill>
            <a:ln>
              <a:solidFill>
                <a:schemeClr val="accent6"/>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62076" tIns="46836" rIns="62076" bIns="46836" numCol="1" spcCol="1270" anchor="ctr" anchorCtr="0">
              <a:noAutofit/>
            </a:bodyPr>
            <a:lstStyle/>
            <a:p>
              <a:pPr algn="ctr" defTabSz="1066800">
                <a:lnSpc>
                  <a:spcPct val="90000"/>
                </a:lnSpc>
                <a:spcBef>
                  <a:spcPct val="0"/>
                </a:spcBef>
                <a:spcAft>
                  <a:spcPct val="35000"/>
                </a:spcAft>
              </a:pPr>
              <a:r>
                <a:rPr lang="zh-CN" altLang="en-US" sz="2400" b="1" dirty="0"/>
                <a:t>工艺手段和设备能力</a:t>
              </a:r>
            </a:p>
          </p:txBody>
        </p:sp>
        <p:sp>
          <p:nvSpPr>
            <p:cNvPr id="35" name="任意多边形 34"/>
            <p:cNvSpPr/>
            <p:nvPr/>
          </p:nvSpPr>
          <p:spPr>
            <a:xfrm>
              <a:off x="541547" y="1615434"/>
              <a:ext cx="290029" cy="981932"/>
            </a:xfrm>
            <a:custGeom>
              <a:avLst/>
              <a:gdLst/>
              <a:ahLst/>
              <a:cxnLst/>
              <a:rect l="0" t="0" r="0" b="0"/>
              <a:pathLst>
                <a:path>
                  <a:moveTo>
                    <a:pt x="0" y="0"/>
                  </a:moveTo>
                  <a:lnTo>
                    <a:pt x="0" y="981932"/>
                  </a:lnTo>
                  <a:lnTo>
                    <a:pt x="290029" y="981932"/>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36" name="任意多边形 35"/>
            <p:cNvSpPr/>
            <p:nvPr/>
          </p:nvSpPr>
          <p:spPr>
            <a:xfrm>
              <a:off x="831577" y="1764432"/>
              <a:ext cx="3020344" cy="1510221"/>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FF0000">
                <a:alpha val="65098"/>
              </a:srgbClr>
            </a:solidFill>
            <a:ln>
              <a:solidFill>
                <a:schemeClr val="accent6"/>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spcBef>
                  <a:spcPct val="0"/>
                </a:spcBef>
                <a:spcAft>
                  <a:spcPct val="35000"/>
                </a:spcAft>
              </a:pPr>
              <a:r>
                <a:rPr lang="zh-CN" altLang="en-US" sz="2000" b="1" dirty="0"/>
                <a:t>芯片制造</a:t>
              </a:r>
              <a:r>
                <a:rPr lang="en-US" altLang="zh-CN" sz="2000" b="1" dirty="0"/>
                <a:t>(</a:t>
              </a:r>
              <a:r>
                <a:rPr lang="zh-CN" altLang="en-US" sz="2000" b="1" dirty="0"/>
                <a:t>前道</a:t>
              </a:r>
              <a:r>
                <a:rPr lang="en-US" altLang="zh-CN" sz="2000" b="1" dirty="0"/>
                <a:t>)</a:t>
              </a:r>
            </a:p>
            <a:p>
              <a:pPr defTabSz="977900">
                <a:spcBef>
                  <a:spcPct val="0"/>
                </a:spcBef>
                <a:spcAft>
                  <a:spcPct val="35000"/>
                </a:spcAft>
              </a:pPr>
              <a:r>
                <a:rPr lang="zh-CN" altLang="en-US" sz="1600" dirty="0"/>
                <a:t>清洗、腐蚀、光刻（紫外和电子束）、去胶、刻蚀、</a:t>
              </a:r>
              <a:r>
                <a:rPr lang="en-US" altLang="zh-CN" sz="1600" dirty="0"/>
                <a:t>PVD</a:t>
              </a:r>
              <a:r>
                <a:rPr lang="zh-CN" altLang="en-US" sz="1600" dirty="0"/>
                <a:t>、</a:t>
              </a:r>
              <a:r>
                <a:rPr lang="en-US" altLang="zh-CN" sz="1600" dirty="0"/>
                <a:t>CVD</a:t>
              </a:r>
              <a:r>
                <a:rPr lang="zh-CN" altLang="en-US" sz="1600" dirty="0"/>
                <a:t>、氧化、扩散、退火（合金）、电镀、晶圆键合</a:t>
              </a:r>
              <a:r>
                <a:rPr lang="en-US" altLang="zh-CN" sz="1600" dirty="0"/>
                <a:t>……</a:t>
              </a:r>
              <a:endParaRPr lang="zh-CN" altLang="zh-CN" sz="1600" dirty="0"/>
            </a:p>
          </p:txBody>
        </p:sp>
        <p:sp>
          <p:nvSpPr>
            <p:cNvPr id="37" name="任意多边形 36"/>
            <p:cNvSpPr/>
            <p:nvPr/>
          </p:nvSpPr>
          <p:spPr>
            <a:xfrm>
              <a:off x="541547" y="1615434"/>
              <a:ext cx="290029" cy="2641151"/>
            </a:xfrm>
            <a:custGeom>
              <a:avLst/>
              <a:gdLst/>
              <a:ahLst/>
              <a:cxnLst/>
              <a:rect l="0" t="0" r="0" b="0"/>
              <a:pathLst>
                <a:path>
                  <a:moveTo>
                    <a:pt x="0" y="0"/>
                  </a:moveTo>
                  <a:lnTo>
                    <a:pt x="0" y="2641151"/>
                  </a:lnTo>
                  <a:lnTo>
                    <a:pt x="290029" y="2641151"/>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38" name="任意多边形 37"/>
            <p:cNvSpPr/>
            <p:nvPr/>
          </p:nvSpPr>
          <p:spPr>
            <a:xfrm>
              <a:off x="831577" y="3420616"/>
              <a:ext cx="3020344" cy="1314662"/>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FF0000">
                <a:alpha val="54902"/>
              </a:srgbClr>
            </a:solidFill>
            <a:ln>
              <a:solidFill>
                <a:schemeClr val="accent6"/>
              </a:solidFill>
            </a:ln>
          </p:spPr>
          <p:style>
            <a:lnRef idx="2">
              <a:schemeClr val="accent2">
                <a:shade val="80000"/>
                <a:hueOff val="-171869"/>
                <a:satOff val="-2668"/>
                <a:lumOff val="1316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spcBef>
                  <a:spcPct val="0"/>
                </a:spcBef>
                <a:spcAft>
                  <a:spcPct val="35000"/>
                </a:spcAft>
              </a:pPr>
              <a:r>
                <a:rPr lang="zh-CN" altLang="en-US" sz="2000" b="1" dirty="0"/>
                <a:t>封装与集成（后道）</a:t>
              </a:r>
            </a:p>
            <a:p>
              <a:pPr defTabSz="977900">
                <a:spcBef>
                  <a:spcPct val="0"/>
                </a:spcBef>
                <a:spcAft>
                  <a:spcPct val="35000"/>
                </a:spcAft>
              </a:pPr>
              <a:r>
                <a:rPr lang="zh-CN" altLang="en-US" sz="1600" dirty="0"/>
                <a:t>激光切割、芯片分离（划片）、减薄</a:t>
              </a:r>
              <a:r>
                <a:rPr lang="en-US" altLang="en-US" sz="1600" dirty="0"/>
                <a:t>/</a:t>
              </a:r>
              <a:r>
                <a:rPr lang="zh-CN" altLang="en-US" sz="1600" dirty="0"/>
                <a:t>抛光、贴片、引线键合、植球</a:t>
              </a:r>
              <a:r>
                <a:rPr lang="en-US" altLang="en-US" sz="1600" dirty="0"/>
                <a:t>/</a:t>
              </a:r>
              <a:r>
                <a:rPr lang="zh-CN" altLang="en-US" sz="1600" dirty="0"/>
                <a:t>倒装焊、密封、焊接</a:t>
              </a:r>
              <a:r>
                <a:rPr lang="en-US" altLang="zh-CN" sz="1600" dirty="0"/>
                <a:t>……</a:t>
              </a:r>
              <a:endParaRPr lang="zh-CN" altLang="en-US" sz="1600" dirty="0"/>
            </a:p>
          </p:txBody>
        </p:sp>
        <p:sp>
          <p:nvSpPr>
            <p:cNvPr id="39" name="任意多边形 38"/>
            <p:cNvSpPr/>
            <p:nvPr/>
          </p:nvSpPr>
          <p:spPr>
            <a:xfrm>
              <a:off x="541547" y="1615435"/>
              <a:ext cx="290030" cy="4011120"/>
            </a:xfrm>
            <a:custGeom>
              <a:avLst/>
              <a:gdLst/>
              <a:ahLst/>
              <a:cxnLst/>
              <a:rect l="0" t="0" r="0" b="0"/>
              <a:pathLst>
                <a:path>
                  <a:moveTo>
                    <a:pt x="0" y="0"/>
                  </a:moveTo>
                  <a:lnTo>
                    <a:pt x="0" y="4300371"/>
                  </a:lnTo>
                  <a:lnTo>
                    <a:pt x="290029" y="4300371"/>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0" name="任意多边形 39"/>
            <p:cNvSpPr/>
            <p:nvPr/>
          </p:nvSpPr>
          <p:spPr>
            <a:xfrm>
              <a:off x="831577" y="4907168"/>
              <a:ext cx="3020344" cy="1249752"/>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FF0000">
                <a:alpha val="45098"/>
              </a:srgbClr>
            </a:solidFill>
            <a:ln>
              <a:solidFill>
                <a:schemeClr val="accent6"/>
              </a:solidFill>
            </a:ln>
          </p:spPr>
          <p:style>
            <a:lnRef idx="2">
              <a:schemeClr val="accent2">
                <a:shade val="80000"/>
                <a:hueOff val="-343737"/>
                <a:satOff val="-5337"/>
                <a:lumOff val="263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lnSpc>
                  <a:spcPct val="90000"/>
                </a:lnSpc>
                <a:spcBef>
                  <a:spcPct val="0"/>
                </a:spcBef>
                <a:spcAft>
                  <a:spcPct val="35000"/>
                </a:spcAft>
              </a:pPr>
              <a:endParaRPr lang="zh-CN" altLang="zh-CN" sz="1200" dirty="0"/>
            </a:p>
          </p:txBody>
        </p:sp>
      </p:grpSp>
      <p:sp>
        <p:nvSpPr>
          <p:cNvPr id="41" name="TextBox 40"/>
          <p:cNvSpPr txBox="1"/>
          <p:nvPr/>
        </p:nvSpPr>
        <p:spPr>
          <a:xfrm>
            <a:off x="2033746" y="5561016"/>
            <a:ext cx="2736304" cy="846386"/>
          </a:xfrm>
          <a:prstGeom prst="rect">
            <a:avLst/>
          </a:prstGeom>
          <a:noFill/>
        </p:spPr>
        <p:txBody>
          <a:bodyPr wrap="square" rtlCol="0">
            <a:spAutoFit/>
          </a:bodyPr>
          <a:lstStyle/>
          <a:p>
            <a:pPr algn="ctr" defTabSz="977900">
              <a:lnSpc>
                <a:spcPct val="50000"/>
              </a:lnSpc>
              <a:spcBef>
                <a:spcPct val="0"/>
              </a:spcBef>
              <a:spcAft>
                <a:spcPct val="35000"/>
              </a:spcAft>
            </a:pPr>
            <a:r>
              <a:rPr lang="zh-CN" altLang="en-US" sz="2000" b="1" dirty="0"/>
              <a:t>测试与分析</a:t>
            </a:r>
            <a:endParaRPr lang="en-US" altLang="zh-CN" sz="2000" b="1" dirty="0"/>
          </a:p>
          <a:p>
            <a:pPr defTabSz="977900">
              <a:spcBef>
                <a:spcPct val="0"/>
              </a:spcBef>
              <a:spcAft>
                <a:spcPct val="35000"/>
              </a:spcAft>
            </a:pPr>
            <a:r>
              <a:rPr lang="zh-CN" altLang="zh-CN" sz="1600" dirty="0"/>
              <a:t>形貌表征</a:t>
            </a:r>
            <a:r>
              <a:rPr lang="zh-CN" altLang="en-US" sz="1600" dirty="0"/>
              <a:t>、</a:t>
            </a:r>
            <a:r>
              <a:rPr lang="zh-CN" altLang="zh-CN" sz="1600" dirty="0"/>
              <a:t>电学性能</a:t>
            </a:r>
            <a:r>
              <a:rPr lang="zh-CN" altLang="en-US" sz="1600" dirty="0"/>
              <a:t>测试、</a:t>
            </a:r>
            <a:r>
              <a:rPr lang="zh-CN" altLang="zh-CN" sz="1600" dirty="0"/>
              <a:t>可靠性测试</a:t>
            </a:r>
            <a:r>
              <a:rPr lang="en-US" altLang="zh-CN" sz="1600" dirty="0"/>
              <a:t>……</a:t>
            </a:r>
            <a:endParaRPr lang="zh-CN" altLang="zh-CN" sz="1600" dirty="0"/>
          </a:p>
        </p:txBody>
      </p:sp>
      <p:sp>
        <p:nvSpPr>
          <p:cNvPr id="42" name="TextBox 41"/>
          <p:cNvSpPr txBox="1"/>
          <p:nvPr/>
        </p:nvSpPr>
        <p:spPr>
          <a:xfrm>
            <a:off x="6625867" y="4831045"/>
            <a:ext cx="2736304" cy="846386"/>
          </a:xfrm>
          <a:prstGeom prst="rect">
            <a:avLst/>
          </a:prstGeom>
          <a:noFill/>
        </p:spPr>
        <p:txBody>
          <a:bodyPr wrap="square" rtlCol="0">
            <a:spAutoFit/>
          </a:bodyPr>
          <a:lstStyle/>
          <a:p>
            <a:pPr algn="ctr" defTabSz="977900">
              <a:lnSpc>
                <a:spcPct val="50000"/>
              </a:lnSpc>
              <a:spcBef>
                <a:spcPct val="0"/>
              </a:spcBef>
              <a:spcAft>
                <a:spcPct val="35000"/>
              </a:spcAft>
            </a:pPr>
            <a:r>
              <a:rPr lang="zh-CN" altLang="en-US" sz="2000" b="1" dirty="0"/>
              <a:t>封装与系统集成能力</a:t>
            </a:r>
          </a:p>
          <a:p>
            <a:pPr algn="ctr" defTabSz="977900">
              <a:spcBef>
                <a:spcPct val="0"/>
              </a:spcBef>
              <a:spcAft>
                <a:spcPct val="35000"/>
              </a:spcAft>
            </a:pPr>
            <a:r>
              <a:rPr lang="en-US" altLang="zh-CN" sz="1600" dirty="0" err="1"/>
              <a:t>Wirebonding</a:t>
            </a:r>
            <a:r>
              <a:rPr lang="zh-CN" altLang="en-US" sz="1600" dirty="0"/>
              <a:t>、</a:t>
            </a:r>
            <a:r>
              <a:rPr lang="en-US" altLang="zh-CN" sz="1600" dirty="0"/>
              <a:t>Flip-Chip</a:t>
            </a:r>
            <a:r>
              <a:rPr lang="zh-CN" altLang="en-US" sz="1600" dirty="0"/>
              <a:t>、</a:t>
            </a:r>
            <a:r>
              <a:rPr lang="en-US" altLang="zh-CN" sz="1600" dirty="0"/>
              <a:t>TSV</a:t>
            </a:r>
            <a:r>
              <a:rPr lang="zh-CN" altLang="en-US" sz="1600" dirty="0"/>
              <a:t>、晶圆级封装</a:t>
            </a:r>
            <a:r>
              <a:rPr lang="en-US" altLang="zh-CN" sz="1600" dirty="0"/>
              <a:t>……</a:t>
            </a:r>
          </a:p>
        </p:txBody>
      </p:sp>
      <p:sp>
        <p:nvSpPr>
          <p:cNvPr id="24" name="任意多边形 23"/>
          <p:cNvSpPr/>
          <p:nvPr/>
        </p:nvSpPr>
        <p:spPr>
          <a:xfrm>
            <a:off x="6121811" y="5839157"/>
            <a:ext cx="3740424" cy="735118"/>
          </a:xfrm>
          <a:custGeom>
            <a:avLst/>
            <a:gdLst>
              <a:gd name="connsiteX0" fmla="*/ 0 w 3020344"/>
              <a:gd name="connsiteY0" fmla="*/ 135457 h 1354574"/>
              <a:gd name="connsiteX1" fmla="*/ 135457 w 3020344"/>
              <a:gd name="connsiteY1" fmla="*/ 0 h 1354574"/>
              <a:gd name="connsiteX2" fmla="*/ 2884887 w 3020344"/>
              <a:gd name="connsiteY2" fmla="*/ 0 h 1354574"/>
              <a:gd name="connsiteX3" fmla="*/ 3020344 w 3020344"/>
              <a:gd name="connsiteY3" fmla="*/ 135457 h 1354574"/>
              <a:gd name="connsiteX4" fmla="*/ 3020344 w 3020344"/>
              <a:gd name="connsiteY4" fmla="*/ 1219117 h 1354574"/>
              <a:gd name="connsiteX5" fmla="*/ 2884887 w 3020344"/>
              <a:gd name="connsiteY5" fmla="*/ 1354574 h 1354574"/>
              <a:gd name="connsiteX6" fmla="*/ 135457 w 3020344"/>
              <a:gd name="connsiteY6" fmla="*/ 1354574 h 1354574"/>
              <a:gd name="connsiteX7" fmla="*/ 0 w 3020344"/>
              <a:gd name="connsiteY7" fmla="*/ 1219117 h 1354574"/>
              <a:gd name="connsiteX8" fmla="*/ 0 w 3020344"/>
              <a:gd name="connsiteY8" fmla="*/ 135457 h 13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344" h="1354574">
                <a:moveTo>
                  <a:pt x="0" y="135457"/>
                </a:moveTo>
                <a:cubicBezTo>
                  <a:pt x="0" y="60646"/>
                  <a:pt x="60646" y="0"/>
                  <a:pt x="135457" y="0"/>
                </a:cubicBezTo>
                <a:lnTo>
                  <a:pt x="2884887" y="0"/>
                </a:lnTo>
                <a:cubicBezTo>
                  <a:pt x="2959698" y="0"/>
                  <a:pt x="3020344" y="60646"/>
                  <a:pt x="3020344" y="135457"/>
                </a:cubicBezTo>
                <a:lnTo>
                  <a:pt x="3020344" y="1219117"/>
                </a:lnTo>
                <a:cubicBezTo>
                  <a:pt x="3020344" y="1293928"/>
                  <a:pt x="2959698" y="1354574"/>
                  <a:pt x="2884887" y="1354574"/>
                </a:cubicBezTo>
                <a:lnTo>
                  <a:pt x="135457" y="1354574"/>
                </a:lnTo>
                <a:cubicBezTo>
                  <a:pt x="60646" y="1354574"/>
                  <a:pt x="0" y="1293928"/>
                  <a:pt x="0" y="1219117"/>
                </a:cubicBezTo>
                <a:lnTo>
                  <a:pt x="0" y="135457"/>
                </a:lnTo>
                <a:close/>
              </a:path>
            </a:pathLst>
          </a:custGeom>
          <a:solidFill>
            <a:srgbClr val="00CCFF">
              <a:alpha val="54902"/>
            </a:srgbClr>
          </a:solidFill>
        </p:spPr>
        <p:style>
          <a:lnRef idx="2">
            <a:schemeClr val="accent2">
              <a:shade val="80000"/>
              <a:hueOff val="-171869"/>
              <a:satOff val="-2668"/>
              <a:lumOff val="1316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84" tIns="67614" rIns="81584" bIns="67614" numCol="1" spcCol="1270" anchor="ctr" anchorCtr="0">
            <a:noAutofit/>
          </a:bodyPr>
          <a:lstStyle/>
          <a:p>
            <a:pPr algn="ctr" defTabSz="977900">
              <a:spcBef>
                <a:spcPct val="0"/>
              </a:spcBef>
              <a:spcAft>
                <a:spcPct val="35000"/>
              </a:spcAft>
            </a:pPr>
            <a:r>
              <a:rPr lang="zh-CN" altLang="en-US" sz="2000" b="1" dirty="0"/>
              <a:t>超精密加工</a:t>
            </a:r>
          </a:p>
          <a:p>
            <a:pPr algn="ctr" defTabSz="977900">
              <a:spcBef>
                <a:spcPct val="0"/>
              </a:spcBef>
              <a:spcAft>
                <a:spcPct val="35000"/>
              </a:spcAft>
            </a:pPr>
            <a:r>
              <a:rPr lang="zh-CN" altLang="en-US" sz="1600" dirty="0"/>
              <a:t>软光刻、增材制造</a:t>
            </a:r>
            <a:r>
              <a:rPr lang="en-US" altLang="zh-CN" sz="1600" dirty="0"/>
              <a:t>……</a:t>
            </a:r>
          </a:p>
        </p:txBody>
      </p:sp>
      <p:sp>
        <p:nvSpPr>
          <p:cNvPr id="44" name="任意多边形 43"/>
          <p:cNvSpPr/>
          <p:nvPr/>
        </p:nvSpPr>
        <p:spPr>
          <a:xfrm flipH="1">
            <a:off x="9866224" y="3063873"/>
            <a:ext cx="290029" cy="1255298"/>
          </a:xfrm>
          <a:custGeom>
            <a:avLst/>
            <a:gdLst/>
            <a:ahLst/>
            <a:cxnLst/>
            <a:rect l="0" t="0" r="0" b="0"/>
            <a:pathLst>
              <a:path>
                <a:moveTo>
                  <a:pt x="0" y="0"/>
                </a:moveTo>
                <a:lnTo>
                  <a:pt x="0" y="981932"/>
                </a:lnTo>
                <a:lnTo>
                  <a:pt x="290029" y="981932"/>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45" name="任意多边形 44"/>
          <p:cNvSpPr/>
          <p:nvPr/>
        </p:nvSpPr>
        <p:spPr>
          <a:xfrm flipH="1">
            <a:off x="9866225" y="2081941"/>
            <a:ext cx="290028" cy="653054"/>
          </a:xfrm>
          <a:custGeom>
            <a:avLst/>
            <a:gdLst/>
            <a:ahLst/>
            <a:cxnLst/>
            <a:rect l="0" t="0" r="0" b="0"/>
            <a:pathLst>
              <a:path>
                <a:moveTo>
                  <a:pt x="0" y="0"/>
                </a:moveTo>
                <a:lnTo>
                  <a:pt x="0" y="981932"/>
                </a:lnTo>
                <a:lnTo>
                  <a:pt x="290029" y="981932"/>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46" name="任意多边形 45"/>
          <p:cNvSpPr/>
          <p:nvPr/>
        </p:nvSpPr>
        <p:spPr>
          <a:xfrm flipH="1">
            <a:off x="9866226" y="4045203"/>
            <a:ext cx="290027" cy="2348138"/>
          </a:xfrm>
          <a:custGeom>
            <a:avLst/>
            <a:gdLst/>
            <a:ahLst/>
            <a:cxnLst/>
            <a:rect l="0" t="0" r="0" b="0"/>
            <a:pathLst>
              <a:path>
                <a:moveTo>
                  <a:pt x="0" y="0"/>
                </a:moveTo>
                <a:lnTo>
                  <a:pt x="0" y="981932"/>
                </a:lnTo>
                <a:lnTo>
                  <a:pt x="290029" y="981932"/>
                </a:lnTo>
              </a:path>
            </a:pathLst>
          </a:custGeom>
          <a:noFill/>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864051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882674" y="548681"/>
            <a:ext cx="1877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 typeface="Wingdings" panose="05000000000000000000" pitchFamily="2" charset="2"/>
              <a:buChar char="Ø"/>
            </a:pPr>
            <a:r>
              <a:rPr kumimoji="0" lang="zh-CN" altLang="en-US" sz="2400" b="1" dirty="0">
                <a:solidFill>
                  <a:srgbClr val="002060"/>
                </a:solidFill>
                <a:latin typeface="微软雅黑" panose="020B0503020204020204" pitchFamily="34" charset="-122"/>
                <a:ea typeface="微软雅黑" panose="020B0503020204020204" pitchFamily="34" charset="-122"/>
              </a:rPr>
              <a:t>部分论文</a:t>
            </a:r>
          </a:p>
        </p:txBody>
      </p:sp>
      <p:sp>
        <p:nvSpPr>
          <p:cNvPr id="3" name="矩形 10"/>
          <p:cNvSpPr>
            <a:spLocks noChangeArrowheads="1"/>
          </p:cNvSpPr>
          <p:nvPr/>
        </p:nvSpPr>
        <p:spPr bwMode="auto">
          <a:xfrm>
            <a:off x="814918" y="1147966"/>
            <a:ext cx="1061084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marL="342900" indent="-342900">
              <a:buFont typeface="+mj-lt"/>
              <a:buAutoNum type="arabicPeriod"/>
            </a:pPr>
            <a:r>
              <a:rPr kumimoji="0" lang="en-US" altLang="zh-CN" sz="1800" dirty="0">
                <a:solidFill>
                  <a:srgbClr val="002060"/>
                </a:solidFill>
                <a:latin typeface="Times New Roman" panose="02020603050405020304" pitchFamily="18" charset="0"/>
                <a:cs typeface="Times New Roman" panose="02020603050405020304" pitchFamily="18" charset="0"/>
              </a:rPr>
              <a:t>Yu Song, </a:t>
            </a:r>
            <a:r>
              <a:rPr kumimoji="0" lang="en-US" altLang="zh-CN" sz="1800" b="1" dirty="0">
                <a:solidFill>
                  <a:srgbClr val="002060"/>
                </a:solidFill>
                <a:latin typeface="Times New Roman" panose="02020603050405020304" pitchFamily="18" charset="0"/>
                <a:cs typeface="Times New Roman" panose="02020603050405020304" pitchFamily="18" charset="0"/>
              </a:rPr>
              <a:t>Ying Zhang</a:t>
            </a:r>
            <a:r>
              <a:rPr kumimoji="0" lang="en-US" altLang="zh-CN" sz="1800" dirty="0">
                <a:solidFill>
                  <a:srgbClr val="002060"/>
                </a:solidFill>
                <a:latin typeface="Times New Roman" panose="02020603050405020304" pitchFamily="18" charset="0"/>
                <a:cs typeface="Times New Roman" panose="02020603050405020304" pitchFamily="18" charset="0"/>
              </a:rPr>
              <a:t>, Yang Liu, et al., Mechanism of Synergistic Eﬀects of Neutron- and Gamma-Ray-Radiated PNP Bipolar Transistors</a:t>
            </a:r>
            <a:r>
              <a:rPr kumimoji="0" lang="zh-CN" altLang="en-US" sz="1800" dirty="0">
                <a:solidFill>
                  <a:srgbClr val="002060"/>
                </a:solidFill>
                <a:latin typeface="Times New Roman" panose="02020603050405020304" pitchFamily="18" charset="0"/>
                <a:cs typeface="Times New Roman" panose="02020603050405020304" pitchFamily="18" charset="0"/>
              </a:rPr>
              <a:t>，</a:t>
            </a:r>
            <a:r>
              <a:rPr kumimoji="0" lang="en-US" altLang="zh-CN" sz="1800" i="1" dirty="0">
                <a:solidFill>
                  <a:srgbClr val="002060"/>
                </a:solidFill>
                <a:latin typeface="Times New Roman" panose="02020603050405020304" pitchFamily="18" charset="0"/>
                <a:cs typeface="Times New Roman" panose="02020603050405020304" pitchFamily="18" charset="0"/>
              </a:rPr>
              <a:t>ACS Appl. Electron. Mater.</a:t>
            </a:r>
            <a:r>
              <a:rPr kumimoji="0" lang="zh-CN" altLang="en-US" sz="1800" dirty="0">
                <a:solidFill>
                  <a:srgbClr val="002060"/>
                </a:solidFill>
                <a:latin typeface="Times New Roman" panose="02020603050405020304" pitchFamily="18" charset="0"/>
                <a:cs typeface="Times New Roman" panose="02020603050405020304" pitchFamily="18" charset="0"/>
              </a:rPr>
              <a:t>（</a:t>
            </a:r>
            <a:r>
              <a:rPr kumimoji="0" lang="en-US" altLang="zh-CN" sz="1800" dirty="0">
                <a:solidFill>
                  <a:srgbClr val="002060"/>
                </a:solidFill>
                <a:latin typeface="Times New Roman" panose="02020603050405020304" pitchFamily="18" charset="0"/>
                <a:cs typeface="Times New Roman" panose="02020603050405020304" pitchFamily="18" charset="0"/>
              </a:rPr>
              <a:t>2019</a:t>
            </a:r>
            <a:r>
              <a:rPr kumimoji="0" lang="zh-CN" altLang="en-US" sz="1800" dirty="0">
                <a:solidFill>
                  <a:srgbClr val="002060"/>
                </a:solidFill>
                <a:latin typeface="Times New Roman" panose="02020603050405020304" pitchFamily="18" charset="0"/>
                <a:cs typeface="Times New Roman" panose="02020603050405020304" pitchFamily="18" charset="0"/>
              </a:rPr>
              <a:t>）</a:t>
            </a:r>
            <a:r>
              <a:rPr kumimoji="0" lang="en-US" altLang="zh-CN" sz="1800" dirty="0">
                <a:solidFill>
                  <a:srgbClr val="002060"/>
                </a:solidFill>
                <a:latin typeface="Times New Roman" panose="02020603050405020304" pitchFamily="18" charset="0"/>
                <a:cs typeface="Times New Roman" panose="02020603050405020304" pitchFamily="18" charset="0"/>
              </a:rPr>
              <a:t>1.4.538-547</a:t>
            </a:r>
            <a:r>
              <a:rPr kumimoji="0" lang="zh-CN" altLang="en-US" sz="1800" dirty="0">
                <a:solidFill>
                  <a:srgbClr val="002060"/>
                </a:solidFill>
                <a:latin typeface="Times New Roman" panose="02020603050405020304" pitchFamily="18" charset="0"/>
                <a:cs typeface="Times New Roman" panose="02020603050405020304" pitchFamily="18" charset="0"/>
              </a:rPr>
              <a:t>；</a:t>
            </a:r>
            <a:endParaRPr kumimoji="0" lang="en-US" altLang="zh-CN" sz="1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spcBef>
                <a:spcPct val="0"/>
              </a:spcBef>
              <a:buFont typeface="+mj-lt"/>
              <a:buAutoNum type="arabicPeriod"/>
            </a:pPr>
            <a:r>
              <a:rPr kumimoji="0" lang="en-US" altLang="zh-CN" sz="1800" b="1" dirty="0">
                <a:solidFill>
                  <a:srgbClr val="002060"/>
                </a:solidFill>
                <a:latin typeface="Times New Roman" panose="02020603050405020304" pitchFamily="18" charset="0"/>
                <a:cs typeface="Times New Roman" panose="02020603050405020304" pitchFamily="18" charset="0"/>
              </a:rPr>
              <a:t>Ying Zhang</a:t>
            </a:r>
            <a:r>
              <a:rPr kumimoji="0" lang="en-US" altLang="zh-CN" sz="1800" dirty="0">
                <a:solidFill>
                  <a:srgbClr val="002060"/>
                </a:solidFill>
                <a:latin typeface="Times New Roman" panose="02020603050405020304" pitchFamily="18" charset="0"/>
                <a:cs typeface="Times New Roman" panose="02020603050405020304" pitchFamily="18" charset="0"/>
              </a:rPr>
              <a:t>, Yan-Feng Wang, Xiao-Hu Wang et al., Experimental research on a boron-coated multi-wire proportional chamber neutron detector, </a:t>
            </a:r>
            <a:r>
              <a:rPr kumimoji="0" lang="fr-FR" altLang="zh-CN" sz="1800" i="1" dirty="0">
                <a:solidFill>
                  <a:srgbClr val="002060"/>
                </a:solidFill>
                <a:latin typeface="Times New Roman" panose="02020603050405020304" pitchFamily="18" charset="0"/>
                <a:cs typeface="Times New Roman" panose="02020603050405020304" pitchFamily="18" charset="0"/>
              </a:rPr>
              <a:t>Eur. Phys. J. Plus </a:t>
            </a:r>
            <a:r>
              <a:rPr kumimoji="0" lang="fr-FR" altLang="zh-CN" sz="1800" dirty="0">
                <a:solidFill>
                  <a:srgbClr val="002060"/>
                </a:solidFill>
                <a:latin typeface="Times New Roman" panose="02020603050405020304" pitchFamily="18" charset="0"/>
                <a:cs typeface="Times New Roman" panose="02020603050405020304" pitchFamily="18" charset="0"/>
              </a:rPr>
              <a:t>(2017) 132: 264</a:t>
            </a:r>
            <a:r>
              <a:rPr kumimoji="0" lang="zh-CN" altLang="en-US" sz="1800" dirty="0">
                <a:solidFill>
                  <a:srgbClr val="002060"/>
                </a:solidFill>
                <a:latin typeface="Times New Roman" panose="02020603050405020304" pitchFamily="18" charset="0"/>
                <a:cs typeface="Times New Roman" panose="02020603050405020304" pitchFamily="18" charset="0"/>
              </a:rPr>
              <a:t>；</a:t>
            </a:r>
            <a:endParaRPr kumimoji="0" lang="en-US" altLang="zh-CN" sz="1800" dirty="0">
              <a:solidFill>
                <a:srgbClr val="002060"/>
              </a:solidFill>
              <a:latin typeface="Times New Roman" panose="02020603050405020304" pitchFamily="18" charset="0"/>
              <a:cs typeface="Times New Roman" panose="02020603050405020304" pitchFamily="18" charset="0"/>
            </a:endParaRPr>
          </a:p>
          <a:p>
            <a:pPr marL="342900" indent="-342900" algn="just" eaLnBrk="1" hangingPunct="1">
              <a:spcBef>
                <a:spcPct val="0"/>
              </a:spcBef>
              <a:buFont typeface="+mj-lt"/>
              <a:buAutoNum type="arabicPeriod"/>
            </a:pPr>
            <a:r>
              <a:rPr kumimoji="0" lang="en-US" altLang="zh-CN" sz="1800" dirty="0">
                <a:solidFill>
                  <a:srgbClr val="002060"/>
                </a:solidFill>
                <a:latin typeface="Times New Roman" panose="02020603050405020304" pitchFamily="18" charset="0"/>
                <a:cs typeface="Times New Roman" panose="02020603050405020304" pitchFamily="18" charset="0"/>
              </a:rPr>
              <a:t>J. Zhang, J. Xia, </a:t>
            </a:r>
            <a:r>
              <a:rPr kumimoji="0" lang="en-US" altLang="zh-CN" sz="1800" b="1" dirty="0">
                <a:solidFill>
                  <a:srgbClr val="002060"/>
                </a:solidFill>
                <a:latin typeface="Times New Roman" panose="02020603050405020304" pitchFamily="18" charset="0"/>
                <a:cs typeface="Times New Roman" panose="02020603050405020304" pitchFamily="18" charset="0"/>
              </a:rPr>
              <a:t>Y. Zhang</a:t>
            </a:r>
            <a:r>
              <a:rPr kumimoji="0" lang="en-US" altLang="zh-CN" sz="1800" dirty="0">
                <a:solidFill>
                  <a:srgbClr val="002060"/>
                </a:solidFill>
                <a:latin typeface="Times New Roman" panose="02020603050405020304" pitchFamily="18" charset="0"/>
                <a:cs typeface="Times New Roman" panose="02020603050405020304" pitchFamily="18" charset="0"/>
              </a:rPr>
              <a:t> et al., Performance improvement of the high resolution neutron </a:t>
            </a:r>
            <a:r>
              <a:rPr kumimoji="0" lang="en-US" altLang="zh-CN" sz="1800" dirty="0" err="1">
                <a:solidFill>
                  <a:srgbClr val="002060"/>
                </a:solidFill>
                <a:latin typeface="Times New Roman" panose="02020603050405020304" pitchFamily="18" charset="0"/>
                <a:cs typeface="Times New Roman" panose="02020603050405020304" pitchFamily="18" charset="0"/>
              </a:rPr>
              <a:t>diffractometer</a:t>
            </a:r>
            <a:r>
              <a:rPr kumimoji="0" lang="en-US" altLang="zh-CN" sz="1800" dirty="0">
                <a:solidFill>
                  <a:srgbClr val="002060"/>
                </a:solidFill>
                <a:latin typeface="Times New Roman" panose="02020603050405020304" pitchFamily="18" charset="0"/>
                <a:cs typeface="Times New Roman" panose="02020603050405020304" pitchFamily="18" charset="0"/>
              </a:rPr>
              <a:t> at CAEP with Geant4 simulation</a:t>
            </a:r>
            <a:r>
              <a:rPr kumimoji="0" lang="en-US" altLang="zh-CN" sz="1800" i="1" dirty="0">
                <a:solidFill>
                  <a:srgbClr val="002060"/>
                </a:solidFill>
                <a:latin typeface="Times New Roman" panose="02020603050405020304" pitchFamily="18" charset="0"/>
                <a:cs typeface="Times New Roman" panose="02020603050405020304" pitchFamily="18" charset="0"/>
              </a:rPr>
              <a:t>, J. Inst. </a:t>
            </a:r>
            <a:r>
              <a:rPr kumimoji="0" lang="en-US" altLang="zh-CN" sz="1800" dirty="0">
                <a:solidFill>
                  <a:srgbClr val="002060"/>
                </a:solidFill>
                <a:latin typeface="Times New Roman" panose="02020603050405020304" pitchFamily="18" charset="0"/>
                <a:cs typeface="Times New Roman" panose="02020603050405020304" pitchFamily="18" charset="0"/>
              </a:rPr>
              <a:t>(2017), Vol.12, P10007;</a:t>
            </a:r>
          </a:p>
          <a:p>
            <a:pPr marL="342900" indent="-342900" algn="just" eaLnBrk="1" hangingPunct="1">
              <a:spcBef>
                <a:spcPct val="0"/>
              </a:spcBef>
              <a:buFont typeface="+mj-lt"/>
              <a:buAutoNum type="arabicPeriod"/>
            </a:pPr>
            <a:r>
              <a:rPr kumimoji="0" lang="en-US" altLang="zh-CN" sz="1800" b="1" dirty="0">
                <a:solidFill>
                  <a:srgbClr val="002060"/>
                </a:solidFill>
                <a:latin typeface="Times New Roman" panose="02020603050405020304" pitchFamily="18" charset="0"/>
                <a:cs typeface="Times New Roman" panose="02020603050405020304" pitchFamily="18" charset="0"/>
              </a:rPr>
              <a:t>Ying Zhang</a:t>
            </a:r>
            <a:r>
              <a:rPr kumimoji="0" lang="en-US" altLang="zh-CN" sz="1800" dirty="0">
                <a:solidFill>
                  <a:srgbClr val="002060"/>
                </a:solidFill>
                <a:latin typeface="Times New Roman" panose="02020603050405020304" pitchFamily="18" charset="0"/>
                <a:cs typeface="Times New Roman" panose="02020603050405020304" pitchFamily="18" charset="0"/>
              </a:rPr>
              <a:t>, Hai-yang Yan, </a:t>
            </a:r>
            <a:r>
              <a:rPr kumimoji="0" lang="en-US" altLang="zh-CN" sz="1800" dirty="0" err="1">
                <a:solidFill>
                  <a:srgbClr val="002060"/>
                </a:solidFill>
                <a:latin typeface="Times New Roman" panose="02020603050405020304" pitchFamily="18" charset="0"/>
                <a:cs typeface="Times New Roman" panose="02020603050405020304" pitchFamily="18" charset="0"/>
              </a:rPr>
              <a:t>Jie</a:t>
            </a:r>
            <a:r>
              <a:rPr kumimoji="0" lang="en-US" altLang="zh-CN" sz="1800" dirty="0">
                <a:solidFill>
                  <a:srgbClr val="002060"/>
                </a:solidFill>
                <a:latin typeface="Times New Roman" panose="02020603050405020304" pitchFamily="18" charset="0"/>
                <a:cs typeface="Times New Roman" panose="02020603050405020304" pitchFamily="18" charset="0"/>
              </a:rPr>
              <a:t> Zhang et al., Fast trans-impedance preamplifier for a boron-coated multi-wire proportional chamber neutron detector, </a:t>
            </a:r>
            <a:r>
              <a:rPr kumimoji="0" lang="fr-FR" altLang="zh-CN" sz="1800" i="1" dirty="0">
                <a:solidFill>
                  <a:srgbClr val="002060"/>
                </a:solidFill>
                <a:latin typeface="Times New Roman" panose="02020603050405020304" pitchFamily="18" charset="0"/>
                <a:cs typeface="Times New Roman" panose="02020603050405020304" pitchFamily="18" charset="0"/>
              </a:rPr>
              <a:t>Eur. Phys. J. Plus. </a:t>
            </a:r>
            <a:r>
              <a:rPr kumimoji="0" lang="fr-FR" altLang="zh-CN" sz="1800" dirty="0">
                <a:solidFill>
                  <a:srgbClr val="002060"/>
                </a:solidFill>
                <a:latin typeface="Times New Roman" panose="02020603050405020304" pitchFamily="18" charset="0"/>
                <a:cs typeface="Times New Roman" panose="02020603050405020304" pitchFamily="18" charset="0"/>
              </a:rPr>
              <a:t>(2016) 131: 376</a:t>
            </a:r>
            <a:r>
              <a:rPr kumimoji="0" lang="zh-CN" altLang="en-US" sz="1800" dirty="0">
                <a:solidFill>
                  <a:srgbClr val="002060"/>
                </a:solidFill>
                <a:latin typeface="Times New Roman" panose="02020603050405020304" pitchFamily="18" charset="0"/>
                <a:cs typeface="Times New Roman" panose="02020603050405020304" pitchFamily="18" charset="0"/>
              </a:rPr>
              <a:t>；</a:t>
            </a:r>
            <a:endParaRPr kumimoji="0" lang="en-US" altLang="zh-CN" sz="1800" dirty="0">
              <a:solidFill>
                <a:srgbClr val="002060"/>
              </a:solidFill>
              <a:latin typeface="Times New Roman" panose="02020603050405020304" pitchFamily="18" charset="0"/>
              <a:cs typeface="Times New Roman" panose="02020603050405020304" pitchFamily="18" charset="0"/>
            </a:endParaRPr>
          </a:p>
          <a:p>
            <a:pPr marL="342900" indent="-342900" algn="just" eaLnBrk="1" hangingPunct="1">
              <a:spcBef>
                <a:spcPct val="0"/>
              </a:spcBef>
              <a:buFont typeface="+mj-lt"/>
              <a:buAutoNum type="arabicPeriod"/>
            </a:pPr>
            <a:r>
              <a:rPr kumimoji="0" lang="en-US" altLang="zh-CN" sz="1800" dirty="0">
                <a:solidFill>
                  <a:srgbClr val="002060"/>
                </a:solidFill>
                <a:latin typeface="Times New Roman" panose="02020603050405020304" pitchFamily="18" charset="0"/>
                <a:cs typeface="Times New Roman" panose="02020603050405020304" pitchFamily="18" charset="0"/>
              </a:rPr>
              <a:t>H. Yan, G. A. Sun, S. M. Peng, </a:t>
            </a:r>
            <a:r>
              <a:rPr kumimoji="0" lang="en-US" altLang="zh-CN" sz="1800" b="1" dirty="0">
                <a:solidFill>
                  <a:srgbClr val="002060"/>
                </a:solidFill>
                <a:latin typeface="Times New Roman" panose="02020603050405020304" pitchFamily="18" charset="0"/>
                <a:cs typeface="Times New Roman" panose="02020603050405020304" pitchFamily="18" charset="0"/>
              </a:rPr>
              <a:t>Y. Zhang</a:t>
            </a:r>
            <a:r>
              <a:rPr kumimoji="0" lang="en-US" altLang="zh-CN" sz="1800" dirty="0">
                <a:solidFill>
                  <a:srgbClr val="002060"/>
                </a:solidFill>
                <a:latin typeface="Times New Roman" panose="02020603050405020304" pitchFamily="18" charset="0"/>
                <a:cs typeface="Times New Roman" panose="02020603050405020304" pitchFamily="18" charset="0"/>
              </a:rPr>
              <a:t> et al., Searching for New Spin- and Velocity-Dependent Interactions by Spin Relaxation of Polarized </a:t>
            </a:r>
            <a:r>
              <a:rPr kumimoji="0" lang="en-US" altLang="zh-CN" sz="1800" baseline="30000" dirty="0">
                <a:solidFill>
                  <a:srgbClr val="002060"/>
                </a:solidFill>
                <a:latin typeface="Times New Roman" panose="02020603050405020304" pitchFamily="18" charset="0"/>
                <a:cs typeface="Times New Roman" panose="02020603050405020304" pitchFamily="18" charset="0"/>
              </a:rPr>
              <a:t>3</a:t>
            </a:r>
            <a:r>
              <a:rPr kumimoji="0" lang="en-US" altLang="zh-CN" sz="1800" dirty="0">
                <a:solidFill>
                  <a:srgbClr val="002060"/>
                </a:solidFill>
                <a:latin typeface="Times New Roman" panose="02020603050405020304" pitchFamily="18" charset="0"/>
                <a:cs typeface="Times New Roman" panose="02020603050405020304" pitchFamily="18" charset="0"/>
              </a:rPr>
              <a:t>He Gas, </a:t>
            </a:r>
            <a:r>
              <a:rPr kumimoji="0" lang="en-US" altLang="zh-CN" sz="1800" i="1" dirty="0">
                <a:solidFill>
                  <a:srgbClr val="002060"/>
                </a:solidFill>
                <a:latin typeface="Times New Roman" panose="02020603050405020304" pitchFamily="18" charset="0"/>
                <a:cs typeface="Times New Roman" panose="02020603050405020304" pitchFamily="18" charset="0"/>
              </a:rPr>
              <a:t>Phys. Rev. </a:t>
            </a:r>
            <a:r>
              <a:rPr kumimoji="0" lang="en-US" altLang="zh-CN" sz="1800" i="1" dirty="0" err="1">
                <a:solidFill>
                  <a:srgbClr val="002060"/>
                </a:solidFill>
                <a:latin typeface="Times New Roman" panose="02020603050405020304" pitchFamily="18" charset="0"/>
                <a:cs typeface="Times New Roman" panose="02020603050405020304" pitchFamily="18" charset="0"/>
              </a:rPr>
              <a:t>Lett</a:t>
            </a:r>
            <a:r>
              <a:rPr kumimoji="0" lang="en-US" altLang="zh-CN" sz="1800" i="1" dirty="0">
                <a:solidFill>
                  <a:srgbClr val="002060"/>
                </a:solidFill>
                <a:latin typeface="Times New Roman" panose="02020603050405020304" pitchFamily="18" charset="0"/>
                <a:cs typeface="Times New Roman" panose="02020603050405020304" pitchFamily="18" charset="0"/>
              </a:rPr>
              <a:t>.</a:t>
            </a:r>
            <a:r>
              <a:rPr kumimoji="0" lang="en-US" altLang="zh-CN" sz="1800" dirty="0">
                <a:solidFill>
                  <a:srgbClr val="002060"/>
                </a:solidFill>
                <a:latin typeface="Times New Roman" panose="02020603050405020304" pitchFamily="18" charset="0"/>
                <a:cs typeface="Times New Roman" panose="02020603050405020304" pitchFamily="18" charset="0"/>
              </a:rPr>
              <a:t> (2015) 115, 182001;</a:t>
            </a:r>
          </a:p>
          <a:p>
            <a:pPr marL="342900" indent="-342900" algn="just" eaLnBrk="1" hangingPunct="1">
              <a:spcBef>
                <a:spcPct val="0"/>
              </a:spcBef>
              <a:buFont typeface="+mj-lt"/>
              <a:buAutoNum type="arabicPeriod"/>
            </a:pPr>
            <a:endPar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spcBef>
                <a:spcPct val="0"/>
              </a:spcBef>
              <a:buFont typeface="Wingdings" panose="05000000000000000000" pitchFamily="2" charset="2"/>
              <a:buChar char="u"/>
            </a:pPr>
            <a:r>
              <a:rPr kumimoji="0" lang="zh-CN" altLang="en-US"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目前在投文章</a:t>
            </a:r>
            <a:r>
              <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篇（</a:t>
            </a:r>
            <a:r>
              <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篇一作，</a:t>
            </a:r>
            <a:r>
              <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篇通讯，</a:t>
            </a:r>
            <a:r>
              <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篇</a:t>
            </a:r>
            <a:r>
              <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作）</a:t>
            </a:r>
            <a:r>
              <a:rPr kumimoji="0" lang="en-US" altLang="zh-CN" sz="18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endParaRPr kumimoji="0" lang="en-US" altLang="zh-CN" sz="1600" dirty="0">
              <a:solidFill>
                <a:srgbClr val="002060"/>
              </a:solidFill>
              <a:latin typeface="Times New Roman" panose="02020603050405020304" pitchFamily="18" charset="0"/>
              <a:cs typeface="Times New Roman" panose="02020603050405020304" pitchFamily="18" charset="0"/>
            </a:endParaRPr>
          </a:p>
        </p:txBody>
      </p:sp>
      <p:pic>
        <p:nvPicPr>
          <p:cNvPr id="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p:cNvSpPr txBox="1">
            <a:spLocks noChangeArrowheads="1"/>
          </p:cNvSpPr>
          <p:nvPr/>
        </p:nvSpPr>
        <p:spPr bwMode="gray">
          <a:xfrm>
            <a:off x="0" y="2276475"/>
            <a:ext cx="12192000" cy="1296988"/>
          </a:xfrm>
          <a:prstGeom prst="rect">
            <a:avLst/>
          </a:prstGeom>
          <a:solidFill>
            <a:schemeClr val="accent5">
              <a:lumMod val="20000"/>
              <a:lumOff val="80000"/>
            </a:schemeClr>
          </a:solidFill>
          <a:ln>
            <a:noFill/>
          </a:ln>
        </p:spPr>
        <p:txBody>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endParaRPr kumimoji="0" lang="zh-CN" altLang="en-US" sz="4800" b="1">
              <a:solidFill>
                <a:srgbClr val="7030A0"/>
              </a:solidFill>
              <a:latin typeface="微软雅黑" panose="020B0503020204020204" pitchFamily="34" charset="-122"/>
              <a:ea typeface="微软雅黑" panose="020B0503020204020204" pitchFamily="34" charset="-122"/>
            </a:endParaRPr>
          </a:p>
        </p:txBody>
      </p:sp>
      <p:sp>
        <p:nvSpPr>
          <p:cNvPr id="6" name="矩形 9"/>
          <p:cNvSpPr>
            <a:spLocks noChangeArrowheads="1"/>
          </p:cNvSpPr>
          <p:nvPr/>
        </p:nvSpPr>
        <p:spPr bwMode="auto">
          <a:xfrm>
            <a:off x="4734571" y="2146300"/>
            <a:ext cx="38827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kumimoji="0" lang="zh-CN" altLang="en-US" sz="9600" b="1" dirty="0">
                <a:solidFill>
                  <a:srgbClr val="7030A0"/>
                </a:solidFill>
                <a:latin typeface="华文新魏" panose="02010800040101010101" pitchFamily="2" charset="-122"/>
                <a:ea typeface="华文新魏" panose="02010800040101010101" pitchFamily="2" charset="-122"/>
              </a:rPr>
              <a:t>谢谢！</a:t>
            </a:r>
          </a:p>
        </p:txBody>
      </p:sp>
    </p:spTree>
    <p:extLst>
      <p:ext uri="{BB962C8B-B14F-4D97-AF65-F5344CB8AC3E}">
        <p14:creationId xmlns:p14="http://schemas.microsoft.com/office/powerpoint/2010/main" val="17345492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D0B6E0-2BAA-6D3D-31AF-050F815E9140}"/>
              </a:ext>
            </a:extLst>
          </p:cNvPr>
          <p:cNvSpPr/>
          <p:nvPr/>
        </p:nvSpPr>
        <p:spPr>
          <a:xfrm>
            <a:off x="9864423" y="1371380"/>
            <a:ext cx="2189030" cy="3416320"/>
          </a:xfrm>
          <a:prstGeom prst="rect">
            <a:avLst/>
          </a:prstGeom>
          <a:solidFill>
            <a:schemeClr val="accent6">
              <a:lumMod val="20000"/>
              <a:lumOff val="80000"/>
            </a:schemeClr>
          </a:solidFill>
          <a:ln>
            <a:solidFill>
              <a:srgbClr val="FF0000"/>
            </a:solidFill>
          </a:ln>
        </p:spPr>
        <p:txBody>
          <a:bodyPr wrap="square">
            <a:spAutoFit/>
          </a:bodyPr>
          <a:lstStyle/>
          <a:p>
            <a:pPr>
              <a:lnSpc>
                <a:spcPct val="150000"/>
              </a:lnSpc>
            </a:pPr>
            <a:r>
              <a:rPr lang="zh-CN" altLang="en-US" sz="1400" dirty="0">
                <a:solidFill>
                  <a:srgbClr val="002060"/>
                </a:solidFill>
                <a:latin typeface="微软雅黑" panose="020B0503020204020204" charset="-122"/>
                <a:ea typeface="微软雅黑" panose="020B0503020204020204" charset="-122"/>
              </a:rPr>
              <a:t>美国</a:t>
            </a:r>
            <a:r>
              <a:rPr lang="en-US" altLang="zh-CN" sz="1400" dirty="0">
                <a:solidFill>
                  <a:srgbClr val="002060"/>
                </a:solidFill>
                <a:latin typeface="微软雅黑" panose="020B0503020204020204" charset="-122"/>
                <a:ea typeface="微软雅黑" panose="020B0503020204020204" charset="-122"/>
              </a:rPr>
              <a:t>NIST</a:t>
            </a:r>
            <a:r>
              <a:rPr lang="zh-CN" altLang="en-US" sz="1400" dirty="0">
                <a:solidFill>
                  <a:srgbClr val="002060"/>
                </a:solidFill>
                <a:latin typeface="微软雅黑" panose="020B0503020204020204" charset="-122"/>
                <a:ea typeface="微软雅黑" panose="020B0503020204020204" charset="-122"/>
              </a:rPr>
              <a:t>、</a:t>
            </a:r>
            <a:r>
              <a:rPr lang="en-US" altLang="zh-CN" sz="1400" dirty="0">
                <a:solidFill>
                  <a:srgbClr val="002060"/>
                </a:solidFill>
                <a:latin typeface="微软雅黑" panose="020B0503020204020204" charset="-122"/>
                <a:ea typeface="微软雅黑" panose="020B0503020204020204" charset="-122"/>
              </a:rPr>
              <a:t>SNL</a:t>
            </a:r>
            <a:r>
              <a:rPr lang="zh-CN" altLang="en-US" sz="1400" dirty="0">
                <a:solidFill>
                  <a:srgbClr val="002060"/>
                </a:solidFill>
                <a:latin typeface="微软雅黑" panose="020B0503020204020204" charset="-122"/>
                <a:ea typeface="微软雅黑" panose="020B0503020204020204" charset="-122"/>
              </a:rPr>
              <a:t>、</a:t>
            </a:r>
            <a:r>
              <a:rPr lang="en-US" altLang="zh-CN" sz="1400" dirty="0">
                <a:solidFill>
                  <a:srgbClr val="002060"/>
                </a:solidFill>
                <a:latin typeface="微软雅黑" panose="020B0503020204020204" charset="-122"/>
                <a:ea typeface="微软雅黑" panose="020B0503020204020204" charset="-122"/>
              </a:rPr>
              <a:t>KSU</a:t>
            </a:r>
            <a:r>
              <a:rPr lang="zh-CN" altLang="en-US" sz="1400" dirty="0">
                <a:solidFill>
                  <a:srgbClr val="002060"/>
                </a:solidFill>
                <a:latin typeface="微软雅黑" panose="020B0503020204020204" charset="-122"/>
                <a:ea typeface="微软雅黑" panose="020B0503020204020204" charset="-122"/>
              </a:rPr>
              <a:t>，日本</a:t>
            </a:r>
            <a:r>
              <a:rPr lang="en-US" altLang="zh-CN" sz="1400" dirty="0">
                <a:solidFill>
                  <a:srgbClr val="002060"/>
                </a:solidFill>
                <a:latin typeface="微软雅黑" panose="020B0503020204020204" charset="-122"/>
                <a:ea typeface="微软雅黑" panose="020B0503020204020204" charset="-122"/>
              </a:rPr>
              <a:t>KEK</a:t>
            </a:r>
            <a:r>
              <a:rPr lang="zh-CN" altLang="en-US" sz="1400" dirty="0">
                <a:solidFill>
                  <a:srgbClr val="002060"/>
                </a:solidFill>
                <a:latin typeface="微软雅黑" panose="020B0503020204020204" charset="-122"/>
                <a:ea typeface="微软雅黑" panose="020B0503020204020204" charset="-122"/>
              </a:rPr>
              <a:t>，国内中科院、中电科、西北核、西电、南大等单位在平面型半导体粒子探测器领域成果显著，</a:t>
            </a:r>
            <a:r>
              <a:rPr lang="zh-CN" altLang="en-US" sz="1400" b="1" dirty="0">
                <a:solidFill>
                  <a:srgbClr val="FF0000"/>
                </a:solidFill>
                <a:latin typeface="微软雅黑" panose="020B0503020204020204" charset="-122"/>
                <a:ea typeface="微软雅黑" panose="020B0503020204020204" charset="-122"/>
              </a:rPr>
              <a:t>探测面积、耐辐照、耐温漂</a:t>
            </a:r>
            <a:r>
              <a:rPr lang="zh-CN" altLang="en-US" sz="1400" dirty="0">
                <a:solidFill>
                  <a:srgbClr val="002060"/>
                </a:solidFill>
                <a:latin typeface="微软雅黑" panose="020B0503020204020204" charset="-122"/>
                <a:ea typeface="微软雅黑" panose="020B0503020204020204" charset="-122"/>
              </a:rPr>
              <a:t>等指标表现优异，但是探测效率低下，目前见诸报道的实验结果</a:t>
            </a:r>
            <a:r>
              <a:rPr lang="zh-CN" altLang="en-US" sz="1600" b="1" dirty="0">
                <a:solidFill>
                  <a:srgbClr val="FF0000"/>
                </a:solidFill>
                <a:latin typeface="微软雅黑" panose="020B0503020204020204" charset="-122"/>
                <a:ea typeface="微软雅黑" panose="020B0503020204020204" charset="-122"/>
              </a:rPr>
              <a:t>＜</a:t>
            </a:r>
            <a:r>
              <a:rPr lang="en-US" altLang="zh-CN" sz="1600" b="1" dirty="0">
                <a:solidFill>
                  <a:srgbClr val="FF0000"/>
                </a:solidFill>
                <a:latin typeface="微软雅黑" panose="020B0503020204020204" charset="-122"/>
                <a:ea typeface="微软雅黑" panose="020B0503020204020204" charset="-122"/>
              </a:rPr>
              <a:t>1%@2</a:t>
            </a:r>
            <a:r>
              <a:rPr lang="en-SG" altLang="zh-CN" sz="1600" b="1" dirty="0">
                <a:solidFill>
                  <a:srgbClr val="FF0000"/>
                </a:solidFill>
              </a:rPr>
              <a:t>Å</a:t>
            </a:r>
            <a:r>
              <a:rPr lang="zh-CN" altLang="en-US" sz="1600" b="1" dirty="0">
                <a:latin typeface="微软雅黑" panose="020B0503020204020204" charset="-122"/>
                <a:ea typeface="微软雅黑" panose="020B0503020204020204" charset="-122"/>
              </a:rPr>
              <a:t>。</a:t>
            </a:r>
            <a:endParaRPr lang="en-US" altLang="zh-CN" sz="1600" b="1" dirty="0">
              <a:latin typeface="微软雅黑" panose="020B0503020204020204" charset="-122"/>
              <a:ea typeface="微软雅黑" panose="020B0503020204020204" charset="-122"/>
            </a:endParaRPr>
          </a:p>
        </p:txBody>
      </p:sp>
      <p:pic>
        <p:nvPicPr>
          <p:cNvPr id="10" name="图片 9">
            <a:extLst>
              <a:ext uri="{FF2B5EF4-FFF2-40B4-BE49-F238E27FC236}">
                <a16:creationId xmlns:a16="http://schemas.microsoft.com/office/drawing/2014/main" id="{3916C3E6-3D20-7FDB-D1FB-E668C9D3CC30}"/>
              </a:ext>
            </a:extLst>
          </p:cNvPr>
          <p:cNvPicPr>
            <a:picLocks noChangeAspect="1"/>
          </p:cNvPicPr>
          <p:nvPr/>
        </p:nvPicPr>
        <p:blipFill>
          <a:blip r:embed="rId3"/>
          <a:stretch>
            <a:fillRect/>
          </a:stretch>
        </p:blipFill>
        <p:spPr>
          <a:xfrm>
            <a:off x="1056358" y="1376215"/>
            <a:ext cx="2804646" cy="2222771"/>
          </a:xfrm>
          <a:prstGeom prst="rect">
            <a:avLst/>
          </a:prstGeom>
        </p:spPr>
      </p:pic>
      <p:sp>
        <p:nvSpPr>
          <p:cNvPr id="12" name="文本框 11">
            <a:extLst>
              <a:ext uri="{FF2B5EF4-FFF2-40B4-BE49-F238E27FC236}">
                <a16:creationId xmlns:a16="http://schemas.microsoft.com/office/drawing/2014/main" id="{5BE2CC72-D795-4952-50F0-01889C4EE317}"/>
              </a:ext>
            </a:extLst>
          </p:cNvPr>
          <p:cNvSpPr txBox="1"/>
          <p:nvPr/>
        </p:nvSpPr>
        <p:spPr>
          <a:xfrm>
            <a:off x="245828" y="3598986"/>
            <a:ext cx="4425707" cy="523220"/>
          </a:xfrm>
          <a:prstGeom prst="rect">
            <a:avLst/>
          </a:prstGeom>
          <a:noFill/>
        </p:spPr>
        <p:txBody>
          <a:bodyPr wrap="square">
            <a:spAutoFit/>
          </a:bodyPr>
          <a:lstStyle/>
          <a:p>
            <a:pPr marL="285750" indent="-285750">
              <a:buFont typeface="Wingdings" panose="05000000000000000000" pitchFamily="2" charset="2"/>
              <a:buChar char="u"/>
            </a:pPr>
            <a:r>
              <a:rPr lang="zh-CN" altLang="en-US" sz="1400" dirty="0">
                <a:solidFill>
                  <a:srgbClr val="002060"/>
                </a:solidFill>
                <a:latin typeface="微软雅黑" panose="020B0503020204020204" pitchFamily="34" charset="-122"/>
                <a:ea typeface="微软雅黑" panose="020B0503020204020204" pitchFamily="34" charset="-122"/>
              </a:rPr>
              <a:t>美国</a:t>
            </a:r>
            <a:r>
              <a:rPr lang="en-US" altLang="zh-CN" sz="1400" dirty="0" err="1">
                <a:solidFill>
                  <a:srgbClr val="002060"/>
                </a:solidFill>
                <a:latin typeface="微软雅黑" panose="020B0503020204020204" pitchFamily="34" charset="-122"/>
                <a:ea typeface="微软雅黑" panose="020B0503020204020204" pitchFamily="34" charset="-122"/>
              </a:rPr>
              <a:t>A.R.Dulloo</a:t>
            </a:r>
            <a:r>
              <a:rPr lang="zh-CN" altLang="en-US" sz="1400" dirty="0">
                <a:solidFill>
                  <a:srgbClr val="002060"/>
                </a:solidFill>
                <a:latin typeface="微软雅黑" panose="020B0503020204020204" pitchFamily="34" charset="-122"/>
                <a:ea typeface="微软雅黑" panose="020B0503020204020204" pitchFamily="34" charset="-122"/>
              </a:rPr>
              <a:t>研制的</a:t>
            </a:r>
            <a:r>
              <a:rPr lang="en-US" altLang="zh-CN" sz="1400" b="1" dirty="0" err="1">
                <a:solidFill>
                  <a:srgbClr val="FF0000"/>
                </a:solidFill>
                <a:latin typeface="微软雅黑" panose="020B0503020204020204" pitchFamily="34" charset="-122"/>
                <a:ea typeface="微软雅黑" panose="020B0503020204020204" pitchFamily="34" charset="-122"/>
              </a:rPr>
              <a:t>SiC</a:t>
            </a:r>
            <a:r>
              <a:rPr lang="en-US" altLang="zh-CN" sz="1400" b="1" dirty="0">
                <a:solidFill>
                  <a:srgbClr val="FF0000"/>
                </a:solidFill>
                <a:latin typeface="微软雅黑" panose="020B0503020204020204" pitchFamily="34" charset="-122"/>
                <a:ea typeface="微软雅黑" panose="020B0503020204020204" pitchFamily="34" charset="-122"/>
              </a:rPr>
              <a:t> SBD</a:t>
            </a:r>
            <a:r>
              <a:rPr lang="zh-CN" altLang="zh-CN" sz="1400" dirty="0">
                <a:solidFill>
                  <a:srgbClr val="002060"/>
                </a:solidFill>
                <a:latin typeface="微软雅黑" panose="020B0503020204020204" pitchFamily="34" charset="-122"/>
                <a:ea typeface="微软雅黑" panose="020B0503020204020204" pitchFamily="34" charset="-122"/>
              </a:rPr>
              <a:t>中子探测器</a:t>
            </a:r>
            <a:r>
              <a:rPr lang="zh-CN" altLang="en-US" sz="1400" dirty="0">
                <a:solidFill>
                  <a:srgbClr val="002060"/>
                </a:solidFill>
                <a:latin typeface="微软雅黑" panose="020B0503020204020204" pitchFamily="34" charset="-122"/>
                <a:ea typeface="微软雅黑" panose="020B0503020204020204" pitchFamily="34" charset="-122"/>
              </a:rPr>
              <a:t>，</a:t>
            </a:r>
            <a:r>
              <a:rPr lang="zh-CN" altLang="zh-CN" sz="1400" dirty="0">
                <a:solidFill>
                  <a:srgbClr val="002060"/>
                </a:solidFill>
                <a:latin typeface="微软雅黑" panose="020B0503020204020204" pitchFamily="34" charset="-122"/>
                <a:ea typeface="微软雅黑" panose="020B0503020204020204" pitchFamily="34" charset="-122"/>
              </a:rPr>
              <a:t>体积小、线性好、</a:t>
            </a:r>
            <a:r>
              <a:rPr lang="en-US" altLang="zh-CN" sz="1400" dirty="0">
                <a:solidFill>
                  <a:srgbClr val="002060"/>
                </a:solidFill>
                <a:latin typeface="微软雅黑" panose="020B0503020204020204" pitchFamily="34" charset="-122"/>
                <a:ea typeface="微软雅黑" panose="020B0503020204020204" pitchFamily="34" charset="-122"/>
              </a:rPr>
              <a:t>n/γ</a:t>
            </a:r>
            <a:r>
              <a:rPr lang="zh-CN" altLang="zh-CN" sz="1400" dirty="0">
                <a:solidFill>
                  <a:srgbClr val="002060"/>
                </a:solidFill>
                <a:latin typeface="微软雅黑" panose="020B0503020204020204" pitchFamily="34" charset="-122"/>
                <a:ea typeface="微软雅黑" panose="020B0503020204020204" pitchFamily="34" charset="-122"/>
              </a:rPr>
              <a:t>甄别容易</a:t>
            </a:r>
            <a:r>
              <a:rPr lang="zh-CN" altLang="en-US" sz="1400" dirty="0">
                <a:solidFill>
                  <a:srgbClr val="002060"/>
                </a:solidFill>
                <a:latin typeface="微软雅黑" panose="020B0503020204020204" pitchFamily="34" charset="-122"/>
                <a:ea typeface="微软雅黑" panose="020B0503020204020204" pitchFamily="34" charset="-122"/>
              </a:rPr>
              <a:t>，但探测效率</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1%</a:t>
            </a:r>
            <a:r>
              <a:rPr lang="zh-CN" altLang="en-US" sz="1400" b="1" dirty="0">
                <a:solidFill>
                  <a:srgbClr val="00B050"/>
                </a:solidFill>
                <a:latin typeface="华文楷体" panose="02010600040101010101" pitchFamily="2" charset="-122"/>
                <a:ea typeface="华文楷体" panose="02010600040101010101" pitchFamily="2" charset="-122"/>
              </a:rPr>
              <a:t>①</a:t>
            </a:r>
            <a:r>
              <a:rPr lang="zh-CN" altLang="en-US" sz="1400" dirty="0">
                <a:solidFill>
                  <a:srgbClr val="002060"/>
                </a:solidFill>
                <a:latin typeface="微软雅黑" panose="020B0503020204020204" pitchFamily="34" charset="-122"/>
                <a:ea typeface="微软雅黑" panose="020B0503020204020204" pitchFamily="34" charset="-122"/>
              </a:rPr>
              <a:t>。</a:t>
            </a:r>
          </a:p>
        </p:txBody>
      </p:sp>
      <p:sp>
        <p:nvSpPr>
          <p:cNvPr id="20" name="矩形 19">
            <a:extLst>
              <a:ext uri="{FF2B5EF4-FFF2-40B4-BE49-F238E27FC236}">
                <a16:creationId xmlns:a16="http://schemas.microsoft.com/office/drawing/2014/main" id="{BDF14DBD-5B3A-EFB5-29F5-8C0A79BCBED6}"/>
              </a:ext>
            </a:extLst>
          </p:cNvPr>
          <p:cNvSpPr/>
          <p:nvPr/>
        </p:nvSpPr>
        <p:spPr>
          <a:xfrm>
            <a:off x="4933268" y="3469906"/>
            <a:ext cx="4380853" cy="523220"/>
          </a:xfrm>
          <a:prstGeom prst="rect">
            <a:avLst/>
          </a:prstGeom>
        </p:spPr>
        <p:txBody>
          <a:bodyPr wrap="square">
            <a:spAutoFit/>
          </a:bodyPr>
          <a:lstStyle/>
          <a:p>
            <a:pPr marL="285750" indent="-285750" algn="just">
              <a:buFont typeface="Wingdings" panose="05000000000000000000" pitchFamily="2" charset="2"/>
              <a:buChar char="u"/>
            </a:pPr>
            <a:r>
              <a:rPr lang="zh-CN" altLang="en-US" sz="1400" dirty="0">
                <a:solidFill>
                  <a:srgbClr val="002060"/>
                </a:solidFill>
                <a:latin typeface="微软雅黑" panose="020B0503020204020204" pitchFamily="34" charset="-122"/>
                <a:ea typeface="微软雅黑" panose="020B0503020204020204" pitchFamily="34" charset="-122"/>
              </a:rPr>
              <a:t>陆海教授团队研制的</a:t>
            </a:r>
            <a:r>
              <a:rPr lang="zh-CN" altLang="en-US" sz="1400" b="1" dirty="0">
                <a:solidFill>
                  <a:srgbClr val="FF0000"/>
                </a:solidFill>
                <a:latin typeface="微软雅黑" panose="020B0503020204020204" pitchFamily="34" charset="-122"/>
                <a:ea typeface="微软雅黑" panose="020B0503020204020204" pitchFamily="34" charset="-122"/>
              </a:rPr>
              <a:t>低压</a:t>
            </a:r>
            <a:r>
              <a:rPr lang="en-US" altLang="zh-CN" sz="1400" b="1" dirty="0" err="1">
                <a:solidFill>
                  <a:srgbClr val="FF0000"/>
                </a:solidFill>
                <a:latin typeface="微软雅黑" panose="020B0503020204020204" pitchFamily="34" charset="-122"/>
                <a:ea typeface="微软雅黑" panose="020B0503020204020204" pitchFamily="34" charset="-122"/>
              </a:rPr>
              <a:t>SiC</a:t>
            </a:r>
            <a:r>
              <a:rPr lang="en-US" altLang="zh-CN" sz="1400" b="1" dirty="0">
                <a:solidFill>
                  <a:srgbClr val="FF0000"/>
                </a:solidFill>
                <a:latin typeface="微软雅黑" panose="020B0503020204020204" pitchFamily="34" charset="-122"/>
                <a:ea typeface="微软雅黑" panose="020B0503020204020204" pitchFamily="34" charset="-122"/>
              </a:rPr>
              <a:t> </a:t>
            </a:r>
            <a:r>
              <a:rPr lang="en-US" altLang="zh-CN" sz="1400" b="1" dirty="0" err="1">
                <a:solidFill>
                  <a:srgbClr val="FF0000"/>
                </a:solidFill>
                <a:latin typeface="微软雅黑" panose="020B0503020204020204" pitchFamily="34" charset="-122"/>
                <a:ea typeface="微软雅黑" panose="020B0503020204020204" pitchFamily="34" charset="-122"/>
              </a:rPr>
              <a:t>PiN</a:t>
            </a:r>
            <a:r>
              <a:rPr lang="zh-CN" altLang="en-US" sz="1400" dirty="0">
                <a:solidFill>
                  <a:srgbClr val="002060"/>
                </a:solidFill>
                <a:latin typeface="微软雅黑" panose="020B0503020204020204" pitchFamily="34" charset="-122"/>
                <a:ea typeface="微软雅黑" panose="020B0503020204020204" pitchFamily="34" charset="-122"/>
              </a:rPr>
              <a:t>粒子探测器，工作电压低至</a:t>
            </a:r>
            <a:r>
              <a:rPr lang="en-US" altLang="zh-CN" sz="1400" b="1" dirty="0">
                <a:solidFill>
                  <a:srgbClr val="FF0000"/>
                </a:solidFill>
                <a:latin typeface="微软雅黑" panose="020B0503020204020204" pitchFamily="34" charset="-122"/>
                <a:ea typeface="微软雅黑" panose="020B0503020204020204" pitchFamily="34" charset="-122"/>
              </a:rPr>
              <a:t>25V</a:t>
            </a:r>
            <a:r>
              <a:rPr lang="zh-CN" altLang="en-US" sz="1400" dirty="0">
                <a:solidFill>
                  <a:srgbClr val="002060"/>
                </a:solidFill>
                <a:latin typeface="微软雅黑" panose="020B0503020204020204" pitchFamily="34" charset="-122"/>
                <a:ea typeface="微软雅黑" panose="020B0503020204020204" pitchFamily="34" charset="-122"/>
              </a:rPr>
              <a:t>，耐温漂至</a:t>
            </a:r>
            <a:r>
              <a:rPr lang="en-US" altLang="zh-CN" sz="1400" b="1" dirty="0">
                <a:solidFill>
                  <a:srgbClr val="FF0000"/>
                </a:solidFill>
                <a:latin typeface="微软雅黑" panose="020B0503020204020204" pitchFamily="34" charset="-122"/>
                <a:ea typeface="微软雅黑" panose="020B0503020204020204" pitchFamily="34" charset="-122"/>
              </a:rPr>
              <a:t>150</a:t>
            </a:r>
            <a:r>
              <a:rPr lang="zh-CN" altLang="en-US"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00B050"/>
                </a:solidFill>
                <a:latin typeface="华文楷体" panose="02010600040101010101" pitchFamily="2" charset="-122"/>
                <a:ea typeface="华文楷体" panose="02010600040101010101" pitchFamily="2" charset="-122"/>
              </a:rPr>
              <a:t> ② </a:t>
            </a:r>
            <a:r>
              <a:rPr lang="zh-CN" altLang="en-US" sz="1400" b="1" dirty="0">
                <a:solidFill>
                  <a:srgbClr val="002060"/>
                </a:solidFill>
                <a:latin typeface="微软雅黑" panose="020B0503020204020204" pitchFamily="34" charset="-122"/>
                <a:ea typeface="微软雅黑" panose="020B0503020204020204" pitchFamily="34" charset="-122"/>
              </a:rPr>
              <a:t>。</a:t>
            </a:r>
          </a:p>
        </p:txBody>
      </p:sp>
      <p:sp>
        <p:nvSpPr>
          <p:cNvPr id="5" name="矩形 4"/>
          <p:cNvSpPr/>
          <p:nvPr/>
        </p:nvSpPr>
        <p:spPr>
          <a:xfrm>
            <a:off x="389666" y="576774"/>
            <a:ext cx="6069290" cy="553357"/>
          </a:xfrm>
          <a:prstGeom prst="rect">
            <a:avLst/>
          </a:prstGeom>
        </p:spPr>
        <p:txBody>
          <a:bodyPr wrap="none">
            <a:spAutoFit/>
          </a:bodyPr>
          <a:lstStyle/>
          <a:p>
            <a:pPr>
              <a:lnSpc>
                <a:spcPct val="140000"/>
              </a:lnSpc>
            </a:pPr>
            <a:r>
              <a:rPr lang="en-US" altLang="zh-CN"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1.1</a:t>
            </a:r>
            <a:r>
              <a:rPr lang="zh-CN" altLang="en-US"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、国内外发展现状</a:t>
            </a:r>
            <a:r>
              <a:rPr lang="en-US" altLang="zh-CN"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平面型半导体粒子探测器</a:t>
            </a:r>
            <a:endParaRPr lang="en-US" altLang="zh-CN" sz="20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6" name="图片 5">
            <a:extLst>
              <a:ext uri="{FF2B5EF4-FFF2-40B4-BE49-F238E27FC236}">
                <a16:creationId xmlns:a16="http://schemas.microsoft.com/office/drawing/2014/main" id="{8FCE02B9-98A1-D8AC-DD75-C0FBB56640AE}"/>
              </a:ext>
            </a:extLst>
          </p:cNvPr>
          <p:cNvPicPr>
            <a:picLocks noChangeAspect="1"/>
          </p:cNvPicPr>
          <p:nvPr/>
        </p:nvPicPr>
        <p:blipFill>
          <a:blip r:embed="rId4"/>
          <a:stretch>
            <a:fillRect/>
          </a:stretch>
        </p:blipFill>
        <p:spPr>
          <a:xfrm>
            <a:off x="4933269" y="1369545"/>
            <a:ext cx="4683131" cy="2070812"/>
          </a:xfrm>
          <a:prstGeom prst="rect">
            <a:avLst/>
          </a:prstGeom>
        </p:spPr>
      </p:pic>
      <p:pic>
        <p:nvPicPr>
          <p:cNvPr id="8" name="图片 7">
            <a:extLst>
              <a:ext uri="{FF2B5EF4-FFF2-40B4-BE49-F238E27FC236}">
                <a16:creationId xmlns:a16="http://schemas.microsoft.com/office/drawing/2014/main" id="{73695C42-14BD-1447-669A-CE10DDCC21DE}"/>
              </a:ext>
            </a:extLst>
          </p:cNvPr>
          <p:cNvPicPr>
            <a:picLocks noChangeAspect="1"/>
          </p:cNvPicPr>
          <p:nvPr/>
        </p:nvPicPr>
        <p:blipFill>
          <a:blip r:embed="rId5"/>
          <a:stretch>
            <a:fillRect/>
          </a:stretch>
        </p:blipFill>
        <p:spPr>
          <a:xfrm>
            <a:off x="441923" y="4678577"/>
            <a:ext cx="1835064" cy="1099187"/>
          </a:xfrm>
          <a:prstGeom prst="rect">
            <a:avLst/>
          </a:prstGeom>
        </p:spPr>
      </p:pic>
      <p:pic>
        <p:nvPicPr>
          <p:cNvPr id="13" name="图片 12">
            <a:extLst>
              <a:ext uri="{FF2B5EF4-FFF2-40B4-BE49-F238E27FC236}">
                <a16:creationId xmlns:a16="http://schemas.microsoft.com/office/drawing/2014/main" id="{6E416DFA-4A2C-3B92-B7F7-A93B90BE4DD7}"/>
              </a:ext>
            </a:extLst>
          </p:cNvPr>
          <p:cNvPicPr>
            <a:picLocks noChangeAspect="1"/>
          </p:cNvPicPr>
          <p:nvPr/>
        </p:nvPicPr>
        <p:blipFill>
          <a:blip r:embed="rId6"/>
          <a:stretch>
            <a:fillRect/>
          </a:stretch>
        </p:blipFill>
        <p:spPr>
          <a:xfrm>
            <a:off x="2269822" y="4337650"/>
            <a:ext cx="2434689" cy="1963334"/>
          </a:xfrm>
          <a:prstGeom prst="rect">
            <a:avLst/>
          </a:prstGeom>
        </p:spPr>
      </p:pic>
      <p:sp>
        <p:nvSpPr>
          <p:cNvPr id="16" name="矩形 15">
            <a:extLst>
              <a:ext uri="{FF2B5EF4-FFF2-40B4-BE49-F238E27FC236}">
                <a16:creationId xmlns:a16="http://schemas.microsoft.com/office/drawing/2014/main" id="{AC3F7582-6542-5384-03D1-A619BA5E620E}"/>
              </a:ext>
            </a:extLst>
          </p:cNvPr>
          <p:cNvSpPr/>
          <p:nvPr/>
        </p:nvSpPr>
        <p:spPr>
          <a:xfrm>
            <a:off x="269865" y="6266473"/>
            <a:ext cx="4401670" cy="523220"/>
          </a:xfrm>
          <a:prstGeom prst="rect">
            <a:avLst/>
          </a:prstGeom>
        </p:spPr>
        <p:txBody>
          <a:bodyPr wrap="square">
            <a:spAutoFit/>
          </a:bodyPr>
          <a:lstStyle/>
          <a:p>
            <a:pPr marL="285750" indent="-285750" algn="just">
              <a:buFont typeface="Wingdings" panose="05000000000000000000" pitchFamily="2" charset="2"/>
              <a:buChar char="u"/>
            </a:pPr>
            <a:r>
              <a:rPr lang="zh-CN" altLang="en-US" sz="1400" dirty="0">
                <a:solidFill>
                  <a:srgbClr val="002060"/>
                </a:solidFill>
                <a:latin typeface="微软雅黑" panose="020B0503020204020204" pitchFamily="34" charset="-122"/>
                <a:ea typeface="微软雅黑" panose="020B0503020204020204" pitchFamily="34" charset="-122"/>
              </a:rPr>
              <a:t>陆海教授团队研制的</a:t>
            </a:r>
            <a:r>
              <a:rPr lang="en-US" altLang="zh-CN" sz="1400" b="1" dirty="0">
                <a:solidFill>
                  <a:srgbClr val="FF0000"/>
                </a:solidFill>
                <a:latin typeface="微软雅黑" panose="020B0503020204020204" pitchFamily="34" charset="-122"/>
                <a:ea typeface="微软雅黑" panose="020B0503020204020204" pitchFamily="34" charset="-122"/>
              </a:rPr>
              <a:t>6H-SiC </a:t>
            </a:r>
            <a:r>
              <a:rPr lang="zh-CN" altLang="en-US" sz="1400" b="1" dirty="0">
                <a:solidFill>
                  <a:srgbClr val="FF0000"/>
                </a:solidFill>
                <a:latin typeface="微软雅黑" panose="020B0503020204020204" pitchFamily="34" charset="-122"/>
                <a:ea typeface="微软雅黑" panose="020B0503020204020204" pitchFamily="34" charset="-122"/>
              </a:rPr>
              <a:t>质子</a:t>
            </a:r>
            <a:r>
              <a:rPr lang="zh-CN" altLang="en-US" sz="1400" dirty="0">
                <a:solidFill>
                  <a:srgbClr val="002060"/>
                </a:solidFill>
                <a:latin typeface="微软雅黑" panose="020B0503020204020204" pitchFamily="34" charset="-122"/>
                <a:ea typeface="微软雅黑" panose="020B0503020204020204" pitchFamily="34" charset="-122"/>
              </a:rPr>
              <a:t>探测器，累计受到</a:t>
            </a:r>
            <a:r>
              <a:rPr lang="en-US" altLang="zh-CN" sz="1400" dirty="0">
                <a:solidFill>
                  <a:srgbClr val="002060"/>
                </a:solidFill>
                <a:latin typeface="微软雅黑" panose="020B0503020204020204" pitchFamily="34" charset="-122"/>
                <a:ea typeface="微软雅黑" panose="020B0503020204020204" pitchFamily="34" charset="-122"/>
              </a:rPr>
              <a:t>1E17 /cm2</a:t>
            </a:r>
            <a:r>
              <a:rPr lang="zh-CN" altLang="en-US" sz="1400" dirty="0">
                <a:solidFill>
                  <a:srgbClr val="002060"/>
                </a:solidFill>
                <a:latin typeface="微软雅黑" panose="020B0503020204020204" pitchFamily="34" charset="-122"/>
                <a:ea typeface="微软雅黑" panose="020B0503020204020204" pitchFamily="34" charset="-122"/>
              </a:rPr>
              <a:t>质子辐照后，仍具备工作能力</a:t>
            </a:r>
            <a:r>
              <a:rPr lang="zh-CN" altLang="en-US" sz="1400" b="1" dirty="0">
                <a:solidFill>
                  <a:srgbClr val="00B050"/>
                </a:solidFill>
                <a:latin typeface="华文楷体" panose="02010600040101010101" pitchFamily="2" charset="-122"/>
                <a:ea typeface="华文楷体" panose="02010600040101010101" pitchFamily="2" charset="-122"/>
              </a:rPr>
              <a:t>③</a:t>
            </a:r>
            <a:r>
              <a:rPr lang="zh-CN" altLang="en-US" sz="1400" dirty="0">
                <a:solidFill>
                  <a:srgbClr val="002060"/>
                </a:solidFill>
                <a:latin typeface="华文楷体" panose="02010600040101010101" pitchFamily="2" charset="-122"/>
                <a:ea typeface="华文楷体" panose="02010600040101010101" pitchFamily="2" charset="-122"/>
              </a:rPr>
              <a:t> </a:t>
            </a:r>
            <a:r>
              <a:rPr lang="zh-CN" altLang="en-US" sz="1400" b="1" dirty="0">
                <a:solidFill>
                  <a:srgbClr val="002060"/>
                </a:solidFill>
                <a:latin typeface="微软雅黑" panose="020B0503020204020204" pitchFamily="34" charset="-122"/>
                <a:ea typeface="微软雅黑" panose="020B0503020204020204" pitchFamily="34" charset="-122"/>
              </a:rPr>
              <a:t>。</a:t>
            </a:r>
          </a:p>
        </p:txBody>
      </p:sp>
      <p:sp>
        <p:nvSpPr>
          <p:cNvPr id="18" name="文本框 17">
            <a:extLst>
              <a:ext uri="{FF2B5EF4-FFF2-40B4-BE49-F238E27FC236}">
                <a16:creationId xmlns:a16="http://schemas.microsoft.com/office/drawing/2014/main" id="{DB799468-C48E-FDAE-297A-71EA8F083836}"/>
              </a:ext>
            </a:extLst>
          </p:cNvPr>
          <p:cNvSpPr txBox="1"/>
          <p:nvPr/>
        </p:nvSpPr>
        <p:spPr>
          <a:xfrm>
            <a:off x="9699002" y="4941510"/>
            <a:ext cx="2434689" cy="1938992"/>
          </a:xfrm>
          <a:prstGeom prst="rect">
            <a:avLst/>
          </a:prstGeom>
          <a:solidFill>
            <a:schemeClr val="bg1"/>
          </a:solidFill>
        </p:spPr>
        <p:txBody>
          <a:bodyPr wrap="square">
            <a:spAutoFit/>
          </a:bodyPr>
          <a:lstStyle/>
          <a:p>
            <a:r>
              <a:rPr lang="en-US" altLang="zh-CN" sz="1200" b="1" dirty="0">
                <a:solidFill>
                  <a:srgbClr val="00B050"/>
                </a:solidFill>
                <a:latin typeface="Arial" panose="020B0604020202020204" pitchFamily="34" charset="0"/>
              </a:rPr>
              <a:t>①</a:t>
            </a:r>
            <a:r>
              <a:rPr lang="en-US" altLang="zh-CN" sz="1200" dirty="0">
                <a:solidFill>
                  <a:srgbClr val="222222"/>
                </a:solidFill>
                <a:latin typeface="Arial" panose="020B0604020202020204" pitchFamily="34" charset="0"/>
              </a:rPr>
              <a:t>A. R. Dulloo.et</a:t>
            </a:r>
            <a:r>
              <a:rPr lang="zh-CN" altLang="en-US" sz="1200" dirty="0">
                <a:solidFill>
                  <a:srgbClr val="222222"/>
                </a:solidFill>
                <a:latin typeface="Arial" panose="020B0604020202020204" pitchFamily="34" charset="0"/>
              </a:rPr>
              <a:t> </a:t>
            </a:r>
            <a:r>
              <a:rPr lang="en-US" altLang="zh-CN" sz="1200" dirty="0">
                <a:solidFill>
                  <a:srgbClr val="222222"/>
                </a:solidFill>
                <a:latin typeface="Arial" panose="020B0604020202020204" pitchFamily="34" charset="0"/>
              </a:rPr>
              <a:t>al., </a:t>
            </a:r>
            <a:r>
              <a:rPr lang="en-US" altLang="zh-CN" sz="1200" dirty="0" err="1">
                <a:solidFill>
                  <a:srgbClr val="222222"/>
                </a:solidFill>
                <a:latin typeface="Arial" panose="020B0604020202020204" pitchFamily="34" charset="0"/>
              </a:rPr>
              <a:t>Nucl</a:t>
            </a:r>
            <a:r>
              <a:rPr lang="en-US" altLang="zh-CN" sz="1200" dirty="0">
                <a:solidFill>
                  <a:srgbClr val="222222"/>
                </a:solidFill>
                <a:latin typeface="Arial" panose="020B0604020202020204" pitchFamily="34" charset="0"/>
              </a:rPr>
              <a:t>. Instr. Meth. Vol. A498, pp. 415-423, 2003.</a:t>
            </a:r>
          </a:p>
          <a:p>
            <a:r>
              <a:rPr lang="en-US" altLang="zh-CN" sz="1200" b="1" dirty="0">
                <a:solidFill>
                  <a:srgbClr val="00B050"/>
                </a:solidFill>
                <a:latin typeface="Arial" panose="020B0604020202020204" pitchFamily="34" charset="0"/>
              </a:rPr>
              <a:t>② </a:t>
            </a:r>
            <a:r>
              <a:rPr lang="en-US" altLang="zh-CN" sz="1200" b="0" i="0" dirty="0">
                <a:solidFill>
                  <a:srgbClr val="222222"/>
                </a:solidFill>
                <a:effectLst/>
                <a:latin typeface="Arial" panose="020B0604020202020204" pitchFamily="34" charset="0"/>
              </a:rPr>
              <a:t>Yang, </a:t>
            </a:r>
            <a:r>
              <a:rPr lang="en-US" altLang="zh-CN" sz="1200" b="0" i="0" dirty="0" err="1">
                <a:solidFill>
                  <a:srgbClr val="222222"/>
                </a:solidFill>
                <a:effectLst/>
                <a:latin typeface="Arial" panose="020B0604020202020204" pitchFamily="34" charset="0"/>
              </a:rPr>
              <a:t>Qunsi</a:t>
            </a:r>
            <a:r>
              <a:rPr lang="en-US" altLang="zh-CN" sz="1200" b="0" i="0" dirty="0">
                <a:solidFill>
                  <a:srgbClr val="222222"/>
                </a:solidFill>
                <a:effectLst/>
                <a:latin typeface="Arial" panose="020B0604020202020204" pitchFamily="34" charset="0"/>
              </a:rPr>
              <a:t>, et al., </a:t>
            </a:r>
            <a:r>
              <a:rPr lang="en-US" altLang="zh-CN" sz="1200" b="0" dirty="0">
                <a:solidFill>
                  <a:srgbClr val="222222"/>
                </a:solidFill>
                <a:effectLst/>
                <a:latin typeface="Arial" panose="020B0604020202020204" pitchFamily="34" charset="0"/>
              </a:rPr>
              <a:t>IEEE EDL</a:t>
            </a:r>
            <a:r>
              <a:rPr lang="en-US" altLang="zh-CN" sz="1200" b="0" i="1" dirty="0">
                <a:solidFill>
                  <a:srgbClr val="222222"/>
                </a:solidFill>
                <a:effectLst/>
                <a:latin typeface="Arial" panose="020B0604020202020204" pitchFamily="34" charset="0"/>
              </a:rPr>
              <a:t>. </a:t>
            </a:r>
            <a:r>
              <a:rPr lang="en-US" altLang="zh-CN" sz="1200" b="0" i="0" dirty="0">
                <a:solidFill>
                  <a:srgbClr val="222222"/>
                </a:solidFill>
                <a:effectLst/>
                <a:latin typeface="Arial" panose="020B0604020202020204" pitchFamily="34" charset="0"/>
              </a:rPr>
              <a:t>43.12 (2022): 2161-2164.</a:t>
            </a:r>
          </a:p>
          <a:p>
            <a:r>
              <a:rPr lang="en-US" altLang="zh-CN" sz="1200" b="1" dirty="0">
                <a:solidFill>
                  <a:srgbClr val="00B050"/>
                </a:solidFill>
                <a:latin typeface="Arial" panose="020B0604020202020204" pitchFamily="34" charset="0"/>
              </a:rPr>
              <a:t>③</a:t>
            </a:r>
            <a:r>
              <a:rPr lang="en-US" altLang="zh-CN" sz="1200" dirty="0">
                <a:solidFill>
                  <a:srgbClr val="222222"/>
                </a:solidFill>
                <a:latin typeface="Arial" panose="020B0604020202020204" pitchFamily="34" charset="0"/>
              </a:rPr>
              <a:t> Liu, Qing, et al., IEEE EDL. 40.12 (2019): 1929-1932.</a:t>
            </a:r>
          </a:p>
          <a:p>
            <a:r>
              <a:rPr lang="en-US" altLang="zh-CN" sz="1200" b="1" dirty="0">
                <a:solidFill>
                  <a:srgbClr val="00B050"/>
                </a:solidFill>
              </a:rPr>
              <a:t>④ </a:t>
            </a:r>
            <a:r>
              <a:rPr lang="en-US" altLang="zh-CN" sz="1200" dirty="0">
                <a:solidFill>
                  <a:srgbClr val="222222"/>
                </a:solidFill>
                <a:latin typeface="Arial" panose="020B0604020202020204" pitchFamily="34" charset="0"/>
              </a:rPr>
              <a:t>Liu, Lin-Yue, et al., Sensors 17.10 (2017): 2334.</a:t>
            </a:r>
          </a:p>
          <a:p>
            <a:endParaRPr lang="zh-CN" altLang="en-US" sz="1200" dirty="0"/>
          </a:p>
        </p:txBody>
      </p:sp>
      <p:pic>
        <p:nvPicPr>
          <p:cNvPr id="3" name="Picture 5">
            <a:extLst>
              <a:ext uri="{FF2B5EF4-FFF2-40B4-BE49-F238E27FC236}">
                <a16:creationId xmlns:a16="http://schemas.microsoft.com/office/drawing/2014/main" id="{4CBF195A-62B4-2BC5-2316-B4E24176DD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0678" y="4038910"/>
            <a:ext cx="4994599" cy="230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a:extLst>
              <a:ext uri="{FF2B5EF4-FFF2-40B4-BE49-F238E27FC236}">
                <a16:creationId xmlns:a16="http://schemas.microsoft.com/office/drawing/2014/main" id="{CC0C4338-A8F9-6BBA-2C73-61C150CE4C5D}"/>
              </a:ext>
            </a:extLst>
          </p:cNvPr>
          <p:cNvSpPr/>
          <p:nvPr/>
        </p:nvSpPr>
        <p:spPr>
          <a:xfrm>
            <a:off x="4933270" y="6293095"/>
            <a:ext cx="4583990" cy="523220"/>
          </a:xfrm>
          <a:prstGeom prst="rect">
            <a:avLst/>
          </a:prstGeom>
        </p:spPr>
        <p:txBody>
          <a:bodyPr wrap="square">
            <a:spAutoFit/>
          </a:bodyPr>
          <a:lstStyle/>
          <a:p>
            <a:pPr marL="285750" indent="-285750" algn="just">
              <a:buFont typeface="Wingdings" panose="05000000000000000000" pitchFamily="2" charset="2"/>
              <a:buChar char="u"/>
            </a:pPr>
            <a:r>
              <a:rPr lang="zh-CN" altLang="en-US" sz="1400" dirty="0">
                <a:solidFill>
                  <a:srgbClr val="002060"/>
                </a:solidFill>
                <a:latin typeface="微软雅黑" panose="020B0503020204020204" pitchFamily="34" charset="-122"/>
                <a:ea typeface="微软雅黑" panose="020B0503020204020204" pitchFamily="34" charset="-122"/>
              </a:rPr>
              <a:t>欧阳晓平院士团队研制的</a:t>
            </a:r>
            <a:r>
              <a:rPr lang="en-US" altLang="zh-CN" sz="1400" b="1" dirty="0" err="1">
                <a:solidFill>
                  <a:srgbClr val="FF0000"/>
                </a:solidFill>
                <a:latin typeface="微软雅黑" panose="020B0503020204020204" pitchFamily="34" charset="-122"/>
                <a:ea typeface="微软雅黑" panose="020B0503020204020204" pitchFamily="34" charset="-122"/>
              </a:rPr>
              <a:t>SiC</a:t>
            </a:r>
            <a:r>
              <a:rPr lang="en-US" altLang="zh-CN" sz="1400" b="1" dirty="0">
                <a:solidFill>
                  <a:srgbClr val="FF0000"/>
                </a:solidFill>
                <a:latin typeface="微软雅黑" panose="020B0503020204020204" pitchFamily="34" charset="-122"/>
                <a:ea typeface="微软雅黑" panose="020B0503020204020204" pitchFamily="34" charset="-122"/>
              </a:rPr>
              <a:t> SBD</a:t>
            </a:r>
            <a:r>
              <a:rPr lang="zh-CN" altLang="en-US" sz="1400" dirty="0">
                <a:solidFill>
                  <a:srgbClr val="002060"/>
                </a:solidFill>
                <a:latin typeface="微软雅黑" panose="020B0503020204020204" pitchFamily="34" charset="-122"/>
                <a:ea typeface="微软雅黑" panose="020B0503020204020204" pitchFamily="34" charset="-122"/>
              </a:rPr>
              <a:t>中子探测器，探测面积达到</a:t>
            </a:r>
            <a:r>
              <a:rPr lang="en-US" altLang="zh-CN" sz="1400" b="1" dirty="0">
                <a:solidFill>
                  <a:srgbClr val="FF0000"/>
                </a:solidFill>
                <a:latin typeface="微软雅黑" panose="020B0503020204020204" pitchFamily="34" charset="-122"/>
                <a:ea typeface="微软雅黑" panose="020B0503020204020204" pitchFamily="34" charset="-122"/>
              </a:rPr>
              <a:t>4cm</a:t>
            </a:r>
            <a:r>
              <a:rPr lang="en-US" altLang="zh-CN" sz="1400" b="1" baseline="30000" dirty="0">
                <a:solidFill>
                  <a:srgbClr val="FF0000"/>
                </a:solidFill>
                <a:latin typeface="微软雅黑" panose="020B0503020204020204" pitchFamily="34" charset="-122"/>
                <a:ea typeface="微软雅黑" panose="020B0503020204020204" pitchFamily="34" charset="-122"/>
              </a:rPr>
              <a:t>2</a:t>
            </a:r>
            <a:r>
              <a:rPr lang="zh-CN" altLang="en-US" sz="1400" b="1" dirty="0">
                <a:solidFill>
                  <a:srgbClr val="00B050"/>
                </a:solidFill>
                <a:latin typeface="华文楷体" panose="02010600040101010101" pitchFamily="2" charset="-122"/>
                <a:ea typeface="华文楷体" panose="02010600040101010101" pitchFamily="2" charset="-122"/>
              </a:rPr>
              <a:t>④ </a:t>
            </a:r>
            <a:r>
              <a:rPr lang="zh-CN" altLang="en-US" sz="1400" dirty="0">
                <a:solidFill>
                  <a:srgbClr val="00206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0156600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5"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2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2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4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4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0" name="Rectangle 4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2" name="Rectangle 4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4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5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1" name="Rectangle 5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4" name="Rectangle 5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5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13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3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3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3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4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14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4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4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4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30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文本框 10"/>
          <p:cNvSpPr txBox="1"/>
          <p:nvPr/>
        </p:nvSpPr>
        <p:spPr>
          <a:xfrm>
            <a:off x="283231" y="1397342"/>
            <a:ext cx="5285421" cy="507831"/>
          </a:xfrm>
          <a:prstGeom prst="rect">
            <a:avLst/>
          </a:prstGeom>
          <a:noFill/>
        </p:spPr>
        <p:txBody>
          <a:bodyPr wrap="none" rtlCol="0" anchor="t">
            <a:spAutoFit/>
          </a:bodyPr>
          <a:lstStyle/>
          <a:p>
            <a:pPr marL="285750" indent="-285750">
              <a:lnSpc>
                <a:spcPct val="150000"/>
              </a:lnSpc>
              <a:buClr>
                <a:srgbClr val="002060"/>
              </a:buClr>
              <a:buFont typeface="Wingdings" panose="05000000000000000000" pitchFamily="2" charset="2"/>
              <a:buChar char="Ø"/>
            </a:pPr>
            <a:r>
              <a:rPr lang="en-US" altLang="zh-CN" b="1" dirty="0">
                <a:solidFill>
                  <a:srgbClr val="002060"/>
                </a:solidFill>
                <a:latin typeface="微软雅黑" panose="020B0503020204020204" pitchFamily="34" charset="-122"/>
                <a:ea typeface="微软雅黑" panose="020B0503020204020204" pitchFamily="34" charset="-122"/>
              </a:rPr>
              <a:t>MSND</a:t>
            </a:r>
            <a:r>
              <a:rPr lang="zh-CN" altLang="en-US" b="1" dirty="0">
                <a:solidFill>
                  <a:srgbClr val="002060"/>
                </a:solidFill>
                <a:latin typeface="微软雅黑" panose="020B0503020204020204" pitchFamily="34" charset="-122"/>
                <a:ea typeface="微软雅黑" panose="020B0503020204020204" pitchFamily="34" charset="-122"/>
              </a:rPr>
              <a:t>结构</a:t>
            </a:r>
            <a:r>
              <a:rPr lang="en-US" altLang="zh-CN" b="1" dirty="0" err="1">
                <a:solidFill>
                  <a:srgbClr val="002060"/>
                </a:solidFill>
                <a:latin typeface="微软雅黑" panose="020B0503020204020204" pitchFamily="34" charset="-122"/>
                <a:ea typeface="微软雅黑" panose="020B0503020204020204" pitchFamily="34" charset="-122"/>
              </a:rPr>
              <a:t>SiC</a:t>
            </a:r>
            <a:r>
              <a:rPr lang="zh-CN" altLang="en-US" b="1" dirty="0">
                <a:solidFill>
                  <a:srgbClr val="002060"/>
                </a:solidFill>
                <a:latin typeface="微软雅黑" panose="020B0503020204020204" pitchFamily="34" charset="-122"/>
                <a:ea typeface="微软雅黑" panose="020B0503020204020204" pitchFamily="34" charset="-122"/>
              </a:rPr>
              <a:t>中子探测器可显著提升探测效率</a:t>
            </a:r>
          </a:p>
        </p:txBody>
      </p:sp>
      <p:pic>
        <p:nvPicPr>
          <p:cNvPr id="79" name="图片 78">
            <a:extLst>
              <a:ext uri="{FF2B5EF4-FFF2-40B4-BE49-F238E27FC236}">
                <a16:creationId xmlns:a16="http://schemas.microsoft.com/office/drawing/2014/main" id="{91E9AE13-A966-445A-8568-195EF7014603}"/>
              </a:ext>
            </a:extLst>
          </p:cNvPr>
          <p:cNvPicPr>
            <a:picLocks noChangeAspect="1"/>
          </p:cNvPicPr>
          <p:nvPr/>
        </p:nvPicPr>
        <p:blipFill>
          <a:blip r:embed="rId3"/>
          <a:stretch>
            <a:fillRect/>
          </a:stretch>
        </p:blipFill>
        <p:spPr>
          <a:xfrm>
            <a:off x="6286948" y="1488780"/>
            <a:ext cx="2906190" cy="2132417"/>
          </a:xfrm>
          <a:prstGeom prst="rect">
            <a:avLst/>
          </a:prstGeom>
        </p:spPr>
      </p:pic>
      <p:sp>
        <p:nvSpPr>
          <p:cNvPr id="80" name="矩形 79">
            <a:extLst>
              <a:ext uri="{FF2B5EF4-FFF2-40B4-BE49-F238E27FC236}">
                <a16:creationId xmlns:a16="http://schemas.microsoft.com/office/drawing/2014/main" id="{5BA94B92-C58D-4248-860D-812EC2AD638D}"/>
              </a:ext>
            </a:extLst>
          </p:cNvPr>
          <p:cNvSpPr/>
          <p:nvPr/>
        </p:nvSpPr>
        <p:spPr>
          <a:xfrm>
            <a:off x="5982147" y="4172248"/>
            <a:ext cx="3339062" cy="1992469"/>
          </a:xfrm>
          <a:prstGeom prst="rect">
            <a:avLst/>
          </a:prstGeom>
          <a:solidFill>
            <a:srgbClr val="FFFFFF"/>
          </a:solidFill>
          <a:ln>
            <a:solidFill>
              <a:srgbClr val="FFFFFF"/>
            </a:solidFill>
          </a:ln>
        </p:spPr>
        <p:txBody>
          <a:bodyPr wrap="square">
            <a:spAutoFit/>
          </a:bodyPr>
          <a:lstStyle/>
          <a:p>
            <a:pPr marL="171450" indent="-171450">
              <a:lnSpc>
                <a:spcPct val="120000"/>
              </a:lnSpc>
              <a:buFont typeface="Wingdings" panose="05000000000000000000" pitchFamily="2" charset="2"/>
              <a:buChar char="u"/>
            </a:pPr>
            <a:r>
              <a:rPr lang="zh-CN" altLang="en-US" sz="1300" b="1" dirty="0">
                <a:solidFill>
                  <a:srgbClr val="FF0000"/>
                </a:solidFill>
                <a:latin typeface="微软雅黑" panose="020B0503020204020204" charset="-122"/>
                <a:ea typeface="微软雅黑" panose="020B0503020204020204" charset="-122"/>
              </a:rPr>
              <a:t>关键技术：</a:t>
            </a:r>
            <a:endParaRPr lang="en-US" altLang="zh-CN" sz="1300" b="1" dirty="0">
              <a:solidFill>
                <a:srgbClr val="FF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Ø"/>
            </a:pPr>
            <a:r>
              <a:rPr lang="zh-CN" altLang="en-US" sz="1300" dirty="0">
                <a:solidFill>
                  <a:srgbClr val="002060"/>
                </a:solidFill>
                <a:latin typeface="微软雅黑" panose="020B0503020204020204" charset="-122"/>
                <a:ea typeface="微软雅黑" panose="020B0503020204020204" charset="-122"/>
              </a:rPr>
              <a:t>在硅基微结构中子探测器的研究基础上，提出一种</a:t>
            </a:r>
            <a:r>
              <a:rPr lang="en-US" altLang="zh-CN" sz="1300" dirty="0" err="1">
                <a:solidFill>
                  <a:srgbClr val="002060"/>
                </a:solidFill>
                <a:latin typeface="微软雅黑" panose="020B0503020204020204" charset="-122"/>
                <a:ea typeface="微软雅黑" panose="020B0503020204020204" charset="-122"/>
              </a:rPr>
              <a:t>SiC</a:t>
            </a:r>
            <a:r>
              <a:rPr lang="zh-CN" altLang="en-US" sz="1300" dirty="0">
                <a:solidFill>
                  <a:srgbClr val="002060"/>
                </a:solidFill>
                <a:latin typeface="微软雅黑" panose="020B0503020204020204" charset="-122"/>
                <a:ea typeface="微软雅黑" panose="020B0503020204020204" charset="-122"/>
              </a:rPr>
              <a:t>基的微结构中子探测器</a:t>
            </a:r>
            <a:r>
              <a:rPr lang="en-US" altLang="zh-CN" sz="1300" dirty="0">
                <a:solidFill>
                  <a:srgbClr val="002060"/>
                </a:solidFill>
                <a:latin typeface="微软雅黑" panose="020B0503020204020204" charset="-122"/>
                <a:ea typeface="微软雅黑" panose="020B0503020204020204" charset="-122"/>
              </a:rPr>
              <a:t>(</a:t>
            </a:r>
            <a:r>
              <a:rPr lang="zh-CN" altLang="en-US" sz="1300" dirty="0">
                <a:solidFill>
                  <a:srgbClr val="002060"/>
                </a:solidFill>
                <a:latin typeface="微软雅黑" panose="020B0503020204020204" charset="-122"/>
                <a:ea typeface="微软雅黑" panose="020B0503020204020204" charset="-122"/>
              </a:rPr>
              <a:t>厘米级</a:t>
            </a:r>
            <a:r>
              <a:rPr lang="en-US" altLang="zh-CN" sz="1300" dirty="0">
                <a:solidFill>
                  <a:srgbClr val="002060"/>
                </a:solidFill>
                <a:latin typeface="微软雅黑" panose="020B0503020204020204" charset="-122"/>
                <a:ea typeface="微软雅黑" panose="020B0503020204020204" charset="-122"/>
              </a:rPr>
              <a:t>)</a:t>
            </a:r>
            <a:r>
              <a:rPr lang="zh-CN" altLang="en-US" sz="1300" dirty="0">
                <a:solidFill>
                  <a:srgbClr val="002060"/>
                </a:solidFill>
                <a:latin typeface="微软雅黑" panose="020B0503020204020204" charset="-122"/>
                <a:ea typeface="微软雅黑" panose="020B0503020204020204" charset="-122"/>
              </a:rPr>
              <a:t>设计思路，探测效率较平面型探测器提高</a:t>
            </a:r>
            <a:r>
              <a:rPr lang="zh-CN" altLang="en-US" sz="1300" b="1" dirty="0">
                <a:solidFill>
                  <a:srgbClr val="FF0000"/>
                </a:solidFill>
                <a:latin typeface="微软雅黑" panose="020B0503020204020204" charset="-122"/>
                <a:ea typeface="微软雅黑" panose="020B0503020204020204" charset="-122"/>
              </a:rPr>
              <a:t>约</a:t>
            </a:r>
            <a:r>
              <a:rPr lang="en-US" altLang="zh-CN" sz="1300" b="1" dirty="0">
                <a:solidFill>
                  <a:srgbClr val="FF0000"/>
                </a:solidFill>
                <a:latin typeface="微软雅黑" panose="020B0503020204020204" charset="-122"/>
                <a:ea typeface="微软雅黑" panose="020B0503020204020204" charset="-122"/>
              </a:rPr>
              <a:t>3~5</a:t>
            </a:r>
            <a:r>
              <a:rPr lang="zh-CN" altLang="en-US" sz="1300" b="1" dirty="0">
                <a:solidFill>
                  <a:srgbClr val="FF0000"/>
                </a:solidFill>
                <a:latin typeface="微软雅黑" panose="020B0503020204020204" charset="-122"/>
                <a:ea typeface="微软雅黑" panose="020B0503020204020204" charset="-122"/>
              </a:rPr>
              <a:t>倍</a:t>
            </a:r>
            <a:r>
              <a:rPr lang="en-US" altLang="zh-CN" sz="1200" b="1" dirty="0">
                <a:solidFill>
                  <a:srgbClr val="00B050"/>
                </a:solidFill>
                <a:latin typeface="华文楷体" panose="02010600040101010101" pitchFamily="2" charset="-122"/>
                <a:ea typeface="华文楷体" panose="02010600040101010101" pitchFamily="2" charset="-122"/>
                <a:cs typeface="Times New Roman" panose="02020603050405020304" pitchFamily="18" charset="0"/>
              </a:rPr>
              <a:t>①</a:t>
            </a:r>
            <a:r>
              <a:rPr lang="en-US" altLang="zh-CN" sz="1200" b="1"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1300" dirty="0">
                <a:solidFill>
                  <a:srgbClr val="002060"/>
                </a:solidFill>
                <a:latin typeface="微软雅黑" panose="020B0503020204020204" charset="-122"/>
                <a:ea typeface="微软雅黑" panose="020B0503020204020204" charset="-122"/>
              </a:rPr>
              <a:t>。</a:t>
            </a:r>
            <a:endParaRPr lang="en-US" altLang="zh-CN" sz="1300" dirty="0">
              <a:solidFill>
                <a:srgbClr val="00206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u"/>
            </a:pPr>
            <a:r>
              <a:rPr lang="zh-CN" altLang="en-US" sz="1300" b="1" dirty="0">
                <a:solidFill>
                  <a:srgbClr val="FF0000"/>
                </a:solidFill>
                <a:latin typeface="微软雅黑" panose="020B0503020204020204" charset="-122"/>
                <a:ea typeface="微软雅黑" panose="020B0503020204020204" charset="-122"/>
              </a:rPr>
              <a:t>技术瓶颈：</a:t>
            </a:r>
            <a:endParaRPr lang="en-US" altLang="zh-CN" sz="1300" b="1" dirty="0">
              <a:solidFill>
                <a:srgbClr val="FF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Ø"/>
            </a:pPr>
            <a:r>
              <a:rPr lang="zh-CN" altLang="en-US" sz="1300" dirty="0">
                <a:solidFill>
                  <a:srgbClr val="002060"/>
                </a:solidFill>
                <a:latin typeface="微软雅黑" panose="020B0503020204020204" charset="-122"/>
                <a:ea typeface="微软雅黑" panose="020B0503020204020204" charset="-122"/>
              </a:rPr>
              <a:t>受限于</a:t>
            </a:r>
            <a:r>
              <a:rPr lang="en-US" altLang="zh-CN" sz="1300" b="1" dirty="0" err="1">
                <a:solidFill>
                  <a:srgbClr val="FF0000"/>
                </a:solidFill>
                <a:latin typeface="微软雅黑" panose="020B0503020204020204" charset="-122"/>
                <a:ea typeface="微软雅黑" panose="020B0503020204020204" charset="-122"/>
              </a:rPr>
              <a:t>SiC</a:t>
            </a:r>
            <a:r>
              <a:rPr lang="zh-CN" altLang="en-US" sz="1300" b="1" dirty="0">
                <a:solidFill>
                  <a:srgbClr val="FF0000"/>
                </a:solidFill>
                <a:latin typeface="微软雅黑" panose="020B0503020204020204" charset="-122"/>
                <a:ea typeface="微软雅黑" panose="020B0503020204020204" charset="-122"/>
              </a:rPr>
              <a:t>深刻蚀工艺</a:t>
            </a:r>
            <a:r>
              <a:rPr lang="zh-CN" altLang="en-US" sz="1300" dirty="0">
                <a:solidFill>
                  <a:srgbClr val="002060"/>
                </a:solidFill>
                <a:latin typeface="微软雅黑" panose="020B0503020204020204" charset="-122"/>
                <a:ea typeface="微软雅黑" panose="020B0503020204020204" charset="-122"/>
              </a:rPr>
              <a:t>，目前刻蚀深度约</a:t>
            </a:r>
            <a:r>
              <a:rPr lang="en-US" altLang="zh-CN" sz="1300" b="1" dirty="0">
                <a:solidFill>
                  <a:srgbClr val="FF0000"/>
                </a:solidFill>
                <a:latin typeface="微软雅黑" panose="020B0503020204020204" charset="-122"/>
                <a:ea typeface="微软雅黑" panose="020B0503020204020204" charset="-122"/>
              </a:rPr>
              <a:t>20μm</a:t>
            </a:r>
            <a:r>
              <a:rPr lang="zh-CN" altLang="en-US" sz="1300" dirty="0">
                <a:solidFill>
                  <a:srgbClr val="002060"/>
                </a:solidFill>
                <a:latin typeface="微软雅黑" panose="020B0503020204020204" charset="-122"/>
                <a:ea typeface="微软雅黑" panose="020B0503020204020204" charset="-122"/>
              </a:rPr>
              <a:t>，探测效率提升有限</a:t>
            </a:r>
            <a:r>
              <a:rPr lang="zh-CN" altLang="en-US" sz="1300" dirty="0">
                <a:latin typeface="微软雅黑" panose="020B0503020204020204" charset="-122"/>
                <a:ea typeface="微软雅黑" panose="020B0503020204020204" charset="-122"/>
              </a:rPr>
              <a:t>。</a:t>
            </a:r>
          </a:p>
        </p:txBody>
      </p:sp>
      <p:sp>
        <p:nvSpPr>
          <p:cNvPr id="81" name="文本框 43">
            <a:extLst>
              <a:ext uri="{FF2B5EF4-FFF2-40B4-BE49-F238E27FC236}">
                <a16:creationId xmlns:a16="http://schemas.microsoft.com/office/drawing/2014/main" id="{C745B656-7722-4530-BD78-A2D593F63DDB}"/>
              </a:ext>
            </a:extLst>
          </p:cNvPr>
          <p:cNvSpPr txBox="1"/>
          <p:nvPr/>
        </p:nvSpPr>
        <p:spPr>
          <a:xfrm>
            <a:off x="6666296" y="3696407"/>
            <a:ext cx="2232571" cy="461665"/>
          </a:xfrm>
          <a:prstGeom prst="rect">
            <a:avLst/>
          </a:prstGeom>
          <a:noFill/>
        </p:spPr>
        <p:txBody>
          <a:bodyPr wrap="square">
            <a:spAutoFit/>
          </a:bodyPr>
          <a:lstStyle/>
          <a:p>
            <a:pPr algn="ctr"/>
            <a:r>
              <a:rPr lang="en-US" altLang="zh-CN" sz="1200" b="1" dirty="0">
                <a:solidFill>
                  <a:srgbClr val="FF0000"/>
                </a:solidFill>
                <a:latin typeface="微软雅黑" panose="020B0503020204020204" pitchFamily="34" charset="-122"/>
                <a:ea typeface="微软雅黑" panose="020B0503020204020204" pitchFamily="34" charset="-122"/>
              </a:rPr>
              <a:t>Kansas State University</a:t>
            </a:r>
            <a:r>
              <a:rPr lang="zh-CN" altLang="en-US" sz="1200" b="1" dirty="0">
                <a:solidFill>
                  <a:srgbClr val="FF0000"/>
                </a:solidFill>
                <a:latin typeface="微软雅黑" panose="020B0503020204020204" pitchFamily="34" charset="-122"/>
                <a:ea typeface="微软雅黑" panose="020B0503020204020204" pitchFamily="34" charset="-122"/>
              </a:rPr>
              <a:t>（</a:t>
            </a:r>
            <a:r>
              <a:rPr lang="en-US" altLang="zh-CN" sz="1200" b="1" dirty="0">
                <a:solidFill>
                  <a:srgbClr val="FF0000"/>
                </a:solidFill>
                <a:latin typeface="微软雅黑" panose="020B0503020204020204" pitchFamily="34" charset="-122"/>
                <a:ea typeface="微软雅黑" panose="020B0503020204020204" pitchFamily="34" charset="-122"/>
              </a:rPr>
              <a:t>2005~</a:t>
            </a:r>
            <a:r>
              <a:rPr lang="zh-CN" altLang="en-US" sz="1200" b="1" dirty="0">
                <a:solidFill>
                  <a:srgbClr val="FF0000"/>
                </a:solidFill>
                <a:latin typeface="微软雅黑" panose="020B0503020204020204" pitchFamily="34" charset="-122"/>
                <a:ea typeface="微软雅黑" panose="020B0503020204020204" pitchFamily="34" charset="-122"/>
              </a:rPr>
              <a:t>至今）</a:t>
            </a:r>
          </a:p>
        </p:txBody>
      </p:sp>
      <p:grpSp>
        <p:nvGrpSpPr>
          <p:cNvPr id="9" name="组合 8"/>
          <p:cNvGrpSpPr/>
          <p:nvPr/>
        </p:nvGrpSpPr>
        <p:grpSpPr>
          <a:xfrm>
            <a:off x="9856649" y="947534"/>
            <a:ext cx="2274341" cy="2961127"/>
            <a:chOff x="9711557" y="1962673"/>
            <a:chExt cx="2274341" cy="2961127"/>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1557" y="1962673"/>
              <a:ext cx="2165459" cy="151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557" y="3805185"/>
              <a:ext cx="2274341" cy="111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9711557" y="3570128"/>
              <a:ext cx="405880" cy="276999"/>
            </a:xfrm>
            <a:prstGeom prst="rect">
              <a:avLst/>
            </a:prstGeom>
          </p:spPr>
          <p:txBody>
            <a:bodyPr wrap="none">
              <a:spAutoFit/>
            </a:bodyPr>
            <a:lstStyle/>
            <a:p>
              <a:r>
                <a:rPr lang="en-US" altLang="zh-CN" sz="1200" b="1" dirty="0">
                  <a:latin typeface="微软雅黑" panose="020B0503020204020204" charset="-122"/>
                  <a:ea typeface="微软雅黑" panose="020B0503020204020204" charset="-122"/>
                </a:rPr>
                <a:t>(b)</a:t>
              </a:r>
              <a:endParaRPr lang="zh-CN" altLang="en-US" sz="1200" b="1" dirty="0">
                <a:latin typeface="微软雅黑" panose="020B0503020204020204" charset="-122"/>
                <a:ea typeface="微软雅黑" panose="020B0503020204020204" charset="-122"/>
              </a:endParaRPr>
            </a:p>
          </p:txBody>
        </p:sp>
      </p:grpSp>
      <p:sp>
        <p:nvSpPr>
          <p:cNvPr id="82" name="文本框 43">
            <a:extLst>
              <a:ext uri="{FF2B5EF4-FFF2-40B4-BE49-F238E27FC236}">
                <a16:creationId xmlns:a16="http://schemas.microsoft.com/office/drawing/2014/main" id="{C745B656-7722-4530-BD78-A2D593F63DDB}"/>
              </a:ext>
            </a:extLst>
          </p:cNvPr>
          <p:cNvSpPr txBox="1"/>
          <p:nvPr/>
        </p:nvSpPr>
        <p:spPr>
          <a:xfrm>
            <a:off x="9753327" y="3905773"/>
            <a:ext cx="2232571" cy="276999"/>
          </a:xfrm>
          <a:prstGeom prst="rect">
            <a:avLst/>
          </a:prstGeom>
          <a:noFill/>
        </p:spPr>
        <p:txBody>
          <a:bodyPr wrap="square">
            <a:spAutoFit/>
          </a:bodyPr>
          <a:lstStyle/>
          <a:p>
            <a:pPr algn="ctr"/>
            <a:r>
              <a:rPr lang="zh-CN" altLang="en-US" sz="1200" b="1" dirty="0">
                <a:solidFill>
                  <a:srgbClr val="002060"/>
                </a:solidFill>
                <a:latin typeface="微软雅黑" panose="020B0503020204020204" pitchFamily="34" charset="-122"/>
                <a:ea typeface="微软雅黑" panose="020B0503020204020204" pitchFamily="34" charset="-122"/>
              </a:rPr>
              <a:t>杭电王颖教授团队</a:t>
            </a:r>
          </a:p>
        </p:txBody>
      </p:sp>
      <p:sp>
        <p:nvSpPr>
          <p:cNvPr id="83" name="矩形 82">
            <a:extLst>
              <a:ext uri="{FF2B5EF4-FFF2-40B4-BE49-F238E27FC236}">
                <a16:creationId xmlns:a16="http://schemas.microsoft.com/office/drawing/2014/main" id="{5BA94B92-C58D-4248-860D-812EC2AD638D}"/>
              </a:ext>
            </a:extLst>
          </p:cNvPr>
          <p:cNvSpPr/>
          <p:nvPr/>
        </p:nvSpPr>
        <p:spPr>
          <a:xfrm>
            <a:off x="9404846" y="4182772"/>
            <a:ext cx="2787157" cy="2472600"/>
          </a:xfrm>
          <a:prstGeom prst="rect">
            <a:avLst/>
          </a:prstGeom>
          <a:solidFill>
            <a:srgbClr val="FFFFFF"/>
          </a:solidFill>
          <a:ln>
            <a:solidFill>
              <a:srgbClr val="FFFFFF"/>
            </a:solidFill>
          </a:ln>
        </p:spPr>
        <p:txBody>
          <a:bodyPr wrap="square">
            <a:spAutoFit/>
          </a:bodyPr>
          <a:lstStyle/>
          <a:p>
            <a:pPr marL="171450" indent="-171450">
              <a:lnSpc>
                <a:spcPct val="120000"/>
              </a:lnSpc>
              <a:buFont typeface="Wingdings" panose="05000000000000000000" pitchFamily="2" charset="2"/>
              <a:buChar char="u"/>
            </a:pPr>
            <a:r>
              <a:rPr lang="zh-CN" altLang="en-US" sz="1300" b="1" dirty="0">
                <a:solidFill>
                  <a:srgbClr val="FF0000"/>
                </a:solidFill>
                <a:latin typeface="微软雅黑" panose="020B0503020204020204" charset="-122"/>
                <a:ea typeface="微软雅黑" panose="020B0503020204020204" charset="-122"/>
              </a:rPr>
              <a:t>关键技术：</a:t>
            </a:r>
            <a:endParaRPr lang="en-US" altLang="zh-CN" sz="1300" b="1" dirty="0">
              <a:solidFill>
                <a:srgbClr val="FF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Ø"/>
            </a:pPr>
            <a:r>
              <a:rPr lang="zh-CN" altLang="en-US" sz="1300" dirty="0">
                <a:solidFill>
                  <a:srgbClr val="002060"/>
                </a:solidFill>
                <a:latin typeface="微软雅黑" panose="020B0503020204020204" charset="-122"/>
                <a:ea typeface="微软雅黑" panose="020B0503020204020204" charset="-122"/>
              </a:rPr>
              <a:t>通过（</a:t>
            </a:r>
            <a:r>
              <a:rPr lang="en-US" altLang="zh-CN" sz="1300" dirty="0">
                <a:solidFill>
                  <a:srgbClr val="002060"/>
                </a:solidFill>
                <a:latin typeface="微软雅黑" panose="020B0503020204020204" charset="-122"/>
                <a:ea typeface="微软雅黑" panose="020B0503020204020204" charset="-122"/>
              </a:rPr>
              <a:t>a</a:t>
            </a:r>
            <a:r>
              <a:rPr lang="zh-CN" altLang="en-US" sz="1300" dirty="0">
                <a:solidFill>
                  <a:srgbClr val="002060"/>
                </a:solidFill>
                <a:latin typeface="微软雅黑" panose="020B0503020204020204" charset="-122"/>
                <a:ea typeface="微软雅黑" panose="020B0503020204020204" charset="-122"/>
              </a:rPr>
              <a:t>）夹心结构转换层设计和（</a:t>
            </a:r>
            <a:r>
              <a:rPr lang="en-US" altLang="zh-CN" sz="1300" dirty="0">
                <a:solidFill>
                  <a:srgbClr val="002060"/>
                </a:solidFill>
                <a:latin typeface="微软雅黑" panose="020B0503020204020204" charset="-122"/>
                <a:ea typeface="微软雅黑" panose="020B0503020204020204" charset="-122"/>
              </a:rPr>
              <a:t>b</a:t>
            </a:r>
            <a:r>
              <a:rPr lang="zh-CN" altLang="en-US" sz="1300" dirty="0">
                <a:solidFill>
                  <a:srgbClr val="002060"/>
                </a:solidFill>
                <a:latin typeface="微软雅黑" panose="020B0503020204020204" charset="-122"/>
                <a:ea typeface="微软雅黑" panose="020B0503020204020204" charset="-122"/>
              </a:rPr>
              <a:t>）互补结构沟槽设计等方式，提升探测器探测效率，理论上，当刻蚀深度</a:t>
            </a:r>
            <a:r>
              <a:rPr lang="en-US" altLang="zh-CN" sz="1300" b="1" dirty="0">
                <a:solidFill>
                  <a:srgbClr val="FF0000"/>
                </a:solidFill>
                <a:latin typeface="微软雅黑" panose="020B0503020204020204" charset="-122"/>
                <a:ea typeface="微软雅黑" panose="020B0503020204020204" charset="-122"/>
              </a:rPr>
              <a:t>75μm</a:t>
            </a:r>
            <a:r>
              <a:rPr lang="zh-CN" altLang="en-US" sz="1300" dirty="0">
                <a:solidFill>
                  <a:srgbClr val="002060"/>
                </a:solidFill>
                <a:latin typeface="微软雅黑" panose="020B0503020204020204" charset="-122"/>
                <a:ea typeface="微软雅黑" panose="020B0503020204020204" charset="-122"/>
              </a:rPr>
              <a:t>时，中子探测效率可达</a:t>
            </a:r>
            <a:r>
              <a:rPr lang="en-US" altLang="zh-CN" sz="1300" b="1" dirty="0">
                <a:solidFill>
                  <a:srgbClr val="FF0000"/>
                </a:solidFill>
                <a:latin typeface="微软雅黑" panose="020B0503020204020204" charset="-122"/>
                <a:ea typeface="微软雅黑" panose="020B0503020204020204" charset="-122"/>
              </a:rPr>
              <a:t>20%@2Å</a:t>
            </a:r>
            <a:r>
              <a:rPr lang="en-US" altLang="zh-CN" sz="1300" b="1" dirty="0">
                <a:solidFill>
                  <a:srgbClr val="00B050"/>
                </a:solidFill>
                <a:latin typeface="微软雅黑" panose="020B0503020204020204" charset="-122"/>
                <a:ea typeface="微软雅黑" panose="020B0503020204020204" charset="-122"/>
              </a:rPr>
              <a:t>②</a:t>
            </a:r>
            <a:r>
              <a:rPr lang="zh-CN" altLang="en-US" sz="1300" dirty="0">
                <a:solidFill>
                  <a:srgbClr val="002060"/>
                </a:solidFill>
                <a:latin typeface="微软雅黑" panose="020B0503020204020204" charset="-122"/>
                <a:ea typeface="微软雅黑" panose="020B0503020204020204" charset="-122"/>
              </a:rPr>
              <a:t>。</a:t>
            </a:r>
            <a:endParaRPr lang="en-US" altLang="zh-CN" sz="1300" dirty="0">
              <a:solidFill>
                <a:srgbClr val="00206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u"/>
            </a:pPr>
            <a:r>
              <a:rPr lang="zh-CN" altLang="en-US" sz="1300" b="1" dirty="0">
                <a:solidFill>
                  <a:srgbClr val="FF0000"/>
                </a:solidFill>
                <a:latin typeface="微软雅黑" panose="020B0503020204020204" charset="-122"/>
                <a:ea typeface="微软雅黑" panose="020B0503020204020204" charset="-122"/>
              </a:rPr>
              <a:t>技术瓶颈：</a:t>
            </a:r>
            <a:endParaRPr lang="en-US" altLang="zh-CN" sz="1300" b="1" dirty="0">
              <a:solidFill>
                <a:srgbClr val="FF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Ø"/>
            </a:pPr>
            <a:r>
              <a:rPr lang="zh-CN" altLang="en-US" sz="1300" dirty="0">
                <a:solidFill>
                  <a:srgbClr val="002060"/>
                </a:solidFill>
                <a:latin typeface="微软雅黑" panose="020B0503020204020204" charset="-122"/>
                <a:ea typeface="微软雅黑" panose="020B0503020204020204" charset="-122"/>
              </a:rPr>
              <a:t>通过仿真手段验证了</a:t>
            </a:r>
            <a:r>
              <a:rPr lang="en-US" altLang="zh-CN" sz="1300" dirty="0">
                <a:solidFill>
                  <a:srgbClr val="002060"/>
                </a:solidFill>
                <a:latin typeface="微软雅黑" panose="020B0503020204020204" charset="-122"/>
                <a:ea typeface="微软雅黑" panose="020B0503020204020204" charset="-122"/>
              </a:rPr>
              <a:t>MSND</a:t>
            </a:r>
            <a:r>
              <a:rPr lang="zh-CN" altLang="en-US" sz="1300" dirty="0">
                <a:solidFill>
                  <a:srgbClr val="002060"/>
                </a:solidFill>
                <a:latin typeface="微软雅黑" panose="020B0503020204020204" charset="-122"/>
                <a:ea typeface="微软雅黑" panose="020B0503020204020204" charset="-122"/>
              </a:rPr>
              <a:t>方法的可行性，但受限于</a:t>
            </a:r>
            <a:r>
              <a:rPr lang="en-US" altLang="zh-CN" sz="1300" b="1" dirty="0" err="1">
                <a:solidFill>
                  <a:srgbClr val="FF0000"/>
                </a:solidFill>
                <a:latin typeface="微软雅黑" panose="020B0503020204020204" charset="-122"/>
                <a:ea typeface="微软雅黑" panose="020B0503020204020204" charset="-122"/>
              </a:rPr>
              <a:t>SiC</a:t>
            </a:r>
            <a:r>
              <a:rPr lang="zh-CN" altLang="en-US" sz="1300" b="1" dirty="0">
                <a:solidFill>
                  <a:srgbClr val="FF0000"/>
                </a:solidFill>
                <a:latin typeface="微软雅黑" panose="020B0503020204020204" charset="-122"/>
                <a:ea typeface="微软雅黑" panose="020B0503020204020204" charset="-122"/>
              </a:rPr>
              <a:t>深刻蚀工艺和填充工艺</a:t>
            </a:r>
            <a:r>
              <a:rPr lang="zh-CN" altLang="en-US" sz="1300" dirty="0">
                <a:solidFill>
                  <a:srgbClr val="002060"/>
                </a:solidFill>
                <a:latin typeface="微软雅黑" panose="020B0503020204020204" charset="-122"/>
                <a:ea typeface="微软雅黑" panose="020B0503020204020204" charset="-122"/>
              </a:rPr>
              <a:t>，尚未形成样机</a:t>
            </a:r>
            <a:r>
              <a:rPr lang="zh-CN" altLang="en-US" sz="1300" dirty="0">
                <a:latin typeface="微软雅黑" panose="020B0503020204020204" charset="-122"/>
                <a:ea typeface="微软雅黑" panose="020B0503020204020204" charset="-122"/>
              </a:rPr>
              <a:t>。</a:t>
            </a:r>
          </a:p>
        </p:txBody>
      </p:sp>
      <p:sp>
        <p:nvSpPr>
          <p:cNvPr id="12" name="矩形 11"/>
          <p:cNvSpPr/>
          <p:nvPr/>
        </p:nvSpPr>
        <p:spPr>
          <a:xfrm>
            <a:off x="6001408" y="1397342"/>
            <a:ext cx="3319801" cy="4883883"/>
          </a:xfrm>
          <a:prstGeom prst="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4" name="矩形 83"/>
          <p:cNvSpPr/>
          <p:nvPr/>
        </p:nvSpPr>
        <p:spPr>
          <a:xfrm>
            <a:off x="9404846" y="947534"/>
            <a:ext cx="2745117" cy="5800595"/>
          </a:xfrm>
          <a:prstGeom prst="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6" name="矩形 25"/>
          <p:cNvSpPr/>
          <p:nvPr/>
        </p:nvSpPr>
        <p:spPr>
          <a:xfrm>
            <a:off x="283231" y="4079469"/>
            <a:ext cx="5458350" cy="1526187"/>
          </a:xfrm>
          <a:prstGeom prst="rect">
            <a:avLst/>
          </a:prstGeom>
          <a:solidFill>
            <a:schemeClr val="accent6">
              <a:lumMod val="20000"/>
              <a:lumOff val="80000"/>
            </a:schemeClr>
          </a:solidFill>
          <a:ln>
            <a:solidFill>
              <a:srgbClr val="FFC000"/>
            </a:solidFill>
          </a:ln>
        </p:spPr>
        <p:txBody>
          <a:bodyPr wrap="square">
            <a:spAutoFit/>
          </a:bodyPr>
          <a:lstStyle/>
          <a:p>
            <a:pPr>
              <a:lnSpc>
                <a:spcPct val="150000"/>
              </a:lnSpc>
            </a:pPr>
            <a:r>
              <a:rPr lang="zh-CN" altLang="en-US" sz="1600" dirty="0">
                <a:solidFill>
                  <a:srgbClr val="002060"/>
                </a:solidFill>
                <a:latin typeface="微软雅黑" panose="020B0503020204020204" charset="-122"/>
                <a:ea typeface="微软雅黑" panose="020B0503020204020204" charset="-122"/>
              </a:rPr>
              <a:t>微沟槽结构（</a:t>
            </a:r>
            <a:r>
              <a:rPr lang="en-US" altLang="zh-CN" sz="1600" dirty="0">
                <a:solidFill>
                  <a:srgbClr val="002060"/>
                </a:solidFill>
                <a:latin typeface="微软雅黑" panose="020B0503020204020204" charset="-122"/>
                <a:ea typeface="微软雅黑" panose="020B0503020204020204" charset="-122"/>
              </a:rPr>
              <a:t>MSND</a:t>
            </a:r>
            <a:r>
              <a:rPr lang="zh-CN" altLang="en-US" sz="1600" dirty="0">
                <a:solidFill>
                  <a:srgbClr val="002060"/>
                </a:solidFill>
                <a:latin typeface="微软雅黑" panose="020B0503020204020204" charset="-122"/>
                <a:ea typeface="微软雅黑" panose="020B0503020204020204" charset="-122"/>
              </a:rPr>
              <a:t>）中子探测器，增加了中子与转换材料的反应概率以及次级粒子进入到半导体器件中的概率，突破平面型中子探测器效率低的瓶颈，其对</a:t>
            </a:r>
            <a:r>
              <a:rPr lang="zh-CN" altLang="en-US" sz="1600" b="1" dirty="0">
                <a:solidFill>
                  <a:srgbClr val="FF0000"/>
                </a:solidFill>
                <a:latin typeface="微软雅黑" panose="020B0503020204020204" charset="-122"/>
                <a:ea typeface="微软雅黑" panose="020B0503020204020204" charset="-122"/>
              </a:rPr>
              <a:t>热中子的探测效率可提升至</a:t>
            </a:r>
            <a:r>
              <a:rPr lang="en-US" altLang="zh-CN" sz="1600" b="1" dirty="0">
                <a:solidFill>
                  <a:srgbClr val="FF0000"/>
                </a:solidFill>
                <a:latin typeface="微软雅黑" panose="020B0503020204020204" charset="-122"/>
                <a:ea typeface="微软雅黑" panose="020B0503020204020204" charset="-122"/>
              </a:rPr>
              <a:t>20%</a:t>
            </a:r>
            <a:r>
              <a:rPr lang="zh-CN" altLang="en-US" sz="1600" b="1" dirty="0">
                <a:solidFill>
                  <a:srgbClr val="FF0000"/>
                </a:solidFill>
                <a:latin typeface="微软雅黑" panose="020B0503020204020204" charset="-122"/>
                <a:ea typeface="微软雅黑" panose="020B0503020204020204" charset="-122"/>
              </a:rPr>
              <a:t>！</a:t>
            </a:r>
          </a:p>
        </p:txBody>
      </p:sp>
      <p:pic>
        <p:nvPicPr>
          <p:cNvPr id="308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702" y="1906935"/>
            <a:ext cx="5765069" cy="211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矩形 56"/>
          <p:cNvSpPr/>
          <p:nvPr/>
        </p:nvSpPr>
        <p:spPr>
          <a:xfrm>
            <a:off x="389666" y="576774"/>
            <a:ext cx="6325771" cy="553357"/>
          </a:xfrm>
          <a:prstGeom prst="rect">
            <a:avLst/>
          </a:prstGeom>
        </p:spPr>
        <p:txBody>
          <a:bodyPr wrap="none">
            <a:spAutoFit/>
          </a:bodyPr>
          <a:lstStyle/>
          <a:p>
            <a:pPr>
              <a:lnSpc>
                <a:spcPct val="140000"/>
              </a:lnSpc>
            </a:pPr>
            <a:r>
              <a:rPr lang="en-US" altLang="zh-CN"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1.2</a:t>
            </a:r>
            <a:r>
              <a:rPr lang="zh-CN" altLang="en-US"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、国内外发展现状</a:t>
            </a:r>
            <a:r>
              <a:rPr lang="en-US" altLang="zh-CN"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微结构型半导体粒子探测器</a:t>
            </a:r>
            <a:endParaRPr lang="en-US" altLang="zh-CN" sz="20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5" name="文本框 4">
            <a:extLst>
              <a:ext uri="{FF2B5EF4-FFF2-40B4-BE49-F238E27FC236}">
                <a16:creationId xmlns:a16="http://schemas.microsoft.com/office/drawing/2014/main" id="{C5E69C54-567A-FDB7-D057-A71216CE8BE5}"/>
              </a:ext>
            </a:extLst>
          </p:cNvPr>
          <p:cNvSpPr txBox="1"/>
          <p:nvPr/>
        </p:nvSpPr>
        <p:spPr>
          <a:xfrm>
            <a:off x="121284" y="6334780"/>
            <a:ext cx="6147297" cy="461665"/>
          </a:xfrm>
          <a:prstGeom prst="rect">
            <a:avLst/>
          </a:prstGeom>
          <a:noFill/>
        </p:spPr>
        <p:txBody>
          <a:bodyPr wrap="square">
            <a:spAutoFit/>
          </a:bodyPr>
          <a:lstStyle/>
          <a:p>
            <a:r>
              <a:rPr lang="en-US" altLang="zh-CN" sz="1200" b="1" dirty="0">
                <a:solidFill>
                  <a:srgbClr val="00B050"/>
                </a:solidFill>
                <a:latin typeface="Arial" panose="020B0604020202020204" pitchFamily="34" charset="0"/>
              </a:rPr>
              <a:t>①</a:t>
            </a:r>
            <a:r>
              <a:rPr lang="en-US" altLang="zh-CN" sz="1200" dirty="0">
                <a:solidFill>
                  <a:srgbClr val="222222"/>
                </a:solidFill>
                <a:latin typeface="Arial" panose="020B0604020202020204" pitchFamily="34" charset="0"/>
              </a:rPr>
              <a:t> Cooper, Brian W. </a:t>
            </a:r>
            <a:r>
              <a:rPr lang="en-US" altLang="zh-CN" sz="1200" dirty="0" err="1">
                <a:solidFill>
                  <a:srgbClr val="222222"/>
                </a:solidFill>
                <a:latin typeface="Arial" panose="020B0604020202020204" pitchFamily="34" charset="0"/>
              </a:rPr>
              <a:t>Microstructured</a:t>
            </a:r>
            <a:r>
              <a:rPr lang="en-US" altLang="zh-CN" sz="1200" dirty="0">
                <a:solidFill>
                  <a:srgbClr val="222222"/>
                </a:solidFill>
                <a:latin typeface="Arial" panose="020B0604020202020204" pitchFamily="34" charset="0"/>
              </a:rPr>
              <a:t> silicon carbide neutron detectors. Diss. 2019. </a:t>
            </a:r>
          </a:p>
          <a:p>
            <a:r>
              <a:rPr lang="en-US" altLang="zh-CN" sz="1200" b="1" dirty="0">
                <a:solidFill>
                  <a:srgbClr val="00B050"/>
                </a:solidFill>
                <a:latin typeface="Arial" panose="020B0604020202020204" pitchFamily="34" charset="0"/>
              </a:rPr>
              <a:t>②</a:t>
            </a:r>
            <a:r>
              <a:rPr lang="en-US" altLang="zh-CN" sz="1200" dirty="0">
                <a:solidFill>
                  <a:srgbClr val="222222"/>
                </a:solidFill>
                <a:latin typeface="Arial" panose="020B0604020202020204" pitchFamily="34" charset="0"/>
              </a:rPr>
              <a:t> Zhang L, et al. IEEE Sensors Journal, 2021, 21(18): 20145-20155.</a:t>
            </a:r>
            <a:endParaRPr lang="zh-CN" altLang="en-US" sz="1200" dirty="0">
              <a:solidFill>
                <a:srgbClr val="222222"/>
              </a:solidFill>
              <a:latin typeface="Arial" panose="020B0604020202020204" pitchFamily="34" charset="0"/>
            </a:endParaRPr>
          </a:p>
        </p:txBody>
      </p:sp>
    </p:spTree>
    <p:extLst>
      <p:ext uri="{BB962C8B-B14F-4D97-AF65-F5344CB8AC3E}">
        <p14:creationId xmlns:p14="http://schemas.microsoft.com/office/powerpoint/2010/main" val="5881401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5"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2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2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4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4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0" name="Rectangle 4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2" name="Rectangle 4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4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5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1" name="Rectangle 5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4" name="Rectangle 5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5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13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3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3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3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4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14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4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4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4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30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文本框 10"/>
          <p:cNvSpPr txBox="1"/>
          <p:nvPr/>
        </p:nvSpPr>
        <p:spPr>
          <a:xfrm>
            <a:off x="283231" y="1397342"/>
            <a:ext cx="1991251" cy="507831"/>
          </a:xfrm>
          <a:prstGeom prst="rect">
            <a:avLst/>
          </a:prstGeom>
          <a:noFill/>
        </p:spPr>
        <p:txBody>
          <a:bodyPr wrap="none" rtlCol="0" anchor="t">
            <a:spAutoFit/>
          </a:bodyPr>
          <a:lstStyle/>
          <a:p>
            <a:pPr marL="285750" indent="-285750">
              <a:lnSpc>
                <a:spcPct val="150000"/>
              </a:lnSpc>
              <a:buClr>
                <a:srgbClr val="002060"/>
              </a:buClr>
              <a:buFont typeface="Wingdings" panose="05000000000000000000" pitchFamily="2" charset="2"/>
              <a:buChar char="Ø"/>
            </a:pPr>
            <a:r>
              <a:rPr lang="en-US" altLang="zh-CN" b="1" dirty="0" err="1">
                <a:solidFill>
                  <a:srgbClr val="002060"/>
                </a:solidFill>
                <a:latin typeface="微软雅黑" panose="020B0503020204020204" pitchFamily="34" charset="-122"/>
                <a:ea typeface="微软雅黑" panose="020B0503020204020204" pitchFamily="34" charset="-122"/>
              </a:rPr>
              <a:t>SiC</a:t>
            </a:r>
            <a:r>
              <a:rPr lang="zh-CN" altLang="en-US" b="1" dirty="0">
                <a:solidFill>
                  <a:srgbClr val="002060"/>
                </a:solidFill>
                <a:latin typeface="微软雅黑" panose="020B0503020204020204" pitchFamily="34" charset="-122"/>
                <a:ea typeface="微软雅黑" panose="020B0503020204020204" pitchFamily="34" charset="-122"/>
              </a:rPr>
              <a:t>深刻蚀技术</a:t>
            </a: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61" y="1933906"/>
            <a:ext cx="554999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36971" y="3230464"/>
            <a:ext cx="5841664" cy="461665"/>
          </a:xfrm>
          <a:prstGeom prst="rect">
            <a:avLst/>
          </a:prstGeom>
        </p:spPr>
        <p:txBody>
          <a:bodyPr wrap="none">
            <a:spAutoFit/>
          </a:bodyPr>
          <a:lstStyle/>
          <a:p>
            <a:r>
              <a:rPr lang="zh-CN" altLang="en-US" sz="1200" b="1" dirty="0">
                <a:solidFill>
                  <a:srgbClr val="002060"/>
                </a:solidFill>
                <a:latin typeface="微软雅黑" panose="020B0503020204020204" charset="-122"/>
                <a:ea typeface="微软雅黑" panose="020B0503020204020204" charset="-122"/>
              </a:rPr>
              <a:t>斯坦福大学（</a:t>
            </a:r>
            <a:r>
              <a:rPr lang="en-US" altLang="zh-CN" sz="1200" b="1" dirty="0">
                <a:solidFill>
                  <a:srgbClr val="002060"/>
                </a:solidFill>
                <a:latin typeface="微软雅黑" panose="020B0503020204020204" charset="-122"/>
                <a:ea typeface="微软雅黑" panose="020B0503020204020204" charset="-122"/>
              </a:rPr>
              <a:t>2015</a:t>
            </a:r>
            <a:r>
              <a:rPr lang="zh-CN" altLang="en-US" sz="1200" b="1" dirty="0">
                <a:solidFill>
                  <a:srgbClr val="002060"/>
                </a:solidFill>
                <a:latin typeface="微软雅黑" panose="020B0503020204020204" charset="-122"/>
                <a:ea typeface="微软雅黑" panose="020B0503020204020204" charset="-122"/>
              </a:rPr>
              <a:t>年）：（</a:t>
            </a:r>
            <a:r>
              <a:rPr lang="en-US" altLang="zh-CN" sz="1200" b="1" dirty="0">
                <a:solidFill>
                  <a:srgbClr val="002060"/>
                </a:solidFill>
                <a:latin typeface="微软雅黑" panose="020B0503020204020204" charset="-122"/>
                <a:ea typeface="微软雅黑" panose="020B0503020204020204" charset="-122"/>
              </a:rPr>
              <a:t>a</a:t>
            </a:r>
            <a:r>
              <a:rPr lang="zh-CN" altLang="en-US" sz="1200" b="1" dirty="0">
                <a:solidFill>
                  <a:srgbClr val="002060"/>
                </a:solidFill>
                <a:latin typeface="微软雅黑" panose="020B0503020204020204" charset="-122"/>
                <a:ea typeface="微软雅黑" panose="020B0503020204020204" charset="-122"/>
              </a:rPr>
              <a:t>）宽</a:t>
            </a:r>
            <a:r>
              <a:rPr lang="en-US" altLang="zh-CN" sz="1200" b="1" dirty="0">
                <a:solidFill>
                  <a:srgbClr val="002060"/>
                </a:solidFill>
                <a:latin typeface="微软雅黑" panose="020B0503020204020204" charset="-122"/>
                <a:ea typeface="微软雅黑" panose="020B0503020204020204" charset="-122"/>
              </a:rPr>
              <a:t>8.5μm</a:t>
            </a:r>
            <a:r>
              <a:rPr lang="zh-CN" altLang="en-US" sz="1200" b="1" dirty="0">
                <a:solidFill>
                  <a:srgbClr val="002060"/>
                </a:solidFill>
                <a:latin typeface="微软雅黑" panose="020B0503020204020204" charset="-122"/>
                <a:ea typeface="微软雅黑" panose="020B0503020204020204" charset="-122"/>
              </a:rPr>
              <a:t>，深</a:t>
            </a:r>
            <a:r>
              <a:rPr lang="en-US" altLang="zh-CN" sz="1200" b="1" dirty="0">
                <a:solidFill>
                  <a:srgbClr val="002060"/>
                </a:solidFill>
                <a:latin typeface="微软雅黑" panose="020B0503020204020204" charset="-122"/>
                <a:ea typeface="微软雅黑" panose="020B0503020204020204" charset="-122"/>
              </a:rPr>
              <a:t>47μm</a:t>
            </a:r>
            <a:r>
              <a:rPr lang="zh-CN" altLang="en-US" sz="1200" b="1" dirty="0">
                <a:solidFill>
                  <a:srgbClr val="002060"/>
                </a:solidFill>
                <a:latin typeface="微软雅黑" panose="020B0503020204020204" charset="-122"/>
                <a:ea typeface="微软雅黑" panose="020B0503020204020204" charset="-122"/>
              </a:rPr>
              <a:t>，（</a:t>
            </a:r>
            <a:r>
              <a:rPr lang="en-US" altLang="zh-CN" sz="1200" b="1" dirty="0">
                <a:solidFill>
                  <a:srgbClr val="002060"/>
                </a:solidFill>
                <a:latin typeface="微软雅黑" panose="020B0503020204020204" charset="-122"/>
                <a:ea typeface="微软雅黑" panose="020B0503020204020204" charset="-122"/>
              </a:rPr>
              <a:t>b</a:t>
            </a:r>
            <a:r>
              <a:rPr lang="zh-CN" altLang="en-US" sz="1200" b="1" dirty="0">
                <a:solidFill>
                  <a:srgbClr val="002060"/>
                </a:solidFill>
                <a:latin typeface="微软雅黑" panose="020B0503020204020204" charset="-122"/>
                <a:ea typeface="微软雅黑" panose="020B0503020204020204" charset="-122"/>
              </a:rPr>
              <a:t>）宽</a:t>
            </a:r>
            <a:r>
              <a:rPr lang="en-US" altLang="zh-CN" sz="1200" b="1" dirty="0">
                <a:solidFill>
                  <a:srgbClr val="002060"/>
                </a:solidFill>
                <a:latin typeface="微软雅黑" panose="020B0503020204020204" charset="-122"/>
                <a:ea typeface="微软雅黑" panose="020B0503020204020204" charset="-122"/>
              </a:rPr>
              <a:t>4.5μm</a:t>
            </a:r>
            <a:r>
              <a:rPr lang="zh-CN" altLang="en-US" sz="1200" b="1" dirty="0">
                <a:solidFill>
                  <a:srgbClr val="002060"/>
                </a:solidFill>
                <a:latin typeface="微软雅黑" panose="020B0503020204020204" charset="-122"/>
                <a:ea typeface="微软雅黑" panose="020B0503020204020204" charset="-122"/>
              </a:rPr>
              <a:t>，深</a:t>
            </a:r>
            <a:r>
              <a:rPr lang="en-US" altLang="zh-CN" sz="1200" b="1" dirty="0">
                <a:solidFill>
                  <a:srgbClr val="002060"/>
                </a:solidFill>
                <a:latin typeface="微软雅黑" panose="020B0503020204020204" charset="-122"/>
                <a:ea typeface="微软雅黑" panose="020B0503020204020204" charset="-122"/>
              </a:rPr>
              <a:t>38μm</a:t>
            </a:r>
            <a:r>
              <a:rPr lang="zh-CN" altLang="en-US" sz="1200" b="1" dirty="0">
                <a:solidFill>
                  <a:srgbClr val="002060"/>
                </a:solidFill>
                <a:latin typeface="微软雅黑" panose="020B0503020204020204" charset="-122"/>
                <a:ea typeface="微软雅黑" panose="020B0503020204020204" charset="-122"/>
              </a:rPr>
              <a:t>；</a:t>
            </a:r>
            <a:endParaRPr lang="en-US" altLang="zh-CN" sz="1200" b="1" dirty="0">
              <a:solidFill>
                <a:srgbClr val="002060"/>
              </a:solidFill>
              <a:latin typeface="微软雅黑" panose="020B0503020204020204" charset="-122"/>
              <a:ea typeface="微软雅黑" panose="020B0503020204020204" charset="-122"/>
            </a:endParaRPr>
          </a:p>
          <a:p>
            <a:r>
              <a:rPr lang="en-US" altLang="zh-CN" sz="1200" b="1" dirty="0">
                <a:solidFill>
                  <a:srgbClr val="002060"/>
                </a:solidFill>
                <a:latin typeface="微软雅黑" panose="020B0503020204020204" charset="-122"/>
                <a:ea typeface="微软雅黑" panose="020B0503020204020204" charset="-122"/>
              </a:rPr>
              <a:t>2017</a:t>
            </a:r>
            <a:r>
              <a:rPr lang="zh-CN" altLang="en-US" sz="1200" b="1" dirty="0">
                <a:solidFill>
                  <a:srgbClr val="002060"/>
                </a:solidFill>
                <a:latin typeface="微软雅黑" panose="020B0503020204020204" charset="-122"/>
                <a:ea typeface="微软雅黑" panose="020B0503020204020204" charset="-122"/>
              </a:rPr>
              <a:t>年，该实验室</a:t>
            </a:r>
            <a:r>
              <a:rPr lang="en-US" altLang="zh-CN" sz="1200" b="1" dirty="0" err="1">
                <a:solidFill>
                  <a:srgbClr val="002060"/>
                </a:solidFill>
                <a:latin typeface="微软雅黑" panose="020B0503020204020204" charset="-122"/>
                <a:ea typeface="微软雅黑" panose="020B0503020204020204" charset="-122"/>
              </a:rPr>
              <a:t>SiC</a:t>
            </a:r>
            <a:r>
              <a:rPr lang="zh-CN" altLang="en-US" sz="1200" b="1" dirty="0">
                <a:solidFill>
                  <a:srgbClr val="002060"/>
                </a:solidFill>
                <a:latin typeface="微软雅黑" panose="020B0503020204020204" charset="-122"/>
                <a:ea typeface="微软雅黑" panose="020B0503020204020204" charset="-122"/>
              </a:rPr>
              <a:t>刻蚀能力超过</a:t>
            </a:r>
            <a:r>
              <a:rPr lang="en-US" altLang="zh-CN" sz="1200" b="1" dirty="0">
                <a:solidFill>
                  <a:srgbClr val="FF0000"/>
                </a:solidFill>
                <a:latin typeface="微软雅黑" panose="020B0503020204020204" charset="-122"/>
                <a:ea typeface="微软雅黑" panose="020B0503020204020204" charset="-122"/>
              </a:rPr>
              <a:t>50μm</a:t>
            </a:r>
            <a:endParaRPr lang="zh-CN" altLang="en-US" sz="1200" b="1" dirty="0">
              <a:solidFill>
                <a:srgbClr val="FF0000"/>
              </a:solidFill>
              <a:latin typeface="微软雅黑" panose="020B0503020204020204" charset="-122"/>
              <a:ea typeface="微软雅黑" panose="020B0503020204020204" charset="-122"/>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350" y="3831837"/>
            <a:ext cx="5664389" cy="25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矩形 64"/>
          <p:cNvSpPr/>
          <p:nvPr/>
        </p:nvSpPr>
        <p:spPr>
          <a:xfrm>
            <a:off x="294780" y="6451881"/>
            <a:ext cx="3863558" cy="276999"/>
          </a:xfrm>
          <a:prstGeom prst="rect">
            <a:avLst/>
          </a:prstGeom>
        </p:spPr>
        <p:txBody>
          <a:bodyPr wrap="none">
            <a:spAutoFit/>
          </a:bodyPr>
          <a:lstStyle/>
          <a:p>
            <a:r>
              <a:rPr lang="zh-CN" altLang="en-US" sz="1200" b="1" dirty="0">
                <a:solidFill>
                  <a:srgbClr val="002060"/>
                </a:solidFill>
                <a:latin typeface="微软雅黑" panose="020B0503020204020204" charset="-122"/>
                <a:ea typeface="微软雅黑" panose="020B0503020204020204" charset="-122"/>
              </a:rPr>
              <a:t>美国海军实验室（</a:t>
            </a:r>
            <a:r>
              <a:rPr lang="en-US" altLang="zh-CN" sz="1200" b="1" dirty="0">
                <a:solidFill>
                  <a:srgbClr val="002060"/>
                </a:solidFill>
                <a:latin typeface="微软雅黑" panose="020B0503020204020204" charset="-122"/>
                <a:ea typeface="微软雅黑" panose="020B0503020204020204" charset="-122"/>
              </a:rPr>
              <a:t>2017</a:t>
            </a:r>
            <a:r>
              <a:rPr lang="zh-CN" altLang="en-US" sz="1200" b="1" dirty="0">
                <a:solidFill>
                  <a:srgbClr val="002060"/>
                </a:solidFill>
                <a:latin typeface="微软雅黑" panose="020B0503020204020204" charset="-122"/>
                <a:ea typeface="微软雅黑" panose="020B0503020204020204" charset="-122"/>
              </a:rPr>
              <a:t>年），</a:t>
            </a:r>
            <a:r>
              <a:rPr lang="en-US" altLang="zh-CN" sz="1200" b="1" dirty="0" err="1">
                <a:solidFill>
                  <a:srgbClr val="002060"/>
                </a:solidFill>
                <a:latin typeface="微软雅黑" panose="020B0503020204020204" charset="-122"/>
                <a:ea typeface="微软雅黑" panose="020B0503020204020204" charset="-122"/>
              </a:rPr>
              <a:t>SiC</a:t>
            </a:r>
            <a:r>
              <a:rPr lang="zh-CN" altLang="en-US" sz="1200" b="1" dirty="0">
                <a:solidFill>
                  <a:srgbClr val="002060"/>
                </a:solidFill>
                <a:latin typeface="微软雅黑" panose="020B0503020204020204" charset="-122"/>
                <a:ea typeface="微软雅黑" panose="020B0503020204020204" charset="-122"/>
              </a:rPr>
              <a:t>刻蚀深度超过</a:t>
            </a:r>
            <a:r>
              <a:rPr lang="en-US" altLang="zh-CN" sz="1200" b="1" dirty="0">
                <a:solidFill>
                  <a:srgbClr val="FF0000"/>
                </a:solidFill>
                <a:latin typeface="微软雅黑" panose="020B0503020204020204" charset="-122"/>
                <a:ea typeface="微软雅黑" panose="020B0503020204020204" charset="-122"/>
              </a:rPr>
              <a:t>50μm</a:t>
            </a:r>
            <a:endParaRPr lang="zh-CN" altLang="en-US" sz="1200" b="1" dirty="0">
              <a:solidFill>
                <a:srgbClr val="FF0000"/>
              </a:solidFill>
              <a:latin typeface="微软雅黑" panose="020B0503020204020204" charset="-122"/>
              <a:ea typeface="微软雅黑" panose="020B0503020204020204" charset="-122"/>
            </a:endParaRPr>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1152" y="1522687"/>
            <a:ext cx="4284630" cy="242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矩形 66"/>
          <p:cNvSpPr/>
          <p:nvPr/>
        </p:nvSpPr>
        <p:spPr>
          <a:xfrm>
            <a:off x="6131152" y="4013496"/>
            <a:ext cx="3094117" cy="276999"/>
          </a:xfrm>
          <a:prstGeom prst="rect">
            <a:avLst/>
          </a:prstGeom>
        </p:spPr>
        <p:txBody>
          <a:bodyPr wrap="none">
            <a:spAutoFit/>
          </a:bodyPr>
          <a:lstStyle/>
          <a:p>
            <a:r>
              <a:rPr lang="zh-CN" altLang="en-US" sz="1200" b="1" dirty="0">
                <a:solidFill>
                  <a:srgbClr val="002060"/>
                </a:solidFill>
                <a:latin typeface="微软雅黑" panose="020B0503020204020204" charset="-122"/>
                <a:ea typeface="微软雅黑" panose="020B0503020204020204" charset="-122"/>
              </a:rPr>
              <a:t>西电（</a:t>
            </a:r>
            <a:r>
              <a:rPr lang="en-US" altLang="zh-CN" sz="1200" b="1" dirty="0">
                <a:solidFill>
                  <a:srgbClr val="002060"/>
                </a:solidFill>
                <a:latin typeface="微软雅黑" panose="020B0503020204020204" charset="-122"/>
                <a:ea typeface="微软雅黑" panose="020B0503020204020204" charset="-122"/>
              </a:rPr>
              <a:t>2015</a:t>
            </a:r>
            <a:r>
              <a:rPr lang="zh-CN" altLang="en-US" sz="1200" b="1" dirty="0">
                <a:solidFill>
                  <a:srgbClr val="002060"/>
                </a:solidFill>
                <a:latin typeface="微软雅黑" panose="020B0503020204020204" charset="-122"/>
                <a:ea typeface="微软雅黑" panose="020B0503020204020204" charset="-122"/>
              </a:rPr>
              <a:t>年）：</a:t>
            </a:r>
            <a:r>
              <a:rPr lang="en-US" altLang="zh-CN" sz="1200" b="1" dirty="0" err="1">
                <a:solidFill>
                  <a:srgbClr val="002060"/>
                </a:solidFill>
                <a:latin typeface="微软雅黑" panose="020B0503020204020204" charset="-122"/>
                <a:ea typeface="微软雅黑" panose="020B0503020204020204" charset="-122"/>
              </a:rPr>
              <a:t>SiC</a:t>
            </a:r>
            <a:r>
              <a:rPr lang="zh-CN" altLang="en-US" sz="1200" b="1" dirty="0">
                <a:solidFill>
                  <a:srgbClr val="002060"/>
                </a:solidFill>
                <a:latin typeface="微软雅黑" panose="020B0503020204020204" charset="-122"/>
                <a:ea typeface="微软雅黑" panose="020B0503020204020204" charset="-122"/>
              </a:rPr>
              <a:t>刻蚀深度不足</a:t>
            </a:r>
            <a:r>
              <a:rPr lang="en-US" altLang="zh-CN" sz="1200" b="1" dirty="0">
                <a:solidFill>
                  <a:srgbClr val="FF0000"/>
                </a:solidFill>
                <a:latin typeface="微软雅黑" panose="020B0503020204020204" charset="-122"/>
                <a:ea typeface="微软雅黑" panose="020B0503020204020204" charset="-122"/>
              </a:rPr>
              <a:t>10μm</a:t>
            </a: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670" y="4395408"/>
            <a:ext cx="4934648" cy="203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矩形 68"/>
          <p:cNvSpPr/>
          <p:nvPr/>
        </p:nvSpPr>
        <p:spPr>
          <a:xfrm>
            <a:off x="6299321" y="6427761"/>
            <a:ext cx="3094117" cy="276999"/>
          </a:xfrm>
          <a:prstGeom prst="rect">
            <a:avLst/>
          </a:prstGeom>
        </p:spPr>
        <p:txBody>
          <a:bodyPr wrap="none">
            <a:spAutoFit/>
          </a:bodyPr>
          <a:lstStyle/>
          <a:p>
            <a:r>
              <a:rPr lang="zh-CN" altLang="en-US" sz="1200" b="1" dirty="0">
                <a:solidFill>
                  <a:srgbClr val="002060"/>
                </a:solidFill>
                <a:latin typeface="微软雅黑" panose="020B0503020204020204" charset="-122"/>
                <a:ea typeface="微软雅黑" panose="020B0503020204020204" charset="-122"/>
              </a:rPr>
              <a:t>浙大（</a:t>
            </a:r>
            <a:r>
              <a:rPr lang="en-US" altLang="zh-CN" sz="1200" b="1" dirty="0">
                <a:solidFill>
                  <a:srgbClr val="002060"/>
                </a:solidFill>
                <a:latin typeface="微软雅黑" panose="020B0503020204020204" charset="-122"/>
                <a:ea typeface="微软雅黑" panose="020B0503020204020204" charset="-122"/>
              </a:rPr>
              <a:t>2020</a:t>
            </a:r>
            <a:r>
              <a:rPr lang="zh-CN" altLang="en-US" sz="1200" b="1" dirty="0">
                <a:solidFill>
                  <a:srgbClr val="002060"/>
                </a:solidFill>
                <a:latin typeface="微软雅黑" panose="020B0503020204020204" charset="-122"/>
                <a:ea typeface="微软雅黑" panose="020B0503020204020204" charset="-122"/>
              </a:rPr>
              <a:t>年）：</a:t>
            </a:r>
            <a:r>
              <a:rPr lang="en-US" altLang="zh-CN" sz="1200" b="1" dirty="0" err="1">
                <a:solidFill>
                  <a:srgbClr val="002060"/>
                </a:solidFill>
                <a:latin typeface="微软雅黑" panose="020B0503020204020204" charset="-122"/>
                <a:ea typeface="微软雅黑" panose="020B0503020204020204" charset="-122"/>
              </a:rPr>
              <a:t>SiC</a:t>
            </a:r>
            <a:r>
              <a:rPr lang="zh-CN" altLang="en-US" sz="1200" b="1" dirty="0">
                <a:solidFill>
                  <a:srgbClr val="002060"/>
                </a:solidFill>
                <a:latin typeface="微软雅黑" panose="020B0503020204020204" charset="-122"/>
                <a:ea typeface="微软雅黑" panose="020B0503020204020204" charset="-122"/>
              </a:rPr>
              <a:t>刻蚀深度接近</a:t>
            </a:r>
            <a:r>
              <a:rPr lang="en-US" altLang="zh-CN" sz="1200" b="1" dirty="0">
                <a:solidFill>
                  <a:srgbClr val="FF0000"/>
                </a:solidFill>
                <a:latin typeface="微软雅黑" panose="020B0503020204020204" charset="-122"/>
                <a:ea typeface="微软雅黑" panose="020B0503020204020204" charset="-122"/>
              </a:rPr>
              <a:t>10μm</a:t>
            </a:r>
          </a:p>
        </p:txBody>
      </p:sp>
      <p:sp>
        <p:nvSpPr>
          <p:cNvPr id="22" name="矩形 21"/>
          <p:cNvSpPr/>
          <p:nvPr/>
        </p:nvSpPr>
        <p:spPr>
          <a:xfrm>
            <a:off x="10531396" y="1588485"/>
            <a:ext cx="1587032" cy="1815882"/>
          </a:xfrm>
          <a:prstGeom prst="rect">
            <a:avLst/>
          </a:prstGeom>
          <a:solidFill>
            <a:schemeClr val="accent3">
              <a:lumMod val="20000"/>
              <a:lumOff val="80000"/>
            </a:schemeClr>
          </a:solidFill>
        </p:spPr>
        <p:txBody>
          <a:bodyPr wrap="square">
            <a:spAutoFit/>
          </a:bodyPr>
          <a:lstStyle/>
          <a:p>
            <a:r>
              <a:rPr lang="en-US" altLang="zh-CN" sz="1600" dirty="0" err="1">
                <a:solidFill>
                  <a:srgbClr val="002060"/>
                </a:solidFill>
                <a:latin typeface="微软雅黑" panose="020B0503020204020204" charset="-122"/>
                <a:ea typeface="微软雅黑" panose="020B0503020204020204" charset="-122"/>
              </a:rPr>
              <a:t>SiC</a:t>
            </a:r>
            <a:r>
              <a:rPr lang="zh-CN" altLang="zh-CN" sz="1600" dirty="0">
                <a:solidFill>
                  <a:srgbClr val="002060"/>
                </a:solidFill>
                <a:latin typeface="微软雅黑" panose="020B0503020204020204" charset="-122"/>
                <a:ea typeface="微软雅黑" panose="020B0503020204020204" charset="-122"/>
              </a:rPr>
              <a:t>材料质地坚硬，化学性质稳定，</a:t>
            </a:r>
            <a:r>
              <a:rPr lang="zh-CN" altLang="en-US" sz="1600" b="1" dirty="0">
                <a:solidFill>
                  <a:srgbClr val="FF0000"/>
                </a:solidFill>
                <a:latin typeface="微软雅黑" panose="020B0503020204020204" charset="-122"/>
                <a:ea typeface="微软雅黑" panose="020B0503020204020204" charset="-122"/>
              </a:rPr>
              <a:t>国内</a:t>
            </a:r>
            <a:r>
              <a:rPr lang="zh-CN" altLang="zh-CN" sz="1600" b="1" dirty="0">
                <a:solidFill>
                  <a:srgbClr val="FF0000"/>
                </a:solidFill>
                <a:latin typeface="微软雅黑" panose="020B0503020204020204" charset="-122"/>
                <a:ea typeface="微软雅黑" panose="020B0503020204020204" charset="-122"/>
              </a:rPr>
              <a:t>还没有成熟的高深宽比深沟槽加工技术</a:t>
            </a:r>
            <a:r>
              <a:rPr lang="zh-CN" altLang="en-US" sz="1600" b="1" dirty="0">
                <a:solidFill>
                  <a:srgbClr val="FF0000"/>
                </a:solidFill>
                <a:latin typeface="微软雅黑" panose="020B0503020204020204" charset="-122"/>
                <a:ea typeface="微软雅黑" panose="020B0503020204020204" charset="-122"/>
              </a:rPr>
              <a:t>（超过</a:t>
            </a:r>
            <a:r>
              <a:rPr lang="en-US" altLang="zh-CN" sz="1600" b="1" dirty="0">
                <a:solidFill>
                  <a:srgbClr val="FF0000"/>
                </a:solidFill>
                <a:latin typeface="微软雅黑" panose="020B0503020204020204" charset="-122"/>
                <a:ea typeface="微软雅黑" panose="020B0503020204020204" charset="-122"/>
              </a:rPr>
              <a:t>50μm</a:t>
            </a:r>
            <a:r>
              <a:rPr lang="zh-CN" altLang="en-US" sz="1600" b="1" dirty="0">
                <a:solidFill>
                  <a:srgbClr val="FF0000"/>
                </a:solidFill>
                <a:latin typeface="微软雅黑" panose="020B0503020204020204" charset="-122"/>
                <a:ea typeface="微软雅黑" panose="020B0503020204020204" charset="-122"/>
              </a:rPr>
              <a:t>）</a:t>
            </a:r>
            <a:endParaRPr lang="en-US" altLang="zh-CN" b="1" dirty="0">
              <a:solidFill>
                <a:srgbClr val="FF0000"/>
              </a:solidFill>
              <a:latin typeface="微软雅黑" panose="020B0503020204020204" charset="-122"/>
              <a:ea typeface="微软雅黑" panose="020B0503020204020204" charset="-122"/>
            </a:endParaRPr>
          </a:p>
        </p:txBody>
      </p:sp>
      <p:sp>
        <p:nvSpPr>
          <p:cNvPr id="51" name="矩形 50"/>
          <p:cNvSpPr/>
          <p:nvPr/>
        </p:nvSpPr>
        <p:spPr>
          <a:xfrm>
            <a:off x="369323" y="580319"/>
            <a:ext cx="4932761" cy="553357"/>
          </a:xfrm>
          <a:prstGeom prst="rect">
            <a:avLst/>
          </a:prstGeom>
        </p:spPr>
        <p:txBody>
          <a:bodyPr wrap="none">
            <a:spAutoFit/>
          </a:bodyPr>
          <a:lstStyle/>
          <a:p>
            <a:pPr>
              <a:lnSpc>
                <a:spcPct val="140000"/>
              </a:lnSpc>
            </a:pPr>
            <a:r>
              <a:rPr lang="en-US" altLang="zh-CN"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1.3</a:t>
            </a:r>
            <a:r>
              <a:rPr lang="zh-CN" altLang="en-US"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、国内外发展现状</a:t>
            </a:r>
            <a:r>
              <a:rPr lang="en-US" altLang="zh-CN" sz="24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a:t>
            </a:r>
            <a:r>
              <a:rPr lang="en-US" altLang="zh-CN" sz="2000" b="1" dirty="0" err="1">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SiC</a:t>
            </a:r>
            <a:r>
              <a:rPr lang="zh-CN" altLang="en-US" sz="20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rPr>
              <a:t>深刻蚀工艺</a:t>
            </a:r>
            <a:endParaRPr lang="en-US" altLang="zh-CN" sz="2000" b="1" dirty="0">
              <a:solidFill>
                <a:srgbClr val="002060"/>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Tree>
    <p:extLst>
      <p:ext uri="{BB962C8B-B14F-4D97-AF65-F5344CB8AC3E}">
        <p14:creationId xmlns:p14="http://schemas.microsoft.com/office/powerpoint/2010/main" val="36351765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09A9B9-32DE-3370-AC44-B8B90E07B666}"/>
              </a:ext>
            </a:extLst>
          </p:cNvPr>
          <p:cNvSpPr>
            <a:spLocks noGrp="1"/>
          </p:cNvSpPr>
          <p:nvPr>
            <p:ph type="title"/>
          </p:nvPr>
        </p:nvSpPr>
        <p:spPr>
          <a:xfrm>
            <a:off x="317949" y="596927"/>
            <a:ext cx="10972800" cy="806908"/>
          </a:xfrm>
        </p:spPr>
        <p:txBody>
          <a:bodyPr/>
          <a:lstStyle/>
          <a:p>
            <a:r>
              <a:rPr lang="en-US" altLang="zh-CN" sz="2800" dirty="0">
                <a:solidFill>
                  <a:schemeClr val="tx1"/>
                </a:solidFill>
              </a:rPr>
              <a:t>2.1</a:t>
            </a:r>
            <a:r>
              <a:rPr lang="zh-CN" altLang="en-US" sz="2800" dirty="0">
                <a:solidFill>
                  <a:schemeClr val="tx1"/>
                </a:solidFill>
              </a:rPr>
              <a:t>、阵列结构</a:t>
            </a:r>
            <a:r>
              <a:rPr lang="en-US" altLang="zh-CN" sz="2800" dirty="0">
                <a:solidFill>
                  <a:schemeClr val="tx1"/>
                </a:solidFill>
              </a:rPr>
              <a:t>4H-SiC</a:t>
            </a:r>
            <a:r>
              <a:rPr lang="zh-CN" altLang="en-US" sz="2800" dirty="0">
                <a:solidFill>
                  <a:schemeClr val="tx1"/>
                </a:solidFill>
              </a:rPr>
              <a:t>粒子探测器进展</a:t>
            </a:r>
          </a:p>
        </p:txBody>
      </p:sp>
      <p:pic>
        <p:nvPicPr>
          <p:cNvPr id="6" name="图片 5">
            <a:extLst>
              <a:ext uri="{FF2B5EF4-FFF2-40B4-BE49-F238E27FC236}">
                <a16:creationId xmlns:a16="http://schemas.microsoft.com/office/drawing/2014/main" id="{00AB64AF-54E0-86D4-3F6C-C287E2E93D0A}"/>
              </a:ext>
            </a:extLst>
          </p:cNvPr>
          <p:cNvPicPr>
            <a:picLocks noChangeAspect="1"/>
          </p:cNvPicPr>
          <p:nvPr/>
        </p:nvPicPr>
        <p:blipFill>
          <a:blip r:embed="rId2"/>
          <a:stretch>
            <a:fillRect/>
          </a:stretch>
        </p:blipFill>
        <p:spPr>
          <a:xfrm>
            <a:off x="699247" y="1503863"/>
            <a:ext cx="5155553" cy="1925137"/>
          </a:xfrm>
          <a:prstGeom prst="rect">
            <a:avLst/>
          </a:prstGeom>
        </p:spPr>
      </p:pic>
      <p:pic>
        <p:nvPicPr>
          <p:cNvPr id="9" name="图片 8">
            <a:extLst>
              <a:ext uri="{FF2B5EF4-FFF2-40B4-BE49-F238E27FC236}">
                <a16:creationId xmlns:a16="http://schemas.microsoft.com/office/drawing/2014/main" id="{871424F1-C126-B9DE-AE7F-A7223C25455E}"/>
              </a:ext>
            </a:extLst>
          </p:cNvPr>
          <p:cNvPicPr>
            <a:picLocks noChangeAspect="1"/>
          </p:cNvPicPr>
          <p:nvPr/>
        </p:nvPicPr>
        <p:blipFill>
          <a:blip r:embed="rId3"/>
          <a:stretch>
            <a:fillRect/>
          </a:stretch>
        </p:blipFill>
        <p:spPr>
          <a:xfrm>
            <a:off x="4412640" y="4356906"/>
            <a:ext cx="3305930" cy="2501094"/>
          </a:xfrm>
          <a:prstGeom prst="rect">
            <a:avLst/>
          </a:prstGeom>
        </p:spPr>
      </p:pic>
      <p:sp>
        <p:nvSpPr>
          <p:cNvPr id="13" name="文本框 12">
            <a:extLst>
              <a:ext uri="{FF2B5EF4-FFF2-40B4-BE49-F238E27FC236}">
                <a16:creationId xmlns:a16="http://schemas.microsoft.com/office/drawing/2014/main" id="{DCAA3097-CACE-82BE-CA6A-B9E143CC1107}"/>
              </a:ext>
            </a:extLst>
          </p:cNvPr>
          <p:cNvSpPr txBox="1"/>
          <p:nvPr/>
        </p:nvSpPr>
        <p:spPr>
          <a:xfrm>
            <a:off x="6065605" y="1559026"/>
            <a:ext cx="5954218" cy="733662"/>
          </a:xfrm>
          <a:prstGeom prst="rect">
            <a:avLst/>
          </a:prstGeom>
          <a:noFill/>
        </p:spPr>
        <p:txBody>
          <a:bodyPr wrap="square">
            <a:spAutoFit/>
          </a:bodyPr>
          <a:lstStyle/>
          <a:p>
            <a:pPr marL="285750" indent="-285750">
              <a:lnSpc>
                <a:spcPct val="120000"/>
              </a:lnSpc>
              <a:buFont typeface="Wingdings" panose="05000000000000000000" pitchFamily="2" charset="2"/>
              <a:buChar char="Ø"/>
            </a:pPr>
            <a:r>
              <a:rPr lang="zh-CN" altLang="en-US" b="0" dirty="0">
                <a:effectLst/>
                <a:latin typeface="微软雅黑" panose="020B0503020204020204" pitchFamily="34" charset="-122"/>
                <a:ea typeface="微软雅黑" panose="020B0503020204020204" pitchFamily="34" charset="-122"/>
                <a:cs typeface="瀹嬩綋"/>
              </a:rPr>
              <a:t>设计基于</a:t>
            </a:r>
            <a:r>
              <a:rPr lang="en-US" altLang="zh-CN" b="0" dirty="0">
                <a:effectLst/>
                <a:latin typeface="微软雅黑" panose="020B0503020204020204" pitchFamily="34" charset="-122"/>
                <a:ea typeface="微软雅黑" panose="020B0503020204020204" pitchFamily="34" charset="-122"/>
                <a:cs typeface="瀹嬩綋"/>
              </a:rPr>
              <a:t>4H-SiC </a:t>
            </a:r>
            <a:r>
              <a:rPr lang="zh-CN" altLang="en-US" b="0" dirty="0">
                <a:effectLst/>
                <a:latin typeface="微软雅黑" panose="020B0503020204020204" pitchFamily="34" charset="-122"/>
                <a:ea typeface="微软雅黑" panose="020B0503020204020204" pitchFamily="34" charset="-122"/>
                <a:cs typeface="瀹嬩綋"/>
              </a:rPr>
              <a:t>的</a:t>
            </a:r>
            <a:r>
              <a:rPr lang="en-US" altLang="zh-CN" b="0" dirty="0">
                <a:effectLst/>
                <a:latin typeface="微软雅黑" panose="020B0503020204020204" pitchFamily="34" charset="-122"/>
                <a:ea typeface="微软雅黑" panose="020B0503020204020204" pitchFamily="34" charset="-122"/>
                <a:cs typeface="瀹嬩綋"/>
              </a:rPr>
              <a:t>4×4 </a:t>
            </a:r>
            <a:r>
              <a:rPr lang="en-US" altLang="zh-CN" b="0" dirty="0" err="1">
                <a:effectLst/>
                <a:latin typeface="微软雅黑" panose="020B0503020204020204" pitchFamily="34" charset="-122"/>
                <a:ea typeface="微软雅黑" panose="020B0503020204020204" pitchFamily="34" charset="-122"/>
                <a:cs typeface="瀹嬩綋"/>
              </a:rPr>
              <a:t>PiN</a:t>
            </a:r>
            <a:r>
              <a:rPr lang="zh-CN" altLang="en-US" b="0" dirty="0">
                <a:effectLst/>
                <a:latin typeface="微软雅黑" panose="020B0503020204020204" pitchFamily="34" charset="-122"/>
                <a:ea typeface="微软雅黑" panose="020B0503020204020204" pitchFamily="34" charset="-122"/>
                <a:cs typeface="瀹嬩綋"/>
              </a:rPr>
              <a:t>阵列结构中子探测器，每个像素单元均有独立的终端结构，</a:t>
            </a:r>
            <a:r>
              <a:rPr lang="zh-CN" altLang="en-US" b="1" dirty="0">
                <a:solidFill>
                  <a:srgbClr val="FF0000"/>
                </a:solidFill>
                <a:effectLst/>
                <a:latin typeface="微软雅黑" panose="020B0503020204020204" pitchFamily="34" charset="-122"/>
                <a:ea typeface="微软雅黑" panose="020B0503020204020204" pitchFamily="34" charset="-122"/>
                <a:cs typeface="瀹嬩綋"/>
              </a:rPr>
              <a:t>抑制信号串扰</a:t>
            </a:r>
            <a:r>
              <a:rPr lang="zh-CN" altLang="en-US" b="0" dirty="0">
                <a:effectLst/>
                <a:latin typeface="微软雅黑" panose="020B0503020204020204" pitchFamily="34" charset="-122"/>
                <a:ea typeface="微软雅黑" panose="020B0503020204020204" pitchFamily="34" charset="-122"/>
                <a:cs typeface="瀹嬩綋"/>
              </a:rPr>
              <a:t>。</a:t>
            </a:r>
            <a:endParaRPr lang="zh-CN" altLang="en-US" dirty="0"/>
          </a:p>
        </p:txBody>
      </p:sp>
      <p:sp>
        <p:nvSpPr>
          <p:cNvPr id="15" name="文本框 14">
            <a:extLst>
              <a:ext uri="{FF2B5EF4-FFF2-40B4-BE49-F238E27FC236}">
                <a16:creationId xmlns:a16="http://schemas.microsoft.com/office/drawing/2014/main" id="{F56021F5-C861-35DF-59FF-EDB48EAB000F}"/>
              </a:ext>
            </a:extLst>
          </p:cNvPr>
          <p:cNvSpPr txBox="1"/>
          <p:nvPr/>
        </p:nvSpPr>
        <p:spPr>
          <a:xfrm>
            <a:off x="505902" y="3646904"/>
            <a:ext cx="7263008" cy="584775"/>
          </a:xfrm>
          <a:prstGeom prst="rect">
            <a:avLst/>
          </a:prstGeom>
          <a:noFill/>
        </p:spPr>
        <p:txBody>
          <a:bodyPr wrap="square">
            <a:spAutoFit/>
          </a:bodyPr>
          <a:lstStyle/>
          <a:p>
            <a:pPr marL="285750" indent="-285750">
              <a:buFont typeface="Wingdings" panose="05000000000000000000" pitchFamily="2" charset="2"/>
              <a:buChar char="l"/>
            </a:pPr>
            <a:r>
              <a:rPr lang="zh-CN" altLang="en-US" sz="1600" b="0" dirty="0">
                <a:effectLst/>
                <a:latin typeface="微软雅黑" panose="020B0503020204020204" pitchFamily="34" charset="-122"/>
                <a:ea typeface="微软雅黑" panose="020B0503020204020204" pitchFamily="34" charset="-122"/>
                <a:cs typeface="瀹嬩綋"/>
              </a:rPr>
              <a:t>自主设计的</a:t>
            </a:r>
            <a:r>
              <a:rPr lang="en-US" altLang="zh-CN" sz="1600" b="0" dirty="0">
                <a:effectLst/>
                <a:latin typeface="微软雅黑" panose="020B0503020204020204" pitchFamily="34" charset="-122"/>
                <a:ea typeface="微软雅黑" panose="020B0503020204020204" pitchFamily="34" charset="-122"/>
                <a:cs typeface="瀹嬩綋"/>
              </a:rPr>
              <a:t>GDSM</a:t>
            </a:r>
            <a:r>
              <a:rPr lang="zh-CN" altLang="en-US" sz="1600" b="0" dirty="0">
                <a:effectLst/>
                <a:latin typeface="微软雅黑" panose="020B0503020204020204" pitchFamily="34" charset="-122"/>
                <a:ea typeface="微软雅黑" panose="020B0503020204020204" pitchFamily="34" charset="-122"/>
                <a:cs typeface="瀹嬩綋"/>
              </a:rPr>
              <a:t>终端结构较传统的</a:t>
            </a:r>
            <a:r>
              <a:rPr lang="en-US" altLang="zh-CN" sz="1600" b="0" dirty="0">
                <a:effectLst/>
                <a:latin typeface="微软雅黑" panose="020B0503020204020204" pitchFamily="34" charset="-122"/>
                <a:ea typeface="微软雅黑" panose="020B0503020204020204" pitchFamily="34" charset="-122"/>
                <a:cs typeface="瀹嬩綋"/>
              </a:rPr>
              <a:t>MFZ</a:t>
            </a:r>
            <a:r>
              <a:rPr lang="zh-CN" altLang="en-US" sz="1600" b="0" dirty="0">
                <a:effectLst/>
                <a:latin typeface="微软雅黑" panose="020B0503020204020204" pitchFamily="34" charset="-122"/>
                <a:ea typeface="微软雅黑" panose="020B0503020204020204" pitchFamily="34" charset="-122"/>
                <a:cs typeface="瀹嬩綋"/>
              </a:rPr>
              <a:t>终端结构具有更好的击穿电压抑制作用！</a:t>
            </a:r>
            <a:endParaRPr lang="zh-CN" altLang="en-US" sz="1600" dirty="0"/>
          </a:p>
        </p:txBody>
      </p:sp>
      <p:sp>
        <p:nvSpPr>
          <p:cNvPr id="21" name="椭圆 20">
            <a:extLst>
              <a:ext uri="{FF2B5EF4-FFF2-40B4-BE49-F238E27FC236}">
                <a16:creationId xmlns:a16="http://schemas.microsoft.com/office/drawing/2014/main" id="{469B4EDB-87C6-7174-7D5B-10F142D1FD86}"/>
              </a:ext>
            </a:extLst>
          </p:cNvPr>
          <p:cNvSpPr/>
          <p:nvPr/>
        </p:nvSpPr>
        <p:spPr>
          <a:xfrm>
            <a:off x="3657600" y="1786270"/>
            <a:ext cx="1963479" cy="723014"/>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16" name="图片 15"/>
          <p:cNvPicPr/>
          <p:nvPr/>
        </p:nvPicPr>
        <p:blipFill>
          <a:blip r:embed="rId4"/>
          <a:stretch>
            <a:fillRect/>
          </a:stretch>
        </p:blipFill>
        <p:spPr>
          <a:xfrm>
            <a:off x="505902" y="4401152"/>
            <a:ext cx="3151698" cy="2380525"/>
          </a:xfrm>
          <a:prstGeom prst="rect">
            <a:avLst/>
          </a:prstGeom>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3164" y="2766041"/>
            <a:ext cx="3512318" cy="364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3979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551" y="3899650"/>
            <a:ext cx="2647115" cy="215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图片 31">
            <a:extLst>
              <a:ext uri="{FF2B5EF4-FFF2-40B4-BE49-F238E27FC236}">
                <a16:creationId xmlns:a16="http://schemas.microsoft.com/office/drawing/2014/main" id="{5A6E9771-0991-27F6-120A-54F7A54BE1D4}"/>
              </a:ext>
            </a:extLst>
          </p:cNvPr>
          <p:cNvPicPr>
            <a:picLocks noChangeAspect="1"/>
          </p:cNvPicPr>
          <p:nvPr/>
        </p:nvPicPr>
        <p:blipFill>
          <a:blip r:embed="rId3"/>
          <a:stretch>
            <a:fillRect/>
          </a:stretch>
        </p:blipFill>
        <p:spPr>
          <a:xfrm>
            <a:off x="8108923" y="962182"/>
            <a:ext cx="3200677" cy="2676376"/>
          </a:xfrm>
          <a:prstGeom prst="rect">
            <a:avLst/>
          </a:prstGeom>
        </p:spPr>
      </p:pic>
      <p:sp>
        <p:nvSpPr>
          <p:cNvPr id="43" name="文本框 18">
            <a:extLst>
              <a:ext uri="{FF2B5EF4-FFF2-40B4-BE49-F238E27FC236}">
                <a16:creationId xmlns:a16="http://schemas.microsoft.com/office/drawing/2014/main" id="{BAF7A7E4-8182-240B-C893-780D807E0F0B}"/>
              </a:ext>
            </a:extLst>
          </p:cNvPr>
          <p:cNvSpPr txBox="1"/>
          <p:nvPr/>
        </p:nvSpPr>
        <p:spPr>
          <a:xfrm>
            <a:off x="9384031" y="2527095"/>
            <a:ext cx="1925569" cy="738664"/>
          </a:xfrm>
          <a:prstGeom prst="rect">
            <a:avLst/>
          </a:prstGeom>
          <a:noFill/>
        </p:spPr>
        <p:txBody>
          <a:bodyPr wrap="squar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工作温度</a:t>
            </a:r>
            <a:r>
              <a:rPr lang="en-US" altLang="zh-CN" sz="1400" dirty="0">
                <a:solidFill>
                  <a:srgbClr val="FF0000"/>
                </a:solidFill>
                <a:latin typeface="微软雅黑" panose="020B0503020204020204" pitchFamily="34" charset="-122"/>
                <a:ea typeface="微软雅黑" panose="020B0503020204020204" pitchFamily="34" charset="-122"/>
              </a:rPr>
              <a:t>25</a:t>
            </a:r>
            <a:r>
              <a:rPr lang="zh-CN" altLang="en-US" sz="1400" dirty="0">
                <a:solidFill>
                  <a:srgbClr val="FF0000"/>
                </a:solidFill>
                <a:latin typeface="微软雅黑" panose="020B0503020204020204" pitchFamily="34" charset="-122"/>
                <a:ea typeface="微软雅黑" panose="020B0503020204020204" pitchFamily="34" charset="-122"/>
              </a:rPr>
              <a:t>℃</a:t>
            </a:r>
            <a:r>
              <a:rPr lang="en-US" altLang="zh-CN" sz="1400" dirty="0">
                <a:solidFill>
                  <a:srgbClr val="FF0000"/>
                </a:solidFill>
                <a:latin typeface="微软雅黑" panose="020B0503020204020204" pitchFamily="34" charset="-122"/>
                <a:ea typeface="微软雅黑" panose="020B0503020204020204" pitchFamily="34" charset="-122"/>
              </a:rPr>
              <a:t>~125</a:t>
            </a:r>
            <a:r>
              <a:rPr lang="zh-CN" altLang="en-US" sz="1400" dirty="0">
                <a:solidFill>
                  <a:srgbClr val="FF0000"/>
                </a:solidFill>
                <a:latin typeface="微软雅黑" panose="020B0503020204020204" pitchFamily="34" charset="-122"/>
                <a:ea typeface="微软雅黑" panose="020B0503020204020204" pitchFamily="34" charset="-122"/>
              </a:rPr>
              <a:t>℃，漏电流未见显著变化，抗温漂！</a:t>
            </a:r>
          </a:p>
        </p:txBody>
      </p:sp>
      <p:pic>
        <p:nvPicPr>
          <p:cNvPr id="7" name="图片 6">
            <a:extLst>
              <a:ext uri="{FF2B5EF4-FFF2-40B4-BE49-F238E27FC236}">
                <a16:creationId xmlns:a16="http://schemas.microsoft.com/office/drawing/2014/main" id="{D0623178-5B77-474E-AA12-B1C9091BF518}"/>
              </a:ext>
            </a:extLst>
          </p:cNvPr>
          <p:cNvPicPr>
            <a:picLocks noChangeAspect="1"/>
          </p:cNvPicPr>
          <p:nvPr/>
        </p:nvPicPr>
        <p:blipFill>
          <a:blip r:embed="rId4"/>
          <a:stretch>
            <a:fillRect/>
          </a:stretch>
        </p:blipFill>
        <p:spPr>
          <a:xfrm>
            <a:off x="4105263" y="1011220"/>
            <a:ext cx="3200677" cy="2658086"/>
          </a:xfrm>
          <a:prstGeom prst="rect">
            <a:avLst/>
          </a:prstGeom>
        </p:spPr>
      </p:pic>
      <p:pic>
        <p:nvPicPr>
          <p:cNvPr id="8" name="图片 7">
            <a:extLst>
              <a:ext uri="{FF2B5EF4-FFF2-40B4-BE49-F238E27FC236}">
                <a16:creationId xmlns:a16="http://schemas.microsoft.com/office/drawing/2014/main" id="{61373D8C-33AA-6E30-E75A-E3DA23A1B4FF}"/>
              </a:ext>
            </a:extLst>
          </p:cNvPr>
          <p:cNvPicPr>
            <a:picLocks noChangeAspect="1"/>
          </p:cNvPicPr>
          <p:nvPr/>
        </p:nvPicPr>
        <p:blipFill>
          <a:blip r:embed="rId5"/>
          <a:stretch>
            <a:fillRect/>
          </a:stretch>
        </p:blipFill>
        <p:spPr>
          <a:xfrm>
            <a:off x="429156" y="1011220"/>
            <a:ext cx="3092718" cy="2627338"/>
          </a:xfrm>
          <a:prstGeom prst="rect">
            <a:avLst/>
          </a:prstGeom>
        </p:spPr>
      </p:pic>
      <p:sp>
        <p:nvSpPr>
          <p:cNvPr id="9" name="文本框 16">
            <a:extLst>
              <a:ext uri="{FF2B5EF4-FFF2-40B4-BE49-F238E27FC236}">
                <a16:creationId xmlns:a16="http://schemas.microsoft.com/office/drawing/2014/main" id="{147406F3-CC95-D55C-7123-EC1549AD7F7F}"/>
              </a:ext>
            </a:extLst>
          </p:cNvPr>
          <p:cNvSpPr txBox="1"/>
          <p:nvPr/>
        </p:nvSpPr>
        <p:spPr>
          <a:xfrm>
            <a:off x="1045831" y="1299700"/>
            <a:ext cx="1306202" cy="307777"/>
          </a:xfrm>
          <a:prstGeom prst="rect">
            <a:avLst/>
          </a:prstGeom>
          <a:noFill/>
        </p:spPr>
        <p:txBody>
          <a:bodyPr wrap="squar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耐压＞</a:t>
            </a:r>
            <a:r>
              <a:rPr lang="en-US" altLang="zh-CN" sz="1400" dirty="0">
                <a:solidFill>
                  <a:srgbClr val="FF0000"/>
                </a:solidFill>
                <a:latin typeface="微软雅黑" panose="020B0503020204020204" pitchFamily="34" charset="-122"/>
                <a:ea typeface="微软雅黑" panose="020B0503020204020204" pitchFamily="34" charset="-122"/>
              </a:rPr>
              <a:t>5kV</a:t>
            </a:r>
            <a:endParaRPr lang="zh-CN" altLang="en-US" sz="1400" dirty="0">
              <a:solidFill>
                <a:srgbClr val="FF0000"/>
              </a:solidFill>
            </a:endParaRPr>
          </a:p>
        </p:txBody>
      </p:sp>
      <p:sp>
        <p:nvSpPr>
          <p:cNvPr id="10" name="文本框 17">
            <a:extLst>
              <a:ext uri="{FF2B5EF4-FFF2-40B4-BE49-F238E27FC236}">
                <a16:creationId xmlns:a16="http://schemas.microsoft.com/office/drawing/2014/main" id="{F695E356-2FFE-2CA9-93BF-0C33294C2C7C}"/>
              </a:ext>
            </a:extLst>
          </p:cNvPr>
          <p:cNvSpPr txBox="1"/>
          <p:nvPr/>
        </p:nvSpPr>
        <p:spPr>
          <a:xfrm>
            <a:off x="4555113" y="1176550"/>
            <a:ext cx="2750827" cy="523220"/>
          </a:xfrm>
          <a:prstGeom prst="rect">
            <a:avLst/>
          </a:prstGeom>
          <a:noFill/>
        </p:spPr>
        <p:txBody>
          <a:bodyPr wrap="square">
            <a:spAutoFit/>
          </a:bodyPr>
          <a:lstStyle/>
          <a:p>
            <a:r>
              <a:rPr lang="en-US" altLang="zh-CN" sz="1400" dirty="0">
                <a:solidFill>
                  <a:srgbClr val="FF0000"/>
                </a:solidFill>
                <a:latin typeface="微软雅黑" panose="020B0503020204020204" pitchFamily="34" charset="-122"/>
                <a:ea typeface="微软雅黑" panose="020B0503020204020204" pitchFamily="34" charset="-122"/>
              </a:rPr>
              <a:t>16</a:t>
            </a:r>
            <a:r>
              <a:rPr lang="zh-CN" altLang="en-US" sz="1400" dirty="0">
                <a:solidFill>
                  <a:srgbClr val="FF0000"/>
                </a:solidFill>
                <a:latin typeface="微软雅黑" panose="020B0503020204020204" pitchFamily="34" charset="-122"/>
                <a:ea typeface="微软雅黑" panose="020B0503020204020204" pitchFamily="34" charset="-122"/>
              </a:rPr>
              <a:t>个像素单元的漏电流均小于</a:t>
            </a:r>
            <a:r>
              <a:rPr lang="en-US" altLang="zh-CN" sz="1400" dirty="0">
                <a:solidFill>
                  <a:srgbClr val="FF0000"/>
                </a:solidFill>
                <a:latin typeface="微软雅黑" panose="020B0503020204020204" pitchFamily="34" charset="-122"/>
                <a:ea typeface="微软雅黑" panose="020B0503020204020204" pitchFamily="34" charset="-122"/>
              </a:rPr>
              <a:t>70pA</a:t>
            </a:r>
            <a:r>
              <a:rPr lang="zh-CN" altLang="en-US" sz="1400" dirty="0">
                <a:solidFill>
                  <a:srgbClr val="FF0000"/>
                </a:solidFill>
                <a:latin typeface="微软雅黑" panose="020B0503020204020204" pitchFamily="34" charset="-122"/>
                <a:ea typeface="微软雅黑" panose="020B0503020204020204" pitchFamily="34" charset="-122"/>
              </a:rPr>
              <a:t>，一致性良好。</a:t>
            </a:r>
            <a:endParaRPr lang="zh-CN" altLang="en-US" sz="1400" dirty="0">
              <a:solidFill>
                <a:srgbClr val="FF0000"/>
              </a:solidFill>
            </a:endParaRPr>
          </a:p>
        </p:txBody>
      </p:sp>
      <p:sp>
        <p:nvSpPr>
          <p:cNvPr id="2" name="矩形 1"/>
          <p:cNvSpPr/>
          <p:nvPr/>
        </p:nvSpPr>
        <p:spPr>
          <a:xfrm>
            <a:off x="506438" y="623589"/>
            <a:ext cx="1569660" cy="369332"/>
          </a:xfrm>
          <a:prstGeom prst="rect">
            <a:avLst/>
          </a:prstGeom>
        </p:spPr>
        <p:txBody>
          <a:bodyPr wrap="none">
            <a:spAutoFit/>
          </a:bodyPr>
          <a:lstStyle/>
          <a:p>
            <a:pPr marL="457200" indent="-457200">
              <a:buFont typeface="Wingdings" panose="05000000000000000000" pitchFamily="2" charset="2"/>
              <a:buChar char="Ø"/>
            </a:pPr>
            <a:r>
              <a:rPr lang="zh-CN" altLang="en-US" b="1" dirty="0">
                <a:latin typeface="Times New Roman" panose="02020603050405020304" pitchFamily="18" charset="0"/>
                <a:ea typeface="微软雅黑" panose="020B0503020204020204" charset="-122"/>
                <a:cs typeface="Times New Roman" panose="02020603050405020304" pitchFamily="18" charset="0"/>
              </a:rPr>
              <a:t>性能测试</a:t>
            </a: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835" y="3989298"/>
            <a:ext cx="3923143" cy="216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155" y="3989297"/>
            <a:ext cx="3789683" cy="228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89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1" y="654423"/>
            <a:ext cx="10972800" cy="675327"/>
          </a:xfrm>
        </p:spPr>
        <p:txBody>
          <a:bodyPr/>
          <a:lstStyle/>
          <a:p>
            <a:r>
              <a:rPr lang="en-US" altLang="zh-CN" sz="2400" dirty="0">
                <a:solidFill>
                  <a:schemeClr val="tx1"/>
                </a:solidFill>
                <a:latin typeface="微软雅黑" panose="020B0503020204020204" pitchFamily="34" charset="-122"/>
                <a:ea typeface="微软雅黑" panose="020B0503020204020204" pitchFamily="34" charset="-122"/>
                <a:cs typeface="瀹嬩綋"/>
              </a:rPr>
              <a:t>2.2</a:t>
            </a:r>
            <a:r>
              <a:rPr lang="zh-CN" altLang="en-US" sz="2400" dirty="0">
                <a:solidFill>
                  <a:schemeClr val="tx1"/>
                </a:solidFill>
                <a:latin typeface="微软雅黑" panose="020B0503020204020204" pitchFamily="34" charset="-122"/>
                <a:ea typeface="微软雅黑" panose="020B0503020204020204" pitchFamily="34" charset="-122"/>
                <a:cs typeface="瀹嬩綋"/>
              </a:rPr>
              <a:t>、高深宽比</a:t>
            </a:r>
            <a:r>
              <a:rPr lang="en-US" altLang="zh-CN" sz="2400" dirty="0">
                <a:solidFill>
                  <a:schemeClr val="tx1"/>
                </a:solidFill>
                <a:latin typeface="微软雅黑" panose="020B0503020204020204" pitchFamily="34" charset="-122"/>
                <a:ea typeface="微软雅黑" panose="020B0503020204020204" pitchFamily="34" charset="-122"/>
                <a:cs typeface="瀹嬩綋"/>
              </a:rPr>
              <a:t>4H-SiC</a:t>
            </a:r>
            <a:r>
              <a:rPr lang="zh-CN" altLang="en-US" sz="2400" dirty="0">
                <a:solidFill>
                  <a:schemeClr val="tx1"/>
                </a:solidFill>
                <a:latin typeface="微软雅黑" panose="020B0503020204020204" pitchFamily="34" charset="-122"/>
                <a:ea typeface="微软雅黑" panose="020B0503020204020204" pitchFamily="34" charset="-122"/>
                <a:cs typeface="瀹嬩綋"/>
              </a:rPr>
              <a:t>材料刻蚀工艺进展</a:t>
            </a:r>
            <a:endParaRPr lang="zh-CN" altLang="en-US" sz="2400" b="0" dirty="0">
              <a:solidFill>
                <a:schemeClr val="tx1"/>
              </a:solidFill>
            </a:endParaRPr>
          </a:p>
        </p:txBody>
      </p:sp>
      <p:sp>
        <p:nvSpPr>
          <p:cNvPr id="41" name="矩形 40"/>
          <p:cNvSpPr/>
          <p:nvPr/>
        </p:nvSpPr>
        <p:spPr>
          <a:xfrm>
            <a:off x="3498035" y="5420038"/>
            <a:ext cx="8424936" cy="1131079"/>
          </a:xfrm>
          <a:prstGeom prst="rect">
            <a:avLst/>
          </a:prstGeom>
        </p:spPr>
        <p:txBody>
          <a:bodyPr wrap="square">
            <a:spAutoFit/>
          </a:bodyPr>
          <a:lstStyle/>
          <a:p>
            <a:pPr marL="285750" indent="-285750">
              <a:lnSpc>
                <a:spcPct val="125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标黑部分的工艺流程为常规的</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SiC </a:t>
            </a:r>
            <a:r>
              <a:rPr lang="en-US" altLang="zh-CN" dirty="0" err="1">
                <a:solidFill>
                  <a:srgbClr val="000000"/>
                </a:solidFill>
                <a:latin typeface="微软雅黑" panose="020B0503020204020204" pitchFamily="34" charset="-122"/>
                <a:ea typeface="微软雅黑" panose="020B0503020204020204" pitchFamily="34" charset="-122"/>
                <a:cs typeface="Times New Roman" pitchFamily="18" charset="0"/>
              </a:rPr>
              <a:t>PiN</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工艺制备流程，十三五期间我方团队已完全掌握；</a:t>
            </a:r>
            <a:r>
              <a:rPr lang="zh-CN" altLang="en-US" b="1" dirty="0">
                <a:solidFill>
                  <a:srgbClr val="FF0000"/>
                </a:solidFill>
                <a:latin typeface="微软雅黑" panose="020B0503020204020204" pitchFamily="34" charset="-122"/>
                <a:ea typeface="微软雅黑" panose="020B0503020204020204" pitchFamily="34" charset="-122"/>
                <a:cs typeface="Times New Roman" pitchFamily="18" charset="0"/>
              </a:rPr>
              <a:t>标红部分</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的工艺流程为</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SiC </a:t>
            </a:r>
            <a:r>
              <a:rPr lang="en-US" altLang="zh-CN" dirty="0" err="1">
                <a:solidFill>
                  <a:srgbClr val="000000"/>
                </a:solidFill>
                <a:latin typeface="微软雅黑" panose="020B0503020204020204" pitchFamily="34" charset="-122"/>
                <a:ea typeface="微软雅黑" panose="020B0503020204020204" pitchFamily="34" charset="-122"/>
                <a:cs typeface="Times New Roman" pitchFamily="18" charset="0"/>
              </a:rPr>
              <a:t>PiN</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微结构中子探测器所需要的新工艺，其中</a:t>
            </a:r>
            <a:r>
              <a:rPr lang="en-US" altLang="zh-CN" b="1" dirty="0">
                <a:solidFill>
                  <a:srgbClr val="FF0000"/>
                </a:solidFill>
                <a:latin typeface="微软雅黑" panose="020B0503020204020204" pitchFamily="34" charset="-122"/>
                <a:ea typeface="微软雅黑" panose="020B0503020204020204" pitchFamily="34" charset="-122"/>
                <a:cs typeface="Times New Roman" pitchFamily="18" charset="0"/>
              </a:rPr>
              <a:t>SiC</a:t>
            </a:r>
            <a:r>
              <a:rPr lang="zh-CN" altLang="en-US" b="1" dirty="0">
                <a:solidFill>
                  <a:srgbClr val="FF0000"/>
                </a:solidFill>
                <a:latin typeface="微软雅黑" panose="020B0503020204020204" pitchFamily="34" charset="-122"/>
                <a:ea typeface="微软雅黑" panose="020B0503020204020204" pitchFamily="34" charset="-122"/>
                <a:cs typeface="Times New Roman" pitchFamily="18" charset="0"/>
              </a:rPr>
              <a:t>深槽刻蚀</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及</a:t>
            </a:r>
            <a:r>
              <a:rPr lang="zh-CN" altLang="en-US" b="1" dirty="0">
                <a:solidFill>
                  <a:srgbClr val="FF0000"/>
                </a:solidFill>
                <a:latin typeface="微软雅黑" panose="020B0503020204020204" pitchFamily="34" charset="-122"/>
                <a:ea typeface="微软雅黑" panose="020B0503020204020204" pitchFamily="34" charset="-122"/>
                <a:cs typeface="Times New Roman" pitchFamily="18" charset="0"/>
              </a:rPr>
              <a:t>转换材料填充</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是主要的工艺难点。</a:t>
            </a:r>
          </a:p>
        </p:txBody>
      </p:sp>
      <p:pic>
        <p:nvPicPr>
          <p:cNvPr id="6" name="图片 5"/>
          <p:cNvPicPr>
            <a:picLocks noChangeAspect="1"/>
          </p:cNvPicPr>
          <p:nvPr/>
        </p:nvPicPr>
        <p:blipFill rotWithShape="1">
          <a:blip r:embed="rId3"/>
          <a:srcRect l="2068" t="1635" b="1"/>
          <a:stretch/>
        </p:blipFill>
        <p:spPr>
          <a:xfrm>
            <a:off x="929878" y="2028491"/>
            <a:ext cx="2191172" cy="2248709"/>
          </a:xfrm>
          <a:prstGeom prst="rect">
            <a:avLst/>
          </a:prstGeom>
        </p:spPr>
      </p:pic>
      <p:sp>
        <p:nvSpPr>
          <p:cNvPr id="3" name="文本框 2"/>
          <p:cNvSpPr txBox="1"/>
          <p:nvPr/>
        </p:nvSpPr>
        <p:spPr>
          <a:xfrm>
            <a:off x="3869473" y="2036003"/>
            <a:ext cx="1248937" cy="584775"/>
          </a:xfrm>
          <a:prstGeom prst="rect">
            <a:avLst/>
          </a:prstGeom>
          <a:noFill/>
          <a:ln>
            <a:solidFill>
              <a:schemeClr val="tx1">
                <a:lumMod val="95000"/>
                <a:lumOff val="5000"/>
              </a:schemeClr>
            </a:solidFill>
          </a:ln>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1cm</a:t>
            </a:r>
            <a:r>
              <a:rPr lang="zh-CN" altLang="en-US" sz="1600" dirty="0">
                <a:latin typeface="微软雅黑" panose="020B0503020204020204" pitchFamily="34" charset="-122"/>
                <a:ea typeface="微软雅黑" panose="020B0503020204020204" pitchFamily="34" charset="-122"/>
              </a:rPr>
              <a:t>台面</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终端刻蚀</a:t>
            </a:r>
          </a:p>
        </p:txBody>
      </p:sp>
      <p:sp>
        <p:nvSpPr>
          <p:cNvPr id="24" name="文本框 23"/>
          <p:cNvSpPr txBox="1"/>
          <p:nvPr/>
        </p:nvSpPr>
        <p:spPr>
          <a:xfrm>
            <a:off x="5765179" y="2029794"/>
            <a:ext cx="1248937" cy="584775"/>
          </a:xfrm>
          <a:prstGeom prst="rect">
            <a:avLst/>
          </a:prstGeom>
          <a:noFill/>
          <a:ln>
            <a:solidFill>
              <a:schemeClr val="tx1">
                <a:lumMod val="95000"/>
                <a:lumOff val="5000"/>
              </a:schemeClr>
            </a:solidFill>
          </a:ln>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JTE</a:t>
            </a:r>
            <a:r>
              <a:rPr lang="zh-CN" altLang="en-US" sz="1600" dirty="0">
                <a:latin typeface="微软雅黑" panose="020B0503020204020204" pitchFamily="34" charset="-122"/>
                <a:ea typeface="微软雅黑" panose="020B0503020204020204" pitchFamily="34" charset="-122"/>
              </a:rPr>
              <a:t>终端</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离子注入</a:t>
            </a:r>
          </a:p>
        </p:txBody>
      </p:sp>
      <p:sp>
        <p:nvSpPr>
          <p:cNvPr id="25" name="文本框 24"/>
          <p:cNvSpPr txBox="1"/>
          <p:nvPr/>
        </p:nvSpPr>
        <p:spPr>
          <a:xfrm>
            <a:off x="7660885" y="2028491"/>
            <a:ext cx="1248937" cy="584775"/>
          </a:xfrm>
          <a:prstGeom prst="rect">
            <a:avLst/>
          </a:prstGeom>
          <a:noFill/>
          <a:ln>
            <a:solidFill>
              <a:schemeClr val="tx1">
                <a:lumMod val="95000"/>
                <a:lumOff val="5000"/>
              </a:schemeClr>
            </a:solid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截止环</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离子注入</a:t>
            </a:r>
          </a:p>
        </p:txBody>
      </p:sp>
      <p:sp>
        <p:nvSpPr>
          <p:cNvPr id="26" name="文本框 25"/>
          <p:cNvSpPr txBox="1"/>
          <p:nvPr/>
        </p:nvSpPr>
        <p:spPr>
          <a:xfrm>
            <a:off x="9556591" y="2029794"/>
            <a:ext cx="1248937" cy="584775"/>
          </a:xfrm>
          <a:prstGeom prst="rect">
            <a:avLst/>
          </a:prstGeom>
          <a:noFill/>
          <a:ln w="28575">
            <a:solidFill>
              <a:srgbClr val="FF0000"/>
            </a:solidFill>
          </a:ln>
        </p:spPr>
        <p:txBody>
          <a:bodyPr wrap="square" rtlCol="0">
            <a:spAutoFit/>
          </a:bodyPr>
          <a:lstStyle/>
          <a:p>
            <a:pPr algn="ctr"/>
            <a:r>
              <a:rPr lang="en-US" altLang="zh-CN" sz="1600" b="1" dirty="0">
                <a:solidFill>
                  <a:srgbClr val="FF0000"/>
                </a:solidFill>
                <a:latin typeface="微软雅黑" panose="020B0503020204020204" pitchFamily="34" charset="-122"/>
                <a:ea typeface="微软雅黑" panose="020B0503020204020204" pitchFamily="34" charset="-122"/>
              </a:rPr>
              <a:t>SiC</a:t>
            </a:r>
            <a:r>
              <a:rPr lang="zh-CN" altLang="en-US" sz="1600" b="1" dirty="0">
                <a:solidFill>
                  <a:srgbClr val="FF0000"/>
                </a:solidFill>
                <a:latin typeface="微软雅黑" panose="020B0503020204020204" pitchFamily="34" charset="-122"/>
                <a:ea typeface="微软雅黑" panose="020B0503020204020204" pitchFamily="34" charset="-122"/>
              </a:rPr>
              <a:t>深槽刻蚀</a:t>
            </a:r>
          </a:p>
        </p:txBody>
      </p:sp>
      <p:sp>
        <p:nvSpPr>
          <p:cNvPr id="27" name="文本框 26"/>
          <p:cNvSpPr txBox="1"/>
          <p:nvPr/>
        </p:nvSpPr>
        <p:spPr>
          <a:xfrm>
            <a:off x="7660885" y="3184830"/>
            <a:ext cx="1248937" cy="584775"/>
          </a:xfrm>
          <a:prstGeom prst="rect">
            <a:avLst/>
          </a:prstGeom>
          <a:noFill/>
          <a:ln w="28575">
            <a:solidFill>
              <a:srgbClr val="0000FF"/>
            </a:solidFill>
          </a:ln>
        </p:spPr>
        <p:txBody>
          <a:bodyPr wrap="square" rtlCol="0">
            <a:spAutoFit/>
          </a:bodyPr>
          <a:lstStyle>
            <a:defPPr>
              <a:defRPr lang="zh-CN"/>
            </a:defPPr>
            <a:lvl1pPr algn="ctr">
              <a:defRPr sz="1600" b="1">
                <a:solidFill>
                  <a:srgbClr val="FF0000"/>
                </a:solidFill>
                <a:latin typeface="微软雅黑" panose="020B0503020204020204" pitchFamily="34" charset="-122"/>
                <a:ea typeface="微软雅黑" panose="020B0503020204020204" pitchFamily="34" charset="-122"/>
              </a:defRPr>
            </a:lvl1pPr>
          </a:lstStyle>
          <a:p>
            <a:r>
              <a:rPr lang="en-US" altLang="zh-CN" dirty="0">
                <a:solidFill>
                  <a:srgbClr val="0000FF"/>
                </a:solidFill>
              </a:rPr>
              <a:t>P+</a:t>
            </a:r>
          </a:p>
          <a:p>
            <a:r>
              <a:rPr lang="zh-CN" altLang="en-US" dirty="0">
                <a:solidFill>
                  <a:srgbClr val="0000FF"/>
                </a:solidFill>
              </a:rPr>
              <a:t>离子注入</a:t>
            </a:r>
          </a:p>
        </p:txBody>
      </p:sp>
      <p:sp>
        <p:nvSpPr>
          <p:cNvPr id="28" name="文本框 27"/>
          <p:cNvSpPr txBox="1"/>
          <p:nvPr/>
        </p:nvSpPr>
        <p:spPr>
          <a:xfrm>
            <a:off x="5765179" y="3187616"/>
            <a:ext cx="1248937" cy="584775"/>
          </a:xfrm>
          <a:prstGeom prst="rect">
            <a:avLst/>
          </a:prstGeom>
          <a:noFill/>
          <a:ln>
            <a:solidFill>
              <a:schemeClr val="tx1">
                <a:lumMod val="95000"/>
                <a:lumOff val="5000"/>
              </a:schemeClr>
            </a:solid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离子注入</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激活</a:t>
            </a:r>
          </a:p>
        </p:txBody>
      </p:sp>
      <p:sp>
        <p:nvSpPr>
          <p:cNvPr id="29" name="文本框 28"/>
          <p:cNvSpPr txBox="1"/>
          <p:nvPr/>
        </p:nvSpPr>
        <p:spPr>
          <a:xfrm>
            <a:off x="3869473" y="3186951"/>
            <a:ext cx="1248937" cy="584775"/>
          </a:xfrm>
          <a:prstGeom prst="rect">
            <a:avLst/>
          </a:prstGeom>
          <a:noFill/>
          <a:ln>
            <a:solidFill>
              <a:schemeClr val="tx1">
                <a:lumMod val="95000"/>
                <a:lumOff val="5000"/>
              </a:schemeClr>
            </a:solid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表面</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热氧钝化</a:t>
            </a:r>
          </a:p>
        </p:txBody>
      </p:sp>
      <p:sp>
        <p:nvSpPr>
          <p:cNvPr id="30" name="文本框 29"/>
          <p:cNvSpPr txBox="1"/>
          <p:nvPr/>
        </p:nvSpPr>
        <p:spPr>
          <a:xfrm>
            <a:off x="9556590" y="3183846"/>
            <a:ext cx="1248937" cy="584775"/>
          </a:xfrm>
          <a:prstGeom prst="rect">
            <a:avLst/>
          </a:prstGeom>
          <a:noFill/>
          <a:ln>
            <a:solidFill>
              <a:schemeClr val="tx1"/>
            </a:solid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牺牲氧化平滑处理</a:t>
            </a:r>
          </a:p>
        </p:txBody>
      </p:sp>
      <p:sp>
        <p:nvSpPr>
          <p:cNvPr id="31" name="文本框 30"/>
          <p:cNvSpPr txBox="1"/>
          <p:nvPr/>
        </p:nvSpPr>
        <p:spPr>
          <a:xfrm>
            <a:off x="3869472" y="4451659"/>
            <a:ext cx="1248937" cy="584775"/>
          </a:xfrm>
          <a:prstGeom prst="rect">
            <a:avLst/>
          </a:prstGeom>
          <a:noFill/>
          <a:ln>
            <a:solidFill>
              <a:schemeClr val="tx1">
                <a:lumMod val="95000"/>
                <a:lumOff val="5000"/>
              </a:schemeClr>
            </a:solid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欧姆接触工艺</a:t>
            </a:r>
          </a:p>
        </p:txBody>
      </p:sp>
      <p:sp>
        <p:nvSpPr>
          <p:cNvPr id="32" name="文本框 31"/>
          <p:cNvSpPr txBox="1"/>
          <p:nvPr/>
        </p:nvSpPr>
        <p:spPr>
          <a:xfrm>
            <a:off x="5765178" y="4446436"/>
            <a:ext cx="1248937" cy="584775"/>
          </a:xfrm>
          <a:prstGeom prst="rect">
            <a:avLst/>
          </a:prstGeom>
          <a:noFill/>
          <a:ln>
            <a:solidFill>
              <a:schemeClr val="tx1">
                <a:lumMod val="95000"/>
                <a:lumOff val="5000"/>
              </a:schemeClr>
            </a:solid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金属加厚</a:t>
            </a:r>
            <a:endParaRPr lang="en-US" altLang="zh-CN"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7660884" y="4445450"/>
            <a:ext cx="1248937" cy="584775"/>
          </a:xfrm>
          <a:prstGeom prst="rect">
            <a:avLst/>
          </a:prstGeom>
          <a:noFill/>
          <a:ln w="28575">
            <a:solidFill>
              <a:srgbClr val="FF0000"/>
            </a:solidFill>
          </a:ln>
        </p:spPr>
        <p:txBody>
          <a:bodyPr wrap="square" rtlCol="0">
            <a:spAutoFit/>
          </a:bodyPr>
          <a:lstStyle>
            <a:defPPr>
              <a:defRPr lang="zh-CN"/>
            </a:defPPr>
            <a:lvl1pPr algn="ctr">
              <a:defRPr sz="1600" b="1">
                <a:solidFill>
                  <a:srgbClr val="FF0000"/>
                </a:solidFill>
                <a:latin typeface="微软雅黑" panose="020B0503020204020204" pitchFamily="34" charset="-122"/>
                <a:ea typeface="微软雅黑" panose="020B0503020204020204" pitchFamily="34" charset="-122"/>
              </a:defRPr>
            </a:lvl1pPr>
          </a:lstStyle>
          <a:p>
            <a:r>
              <a:rPr lang="zh-CN" altLang="en-US" dirty="0"/>
              <a:t>致密转换材料填充</a:t>
            </a:r>
          </a:p>
        </p:txBody>
      </p:sp>
      <p:sp>
        <p:nvSpPr>
          <p:cNvPr id="34" name="文本框 33"/>
          <p:cNvSpPr txBox="1"/>
          <p:nvPr/>
        </p:nvSpPr>
        <p:spPr>
          <a:xfrm>
            <a:off x="9556589" y="4446568"/>
            <a:ext cx="1248937" cy="584775"/>
          </a:xfrm>
          <a:prstGeom prst="rect">
            <a:avLst/>
          </a:prstGeom>
          <a:noFill/>
          <a:ln>
            <a:solidFill>
              <a:schemeClr val="tx1">
                <a:lumMod val="95000"/>
                <a:lumOff val="5000"/>
              </a:schemeClr>
            </a:solidFill>
          </a:ln>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PI</a:t>
            </a:r>
            <a:r>
              <a:rPr lang="zh-CN" altLang="en-US" sz="1600" dirty="0">
                <a:latin typeface="微软雅黑" panose="020B0503020204020204" pitchFamily="34" charset="-122"/>
                <a:ea typeface="微软雅黑" panose="020B0503020204020204" pitchFamily="34" charset="-122"/>
              </a:rPr>
              <a:t>表面</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保护</a:t>
            </a:r>
            <a:endParaRPr lang="en-US" altLang="zh-CN" sz="1600" dirty="0">
              <a:latin typeface="微软雅黑" panose="020B0503020204020204" pitchFamily="34" charset="-122"/>
              <a:ea typeface="微软雅黑" panose="020B0503020204020204" pitchFamily="34" charset="-122"/>
            </a:endParaRPr>
          </a:p>
        </p:txBody>
      </p:sp>
      <p:cxnSp>
        <p:nvCxnSpPr>
          <p:cNvPr id="5" name="直接箭头连接符 4"/>
          <p:cNvCxnSpPr>
            <a:stCxn id="3" idx="3"/>
            <a:endCxn id="24" idx="1"/>
          </p:cNvCxnSpPr>
          <p:nvPr/>
        </p:nvCxnSpPr>
        <p:spPr>
          <a:xfrm flipV="1">
            <a:off x="5118410" y="2322182"/>
            <a:ext cx="646769" cy="62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直接箭头连接符 7"/>
          <p:cNvCxnSpPr>
            <a:stCxn id="24" idx="3"/>
            <a:endCxn id="25" idx="1"/>
          </p:cNvCxnSpPr>
          <p:nvPr/>
        </p:nvCxnSpPr>
        <p:spPr>
          <a:xfrm flipV="1">
            <a:off x="7014116" y="2320879"/>
            <a:ext cx="646769" cy="13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a:stCxn id="25" idx="3"/>
            <a:endCxn id="26" idx="1"/>
          </p:cNvCxnSpPr>
          <p:nvPr/>
        </p:nvCxnSpPr>
        <p:spPr>
          <a:xfrm>
            <a:off x="8909822" y="2320879"/>
            <a:ext cx="646769" cy="13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直接箭头连接符 11"/>
          <p:cNvCxnSpPr>
            <a:stCxn id="26" idx="2"/>
            <a:endCxn id="30" idx="0"/>
          </p:cNvCxnSpPr>
          <p:nvPr/>
        </p:nvCxnSpPr>
        <p:spPr>
          <a:xfrm flipH="1">
            <a:off x="10181059" y="2614569"/>
            <a:ext cx="1" cy="56927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直接箭头连接符 18"/>
          <p:cNvCxnSpPr>
            <a:stCxn id="30" idx="1"/>
            <a:endCxn id="27" idx="3"/>
          </p:cNvCxnSpPr>
          <p:nvPr/>
        </p:nvCxnSpPr>
        <p:spPr>
          <a:xfrm flipH="1">
            <a:off x="8909822" y="3476234"/>
            <a:ext cx="646768" cy="9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直接箭头连接符 20"/>
          <p:cNvCxnSpPr>
            <a:stCxn id="27" idx="1"/>
            <a:endCxn id="28" idx="3"/>
          </p:cNvCxnSpPr>
          <p:nvPr/>
        </p:nvCxnSpPr>
        <p:spPr>
          <a:xfrm flipH="1">
            <a:off x="7014116" y="3477218"/>
            <a:ext cx="646769" cy="27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直接箭头连接符 34"/>
          <p:cNvCxnSpPr>
            <a:stCxn id="28" idx="1"/>
            <a:endCxn id="29" idx="3"/>
          </p:cNvCxnSpPr>
          <p:nvPr/>
        </p:nvCxnSpPr>
        <p:spPr>
          <a:xfrm flipH="1" flipV="1">
            <a:off x="5118410" y="3479339"/>
            <a:ext cx="646769" cy="6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7" name="直接箭头连接符 36"/>
          <p:cNvCxnSpPr>
            <a:stCxn id="29" idx="2"/>
            <a:endCxn id="31" idx="0"/>
          </p:cNvCxnSpPr>
          <p:nvPr/>
        </p:nvCxnSpPr>
        <p:spPr>
          <a:xfrm flipH="1">
            <a:off x="4493941" y="3771726"/>
            <a:ext cx="1" cy="67993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9" name="直接箭头连接符 38"/>
          <p:cNvCxnSpPr>
            <a:stCxn id="31" idx="3"/>
            <a:endCxn id="32" idx="1"/>
          </p:cNvCxnSpPr>
          <p:nvPr/>
        </p:nvCxnSpPr>
        <p:spPr>
          <a:xfrm flipV="1">
            <a:off x="5118409" y="4738824"/>
            <a:ext cx="646769" cy="522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直接箭头连接符 41"/>
          <p:cNvCxnSpPr>
            <a:stCxn id="32" idx="3"/>
            <a:endCxn id="33" idx="1"/>
          </p:cNvCxnSpPr>
          <p:nvPr/>
        </p:nvCxnSpPr>
        <p:spPr>
          <a:xfrm flipV="1">
            <a:off x="7014115" y="4737838"/>
            <a:ext cx="646769" cy="9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5" name="直接箭头连接符 44"/>
          <p:cNvCxnSpPr>
            <a:stCxn id="33" idx="3"/>
            <a:endCxn id="34" idx="1"/>
          </p:cNvCxnSpPr>
          <p:nvPr/>
        </p:nvCxnSpPr>
        <p:spPr>
          <a:xfrm>
            <a:off x="8909821" y="4737838"/>
            <a:ext cx="646768" cy="1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 name="文本框 6">
            <a:extLst>
              <a:ext uri="{FF2B5EF4-FFF2-40B4-BE49-F238E27FC236}">
                <a16:creationId xmlns:a16="http://schemas.microsoft.com/office/drawing/2014/main" id="{D69A3D13-53B1-A4E0-4E3A-E5A0104283A5}"/>
              </a:ext>
            </a:extLst>
          </p:cNvPr>
          <p:cNvSpPr txBox="1"/>
          <p:nvPr/>
        </p:nvSpPr>
        <p:spPr>
          <a:xfrm>
            <a:off x="450035" y="1476613"/>
            <a:ext cx="3150858" cy="400110"/>
          </a:xfrm>
          <a:prstGeom prst="rect">
            <a:avLst/>
          </a:prstGeom>
          <a:noFill/>
        </p:spPr>
        <p:txBody>
          <a:bodyPr wrap="square">
            <a:spAutoFit/>
          </a:bodyPr>
          <a:lstStyle/>
          <a:p>
            <a:pPr marL="285750" indent="-285750">
              <a:buFont typeface="Wingdings" panose="05000000000000000000" pitchFamily="2" charset="2"/>
              <a:buChar char="u"/>
            </a:pPr>
            <a:r>
              <a:rPr lang="en-US" altLang="zh-CN" sz="2000" dirty="0">
                <a:solidFill>
                  <a:srgbClr val="000000"/>
                </a:solidFill>
                <a:latin typeface="微软雅黑" panose="020B0503020204020204" pitchFamily="34" charset="-122"/>
                <a:ea typeface="微软雅黑" panose="020B0503020204020204" pitchFamily="34" charset="-122"/>
              </a:rPr>
              <a:t>MSND</a:t>
            </a:r>
            <a:r>
              <a:rPr lang="zh-CN" altLang="en-US" sz="2000" dirty="0">
                <a:solidFill>
                  <a:srgbClr val="000000"/>
                </a:solidFill>
                <a:latin typeface="微软雅黑" panose="020B0503020204020204" pitchFamily="34" charset="-122"/>
                <a:ea typeface="微软雅黑" panose="020B0503020204020204" pitchFamily="34" charset="-122"/>
              </a:rPr>
              <a:t>探测器工艺流程</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93" y="4444556"/>
            <a:ext cx="337820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3289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8C60D60F-50DB-3BBF-071B-147E75B86FD5}"/>
              </a:ext>
            </a:extLst>
          </p:cNvPr>
          <p:cNvSpPr>
            <a:spLocks noGrp="1"/>
          </p:cNvSpPr>
          <p:nvPr>
            <p:ph type="sldNum" sz="quarter" idx="12"/>
          </p:nvPr>
        </p:nvSpPr>
        <p:spPr/>
        <p:txBody>
          <a:bodyPr/>
          <a:lstStyle/>
          <a:p>
            <a:pPr>
              <a:defRPr/>
            </a:pPr>
            <a:fld id="{F7033256-EE15-4BF3-8A29-BF3183CC6E8D}" type="slidenum">
              <a:rPr lang="zh-CN" altLang="en-US" smtClean="0"/>
              <a:t>8</a:t>
            </a:fld>
            <a:endParaRPr lang="zh-CN" altLang="en-US" dirty="0"/>
          </a:p>
        </p:txBody>
      </p:sp>
      <p:sp>
        <p:nvSpPr>
          <p:cNvPr id="6" name="标题 4">
            <a:extLst>
              <a:ext uri="{FF2B5EF4-FFF2-40B4-BE49-F238E27FC236}">
                <a16:creationId xmlns:a16="http://schemas.microsoft.com/office/drawing/2014/main" id="{8D511E29-078F-C372-AE49-DAC7D77270E7}"/>
              </a:ext>
            </a:extLst>
          </p:cNvPr>
          <p:cNvSpPr>
            <a:spLocks noGrp="1"/>
          </p:cNvSpPr>
          <p:nvPr>
            <p:ph type="title"/>
          </p:nvPr>
        </p:nvSpPr>
        <p:spPr>
          <a:xfrm>
            <a:off x="397471" y="611936"/>
            <a:ext cx="10972800" cy="517618"/>
          </a:xfrm>
        </p:spPr>
        <p:txBody>
          <a:bodyPr/>
          <a:lstStyle/>
          <a:p>
            <a:r>
              <a:rPr lang="en-US" altLang="zh-CN" sz="2400" b="1" dirty="0">
                <a:solidFill>
                  <a:schemeClr val="tx1"/>
                </a:solidFill>
                <a:effectLst/>
                <a:latin typeface="微软雅黑" panose="020B0503020204020204" pitchFamily="34" charset="-122"/>
                <a:ea typeface="微软雅黑" panose="020B0503020204020204" pitchFamily="34" charset="-122"/>
                <a:cs typeface="瀹嬩綋"/>
              </a:rPr>
              <a:t>2.2</a:t>
            </a:r>
            <a:r>
              <a:rPr lang="zh-CN" altLang="en-US" sz="2400" b="1" dirty="0">
                <a:solidFill>
                  <a:schemeClr val="tx1"/>
                </a:solidFill>
                <a:effectLst/>
                <a:latin typeface="微软雅黑" panose="020B0503020204020204" pitchFamily="34" charset="-122"/>
                <a:ea typeface="微软雅黑" panose="020B0503020204020204" pitchFamily="34" charset="-122"/>
                <a:cs typeface="瀹嬩綋"/>
              </a:rPr>
              <a:t>、高深宽比</a:t>
            </a:r>
            <a:r>
              <a:rPr lang="en-US" altLang="zh-CN" sz="2400" b="1" dirty="0">
                <a:solidFill>
                  <a:schemeClr val="tx1"/>
                </a:solidFill>
                <a:effectLst/>
                <a:latin typeface="微软雅黑" panose="020B0503020204020204" pitchFamily="34" charset="-122"/>
                <a:ea typeface="微软雅黑" panose="020B0503020204020204" pitchFamily="34" charset="-122"/>
                <a:cs typeface="瀹嬩綋"/>
              </a:rPr>
              <a:t>4H-SiC</a:t>
            </a:r>
            <a:r>
              <a:rPr lang="zh-CN" altLang="en-US" sz="2400" b="1" dirty="0">
                <a:solidFill>
                  <a:schemeClr val="tx1"/>
                </a:solidFill>
                <a:effectLst/>
                <a:latin typeface="微软雅黑" panose="020B0503020204020204" pitchFamily="34" charset="-122"/>
                <a:ea typeface="微软雅黑" panose="020B0503020204020204" pitchFamily="34" charset="-122"/>
                <a:cs typeface="瀹嬩綋"/>
              </a:rPr>
              <a:t>材料刻蚀工艺进展</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8" name="灯片编号占位符 4">
            <a:extLst>
              <a:ext uri="{FF2B5EF4-FFF2-40B4-BE49-F238E27FC236}">
                <a16:creationId xmlns:a16="http://schemas.microsoft.com/office/drawing/2014/main" id="{D7ABF265-7C8D-2226-4960-DE5256D470C8}"/>
              </a:ext>
            </a:extLst>
          </p:cNvPr>
          <p:cNvSpPr txBox="1">
            <a:spLocks/>
          </p:cNvSpPr>
          <p:nvPr/>
        </p:nvSpPr>
        <p:spPr>
          <a:xfrm>
            <a:off x="8737600" y="6356350"/>
            <a:ext cx="2844800" cy="365125"/>
          </a:xfrm>
          <a:prstGeom prst="rect">
            <a:avLst/>
          </a:prstGeom>
        </p:spPr>
        <p:txBody>
          <a:bodyPr/>
          <a:lstStyle>
            <a:defPPr>
              <a:defRPr lang="zh-CN"/>
            </a:defPPr>
            <a:lvl1pPr marL="0" algn="r" defTabSz="914400" rtl="0" eaLnBrk="1" fontAlgn="auto" latinLnBrk="0" hangingPunct="1">
              <a:spcBef>
                <a:spcPts val="0"/>
              </a:spcBef>
              <a:spcAft>
                <a:spcPts val="0"/>
              </a:spcAft>
              <a:defRPr sz="1800" kern="1200" smtClean="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7033256-EE15-4BF3-8A29-BF3183CC6E8D}" type="slidenum">
              <a:rPr lang="zh-CN" altLang="en-US" smtClean="0"/>
              <a:pPr>
                <a:defRPr/>
              </a:pPr>
              <a:t>8</a:t>
            </a:fld>
            <a:endParaRPr lang="zh-CN" altLang="en-US" dirty="0"/>
          </a:p>
        </p:txBody>
      </p:sp>
      <p:sp>
        <p:nvSpPr>
          <p:cNvPr id="60" name="文本框 59">
            <a:extLst>
              <a:ext uri="{FF2B5EF4-FFF2-40B4-BE49-F238E27FC236}">
                <a16:creationId xmlns:a16="http://schemas.microsoft.com/office/drawing/2014/main" id="{B4CDD4A9-D54A-F55C-F2FB-75CD729754B9}"/>
              </a:ext>
            </a:extLst>
          </p:cNvPr>
          <p:cNvSpPr txBox="1"/>
          <p:nvPr/>
        </p:nvSpPr>
        <p:spPr>
          <a:xfrm>
            <a:off x="397471" y="1349961"/>
            <a:ext cx="11307074" cy="961289"/>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研究</a:t>
            </a:r>
            <a:r>
              <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4H-SiC</a:t>
            </a: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沟槽深宽比（</a:t>
            </a:r>
            <a:r>
              <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H/W</a:t>
            </a: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）、侧壁倾角（α）、中心偏移角度（β）、对称性（</a:t>
            </a:r>
            <a:r>
              <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L/R</a:t>
            </a: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）、槽底宽度（</a:t>
            </a:r>
            <a:r>
              <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）、底角</a:t>
            </a:r>
            <a:r>
              <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sub-trench</a:t>
            </a: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深度（</a:t>
            </a:r>
            <a:r>
              <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S</a:t>
            </a:r>
            <a:r>
              <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）等参数对探测器效率、漏电流以及耐压性能的作用机制</a:t>
            </a:r>
            <a:r>
              <a:rPr lang="zh-CN" altLang="en-US"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3074" name="Picture 2">
            <a:extLst>
              <a:ext uri="{FF2B5EF4-FFF2-40B4-BE49-F238E27FC236}">
                <a16:creationId xmlns:a16="http://schemas.microsoft.com/office/drawing/2014/main" id="{D6AC2485-9F8A-F096-225A-7696747EA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573" y="2311250"/>
            <a:ext cx="5875482" cy="274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文本框 61">
            <a:extLst>
              <a:ext uri="{FF2B5EF4-FFF2-40B4-BE49-F238E27FC236}">
                <a16:creationId xmlns:a16="http://schemas.microsoft.com/office/drawing/2014/main" id="{98153508-3D93-84CE-690E-3BC5ED781E62}"/>
              </a:ext>
            </a:extLst>
          </p:cNvPr>
          <p:cNvSpPr txBox="1"/>
          <p:nvPr/>
        </p:nvSpPr>
        <p:spPr>
          <a:xfrm>
            <a:off x="431800" y="5997137"/>
            <a:ext cx="11037185" cy="45890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已建立一套中子转换材料沟槽填充方法，确保其均匀填充在沟槽内部，减少漏填情形。</a:t>
            </a:r>
          </a:p>
        </p:txBody>
      </p:sp>
      <p:sp>
        <p:nvSpPr>
          <p:cNvPr id="2" name="矩形 1"/>
          <p:cNvSpPr/>
          <p:nvPr/>
        </p:nvSpPr>
        <p:spPr>
          <a:xfrm>
            <a:off x="618565" y="4827311"/>
            <a:ext cx="10856546" cy="87440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微结构型探测器</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初步掌握</a:t>
            </a:r>
            <a:r>
              <a:rPr lang="en-US" altLang="zh-CN" kern="100" dirty="0" err="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SiC</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深刻蚀工艺，深宽比＞</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，沟槽深度＞</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50μm</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，预计</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月前完成初版样机研制工作，响应时间＜</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100ns</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，预计热中子探测效率可达</a:t>
            </a:r>
            <a:r>
              <a:rPr lang="en-US"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左右。</a:t>
            </a:r>
          </a:p>
        </p:txBody>
      </p:sp>
    </p:spTree>
    <p:extLst>
      <p:ext uri="{BB962C8B-B14F-4D97-AF65-F5344CB8AC3E}">
        <p14:creationId xmlns:p14="http://schemas.microsoft.com/office/powerpoint/2010/main" val="9767236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1952625" y="142852"/>
            <a:ext cx="7829550" cy="625446"/>
          </a:xfrm>
          <a:prstGeom prst="rect">
            <a:avLst/>
          </a:prstGeom>
        </p:spPr>
        <p:txBody>
          <a:bodyPr/>
          <a:lstStyle/>
          <a:p>
            <a:pPr marL="742950" indent="-742950" algn="ctr" fontAlgn="base">
              <a:spcBef>
                <a:spcPct val="0"/>
              </a:spcBef>
              <a:spcAft>
                <a:spcPct val="0"/>
              </a:spcAft>
              <a:defRPr/>
            </a:pPr>
            <a:endParaRPr lang="en-US" altLang="zh-CN" sz="3600" dirty="0">
              <a:latin typeface="+mj-lt"/>
              <a:ea typeface="+mj-ea"/>
              <a:cs typeface="+mj-cs"/>
            </a:endParaRPr>
          </a:p>
        </p:txBody>
      </p:sp>
      <p:sp>
        <p:nvSpPr>
          <p:cNvPr id="16" name="内容占位符 2"/>
          <p:cNvSpPr txBox="1"/>
          <p:nvPr/>
        </p:nvSpPr>
        <p:spPr>
          <a:xfrm>
            <a:off x="392633" y="1428857"/>
            <a:ext cx="11406733" cy="1413370"/>
          </a:xfrm>
          <a:prstGeom prst="rect">
            <a:avLst/>
          </a:prstGeom>
        </p:spPr>
        <p:txBody>
          <a:bodyPr/>
          <a:lstStyle/>
          <a:p>
            <a:pPr marL="342900" indent="-342900" eaLnBrk="0" hangingPunct="0">
              <a:lnSpc>
                <a:spcPct val="150000"/>
              </a:lnSpc>
              <a:spcBef>
                <a:spcPct val="20000"/>
              </a:spcBef>
              <a:buFont typeface="Wingdings" panose="05000000000000000000" pitchFamily="2" charset="2"/>
              <a:buChar char="Ø"/>
            </a:pPr>
            <a:r>
              <a:rPr lang="zh-CN" altLang="en-US" sz="2000" dirty="0">
                <a:latin typeface="微软雅黑" pitchFamily="34" charset="-122"/>
                <a:ea typeface="微软雅黑" pitchFamily="34" charset="-122"/>
              </a:rPr>
              <a:t>平台位于成都双流“银河</a:t>
            </a:r>
            <a:r>
              <a:rPr lang="en-US" altLang="zh-CN" sz="2000" dirty="0">
                <a:latin typeface="微软雅黑" pitchFamily="34" charset="-122"/>
                <a:ea typeface="微软雅黑" pitchFamily="34" charset="-122"/>
              </a:rPr>
              <a:t>596</a:t>
            </a:r>
            <a:r>
              <a:rPr lang="zh-CN" altLang="en-US" sz="2000" dirty="0">
                <a:latin typeface="微软雅黑" pitchFamily="34" charset="-122"/>
                <a:ea typeface="微软雅黑" pitchFamily="34" charset="-122"/>
              </a:rPr>
              <a:t>科技园”，</a:t>
            </a:r>
            <a:r>
              <a:rPr lang="zh-CN" altLang="zh-CN" sz="2000" dirty="0">
                <a:latin typeface="微软雅黑" pitchFamily="34" charset="-122"/>
                <a:ea typeface="微软雅黑" pitchFamily="34" charset="-122"/>
              </a:rPr>
              <a:t>隶属于</a:t>
            </a:r>
            <a:r>
              <a:rPr lang="zh-CN" altLang="en-US" sz="2000" dirty="0">
                <a:latin typeface="微软雅黑" pitchFamily="34" charset="-122"/>
                <a:ea typeface="微软雅黑" pitchFamily="34" charset="-122"/>
              </a:rPr>
              <a:t>中国工程物理研究院微系统与太赫兹研究中心</a:t>
            </a:r>
            <a:r>
              <a:rPr lang="zh-CN" altLang="zh-CN" sz="2000" dirty="0">
                <a:latin typeface="微软雅黑" pitchFamily="34" charset="-122"/>
                <a:ea typeface="微软雅黑" pitchFamily="34" charset="-122"/>
              </a:rPr>
              <a:t>。致力于</a:t>
            </a:r>
            <a:r>
              <a:rPr lang="zh-CN" altLang="en-US" sz="2000" dirty="0">
                <a:latin typeface="微软雅黑" pitchFamily="34" charset="-122"/>
                <a:ea typeface="微软雅黑" pitchFamily="34" charset="-122"/>
              </a:rPr>
              <a:t>微纳工艺和半导体器件</a:t>
            </a:r>
            <a:r>
              <a:rPr lang="zh-CN" altLang="en-US" sz="2000" u="sng" dirty="0">
                <a:solidFill>
                  <a:srgbClr val="FF0000"/>
                </a:solidFill>
                <a:latin typeface="微软雅黑" pitchFamily="34" charset="-122"/>
                <a:ea typeface="微软雅黑" pitchFamily="34" charset="-122"/>
              </a:rPr>
              <a:t>工艺验证</a:t>
            </a:r>
            <a:r>
              <a:rPr lang="zh-CN" altLang="zh-CN" sz="2000" dirty="0">
                <a:latin typeface="微软雅黑" pitchFamily="34" charset="-122"/>
                <a:ea typeface="微软雅黑" pitchFamily="34" charset="-122"/>
              </a:rPr>
              <a:t>，着力于</a:t>
            </a:r>
            <a:r>
              <a:rPr lang="zh-CN" altLang="zh-CN" sz="2000" dirty="0">
                <a:solidFill>
                  <a:srgbClr val="FF0000"/>
                </a:solidFill>
                <a:latin typeface="微软雅黑" pitchFamily="34" charset="-122"/>
                <a:ea typeface="微软雅黑" pitchFamily="34" charset="-122"/>
              </a:rPr>
              <a:t>自主创新</a:t>
            </a:r>
            <a:r>
              <a:rPr lang="zh-CN" altLang="zh-CN" sz="2000" dirty="0">
                <a:latin typeface="微软雅黑" pitchFamily="34" charset="-122"/>
                <a:ea typeface="微软雅黑" pitchFamily="34" charset="-122"/>
              </a:rPr>
              <a:t>能力，在确保</a:t>
            </a:r>
            <a:r>
              <a:rPr lang="zh-CN" altLang="en-US" sz="2000" dirty="0">
                <a:latin typeface="微软雅黑" pitchFamily="34" charset="-122"/>
                <a:ea typeface="微软雅黑" pitchFamily="34" charset="-122"/>
              </a:rPr>
              <a:t>集成微系统</a:t>
            </a:r>
            <a:r>
              <a:rPr lang="zh-CN" altLang="zh-CN" sz="2000" dirty="0">
                <a:latin typeface="微软雅黑" pitchFamily="34" charset="-122"/>
                <a:ea typeface="微软雅黑" pitchFamily="34" charset="-122"/>
              </a:rPr>
              <a:t>和</a:t>
            </a:r>
            <a:r>
              <a:rPr lang="zh-CN" altLang="en-US" sz="2000" dirty="0">
                <a:latin typeface="微软雅黑" pitchFamily="34" charset="-122"/>
                <a:ea typeface="微软雅黑" pitchFamily="34" charset="-122"/>
              </a:rPr>
              <a:t>太赫兹</a:t>
            </a:r>
            <a:r>
              <a:rPr lang="zh-CN" altLang="zh-CN" sz="2000" dirty="0">
                <a:latin typeface="微软雅黑" pitchFamily="34" charset="-122"/>
                <a:ea typeface="微软雅黑" pitchFamily="34" charset="-122"/>
              </a:rPr>
              <a:t>两大科技方向发展需求的大要求下，逐步加强与外部的合作与交流</a:t>
            </a:r>
            <a:r>
              <a:rPr lang="zh-CN" altLang="en-US" sz="2000" dirty="0">
                <a:latin typeface="微软雅黑" pitchFamily="34" charset="-122"/>
                <a:ea typeface="微软雅黑" pitchFamily="34" charset="-122"/>
              </a:rPr>
              <a:t>。</a:t>
            </a:r>
          </a:p>
        </p:txBody>
      </p:sp>
      <p:pic>
        <p:nvPicPr>
          <p:cNvPr id="18" name="Picture 14"/>
          <p:cNvPicPr>
            <a:picLocks noChangeAspect="1" noChangeArrowheads="1"/>
          </p:cNvPicPr>
          <p:nvPr/>
        </p:nvPicPr>
        <p:blipFill>
          <a:blip r:embed="rId2"/>
          <a:srcRect b="19353"/>
          <a:stretch>
            <a:fillRect/>
          </a:stretch>
        </p:blipFill>
        <p:spPr bwMode="auto">
          <a:xfrm>
            <a:off x="1853086" y="2910725"/>
            <a:ext cx="7724381" cy="3478667"/>
          </a:xfrm>
          <a:prstGeom prst="rect">
            <a:avLst/>
          </a:prstGeom>
          <a:noFill/>
          <a:ln w="9525" algn="ctr">
            <a:noFill/>
            <a:miter lim="800000"/>
            <a:headEnd/>
            <a:tailEnd/>
          </a:ln>
        </p:spPr>
      </p:pic>
      <p:sp>
        <p:nvSpPr>
          <p:cNvPr id="19" name="TextBox 39"/>
          <p:cNvSpPr txBox="1">
            <a:spLocks noChangeArrowheads="1"/>
          </p:cNvSpPr>
          <p:nvPr/>
        </p:nvSpPr>
        <p:spPr bwMode="auto">
          <a:xfrm>
            <a:off x="4789381" y="6457890"/>
            <a:ext cx="1851789" cy="400110"/>
          </a:xfrm>
          <a:prstGeom prst="rect">
            <a:avLst/>
          </a:prstGeom>
          <a:noFill/>
          <a:ln w="9525">
            <a:noFill/>
            <a:miter lim="800000"/>
            <a:headEnd/>
            <a:tailEnd/>
          </a:ln>
        </p:spPr>
        <p:txBody>
          <a:bodyPr wrap="none">
            <a:spAutoFit/>
          </a:bodyPr>
          <a:lstStyle/>
          <a:p>
            <a:pPr algn="ctr"/>
            <a:r>
              <a:rPr lang="zh-CN" altLang="en-US" sz="2000" dirty="0">
                <a:solidFill>
                  <a:srgbClr val="FF0000"/>
                </a:solidFill>
                <a:latin typeface="Times New Roman" pitchFamily="18" charset="0"/>
                <a:ea typeface="黑体" pitchFamily="2" charset="-122"/>
                <a:cs typeface="Times New Roman" pitchFamily="18" charset="0"/>
              </a:rPr>
              <a:t>银河</a:t>
            </a:r>
            <a:r>
              <a:rPr lang="en-US" altLang="zh-CN" sz="2000" dirty="0">
                <a:solidFill>
                  <a:srgbClr val="FF0000"/>
                </a:solidFill>
                <a:latin typeface="Times New Roman" pitchFamily="18" charset="0"/>
                <a:ea typeface="黑体" pitchFamily="2" charset="-122"/>
                <a:cs typeface="Times New Roman" pitchFamily="18" charset="0"/>
              </a:rPr>
              <a:t>596</a:t>
            </a:r>
            <a:r>
              <a:rPr lang="zh-CN" altLang="en-US" sz="2000" dirty="0">
                <a:solidFill>
                  <a:srgbClr val="FF0000"/>
                </a:solidFill>
                <a:latin typeface="Times New Roman" pitchFamily="18" charset="0"/>
                <a:ea typeface="黑体" pitchFamily="2" charset="-122"/>
                <a:cs typeface="Times New Roman" pitchFamily="18" charset="0"/>
              </a:rPr>
              <a:t>科技园</a:t>
            </a:r>
          </a:p>
        </p:txBody>
      </p:sp>
      <p:sp>
        <p:nvSpPr>
          <p:cNvPr id="3" name="文本框 2">
            <a:extLst>
              <a:ext uri="{FF2B5EF4-FFF2-40B4-BE49-F238E27FC236}">
                <a16:creationId xmlns:a16="http://schemas.microsoft.com/office/drawing/2014/main" id="{EDFCD206-A54E-4E33-F148-9480E91376C3}"/>
              </a:ext>
            </a:extLst>
          </p:cNvPr>
          <p:cNvSpPr txBox="1"/>
          <p:nvPr/>
        </p:nvSpPr>
        <p:spPr>
          <a:xfrm>
            <a:off x="454664" y="609606"/>
            <a:ext cx="11160310" cy="523220"/>
          </a:xfrm>
          <a:prstGeom prst="rect">
            <a:avLst/>
          </a:prstGeom>
          <a:noFill/>
        </p:spPr>
        <p:txBody>
          <a:bodyPr wrap="square">
            <a:spAutoFit/>
          </a:bodyPr>
          <a:lstStyle/>
          <a:p>
            <a:r>
              <a:rPr lang="en-US" altLang="zh-CN"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、微纳工艺平台 </a:t>
            </a:r>
            <a:r>
              <a:rPr lang="en-US" altLang="zh-CN"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(Micro/Nano Fabrication Laboratory—MNFL)</a:t>
            </a:r>
            <a:endParaRPr lang="zh-CN" altLang="en-US"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椭圆 4">
            <a:extLst>
              <a:ext uri="{FF2B5EF4-FFF2-40B4-BE49-F238E27FC236}">
                <a16:creationId xmlns:a16="http://schemas.microsoft.com/office/drawing/2014/main" id="{03C5853C-46E9-55D0-0A37-59549933E1B8}"/>
              </a:ext>
            </a:extLst>
          </p:cNvPr>
          <p:cNvSpPr/>
          <p:nvPr/>
        </p:nvSpPr>
        <p:spPr>
          <a:xfrm>
            <a:off x="5975011" y="3915866"/>
            <a:ext cx="788757" cy="684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CEDB98DC-F68A-4514-0401-133A38B3F23B}"/>
              </a:ext>
            </a:extLst>
          </p:cNvPr>
          <p:cNvSpPr txBox="1"/>
          <p:nvPr/>
        </p:nvSpPr>
        <p:spPr>
          <a:xfrm>
            <a:off x="5794108" y="3546534"/>
            <a:ext cx="930105" cy="369332"/>
          </a:xfrm>
          <a:prstGeom prst="rect">
            <a:avLst/>
          </a:prstGeom>
          <a:noFill/>
        </p:spPr>
        <p:txBody>
          <a:bodyPr wrap="square">
            <a:spAutoFit/>
          </a:bodyPr>
          <a:lstStyle/>
          <a:p>
            <a:r>
              <a:rPr lang="en-US" altLang="zh-CN" sz="1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MNFL</a:t>
            </a:r>
            <a:endParaRPr lang="zh-CN" altLang="en-US" b="1" dirty="0">
              <a:solidFill>
                <a:srgbClr val="FF0000"/>
              </a:solidFill>
            </a:endParaRPr>
          </a:p>
        </p:txBody>
      </p:sp>
    </p:spTree>
    <p:extLst>
      <p:ext uri="{BB962C8B-B14F-4D97-AF65-F5344CB8AC3E}">
        <p14:creationId xmlns:p14="http://schemas.microsoft.com/office/powerpoint/2010/main" val="1557532746"/>
      </p:ext>
    </p:extLst>
  </p:cSld>
  <p:clrMapOvr>
    <a:masterClrMapping/>
  </p:clrMapOvr>
  <p:transition/>
</p:sld>
</file>

<file path=ppt/theme/theme1.xml><?xml version="1.0" encoding="utf-8"?>
<a:theme xmlns:a="http://schemas.openxmlformats.org/drawingml/2006/main" name="20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sz="2000">
            <a:latin typeface="Times New Roman" panose="02020603050405020304" pitchFamily="18" charset="0"/>
            <a:ea typeface="华文中宋" panose="02010600040101010101" pitchFamily="2" charset="-122"/>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sz="2000">
            <a:latin typeface="Times New Roman" panose="02020603050405020304" pitchFamily="18" charset="0"/>
            <a:ea typeface="华文中宋" panose="02010600040101010101" pitchFamily="2" charset="-122"/>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19724</TotalTime>
  <Words>1481</Words>
  <Application>Microsoft Office PowerPoint</Application>
  <PresentationFormat>宽屏</PresentationFormat>
  <Paragraphs>118</Paragraphs>
  <Slides>12</Slides>
  <Notes>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12</vt:i4>
      </vt:variant>
    </vt:vector>
  </HeadingPairs>
  <TitlesOfParts>
    <vt:vector size="22" baseType="lpstr">
      <vt:lpstr>黑体</vt:lpstr>
      <vt:lpstr>华文楷体</vt:lpstr>
      <vt:lpstr>华文新魏</vt:lpstr>
      <vt:lpstr>微软雅黑</vt:lpstr>
      <vt:lpstr>Arial</vt:lpstr>
      <vt:lpstr>Calibri</vt:lpstr>
      <vt:lpstr>Times New Roman</vt:lpstr>
      <vt:lpstr>Wingdings</vt:lpstr>
      <vt:lpstr>20_自定义设计方案</vt:lpstr>
      <vt:lpstr>21_自定义设计方案</vt:lpstr>
      <vt:lpstr>基于4H-SiC的阵列结构 粒子探测器研究                            </vt:lpstr>
      <vt:lpstr>PowerPoint 演示文稿</vt:lpstr>
      <vt:lpstr>PowerPoint 演示文稿</vt:lpstr>
      <vt:lpstr>PowerPoint 演示文稿</vt:lpstr>
      <vt:lpstr>2.1、阵列结构4H-SiC粒子探测器进展</vt:lpstr>
      <vt:lpstr>PowerPoint 演示文稿</vt:lpstr>
      <vt:lpstr>2.2、高深宽比4H-SiC材料刻蚀工艺进展</vt:lpstr>
      <vt:lpstr>2.2、高深宽比4H-SiC材料刻蚀工艺进展</vt:lpstr>
      <vt:lpstr>PowerPoint 演示文稿</vt:lpstr>
      <vt:lpstr>PowerPoint 演示文稿</vt:lpstr>
      <vt:lpstr>能力</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lijt0015</dc:creator>
  <cp:lastModifiedBy>zhangying</cp:lastModifiedBy>
  <cp:revision>1948</cp:revision>
  <dcterms:created xsi:type="dcterms:W3CDTF">2017-09-21T06:33:00Z</dcterms:created>
  <dcterms:modified xsi:type="dcterms:W3CDTF">2023-05-13T04:56:53Z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