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1"/>
  </p:notesMasterIdLst>
  <p:sldIdLst>
    <p:sldId id="257" r:id="rId4"/>
    <p:sldId id="336" r:id="rId5"/>
    <p:sldId id="317" r:id="rId6"/>
    <p:sldId id="337" r:id="rId7"/>
    <p:sldId id="327" r:id="rId8"/>
    <p:sldId id="339" r:id="rId9"/>
    <p:sldId id="338" r:id="rId10"/>
    <p:sldId id="340" r:id="rId11"/>
    <p:sldId id="343" r:id="rId12"/>
    <p:sldId id="341" r:id="rId13"/>
    <p:sldId id="344" r:id="rId14"/>
    <p:sldId id="345" r:id="rId15"/>
    <p:sldId id="347" r:id="rId16"/>
    <p:sldId id="346" r:id="rId17"/>
    <p:sldId id="348" r:id="rId18"/>
    <p:sldId id="349" r:id="rId19"/>
    <p:sldId id="329" r:id="rId20"/>
    <p:sldId id="330" r:id="rId21"/>
    <p:sldId id="334" r:id="rId22"/>
    <p:sldId id="333" r:id="rId23"/>
    <p:sldId id="335" r:id="rId24"/>
    <p:sldId id="322" r:id="rId25"/>
    <p:sldId id="326" r:id="rId26"/>
    <p:sldId id="332" r:id="rId27"/>
    <p:sldId id="324" r:id="rId28"/>
    <p:sldId id="319"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 Qing" initials="QL" lastIdx="13" clrIdx="0">
    <p:extLst>
      <p:ext uri="{19B8F6BF-5375-455C-9EA6-DF929625EA0E}">
        <p15:presenceInfo xmlns:p15="http://schemas.microsoft.com/office/powerpoint/2012/main" userId="Luo, 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20" autoAdjust="0"/>
  </p:normalViewPr>
  <p:slideViewPr>
    <p:cSldViewPr snapToGrid="0">
      <p:cViewPr varScale="1">
        <p:scale>
          <a:sx n="80" d="100"/>
          <a:sy n="80" d="100"/>
        </p:scale>
        <p:origin x="1478"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4A588-15DA-44F6-B49C-BC412C89222F}" type="datetimeFigureOut">
              <a:rPr lang="zh-CN" altLang="en-US" smtClean="0"/>
              <a:t>2020/2/20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FED7E-2B9A-4A75-9F35-5AE2784AFC0B}" type="slidenum">
              <a:rPr lang="zh-CN" altLang="en-US" smtClean="0"/>
              <a:t>‹#›</a:t>
            </a:fld>
            <a:endParaRPr lang="zh-CN" altLang="en-US"/>
          </a:p>
        </p:txBody>
      </p:sp>
    </p:spTree>
    <p:extLst>
      <p:ext uri="{BB962C8B-B14F-4D97-AF65-F5344CB8AC3E}">
        <p14:creationId xmlns:p14="http://schemas.microsoft.com/office/powerpoint/2010/main" val="299108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B8740-C3E8-4F36-9AA1-3227B6A089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0707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对撞机中，束团中大部分粒子只是互相通过，其相应的空间电荷力对束流运动的影响称为束</a:t>
            </a:r>
            <a:r>
              <a:rPr lang="en-US" altLang="zh-CN" dirty="0" smtClean="0"/>
              <a:t>-</a:t>
            </a:r>
            <a:r>
              <a:rPr lang="zh-CN" altLang="en-US" dirty="0" smtClean="0"/>
              <a:t>束相互作用。对于短束团，相当于薄透镜四极场扰动，即线性频移，通常用束</a:t>
            </a:r>
            <a:r>
              <a:rPr lang="en-US" altLang="zh-CN" dirty="0" smtClean="0"/>
              <a:t>-</a:t>
            </a:r>
            <a:r>
              <a:rPr lang="zh-CN" altLang="en-US" dirty="0" smtClean="0"/>
              <a:t>束作用参数表示。束束相互作用的频移形成了对撞亮度极限。</a:t>
            </a:r>
            <a:endParaRPr lang="en-US" altLang="zh-CN" dirty="0" smtClean="0"/>
          </a:p>
          <a:p>
            <a:endParaRPr lang="en-US" altLang="zh-CN" dirty="0" smtClean="0"/>
          </a:p>
          <a:p>
            <a:r>
              <a:rPr lang="zh-CN" altLang="en-US" dirty="0" smtClean="0"/>
              <a:t>国智元等，高能储存环中的双流不稳定性</a:t>
            </a:r>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4</a:t>
            </a:fld>
            <a:endParaRPr lang="zh-CN" altLang="en-US"/>
          </a:p>
        </p:txBody>
      </p:sp>
    </p:spTree>
    <p:extLst>
      <p:ext uri="{BB962C8B-B14F-4D97-AF65-F5344CB8AC3E}">
        <p14:creationId xmlns:p14="http://schemas.microsoft.com/office/powerpoint/2010/main" val="352451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1B8740-C3E8-4F36-9AA1-3227B6A089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8658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Tune measurement, use tune vs current to estimate the impedance of the whole ring</a:t>
            </a:r>
          </a:p>
        </p:txBody>
      </p:sp>
      <p:sp>
        <p:nvSpPr>
          <p:cNvPr id="4" name="灯片编号占位符 3"/>
          <p:cNvSpPr>
            <a:spLocks noGrp="1"/>
          </p:cNvSpPr>
          <p:nvPr>
            <p:ph type="sldNum" sz="quarter" idx="10"/>
          </p:nvPr>
        </p:nvSpPr>
        <p:spPr/>
        <p:txBody>
          <a:bodyPr/>
          <a:lstStyle/>
          <a:p>
            <a:fld id="{88CFED7E-2B9A-4A75-9F35-5AE2784AFC0B}" type="slidenum">
              <a:rPr lang="zh-CN" altLang="en-US" smtClean="0"/>
              <a:t>12</a:t>
            </a:fld>
            <a:endParaRPr lang="zh-CN" altLang="en-US"/>
          </a:p>
        </p:txBody>
      </p:sp>
    </p:spTree>
    <p:extLst>
      <p:ext uri="{BB962C8B-B14F-4D97-AF65-F5344CB8AC3E}">
        <p14:creationId xmlns:p14="http://schemas.microsoft.com/office/powerpoint/2010/main" val="127639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Tune measurement, use tune vs current to estimate the impedance of the whole ring</a:t>
            </a:r>
          </a:p>
        </p:txBody>
      </p:sp>
      <p:sp>
        <p:nvSpPr>
          <p:cNvPr id="4" name="灯片编号占位符 3"/>
          <p:cNvSpPr>
            <a:spLocks noGrp="1"/>
          </p:cNvSpPr>
          <p:nvPr>
            <p:ph type="sldNum" sz="quarter" idx="10"/>
          </p:nvPr>
        </p:nvSpPr>
        <p:spPr/>
        <p:txBody>
          <a:bodyPr/>
          <a:lstStyle/>
          <a:p>
            <a:fld id="{88CFED7E-2B9A-4A75-9F35-5AE2784AFC0B}" type="slidenum">
              <a:rPr lang="zh-CN" altLang="en-US" smtClean="0"/>
              <a:t>13</a:t>
            </a:fld>
            <a:endParaRPr lang="zh-CN" altLang="en-US"/>
          </a:p>
        </p:txBody>
      </p:sp>
    </p:spTree>
    <p:extLst>
      <p:ext uri="{BB962C8B-B14F-4D97-AF65-F5344CB8AC3E}">
        <p14:creationId xmlns:p14="http://schemas.microsoft.com/office/powerpoint/2010/main" val="1489666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9" name="组合 8"/>
          <p:cNvGrpSpPr/>
          <p:nvPr/>
        </p:nvGrpSpPr>
        <p:grpSpPr>
          <a:xfrm>
            <a:off x="-11" y="0"/>
            <a:ext cx="9144012" cy="6863989"/>
            <a:chOff x="-11" y="0"/>
            <a:chExt cx="9144012" cy="6863989"/>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852" t="1627" r="381"/>
            <a:stretch/>
          </p:blipFill>
          <p:spPr>
            <a:xfrm>
              <a:off x="-11" y="0"/>
              <a:ext cx="7872549" cy="6863989"/>
            </a:xfrm>
            <a:prstGeom prst="rect">
              <a:avLst/>
            </a:prstGeom>
          </p:spPr>
        </p:pic>
        <p:sp>
          <p:nvSpPr>
            <p:cNvPr id="8" name="矩形 7"/>
            <p:cNvSpPr/>
            <p:nvPr/>
          </p:nvSpPr>
          <p:spPr>
            <a:xfrm>
              <a:off x="400594" y="0"/>
              <a:ext cx="8743407" cy="6858000"/>
            </a:xfrm>
            <a:prstGeom prst="rect">
              <a:avLst/>
            </a:prstGeom>
            <a:gradFill flip="none" rotWithShape="1">
              <a:gsLst>
                <a:gs pos="30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
        <p:nvSpPr>
          <p:cNvPr id="2" name="KSO_CT1"/>
          <p:cNvSpPr>
            <a:spLocks noGrp="1"/>
          </p:cNvSpPr>
          <p:nvPr>
            <p:ph type="ctrTitle" hasCustomPrompt="1"/>
          </p:nvPr>
        </p:nvSpPr>
        <p:spPr>
          <a:xfrm>
            <a:off x="2394858" y="2333895"/>
            <a:ext cx="6365962" cy="1271326"/>
          </a:xfrm>
        </p:spPr>
        <p:txBody>
          <a:bodyPr anchor="b">
            <a:normAutofit/>
          </a:bodyPr>
          <a:lstStyle>
            <a:lvl1pPr algn="r">
              <a:defRPr sz="3200" baseline="0">
                <a:blipFill dpi="0" rotWithShape="1">
                  <a:blip r:embed="rId3">
                    <a:extLst>
                      <a:ext uri="{28A0092B-C50C-407E-A947-70E740481C1C}">
                        <a14:useLocalDpi xmlns:a14="http://schemas.microsoft.com/office/drawing/2010/main" val="0"/>
                      </a:ext>
                    </a:extLst>
                  </a:blip>
                  <a:srcRect/>
                  <a:stretch>
                    <a:fillRect/>
                  </a:stretch>
                </a:blipFill>
                <a:latin typeface="Century Schoolbook" panose="02040604050505020304" pitchFamily="18" charset="0"/>
              </a:defRPr>
            </a:lvl1pPr>
          </a:lstStyle>
          <a:p>
            <a:r>
              <a:rPr lang="zh-CN" altLang="en-US" dirty="0" smtClean="0"/>
              <a:t>单击此处添加标题</a:t>
            </a:r>
            <a:endParaRPr lang="en-US" dirty="0"/>
          </a:p>
        </p:txBody>
      </p:sp>
      <p:sp>
        <p:nvSpPr>
          <p:cNvPr id="3" name="KSO_CT2"/>
          <p:cNvSpPr>
            <a:spLocks noGrp="1"/>
          </p:cNvSpPr>
          <p:nvPr>
            <p:ph type="subTitle" idx="1" hasCustomPrompt="1"/>
          </p:nvPr>
        </p:nvSpPr>
        <p:spPr>
          <a:xfrm>
            <a:off x="2393595" y="3605222"/>
            <a:ext cx="6374304" cy="513932"/>
          </a:xfrm>
        </p:spPr>
        <p:txBody>
          <a:bodyPr anchor="ctr">
            <a:normAutofit/>
          </a:bodyPr>
          <a:lstStyle>
            <a:lvl1pPr marL="0" indent="0" algn="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单击此处添加副标题</a:t>
            </a:r>
          </a:p>
        </p:txBody>
      </p:sp>
      <p:cxnSp>
        <p:nvCxnSpPr>
          <p:cNvPr id="12" name="直接连接符 11"/>
          <p:cNvCxnSpPr/>
          <p:nvPr/>
        </p:nvCxnSpPr>
        <p:spPr>
          <a:xfrm flipV="1">
            <a:off x="3200400" y="3599233"/>
            <a:ext cx="5829300" cy="1"/>
          </a:xfrm>
          <a:prstGeom prst="line">
            <a:avLst/>
          </a:prstGeom>
          <a:ln w="19050">
            <a:gradFill flip="none" rotWithShape="1">
              <a:gsLst>
                <a:gs pos="0">
                  <a:schemeClr val="accent1">
                    <a:lumMod val="60000"/>
                    <a:lumOff val="40000"/>
                  </a:schemeClr>
                </a:gs>
                <a:gs pos="100000">
                  <a:schemeClr val="accent3">
                    <a:lumMod val="60000"/>
                    <a:lumOff val="40000"/>
                    <a:alpha val="0"/>
                  </a:schemeClr>
                </a:gs>
                <a:gs pos="33000">
                  <a:schemeClr val="accent1">
                    <a:lumMod val="60000"/>
                    <a:lumOff val="40000"/>
                  </a:schemeClr>
                </a:gs>
              </a:gsLst>
              <a:path path="circle">
                <a:fillToRect l="50000" t="130000" r="50000" b="-3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40349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48565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853441" y="365125"/>
            <a:ext cx="6681893"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33652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9" name="组合 8"/>
          <p:cNvGrpSpPr/>
          <p:nvPr/>
        </p:nvGrpSpPr>
        <p:grpSpPr>
          <a:xfrm>
            <a:off x="-11" y="0"/>
            <a:ext cx="9144012" cy="6863989"/>
            <a:chOff x="-11" y="0"/>
            <a:chExt cx="9144012" cy="6863989"/>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13852" t="1627" r="381"/>
            <a:stretch/>
          </p:blipFill>
          <p:spPr>
            <a:xfrm>
              <a:off x="-11" y="0"/>
              <a:ext cx="7872549" cy="6863989"/>
            </a:xfrm>
            <a:prstGeom prst="rect">
              <a:avLst/>
            </a:prstGeom>
          </p:spPr>
        </p:pic>
        <p:sp>
          <p:nvSpPr>
            <p:cNvPr id="8" name="矩形 7"/>
            <p:cNvSpPr/>
            <p:nvPr userDrawn="1"/>
          </p:nvSpPr>
          <p:spPr>
            <a:xfrm>
              <a:off x="400594" y="0"/>
              <a:ext cx="8743407" cy="6858000"/>
            </a:xfrm>
            <a:prstGeom prst="rect">
              <a:avLst/>
            </a:prstGeom>
            <a:gradFill flip="none" rotWithShape="1">
              <a:gsLst>
                <a:gs pos="30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KSO_FD"/>
          <p:cNvSpPr>
            <a:spLocks noGrp="1"/>
          </p:cNvSpPr>
          <p:nvPr>
            <p:ph type="dt" sz="half" idx="10"/>
          </p:nvPr>
        </p:nvSpPr>
        <p:spPr>
          <a:xfrm>
            <a:off x="4549138" y="4603529"/>
            <a:ext cx="2057400" cy="365125"/>
          </a:xfrm>
        </p:spPr>
        <p:txBody>
          <a:bodyPr/>
          <a:lstStyle/>
          <a:p>
            <a:fld id="{ADC8F47D-CD47-4CCF-9CEC-0C618F164A8C}" type="datetimeFigureOut">
              <a:rPr lang="zh-CN" altLang="en-US" smtClean="0"/>
              <a:t>2020/2/20</a:t>
            </a:fld>
            <a:endParaRPr lang="zh-CN" altLang="en-US"/>
          </a:p>
        </p:txBody>
      </p:sp>
      <p:sp>
        <p:nvSpPr>
          <p:cNvPr id="2" name="KSO_CT1"/>
          <p:cNvSpPr>
            <a:spLocks noGrp="1"/>
          </p:cNvSpPr>
          <p:nvPr>
            <p:ph type="ctrTitle" hasCustomPrompt="1"/>
          </p:nvPr>
        </p:nvSpPr>
        <p:spPr>
          <a:xfrm>
            <a:off x="2394857" y="2333895"/>
            <a:ext cx="6365962" cy="1271326"/>
          </a:xfrm>
        </p:spPr>
        <p:txBody>
          <a:bodyPr anchor="b">
            <a:normAutofit/>
          </a:bodyPr>
          <a:lstStyle>
            <a:lvl1pPr algn="ctr">
              <a:defRPr sz="6000" baseline="0">
                <a:blipFill dpi="0" rotWithShape="1">
                  <a:blip r:embed="rId3">
                    <a:extLst>
                      <a:ext uri="{28A0092B-C50C-407E-A947-70E740481C1C}">
                        <a14:useLocalDpi xmlns:a14="http://schemas.microsoft.com/office/drawing/2010/main" val="0"/>
                      </a:ext>
                    </a:extLst>
                  </a:blip>
                  <a:srcRect/>
                  <a:stretch>
                    <a:fillRect/>
                  </a:stretch>
                </a:blipFill>
                <a:latin typeface="华文新魏" panose="02010800040101010101" pitchFamily="2" charset="-122"/>
                <a:ea typeface="华文新魏" panose="02010800040101010101" pitchFamily="2" charset="-122"/>
              </a:defRPr>
            </a:lvl1pPr>
          </a:lstStyle>
          <a:p>
            <a:r>
              <a:rPr lang="zh-CN" altLang="en-US" dirty="0" smtClean="0"/>
              <a:t>单击此处添加标题</a:t>
            </a:r>
            <a:endParaRPr lang="en-US" dirty="0"/>
          </a:p>
        </p:txBody>
      </p:sp>
      <p:sp>
        <p:nvSpPr>
          <p:cNvPr id="3" name="KSO_CT2"/>
          <p:cNvSpPr>
            <a:spLocks noGrp="1"/>
          </p:cNvSpPr>
          <p:nvPr>
            <p:ph type="subTitle" idx="1" hasCustomPrompt="1"/>
          </p:nvPr>
        </p:nvSpPr>
        <p:spPr>
          <a:xfrm>
            <a:off x="2394857" y="3773007"/>
            <a:ext cx="6374304" cy="513932"/>
          </a:xfrm>
        </p:spPr>
        <p:txBody>
          <a:bodyPr anchor="ctr">
            <a:normAutofit/>
          </a:bodyPr>
          <a:lstStyle>
            <a:lvl1pPr marL="0" indent="0" algn="ctr">
              <a:buNone/>
              <a:defRPr sz="2400">
                <a:solidFill>
                  <a:schemeClr val="tx1"/>
                </a:solidFill>
                <a:latin typeface="华文仿宋" panose="02010600040101010101" pitchFamily="2" charset="-122"/>
                <a:ea typeface="华文仿宋" panose="020106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单击此处添加副标题</a:t>
            </a:r>
          </a:p>
        </p:txBody>
      </p:sp>
      <p:cxnSp>
        <p:nvCxnSpPr>
          <p:cNvPr id="12" name="直接连接符 11"/>
          <p:cNvCxnSpPr/>
          <p:nvPr/>
        </p:nvCxnSpPr>
        <p:spPr>
          <a:xfrm flipV="1">
            <a:off x="3200400" y="3599231"/>
            <a:ext cx="5829300" cy="1"/>
          </a:xfrm>
          <a:prstGeom prst="line">
            <a:avLst/>
          </a:prstGeom>
          <a:ln w="19050">
            <a:gradFill flip="none" rotWithShape="1">
              <a:gsLst>
                <a:gs pos="0">
                  <a:schemeClr val="accent1">
                    <a:lumMod val="60000"/>
                    <a:lumOff val="40000"/>
                  </a:schemeClr>
                </a:gs>
                <a:gs pos="100000">
                  <a:schemeClr val="accent3">
                    <a:lumMod val="60000"/>
                    <a:lumOff val="40000"/>
                    <a:alpha val="0"/>
                  </a:schemeClr>
                </a:gs>
                <a:gs pos="33000">
                  <a:schemeClr val="accent1">
                    <a:lumMod val="60000"/>
                    <a:lumOff val="40000"/>
                  </a:schemeClr>
                </a:gs>
              </a:gsLst>
              <a:path path="circle">
                <a:fillToRect l="50000" t="130000" r="50000" b="-3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04225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487682" y="288370"/>
            <a:ext cx="8520851" cy="617111"/>
          </a:xfrm>
        </p:spPr>
        <p:txBody>
          <a:bodyPr>
            <a:noAutofit/>
          </a:bodyPr>
          <a:lstStyle>
            <a:lvl1pPr>
              <a:defRPr sz="4400">
                <a:latin typeface="华文中宋" panose="02010600040101010101" pitchFamily="2" charset="-122"/>
                <a:ea typeface="华文中宋" panose="02010600040101010101" pitchFamily="2" charset="-122"/>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487682" y="1102660"/>
            <a:ext cx="8220890" cy="5358200"/>
          </a:xfrm>
        </p:spPr>
        <p:txBody>
          <a:bodyPr>
            <a:noAutofit/>
          </a:bodyPr>
          <a:lstStyle>
            <a:lvl1pPr marL="357188" indent="-357188">
              <a:buClr>
                <a:schemeClr val="accent1">
                  <a:lumMod val="75000"/>
                </a:schemeClr>
              </a:buClr>
              <a:buFont typeface="Wingdings" panose="05000000000000000000" pitchFamily="2" charset="2"/>
              <a:buChar char="m"/>
              <a:defRPr sz="2800">
                <a:solidFill>
                  <a:srgbClr val="002060"/>
                </a:solidFill>
                <a:latin typeface="华文仿宋" panose="02010600040101010101" pitchFamily="2" charset="-122"/>
                <a:ea typeface="华文仿宋" panose="02010600040101010101" pitchFamily="2" charset="-122"/>
              </a:defRPr>
            </a:lvl1pPr>
            <a:lvl2pPr marL="612000" indent="-357188">
              <a:spcBef>
                <a:spcPts val="600"/>
              </a:spcBef>
              <a:spcAft>
                <a:spcPts val="0"/>
              </a:spcAft>
              <a:buClr>
                <a:srgbClr val="002060"/>
              </a:buClr>
              <a:buFont typeface="Wingdings" panose="05000000000000000000" pitchFamily="2" charset="2"/>
              <a:buChar char="Ø"/>
              <a:defRPr sz="2400">
                <a:solidFill>
                  <a:srgbClr val="002060"/>
                </a:solidFill>
                <a:latin typeface="华文楷体" panose="02010600040101010101" pitchFamily="2" charset="-122"/>
                <a:ea typeface="华文楷体" panose="02010600040101010101" pitchFamily="2" charset="-122"/>
              </a:defRPr>
            </a:lvl2pPr>
            <a:lvl3pPr marL="900000">
              <a:lnSpc>
                <a:spcPct val="100000"/>
              </a:lnSpc>
              <a:defRPr>
                <a:latin typeface="华文宋体" panose="02010600040101010101" pitchFamily="2" charset="-122"/>
                <a:ea typeface="华文宋体" panose="02010600040101010101" pitchFamily="2" charset="-122"/>
              </a:defRPr>
            </a:lvl3pPr>
            <a:lvl4pPr marL="1242000">
              <a:lnSpc>
                <a:spcPct val="100000"/>
              </a:lnSpc>
              <a:spcBef>
                <a:spcPts val="600"/>
              </a:spcBef>
              <a:defRPr sz="1600">
                <a:solidFill>
                  <a:srgbClr val="7030A0"/>
                </a:solidFill>
                <a:latin typeface="华文宋体" panose="02010600040101010101" pitchFamily="2" charset="-122"/>
                <a:ea typeface="华文宋体" panose="02010600040101010101" pitchFamily="2" charset="-122"/>
              </a:defRPr>
            </a:lvl4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40988680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605099" y="2031999"/>
            <a:ext cx="5736229" cy="1235075"/>
          </a:xfrm>
        </p:spPr>
        <p:txBody>
          <a:bodyPr anchor="b">
            <a:normAutofit/>
          </a:bodyPr>
          <a:lstStyle>
            <a:lvl1pPr algn="ctr">
              <a:defRPr sz="4400"/>
            </a:lvl1pPr>
          </a:lstStyle>
          <a:p>
            <a:r>
              <a:rPr lang="zh-CN" altLang="en-US" dirty="0" smtClean="0"/>
              <a:t>单击此处添加标题</a:t>
            </a:r>
            <a:endParaRPr lang="en-US" dirty="0"/>
          </a:p>
        </p:txBody>
      </p:sp>
      <p:sp>
        <p:nvSpPr>
          <p:cNvPr id="3" name="KSO_ST2"/>
          <p:cNvSpPr>
            <a:spLocks noGrp="1"/>
          </p:cNvSpPr>
          <p:nvPr>
            <p:ph type="body" idx="1" hasCustomPrompt="1"/>
          </p:nvPr>
        </p:nvSpPr>
        <p:spPr>
          <a:xfrm>
            <a:off x="1605099" y="3355027"/>
            <a:ext cx="5736229" cy="485454"/>
          </a:xfrm>
          <a:blipFill dpi="0" rotWithShape="1">
            <a:blip r:embed="rId2"/>
            <a:srcRect/>
            <a:stretch>
              <a:fillRect t="-2000"/>
            </a:stretch>
          </a:blipFill>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单击此处添加副标题</a:t>
            </a:r>
            <a:endParaRPr lang="en-US" altLang="zh-CN" dirty="0" smtClean="0"/>
          </a:p>
        </p:txBody>
      </p:sp>
      <p:sp>
        <p:nvSpPr>
          <p:cNvPr id="4"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230015081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编辑母版文本样式</a:t>
            </a:r>
          </a:p>
          <a:p>
            <a:pPr lvl="1"/>
            <a:r>
              <a:rPr lang="zh-CN" altLang="en-US" smtClean="0"/>
              <a:t>第二级</a:t>
            </a:r>
          </a:p>
        </p:txBody>
      </p:sp>
      <p:sp>
        <p:nvSpPr>
          <p:cNvPr id="5"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143540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123814"/>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KSO_BC1"/>
          <p:cNvSpPr>
            <a:spLocks noGrp="1"/>
          </p:cNvSpPr>
          <p:nvPr>
            <p:ph sz="half" idx="2"/>
          </p:nvPr>
        </p:nvSpPr>
        <p:spPr>
          <a:xfrm>
            <a:off x="824576" y="1947726"/>
            <a:ext cx="3868340" cy="4200528"/>
          </a:xfrm>
        </p:spPr>
        <p:txBody>
          <a:bodyPr/>
          <a:lstStyle/>
          <a:p>
            <a:pPr lvl="0"/>
            <a:r>
              <a:rPr lang="zh-CN" altLang="en-US" smtClean="0"/>
              <a:t>编辑母版文本样式</a:t>
            </a:r>
          </a:p>
          <a:p>
            <a:pPr lvl="1"/>
            <a:r>
              <a:rPr lang="zh-CN" altLang="en-US" smtClean="0"/>
              <a:t>第二级</a:t>
            </a:r>
          </a:p>
        </p:txBody>
      </p:sp>
      <p:sp>
        <p:nvSpPr>
          <p:cNvPr id="5" name="Text Placeholder 4"/>
          <p:cNvSpPr>
            <a:spLocks noGrp="1"/>
          </p:cNvSpPr>
          <p:nvPr>
            <p:ph type="body" sz="quarter" idx="3"/>
          </p:nvPr>
        </p:nvSpPr>
        <p:spPr>
          <a:xfrm>
            <a:off x="4823884" y="1123814"/>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KSO_BC2"/>
          <p:cNvSpPr>
            <a:spLocks noGrp="1"/>
          </p:cNvSpPr>
          <p:nvPr>
            <p:ph sz="quarter" idx="4"/>
          </p:nvPr>
        </p:nvSpPr>
        <p:spPr>
          <a:xfrm>
            <a:off x="4823884" y="1947726"/>
            <a:ext cx="3887391" cy="4200528"/>
          </a:xfrm>
        </p:spPr>
        <p:txBody>
          <a:bodyPr/>
          <a:lstStyle/>
          <a:p>
            <a:pPr lvl="0"/>
            <a:r>
              <a:rPr lang="zh-CN" altLang="en-US" smtClean="0"/>
              <a:t>编辑母版文本样式</a:t>
            </a:r>
          </a:p>
          <a:p>
            <a:pPr lvl="1"/>
            <a:r>
              <a:rPr lang="zh-CN" altLang="en-US" smtClean="0"/>
              <a:t>第二级</a:t>
            </a:r>
          </a:p>
        </p:txBody>
      </p:sp>
      <p:sp>
        <p:nvSpPr>
          <p:cNvPr id="7"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4145634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43903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3841859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147122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87683" y="282862"/>
            <a:ext cx="8520851" cy="617111"/>
          </a:xfrm>
        </p:spPr>
        <p:txBody>
          <a:bodyPr>
            <a:noAutofit/>
          </a:bodyPr>
          <a:lstStyle>
            <a:lvl1pPr>
              <a:defRPr sz="4400" baseline="0">
                <a:latin typeface="华文中宋" panose="02010600040101010101" pitchFamily="2" charset="-122"/>
                <a:ea typeface="华文中宋" panose="02010600040101010101" pitchFamily="2" charset="-122"/>
              </a:defRPr>
            </a:lvl1pPr>
          </a:lstStyle>
          <a:p>
            <a:r>
              <a:rPr lang="en-US" altLang="zh-CN" dirty="0" smtClean="0"/>
              <a:t>Type this</a:t>
            </a:r>
            <a:endParaRPr lang="en-US" dirty="0"/>
          </a:p>
        </p:txBody>
      </p:sp>
      <p:sp>
        <p:nvSpPr>
          <p:cNvPr id="3" name="KSO_BC1"/>
          <p:cNvSpPr>
            <a:spLocks noGrp="1"/>
          </p:cNvSpPr>
          <p:nvPr>
            <p:ph idx="1" hasCustomPrompt="1"/>
          </p:nvPr>
        </p:nvSpPr>
        <p:spPr>
          <a:xfrm>
            <a:off x="487683" y="1078106"/>
            <a:ext cx="8220890" cy="5203130"/>
          </a:xfrm>
        </p:spPr>
        <p:txBody>
          <a:bodyPr/>
          <a:lstStyle>
            <a:lvl1pPr marL="357188" indent="-357188">
              <a:buClr>
                <a:schemeClr val="accent1">
                  <a:lumMod val="75000"/>
                </a:schemeClr>
              </a:buClr>
              <a:buFont typeface="Wingdings" panose="05000000000000000000" pitchFamily="2" charset="2"/>
              <a:buChar char="m"/>
              <a:defRPr sz="2800" baseline="0">
                <a:solidFill>
                  <a:srgbClr val="002060"/>
                </a:solidFill>
                <a:latin typeface="华文楷体" panose="02010600040101010101" pitchFamily="2" charset="-122"/>
                <a:ea typeface="华文楷体" panose="02010600040101010101" pitchFamily="2" charset="-122"/>
                <a:cs typeface="Times New Roman" panose="02020603050405020304" pitchFamily="18" charset="0"/>
              </a:defRPr>
            </a:lvl1pPr>
            <a:lvl2pPr marL="612000" indent="-357188">
              <a:spcBef>
                <a:spcPts val="600"/>
              </a:spcBef>
              <a:spcAft>
                <a:spcPts val="0"/>
              </a:spcAft>
              <a:buClr>
                <a:srgbClr val="002060"/>
              </a:buClr>
              <a:buFont typeface="Wingdings" panose="05000000000000000000" pitchFamily="2" charset="2"/>
              <a:buChar char="Ø"/>
              <a:defRPr sz="2400">
                <a:solidFill>
                  <a:srgbClr val="7030A0"/>
                </a:solidFill>
                <a:latin typeface="华文仿宋" panose="02010600040101010101" pitchFamily="2" charset="-122"/>
                <a:ea typeface="华文仿宋" panose="02010600040101010101" pitchFamily="2" charset="-122"/>
                <a:cs typeface="Times New Roman" panose="02020603050405020304" pitchFamily="18" charset="0"/>
              </a:defRPr>
            </a:lvl2pPr>
            <a:lvl3pPr>
              <a:lnSpc>
                <a:spcPct val="100000"/>
              </a:lnSpc>
              <a:defRPr/>
            </a:lvl3pPr>
          </a:lstStyle>
          <a:p>
            <a:pPr lvl="0"/>
            <a:r>
              <a:rPr lang="en-US" altLang="zh-CN" dirty="0" smtClean="0"/>
              <a:t>Type this</a:t>
            </a:r>
            <a:endParaRPr lang="zh-CN" altLang="en-US" dirty="0" smtClean="0"/>
          </a:p>
          <a:p>
            <a:pPr lvl="1"/>
            <a:r>
              <a:rPr lang="en-US" altLang="zh-CN" dirty="0" smtClean="0"/>
              <a:t>Type this</a:t>
            </a:r>
          </a:p>
          <a:p>
            <a:pPr lvl="2"/>
            <a:r>
              <a:rPr lang="en-US" altLang="zh-CN" dirty="0" smtClean="0"/>
              <a:t>Type this</a:t>
            </a:r>
            <a:endParaRPr lang="zh-CN" altLang="en-US" dirty="0" smtClean="0"/>
          </a:p>
        </p:txBody>
      </p:sp>
      <p:sp>
        <p:nvSpPr>
          <p:cNvPr id="4"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33300560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2937816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786080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853440" y="365125"/>
            <a:ext cx="6681893" cy="5811838"/>
          </a:xfrm>
        </p:spPr>
        <p:txBody>
          <a:bodyPr vert="eaVert"/>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ADC8F47D-CD47-4CCF-9CEC-0C618F164A8C}"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4074524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9" name="组合 8"/>
          <p:cNvGrpSpPr/>
          <p:nvPr/>
        </p:nvGrpSpPr>
        <p:grpSpPr>
          <a:xfrm>
            <a:off x="-11" y="0"/>
            <a:ext cx="9144012" cy="6863989"/>
            <a:chOff x="-11" y="0"/>
            <a:chExt cx="9144012" cy="6863989"/>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852" t="1627" r="381"/>
            <a:stretch/>
          </p:blipFill>
          <p:spPr>
            <a:xfrm>
              <a:off x="-11" y="0"/>
              <a:ext cx="7872549" cy="6863989"/>
            </a:xfrm>
            <a:prstGeom prst="rect">
              <a:avLst/>
            </a:prstGeom>
          </p:spPr>
        </p:pic>
        <p:sp>
          <p:nvSpPr>
            <p:cNvPr id="8" name="矩形 7"/>
            <p:cNvSpPr/>
            <p:nvPr/>
          </p:nvSpPr>
          <p:spPr>
            <a:xfrm>
              <a:off x="400594" y="0"/>
              <a:ext cx="8743407" cy="6858000"/>
            </a:xfrm>
            <a:prstGeom prst="rect">
              <a:avLst/>
            </a:prstGeom>
            <a:gradFill flip="none" rotWithShape="1">
              <a:gsLst>
                <a:gs pos="30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
        <p:nvSpPr>
          <p:cNvPr id="2" name="KSO_CT1"/>
          <p:cNvSpPr>
            <a:spLocks noGrp="1"/>
          </p:cNvSpPr>
          <p:nvPr>
            <p:ph type="ctrTitle" hasCustomPrompt="1"/>
          </p:nvPr>
        </p:nvSpPr>
        <p:spPr>
          <a:xfrm>
            <a:off x="2394858" y="2333895"/>
            <a:ext cx="6365962" cy="1271326"/>
          </a:xfrm>
        </p:spPr>
        <p:txBody>
          <a:bodyPr anchor="b">
            <a:normAutofit/>
          </a:bodyPr>
          <a:lstStyle>
            <a:lvl1pPr algn="r">
              <a:defRPr sz="3200" baseline="0">
                <a:blipFill dpi="0" rotWithShape="1">
                  <a:blip r:embed="rId3">
                    <a:extLst>
                      <a:ext uri="{28A0092B-C50C-407E-A947-70E740481C1C}">
                        <a14:useLocalDpi xmlns:a14="http://schemas.microsoft.com/office/drawing/2010/main" val="0"/>
                      </a:ext>
                    </a:extLst>
                  </a:blip>
                  <a:srcRect/>
                  <a:stretch>
                    <a:fillRect/>
                  </a:stretch>
                </a:blipFill>
                <a:latin typeface="Century Schoolbook" panose="02040604050505020304" pitchFamily="18" charset="0"/>
              </a:defRPr>
            </a:lvl1pPr>
          </a:lstStyle>
          <a:p>
            <a:r>
              <a:rPr lang="zh-CN" altLang="en-US" dirty="0" smtClean="0"/>
              <a:t>单击此处添加标题</a:t>
            </a:r>
            <a:endParaRPr lang="en-US" dirty="0"/>
          </a:p>
        </p:txBody>
      </p:sp>
      <p:sp>
        <p:nvSpPr>
          <p:cNvPr id="3" name="KSO_CT2"/>
          <p:cNvSpPr>
            <a:spLocks noGrp="1"/>
          </p:cNvSpPr>
          <p:nvPr>
            <p:ph type="subTitle" idx="1" hasCustomPrompt="1"/>
          </p:nvPr>
        </p:nvSpPr>
        <p:spPr>
          <a:xfrm>
            <a:off x="2393595" y="3605222"/>
            <a:ext cx="6374304" cy="513932"/>
          </a:xfrm>
        </p:spPr>
        <p:txBody>
          <a:bodyPr anchor="ctr">
            <a:normAutofit/>
          </a:bodyPr>
          <a:lstStyle>
            <a:lvl1pPr marL="0" indent="0" algn="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单击此处添加副标题</a:t>
            </a:r>
          </a:p>
        </p:txBody>
      </p:sp>
      <p:cxnSp>
        <p:nvCxnSpPr>
          <p:cNvPr id="12" name="直接连接符 11"/>
          <p:cNvCxnSpPr/>
          <p:nvPr/>
        </p:nvCxnSpPr>
        <p:spPr>
          <a:xfrm flipV="1">
            <a:off x="3200400" y="3599233"/>
            <a:ext cx="5829300" cy="1"/>
          </a:xfrm>
          <a:prstGeom prst="line">
            <a:avLst/>
          </a:prstGeom>
          <a:ln w="19050">
            <a:gradFill flip="none" rotWithShape="1">
              <a:gsLst>
                <a:gs pos="0">
                  <a:schemeClr val="accent1">
                    <a:lumMod val="60000"/>
                    <a:lumOff val="40000"/>
                  </a:schemeClr>
                </a:gs>
                <a:gs pos="100000">
                  <a:schemeClr val="accent3">
                    <a:lumMod val="60000"/>
                    <a:lumOff val="40000"/>
                    <a:alpha val="0"/>
                  </a:schemeClr>
                </a:gs>
                <a:gs pos="33000">
                  <a:schemeClr val="accent1">
                    <a:lumMod val="60000"/>
                    <a:lumOff val="40000"/>
                  </a:schemeClr>
                </a:gs>
              </a:gsLst>
              <a:path path="circle">
                <a:fillToRect l="50000" t="130000" r="50000" b="-3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20469"/>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87683" y="282862"/>
            <a:ext cx="8520851" cy="617111"/>
          </a:xfrm>
        </p:spPr>
        <p:txBody>
          <a:bodyPr>
            <a:noAutofit/>
          </a:bodyPr>
          <a:lstStyle>
            <a:lvl1pPr>
              <a:defRPr sz="4000" baseline="0">
                <a:latin typeface="Eras Bold ITC" panose="020B0907030504020204" pitchFamily="34" charset="0"/>
                <a:ea typeface="华文仿宋" panose="02010600040101010101" pitchFamily="2" charset="-122"/>
              </a:defRPr>
            </a:lvl1pPr>
          </a:lstStyle>
          <a:p>
            <a:r>
              <a:rPr lang="en-US" altLang="zh-CN" dirty="0" smtClean="0"/>
              <a:t>Type this</a:t>
            </a:r>
            <a:endParaRPr lang="en-US" dirty="0"/>
          </a:p>
        </p:txBody>
      </p:sp>
      <p:sp>
        <p:nvSpPr>
          <p:cNvPr id="3" name="KSO_BC1"/>
          <p:cNvSpPr>
            <a:spLocks noGrp="1"/>
          </p:cNvSpPr>
          <p:nvPr>
            <p:ph idx="1" hasCustomPrompt="1"/>
          </p:nvPr>
        </p:nvSpPr>
        <p:spPr>
          <a:xfrm>
            <a:off x="487683" y="1078106"/>
            <a:ext cx="8220890" cy="5203130"/>
          </a:xfrm>
        </p:spPr>
        <p:txBody>
          <a:bodyPr/>
          <a:lstStyle>
            <a:lvl1pPr marL="357188" indent="-357188">
              <a:buClr>
                <a:schemeClr val="accent1">
                  <a:lumMod val="75000"/>
                </a:schemeClr>
              </a:buClr>
              <a:buFont typeface="Wingdings" panose="05000000000000000000" pitchFamily="2" charset="2"/>
              <a:buChar char="m"/>
              <a:defRPr sz="2800" baseline="0">
                <a:solidFill>
                  <a:srgbClr val="002060"/>
                </a:solidFill>
                <a:latin typeface="Times New Roman" panose="02020603050405020304" pitchFamily="18" charset="0"/>
                <a:ea typeface="华文中宋" panose="02010600040101010101" pitchFamily="2" charset="-122"/>
                <a:cs typeface="Times New Roman" panose="02020603050405020304" pitchFamily="18" charset="0"/>
              </a:defRPr>
            </a:lvl1pPr>
            <a:lvl2pPr marL="612000" indent="-357188">
              <a:spcBef>
                <a:spcPts val="600"/>
              </a:spcBef>
              <a:spcAft>
                <a:spcPts val="0"/>
              </a:spcAft>
              <a:buClr>
                <a:srgbClr val="002060"/>
              </a:buClr>
              <a:buFont typeface="Wingdings" panose="05000000000000000000" pitchFamily="2" charset="2"/>
              <a:buChar char="Ø"/>
              <a:defRPr sz="2400">
                <a:solidFill>
                  <a:srgbClr val="7030A0"/>
                </a:solidFill>
                <a:latin typeface="Eras Medium ITC" panose="020B0602030504020804" pitchFamily="34" charset="0"/>
                <a:ea typeface="华文仿宋" panose="02010600040101010101" pitchFamily="2" charset="-122"/>
                <a:cs typeface="Times New Roman" panose="02020603050405020304" pitchFamily="18" charset="0"/>
              </a:defRPr>
            </a:lvl2pPr>
            <a:lvl3pPr>
              <a:lnSpc>
                <a:spcPct val="100000"/>
              </a:lnSpc>
              <a:defRPr/>
            </a:lvl3pPr>
          </a:lstStyle>
          <a:p>
            <a:pPr lvl="0"/>
            <a:r>
              <a:rPr lang="en-US" altLang="zh-CN" dirty="0" smtClean="0"/>
              <a:t>Type this</a:t>
            </a:r>
            <a:endParaRPr lang="zh-CN" altLang="en-US" dirty="0" smtClean="0"/>
          </a:p>
          <a:p>
            <a:pPr lvl="1"/>
            <a:r>
              <a:rPr lang="en-US" altLang="zh-CN" dirty="0" smtClean="0"/>
              <a:t>Type this</a:t>
            </a:r>
          </a:p>
          <a:p>
            <a:pPr lvl="2"/>
            <a:r>
              <a:rPr lang="en-US" altLang="zh-CN" dirty="0" smtClean="0"/>
              <a:t>Type this</a:t>
            </a:r>
            <a:endParaRPr lang="zh-CN" altLang="en-US" dirty="0" smtClean="0"/>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8175547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605100" y="2032001"/>
            <a:ext cx="5736229" cy="1235075"/>
          </a:xfrm>
        </p:spPr>
        <p:txBody>
          <a:bodyPr anchor="b">
            <a:normAutofit/>
          </a:bodyPr>
          <a:lstStyle>
            <a:lvl1pPr algn="ctr">
              <a:defRPr sz="4400"/>
            </a:lvl1pPr>
          </a:lstStyle>
          <a:p>
            <a:r>
              <a:rPr lang="zh-CN" altLang="en-US" dirty="0" smtClean="0"/>
              <a:t>单击此处添加标题</a:t>
            </a:r>
            <a:endParaRPr lang="en-US" dirty="0"/>
          </a:p>
        </p:txBody>
      </p:sp>
      <p:sp>
        <p:nvSpPr>
          <p:cNvPr id="3" name="KSO_ST2"/>
          <p:cNvSpPr>
            <a:spLocks noGrp="1"/>
          </p:cNvSpPr>
          <p:nvPr>
            <p:ph type="body" idx="1" hasCustomPrompt="1"/>
          </p:nvPr>
        </p:nvSpPr>
        <p:spPr>
          <a:xfrm>
            <a:off x="1605100" y="3355027"/>
            <a:ext cx="5736229" cy="485454"/>
          </a:xfrm>
          <a:blipFill dpi="0" rotWithShape="1">
            <a:blip r:embed="rId2"/>
            <a:srcRect/>
            <a:stretch>
              <a:fillRect t="-2000"/>
            </a:stretch>
          </a:blipFill>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单击此处添加副标题</a:t>
            </a:r>
            <a:endParaRPr lang="en-US" altLang="zh-CN" dirty="0" smtClean="0"/>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06075510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2"/>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1244602"/>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544926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123814"/>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7" y="1947726"/>
            <a:ext cx="3868340" cy="420052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123814"/>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5" y="1947726"/>
            <a:ext cx="3887391" cy="420052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8" name="KSO_FT"/>
          <p:cNvSpPr>
            <a:spLocks noGrp="1"/>
          </p:cNvSpPr>
          <p:nvPr>
            <p:ph type="ftr" sz="quarter" idx="11"/>
          </p:nvPr>
        </p:nvSpPr>
        <p:spPr/>
        <p:txBody>
          <a:bodyPr/>
          <a:lstStyle/>
          <a:p>
            <a:endParaRPr lang="zh-CN" altLang="en-US">
              <a:solidFill>
                <a:srgbClr val="3D3F41">
                  <a:tint val="75000"/>
                </a:srgbClr>
              </a:solidFill>
            </a:endParaRPr>
          </a:p>
        </p:txBody>
      </p:sp>
      <p:sp>
        <p:nvSpPr>
          <p:cNvPr id="9"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095520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4" name="KSO_FT"/>
          <p:cNvSpPr>
            <a:spLocks noGrp="1"/>
          </p:cNvSpPr>
          <p:nvPr>
            <p:ph type="ftr" sz="quarter" idx="11"/>
          </p:nvPr>
        </p:nvSpPr>
        <p:spPr/>
        <p:txBody>
          <a:bodyPr/>
          <a:lstStyle/>
          <a:p>
            <a:endParaRPr lang="zh-CN" altLang="en-US">
              <a:solidFill>
                <a:srgbClr val="3D3F41">
                  <a:tint val="75000"/>
                </a:srgbClr>
              </a:solidFill>
            </a:endParaRPr>
          </a:p>
        </p:txBody>
      </p:sp>
      <p:sp>
        <p:nvSpPr>
          <p:cNvPr id="5"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685907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3" name="KSO_FT"/>
          <p:cNvSpPr>
            <a:spLocks noGrp="1"/>
          </p:cNvSpPr>
          <p:nvPr>
            <p:ph type="ftr" sz="quarter" idx="11"/>
          </p:nvPr>
        </p:nvSpPr>
        <p:spPr/>
        <p:txBody>
          <a:bodyPr/>
          <a:lstStyle/>
          <a:p>
            <a:endParaRPr lang="zh-CN" altLang="en-US">
              <a:solidFill>
                <a:srgbClr val="3D3F41">
                  <a:tint val="75000"/>
                </a:srgbClr>
              </a:solidFill>
            </a:endParaRPr>
          </a:p>
        </p:txBody>
      </p:sp>
      <p:sp>
        <p:nvSpPr>
          <p:cNvPr id="4"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15434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605100" y="2032001"/>
            <a:ext cx="5736229" cy="1235075"/>
          </a:xfrm>
        </p:spPr>
        <p:txBody>
          <a:bodyPr anchor="b">
            <a:normAutofit/>
          </a:bodyPr>
          <a:lstStyle>
            <a:lvl1pPr algn="ctr">
              <a:defRPr sz="4400"/>
            </a:lvl1pPr>
          </a:lstStyle>
          <a:p>
            <a:r>
              <a:rPr lang="zh-CN" altLang="en-US" dirty="0" smtClean="0"/>
              <a:t>单击此处添加标题</a:t>
            </a:r>
            <a:endParaRPr lang="en-US" dirty="0"/>
          </a:p>
        </p:txBody>
      </p:sp>
      <p:sp>
        <p:nvSpPr>
          <p:cNvPr id="3" name="KSO_ST2"/>
          <p:cNvSpPr>
            <a:spLocks noGrp="1"/>
          </p:cNvSpPr>
          <p:nvPr>
            <p:ph type="body" idx="1" hasCustomPrompt="1"/>
          </p:nvPr>
        </p:nvSpPr>
        <p:spPr>
          <a:xfrm>
            <a:off x="1605100" y="3355027"/>
            <a:ext cx="5736229" cy="485454"/>
          </a:xfrm>
          <a:blipFill dpi="0" rotWithShape="1">
            <a:blip r:embed="rId2"/>
            <a:srcRect/>
            <a:stretch>
              <a:fillRect t="-2000"/>
            </a:stretch>
          </a:blipFill>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单击此处添加副标题</a:t>
            </a:r>
            <a:endParaRPr lang="en-US" altLang="zh-CN" dirty="0" smtClean="0"/>
          </a:p>
        </p:txBody>
      </p:sp>
      <p:sp>
        <p:nvSpPr>
          <p:cNvPr id="4"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573615265"/>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30"/>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KSO_BC2"/>
          <p:cNvSpPr>
            <a:spLocks noGrp="1"/>
          </p:cNvSpPr>
          <p:nvPr>
            <p:ph type="body" sz="half" idx="2"/>
          </p:nvPr>
        </p:nvSpPr>
        <p:spPr>
          <a:xfrm>
            <a:off x="858443"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760883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440113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480169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853441" y="365125"/>
            <a:ext cx="6681893"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2020/2/20</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7716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2"/>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1244602"/>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3344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123814"/>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7" y="1947726"/>
            <a:ext cx="3868340" cy="420052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123814"/>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5" y="1947726"/>
            <a:ext cx="3887391" cy="420052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65253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71718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9065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30"/>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KSO_BC2"/>
          <p:cNvSpPr>
            <a:spLocks noGrp="1"/>
          </p:cNvSpPr>
          <p:nvPr>
            <p:ph type="body" sz="half" idx="2"/>
          </p:nvPr>
        </p:nvSpPr>
        <p:spPr>
          <a:xfrm>
            <a:off x="858443"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47973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t>2020/2/20</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63517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1" t="16316" r="252" b="73058"/>
          <a:stretch/>
        </p:blipFill>
        <p:spPr>
          <a:xfrm flipH="1">
            <a:off x="-1" y="-1200"/>
            <a:ext cx="9155875" cy="741429"/>
          </a:xfrm>
          <a:prstGeom prst="rect">
            <a:avLst/>
          </a:prstGeom>
        </p:spPr>
      </p:pic>
      <p:grpSp>
        <p:nvGrpSpPr>
          <p:cNvPr id="11" name="组合 10"/>
          <p:cNvGrpSpPr/>
          <p:nvPr/>
        </p:nvGrpSpPr>
        <p:grpSpPr>
          <a:xfrm rot="16200000">
            <a:off x="1136468" y="-857796"/>
            <a:ext cx="6882939" cy="9155875"/>
            <a:chOff x="-11875" y="0"/>
            <a:chExt cx="5155509" cy="6858001"/>
          </a:xfrm>
        </p:grpSpPr>
        <p:pic>
          <p:nvPicPr>
            <p:cNvPr id="12" name="图片 11"/>
            <p:cNvPicPr>
              <a:picLocks noChangeAspect="1"/>
            </p:cNvPicPr>
            <p:nvPr/>
          </p:nvPicPr>
          <p:blipFill rotWithShape="1">
            <a:blip r:embed="rId13">
              <a:extLst>
                <a:ext uri="{28A0092B-C50C-407E-A947-70E740481C1C}">
                  <a14:useLocalDpi xmlns:a14="http://schemas.microsoft.com/office/drawing/2010/main" val="0"/>
                </a:ext>
              </a:extLst>
            </a:blip>
            <a:srcRect l="1" t="1713" r="47174"/>
            <a:stretch/>
          </p:blipFill>
          <p:spPr>
            <a:xfrm>
              <a:off x="-11874" y="0"/>
              <a:ext cx="4848930" cy="6858000"/>
            </a:xfrm>
            <a:prstGeom prst="rect">
              <a:avLst/>
            </a:prstGeom>
          </p:spPr>
        </p:pic>
        <p:sp>
          <p:nvSpPr>
            <p:cNvPr id="13" name="矩形 12"/>
            <p:cNvSpPr/>
            <p:nvPr/>
          </p:nvSpPr>
          <p:spPr>
            <a:xfrm>
              <a:off x="-11875" y="1"/>
              <a:ext cx="5155509" cy="6858000"/>
            </a:xfrm>
            <a:prstGeom prst="rect">
              <a:avLst/>
            </a:prstGeom>
            <a:gradFill flip="none" rotWithShape="1">
              <a:gsLst>
                <a:gs pos="57000">
                  <a:schemeClr val="bg1">
                    <a:alpha val="82000"/>
                  </a:schemeClr>
                </a:gs>
                <a:gs pos="100000">
                  <a:schemeClr val="bg1">
                    <a:shade val="100000"/>
                    <a:satMod val="115000"/>
                    <a:alpha val="8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KSO_BT1"/>
          <p:cNvSpPr>
            <a:spLocks noGrp="1"/>
          </p:cNvSpPr>
          <p:nvPr>
            <p:ph type="title"/>
          </p:nvPr>
        </p:nvSpPr>
        <p:spPr>
          <a:xfrm>
            <a:off x="487682" y="402990"/>
            <a:ext cx="7717309" cy="617111"/>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87681" y="1020101"/>
            <a:ext cx="8159930" cy="5528744"/>
          </a:xfrm>
          <a:prstGeom prst="rect">
            <a:avLst/>
          </a:prstGeom>
        </p:spPr>
        <p:txBody>
          <a:bodyPr vert="horz" lIns="91440" tIns="45720" rIns="91440" bIns="45720" rtlCol="0">
            <a:normAutofit/>
          </a:bodyPr>
          <a:lstStyle/>
          <a:p>
            <a:pPr lvl="0"/>
            <a:r>
              <a:rPr lang="en-US" altLang="zh-CN" dirty="0" smtClean="0"/>
              <a:t>Type this</a:t>
            </a:r>
            <a:endParaRPr lang="zh-CN" altLang="en-US" dirty="0" smtClean="0"/>
          </a:p>
          <a:p>
            <a:pPr lvl="1"/>
            <a:r>
              <a:rPr lang="en-US" altLang="zh-CN" dirty="0" smtClean="0"/>
              <a:t>New Roman</a:t>
            </a:r>
            <a:endParaRPr lang="zh-CN" altLang="en-US" dirty="0" smtClean="0"/>
          </a:p>
        </p:txBody>
      </p:sp>
      <p:sp>
        <p:nvSpPr>
          <p:cNvPr id="4" name="KSO_FD"/>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A4067-A210-4C0F-B68D-BE52619CEC4B}" type="datetimeFigureOut">
              <a:rPr lang="zh-CN" altLang="en-US" smtClean="0"/>
              <a:t>2020/2/20</a:t>
            </a:fld>
            <a:endParaRPr lang="zh-CN" altLang="en-US"/>
          </a:p>
        </p:txBody>
      </p:sp>
      <p:sp>
        <p:nvSpPr>
          <p:cNvPr id="5" name="KSO_FT"/>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938320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altLang="en-US" sz="4400" b="1" i="0" kern="1200" baseline="0" dirty="0">
          <a:solidFill>
            <a:schemeClr val="accent1">
              <a:lumMod val="75000"/>
            </a:schemeClr>
          </a:solidFill>
          <a:latin typeface="Cambria Math" panose="02040503050406030204" pitchFamily="18" charset="0"/>
          <a:ea typeface="Cambria Math" panose="02040503050406030204" pitchFamily="18" charset="0"/>
          <a:cs typeface="+mj-cs"/>
        </a:defRPr>
      </a:lvl1pPr>
    </p:titleStyle>
    <p:bodyStyle>
      <a:lvl1pPr marL="357188" indent="-357188" algn="just"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Char char="l"/>
        <a:defRPr sz="2800" kern="1200" baseline="0">
          <a:solidFill>
            <a:schemeClr val="accent1">
              <a:lumMod val="75000"/>
            </a:schemeClr>
          </a:solidFill>
          <a:latin typeface="Cambria Math" panose="02040503050406030204" pitchFamily="18" charset="0"/>
          <a:ea typeface="方正姚体" panose="02010601030101010101" pitchFamily="2" charset="-122"/>
          <a:cs typeface="+mn-cs"/>
        </a:defRPr>
      </a:lvl1pPr>
      <a:lvl2pPr marL="720000" indent="-357188" algn="just" defTabSz="914400" rtl="0" eaLnBrk="1" latinLnBrk="0" hangingPunct="1">
        <a:lnSpc>
          <a:spcPct val="130000"/>
        </a:lnSpc>
        <a:spcBef>
          <a:spcPts val="0"/>
        </a:spcBef>
        <a:spcAft>
          <a:spcPts val="600"/>
        </a:spcAft>
        <a:buClr>
          <a:schemeClr val="accent1">
            <a:lumMod val="60000"/>
            <a:lumOff val="40000"/>
          </a:schemeClr>
        </a:buClr>
        <a:buSzPct val="60000"/>
        <a:buFont typeface="Wingdings" panose="05000000000000000000" pitchFamily="2" charset="2"/>
        <a:buChar char="Ø"/>
        <a:defRPr sz="2000" kern="1200" baseline="0">
          <a:solidFill>
            <a:srgbClr val="7D7D7D"/>
          </a:solidFill>
          <a:latin typeface="Times New Roman" panose="02020603050405020304" pitchFamily="18" charset="0"/>
          <a:ea typeface="方正姚体" panose="02010601030101010101" pitchFamily="2"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1" t="16316" r="252" b="73058"/>
          <a:stretch/>
        </p:blipFill>
        <p:spPr>
          <a:xfrm flipH="1">
            <a:off x="-1" y="-1200"/>
            <a:ext cx="9155875" cy="741429"/>
          </a:xfrm>
          <a:prstGeom prst="rect">
            <a:avLst/>
          </a:prstGeom>
        </p:spPr>
      </p:pic>
      <p:grpSp>
        <p:nvGrpSpPr>
          <p:cNvPr id="11" name="组合 10"/>
          <p:cNvGrpSpPr/>
          <p:nvPr/>
        </p:nvGrpSpPr>
        <p:grpSpPr>
          <a:xfrm rot="16200000">
            <a:off x="1136467" y="-857796"/>
            <a:ext cx="6882939" cy="9155875"/>
            <a:chOff x="-11875" y="0"/>
            <a:chExt cx="5155509" cy="6858001"/>
          </a:xfrm>
        </p:grpSpPr>
        <p:pic>
          <p:nvPicPr>
            <p:cNvPr id="12" name="图片 11"/>
            <p:cNvPicPr>
              <a:picLocks noChangeAspect="1"/>
            </p:cNvPicPr>
            <p:nvPr userDrawn="1"/>
          </p:nvPicPr>
          <p:blipFill rotWithShape="1">
            <a:blip r:embed="rId13">
              <a:extLst>
                <a:ext uri="{28A0092B-C50C-407E-A947-70E740481C1C}">
                  <a14:useLocalDpi xmlns:a14="http://schemas.microsoft.com/office/drawing/2010/main" val="0"/>
                </a:ext>
              </a:extLst>
            </a:blip>
            <a:srcRect l="1" t="1713" r="47174"/>
            <a:stretch/>
          </p:blipFill>
          <p:spPr>
            <a:xfrm>
              <a:off x="-11874" y="0"/>
              <a:ext cx="4848930" cy="6858000"/>
            </a:xfrm>
            <a:prstGeom prst="rect">
              <a:avLst/>
            </a:prstGeom>
          </p:spPr>
        </p:pic>
        <p:sp>
          <p:nvSpPr>
            <p:cNvPr id="13" name="矩形 12"/>
            <p:cNvSpPr/>
            <p:nvPr userDrawn="1"/>
          </p:nvSpPr>
          <p:spPr>
            <a:xfrm>
              <a:off x="-11875" y="1"/>
              <a:ext cx="5155509" cy="6858000"/>
            </a:xfrm>
            <a:prstGeom prst="rect">
              <a:avLst/>
            </a:prstGeom>
            <a:gradFill flip="none" rotWithShape="1">
              <a:gsLst>
                <a:gs pos="57000">
                  <a:schemeClr val="bg1">
                    <a:alpha val="82000"/>
                  </a:schemeClr>
                </a:gs>
                <a:gs pos="100000">
                  <a:schemeClr val="bg1">
                    <a:shade val="100000"/>
                    <a:satMod val="115000"/>
                    <a:alpha val="8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KSO_BT1"/>
          <p:cNvSpPr>
            <a:spLocks noGrp="1"/>
          </p:cNvSpPr>
          <p:nvPr>
            <p:ph type="title"/>
          </p:nvPr>
        </p:nvSpPr>
        <p:spPr>
          <a:xfrm>
            <a:off x="487681" y="402988"/>
            <a:ext cx="7717309" cy="617111"/>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87681" y="1020101"/>
            <a:ext cx="8159930" cy="5528744"/>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8F47D-CD47-4CCF-9CEC-0C618F164A8C}" type="datetimeFigureOut">
              <a:rPr lang="zh-CN" altLang="en-US" smtClean="0"/>
              <a:t>2020/2/20</a:t>
            </a:fld>
            <a:endParaRPr lang="zh-CN" altLang="en-US"/>
          </a:p>
        </p:txBody>
      </p:sp>
      <p:sp>
        <p:nvSpPr>
          <p:cNvPr id="5" name="KSO_FT"/>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1C752-BD4C-4633-81BC-1C8015AEFFF9}" type="slidenum">
              <a:rPr lang="zh-CN" altLang="en-US" smtClean="0"/>
              <a:t>‹#›</a:t>
            </a:fld>
            <a:endParaRPr lang="zh-CN" altLang="en-US"/>
          </a:p>
        </p:txBody>
      </p:sp>
    </p:spTree>
    <p:extLst>
      <p:ext uri="{BB962C8B-B14F-4D97-AF65-F5344CB8AC3E}">
        <p14:creationId xmlns:p14="http://schemas.microsoft.com/office/powerpoint/2010/main" val="27511865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1" i="0" kern="1200" baseline="0">
          <a:solidFill>
            <a:schemeClr val="accent1">
              <a:lumMod val="75000"/>
            </a:schemeClr>
          </a:solidFill>
          <a:latin typeface="Arial Black" panose="020B0A04020102020204" pitchFamily="34" charset="0"/>
          <a:ea typeface="微软雅黑" panose="020B0503020204020204" pitchFamily="34" charset="-122"/>
          <a:cs typeface="+mj-cs"/>
        </a:defRPr>
      </a:lvl1pPr>
    </p:titleStyle>
    <p:bodyStyle>
      <a:lvl1pPr marL="357188" indent="-357188" algn="just"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Char char="n"/>
        <a:defRPr sz="1800" kern="1200" baseline="0">
          <a:solidFill>
            <a:schemeClr val="accent1">
              <a:lumMod val="75000"/>
            </a:schemeClr>
          </a:solidFill>
          <a:latin typeface="Arial" panose="020B0604020202020204" pitchFamily="34" charset="0"/>
          <a:ea typeface="微软雅黑" panose="020B0503020204020204" pitchFamily="34" charset="-122"/>
          <a:cs typeface="+mn-cs"/>
        </a:defRPr>
      </a:lvl1pPr>
      <a:lvl2pPr marL="357188" indent="-357188" algn="just" defTabSz="914400" rtl="0" eaLnBrk="1" latinLnBrk="0" hangingPunct="1">
        <a:lnSpc>
          <a:spcPct val="130000"/>
        </a:lnSpc>
        <a:spcBef>
          <a:spcPts val="0"/>
        </a:spcBef>
        <a:spcAft>
          <a:spcPts val="600"/>
        </a:spcAft>
        <a:buClr>
          <a:schemeClr val="accent1">
            <a:lumMod val="60000"/>
            <a:lumOff val="40000"/>
          </a:schemeClr>
        </a:buClr>
        <a:buSzPct val="60000"/>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1" t="16316" r="252" b="73058"/>
          <a:stretch/>
        </p:blipFill>
        <p:spPr>
          <a:xfrm flipH="1">
            <a:off x="-1" y="-1200"/>
            <a:ext cx="9155875" cy="741429"/>
          </a:xfrm>
          <a:prstGeom prst="rect">
            <a:avLst/>
          </a:prstGeom>
        </p:spPr>
      </p:pic>
      <p:grpSp>
        <p:nvGrpSpPr>
          <p:cNvPr id="11" name="组合 10"/>
          <p:cNvGrpSpPr/>
          <p:nvPr/>
        </p:nvGrpSpPr>
        <p:grpSpPr>
          <a:xfrm rot="16200000">
            <a:off x="1136468" y="-857796"/>
            <a:ext cx="6882939" cy="9155875"/>
            <a:chOff x="-11875" y="0"/>
            <a:chExt cx="5155509" cy="6858001"/>
          </a:xfrm>
        </p:grpSpPr>
        <p:pic>
          <p:nvPicPr>
            <p:cNvPr id="12" name="图片 11"/>
            <p:cNvPicPr>
              <a:picLocks noChangeAspect="1"/>
            </p:cNvPicPr>
            <p:nvPr/>
          </p:nvPicPr>
          <p:blipFill rotWithShape="1">
            <a:blip r:embed="rId13">
              <a:extLst>
                <a:ext uri="{28A0092B-C50C-407E-A947-70E740481C1C}">
                  <a14:useLocalDpi xmlns:a14="http://schemas.microsoft.com/office/drawing/2010/main" val="0"/>
                </a:ext>
              </a:extLst>
            </a:blip>
            <a:srcRect l="1" t="1713" r="47174"/>
            <a:stretch/>
          </p:blipFill>
          <p:spPr>
            <a:xfrm>
              <a:off x="-11874" y="0"/>
              <a:ext cx="4848930" cy="6858000"/>
            </a:xfrm>
            <a:prstGeom prst="rect">
              <a:avLst/>
            </a:prstGeom>
          </p:spPr>
        </p:pic>
        <p:sp>
          <p:nvSpPr>
            <p:cNvPr id="13" name="矩形 12"/>
            <p:cNvSpPr/>
            <p:nvPr/>
          </p:nvSpPr>
          <p:spPr>
            <a:xfrm>
              <a:off x="-11875" y="1"/>
              <a:ext cx="5155509" cy="6858000"/>
            </a:xfrm>
            <a:prstGeom prst="rect">
              <a:avLst/>
            </a:prstGeom>
            <a:gradFill flip="none" rotWithShape="1">
              <a:gsLst>
                <a:gs pos="57000">
                  <a:schemeClr val="bg1">
                    <a:alpha val="82000"/>
                  </a:schemeClr>
                </a:gs>
                <a:gs pos="100000">
                  <a:schemeClr val="bg1">
                    <a:shade val="100000"/>
                    <a:satMod val="115000"/>
                    <a:alpha val="8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 name="KSO_BT1"/>
          <p:cNvSpPr>
            <a:spLocks noGrp="1"/>
          </p:cNvSpPr>
          <p:nvPr>
            <p:ph type="title"/>
          </p:nvPr>
        </p:nvSpPr>
        <p:spPr>
          <a:xfrm>
            <a:off x="487682" y="402990"/>
            <a:ext cx="7717309" cy="617111"/>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87681" y="1020101"/>
            <a:ext cx="8159930" cy="5528744"/>
          </a:xfrm>
          <a:prstGeom prst="rect">
            <a:avLst/>
          </a:prstGeom>
        </p:spPr>
        <p:txBody>
          <a:bodyPr vert="horz" lIns="91440" tIns="45720" rIns="91440" bIns="45720" rtlCol="0">
            <a:normAutofit/>
          </a:bodyPr>
          <a:lstStyle/>
          <a:p>
            <a:pPr lvl="0"/>
            <a:r>
              <a:rPr lang="en-US" altLang="zh-CN" dirty="0" smtClean="0"/>
              <a:t>Type this</a:t>
            </a:r>
            <a:endParaRPr lang="zh-CN" altLang="en-US" dirty="0" smtClean="0"/>
          </a:p>
          <a:p>
            <a:pPr lvl="1"/>
            <a:r>
              <a:rPr lang="en-US" altLang="zh-CN" dirty="0" smtClean="0"/>
              <a:t>New Roman</a:t>
            </a:r>
            <a:endParaRPr lang="zh-CN" altLang="en-US" dirty="0" smtClean="0"/>
          </a:p>
        </p:txBody>
      </p:sp>
      <p:sp>
        <p:nvSpPr>
          <p:cNvPr id="4" name="KSO_FD"/>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8AA4067-A210-4C0F-B68D-BE52619CEC4B}" type="datetimeFigureOut">
              <a:rPr lang="zh-CN" altLang="en-US" smtClean="0">
                <a:solidFill>
                  <a:srgbClr val="3D3F41">
                    <a:tint val="75000"/>
                  </a:srgbClr>
                </a:solidFill>
              </a:rPr>
              <a:pPr defTabSz="914400"/>
              <a:t>2020/2/20</a:t>
            </a:fld>
            <a:endParaRPr lang="zh-CN" altLang="en-US">
              <a:solidFill>
                <a:srgbClr val="3D3F41">
                  <a:tint val="75000"/>
                </a:srgbClr>
              </a:solidFill>
            </a:endParaRPr>
          </a:p>
        </p:txBody>
      </p:sp>
      <p:sp>
        <p:nvSpPr>
          <p:cNvPr id="5" name="KSO_FT"/>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3D3F41">
                  <a:tint val="75000"/>
                </a:srgbClr>
              </a:solidFill>
            </a:endParaRPr>
          </a:p>
        </p:txBody>
      </p:sp>
      <p:sp>
        <p:nvSpPr>
          <p:cNvPr id="6" name="KSO_FN"/>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917FE17-BB62-45E8-80D8-8DA0DEEF5B92}" type="slidenum">
              <a:rPr lang="zh-CN" altLang="en-US" smtClean="0">
                <a:solidFill>
                  <a:srgbClr val="3D3F41">
                    <a:tint val="75000"/>
                  </a:srgbClr>
                </a:solidFill>
              </a:rPr>
              <a:pPr defTabSz="914400"/>
              <a:t>‹#›</a:t>
            </a:fld>
            <a:endParaRPr lang="zh-CN" altLang="en-US">
              <a:solidFill>
                <a:srgbClr val="3D3F41">
                  <a:tint val="75000"/>
                </a:srgbClr>
              </a:solidFill>
            </a:endParaRPr>
          </a:p>
        </p:txBody>
      </p:sp>
    </p:spTree>
    <p:extLst>
      <p:ext uri="{BB962C8B-B14F-4D97-AF65-F5344CB8AC3E}">
        <p14:creationId xmlns:p14="http://schemas.microsoft.com/office/powerpoint/2010/main" val="775803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altLang="en-US" sz="4400" b="1" i="0" kern="1200" baseline="0" dirty="0">
          <a:solidFill>
            <a:schemeClr val="accent1">
              <a:lumMod val="75000"/>
            </a:schemeClr>
          </a:solidFill>
          <a:latin typeface="Cambria Math" panose="02040503050406030204" pitchFamily="18" charset="0"/>
          <a:ea typeface="Cambria Math" panose="02040503050406030204" pitchFamily="18" charset="0"/>
          <a:cs typeface="+mj-cs"/>
        </a:defRPr>
      </a:lvl1pPr>
    </p:titleStyle>
    <p:bodyStyle>
      <a:lvl1pPr marL="357188" indent="-357188" algn="just"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Char char="l"/>
        <a:defRPr sz="2800" kern="1200" baseline="0">
          <a:solidFill>
            <a:schemeClr val="accent1">
              <a:lumMod val="75000"/>
            </a:schemeClr>
          </a:solidFill>
          <a:latin typeface="Cambria Math" panose="02040503050406030204" pitchFamily="18" charset="0"/>
          <a:ea typeface="方正姚体" panose="02010601030101010101" pitchFamily="2" charset="-122"/>
          <a:cs typeface="+mn-cs"/>
        </a:defRPr>
      </a:lvl1pPr>
      <a:lvl2pPr marL="720000" indent="-357188" algn="just" defTabSz="914400" rtl="0" eaLnBrk="1" latinLnBrk="0" hangingPunct="1">
        <a:lnSpc>
          <a:spcPct val="130000"/>
        </a:lnSpc>
        <a:spcBef>
          <a:spcPts val="0"/>
        </a:spcBef>
        <a:spcAft>
          <a:spcPts val="600"/>
        </a:spcAft>
        <a:buClr>
          <a:schemeClr val="accent1">
            <a:lumMod val="60000"/>
            <a:lumOff val="40000"/>
          </a:schemeClr>
        </a:buClr>
        <a:buSzPct val="60000"/>
        <a:buFont typeface="Wingdings" panose="05000000000000000000" pitchFamily="2" charset="2"/>
        <a:buChar char="Ø"/>
        <a:defRPr sz="2000" kern="1200" baseline="0">
          <a:solidFill>
            <a:srgbClr val="7D7D7D"/>
          </a:solidFill>
          <a:latin typeface="Times New Roman" panose="02020603050405020304" pitchFamily="18" charset="0"/>
          <a:ea typeface="方正姚体" panose="02010601030101010101" pitchFamily="2"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47975" y="1817210"/>
            <a:ext cx="5400675" cy="1271326"/>
          </a:xfrm>
        </p:spPr>
        <p:txBody>
          <a:bodyPr>
            <a:noAutofit/>
          </a:bodyPr>
          <a:lstStyle/>
          <a:p>
            <a:pPr algn="ctr"/>
            <a:r>
              <a:rPr lang="en-US" altLang="zh-CN" sz="4400" dirty="0"/>
              <a:t>STCF-ACC</a:t>
            </a:r>
            <a:r>
              <a:rPr lang="zh-CN" altLang="en-US" sz="4400" dirty="0" smtClean="0"/>
              <a:t>加速器概念及预研工作现状</a:t>
            </a:r>
            <a:endParaRPr lang="zh-CN" altLang="en-US" sz="4400" dirty="0">
              <a:solidFill>
                <a:schemeClr val="accent4">
                  <a:lumMod val="50000"/>
                </a:schemeClr>
              </a:solidFill>
              <a:latin typeface="华文楷体" panose="02010600040101010101" pitchFamily="2" charset="-122"/>
              <a:ea typeface="华文楷体" panose="02010600040101010101" pitchFamily="2" charset="-122"/>
            </a:endParaRPr>
          </a:p>
        </p:txBody>
      </p:sp>
      <p:sp>
        <p:nvSpPr>
          <p:cNvPr id="3" name="副标题 2"/>
          <p:cNvSpPr>
            <a:spLocks noGrp="1"/>
          </p:cNvSpPr>
          <p:nvPr>
            <p:ph type="subTitle" idx="1"/>
          </p:nvPr>
        </p:nvSpPr>
        <p:spPr>
          <a:xfrm>
            <a:off x="1998371" y="3698544"/>
            <a:ext cx="6890331" cy="2292824"/>
          </a:xfrm>
        </p:spPr>
        <p:txBody>
          <a:bodyPr>
            <a:noAutofit/>
          </a:bodyPr>
          <a:lstStyle/>
          <a:p>
            <a:pPr algn="ctr">
              <a:lnSpc>
                <a:spcPct val="100000"/>
              </a:lnSpc>
            </a:pPr>
            <a:r>
              <a:rPr lang="zh-CN" altLang="en-US" sz="2800" dirty="0" smtClean="0">
                <a:solidFill>
                  <a:schemeClr val="tx1"/>
                </a:solidFill>
                <a:latin typeface="华文仿宋" panose="02010600040101010101" pitchFamily="2" charset="-122"/>
                <a:ea typeface="华文仿宋" panose="02010600040101010101" pitchFamily="2" charset="-122"/>
              </a:rPr>
              <a:t>罗箐</a:t>
            </a:r>
            <a:endParaRPr lang="en-US" altLang="zh-CN" sz="2800" dirty="0" smtClean="0">
              <a:solidFill>
                <a:schemeClr val="tx1"/>
              </a:solidFill>
              <a:latin typeface="华文仿宋" panose="02010600040101010101" pitchFamily="2" charset="-122"/>
              <a:ea typeface="华文仿宋" panose="02010600040101010101" pitchFamily="2" charset="-122"/>
            </a:endParaRPr>
          </a:p>
          <a:p>
            <a:pPr algn="ctr">
              <a:lnSpc>
                <a:spcPct val="100000"/>
              </a:lnSpc>
            </a:pPr>
            <a:r>
              <a:rPr lang="en-US" altLang="zh-CN" sz="2800" dirty="0" smtClean="0">
                <a:solidFill>
                  <a:schemeClr val="tx1"/>
                </a:solidFill>
                <a:latin typeface="华文仿宋" panose="02010600040101010101" pitchFamily="2" charset="-122"/>
                <a:ea typeface="华文仿宋" panose="02010600040101010101" pitchFamily="2" charset="-122"/>
              </a:rPr>
              <a:t>2020-02-20</a:t>
            </a:r>
            <a:endParaRPr lang="en-US" altLang="zh-CN" sz="2800" dirty="0" smtClean="0">
              <a:solidFill>
                <a:schemeClr val="tx1"/>
              </a:solidFill>
              <a:latin typeface="华文仿宋" panose="02010600040101010101" pitchFamily="2" charset="-122"/>
              <a:ea typeface="华文仿宋" panose="02010600040101010101" pitchFamily="2" charset="-122"/>
            </a:endParaRPr>
          </a:p>
          <a:p>
            <a:pPr algn="ctr">
              <a:lnSpc>
                <a:spcPct val="100000"/>
              </a:lnSpc>
            </a:pPr>
            <a:r>
              <a:rPr lang="zh-CN" altLang="en-US" sz="2800" dirty="0" smtClean="0">
                <a:solidFill>
                  <a:schemeClr val="tx1"/>
                </a:solidFill>
                <a:latin typeface="华文仿宋" panose="02010600040101010101" pitchFamily="2" charset="-122"/>
                <a:ea typeface="华文仿宋" panose="02010600040101010101" pitchFamily="2" charset="-122"/>
              </a:rPr>
              <a:t>国家</a:t>
            </a:r>
            <a:r>
              <a:rPr lang="zh-CN" altLang="en-US" sz="2800" dirty="0" smtClean="0">
                <a:solidFill>
                  <a:schemeClr val="tx1"/>
                </a:solidFill>
                <a:latin typeface="华文仿宋" panose="02010600040101010101" pitchFamily="2" charset="-122"/>
                <a:ea typeface="华文仿宋" panose="02010600040101010101" pitchFamily="2" charset="-122"/>
              </a:rPr>
              <a:t>同步辐射实验室加速器部</a:t>
            </a:r>
            <a:endParaRPr lang="en-US" altLang="zh-CN" sz="2800" dirty="0" smtClean="0">
              <a:solidFill>
                <a:schemeClr val="tx1"/>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948143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二、关键</a:t>
            </a:r>
            <a:r>
              <a:rPr lang="zh-CN" altLang="en-US" dirty="0"/>
              <a:t>加速器物理与技术问题</a:t>
            </a:r>
            <a:endParaRPr lang="en-US" altLang="zh-CN" dirty="0"/>
          </a:p>
        </p:txBody>
      </p:sp>
      <p:sp>
        <p:nvSpPr>
          <p:cNvPr id="3" name="内容占位符 2"/>
          <p:cNvSpPr>
            <a:spLocks noGrp="1"/>
          </p:cNvSpPr>
          <p:nvPr>
            <p:ph idx="1"/>
          </p:nvPr>
        </p:nvSpPr>
        <p:spPr/>
        <p:txBody>
          <a:bodyPr/>
          <a:lstStyle/>
          <a:p>
            <a:r>
              <a:rPr lang="zh-CN" altLang="en-US" dirty="0" smtClean="0"/>
              <a:t>怎样做这个加速器？</a:t>
            </a:r>
            <a:r>
              <a:rPr lang="en-US" altLang="zh-CN" sz="2000" dirty="0" smtClean="0">
                <a:latin typeface="华文楷体" panose="02010600040101010101" pitchFamily="2" charset="-122"/>
                <a:ea typeface="华文楷体" panose="02010600040101010101" pitchFamily="2" charset="-122"/>
              </a:rPr>
              <a:t>2018-2019</a:t>
            </a:r>
            <a:r>
              <a:rPr lang="zh-CN" altLang="en-US" sz="2000" dirty="0" smtClean="0">
                <a:latin typeface="华文楷体" panose="02010600040101010101" pitchFamily="2" charset="-122"/>
                <a:ea typeface="华文楷体" panose="02010600040101010101" pitchFamily="2" charset="-122"/>
              </a:rPr>
              <a:t>年国际研讨会形成共识</a:t>
            </a:r>
            <a:endParaRPr lang="en-US" altLang="zh-CN" sz="2000" dirty="0" smtClean="0">
              <a:latin typeface="华文楷体" panose="02010600040101010101" pitchFamily="2" charset="-122"/>
              <a:ea typeface="华文楷体" panose="02010600040101010101" pitchFamily="2" charset="-122"/>
            </a:endParaRPr>
          </a:p>
          <a:p>
            <a:r>
              <a:rPr lang="zh-CN" altLang="en-US" dirty="0" smtClean="0"/>
              <a:t>关键物理问题</a:t>
            </a:r>
            <a:endParaRPr lang="en-US" altLang="zh-CN" dirty="0" smtClean="0"/>
          </a:p>
          <a:p>
            <a:pPr lvl="1"/>
            <a:r>
              <a:rPr lang="en-US" altLang="zh-CN" dirty="0"/>
              <a:t>Lattice </a:t>
            </a:r>
            <a:r>
              <a:rPr lang="en-US" altLang="zh-CN" dirty="0" smtClean="0"/>
              <a:t>Design</a:t>
            </a:r>
            <a:r>
              <a:rPr lang="zh-CN" altLang="en-US" dirty="0" smtClean="0"/>
              <a:t>，实现最小的</a:t>
            </a:r>
            <a:r>
              <a:rPr lang="en-US" altLang="zh-CN" dirty="0" smtClean="0"/>
              <a:t>β</a:t>
            </a:r>
            <a:endParaRPr lang="en-US" altLang="zh-CN" dirty="0"/>
          </a:p>
          <a:p>
            <a:pPr lvl="1"/>
            <a:r>
              <a:rPr lang="en-US" altLang="zh-CN" dirty="0"/>
              <a:t>Beam-beam Effects and </a:t>
            </a:r>
            <a:r>
              <a:rPr lang="en-US" altLang="zh-CN" dirty="0" err="1" smtClean="0"/>
              <a:t>ξ</a:t>
            </a:r>
            <a:r>
              <a:rPr lang="en-US" altLang="zh-CN" baseline="-25000" dirty="0" err="1" smtClean="0"/>
              <a:t>y</a:t>
            </a:r>
            <a:r>
              <a:rPr lang="zh-CN" altLang="en-US" dirty="0" smtClean="0"/>
              <a:t>，非线性分析和数值模拟</a:t>
            </a:r>
            <a:endParaRPr lang="en-US" altLang="zh-CN" baseline="-25000" dirty="0"/>
          </a:p>
          <a:p>
            <a:pPr lvl="1"/>
            <a:r>
              <a:rPr lang="en-US" altLang="zh-CN" dirty="0"/>
              <a:t>Impedance and Collective </a:t>
            </a:r>
            <a:r>
              <a:rPr lang="en-US" altLang="zh-CN" dirty="0" smtClean="0"/>
              <a:t>Effects</a:t>
            </a:r>
            <a:r>
              <a:rPr lang="zh-CN" altLang="en-US" dirty="0" smtClean="0"/>
              <a:t>，集体效应研究</a:t>
            </a:r>
            <a:endParaRPr lang="en-US" altLang="zh-CN" dirty="0"/>
          </a:p>
          <a:p>
            <a:pPr lvl="1"/>
            <a:r>
              <a:rPr lang="en-US" altLang="zh-CN" dirty="0" smtClean="0"/>
              <a:t>Injection</a:t>
            </a:r>
            <a:r>
              <a:rPr lang="zh-CN" altLang="en-US" dirty="0" smtClean="0"/>
              <a:t>，注入方法</a:t>
            </a:r>
            <a:endParaRPr lang="en-US" altLang="zh-CN" dirty="0"/>
          </a:p>
          <a:p>
            <a:pPr lvl="1"/>
            <a:r>
              <a:rPr lang="en-US" altLang="zh-CN" dirty="0"/>
              <a:t>Ring Polarization </a:t>
            </a:r>
            <a:r>
              <a:rPr lang="en-US" altLang="zh-CN" dirty="0" smtClean="0"/>
              <a:t>Issues</a:t>
            </a:r>
            <a:r>
              <a:rPr lang="zh-CN" altLang="en-US" dirty="0" smtClean="0"/>
              <a:t>，极化问题</a:t>
            </a:r>
            <a:r>
              <a:rPr lang="en-US" altLang="zh-CN" dirty="0" smtClean="0"/>
              <a:t> </a:t>
            </a:r>
            <a:endParaRPr lang="en-US" altLang="zh-CN" dirty="0"/>
          </a:p>
          <a:p>
            <a:pPr lvl="1"/>
            <a:r>
              <a:rPr lang="en-US" altLang="zh-CN" dirty="0"/>
              <a:t>Interaction </a:t>
            </a:r>
            <a:r>
              <a:rPr lang="en-US" altLang="zh-CN" dirty="0" smtClean="0"/>
              <a:t>Region </a:t>
            </a:r>
            <a:r>
              <a:rPr lang="en-US" altLang="zh-CN" dirty="0" err="1" smtClean="0"/>
              <a:t>Misc</a:t>
            </a:r>
            <a:r>
              <a:rPr lang="zh-CN" altLang="en-US" dirty="0" smtClean="0"/>
              <a:t>，对撞区几何设计、磁铁和接口等</a:t>
            </a:r>
            <a:endParaRPr lang="en-US" altLang="zh-CN" dirty="0"/>
          </a:p>
          <a:p>
            <a:pPr lvl="1"/>
            <a:endParaRPr lang="en-US" altLang="zh-CN" dirty="0" smtClean="0">
              <a:solidFill>
                <a:srgbClr val="002060"/>
              </a:solidFill>
            </a:endParaRPr>
          </a:p>
        </p:txBody>
      </p:sp>
    </p:spTree>
    <p:extLst>
      <p:ext uri="{BB962C8B-B14F-4D97-AF65-F5344CB8AC3E}">
        <p14:creationId xmlns:p14="http://schemas.microsoft.com/office/powerpoint/2010/main" val="408257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57175"/>
            <a:ext cx="8220890" cy="6203685"/>
          </a:xfrm>
        </p:spPr>
        <p:txBody>
          <a:bodyPr/>
          <a:lstStyle/>
          <a:p>
            <a:r>
              <a:rPr lang="zh-CN" altLang="en-US" dirty="0" smtClean="0"/>
              <a:t>如何达到加速器物理设计目标</a:t>
            </a:r>
            <a:endParaRPr lang="en-US" altLang="zh-CN" dirty="0" smtClean="0"/>
          </a:p>
          <a:p>
            <a:pPr lvl="1"/>
            <a:r>
              <a:rPr lang="en-US" altLang="zh-CN" dirty="0"/>
              <a:t>How to get very small β</a:t>
            </a:r>
            <a:r>
              <a:rPr lang="en-US" altLang="zh-CN" baseline="-25000" dirty="0"/>
              <a:t>y</a:t>
            </a:r>
            <a:r>
              <a:rPr lang="en-US" altLang="zh-CN" dirty="0"/>
              <a:t> function of &lt;1mm?</a:t>
            </a:r>
          </a:p>
          <a:p>
            <a:pPr lvl="1"/>
            <a:r>
              <a:rPr lang="en-US" altLang="zh-CN" dirty="0" smtClean="0"/>
              <a:t>Increased </a:t>
            </a:r>
            <a:r>
              <a:rPr lang="en-US" altLang="zh-CN" dirty="0"/>
              <a:t>f</a:t>
            </a:r>
            <a:r>
              <a:rPr lang="en-US" altLang="zh-CN" baseline="-25000" dirty="0"/>
              <a:t>0</a:t>
            </a:r>
            <a:r>
              <a:rPr lang="en-US" altLang="zh-CN" dirty="0"/>
              <a:t>N</a:t>
            </a:r>
            <a:r>
              <a:rPr lang="en-US" altLang="zh-CN" baseline="-25000" dirty="0"/>
              <a:t>b</a:t>
            </a:r>
            <a:r>
              <a:rPr lang="en-US" altLang="zh-CN" dirty="0"/>
              <a:t>, optimized </a:t>
            </a:r>
            <a:r>
              <a:rPr lang="el-GR" altLang="zh-CN" dirty="0">
                <a:ea typeface="宋体" panose="02010600030101010101" pitchFamily="2" charset="-122"/>
              </a:rPr>
              <a:t>ξ</a:t>
            </a:r>
            <a:r>
              <a:rPr lang="en-US" altLang="zh-CN" baseline="-25000" dirty="0">
                <a:ea typeface="宋体" panose="02010600030101010101" pitchFamily="2" charset="-122"/>
              </a:rPr>
              <a:t>y</a:t>
            </a:r>
          </a:p>
          <a:p>
            <a:pPr lvl="2"/>
            <a:r>
              <a:rPr lang="en-US" altLang="zh-CN" dirty="0">
                <a:ea typeface="宋体" panose="02010600030101010101" pitchFamily="2" charset="-122"/>
              </a:rPr>
              <a:t>Collective effect, Beam-beam effect, </a:t>
            </a:r>
            <a:r>
              <a:rPr lang="en-US" altLang="zh-CN" dirty="0"/>
              <a:t>working point scan for luminosity</a:t>
            </a:r>
          </a:p>
          <a:p>
            <a:pPr lvl="1">
              <a:lnSpc>
                <a:spcPct val="150000"/>
              </a:lnSpc>
            </a:pPr>
            <a:r>
              <a:rPr lang="en-US" altLang="zh-CN" dirty="0"/>
              <a:t>Reasonable aperture and </a:t>
            </a:r>
            <a:r>
              <a:rPr lang="en-US" altLang="zh-CN" dirty="0" smtClean="0"/>
              <a:t>lifetime</a:t>
            </a:r>
          </a:p>
          <a:p>
            <a:pPr lvl="1">
              <a:lnSpc>
                <a:spcPct val="150000"/>
              </a:lnSpc>
            </a:pPr>
            <a:r>
              <a:rPr lang="en-US" altLang="zh-CN" dirty="0"/>
              <a:t>Comparison between lattice with FODO and MBA arc</a:t>
            </a:r>
          </a:p>
          <a:p>
            <a:pPr lvl="2"/>
            <a:r>
              <a:rPr lang="en-US" altLang="zh-CN" dirty="0"/>
              <a:t>FODO type: weaker focusing, better nonlinearity and larger room for optimization, especially when work energy has been changed</a:t>
            </a:r>
          </a:p>
          <a:p>
            <a:pPr lvl="2"/>
            <a:r>
              <a:rPr lang="en-US" altLang="zh-CN" dirty="0"/>
              <a:t>MBA type: stronger focusing, smaller ring with lower cost, may clear up more space for straight sections and polarization</a:t>
            </a:r>
          </a:p>
          <a:p>
            <a:pPr lvl="1">
              <a:lnSpc>
                <a:spcPct val="150000"/>
              </a:lnSpc>
            </a:pPr>
            <a:r>
              <a:rPr lang="en-US" altLang="zh-CN" dirty="0"/>
              <a:t>Key Points</a:t>
            </a:r>
          </a:p>
          <a:p>
            <a:pPr lvl="2"/>
            <a:r>
              <a:rPr lang="en-US" altLang="zh-CN" dirty="0"/>
              <a:t>-I transformation for nonlinearity cancellation</a:t>
            </a:r>
          </a:p>
          <a:p>
            <a:pPr lvl="2"/>
            <a:r>
              <a:rPr lang="en-US" altLang="zh-CN" dirty="0"/>
              <a:t>-I transformation used both in arc section and IR</a:t>
            </a:r>
          </a:p>
          <a:p>
            <a:pPr lvl="2"/>
            <a:r>
              <a:rPr lang="en-US" altLang="zh-CN" dirty="0"/>
              <a:t>Very weak nonlinearity in arc section</a:t>
            </a:r>
          </a:p>
          <a:p>
            <a:pPr lvl="1"/>
            <a:endParaRPr lang="zh-CN" altLang="en-US" dirty="0"/>
          </a:p>
          <a:p>
            <a:pPr lvl="2"/>
            <a:endParaRPr lang="zh-CN" altLang="en-US" dirty="0"/>
          </a:p>
        </p:txBody>
      </p:sp>
    </p:spTree>
    <p:extLst>
      <p:ext uri="{BB962C8B-B14F-4D97-AF65-F5344CB8AC3E}">
        <p14:creationId xmlns:p14="http://schemas.microsoft.com/office/powerpoint/2010/main" val="418309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1" y="257175"/>
            <a:ext cx="8494393" cy="6203685"/>
          </a:xfrm>
        </p:spPr>
        <p:txBody>
          <a:bodyPr/>
          <a:lstStyle/>
          <a:p>
            <a:r>
              <a:rPr lang="zh-CN" altLang="en-US" dirty="0" smtClean="0"/>
              <a:t>阻抗和集体效应</a:t>
            </a:r>
            <a:endParaRPr lang="en-US" altLang="zh-CN" dirty="0" smtClean="0"/>
          </a:p>
          <a:p>
            <a:pPr lvl="1"/>
            <a:r>
              <a:rPr lang="en-US" altLang="zh-CN" sz="2200" dirty="0" smtClean="0"/>
              <a:t>STCF</a:t>
            </a:r>
            <a:r>
              <a:rPr lang="zh-CN" altLang="en-US" sz="2200" dirty="0" smtClean="0"/>
              <a:t>束流特性</a:t>
            </a:r>
            <a:endParaRPr lang="en-US" altLang="zh-CN" sz="2200" dirty="0"/>
          </a:p>
          <a:p>
            <a:pPr lvl="2"/>
            <a:r>
              <a:rPr lang="en-US" altLang="zh-CN" sz="1800" dirty="0"/>
              <a:t>High </a:t>
            </a:r>
            <a:r>
              <a:rPr lang="en-US" altLang="zh-CN" sz="1800" dirty="0" smtClean="0"/>
              <a:t>Current (compared </a:t>
            </a:r>
            <a:r>
              <a:rPr lang="en-US" altLang="zh-CN" sz="1800" dirty="0"/>
              <a:t>to light sources</a:t>
            </a:r>
            <a:r>
              <a:rPr lang="en-US" altLang="zh-CN" sz="1800" dirty="0" smtClean="0"/>
              <a:t>); Low </a:t>
            </a:r>
            <a:r>
              <a:rPr lang="en-US" altLang="zh-CN" sz="1800" dirty="0"/>
              <a:t>Energy (compared to B factory, FCC-</a:t>
            </a:r>
            <a:r>
              <a:rPr lang="en-US" altLang="zh-CN" sz="1800" dirty="0" err="1"/>
              <a:t>ee</a:t>
            </a:r>
            <a:r>
              <a:rPr lang="en-US" altLang="zh-CN" sz="1800" dirty="0"/>
              <a:t>/CEPC…)</a:t>
            </a:r>
          </a:p>
          <a:p>
            <a:pPr lvl="2"/>
            <a:r>
              <a:rPr lang="en-US" altLang="zh-CN" sz="1800" dirty="0"/>
              <a:t>For Ring only: Like 3</a:t>
            </a:r>
            <a:r>
              <a:rPr lang="en-US" altLang="zh-CN" sz="1800" baseline="30000" dirty="0"/>
              <a:t>rd</a:t>
            </a:r>
            <a:r>
              <a:rPr lang="en-US" altLang="zh-CN" sz="1800" dirty="0"/>
              <a:t> Generation Light </a:t>
            </a:r>
            <a:r>
              <a:rPr lang="en-US" altLang="zh-CN" sz="1800" dirty="0" smtClean="0"/>
              <a:t>Source; For Collider, Beam-beam </a:t>
            </a:r>
            <a:r>
              <a:rPr lang="en-US" altLang="zh-CN" sz="1800" dirty="0"/>
              <a:t>Effects</a:t>
            </a:r>
          </a:p>
          <a:p>
            <a:pPr lvl="2"/>
            <a:r>
              <a:rPr lang="en-US" altLang="zh-CN" sz="1800" dirty="0"/>
              <a:t>Single Bunch:</a:t>
            </a:r>
          </a:p>
          <a:p>
            <a:pPr lvl="3"/>
            <a:r>
              <a:rPr lang="en-US" altLang="zh-CN" dirty="0" err="1"/>
              <a:t>Touschek</a:t>
            </a:r>
            <a:r>
              <a:rPr lang="en-US" altLang="zh-CN" dirty="0"/>
              <a:t>, Microwave instability, Bunch Lengthening, TMCI, IBS, etc.</a:t>
            </a:r>
          </a:p>
          <a:p>
            <a:pPr lvl="2"/>
            <a:r>
              <a:rPr lang="en-US" altLang="zh-CN" sz="1800" dirty="0"/>
              <a:t>Multi-bunch:</a:t>
            </a:r>
          </a:p>
          <a:p>
            <a:pPr lvl="3"/>
            <a:r>
              <a:rPr lang="en-US" altLang="zh-CN" dirty="0"/>
              <a:t>Coupled-Bunch Instability, HOM, Electron Cloud, etc. </a:t>
            </a:r>
          </a:p>
          <a:p>
            <a:pPr lvl="1"/>
            <a:r>
              <a:rPr lang="en-US" altLang="zh-CN" sz="2200" dirty="0"/>
              <a:t>Key points </a:t>
            </a:r>
          </a:p>
          <a:p>
            <a:pPr lvl="2"/>
            <a:r>
              <a:rPr lang="en-US" altLang="zh-CN" sz="1800" dirty="0">
                <a:solidFill>
                  <a:srgbClr val="FF0000"/>
                </a:solidFill>
              </a:rPr>
              <a:t>Lifetime and instabilities</a:t>
            </a:r>
          </a:p>
          <a:p>
            <a:pPr lvl="2"/>
            <a:r>
              <a:rPr lang="en-US" altLang="zh-CN" sz="1800" dirty="0"/>
              <a:t>IBS and other effects </a:t>
            </a:r>
            <a:r>
              <a:rPr lang="en-US" altLang="zh-CN" sz="1800" dirty="0">
                <a:solidFill>
                  <a:srgbClr val="FF0000"/>
                </a:solidFill>
              </a:rPr>
              <a:t>increased emittance and bunch size</a:t>
            </a:r>
            <a:endParaRPr lang="zh-CN" altLang="en-US" sz="1800" dirty="0">
              <a:solidFill>
                <a:srgbClr val="FF0000"/>
              </a:solidFill>
            </a:endParaRPr>
          </a:p>
          <a:p>
            <a:pPr lvl="1">
              <a:spcBef>
                <a:spcPts val="1200"/>
              </a:spcBef>
            </a:pPr>
            <a:r>
              <a:rPr lang="zh-CN" altLang="en-US" dirty="0" smtClean="0"/>
              <a:t>研究方法</a:t>
            </a:r>
            <a:endParaRPr lang="en-US" altLang="zh-CN" dirty="0">
              <a:solidFill>
                <a:srgbClr val="FF0000"/>
              </a:solidFill>
            </a:endParaRPr>
          </a:p>
          <a:p>
            <a:pPr lvl="2"/>
            <a:r>
              <a:rPr lang="en-US" altLang="zh-CN" sz="1800" dirty="0"/>
              <a:t>C</a:t>
            </a:r>
            <a:r>
              <a:rPr lang="en-US" altLang="zh-CN" sz="1800" dirty="0" smtClean="0"/>
              <a:t>alculate </a:t>
            </a:r>
            <a:r>
              <a:rPr lang="en-US" altLang="zh-CN" sz="1800" dirty="0"/>
              <a:t>the intensity thresholds and growth rates of the </a:t>
            </a:r>
            <a:r>
              <a:rPr lang="en-US" altLang="zh-CN" sz="1800" dirty="0" smtClean="0"/>
              <a:t>instabilities; </a:t>
            </a:r>
          </a:p>
          <a:p>
            <a:pPr lvl="2"/>
            <a:r>
              <a:rPr lang="en-US" altLang="zh-CN" sz="1800" dirty="0" smtClean="0"/>
              <a:t>Tracking simulation; Simulation </a:t>
            </a:r>
            <a:r>
              <a:rPr lang="en-US" altLang="zh-CN" sz="1800" dirty="0"/>
              <a:t>(CST Studio, etc.) the impedance for various vacuum components and suggest possible </a:t>
            </a:r>
            <a:r>
              <a:rPr lang="en-US" altLang="zh-CN" sz="1800" dirty="0" smtClean="0"/>
              <a:t>modifications; </a:t>
            </a:r>
          </a:p>
          <a:p>
            <a:pPr lvl="2"/>
            <a:r>
              <a:rPr lang="en-US" altLang="zh-CN" sz="1800" dirty="0" smtClean="0"/>
              <a:t>Bench </a:t>
            </a:r>
            <a:r>
              <a:rPr lang="en-US" altLang="zh-CN" sz="1800" dirty="0"/>
              <a:t>Measurement </a:t>
            </a:r>
            <a:r>
              <a:rPr lang="en-US" altLang="zh-CN" sz="1800" dirty="0" smtClean="0"/>
              <a:t>and On-line Measurement</a:t>
            </a:r>
          </a:p>
          <a:p>
            <a:pPr lvl="1"/>
            <a:endParaRPr lang="en-US" altLang="zh-CN" dirty="0" smtClean="0">
              <a:latin typeface="华文楷体" panose="02010600040101010101" pitchFamily="2" charset="-122"/>
              <a:ea typeface="华文楷体" panose="02010600040101010101" pitchFamily="2" charset="-122"/>
            </a:endParaRPr>
          </a:p>
          <a:p>
            <a:pPr lvl="1"/>
            <a:endParaRPr lang="zh-CN" altLang="en-US" dirty="0"/>
          </a:p>
          <a:p>
            <a:pPr lvl="2"/>
            <a:endParaRPr lang="zh-CN" altLang="en-US" dirty="0"/>
          </a:p>
        </p:txBody>
      </p:sp>
    </p:spTree>
    <p:extLst>
      <p:ext uri="{BB962C8B-B14F-4D97-AF65-F5344CB8AC3E}">
        <p14:creationId xmlns:p14="http://schemas.microsoft.com/office/powerpoint/2010/main" val="220434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1" y="257175"/>
            <a:ext cx="8494393" cy="6203685"/>
          </a:xfrm>
        </p:spPr>
        <p:txBody>
          <a:bodyPr/>
          <a:lstStyle/>
          <a:p>
            <a:r>
              <a:rPr lang="en-US" altLang="zh-CN" dirty="0" smtClean="0"/>
              <a:t>IR</a:t>
            </a:r>
            <a:r>
              <a:rPr lang="zh-CN" altLang="en-US" dirty="0" smtClean="0"/>
              <a:t>区的考虑</a:t>
            </a:r>
            <a:endParaRPr lang="en-US" altLang="zh-CN" dirty="0" smtClean="0"/>
          </a:p>
          <a:p>
            <a:pPr lvl="1"/>
            <a:r>
              <a:rPr lang="en-US" altLang="zh-CN" dirty="0"/>
              <a:t>Technical design for IR.  </a:t>
            </a:r>
            <a:r>
              <a:rPr lang="en-US" altLang="zh-CN" dirty="0">
                <a:solidFill>
                  <a:srgbClr val="FF0000"/>
                </a:solidFill>
              </a:rPr>
              <a:t>Under preparation</a:t>
            </a:r>
          </a:p>
          <a:p>
            <a:pPr lvl="2"/>
            <a:r>
              <a:rPr lang="en-US" altLang="zh-CN" sz="2400" dirty="0"/>
              <a:t>All devices at interaction region, such as magnets, solenoids, beam pipes, and so on, need to be considered with global view.</a:t>
            </a:r>
          </a:p>
          <a:p>
            <a:pPr lvl="3"/>
            <a:r>
              <a:rPr lang="en-US" altLang="zh-CN" sz="2000" dirty="0"/>
              <a:t>For </a:t>
            </a:r>
            <a:r>
              <a:rPr lang="en-US" altLang="zh-CN" sz="2000" dirty="0" err="1"/>
              <a:t>acc</a:t>
            </a:r>
            <a:r>
              <a:rPr lang="en-US" altLang="zh-CN" sz="2000" dirty="0"/>
              <a:t>, Qs as close to IP as possible; for detector, as far as we can to achieve large experiment solid angle</a:t>
            </a:r>
          </a:p>
          <a:p>
            <a:pPr lvl="3"/>
            <a:r>
              <a:rPr lang="en-US" altLang="zh-CN" sz="2000" dirty="0"/>
              <a:t>Compensate the magnetic field from detector solenoid</a:t>
            </a:r>
          </a:p>
          <a:p>
            <a:pPr lvl="3"/>
            <a:r>
              <a:rPr lang="en-US" altLang="zh-CN" sz="2000" dirty="0"/>
              <a:t>Appropriate space to install detector</a:t>
            </a:r>
          </a:p>
          <a:p>
            <a:pPr lvl="3"/>
            <a:r>
              <a:rPr lang="en-US" altLang="zh-CN" sz="2000" dirty="0"/>
              <a:t>Mask off the SR</a:t>
            </a:r>
          </a:p>
          <a:p>
            <a:pPr lvl="1"/>
            <a:endParaRPr lang="zh-CN" altLang="en-US" dirty="0"/>
          </a:p>
          <a:p>
            <a:pPr lvl="2"/>
            <a:endParaRPr lang="zh-CN" altLang="en-US" dirty="0"/>
          </a:p>
        </p:txBody>
      </p:sp>
    </p:spTree>
    <p:extLst>
      <p:ext uri="{BB962C8B-B14F-4D97-AF65-F5344CB8AC3E}">
        <p14:creationId xmlns:p14="http://schemas.microsoft.com/office/powerpoint/2010/main" val="198271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57175"/>
            <a:ext cx="8220890" cy="6203685"/>
          </a:xfrm>
        </p:spPr>
        <p:txBody>
          <a:bodyPr/>
          <a:lstStyle/>
          <a:p>
            <a:r>
              <a:rPr lang="zh-CN" altLang="en-US" dirty="0" smtClean="0"/>
              <a:t>关键技术问题</a:t>
            </a:r>
            <a:endParaRPr lang="en-US" altLang="zh-CN" dirty="0" smtClean="0"/>
          </a:p>
          <a:p>
            <a:pPr lvl="1"/>
            <a:r>
              <a:rPr lang="zh-CN" altLang="en-US" dirty="0" smtClean="0"/>
              <a:t>极化束流的实现与保持</a:t>
            </a:r>
            <a:endParaRPr lang="en-US" altLang="zh-CN" dirty="0" smtClean="0"/>
          </a:p>
          <a:p>
            <a:pPr lvl="1"/>
            <a:r>
              <a:rPr lang="zh-CN" altLang="en-US" dirty="0" smtClean="0"/>
              <a:t>高精度束流诊断（发射度、尺寸和极化度测量）</a:t>
            </a:r>
            <a:endParaRPr lang="en-US" altLang="zh-CN" dirty="0" smtClean="0"/>
          </a:p>
          <a:p>
            <a:pPr lvl="1"/>
            <a:r>
              <a:rPr lang="zh-CN" altLang="en-US" dirty="0" smtClean="0"/>
              <a:t>束流反馈和轨道反馈</a:t>
            </a:r>
            <a:endParaRPr lang="en-US" altLang="zh-CN" dirty="0" smtClean="0"/>
          </a:p>
          <a:p>
            <a:pPr lvl="1"/>
            <a:r>
              <a:rPr lang="zh-CN" altLang="en-US" dirty="0" smtClean="0"/>
              <a:t>超导谐振腔</a:t>
            </a:r>
            <a:endParaRPr lang="en-US" altLang="zh-CN" dirty="0" smtClean="0"/>
          </a:p>
          <a:p>
            <a:pPr lvl="1"/>
            <a:r>
              <a:rPr lang="zh-CN" altLang="en-US" dirty="0" smtClean="0"/>
              <a:t>超导磁铁、阻尼扭摆器（</a:t>
            </a:r>
            <a:r>
              <a:rPr lang="en-US" altLang="zh-CN" dirty="0" smtClean="0"/>
              <a:t>Damping Wiggler</a:t>
            </a:r>
            <a:r>
              <a:rPr lang="zh-CN" altLang="en-US" dirty="0" smtClean="0"/>
              <a:t>），常规高场磁铁</a:t>
            </a:r>
            <a:endParaRPr lang="en-US" altLang="zh-CN" dirty="0" smtClean="0"/>
          </a:p>
          <a:p>
            <a:pPr lvl="1"/>
            <a:r>
              <a:rPr lang="zh-CN" altLang="en-US" dirty="0" smtClean="0"/>
              <a:t>超高真空相关技术及阻抗优化的真空室</a:t>
            </a:r>
            <a:endParaRPr lang="en-US" altLang="zh-CN" dirty="0" smtClean="0"/>
          </a:p>
          <a:p>
            <a:pPr lvl="1"/>
            <a:r>
              <a:rPr lang="zh-CN" altLang="en-US" dirty="0" smtClean="0"/>
              <a:t>注入器相关的多种技术</a:t>
            </a:r>
            <a:endParaRPr lang="en-US" altLang="zh-CN" dirty="0" smtClean="0"/>
          </a:p>
          <a:p>
            <a:pPr lvl="1"/>
            <a:endParaRPr lang="zh-CN" altLang="en-US" dirty="0"/>
          </a:p>
          <a:p>
            <a:pPr lvl="2"/>
            <a:endParaRPr lang="zh-CN" altLang="en-US" dirty="0"/>
          </a:p>
        </p:txBody>
      </p:sp>
    </p:spTree>
    <p:extLst>
      <p:ext uri="{BB962C8B-B14F-4D97-AF65-F5344CB8AC3E}">
        <p14:creationId xmlns:p14="http://schemas.microsoft.com/office/powerpoint/2010/main" val="200282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三、研究进展</a:t>
            </a:r>
            <a:endParaRPr lang="en-US" altLang="zh-CN" dirty="0"/>
          </a:p>
        </p:txBody>
      </p:sp>
      <p:sp>
        <p:nvSpPr>
          <p:cNvPr id="3" name="内容占位符 2"/>
          <p:cNvSpPr>
            <a:spLocks noGrp="1"/>
          </p:cNvSpPr>
          <p:nvPr>
            <p:ph idx="1"/>
          </p:nvPr>
        </p:nvSpPr>
        <p:spPr/>
        <p:txBody>
          <a:bodyPr/>
          <a:lstStyle/>
          <a:p>
            <a:r>
              <a:rPr lang="zh-CN" altLang="en-US" dirty="0"/>
              <a:t>小结</a:t>
            </a:r>
            <a:endParaRPr lang="en-US" altLang="zh-CN" dirty="0"/>
          </a:p>
          <a:p>
            <a:pPr lvl="1"/>
            <a:r>
              <a:rPr lang="en-US" altLang="zh-CN" dirty="0"/>
              <a:t>2018</a:t>
            </a:r>
            <a:r>
              <a:rPr lang="zh-CN" altLang="en-US" dirty="0" smtClean="0"/>
              <a:t>年</a:t>
            </a:r>
            <a:r>
              <a:rPr lang="en-US" altLang="zh-CN" dirty="0" smtClean="0"/>
              <a:t>-2019</a:t>
            </a:r>
            <a:r>
              <a:rPr lang="zh-CN" altLang="en-US" dirty="0" smtClean="0"/>
              <a:t>年三次国际</a:t>
            </a:r>
            <a:r>
              <a:rPr lang="zh-CN" altLang="en-US" dirty="0"/>
              <a:t>研讨会，列出了物理问题</a:t>
            </a:r>
            <a:endParaRPr lang="en-US" altLang="zh-CN" dirty="0"/>
          </a:p>
          <a:p>
            <a:pPr lvl="2"/>
            <a:r>
              <a:rPr lang="zh-CN" altLang="en-US" dirty="0"/>
              <a:t>束流参数，包括发射度、</a:t>
            </a:r>
            <a:r>
              <a:rPr lang="en-US" altLang="zh-CN" dirty="0"/>
              <a:t>β</a:t>
            </a:r>
            <a:r>
              <a:rPr lang="zh-CN" altLang="en-US" dirty="0"/>
              <a:t>函数、流强、尺寸、寿命</a:t>
            </a:r>
            <a:r>
              <a:rPr lang="en-US" altLang="zh-CN" dirty="0"/>
              <a:t>……</a:t>
            </a:r>
          </a:p>
          <a:p>
            <a:pPr lvl="2"/>
            <a:r>
              <a:rPr lang="zh-CN" altLang="en-US" dirty="0"/>
              <a:t>对撞区的磁铁排布方法</a:t>
            </a:r>
            <a:endParaRPr lang="en-US" altLang="zh-CN" dirty="0"/>
          </a:p>
          <a:p>
            <a:pPr lvl="2"/>
            <a:r>
              <a:rPr lang="en-US" altLang="zh-CN" dirty="0"/>
              <a:t>FODO</a:t>
            </a:r>
            <a:r>
              <a:rPr lang="zh-CN" altLang="en-US" dirty="0"/>
              <a:t>和</a:t>
            </a:r>
            <a:r>
              <a:rPr lang="en-US" altLang="zh-CN" dirty="0"/>
              <a:t>MBA</a:t>
            </a:r>
            <a:r>
              <a:rPr lang="zh-CN" altLang="en-US" dirty="0"/>
              <a:t>的两种弧区结构</a:t>
            </a:r>
            <a:endParaRPr lang="en-US" altLang="zh-CN" dirty="0"/>
          </a:p>
          <a:p>
            <a:pPr lvl="2"/>
            <a:r>
              <a:rPr lang="en-US" altLang="zh-CN" dirty="0" smtClean="0"/>
              <a:t>beam-beam</a:t>
            </a:r>
            <a:r>
              <a:rPr lang="zh-CN" altLang="en-US" dirty="0" smtClean="0"/>
              <a:t>；集体效应；</a:t>
            </a:r>
            <a:r>
              <a:rPr lang="en-US" altLang="zh-CN" dirty="0" smtClean="0"/>
              <a:t>……</a:t>
            </a:r>
            <a:endParaRPr lang="en-US" altLang="zh-CN" dirty="0"/>
          </a:p>
          <a:p>
            <a:pPr lvl="1"/>
            <a:r>
              <a:rPr lang="en-US" altLang="zh-CN" dirty="0"/>
              <a:t>2019</a:t>
            </a:r>
            <a:r>
              <a:rPr lang="zh-CN" altLang="en-US" dirty="0" smtClean="0"/>
              <a:t>年，技术</a:t>
            </a:r>
            <a:r>
              <a:rPr lang="zh-CN" altLang="en-US" dirty="0"/>
              <a:t>研讨会，讨论了关键技术</a:t>
            </a:r>
            <a:endParaRPr lang="en-US" altLang="zh-CN" dirty="0"/>
          </a:p>
          <a:p>
            <a:pPr lvl="2"/>
            <a:r>
              <a:rPr lang="zh-CN" altLang="en-US" dirty="0"/>
              <a:t>束测，控制，高频</a:t>
            </a:r>
            <a:r>
              <a:rPr lang="en-US" altLang="zh-CN" dirty="0"/>
              <a:t>……</a:t>
            </a:r>
          </a:p>
          <a:p>
            <a:pPr lvl="2"/>
            <a:r>
              <a:rPr lang="zh-CN" altLang="en-US" dirty="0"/>
              <a:t>未来：磁铁，真空</a:t>
            </a:r>
            <a:r>
              <a:rPr lang="en-US" altLang="zh-CN" dirty="0"/>
              <a:t>……</a:t>
            </a:r>
          </a:p>
          <a:p>
            <a:pPr lvl="1"/>
            <a:r>
              <a:rPr lang="zh-CN" altLang="en-US" dirty="0"/>
              <a:t>研究进展举例</a:t>
            </a:r>
            <a:endParaRPr lang="en-US" altLang="zh-CN" dirty="0"/>
          </a:p>
          <a:p>
            <a:pPr lvl="2"/>
            <a:r>
              <a:rPr lang="zh-CN" altLang="en-US" dirty="0"/>
              <a:t>完成了初步的加速器线性设计，讨论了非线性动力学</a:t>
            </a:r>
            <a:endParaRPr lang="en-US" altLang="zh-CN" dirty="0"/>
          </a:p>
          <a:p>
            <a:pPr lvl="2"/>
            <a:r>
              <a:rPr lang="zh-CN" altLang="en-US" dirty="0" smtClean="0"/>
              <a:t>开始了</a:t>
            </a:r>
            <a:r>
              <a:rPr lang="en-US" altLang="zh-CN" dirty="0" smtClean="0"/>
              <a:t>beam-beam</a:t>
            </a:r>
            <a:r>
              <a:rPr lang="zh-CN" altLang="en-US" dirty="0" smtClean="0"/>
              <a:t>模拟工作，结论近期将总结</a:t>
            </a:r>
            <a:endParaRPr lang="en-US" altLang="zh-CN" dirty="0"/>
          </a:p>
          <a:p>
            <a:pPr lvl="2"/>
            <a:r>
              <a:rPr lang="zh-CN" altLang="en-US" dirty="0"/>
              <a:t>完成了束测系统技术方案</a:t>
            </a:r>
            <a:endParaRPr lang="en-US" altLang="zh-CN" dirty="0"/>
          </a:p>
          <a:p>
            <a:pPr lvl="2"/>
            <a:endParaRPr lang="zh-CN" altLang="en-US" dirty="0"/>
          </a:p>
          <a:p>
            <a:pPr lvl="2">
              <a:lnSpc>
                <a:spcPct val="150000"/>
              </a:lnSpc>
              <a:spcBef>
                <a:spcPts val="1200"/>
              </a:spcBef>
            </a:pPr>
            <a:endParaRPr lang="zh-CN" altLang="en-US" dirty="0" smtClean="0"/>
          </a:p>
          <a:p>
            <a:pPr>
              <a:lnSpc>
                <a:spcPct val="100000"/>
              </a:lnSpc>
            </a:pPr>
            <a:endParaRPr lang="en-US" altLang="zh-CN" sz="2000" dirty="0" smtClean="0"/>
          </a:p>
          <a:p>
            <a:pPr lvl="1">
              <a:lnSpc>
                <a:spcPct val="100000"/>
              </a:lnSpc>
            </a:pPr>
            <a:endParaRPr lang="zh-CN" altLang="en-US" sz="2800" dirty="0"/>
          </a:p>
          <a:p>
            <a:endParaRPr lang="zh-CN" altLang="en-US" dirty="0"/>
          </a:p>
        </p:txBody>
      </p:sp>
    </p:spTree>
    <p:extLst>
      <p:ext uri="{BB962C8B-B14F-4D97-AF65-F5344CB8AC3E}">
        <p14:creationId xmlns:p14="http://schemas.microsoft.com/office/powerpoint/2010/main" val="1249224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66700"/>
            <a:ext cx="8220890" cy="6194160"/>
          </a:xfrm>
        </p:spPr>
        <p:txBody>
          <a:bodyPr/>
          <a:lstStyle/>
          <a:p>
            <a:r>
              <a:rPr lang="zh-CN" altLang="en-US" sz="3200" dirty="0"/>
              <a:t>举例：</a:t>
            </a:r>
            <a:r>
              <a:rPr lang="en-US" altLang="zh-CN" sz="3200" dirty="0"/>
              <a:t>Lattice with FODO arc</a:t>
            </a:r>
            <a:endParaRPr lang="zh-CN" altLang="en-US" sz="3200" dirty="0"/>
          </a:p>
          <a:p>
            <a:pPr lvl="2">
              <a:lnSpc>
                <a:spcPct val="150000"/>
              </a:lnSpc>
              <a:spcBef>
                <a:spcPts val="1200"/>
              </a:spcBef>
            </a:pPr>
            <a:endParaRPr lang="zh-CN" altLang="en-US" dirty="0" smtClean="0"/>
          </a:p>
          <a:p>
            <a:pPr>
              <a:lnSpc>
                <a:spcPct val="100000"/>
              </a:lnSpc>
            </a:pPr>
            <a:endParaRPr lang="en-US" altLang="zh-CN" sz="2000" dirty="0" smtClean="0"/>
          </a:p>
          <a:p>
            <a:pPr lvl="1">
              <a:lnSpc>
                <a:spcPct val="100000"/>
              </a:lnSpc>
            </a:pPr>
            <a:endParaRPr lang="zh-CN" altLang="en-US" sz="2800" dirty="0"/>
          </a:p>
          <a:p>
            <a:endParaRPr lang="zh-CN" altLang="en-US" dirty="0"/>
          </a:p>
        </p:txBody>
      </p:sp>
      <p:pic>
        <p:nvPicPr>
          <p:cNvPr id="7" name="图片 6"/>
          <p:cNvPicPr>
            <a:picLocks noChangeAspect="1"/>
          </p:cNvPicPr>
          <p:nvPr/>
        </p:nvPicPr>
        <p:blipFill>
          <a:blip r:embed="rId2"/>
          <a:stretch>
            <a:fillRect/>
          </a:stretch>
        </p:blipFill>
        <p:spPr>
          <a:xfrm>
            <a:off x="1771443" y="1400287"/>
            <a:ext cx="7108508" cy="4557099"/>
          </a:xfrm>
          <a:prstGeom prst="rect">
            <a:avLst/>
          </a:prstGeom>
        </p:spPr>
      </p:pic>
      <p:sp>
        <p:nvSpPr>
          <p:cNvPr id="8" name="TextBox 12"/>
          <p:cNvSpPr txBox="1"/>
          <p:nvPr/>
        </p:nvSpPr>
        <p:spPr>
          <a:xfrm>
            <a:off x="663483" y="2271997"/>
            <a:ext cx="2510816" cy="498663"/>
          </a:xfrm>
          <a:prstGeom prst="rect">
            <a:avLst/>
          </a:prstGeom>
          <a:noFill/>
        </p:spPr>
        <p:txBody>
          <a:bodyPr wrap="none" rtlCol="0">
            <a:spAutoFit/>
          </a:bodyPr>
          <a:lstStyle/>
          <a:p>
            <a:pPr marL="342900" indent="-342900">
              <a:lnSpc>
                <a:spcPct val="150000"/>
              </a:lnSpc>
              <a:buAutoNum type="arabicPeriod"/>
            </a:pPr>
            <a:r>
              <a:rPr lang="en-US" altLang="zh-CN" sz="2000" b="1" dirty="0">
                <a:latin typeface="Times New Roman" pitchFamily="18" charset="0"/>
                <a:cs typeface="Times New Roman" pitchFamily="18" charset="0"/>
              </a:rPr>
              <a:t>Interaction region</a:t>
            </a:r>
          </a:p>
        </p:txBody>
      </p:sp>
      <p:sp>
        <p:nvSpPr>
          <p:cNvPr id="9" name="矩形 8"/>
          <p:cNvSpPr/>
          <p:nvPr/>
        </p:nvSpPr>
        <p:spPr>
          <a:xfrm>
            <a:off x="663482" y="2662906"/>
            <a:ext cx="2509826" cy="553998"/>
          </a:xfrm>
          <a:prstGeom prst="rect">
            <a:avLst/>
          </a:prstGeom>
        </p:spPr>
        <p:txBody>
          <a:bodyPr wrap="square">
            <a:spAutoFit/>
          </a:bodyPr>
          <a:lstStyle/>
          <a:p>
            <a:pPr marL="342900" indent="-342900">
              <a:lnSpc>
                <a:spcPct val="150000"/>
              </a:lnSpc>
            </a:pPr>
            <a:r>
              <a:rPr lang="en-US" altLang="zh-CN" sz="2000" b="1" dirty="0">
                <a:solidFill>
                  <a:srgbClr val="FF0000"/>
                </a:solidFill>
                <a:latin typeface="Times New Roman" pitchFamily="18" charset="0"/>
                <a:cs typeface="Times New Roman" pitchFamily="18" charset="0"/>
              </a:rPr>
              <a:t>2.  Long arc section</a:t>
            </a:r>
          </a:p>
        </p:txBody>
      </p:sp>
      <p:sp>
        <p:nvSpPr>
          <p:cNvPr id="10" name="矩形 9"/>
          <p:cNvSpPr/>
          <p:nvPr/>
        </p:nvSpPr>
        <p:spPr>
          <a:xfrm>
            <a:off x="663482" y="3104468"/>
            <a:ext cx="2438388" cy="507831"/>
          </a:xfrm>
          <a:prstGeom prst="rect">
            <a:avLst/>
          </a:prstGeom>
        </p:spPr>
        <p:txBody>
          <a:bodyPr wrap="square">
            <a:spAutoFit/>
          </a:bodyPr>
          <a:lstStyle/>
          <a:p>
            <a:pPr marL="342900" indent="-342900">
              <a:lnSpc>
                <a:spcPct val="150000"/>
              </a:lnSpc>
            </a:pPr>
            <a:r>
              <a:rPr lang="en-US" altLang="zh-CN" sz="2000" b="1" dirty="0">
                <a:solidFill>
                  <a:srgbClr val="009900"/>
                </a:solidFill>
                <a:latin typeface="Times New Roman" pitchFamily="18" charset="0"/>
                <a:cs typeface="Times New Roman" pitchFamily="18" charset="0"/>
              </a:rPr>
              <a:t>3.  Short arc section</a:t>
            </a:r>
          </a:p>
        </p:txBody>
      </p:sp>
      <p:sp>
        <p:nvSpPr>
          <p:cNvPr id="11" name="矩形 10"/>
          <p:cNvSpPr/>
          <p:nvPr/>
        </p:nvSpPr>
        <p:spPr>
          <a:xfrm>
            <a:off x="659061" y="3574605"/>
            <a:ext cx="2426370" cy="498663"/>
          </a:xfrm>
          <a:prstGeom prst="rect">
            <a:avLst/>
          </a:prstGeom>
        </p:spPr>
        <p:txBody>
          <a:bodyPr wrap="none">
            <a:spAutoFit/>
          </a:bodyPr>
          <a:lstStyle/>
          <a:p>
            <a:pPr marL="342900" indent="-342900">
              <a:lnSpc>
                <a:spcPct val="150000"/>
              </a:lnSpc>
            </a:pPr>
            <a:r>
              <a:rPr lang="en-US" altLang="zh-CN" sz="2000" b="1" dirty="0">
                <a:solidFill>
                  <a:schemeClr val="accent6">
                    <a:lumMod val="75000"/>
                  </a:schemeClr>
                </a:solidFill>
                <a:latin typeface="Times New Roman" pitchFamily="18" charset="0"/>
                <a:cs typeface="Times New Roman" pitchFamily="18" charset="0"/>
              </a:rPr>
              <a:t>4.  Technical section </a:t>
            </a:r>
            <a:endParaRPr lang="zh-CN" altLang="en-US" sz="2000" b="1" dirty="0">
              <a:solidFill>
                <a:schemeClr val="accent6">
                  <a:lumMod val="75000"/>
                </a:schemeClr>
              </a:solidFill>
              <a:latin typeface="Times New Roman" pitchFamily="18" charset="0"/>
              <a:cs typeface="Times New Roman" pitchFamily="18" charset="0"/>
            </a:endParaRPr>
          </a:p>
        </p:txBody>
      </p:sp>
      <p:sp>
        <p:nvSpPr>
          <p:cNvPr id="12" name="文本框 11"/>
          <p:cNvSpPr txBox="1"/>
          <p:nvPr/>
        </p:nvSpPr>
        <p:spPr>
          <a:xfrm>
            <a:off x="7482754" y="5771181"/>
            <a:ext cx="1497205"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*Dr. </a:t>
            </a:r>
            <a:r>
              <a:rPr lang="en-US" altLang="zh-CN" sz="1400" dirty="0" err="1" smtClean="0">
                <a:latin typeface="Arial" panose="020B0604020202020204" pitchFamily="34" charset="0"/>
                <a:ea typeface="微软雅黑" panose="020B0503020204020204" pitchFamily="34" charset="-122"/>
              </a:rPr>
              <a:t>Weiwei</a:t>
            </a:r>
            <a:r>
              <a:rPr lang="en-US" altLang="zh-CN" sz="1400" dirty="0" smtClean="0">
                <a:latin typeface="Arial" panose="020B0604020202020204" pitchFamily="34" charset="0"/>
                <a:ea typeface="微软雅黑" panose="020B0503020204020204" pitchFamily="34" charset="-122"/>
              </a:rPr>
              <a:t> Gao</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349728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57175"/>
            <a:ext cx="8220890" cy="6203685"/>
          </a:xfrm>
        </p:spPr>
        <p:txBody>
          <a:bodyPr/>
          <a:lstStyle/>
          <a:p>
            <a:pPr lvl="1"/>
            <a:r>
              <a:rPr lang="en-US" altLang="zh-CN" dirty="0"/>
              <a:t>Lattice function of the whole ring (designing in progress)</a:t>
            </a:r>
            <a:endParaRPr lang="zh-CN" altLang="en-US" dirty="0"/>
          </a:p>
          <a:p>
            <a:pPr lvl="1"/>
            <a:endParaRPr lang="zh-CN" altLang="en-US" dirty="0"/>
          </a:p>
        </p:txBody>
      </p:sp>
      <p:pic>
        <p:nvPicPr>
          <p:cNvPr id="4" name="图片 3"/>
          <p:cNvPicPr>
            <a:picLocks noChangeAspect="1"/>
          </p:cNvPicPr>
          <p:nvPr/>
        </p:nvPicPr>
        <p:blipFill>
          <a:blip r:embed="rId2" cstate="print"/>
          <a:stretch>
            <a:fillRect/>
          </a:stretch>
        </p:blipFill>
        <p:spPr>
          <a:xfrm>
            <a:off x="342042" y="1058925"/>
            <a:ext cx="4367284" cy="2456998"/>
          </a:xfrm>
          <a:prstGeom prst="rect">
            <a:avLst/>
          </a:prstGeom>
        </p:spPr>
      </p:pic>
      <p:pic>
        <p:nvPicPr>
          <p:cNvPr id="5" name="图片 4"/>
          <p:cNvPicPr>
            <a:picLocks noChangeAspect="1"/>
          </p:cNvPicPr>
          <p:nvPr/>
        </p:nvPicPr>
        <p:blipFill>
          <a:blip r:embed="rId3" cstate="print"/>
          <a:stretch>
            <a:fillRect/>
          </a:stretch>
        </p:blipFill>
        <p:spPr>
          <a:xfrm>
            <a:off x="187722" y="3515923"/>
            <a:ext cx="4580312" cy="2456998"/>
          </a:xfrm>
          <a:prstGeom prst="rect">
            <a:avLst/>
          </a:prstGeom>
        </p:spPr>
      </p:pic>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3901645897"/>
                  </p:ext>
                </p:extLst>
              </p:nvPr>
            </p:nvGraphicFramePr>
            <p:xfrm>
              <a:off x="4598128" y="1058925"/>
              <a:ext cx="4469029" cy="4926679"/>
            </p:xfrm>
            <a:graphic>
              <a:graphicData uri="http://schemas.openxmlformats.org/drawingml/2006/table">
                <a:tbl>
                  <a:tblPr firstRow="1" firstCol="1" bandRow="1">
                    <a:tableStyleId>{5C22544A-7EE6-4342-B048-85BDC9FD1C3A}</a:tableStyleId>
                  </a:tblPr>
                  <a:tblGrid>
                    <a:gridCol w="3010429">
                      <a:extLst>
                        <a:ext uri="{9D8B030D-6E8A-4147-A177-3AD203B41FA5}">
                          <a16:colId xmlns:a16="http://schemas.microsoft.com/office/drawing/2014/main" val="20000"/>
                        </a:ext>
                      </a:extLst>
                    </a:gridCol>
                    <a:gridCol w="1458600">
                      <a:extLst>
                        <a:ext uri="{9D8B030D-6E8A-4147-A177-3AD203B41FA5}">
                          <a16:colId xmlns:a16="http://schemas.microsoft.com/office/drawing/2014/main" val="20001"/>
                        </a:ext>
                      </a:extLst>
                    </a:gridCol>
                  </a:tblGrid>
                  <a:tr h="409938">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Phase</a:t>
                          </a:r>
                          <a:r>
                            <a:rPr lang="en-US" altLang="zh-CN" sz="1800" kern="100" baseline="0" dirty="0" smtClean="0">
                              <a:effectLst/>
                              <a:latin typeface="Times New Roman" panose="02020603050405020304" pitchFamily="18" charset="0"/>
                              <a:ea typeface="+mn-ea"/>
                              <a:cs typeface="Times New Roman" panose="02020603050405020304" pitchFamily="18" charset="0"/>
                            </a:rPr>
                            <a:t>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661-&gt;707.258</a:t>
                          </a:r>
                        </a:p>
                      </a:txBody>
                      <a:tcPr marL="68580" marR="68580" marT="0" marB="0" anchor="ctr"/>
                    </a:tc>
                    <a:extLst>
                      <a:ext uri="{0D108BD9-81ED-4DB2-BD59-A6C34878D82A}">
                        <a16:rowId xmlns:a16="http://schemas.microsoft.com/office/drawing/2014/main" val="10001"/>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2, 1-3.5tunable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E</a:t>
                          </a:r>
                          <a14:m>
                            <m:oMath xmlns:m="http://schemas.openxmlformats.org/officeDocument/2006/math">
                              <m:r>
                                <a:rPr lang="en-US" altLang="zh-CN" sz="1800" b="1" i="0" kern="100" smtClean="0">
                                  <a:effectLst/>
                                  <a:latin typeface="Cambria Math" panose="02040503050406030204" pitchFamily="18" charset="0"/>
                                </a:rPr>
                                <m:t>𝐦𝐢𝐭𝐭𝐚𝐧𝐜𝐞</m:t>
                              </m:r>
                              <m:d>
                                <m:dPr>
                                  <m:ctrlPr>
                                    <a:rPr lang="zh-CN" sz="1800" i="1" kern="100">
                                      <a:effectLst/>
                                      <a:latin typeface="Cambria Math" panose="02040503050406030204" pitchFamily="18" charset="0"/>
                                    </a:rPr>
                                  </m:ctrlPr>
                                </m:dPr>
                                <m:e>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𝑥</m:t>
                                      </m:r>
                                    </m:sub>
                                  </m:sSub>
                                  <m:r>
                                    <a:rPr lang="en-US" sz="1800" kern="100">
                                      <a:effectLst/>
                                      <a:latin typeface="Cambria Math" panose="02040503050406030204" pitchFamily="18" charset="0"/>
                                    </a:rPr>
                                    <m:t>/</m:t>
                                  </m:r>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𝑦</m:t>
                                      </m:r>
                                    </m:sub>
                                  </m:sSub>
                                </m:e>
                              </m:d>
                            </m:oMath>
                          </a14:m>
                          <a:r>
                            <a:rPr lang="en-US" sz="1800" kern="100" dirty="0">
                              <a:effectLst/>
                              <a:latin typeface="Times New Roman" panose="02020603050405020304" pitchFamily="18" charset="0"/>
                              <a:cs typeface="Times New Roman" panose="02020603050405020304" pitchFamily="18" charset="0"/>
                            </a:rPr>
                            <a:t>/nm·rad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2.85/0.0285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1327">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β</a:t>
                          </a:r>
                          <a:r>
                            <a:rPr lang="en-US" altLang="zh-CN" sz="1800" kern="100" dirty="0" smtClean="0">
                              <a:effectLst/>
                              <a:latin typeface="Times New Roman" panose="02020603050405020304" pitchFamily="18" charset="0"/>
                              <a:cs typeface="Times New Roman" panose="02020603050405020304" pitchFamily="18" charset="0"/>
                            </a:rPr>
                            <a:t> Function @ IP </a:t>
                          </a:r>
                          <a14:m>
                            <m:oMath xmlns:m="http://schemas.openxmlformats.org/officeDocument/2006/math">
                              <m:d>
                                <m:dPr>
                                  <m:ctrlPr>
                                    <a:rPr lang="zh-CN" sz="1800" i="1" kern="100">
                                      <a:effectLst/>
                                      <a:latin typeface="Cambria Math" panose="02040503050406030204" pitchFamily="18" charset="0"/>
                                    </a:rPr>
                                  </m:ctrlPr>
                                </m:dPr>
                                <m:e>
                                  <m:sSubSup>
                                    <m:sSubSupPr>
                                      <m:ctrlPr>
                                        <a:rPr lang="zh-CN" sz="1800" i="1" kern="100">
                                          <a:effectLst/>
                                          <a:latin typeface="Cambria Math" panose="02040503050406030204" pitchFamily="18" charset="0"/>
                                        </a:rPr>
                                      </m:ctrlPr>
                                    </m:sSubSupPr>
                                    <m:e>
                                      <m:sSubSup>
                                        <m:sSubSupPr>
                                          <m:ctrlPr>
                                            <a:rPr lang="zh-CN" sz="1800" i="1" kern="100">
                                              <a:effectLst/>
                                              <a:latin typeface="Cambria Math" panose="02040503050406030204" pitchFamily="18" charset="0"/>
                                            </a:rPr>
                                          </m:ctrlPr>
                                        </m:sSubSupPr>
                                        <m:e>
                                          <m:r>
                                            <a:rPr lang="en-US" sz="1800" kern="100">
                                              <a:effectLst/>
                                              <a:latin typeface="Cambria Math" panose="02040503050406030204" pitchFamily="18" charset="0"/>
                                            </a:rPr>
                                            <m:t>𝛽</m:t>
                                          </m:r>
                                        </m:e>
                                        <m:sub>
                                          <m:r>
                                            <a:rPr lang="en-US" sz="1800" kern="100">
                                              <a:effectLst/>
                                              <a:latin typeface="Cambria Math" panose="02040503050406030204" pitchFamily="18" charset="0"/>
                                            </a:rPr>
                                            <m:t>𝑥</m:t>
                                          </m:r>
                                        </m:sub>
                                        <m:sup>
                                          <m:r>
                                            <a:rPr lang="en-US" sz="1800" kern="100">
                                              <a:effectLst/>
                                              <a:latin typeface="Cambria Math" panose="02040503050406030204" pitchFamily="18" charset="0"/>
                                            </a:rPr>
                                            <m:t>∗</m:t>
                                          </m:r>
                                        </m:sup>
                                      </m:sSubSup>
                                      <m:r>
                                        <a:rPr lang="en-US" sz="1800" kern="100">
                                          <a:effectLst/>
                                          <a:latin typeface="Cambria Math" panose="02040503050406030204" pitchFamily="18" charset="0"/>
                                        </a:rPr>
                                        <m:t>/</m:t>
                                      </m:r>
                                      <m:r>
                                        <a:rPr lang="en-US" sz="1800" kern="100">
                                          <a:effectLst/>
                                          <a:latin typeface="Cambria Math" panose="02040503050406030204" pitchFamily="18" charset="0"/>
                                        </a:rPr>
                                        <m:t>𝛽</m:t>
                                      </m:r>
                                    </m:e>
                                    <m:sub>
                                      <m:r>
                                        <a:rPr lang="en-US" sz="1800" kern="100">
                                          <a:effectLst/>
                                          <a:latin typeface="Cambria Math" panose="02040503050406030204" pitchFamily="18" charset="0"/>
                                        </a:rPr>
                                        <m:t>𝑦</m:t>
                                      </m:r>
                                    </m:sub>
                                    <m:sup>
                                      <m:r>
                                        <a:rPr lang="en-US" sz="1800" kern="100">
                                          <a:effectLst/>
                                          <a:latin typeface="Cambria Math" panose="02040503050406030204" pitchFamily="18" charset="0"/>
                                        </a:rPr>
                                        <m:t>∗</m:t>
                                      </m:r>
                                    </m:sup>
                                  </m:sSubSup>
                                </m:e>
                              </m:d>
                            </m:oMath>
                          </a14:m>
                          <a:r>
                            <a:rPr lang="en-US" sz="1800" kern="100" dirty="0">
                              <a:effectLst/>
                              <a:latin typeface="Times New Roman" panose="02020603050405020304" pitchFamily="18" charset="0"/>
                              <a:cs typeface="Times New Roman" panose="02020603050405020304" pitchFamily="18" charset="0"/>
                            </a:rPr>
                            <a:t>/mm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64.1/0.638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6588">
                    <a:tc>
                      <a:txBody>
                        <a:bodyPr/>
                        <a:lstStyle/>
                        <a:p>
                          <a:pPr indent="127000" algn="ctr">
                            <a:lnSpc>
                              <a:spcPts val="1800"/>
                            </a:lnSpc>
                            <a:spcAft>
                              <a:spcPts val="0"/>
                            </a:spcAft>
                          </a:pPr>
                          <a14:m>
                            <m:oMathPara xmlns:m="http://schemas.openxmlformats.org/officeDocument/2006/math">
                              <m:oMathParaPr>
                                <m:jc m:val="centerGroup"/>
                              </m:oMathParaPr>
                              <m:oMath xmlns:m="http://schemas.openxmlformats.org/officeDocument/2006/math">
                                <m:sSubSup>
                                  <m:sSubSupPr>
                                    <m:ctrlPr>
                                      <a:rPr lang="zh-CN" altLang="zh-CN" sz="1800" i="1" kern="100" smtClean="0">
                                        <a:effectLst/>
                                        <a:latin typeface="Cambria Math" panose="02040503050406030204" pitchFamily="18" charset="0"/>
                                      </a:rPr>
                                    </m:ctrlPr>
                                  </m:sSubSupPr>
                                  <m:e>
                                    <m:sSubSup>
                                      <m:sSubSupPr>
                                        <m:ctrlPr>
                                          <a:rPr lang="zh-CN" altLang="zh-CN" sz="1800" i="1" kern="100">
                                            <a:effectLst/>
                                            <a:latin typeface="Cambria Math" panose="02040503050406030204" pitchFamily="18" charset="0"/>
                                          </a:rPr>
                                        </m:ctrlPr>
                                      </m:sSubSupPr>
                                      <m:e>
                                        <m:r>
                                          <a:rPr lang="zh-CN" altLang="en-US" sz="1800" i="1" kern="100" smtClean="0">
                                            <a:effectLst/>
                                            <a:latin typeface="Cambria Math" panose="02040503050406030204" pitchFamily="18" charset="0"/>
                                          </a:rPr>
                                          <m:t>𝝂</m:t>
                                        </m:r>
                                      </m:e>
                                      <m:sub>
                                        <m:r>
                                          <a:rPr lang="en-US" altLang="zh-CN" sz="1800" kern="100">
                                            <a:effectLst/>
                                            <a:latin typeface="Cambria Math" panose="02040503050406030204" pitchFamily="18" charset="0"/>
                                          </a:rPr>
                                          <m:t>𝑥</m:t>
                                        </m:r>
                                      </m:sub>
                                      <m:sup/>
                                    </m:sSubSup>
                                    <m:r>
                                      <a:rPr lang="en-US" altLang="zh-CN" sz="1800" kern="100">
                                        <a:effectLst/>
                                        <a:latin typeface="Cambria Math" panose="02040503050406030204" pitchFamily="18" charset="0"/>
                                      </a:rPr>
                                      <m:t>/</m:t>
                                    </m:r>
                                    <m:r>
                                      <a:rPr lang="zh-CN" altLang="en-US" sz="1800" i="1" kern="100" smtClean="0">
                                        <a:effectLst/>
                                        <a:latin typeface="Cambria Math" panose="02040503050406030204" pitchFamily="18" charset="0"/>
                                      </a:rPr>
                                      <m:t>𝛖</m:t>
                                    </m:r>
                                  </m:e>
                                  <m:sub>
                                    <m:r>
                                      <a:rPr lang="en-US" altLang="zh-CN" sz="1800" kern="100">
                                        <a:effectLst/>
                                        <a:latin typeface="Cambria Math" panose="02040503050406030204" pitchFamily="18" charset="0"/>
                                      </a:rPr>
                                      <m:t>𝑦</m:t>
                                    </m:r>
                                  </m:sub>
                                  <m:sup/>
                                </m:sSubSup>
                              </m:oMath>
                            </m:oMathPara>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r>
                            <a:rPr lang="fr-FR" altLang="zh-CN" sz="1800" kern="1200" dirty="0" smtClean="0">
                              <a:latin typeface="Times New Roman" pitchFamily="18" charset="0"/>
                              <a:cs typeface="Times New Roman" pitchFamily="18" charset="0"/>
                            </a:rPr>
                            <a:t>30.52259316 / 28.53792761</a:t>
                          </a:r>
                          <a:endParaRPr lang="fr-FR" altLang="zh-CN" sz="1800" kern="1200" dirty="0">
                            <a:latin typeface="Times New Roman" pitchFamily="18" charset="0"/>
                            <a:cs typeface="Times New Roman" pitchFamily="18" charset="0"/>
                          </a:endParaRPr>
                        </a:p>
                      </a:txBody>
                      <a:tcPr marL="68580" marR="68580" marT="0" marB="0" anchor="ctr"/>
                    </a:tc>
                    <a:extLst>
                      <a:ext uri="{0D108BD9-81ED-4DB2-BD59-A6C34878D82A}">
                        <a16:rowId xmlns:a16="http://schemas.microsoft.com/office/drawing/2014/main" val="10007"/>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Tune Shift </a:t>
                          </a:r>
                          <a14:m>
                            <m:oMath xmlns:m="http://schemas.openxmlformats.org/officeDocument/2006/math">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𝜉</m:t>
                                  </m:r>
                                </m:e>
                                <m:sub>
                                  <m:r>
                                    <a:rPr lang="en-US" sz="1800" kern="100">
                                      <a:effectLst/>
                                      <a:latin typeface="Cambria Math" panose="02040503050406030204" pitchFamily="18" charset="0"/>
                                    </a:rPr>
                                    <m:t>𝑦</m:t>
                                  </m:r>
                                </m:sub>
                              </m:sSub>
                            </m:oMath>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0.04~0.06</a:t>
                          </a:r>
                        </a:p>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88718">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0.8 (estimated) </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1173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0.63~0.95 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3901645897"/>
                  </p:ext>
                </p:extLst>
              </p:nvPr>
            </p:nvGraphicFramePr>
            <p:xfrm>
              <a:off x="4598128" y="1058925"/>
              <a:ext cx="4469029" cy="4926679"/>
            </p:xfrm>
            <a:graphic>
              <a:graphicData uri="http://schemas.openxmlformats.org/drawingml/2006/table">
                <a:tbl>
                  <a:tblPr firstRow="1" firstCol="1" bandRow="1">
                    <a:tableStyleId>{5C22544A-7EE6-4342-B048-85BDC9FD1C3A}</a:tableStyleId>
                  </a:tblPr>
                  <a:tblGrid>
                    <a:gridCol w="3010429">
                      <a:extLst>
                        <a:ext uri="{9D8B030D-6E8A-4147-A177-3AD203B41FA5}">
                          <a16:colId xmlns:a16="http://schemas.microsoft.com/office/drawing/2014/main" val="20000"/>
                        </a:ext>
                      </a:extLst>
                    </a:gridCol>
                    <a:gridCol w="1458600">
                      <a:extLst>
                        <a:ext uri="{9D8B030D-6E8A-4147-A177-3AD203B41FA5}">
                          <a16:colId xmlns:a16="http://schemas.microsoft.com/office/drawing/2014/main" val="20001"/>
                        </a:ext>
                      </a:extLst>
                    </a:gridCol>
                  </a:tblGrid>
                  <a:tr h="409938">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Phase</a:t>
                          </a:r>
                          <a:r>
                            <a:rPr lang="en-US" altLang="zh-CN" sz="1800" kern="100" baseline="0" dirty="0" smtClean="0">
                              <a:effectLst/>
                              <a:latin typeface="Times New Roman" panose="02020603050405020304" pitchFamily="18" charset="0"/>
                              <a:ea typeface="+mn-ea"/>
                              <a:cs typeface="Times New Roman" panose="02020603050405020304" pitchFamily="18" charset="0"/>
                            </a:rPr>
                            <a:t>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57200">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661-&gt;707.258</a:t>
                          </a:r>
                        </a:p>
                      </a:txBody>
                      <a:tcPr marL="68580" marR="68580" marT="0" marB="0" anchor="ctr"/>
                    </a:tc>
                    <a:extLst>
                      <a:ext uri="{0D108BD9-81ED-4DB2-BD59-A6C34878D82A}">
                        <a16:rowId xmlns:a16="http://schemas.microsoft.com/office/drawing/2014/main" val="10001"/>
                      </a:ext>
                    </a:extLst>
                  </a:tr>
                  <a:tr h="457200">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2, 1-3.5tunable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1804">
                    <a:tc>
                      <a:txBody>
                        <a:bodyPr/>
                        <a:lstStyle/>
                        <a:p>
                          <a:endParaRPr lang="zh-CN"/>
                        </a:p>
                      </a:txBody>
                      <a:tcPr marL="68580" marR="68580" marT="0" marB="0" anchor="ctr">
                        <a:blipFill>
                          <a:blip r:embed="rId4"/>
                          <a:stretch>
                            <a:fillRect l="-202" t="-450794" r="-49393" b="-776190"/>
                          </a:stretch>
                        </a:blipFill>
                      </a:tcP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2.85/0.0285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1327">
                    <a:tc>
                      <a:txBody>
                        <a:bodyPr/>
                        <a:lstStyle/>
                        <a:p>
                          <a:endParaRPr lang="zh-CN"/>
                        </a:p>
                      </a:txBody>
                      <a:tcPr marL="68580" marR="68580" marT="0" marB="0" anchor="ctr">
                        <a:blipFill>
                          <a:blip r:embed="rId4"/>
                          <a:stretch>
                            <a:fillRect l="-202" t="-389888" r="-49393" b="-449438"/>
                          </a:stretch>
                        </a:blipFill>
                      </a:tcP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64.1/0.638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48640">
                    <a:tc>
                      <a:txBody>
                        <a:bodyPr/>
                        <a:lstStyle/>
                        <a:p>
                          <a:endParaRPr lang="zh-CN"/>
                        </a:p>
                      </a:txBody>
                      <a:tcPr marL="68580" marR="68580" marT="0" marB="0" anchor="ctr">
                        <a:blipFill>
                          <a:blip r:embed="rId4"/>
                          <a:stretch>
                            <a:fillRect l="-202" t="-484444" r="-49393" b="-344444"/>
                          </a:stretch>
                        </a:blipFill>
                      </a:tcPr>
                    </a:tc>
                    <a:tc>
                      <a:txBody>
                        <a:bodyPr/>
                        <a:lstStyle/>
                        <a:p>
                          <a:r>
                            <a:rPr lang="fr-FR" altLang="zh-CN" sz="1800" kern="1200" dirty="0" smtClean="0">
                              <a:latin typeface="Times New Roman" pitchFamily="18" charset="0"/>
                              <a:cs typeface="Times New Roman" pitchFamily="18" charset="0"/>
                            </a:rPr>
                            <a:t>30.52259316 / 28.53792761</a:t>
                          </a:r>
                          <a:endParaRPr lang="fr-FR" altLang="zh-CN" sz="1800" kern="1200" dirty="0">
                            <a:latin typeface="Times New Roman" pitchFamily="18" charset="0"/>
                            <a:cs typeface="Times New Roman" pitchFamily="18" charset="0"/>
                          </a:endParaRPr>
                        </a:p>
                      </a:txBody>
                      <a:tcPr marL="68580" marR="68580" marT="0" marB="0" anchor="ctr"/>
                    </a:tc>
                    <a:extLst>
                      <a:ext uri="{0D108BD9-81ED-4DB2-BD59-A6C34878D82A}">
                        <a16:rowId xmlns:a16="http://schemas.microsoft.com/office/drawing/2014/main" val="10007"/>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57200">
                    <a:tc>
                      <a:txBody>
                        <a:bodyPr/>
                        <a:lstStyle/>
                        <a:p>
                          <a:endParaRPr lang="zh-CN"/>
                        </a:p>
                      </a:txBody>
                      <a:tcPr marL="68580" marR="68580" marT="0" marB="0" anchor="ctr">
                        <a:blipFill>
                          <a:blip r:embed="rId4"/>
                          <a:stretch>
                            <a:fillRect l="-202" t="-784000" r="-49393" b="-230667"/>
                          </a:stretch>
                        </a:blipFill>
                      </a:tcP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0.04~0.06</a:t>
                          </a:r>
                        </a:p>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5720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0.8 (estimated) </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5720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0.63~0.95 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Fallback>
      </mc:AlternateContent>
    </p:spTree>
    <p:extLst>
      <p:ext uri="{BB962C8B-B14F-4D97-AF65-F5344CB8AC3E}">
        <p14:creationId xmlns:p14="http://schemas.microsoft.com/office/powerpoint/2010/main" val="256524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57175"/>
            <a:ext cx="8220890" cy="6203685"/>
          </a:xfrm>
        </p:spPr>
        <p:txBody>
          <a:bodyPr/>
          <a:lstStyle/>
          <a:p>
            <a:r>
              <a:rPr lang="zh-CN" altLang="en-US" dirty="0"/>
              <a:t>举例：</a:t>
            </a:r>
            <a:r>
              <a:rPr lang="zh-CN" altLang="en-US" dirty="0" smtClean="0"/>
              <a:t>基于</a:t>
            </a:r>
            <a:r>
              <a:rPr lang="en-US" altLang="zh-CN" dirty="0"/>
              <a:t>MBA</a:t>
            </a:r>
            <a:r>
              <a:rPr lang="zh-CN" altLang="en-US" dirty="0"/>
              <a:t>结构弧区的</a:t>
            </a:r>
            <a:r>
              <a:rPr lang="en-US" altLang="zh-CN" dirty="0"/>
              <a:t>lattice</a:t>
            </a:r>
            <a:endParaRPr lang="zh-CN" altLang="en-US"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6090" r="8193" b="5431"/>
          <a:stretch/>
        </p:blipFill>
        <p:spPr bwMode="auto">
          <a:xfrm>
            <a:off x="518983" y="833754"/>
            <a:ext cx="3327260" cy="2680971"/>
          </a:xfrm>
          <a:prstGeom prst="rect">
            <a:avLst/>
          </a:prstGeom>
          <a:noFill/>
          <a:ln>
            <a:noFill/>
          </a:ln>
          <a:extLst>
            <a:ext uri="{53640926-AAD7-44D8-BBD7-CCE9431645EC}">
              <a14:shadowObscured xmlns:a14="http://schemas.microsoft.com/office/drawing/2010/main"/>
            </a:ext>
          </a:extLst>
        </p:spPr>
      </p:pic>
      <p:pic>
        <p:nvPicPr>
          <p:cNvPr id="5" name="内容占位符 15"/>
          <p:cNvPicPr>
            <a:picLocks noChangeAspect="1"/>
          </p:cNvPicPr>
          <p:nvPr/>
        </p:nvPicPr>
        <p:blipFill rotWithShape="1">
          <a:blip r:embed="rId3" cstate="print">
            <a:extLst>
              <a:ext uri="{28A0092B-C50C-407E-A947-70E740481C1C}">
                <a14:useLocalDpi xmlns:a14="http://schemas.microsoft.com/office/drawing/2010/main" val="0"/>
              </a:ext>
            </a:extLst>
          </a:blip>
          <a:srcRect l="4450" r="7485" b="5459"/>
          <a:stretch/>
        </p:blipFill>
        <p:spPr bwMode="auto">
          <a:xfrm>
            <a:off x="572928" y="3550920"/>
            <a:ext cx="3219370" cy="2524125"/>
          </a:xfrm>
          <a:prstGeom prst="rect">
            <a:avLst/>
          </a:prstGeom>
          <a:noFill/>
          <a:ln>
            <a:noFill/>
          </a:ln>
          <a:extLst>
            <a:ext uri="{53640926-AAD7-44D8-BBD7-CCE9431645EC}">
              <a14:shadowObscured xmlns:a14="http://schemas.microsoft.com/office/drawing/2010/main"/>
            </a:ext>
          </a:extLst>
        </p:spPr>
      </p:pic>
      <p:pic>
        <p:nvPicPr>
          <p:cNvPr id="6" name="图片 5"/>
          <p:cNvPicPr>
            <a:picLocks noChangeAspect="1"/>
          </p:cNvPicPr>
          <p:nvPr/>
        </p:nvPicPr>
        <p:blipFill rotWithShape="1">
          <a:blip r:embed="rId4"/>
          <a:srcRect l="3170" t="-1" r="2243" b="1582"/>
          <a:stretch/>
        </p:blipFill>
        <p:spPr bwMode="auto">
          <a:xfrm>
            <a:off x="4764407" y="923473"/>
            <a:ext cx="3015578" cy="2385696"/>
          </a:xfrm>
          <a:prstGeom prst="rect">
            <a:avLst/>
          </a:prstGeom>
          <a:ln>
            <a:noFill/>
          </a:ln>
          <a:extLst>
            <a:ext uri="{53640926-AAD7-44D8-BBD7-CCE9431645EC}">
              <a14:shadowObscured xmlns:a14="http://schemas.microsoft.com/office/drawing/2010/main"/>
            </a:ext>
          </a:extLst>
        </p:spPr>
      </p:pic>
      <p:graphicFrame>
        <p:nvGraphicFramePr>
          <p:cNvPr id="7" name="内容占位符 4"/>
          <p:cNvGraphicFramePr>
            <a:graphicFrameLocks/>
          </p:cNvGraphicFramePr>
          <p:nvPr>
            <p:extLst>
              <p:ext uri="{D42A27DB-BD31-4B8C-83A1-F6EECF244321}">
                <p14:modId xmlns:p14="http://schemas.microsoft.com/office/powerpoint/2010/main" val="3243347449"/>
              </p:ext>
            </p:extLst>
          </p:nvPr>
        </p:nvGraphicFramePr>
        <p:xfrm>
          <a:off x="4526282" y="3514725"/>
          <a:ext cx="3915325" cy="2560320"/>
        </p:xfrm>
        <a:graphic>
          <a:graphicData uri="http://schemas.openxmlformats.org/drawingml/2006/table">
            <a:tbl>
              <a:tblPr>
                <a:tableStyleId>{5C22544A-7EE6-4342-B048-85BDC9FD1C3A}</a:tableStyleId>
              </a:tblPr>
              <a:tblGrid>
                <a:gridCol w="1855864">
                  <a:extLst>
                    <a:ext uri="{9D8B030D-6E8A-4147-A177-3AD203B41FA5}">
                      <a16:colId xmlns:a16="http://schemas.microsoft.com/office/drawing/2014/main" val="3936562489"/>
                    </a:ext>
                  </a:extLst>
                </a:gridCol>
                <a:gridCol w="2059461">
                  <a:extLst>
                    <a:ext uri="{9D8B030D-6E8A-4147-A177-3AD203B41FA5}">
                      <a16:colId xmlns:a16="http://schemas.microsoft.com/office/drawing/2014/main" val="2974201140"/>
                    </a:ext>
                  </a:extLst>
                </a:gridCol>
              </a:tblGrid>
              <a:tr h="0">
                <a:tc>
                  <a:txBody>
                    <a:bodyPr/>
                    <a:lstStyle/>
                    <a:p>
                      <a:pPr algn="l">
                        <a:spcBef>
                          <a:spcPts val="100"/>
                        </a:spcBef>
                        <a:spcAft>
                          <a:spcPts val="100"/>
                        </a:spcAft>
                      </a:pPr>
                      <a:r>
                        <a:rPr lang="en-GB" sz="1400" kern="800" dirty="0">
                          <a:effectLst/>
                        </a:rPr>
                        <a:t>Parameters</a:t>
                      </a:r>
                      <a:endParaRPr lang="zh-CN" sz="14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spcBef>
                          <a:spcPts val="100"/>
                        </a:spcBef>
                        <a:spcAft>
                          <a:spcPts val="100"/>
                        </a:spcAft>
                      </a:pPr>
                      <a:r>
                        <a:rPr lang="en-GB" sz="1400" kern="800">
                          <a:effectLst/>
                        </a:rPr>
                        <a:t>Value</a:t>
                      </a:r>
                      <a:endParaRPr lang="zh-CN" sz="14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723122177"/>
                  </a:ext>
                </a:extLst>
              </a:tr>
              <a:tr h="0">
                <a:tc>
                  <a:txBody>
                    <a:bodyPr/>
                    <a:lstStyle/>
                    <a:p>
                      <a:pPr algn="l">
                        <a:spcBef>
                          <a:spcPts val="100"/>
                        </a:spcBef>
                        <a:spcAft>
                          <a:spcPts val="100"/>
                        </a:spcAft>
                      </a:pPr>
                      <a:r>
                        <a:rPr lang="en-GB" sz="1400" kern="800" dirty="0">
                          <a:effectLst/>
                        </a:rPr>
                        <a:t>Peak Luminosity</a:t>
                      </a:r>
                      <a:endParaRPr lang="zh-CN" sz="1400" dirty="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a:effectLst/>
                        </a:rPr>
                        <a:t>0.5~0.8×10</a:t>
                      </a:r>
                      <a:r>
                        <a:rPr lang="en-US" sz="1400" baseline="30000">
                          <a:effectLst/>
                        </a:rPr>
                        <a:t>35</a:t>
                      </a:r>
                      <a:r>
                        <a:rPr lang="en-GB" sz="1400">
                          <a:effectLst/>
                        </a:rPr>
                        <a:t> cm</a:t>
                      </a:r>
                      <a:r>
                        <a:rPr lang="en-GB" sz="1400" baseline="30000">
                          <a:effectLst/>
                        </a:rPr>
                        <a:t>−2</a:t>
                      </a:r>
                      <a:r>
                        <a:rPr lang="en-GB" sz="1400">
                          <a:effectLst/>
                        </a:rPr>
                        <a:t>s</a:t>
                      </a:r>
                      <a:r>
                        <a:rPr lang="en-GB" sz="1400" baseline="30000">
                          <a:effectLst/>
                        </a:rPr>
                        <a:t>−1</a:t>
                      </a:r>
                      <a:r>
                        <a:rPr lang="en-GB" sz="1400">
                          <a:effectLst/>
                        </a:rPr>
                        <a:t>(estimated)</a:t>
                      </a:r>
                      <a:endParaRPr lang="zh-CN" sz="140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2802811309"/>
                  </a:ext>
                </a:extLst>
              </a:tr>
              <a:tr h="0">
                <a:tc>
                  <a:txBody>
                    <a:bodyPr/>
                    <a:lstStyle/>
                    <a:p>
                      <a:pPr algn="l">
                        <a:spcBef>
                          <a:spcPts val="100"/>
                        </a:spcBef>
                        <a:spcAft>
                          <a:spcPts val="100"/>
                        </a:spcAft>
                      </a:pPr>
                      <a:r>
                        <a:rPr lang="en-GB" sz="1400" kern="800" dirty="0">
                          <a:effectLst/>
                        </a:rPr>
                        <a:t>Beam Energy</a:t>
                      </a:r>
                      <a:endParaRPr lang="zh-CN" sz="1400" dirty="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GB" sz="1400" kern="800" dirty="0">
                          <a:effectLst/>
                        </a:rPr>
                        <a:t>2GeV</a:t>
                      </a:r>
                      <a:r>
                        <a:rPr lang="en-US" sz="1400" kern="800" dirty="0">
                          <a:effectLst/>
                        </a:rPr>
                        <a:t>，</a:t>
                      </a:r>
                      <a:r>
                        <a:rPr lang="en-GB" sz="1400" kern="800" dirty="0">
                          <a:effectLst/>
                        </a:rPr>
                        <a:t>1-3.5GeV </a:t>
                      </a:r>
                      <a:br>
                        <a:rPr lang="en-GB" sz="1400" kern="800" dirty="0">
                          <a:effectLst/>
                        </a:rPr>
                      </a:br>
                      <a:r>
                        <a:rPr lang="en-GB" sz="1400" kern="800" dirty="0" err="1">
                          <a:effectLst/>
                        </a:rPr>
                        <a:t>tunable</a:t>
                      </a:r>
                      <a:endParaRPr lang="zh-CN" sz="1400" dirty="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2037612849"/>
                  </a:ext>
                </a:extLst>
              </a:tr>
              <a:tr h="0">
                <a:tc>
                  <a:txBody>
                    <a:bodyPr/>
                    <a:lstStyle/>
                    <a:p>
                      <a:pPr algn="l">
                        <a:spcBef>
                          <a:spcPts val="100"/>
                        </a:spcBef>
                        <a:spcAft>
                          <a:spcPts val="100"/>
                        </a:spcAft>
                      </a:pPr>
                      <a:r>
                        <a:rPr lang="en-GB" sz="1400" kern="800" dirty="0">
                          <a:effectLst/>
                        </a:rPr>
                        <a:t>Current</a:t>
                      </a:r>
                      <a:endParaRPr lang="zh-CN" sz="1400" dirty="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a:effectLst/>
                        </a:rPr>
                        <a:t>1.5 A</a:t>
                      </a:r>
                      <a:endParaRPr lang="zh-CN" sz="140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2535334754"/>
                  </a:ext>
                </a:extLst>
              </a:tr>
              <a:tr h="0">
                <a:tc>
                  <a:txBody>
                    <a:bodyPr/>
                    <a:lstStyle/>
                    <a:p>
                      <a:pPr algn="l">
                        <a:spcBef>
                          <a:spcPts val="100"/>
                        </a:spcBef>
                        <a:spcAft>
                          <a:spcPts val="100"/>
                        </a:spcAft>
                      </a:pPr>
                      <a:r>
                        <a:rPr lang="en-US" sz="1400">
                          <a:effectLst/>
                        </a:rPr>
                        <a:t>Beam Emittance ε</a:t>
                      </a:r>
                      <a:r>
                        <a:rPr lang="en-US" sz="1400" baseline="-25000">
                          <a:effectLst/>
                        </a:rPr>
                        <a:t>x</a:t>
                      </a:r>
                      <a:r>
                        <a:rPr lang="en-US" sz="1400">
                          <a:effectLst/>
                        </a:rPr>
                        <a:t>/ε</a:t>
                      </a:r>
                      <a:r>
                        <a:rPr lang="en-US" sz="1400" baseline="-25000">
                          <a:effectLst/>
                        </a:rPr>
                        <a:t>y</a:t>
                      </a:r>
                      <a:endParaRPr lang="zh-CN" sz="140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a:effectLst/>
                        </a:rPr>
                        <a:t>2.4/0.03 nm·rad</a:t>
                      </a:r>
                      <a:endParaRPr lang="zh-CN" sz="140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3989046910"/>
                  </a:ext>
                </a:extLst>
              </a:tr>
              <a:tr h="0">
                <a:tc>
                  <a:txBody>
                    <a:bodyPr/>
                    <a:lstStyle/>
                    <a:p>
                      <a:pPr algn="l">
                        <a:spcBef>
                          <a:spcPts val="100"/>
                        </a:spcBef>
                        <a:spcAft>
                          <a:spcPts val="100"/>
                        </a:spcAft>
                      </a:pPr>
                      <a:r>
                        <a:rPr lang="en-GB" sz="1400" dirty="0">
                          <a:effectLst/>
                        </a:rPr>
                        <a:t>β</a:t>
                      </a:r>
                      <a:r>
                        <a:rPr lang="en-GB" sz="1400" baseline="-25000" dirty="0">
                          <a:effectLst/>
                        </a:rPr>
                        <a:t>x</a:t>
                      </a:r>
                      <a:r>
                        <a:rPr lang="en-GB" sz="1400" baseline="30000" dirty="0">
                          <a:effectLst/>
                        </a:rPr>
                        <a:t>*</a:t>
                      </a:r>
                      <a:r>
                        <a:rPr lang="en-GB" sz="1400" dirty="0">
                          <a:effectLst/>
                        </a:rPr>
                        <a:t>/β</a:t>
                      </a:r>
                      <a:r>
                        <a:rPr lang="en-GB" sz="1400" baseline="-25000" dirty="0">
                          <a:effectLst/>
                        </a:rPr>
                        <a:t>y</a:t>
                      </a:r>
                      <a:r>
                        <a:rPr lang="en-GB" sz="1400" baseline="30000" dirty="0">
                          <a:effectLst/>
                        </a:rPr>
                        <a:t>*</a:t>
                      </a:r>
                      <a:endParaRPr lang="zh-CN" sz="1400" dirty="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a:effectLst/>
                        </a:rPr>
                        <a:t>60/0.6 mm</a:t>
                      </a:r>
                      <a:endParaRPr lang="zh-CN" sz="140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678610065"/>
                  </a:ext>
                </a:extLst>
              </a:tr>
              <a:tr h="0">
                <a:tc>
                  <a:txBody>
                    <a:bodyPr/>
                    <a:lstStyle/>
                    <a:p>
                      <a:pPr algn="l">
                        <a:spcBef>
                          <a:spcPts val="100"/>
                        </a:spcBef>
                        <a:spcAft>
                          <a:spcPts val="100"/>
                        </a:spcAft>
                      </a:pPr>
                      <a:r>
                        <a:rPr lang="en-GB" sz="1400">
                          <a:effectLst/>
                        </a:rPr>
                        <a:t>Crossing Angle</a:t>
                      </a:r>
                      <a:endParaRPr lang="zh-CN" sz="140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dirty="0">
                          <a:effectLst/>
                        </a:rPr>
                        <a:t>60 </a:t>
                      </a:r>
                      <a:r>
                        <a:rPr lang="en-US" sz="1400" dirty="0" err="1">
                          <a:effectLst/>
                        </a:rPr>
                        <a:t>mrad</a:t>
                      </a:r>
                      <a:endParaRPr lang="zh-CN" sz="1400" dirty="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1862943436"/>
                  </a:ext>
                </a:extLst>
              </a:tr>
              <a:tr h="0">
                <a:tc>
                  <a:txBody>
                    <a:bodyPr/>
                    <a:lstStyle/>
                    <a:p>
                      <a:pPr algn="l">
                        <a:spcBef>
                          <a:spcPts val="100"/>
                        </a:spcBef>
                        <a:spcAft>
                          <a:spcPts val="100"/>
                        </a:spcAft>
                      </a:pPr>
                      <a:r>
                        <a:rPr lang="en-US" sz="1400">
                          <a:effectLst/>
                        </a:rPr>
                        <a:t>Hourglass factor H</a:t>
                      </a:r>
                      <a:endParaRPr lang="zh-CN" sz="140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dirty="0">
                          <a:effectLst/>
                        </a:rPr>
                        <a:t>0.8(estimated)</a:t>
                      </a:r>
                      <a:endParaRPr lang="zh-CN" sz="1400" dirty="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2358244751"/>
                  </a:ext>
                </a:extLst>
              </a:tr>
              <a:tr h="0">
                <a:tc>
                  <a:txBody>
                    <a:bodyPr/>
                    <a:lstStyle/>
                    <a:p>
                      <a:pPr algn="l">
                        <a:spcBef>
                          <a:spcPts val="100"/>
                        </a:spcBef>
                        <a:spcAft>
                          <a:spcPts val="100"/>
                        </a:spcAft>
                      </a:pPr>
                      <a:r>
                        <a:rPr lang="en-US" sz="1400">
                          <a:effectLst/>
                        </a:rPr>
                        <a:t>ξ</a:t>
                      </a:r>
                      <a:r>
                        <a:rPr lang="en-GB" sz="1400" baseline="-25000">
                          <a:effectLst/>
                        </a:rPr>
                        <a:t>y</a:t>
                      </a:r>
                      <a:endParaRPr lang="zh-CN" sz="140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dirty="0">
                          <a:effectLst/>
                        </a:rPr>
                        <a:t>0.04~0.06(estimated)</a:t>
                      </a:r>
                      <a:endParaRPr lang="zh-CN" sz="1400" dirty="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2089946935"/>
                  </a:ext>
                </a:extLst>
              </a:tr>
              <a:tr h="0">
                <a:tc>
                  <a:txBody>
                    <a:bodyPr/>
                    <a:lstStyle/>
                    <a:p>
                      <a:pPr algn="l">
                        <a:spcBef>
                          <a:spcPts val="100"/>
                        </a:spcBef>
                        <a:spcAft>
                          <a:spcPts val="100"/>
                        </a:spcAft>
                      </a:pPr>
                      <a:r>
                        <a:rPr lang="en-GB" sz="1400">
                          <a:effectLst/>
                        </a:rPr>
                        <a:t>Circumference</a:t>
                      </a:r>
                      <a:endParaRPr lang="zh-CN" sz="1400">
                        <a:effectLst/>
                        <a:latin typeface="Times New Roman" panose="02020603050405020304" pitchFamily="18" charset="0"/>
                        <a:ea typeface="宋体" panose="02010600030101010101" pitchFamily="2" charset="-122"/>
                      </a:endParaRPr>
                    </a:p>
                  </a:txBody>
                  <a:tcPr marL="68580" marR="68580" marT="0" marB="0"/>
                </a:tc>
                <a:tc>
                  <a:txBody>
                    <a:bodyPr/>
                    <a:lstStyle/>
                    <a:p>
                      <a:pPr algn="r">
                        <a:spcBef>
                          <a:spcPts val="100"/>
                        </a:spcBef>
                        <a:spcAft>
                          <a:spcPts val="100"/>
                        </a:spcAft>
                      </a:pPr>
                      <a:r>
                        <a:rPr lang="en-US" sz="1400" dirty="0">
                          <a:effectLst/>
                        </a:rPr>
                        <a:t>540m</a:t>
                      </a:r>
                      <a:endParaRPr lang="zh-CN" sz="1400" dirty="0">
                        <a:effectLst/>
                        <a:latin typeface="Times New Roman" panose="02020603050405020304" pitchFamily="18" charset="0"/>
                        <a:ea typeface="宋体" panose="02010600030101010101" pitchFamily="2" charset="-122"/>
                      </a:endParaRPr>
                    </a:p>
                  </a:txBody>
                  <a:tcPr marL="68580" marR="377825" marT="0" marB="0"/>
                </a:tc>
                <a:extLst>
                  <a:ext uri="{0D108BD9-81ED-4DB2-BD59-A6C34878D82A}">
                    <a16:rowId xmlns:a16="http://schemas.microsoft.com/office/drawing/2014/main" val="1319098899"/>
                  </a:ext>
                </a:extLst>
              </a:tr>
            </a:tbl>
          </a:graphicData>
        </a:graphic>
      </p:graphicFrame>
    </p:spTree>
    <p:extLst>
      <p:ext uri="{BB962C8B-B14F-4D97-AF65-F5344CB8AC3E}">
        <p14:creationId xmlns:p14="http://schemas.microsoft.com/office/powerpoint/2010/main" val="406962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352472"/>
            <a:ext cx="8220890" cy="6295215"/>
          </a:xfrm>
        </p:spPr>
        <p:txBody>
          <a:bodyPr/>
          <a:lstStyle/>
          <a:p>
            <a:r>
              <a:rPr lang="zh-CN" altLang="en-US" dirty="0"/>
              <a:t>举例</a:t>
            </a:r>
            <a:r>
              <a:rPr lang="zh-CN" altLang="en-US" dirty="0" smtClean="0"/>
              <a:t>：束测系统，全</a:t>
            </a:r>
            <a:r>
              <a:rPr lang="zh-CN" altLang="en-US" dirty="0"/>
              <a:t>数字束流</a:t>
            </a:r>
            <a:r>
              <a:rPr lang="zh-CN" altLang="en-US" dirty="0" smtClean="0"/>
              <a:t>反馈系统</a:t>
            </a:r>
            <a:r>
              <a:rPr lang="zh-CN" altLang="en-US" kern="0" dirty="0"/>
              <a:t>方案及技术路线</a:t>
            </a:r>
          </a:p>
          <a:p>
            <a:endParaRPr lang="zh-CN" altLang="en-US" dirty="0"/>
          </a:p>
          <a:p>
            <a:endParaRPr lang="zh-CN" altLang="en-US" dirty="0"/>
          </a:p>
        </p:txBody>
      </p:sp>
      <p:pic>
        <p:nvPicPr>
          <p:cNvPr id="4" name="图片 3" descr="D:\NSRL\各种申请\自己的论文\作图\全数字反馈\软件无线电.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07" y="1340855"/>
            <a:ext cx="3702050" cy="1174750"/>
          </a:xfrm>
          <a:prstGeom prst="rect">
            <a:avLst/>
          </a:prstGeom>
          <a:noFill/>
          <a:ln>
            <a:noFill/>
          </a:ln>
        </p:spPr>
      </p:pic>
      <p:sp>
        <p:nvSpPr>
          <p:cNvPr id="5" name="矩形 4"/>
          <p:cNvSpPr/>
          <p:nvPr/>
        </p:nvSpPr>
        <p:spPr>
          <a:xfrm>
            <a:off x="1224047" y="2674946"/>
            <a:ext cx="2069798" cy="307777"/>
          </a:xfrm>
          <a:prstGeom prst="rect">
            <a:avLst/>
          </a:prstGeom>
        </p:spPr>
        <p:txBody>
          <a:bodyPr wrap="none">
            <a:spAutoFit/>
          </a:bodyPr>
          <a:lstStyle/>
          <a:p>
            <a:pPr indent="266700" algn="ctr">
              <a:spcBef>
                <a:spcPts val="600"/>
              </a:spcBef>
              <a:spcAft>
                <a:spcPts val="600"/>
              </a:spcAft>
            </a:pPr>
            <a:r>
              <a:rPr lang="zh-CN" altLang="zh-CN" sz="1400" kern="100" dirty="0" smtClean="0">
                <a:latin typeface="Calibri" panose="020F0502020204030204" pitchFamily="34" charset="0"/>
                <a:cs typeface="Times New Roman" panose="02020603050405020304" pitchFamily="18" charset="0"/>
              </a:rPr>
              <a:t>软件</a:t>
            </a:r>
            <a:r>
              <a:rPr lang="zh-CN" altLang="zh-CN" sz="1400" kern="100" dirty="0">
                <a:latin typeface="Calibri" panose="020F0502020204030204" pitchFamily="34" charset="0"/>
                <a:cs typeface="Times New Roman" panose="02020603050405020304" pitchFamily="18" charset="0"/>
              </a:rPr>
              <a:t>无线电理想模型</a:t>
            </a:r>
          </a:p>
        </p:txBody>
      </p:sp>
      <p:pic>
        <p:nvPicPr>
          <p:cNvPr id="6" name="图片 5" descr="D:\NSRL\各种申请\自己的论文\作图\全数字反馈\Digital BB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884" y="2968722"/>
            <a:ext cx="5097780" cy="2973705"/>
          </a:xfrm>
          <a:prstGeom prst="rect">
            <a:avLst/>
          </a:prstGeom>
          <a:noFill/>
          <a:ln>
            <a:noFill/>
          </a:ln>
        </p:spPr>
      </p:pic>
      <p:sp>
        <p:nvSpPr>
          <p:cNvPr id="7" name="矩形 6"/>
          <p:cNvSpPr/>
          <p:nvPr/>
        </p:nvSpPr>
        <p:spPr>
          <a:xfrm>
            <a:off x="4619637" y="6046252"/>
            <a:ext cx="2954655" cy="369332"/>
          </a:xfrm>
          <a:prstGeom prst="rect">
            <a:avLst/>
          </a:prstGeom>
        </p:spPr>
        <p:txBody>
          <a:bodyPr wrap="none">
            <a:spAutoFit/>
          </a:bodyPr>
          <a:lstStyle/>
          <a:p>
            <a:r>
              <a:rPr lang="zh-CN" altLang="zh-CN" dirty="0">
                <a:cs typeface="Times New Roman" panose="02020603050405020304" pitchFamily="18" charset="0"/>
              </a:rPr>
              <a:t>全数字逐束团</a:t>
            </a:r>
            <a:r>
              <a:rPr lang="zh-CN" altLang="zh-CN" dirty="0" smtClean="0">
                <a:cs typeface="Times New Roman" panose="02020603050405020304" pitchFamily="18" charset="0"/>
              </a:rPr>
              <a:t>反馈系统</a:t>
            </a:r>
            <a:r>
              <a:rPr lang="zh-CN" altLang="en-US" dirty="0" smtClean="0">
                <a:cs typeface="Times New Roman" panose="02020603050405020304" pitchFamily="18" charset="0"/>
              </a:rPr>
              <a:t>架构</a:t>
            </a:r>
            <a:endParaRPr lang="zh-CN" altLang="en-US" dirty="0"/>
          </a:p>
        </p:txBody>
      </p:sp>
      <p:sp>
        <p:nvSpPr>
          <p:cNvPr id="8" name="矩形 7"/>
          <p:cNvSpPr/>
          <p:nvPr/>
        </p:nvSpPr>
        <p:spPr>
          <a:xfrm>
            <a:off x="431992" y="3789025"/>
            <a:ext cx="3384235" cy="2062103"/>
          </a:xfrm>
          <a:prstGeom prst="rect">
            <a:avLst/>
          </a:prstGeom>
        </p:spPr>
        <p:txBody>
          <a:bodyPr wrap="square">
            <a:spAutoFit/>
          </a:bodyPr>
          <a:lstStyle/>
          <a:p>
            <a:r>
              <a:rPr lang="zh-CN" altLang="zh-CN" sz="1600" dirty="0">
                <a:solidFill>
                  <a:srgbClr val="0000FF"/>
                </a:solidFill>
                <a:cs typeface="Times New Roman" panose="02020603050405020304" pitchFamily="18" charset="0"/>
              </a:rPr>
              <a:t>全数字逐束团反馈系统</a:t>
            </a:r>
            <a:r>
              <a:rPr lang="zh-CN" altLang="zh-CN" sz="1600" dirty="0">
                <a:cs typeface="Times New Roman" panose="02020603050405020304" pitchFamily="18" charset="0"/>
              </a:rPr>
              <a:t>与目前已有的数字反馈系统有很大的不同，通过对</a:t>
            </a:r>
            <a:r>
              <a:rPr lang="en-US" altLang="zh-CN" sz="1600" dirty="0">
                <a:cs typeface="Times New Roman" panose="02020603050405020304" pitchFamily="18" charset="0"/>
              </a:rPr>
              <a:t>BPM</a:t>
            </a:r>
            <a:r>
              <a:rPr lang="zh-CN" altLang="zh-CN" sz="1600" dirty="0">
                <a:cs typeface="Times New Roman" panose="02020603050405020304" pitchFamily="18" charset="0"/>
              </a:rPr>
              <a:t>信号直接采样，在</a:t>
            </a:r>
            <a:r>
              <a:rPr lang="en-US" altLang="zh-CN" sz="1600" dirty="0">
                <a:cs typeface="Times New Roman" panose="02020603050405020304" pitchFamily="18" charset="0"/>
              </a:rPr>
              <a:t>FPGA</a:t>
            </a:r>
            <a:r>
              <a:rPr lang="zh-CN" altLang="zh-CN" sz="1600" dirty="0">
                <a:cs typeface="Times New Roman" panose="02020603050405020304" pitchFamily="18" charset="0"/>
              </a:rPr>
              <a:t>芯片中进行数字变频、信号提取、滤波、移相、延时、抽取等一系列运算操作，最后再由高速</a:t>
            </a:r>
            <a:r>
              <a:rPr lang="en-US" altLang="zh-CN" sz="1600" dirty="0">
                <a:cs typeface="Times New Roman" panose="02020603050405020304" pitchFamily="18" charset="0"/>
              </a:rPr>
              <a:t>DA</a:t>
            </a:r>
            <a:r>
              <a:rPr lang="zh-CN" altLang="zh-CN" sz="1600" dirty="0">
                <a:cs typeface="Times New Roman" panose="02020603050405020304" pitchFamily="18" charset="0"/>
              </a:rPr>
              <a:t>输出反馈信号，</a:t>
            </a:r>
            <a:r>
              <a:rPr lang="zh-CN" altLang="zh-CN" sz="1600" dirty="0" smtClean="0">
                <a:cs typeface="Times New Roman" panose="02020603050405020304" pitchFamily="18" charset="0"/>
              </a:rPr>
              <a:t>直接驱动</a:t>
            </a:r>
            <a:r>
              <a:rPr lang="zh-CN" altLang="en-US" sz="1600" dirty="0" smtClean="0">
                <a:cs typeface="Times New Roman" panose="02020603050405020304" pitchFamily="18" charset="0"/>
              </a:rPr>
              <a:t>功率</a:t>
            </a:r>
            <a:r>
              <a:rPr lang="zh-CN" altLang="zh-CN" sz="1600" dirty="0" smtClean="0">
                <a:cs typeface="Times New Roman" panose="02020603050405020304" pitchFamily="18" charset="0"/>
              </a:rPr>
              <a:t>放大器</a:t>
            </a:r>
            <a:r>
              <a:rPr lang="zh-CN" altLang="en-US" sz="1600" dirty="0" smtClean="0">
                <a:cs typeface="Times New Roman" panose="02020603050405020304" pitchFamily="18" charset="0"/>
              </a:rPr>
              <a:t>作用于束流。</a:t>
            </a:r>
            <a:endParaRPr lang="zh-CN" altLang="en-US" sz="1600" dirty="0"/>
          </a:p>
        </p:txBody>
      </p:sp>
      <p:sp>
        <p:nvSpPr>
          <p:cNvPr id="9" name="右箭头 8"/>
          <p:cNvSpPr/>
          <p:nvPr/>
        </p:nvSpPr>
        <p:spPr bwMode="auto">
          <a:xfrm>
            <a:off x="4844579" y="1340855"/>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0" name="下箭头 9"/>
          <p:cNvSpPr/>
          <p:nvPr/>
        </p:nvSpPr>
        <p:spPr bwMode="auto">
          <a:xfrm>
            <a:off x="6008537" y="2008097"/>
            <a:ext cx="484632" cy="978408"/>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6008537" y="974123"/>
            <a:ext cx="2885585" cy="954107"/>
          </a:xfrm>
          <a:prstGeom prst="rect">
            <a:avLst/>
          </a:prstGeom>
        </p:spPr>
        <p:txBody>
          <a:bodyPr wrap="square">
            <a:spAutoFit/>
          </a:bodyPr>
          <a:lstStyle/>
          <a:p>
            <a:r>
              <a:rPr lang="zh-CN" altLang="en-US" sz="1400" dirty="0"/>
              <a:t>最大限度地实现宽带数字化，最大程度地实现功能软件化,将宽带模数变换器(A/D)及数模变换器(D/A)尽可能地靠近射频</a:t>
            </a:r>
            <a:r>
              <a:rPr lang="zh-CN" altLang="en-US" sz="1400" dirty="0" smtClean="0"/>
              <a:t>天线</a:t>
            </a:r>
            <a:r>
              <a:rPr lang="zh-CN" altLang="en-US" sz="1400" dirty="0"/>
              <a:t>。</a:t>
            </a:r>
          </a:p>
        </p:txBody>
      </p:sp>
    </p:spTree>
    <p:extLst>
      <p:ext uri="{BB962C8B-B14F-4D97-AF65-F5344CB8AC3E}">
        <p14:creationId xmlns:p14="http://schemas.microsoft.com/office/powerpoint/2010/main" val="190538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3" name="内容占位符 2"/>
          <p:cNvSpPr>
            <a:spLocks noGrp="1"/>
          </p:cNvSpPr>
          <p:nvPr>
            <p:ph idx="1"/>
          </p:nvPr>
        </p:nvSpPr>
        <p:spPr/>
        <p:txBody>
          <a:bodyPr/>
          <a:lstStyle/>
          <a:p>
            <a:r>
              <a:rPr lang="zh-CN" altLang="en-US" dirty="0" smtClean="0"/>
              <a:t>超级陶粲装置加速器概念</a:t>
            </a:r>
            <a:endParaRPr lang="en-US" altLang="zh-CN" dirty="0" smtClean="0"/>
          </a:p>
          <a:p>
            <a:r>
              <a:rPr lang="zh-CN" altLang="en-US" dirty="0" smtClean="0"/>
              <a:t>关键加速器物理与技术问题</a:t>
            </a:r>
            <a:endParaRPr lang="en-US" altLang="zh-CN" dirty="0" smtClean="0"/>
          </a:p>
          <a:p>
            <a:r>
              <a:rPr lang="zh-CN" altLang="en-US" dirty="0" smtClean="0"/>
              <a:t>研究进展</a:t>
            </a:r>
            <a:endParaRPr lang="en-US" altLang="zh-CN" dirty="0" smtClean="0"/>
          </a:p>
          <a:p>
            <a:r>
              <a:rPr lang="zh-CN" altLang="en-US" dirty="0" smtClean="0"/>
              <a:t>现状与困难</a:t>
            </a:r>
            <a:endParaRPr lang="zh-CN" altLang="en-US" dirty="0"/>
          </a:p>
        </p:txBody>
      </p:sp>
    </p:spTree>
    <p:extLst>
      <p:ext uri="{BB962C8B-B14F-4D97-AF65-F5344CB8AC3E}">
        <p14:creationId xmlns:p14="http://schemas.microsoft.com/office/powerpoint/2010/main" val="239728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1962" y="480489"/>
            <a:ext cx="8220890" cy="5203130"/>
          </a:xfrm>
        </p:spPr>
        <p:txBody>
          <a:bodyPr/>
          <a:lstStyle/>
          <a:p>
            <a:r>
              <a:rPr lang="zh-CN" altLang="en-US" dirty="0"/>
              <a:t>举例</a:t>
            </a:r>
            <a:r>
              <a:rPr lang="zh-CN" altLang="en-US" dirty="0" smtClean="0"/>
              <a:t>：真空系统，激光</a:t>
            </a:r>
            <a:r>
              <a:rPr lang="zh-CN" altLang="en-US" dirty="0"/>
              <a:t>刻蚀降低材料二次电子产额实验研究</a:t>
            </a:r>
          </a:p>
          <a:p>
            <a:endParaRPr lang="zh-CN" altLang="en-US" dirty="0"/>
          </a:p>
        </p:txBody>
      </p:sp>
      <p:pic>
        <p:nvPicPr>
          <p:cNvPr id="5" name="内容占位符 14"/>
          <p:cNvPicPr>
            <a:picLocks noChangeAspect="1"/>
          </p:cNvPicPr>
          <p:nvPr/>
        </p:nvPicPr>
        <p:blipFill>
          <a:blip r:embed="rId2"/>
          <a:stretch>
            <a:fillRect/>
          </a:stretch>
        </p:blipFill>
        <p:spPr>
          <a:xfrm>
            <a:off x="4756621" y="1710991"/>
            <a:ext cx="1889611" cy="1413170"/>
          </a:xfrm>
          <a:prstGeom prst="rect">
            <a:avLst/>
          </a:prstGeom>
        </p:spPr>
      </p:pic>
      <p:pic>
        <p:nvPicPr>
          <p:cNvPr id="6" name="图片 5"/>
          <p:cNvPicPr>
            <a:picLocks noChangeAspect="1"/>
          </p:cNvPicPr>
          <p:nvPr/>
        </p:nvPicPr>
        <p:blipFill>
          <a:blip r:embed="rId3"/>
          <a:stretch>
            <a:fillRect/>
          </a:stretch>
        </p:blipFill>
        <p:spPr>
          <a:xfrm>
            <a:off x="6845340" y="1710991"/>
            <a:ext cx="1878874" cy="1413170"/>
          </a:xfrm>
          <a:prstGeom prst="rect">
            <a:avLst/>
          </a:prstGeom>
        </p:spPr>
      </p:pic>
      <p:pic>
        <p:nvPicPr>
          <p:cNvPr id="7" name="图片 6"/>
          <p:cNvPicPr>
            <a:picLocks noChangeAspect="1"/>
          </p:cNvPicPr>
          <p:nvPr/>
        </p:nvPicPr>
        <p:blipFill>
          <a:blip r:embed="rId4"/>
          <a:stretch>
            <a:fillRect/>
          </a:stretch>
        </p:blipFill>
        <p:spPr>
          <a:xfrm>
            <a:off x="4756621" y="3470409"/>
            <a:ext cx="1892972" cy="1417443"/>
          </a:xfrm>
          <a:prstGeom prst="rect">
            <a:avLst/>
          </a:prstGeom>
        </p:spPr>
      </p:pic>
      <p:pic>
        <p:nvPicPr>
          <p:cNvPr id="8" name="图片 7"/>
          <p:cNvPicPr>
            <a:picLocks noChangeAspect="1"/>
          </p:cNvPicPr>
          <p:nvPr/>
        </p:nvPicPr>
        <p:blipFill>
          <a:blip r:embed="rId5"/>
          <a:stretch>
            <a:fillRect/>
          </a:stretch>
        </p:blipFill>
        <p:spPr>
          <a:xfrm>
            <a:off x="6845340" y="3470410"/>
            <a:ext cx="1878875" cy="1417208"/>
          </a:xfrm>
          <a:prstGeom prst="rect">
            <a:avLst/>
          </a:prstGeom>
        </p:spPr>
      </p:pic>
      <p:sp>
        <p:nvSpPr>
          <p:cNvPr id="9" name="文本框 8"/>
          <p:cNvSpPr txBox="1"/>
          <p:nvPr/>
        </p:nvSpPr>
        <p:spPr>
          <a:xfrm>
            <a:off x="5410962" y="3124160"/>
            <a:ext cx="891540" cy="300082"/>
          </a:xfrm>
          <a:prstGeom prst="rect">
            <a:avLst/>
          </a:prstGeom>
          <a:noFill/>
        </p:spPr>
        <p:txBody>
          <a:bodyPr wrap="square" rtlCol="0">
            <a:spAutoFit/>
          </a:bodyPr>
          <a:lstStyle/>
          <a:p>
            <a:r>
              <a:rPr lang="en-US" altLang="zh-CN" sz="1350" dirty="0"/>
              <a:t>200 X</a:t>
            </a:r>
            <a:endParaRPr lang="zh-CN" altLang="en-US" sz="1350" dirty="0"/>
          </a:p>
        </p:txBody>
      </p:sp>
      <p:sp>
        <p:nvSpPr>
          <p:cNvPr id="10" name="文本框 9"/>
          <p:cNvSpPr txBox="1"/>
          <p:nvPr/>
        </p:nvSpPr>
        <p:spPr>
          <a:xfrm>
            <a:off x="7482078" y="3108223"/>
            <a:ext cx="884682" cy="300082"/>
          </a:xfrm>
          <a:prstGeom prst="rect">
            <a:avLst/>
          </a:prstGeom>
          <a:noFill/>
        </p:spPr>
        <p:txBody>
          <a:bodyPr wrap="square" rtlCol="0">
            <a:spAutoFit/>
          </a:bodyPr>
          <a:lstStyle/>
          <a:p>
            <a:r>
              <a:rPr lang="en-US" altLang="zh-CN" sz="1350" dirty="0"/>
              <a:t>500 X</a:t>
            </a:r>
            <a:endParaRPr lang="zh-CN" altLang="en-US" sz="1350" dirty="0"/>
          </a:p>
        </p:txBody>
      </p:sp>
      <p:sp>
        <p:nvSpPr>
          <p:cNvPr id="11" name="文本框 10"/>
          <p:cNvSpPr txBox="1"/>
          <p:nvPr/>
        </p:nvSpPr>
        <p:spPr>
          <a:xfrm>
            <a:off x="5410962" y="4957102"/>
            <a:ext cx="685800" cy="300082"/>
          </a:xfrm>
          <a:prstGeom prst="rect">
            <a:avLst/>
          </a:prstGeom>
          <a:noFill/>
        </p:spPr>
        <p:txBody>
          <a:bodyPr wrap="square" rtlCol="0">
            <a:spAutoFit/>
          </a:bodyPr>
          <a:lstStyle/>
          <a:p>
            <a:r>
              <a:rPr lang="en-US" altLang="zh-CN" sz="1350" dirty="0"/>
              <a:t>1000 X</a:t>
            </a:r>
          </a:p>
        </p:txBody>
      </p:sp>
      <p:sp>
        <p:nvSpPr>
          <p:cNvPr id="12" name="文本框 11"/>
          <p:cNvSpPr txBox="1"/>
          <p:nvPr/>
        </p:nvSpPr>
        <p:spPr>
          <a:xfrm>
            <a:off x="7420356" y="4956867"/>
            <a:ext cx="1008126" cy="300082"/>
          </a:xfrm>
          <a:prstGeom prst="rect">
            <a:avLst/>
          </a:prstGeom>
          <a:noFill/>
        </p:spPr>
        <p:txBody>
          <a:bodyPr wrap="square" rtlCol="0">
            <a:spAutoFit/>
          </a:bodyPr>
          <a:lstStyle/>
          <a:p>
            <a:r>
              <a:rPr lang="en-US" altLang="zh-CN" sz="1350" dirty="0"/>
              <a:t>2000 X</a:t>
            </a:r>
            <a:endParaRPr lang="zh-CN" altLang="en-US" sz="1350" dirty="0"/>
          </a:p>
        </p:txBody>
      </p:sp>
      <p:sp>
        <p:nvSpPr>
          <p:cNvPr id="13" name="矩形 12"/>
          <p:cNvSpPr/>
          <p:nvPr/>
        </p:nvSpPr>
        <p:spPr>
          <a:xfrm>
            <a:off x="5410962" y="5233866"/>
            <a:ext cx="2747868" cy="300082"/>
          </a:xfrm>
          <a:prstGeom prst="rect">
            <a:avLst/>
          </a:prstGeom>
        </p:spPr>
        <p:txBody>
          <a:bodyPr wrap="none">
            <a:spAutoFit/>
          </a:bodyPr>
          <a:lstStyle/>
          <a:p>
            <a:pPr lvl="0"/>
            <a:r>
              <a:rPr lang="zh-CN" altLang="en-US" sz="1350" dirty="0">
                <a:solidFill>
                  <a:srgbClr val="7030A0"/>
                </a:solidFill>
                <a:latin typeface="Calibri" panose="020F0502020204030204"/>
                <a:ea typeface="DengXian" panose="02010600030101010101" pitchFamily="2" charset="-122"/>
              </a:rPr>
              <a:t>铜材料表面激光刻蚀后的</a:t>
            </a:r>
            <a:r>
              <a:rPr lang="en-US" altLang="zh-CN" sz="1350" dirty="0">
                <a:solidFill>
                  <a:srgbClr val="7030A0"/>
                </a:solidFill>
                <a:latin typeface="Calibri" panose="020F0502020204030204"/>
                <a:ea typeface="DengXian" panose="02010600030101010101" pitchFamily="2" charset="-122"/>
              </a:rPr>
              <a:t>SEM</a:t>
            </a:r>
            <a:r>
              <a:rPr lang="zh-CN" altLang="en-US" sz="1350" dirty="0">
                <a:solidFill>
                  <a:srgbClr val="7030A0"/>
                </a:solidFill>
                <a:latin typeface="Calibri" panose="020F0502020204030204"/>
                <a:ea typeface="DengXian" panose="02010600030101010101" pitchFamily="2" charset="-122"/>
              </a:rPr>
              <a:t>图像</a:t>
            </a:r>
          </a:p>
        </p:txBody>
      </p:sp>
      <p:pic>
        <p:nvPicPr>
          <p:cNvPr id="14" name="内容占位符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8335" y="1451811"/>
            <a:ext cx="2792782" cy="1931530"/>
          </a:xfrm>
          <a:prstGeom prst="rect">
            <a:avLst/>
          </a:prstGeom>
        </p:spPr>
      </p:pic>
      <p:sp>
        <p:nvSpPr>
          <p:cNvPr id="15" name="文本框 14"/>
          <p:cNvSpPr txBox="1"/>
          <p:nvPr/>
        </p:nvSpPr>
        <p:spPr>
          <a:xfrm>
            <a:off x="1517804" y="6075999"/>
            <a:ext cx="2791206" cy="300082"/>
          </a:xfrm>
          <a:prstGeom prst="rect">
            <a:avLst/>
          </a:prstGeom>
          <a:noFill/>
        </p:spPr>
        <p:txBody>
          <a:bodyPr wrap="square" rtlCol="0">
            <a:spAutoFit/>
          </a:bodyPr>
          <a:lstStyle/>
          <a:p>
            <a:r>
              <a:rPr lang="zh-CN" altLang="en-US" sz="1350" dirty="0">
                <a:solidFill>
                  <a:srgbClr val="7030A0"/>
                </a:solidFill>
              </a:rPr>
              <a:t>材料激光刻蚀实验系统</a:t>
            </a:r>
          </a:p>
        </p:txBody>
      </p:sp>
      <p:pic>
        <p:nvPicPr>
          <p:cNvPr id="16" name="内容占位符 5"/>
          <p:cNvPicPr>
            <a:picLocks noChangeAspect="1"/>
          </p:cNvPicPr>
          <p:nvPr/>
        </p:nvPicPr>
        <p:blipFill>
          <a:blip r:embed="rId7"/>
          <a:stretch>
            <a:fillRect/>
          </a:stretch>
        </p:blipFill>
        <p:spPr>
          <a:xfrm>
            <a:off x="1159649" y="3241470"/>
            <a:ext cx="3207684" cy="2638339"/>
          </a:xfrm>
          <a:prstGeom prst="rect">
            <a:avLst/>
          </a:prstGeom>
        </p:spPr>
      </p:pic>
    </p:spTree>
    <p:extLst>
      <p:ext uri="{BB962C8B-B14F-4D97-AF65-F5344CB8AC3E}">
        <p14:creationId xmlns:p14="http://schemas.microsoft.com/office/powerpoint/2010/main" val="399736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a:t>
            </a:r>
            <a:r>
              <a:rPr lang="zh-CN" altLang="en-US" dirty="0" smtClean="0"/>
              <a:t>现状与困难：</a:t>
            </a:r>
            <a:r>
              <a:rPr lang="zh-CN" altLang="en-US" sz="3600" dirty="0" smtClean="0">
                <a:solidFill>
                  <a:srgbClr val="FF0000"/>
                </a:solidFill>
              </a:rPr>
              <a:t>怎样</a:t>
            </a:r>
            <a:r>
              <a:rPr lang="zh-CN" altLang="en-US" sz="3600" dirty="0" smtClean="0">
                <a:solidFill>
                  <a:srgbClr val="FF0000"/>
                </a:solidFill>
              </a:rPr>
              <a:t>完成这些工作</a:t>
            </a:r>
            <a:r>
              <a:rPr lang="zh-CN" altLang="en-US" sz="3600" dirty="0" smtClean="0">
                <a:solidFill>
                  <a:srgbClr val="FF0000"/>
                </a:solidFill>
              </a:rPr>
              <a:t>？</a:t>
            </a:r>
            <a:endParaRPr lang="zh-CN" altLang="en-US" dirty="0">
              <a:solidFill>
                <a:srgbClr val="FF0000"/>
              </a:solidFill>
            </a:endParaRPr>
          </a:p>
        </p:txBody>
      </p:sp>
      <p:sp>
        <p:nvSpPr>
          <p:cNvPr id="3" name="内容占位符 2"/>
          <p:cNvSpPr>
            <a:spLocks noGrp="1"/>
          </p:cNvSpPr>
          <p:nvPr>
            <p:ph idx="1"/>
          </p:nvPr>
        </p:nvSpPr>
        <p:spPr/>
        <p:txBody>
          <a:bodyPr/>
          <a:lstStyle/>
          <a:p>
            <a:r>
              <a:rPr lang="en-US" altLang="zh-CN" dirty="0"/>
              <a:t>STCF-ACC</a:t>
            </a:r>
            <a:r>
              <a:rPr lang="zh-CN" altLang="en-US" dirty="0"/>
              <a:t>加速器项目基本构架</a:t>
            </a:r>
          </a:p>
        </p:txBody>
      </p:sp>
      <p:sp>
        <p:nvSpPr>
          <p:cNvPr id="4" name="圆角矩形 3"/>
          <p:cNvSpPr/>
          <p:nvPr/>
        </p:nvSpPr>
        <p:spPr>
          <a:xfrm>
            <a:off x="535307" y="1845610"/>
            <a:ext cx="2333625" cy="8572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加速器总体</a:t>
            </a:r>
            <a:endParaRPr lang="zh-CN" altLang="en-US" sz="2400" dirty="0"/>
          </a:p>
        </p:txBody>
      </p:sp>
      <p:sp>
        <p:nvSpPr>
          <p:cNvPr id="5" name="圆角矩形 4"/>
          <p:cNvSpPr/>
          <p:nvPr/>
        </p:nvSpPr>
        <p:spPr>
          <a:xfrm>
            <a:off x="3926207" y="1845610"/>
            <a:ext cx="2333625" cy="8572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主储存环</a:t>
            </a:r>
            <a:endParaRPr lang="zh-CN" altLang="en-US" sz="2400" dirty="0"/>
          </a:p>
        </p:txBody>
      </p:sp>
      <p:sp>
        <p:nvSpPr>
          <p:cNvPr id="6" name="圆角矩形 5"/>
          <p:cNvSpPr/>
          <p:nvPr/>
        </p:nvSpPr>
        <p:spPr>
          <a:xfrm>
            <a:off x="3926206" y="3041656"/>
            <a:ext cx="2333625" cy="8572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注入器</a:t>
            </a:r>
            <a:endParaRPr lang="zh-CN" altLang="en-US" sz="2400" dirty="0"/>
          </a:p>
        </p:txBody>
      </p:sp>
      <p:sp>
        <p:nvSpPr>
          <p:cNvPr id="7" name="矩形 6"/>
          <p:cNvSpPr/>
          <p:nvPr/>
        </p:nvSpPr>
        <p:spPr>
          <a:xfrm>
            <a:off x="1835470"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束流诊断</a:t>
            </a:r>
            <a:endParaRPr lang="zh-CN" altLang="en-US" dirty="0"/>
          </a:p>
        </p:txBody>
      </p:sp>
      <p:sp>
        <p:nvSpPr>
          <p:cNvPr id="8" name="矩形 7"/>
          <p:cNvSpPr/>
          <p:nvPr/>
        </p:nvSpPr>
        <p:spPr>
          <a:xfrm>
            <a:off x="2681289"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微波高频</a:t>
            </a:r>
            <a:endParaRPr lang="zh-CN" altLang="en-US" dirty="0"/>
          </a:p>
        </p:txBody>
      </p:sp>
      <p:sp>
        <p:nvSpPr>
          <p:cNvPr id="9" name="矩形 8"/>
          <p:cNvSpPr/>
          <p:nvPr/>
        </p:nvSpPr>
        <p:spPr>
          <a:xfrm>
            <a:off x="3527108"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磁铁与插入件</a:t>
            </a:r>
            <a:endParaRPr lang="zh-CN" altLang="en-US" dirty="0"/>
          </a:p>
        </p:txBody>
      </p:sp>
      <p:sp>
        <p:nvSpPr>
          <p:cNvPr id="10" name="矩形 9"/>
          <p:cNvSpPr/>
          <p:nvPr/>
        </p:nvSpPr>
        <p:spPr>
          <a:xfrm>
            <a:off x="4372927"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电源</a:t>
            </a:r>
            <a:endParaRPr lang="zh-CN" altLang="en-US" dirty="0"/>
          </a:p>
        </p:txBody>
      </p:sp>
      <p:sp>
        <p:nvSpPr>
          <p:cNvPr id="11" name="矩形 10"/>
          <p:cNvSpPr/>
          <p:nvPr/>
        </p:nvSpPr>
        <p:spPr>
          <a:xfrm>
            <a:off x="5218746"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真空</a:t>
            </a:r>
            <a:endParaRPr lang="zh-CN" altLang="en-US" dirty="0"/>
          </a:p>
        </p:txBody>
      </p:sp>
      <p:sp>
        <p:nvSpPr>
          <p:cNvPr id="12" name="矩形 11"/>
          <p:cNvSpPr/>
          <p:nvPr/>
        </p:nvSpPr>
        <p:spPr>
          <a:xfrm>
            <a:off x="6064565"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机械准直</a:t>
            </a:r>
            <a:endParaRPr lang="zh-CN" altLang="en-US" dirty="0"/>
          </a:p>
        </p:txBody>
      </p:sp>
      <p:sp>
        <p:nvSpPr>
          <p:cNvPr id="13" name="矩形 12"/>
          <p:cNvSpPr/>
          <p:nvPr/>
        </p:nvSpPr>
        <p:spPr>
          <a:xfrm>
            <a:off x="6910384"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控制</a:t>
            </a:r>
            <a:endParaRPr lang="zh-CN" altLang="en-US" dirty="0"/>
          </a:p>
        </p:txBody>
      </p:sp>
      <p:sp>
        <p:nvSpPr>
          <p:cNvPr id="14" name="矩形 13"/>
          <p:cNvSpPr/>
          <p:nvPr/>
        </p:nvSpPr>
        <p:spPr>
          <a:xfrm>
            <a:off x="7756203" y="4677110"/>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脉冲高压</a:t>
            </a:r>
            <a:endParaRPr lang="zh-CN" altLang="en-US" dirty="0"/>
          </a:p>
        </p:txBody>
      </p:sp>
      <p:sp>
        <p:nvSpPr>
          <p:cNvPr id="15" name="矩形 14"/>
          <p:cNvSpPr/>
          <p:nvPr/>
        </p:nvSpPr>
        <p:spPr>
          <a:xfrm>
            <a:off x="989651" y="4677110"/>
            <a:ext cx="593406" cy="21046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物理设计</a:t>
            </a:r>
            <a:endParaRPr lang="zh-CN" altLang="en-US" dirty="0"/>
          </a:p>
        </p:txBody>
      </p:sp>
      <p:sp>
        <p:nvSpPr>
          <p:cNvPr id="16" name="矩形 15"/>
          <p:cNvSpPr/>
          <p:nvPr/>
        </p:nvSpPr>
        <p:spPr>
          <a:xfrm>
            <a:off x="6910384" y="3031525"/>
            <a:ext cx="593406" cy="1029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束流源</a:t>
            </a:r>
            <a:endParaRPr lang="zh-CN" altLang="en-US" dirty="0"/>
          </a:p>
        </p:txBody>
      </p:sp>
      <p:sp>
        <p:nvSpPr>
          <p:cNvPr id="17" name="矩形 16"/>
          <p:cNvSpPr/>
          <p:nvPr/>
        </p:nvSpPr>
        <p:spPr>
          <a:xfrm>
            <a:off x="6557420" y="1750057"/>
            <a:ext cx="593406" cy="1029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注入</a:t>
            </a:r>
            <a:endParaRPr lang="zh-CN" altLang="en-US" dirty="0"/>
          </a:p>
        </p:txBody>
      </p:sp>
      <p:sp>
        <p:nvSpPr>
          <p:cNvPr id="18" name="矩形 17"/>
          <p:cNvSpPr/>
          <p:nvPr/>
        </p:nvSpPr>
        <p:spPr>
          <a:xfrm>
            <a:off x="7309895" y="1750057"/>
            <a:ext cx="593406" cy="1029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接口</a:t>
            </a:r>
          </a:p>
        </p:txBody>
      </p:sp>
      <p:cxnSp>
        <p:nvCxnSpPr>
          <p:cNvPr id="19" name="直接连接符 18"/>
          <p:cNvCxnSpPr/>
          <p:nvPr/>
        </p:nvCxnSpPr>
        <p:spPr>
          <a:xfrm>
            <a:off x="2868931" y="2264710"/>
            <a:ext cx="1057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3397568" y="3479805"/>
            <a:ext cx="528640" cy="6346"/>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286354" y="4333875"/>
            <a:ext cx="6766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5" idx="0"/>
          </p:cNvCxnSpPr>
          <p:nvPr/>
        </p:nvCxnSpPr>
        <p:spPr>
          <a:xfrm flipV="1">
            <a:off x="1286354" y="4333875"/>
            <a:ext cx="0" cy="343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2132173" y="4333875"/>
            <a:ext cx="0" cy="343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977992" y="4343400"/>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823811" y="4343400"/>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0" idx="0"/>
          </p:cNvCxnSpPr>
          <p:nvPr/>
        </p:nvCxnSpPr>
        <p:spPr>
          <a:xfrm flipV="1">
            <a:off x="4669630" y="4343400"/>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1" idx="0"/>
          </p:cNvCxnSpPr>
          <p:nvPr/>
        </p:nvCxnSpPr>
        <p:spPr>
          <a:xfrm flipV="1">
            <a:off x="5515449" y="4343400"/>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2" idx="0"/>
          </p:cNvCxnSpPr>
          <p:nvPr/>
        </p:nvCxnSpPr>
        <p:spPr>
          <a:xfrm flipV="1">
            <a:off x="6361268" y="4343400"/>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207087" y="4343400"/>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052906" y="4333875"/>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397568" y="2264710"/>
            <a:ext cx="0" cy="2069165"/>
          </a:xfrm>
          <a:prstGeom prst="line">
            <a:avLst/>
          </a:prstGeom>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42875" y="3790950"/>
            <a:ext cx="184731" cy="372410"/>
          </a:xfrm>
          <a:prstGeom prst="rect">
            <a:avLst/>
          </a:prstGeom>
          <a:noFill/>
        </p:spPr>
        <p:txBody>
          <a:bodyPr wrap="none" rtlCol="0">
            <a:spAutoFit/>
          </a:bodyPr>
          <a:lstStyle/>
          <a:p>
            <a:pPr>
              <a:lnSpc>
                <a:spcPct val="130000"/>
              </a:lnSpc>
            </a:pP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85656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76225"/>
            <a:ext cx="8220890" cy="6184635"/>
          </a:xfrm>
        </p:spPr>
        <p:txBody>
          <a:bodyPr/>
          <a:lstStyle/>
          <a:p>
            <a:pPr lvl="0">
              <a:buClr>
                <a:srgbClr val="154295">
                  <a:lumMod val="75000"/>
                </a:srgbClr>
              </a:buClr>
            </a:pPr>
            <a:r>
              <a:rPr lang="zh-CN" altLang="en-US" dirty="0"/>
              <a:t>目标</a:t>
            </a:r>
            <a:endParaRPr lang="en-US" altLang="zh-CN" dirty="0"/>
          </a:p>
          <a:p>
            <a:pPr lvl="1"/>
            <a:r>
              <a:rPr lang="zh-CN" altLang="en-US" dirty="0"/>
              <a:t>十四五前一年，关键时期，必须</a:t>
            </a:r>
            <a:r>
              <a:rPr lang="zh-CN" altLang="en-US" dirty="0">
                <a:solidFill>
                  <a:srgbClr val="FF0000"/>
                </a:solidFill>
              </a:rPr>
              <a:t>完成有影响力的可行性论证报告</a:t>
            </a:r>
            <a:r>
              <a:rPr lang="zh-CN" altLang="en-US" dirty="0"/>
              <a:t>，中文、英文</a:t>
            </a:r>
            <a:r>
              <a:rPr lang="en-US" altLang="zh-CN" dirty="0"/>
              <a:t>……</a:t>
            </a:r>
            <a:r>
              <a:rPr lang="zh-CN" altLang="en-US" dirty="0"/>
              <a:t>（</a:t>
            </a:r>
            <a:r>
              <a:rPr lang="en-US" altLang="zh-CN" dirty="0"/>
              <a:t>CEPC</a:t>
            </a:r>
            <a:r>
              <a:rPr lang="zh-CN" altLang="en-US" dirty="0"/>
              <a:t>的挑战性现状</a:t>
            </a:r>
            <a:r>
              <a:rPr lang="en-US" altLang="zh-CN" dirty="0"/>
              <a:t>……</a:t>
            </a:r>
            <a:r>
              <a:rPr lang="zh-CN" altLang="en-US" dirty="0"/>
              <a:t>）</a:t>
            </a:r>
            <a:endParaRPr lang="en-US" altLang="zh-CN" dirty="0"/>
          </a:p>
          <a:p>
            <a:pPr lvl="1"/>
            <a:r>
              <a:rPr lang="zh-CN" altLang="en-US" dirty="0"/>
              <a:t>必须</a:t>
            </a:r>
            <a:r>
              <a:rPr lang="zh-CN" altLang="en-US" dirty="0">
                <a:solidFill>
                  <a:srgbClr val="FF0000"/>
                </a:solidFill>
              </a:rPr>
              <a:t>在现有体制框架内组成可信赖的骨架</a:t>
            </a:r>
            <a:r>
              <a:rPr lang="zh-CN" altLang="en-US" dirty="0" smtClean="0">
                <a:solidFill>
                  <a:srgbClr val="FF0000"/>
                </a:solidFill>
              </a:rPr>
              <a:t>团队</a:t>
            </a:r>
            <a:endParaRPr lang="en-US" altLang="zh-CN" dirty="0"/>
          </a:p>
          <a:p>
            <a:r>
              <a:rPr lang="zh-CN" altLang="en-US" dirty="0" smtClean="0"/>
              <a:t>现状</a:t>
            </a:r>
            <a:endParaRPr lang="en-US" altLang="zh-CN" dirty="0" smtClean="0"/>
          </a:p>
          <a:p>
            <a:pPr lvl="1"/>
            <a:r>
              <a:rPr lang="zh-CN" altLang="en-US" dirty="0" smtClean="0"/>
              <a:t>人力对比（仅指设计阶段的</a:t>
            </a:r>
            <a:r>
              <a:rPr lang="en-US" altLang="zh-CN" dirty="0" smtClean="0"/>
              <a:t>CDR</a:t>
            </a:r>
            <a:r>
              <a:rPr lang="zh-CN" altLang="en-US" dirty="0" smtClean="0"/>
              <a:t>）</a:t>
            </a:r>
            <a:endParaRPr lang="en-US" altLang="zh-CN" dirty="0" smtClean="0"/>
          </a:p>
          <a:p>
            <a:pPr lvl="2"/>
            <a:r>
              <a:rPr lang="en-US" altLang="zh-CN" dirty="0" smtClean="0"/>
              <a:t>HALF</a:t>
            </a:r>
            <a:r>
              <a:rPr lang="zh-CN" altLang="en-US" dirty="0" smtClean="0"/>
              <a:t>加速器</a:t>
            </a:r>
            <a:r>
              <a:rPr lang="en-US" altLang="zh-CN" dirty="0" smtClean="0"/>
              <a:t>CDR</a:t>
            </a:r>
            <a:r>
              <a:rPr lang="zh-CN" altLang="en-US" dirty="0" smtClean="0"/>
              <a:t>：</a:t>
            </a:r>
            <a:r>
              <a:rPr lang="en-US" altLang="zh-CN" dirty="0"/>
              <a:t>3</a:t>
            </a:r>
            <a:r>
              <a:rPr lang="en-US" altLang="zh-CN" dirty="0" smtClean="0"/>
              <a:t>0</a:t>
            </a:r>
            <a:r>
              <a:rPr lang="zh-CN" altLang="en-US" dirty="0" smtClean="0"/>
              <a:t>人左右全职</a:t>
            </a:r>
            <a:r>
              <a:rPr lang="en-US" altLang="zh-CN" dirty="0" smtClean="0"/>
              <a:t>+20</a:t>
            </a:r>
            <a:r>
              <a:rPr lang="zh-CN" altLang="en-US" dirty="0" smtClean="0"/>
              <a:t>人左右协助，</a:t>
            </a:r>
            <a:r>
              <a:rPr lang="en-US" altLang="zh-CN" dirty="0" smtClean="0"/>
              <a:t>3</a:t>
            </a:r>
            <a:r>
              <a:rPr lang="zh-CN" altLang="en-US" dirty="0" smtClean="0"/>
              <a:t>年</a:t>
            </a:r>
            <a:endParaRPr lang="en-US" altLang="zh-CN" dirty="0" smtClean="0"/>
          </a:p>
          <a:p>
            <a:pPr lvl="2"/>
            <a:r>
              <a:rPr lang="en-US" altLang="zh-CN" dirty="0" smtClean="0"/>
              <a:t>CEPC</a:t>
            </a:r>
            <a:r>
              <a:rPr lang="zh-CN" altLang="en-US" dirty="0" smtClean="0"/>
              <a:t>加速器</a:t>
            </a:r>
            <a:r>
              <a:rPr lang="en-US" altLang="zh-CN" dirty="0" smtClean="0"/>
              <a:t>CDR</a:t>
            </a:r>
            <a:r>
              <a:rPr lang="zh-CN" altLang="en-US" dirty="0" smtClean="0"/>
              <a:t>：</a:t>
            </a:r>
            <a:r>
              <a:rPr lang="en-US" altLang="zh-CN" dirty="0" smtClean="0"/>
              <a:t>30</a:t>
            </a:r>
            <a:r>
              <a:rPr lang="zh-CN" altLang="en-US" dirty="0" smtClean="0"/>
              <a:t>人左右全职</a:t>
            </a:r>
            <a:r>
              <a:rPr lang="en-US" altLang="zh-CN" dirty="0" smtClean="0"/>
              <a:t>+30</a:t>
            </a:r>
            <a:r>
              <a:rPr lang="zh-CN" altLang="en-US" dirty="0" smtClean="0"/>
              <a:t>人左右协助，</a:t>
            </a:r>
            <a:r>
              <a:rPr lang="en-US" altLang="zh-CN" dirty="0" smtClean="0"/>
              <a:t>6</a:t>
            </a:r>
            <a:r>
              <a:rPr lang="zh-CN" altLang="en-US" dirty="0" smtClean="0"/>
              <a:t>年</a:t>
            </a:r>
            <a:endParaRPr lang="en-US" altLang="zh-CN" dirty="0" smtClean="0"/>
          </a:p>
          <a:p>
            <a:pPr lvl="2"/>
            <a:r>
              <a:rPr lang="en-US" altLang="zh-CN" dirty="0" smtClean="0"/>
              <a:t>STCF</a:t>
            </a:r>
            <a:r>
              <a:rPr lang="zh-CN" altLang="en-US" dirty="0" smtClean="0"/>
              <a:t>：</a:t>
            </a:r>
            <a:r>
              <a:rPr lang="en-US" altLang="zh-CN" dirty="0" smtClean="0"/>
              <a:t>3-4</a:t>
            </a:r>
            <a:r>
              <a:rPr lang="zh-CN" altLang="en-US" dirty="0" smtClean="0"/>
              <a:t>人半职（实际</a:t>
            </a:r>
            <a:r>
              <a:rPr lang="en-US" altLang="zh-CN" dirty="0" smtClean="0"/>
              <a:t>10~50%</a:t>
            </a:r>
            <a:r>
              <a:rPr lang="zh-CN" altLang="en-US" dirty="0" smtClean="0"/>
              <a:t>精力）</a:t>
            </a:r>
            <a:r>
              <a:rPr lang="en-US" altLang="zh-CN" dirty="0" smtClean="0"/>
              <a:t>+3-4</a:t>
            </a:r>
            <a:r>
              <a:rPr lang="zh-CN" altLang="en-US" dirty="0" smtClean="0"/>
              <a:t>人协助，</a:t>
            </a:r>
            <a:r>
              <a:rPr lang="en-US" altLang="zh-CN" dirty="0" smtClean="0"/>
              <a:t>1-2</a:t>
            </a:r>
            <a:r>
              <a:rPr lang="zh-CN" altLang="en-US" dirty="0" smtClean="0"/>
              <a:t>年？</a:t>
            </a:r>
            <a:endParaRPr lang="en-US" altLang="zh-CN" dirty="0" smtClean="0"/>
          </a:p>
          <a:p>
            <a:pPr lvl="1"/>
            <a:r>
              <a:rPr lang="en-US" altLang="zh-CN" dirty="0" smtClean="0"/>
              <a:t>5%</a:t>
            </a:r>
            <a:r>
              <a:rPr lang="zh-CN" altLang="en-US" dirty="0" smtClean="0"/>
              <a:t>人力</a:t>
            </a:r>
            <a:r>
              <a:rPr lang="en-US" altLang="zh-CN" dirty="0" smtClean="0"/>
              <a:t>×30-40</a:t>
            </a:r>
            <a:r>
              <a:rPr lang="en-US" altLang="zh-CN" dirty="0" smtClean="0"/>
              <a:t>%</a:t>
            </a:r>
            <a:r>
              <a:rPr lang="zh-CN" altLang="en-US" dirty="0"/>
              <a:t>时间</a:t>
            </a:r>
            <a:r>
              <a:rPr lang="zh-CN" altLang="en-US" dirty="0" smtClean="0"/>
              <a:t>，即</a:t>
            </a:r>
            <a:r>
              <a:rPr lang="en-US" altLang="zh-CN" dirty="0" smtClean="0"/>
              <a:t>1.5-2%</a:t>
            </a:r>
            <a:r>
              <a:rPr lang="zh-CN" altLang="en-US" dirty="0" smtClean="0"/>
              <a:t>的投入达到</a:t>
            </a:r>
            <a:r>
              <a:rPr lang="en-US" altLang="zh-CN" dirty="0">
                <a:solidFill>
                  <a:srgbClr val="FF0000"/>
                </a:solidFill>
              </a:rPr>
              <a:t>6</a:t>
            </a:r>
            <a:r>
              <a:rPr lang="en-US" altLang="zh-CN" dirty="0" smtClean="0">
                <a:solidFill>
                  <a:srgbClr val="FF0000"/>
                </a:solidFill>
              </a:rPr>
              <a:t>0%</a:t>
            </a:r>
            <a:r>
              <a:rPr lang="zh-CN" altLang="en-US" dirty="0" smtClean="0">
                <a:solidFill>
                  <a:srgbClr val="FF0000"/>
                </a:solidFill>
              </a:rPr>
              <a:t>完成</a:t>
            </a:r>
            <a:r>
              <a:rPr lang="zh-CN" altLang="en-US" dirty="0" smtClean="0">
                <a:solidFill>
                  <a:srgbClr val="FF0000"/>
                </a:solidFill>
              </a:rPr>
              <a:t>度</a:t>
            </a:r>
            <a:endParaRPr lang="en-US" altLang="zh-CN" dirty="0" smtClean="0">
              <a:solidFill>
                <a:srgbClr val="FF0000"/>
              </a:solidFill>
            </a:endParaRPr>
          </a:p>
          <a:p>
            <a:pPr lvl="1"/>
            <a:r>
              <a:rPr lang="zh-CN" altLang="en-US" dirty="0" smtClean="0"/>
              <a:t>客观上难以解决的困难</a:t>
            </a:r>
            <a:endParaRPr lang="en-US" altLang="zh-CN" dirty="0" smtClean="0"/>
          </a:p>
          <a:p>
            <a:pPr lvl="2"/>
            <a:r>
              <a:rPr lang="zh-CN" altLang="en-US" dirty="0" smtClean="0"/>
              <a:t>无</a:t>
            </a:r>
            <a:r>
              <a:rPr lang="zh-CN" altLang="en-US" dirty="0" smtClean="0"/>
              <a:t>大型纵向课题</a:t>
            </a:r>
            <a:r>
              <a:rPr lang="zh-CN" altLang="en-US" dirty="0" smtClean="0"/>
              <a:t>驱动，团队学术影响力需要提升</a:t>
            </a:r>
            <a:endParaRPr lang="en-US" altLang="zh-CN" dirty="0" smtClean="0"/>
          </a:p>
          <a:p>
            <a:pPr lvl="2"/>
            <a:r>
              <a:rPr lang="zh-CN" altLang="en-US" dirty="0" smtClean="0"/>
              <a:t>无</a:t>
            </a:r>
            <a:r>
              <a:rPr lang="zh-CN" altLang="en-US" dirty="0" smtClean="0"/>
              <a:t>加速器依托</a:t>
            </a:r>
            <a:r>
              <a:rPr lang="zh-CN" altLang="en-US" dirty="0" smtClean="0"/>
              <a:t>单位，难以保障队伍</a:t>
            </a:r>
            <a:endParaRPr lang="en-US" altLang="zh-CN" dirty="0" smtClean="0"/>
          </a:p>
          <a:p>
            <a:pPr marL="542812" lvl="2" indent="0">
              <a:buNone/>
            </a:pPr>
            <a:endParaRPr lang="en-US" altLang="zh-CN" dirty="0" smtClean="0"/>
          </a:p>
          <a:p>
            <a:pPr marL="254812" lvl="1" indent="0">
              <a:buNone/>
            </a:pPr>
            <a:endParaRPr lang="en-US" altLang="zh-CN" dirty="0" smtClean="0"/>
          </a:p>
          <a:p>
            <a:pPr lvl="1"/>
            <a:endParaRPr lang="zh-CN" altLang="en-US" dirty="0"/>
          </a:p>
        </p:txBody>
      </p:sp>
    </p:spTree>
    <p:extLst>
      <p:ext uri="{BB962C8B-B14F-4D97-AF65-F5344CB8AC3E}">
        <p14:creationId xmlns:p14="http://schemas.microsoft.com/office/powerpoint/2010/main" val="1891681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66700"/>
            <a:ext cx="8220890" cy="6194160"/>
          </a:xfrm>
        </p:spPr>
        <p:txBody>
          <a:bodyPr/>
          <a:lstStyle/>
          <a:p>
            <a:r>
              <a:rPr lang="zh-CN" altLang="en-US" dirty="0" smtClean="0"/>
              <a:t>怎么做？</a:t>
            </a:r>
            <a:r>
              <a:rPr lang="zh-CN" altLang="en-US" dirty="0" smtClean="0">
                <a:solidFill>
                  <a:srgbClr val="FF0000"/>
                </a:solidFill>
              </a:rPr>
              <a:t>有限目标，坚实前进</a:t>
            </a:r>
            <a:endParaRPr lang="en-US" altLang="zh-CN" dirty="0" smtClean="0">
              <a:solidFill>
                <a:srgbClr val="FF0000"/>
              </a:solidFill>
            </a:endParaRPr>
          </a:p>
          <a:p>
            <a:r>
              <a:rPr lang="en-US" altLang="zh-CN" dirty="0" smtClean="0">
                <a:solidFill>
                  <a:srgbClr val="FF0000"/>
                </a:solidFill>
              </a:rPr>
              <a:t>mini</a:t>
            </a:r>
            <a:r>
              <a:rPr lang="en-US" altLang="zh-CN" dirty="0" smtClean="0"/>
              <a:t>-</a:t>
            </a:r>
            <a:r>
              <a:rPr lang="en-US" altLang="zh-CN" dirty="0" err="1" smtClean="0"/>
              <a:t>preCDR</a:t>
            </a:r>
            <a:r>
              <a:rPr lang="zh-CN" altLang="en-US" dirty="0" smtClean="0"/>
              <a:t>，缩小目标：</a:t>
            </a:r>
            <a:r>
              <a:rPr lang="en-US" altLang="zh-CN" dirty="0" smtClean="0">
                <a:solidFill>
                  <a:srgbClr val="FF0000"/>
                </a:solidFill>
              </a:rPr>
              <a:t>25%</a:t>
            </a:r>
            <a:r>
              <a:rPr lang="zh-CN" altLang="en-US" dirty="0" smtClean="0">
                <a:solidFill>
                  <a:srgbClr val="FF0000"/>
                </a:solidFill>
              </a:rPr>
              <a:t>最关键的</a:t>
            </a:r>
            <a:r>
              <a:rPr lang="zh-CN" altLang="en-US" dirty="0" smtClean="0"/>
              <a:t>完成度</a:t>
            </a:r>
            <a:endParaRPr lang="en-US" altLang="zh-CN" dirty="0" smtClean="0"/>
          </a:p>
          <a:p>
            <a:r>
              <a:rPr lang="zh-CN" altLang="en-US" dirty="0" smtClean="0"/>
              <a:t>扩大</a:t>
            </a:r>
            <a:r>
              <a:rPr lang="zh-CN" altLang="en-US" dirty="0" smtClean="0"/>
              <a:t>团队并提升学术</a:t>
            </a:r>
            <a:r>
              <a:rPr lang="zh-CN" altLang="en-US" dirty="0" smtClean="0"/>
              <a:t>影响力</a:t>
            </a:r>
            <a:endParaRPr lang="en-US" altLang="zh-CN" dirty="0" smtClean="0"/>
          </a:p>
          <a:p>
            <a:pPr lvl="1"/>
            <a:r>
              <a:rPr lang="zh-CN" altLang="en-US" dirty="0" smtClean="0">
                <a:solidFill>
                  <a:srgbClr val="FF0000"/>
                </a:solidFill>
              </a:rPr>
              <a:t>团队急需：</a:t>
            </a:r>
            <a:r>
              <a:rPr lang="en-US" altLang="zh-CN" dirty="0" smtClean="0"/>
              <a:t>1-2</a:t>
            </a:r>
            <a:r>
              <a:rPr lang="zh-CN" altLang="en-US" dirty="0" smtClean="0"/>
              <a:t>名全职</a:t>
            </a:r>
            <a:r>
              <a:rPr lang="en-US" altLang="zh-CN" dirty="0" smtClean="0"/>
              <a:t>faculty</a:t>
            </a:r>
            <a:r>
              <a:rPr lang="zh-CN" altLang="en-US" dirty="0" smtClean="0"/>
              <a:t>（可以是特任副研），</a:t>
            </a:r>
            <a:r>
              <a:rPr lang="en-US" altLang="zh-CN" dirty="0" smtClean="0"/>
              <a:t>2-3</a:t>
            </a:r>
            <a:r>
              <a:rPr lang="zh-CN" altLang="en-US" dirty="0" smtClean="0"/>
              <a:t>名全职</a:t>
            </a:r>
            <a:r>
              <a:rPr lang="en-US" altLang="zh-CN" dirty="0" smtClean="0"/>
              <a:t>postdoc</a:t>
            </a:r>
          </a:p>
          <a:p>
            <a:pPr lvl="2"/>
            <a:r>
              <a:rPr lang="zh-CN" altLang="en-US" dirty="0" smtClean="0"/>
              <a:t>加速器集体效应，可协同完成储存</a:t>
            </a:r>
            <a:r>
              <a:rPr lang="zh-CN" altLang="en-US" dirty="0" smtClean="0"/>
              <a:t>环总体及其物理</a:t>
            </a:r>
            <a:r>
              <a:rPr lang="zh-CN" altLang="en-US" dirty="0" smtClean="0"/>
              <a:t>设计，</a:t>
            </a:r>
            <a:r>
              <a:rPr lang="en-US" altLang="zh-CN" dirty="0" smtClean="0"/>
              <a:t>1</a:t>
            </a:r>
            <a:r>
              <a:rPr lang="zh-CN" altLang="en-US" dirty="0" smtClean="0"/>
              <a:t>人；</a:t>
            </a:r>
            <a:r>
              <a:rPr lang="zh-CN" altLang="en-US" dirty="0" smtClean="0"/>
              <a:t>束测系统，</a:t>
            </a:r>
            <a:r>
              <a:rPr lang="en-US" altLang="zh-CN" dirty="0" smtClean="0"/>
              <a:t>1</a:t>
            </a:r>
            <a:r>
              <a:rPr lang="zh-CN" altLang="en-US" dirty="0" smtClean="0"/>
              <a:t>人；其他加速器技术，</a:t>
            </a:r>
            <a:r>
              <a:rPr lang="en-US" altLang="zh-CN" dirty="0" smtClean="0"/>
              <a:t>1</a:t>
            </a:r>
            <a:r>
              <a:rPr lang="zh-CN" altLang="en-US" dirty="0" smtClean="0"/>
              <a:t>人。</a:t>
            </a:r>
            <a:r>
              <a:rPr lang="en-US" altLang="zh-CN" dirty="0" smtClean="0">
                <a:solidFill>
                  <a:srgbClr val="FF0000"/>
                </a:solidFill>
              </a:rPr>
              <a:t>3</a:t>
            </a:r>
            <a:r>
              <a:rPr lang="zh-CN" altLang="en-US" dirty="0" smtClean="0">
                <a:solidFill>
                  <a:srgbClr val="FF0000"/>
                </a:solidFill>
              </a:rPr>
              <a:t>名</a:t>
            </a:r>
            <a:r>
              <a:rPr lang="zh-CN" altLang="en-US" dirty="0" smtClean="0">
                <a:solidFill>
                  <a:srgbClr val="002060"/>
                </a:solidFill>
              </a:rPr>
              <a:t>全职参与的博士后</a:t>
            </a:r>
            <a:r>
              <a:rPr lang="en-US" altLang="zh-CN" dirty="0" smtClean="0">
                <a:solidFill>
                  <a:srgbClr val="002060"/>
                </a:solidFill>
              </a:rPr>
              <a:t>/</a:t>
            </a:r>
            <a:r>
              <a:rPr lang="zh-CN" altLang="en-US" dirty="0" smtClean="0">
                <a:solidFill>
                  <a:srgbClr val="002060"/>
                </a:solidFill>
              </a:rPr>
              <a:t>特任副研，是</a:t>
            </a:r>
            <a:r>
              <a:rPr lang="zh-CN" altLang="en-US" dirty="0" smtClean="0">
                <a:solidFill>
                  <a:srgbClr val="FF0000"/>
                </a:solidFill>
              </a:rPr>
              <a:t>最基本的</a:t>
            </a:r>
            <a:r>
              <a:rPr lang="zh-CN" altLang="en-US" dirty="0" smtClean="0">
                <a:solidFill>
                  <a:srgbClr val="002060"/>
                </a:solidFill>
              </a:rPr>
              <a:t>需求</a:t>
            </a:r>
            <a:endParaRPr lang="en-US" altLang="zh-CN" dirty="0" smtClean="0">
              <a:solidFill>
                <a:srgbClr val="002060"/>
              </a:solidFill>
            </a:endParaRPr>
          </a:p>
          <a:p>
            <a:pPr lvl="1"/>
            <a:r>
              <a:rPr lang="zh-CN" altLang="en-US" dirty="0" smtClean="0">
                <a:solidFill>
                  <a:srgbClr val="FF0000"/>
                </a:solidFill>
              </a:rPr>
              <a:t>着力争取有一定显示度的课题</a:t>
            </a:r>
            <a:endParaRPr lang="en-US" altLang="zh-CN" dirty="0" smtClean="0">
              <a:solidFill>
                <a:srgbClr val="FF0000"/>
              </a:solidFill>
            </a:endParaRPr>
          </a:p>
          <a:p>
            <a:pPr lvl="2"/>
            <a:r>
              <a:rPr lang="zh-CN" altLang="en-US" dirty="0" smtClean="0">
                <a:solidFill>
                  <a:srgbClr val="002060"/>
                </a:solidFill>
              </a:rPr>
              <a:t>基金委重点以上项目或人才项目支持将对募集青年工程骨干有更大号召力</a:t>
            </a:r>
            <a:endParaRPr lang="en-US" altLang="zh-CN" dirty="0" smtClean="0">
              <a:solidFill>
                <a:srgbClr val="002060"/>
              </a:solidFill>
            </a:endParaRPr>
          </a:p>
          <a:p>
            <a:pPr lvl="2"/>
            <a:endParaRPr lang="en-US" altLang="zh-CN" dirty="0" smtClean="0">
              <a:solidFill>
                <a:srgbClr val="002060"/>
              </a:solidFill>
            </a:endParaRPr>
          </a:p>
        </p:txBody>
      </p:sp>
    </p:spTree>
    <p:extLst>
      <p:ext uri="{BB962C8B-B14F-4D97-AF65-F5344CB8AC3E}">
        <p14:creationId xmlns:p14="http://schemas.microsoft.com/office/powerpoint/2010/main" val="2115534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731185"/>
            <a:ext cx="8220890" cy="5358200"/>
          </a:xfrm>
        </p:spPr>
        <p:txBody>
          <a:bodyPr/>
          <a:lstStyle/>
          <a:p>
            <a:endParaRPr lang="zh-CN" altLang="en-US" dirty="0"/>
          </a:p>
        </p:txBody>
      </p:sp>
      <p:sp>
        <p:nvSpPr>
          <p:cNvPr id="4" name="圆角矩形 3"/>
          <p:cNvSpPr/>
          <p:nvPr/>
        </p:nvSpPr>
        <p:spPr>
          <a:xfrm>
            <a:off x="535307" y="921685"/>
            <a:ext cx="2333625" cy="8572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加速器总体</a:t>
            </a:r>
            <a:endParaRPr lang="zh-CN" altLang="en-US" sz="2400" dirty="0"/>
          </a:p>
        </p:txBody>
      </p:sp>
      <p:sp>
        <p:nvSpPr>
          <p:cNvPr id="5" name="圆角矩形 4"/>
          <p:cNvSpPr/>
          <p:nvPr/>
        </p:nvSpPr>
        <p:spPr>
          <a:xfrm>
            <a:off x="3926207" y="921685"/>
            <a:ext cx="2333625" cy="8572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主储存环</a:t>
            </a:r>
            <a:endParaRPr lang="zh-CN" altLang="en-US" sz="2400" dirty="0"/>
          </a:p>
        </p:txBody>
      </p:sp>
      <p:sp>
        <p:nvSpPr>
          <p:cNvPr id="6" name="圆角矩形 5"/>
          <p:cNvSpPr/>
          <p:nvPr/>
        </p:nvSpPr>
        <p:spPr>
          <a:xfrm>
            <a:off x="3926206" y="2117731"/>
            <a:ext cx="2333625" cy="8572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注入器</a:t>
            </a:r>
            <a:endParaRPr lang="zh-CN" altLang="en-US" sz="2400" dirty="0"/>
          </a:p>
        </p:txBody>
      </p:sp>
      <p:sp>
        <p:nvSpPr>
          <p:cNvPr id="7" name="矩形 6"/>
          <p:cNvSpPr/>
          <p:nvPr/>
        </p:nvSpPr>
        <p:spPr>
          <a:xfrm>
            <a:off x="1835470"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束流诊断</a:t>
            </a:r>
            <a:endParaRPr lang="zh-CN" altLang="en-US" dirty="0"/>
          </a:p>
        </p:txBody>
      </p:sp>
      <p:sp>
        <p:nvSpPr>
          <p:cNvPr id="8" name="矩形 7"/>
          <p:cNvSpPr/>
          <p:nvPr/>
        </p:nvSpPr>
        <p:spPr>
          <a:xfrm>
            <a:off x="2681289"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微波高频</a:t>
            </a:r>
            <a:endParaRPr lang="zh-CN" altLang="en-US" dirty="0"/>
          </a:p>
        </p:txBody>
      </p:sp>
      <p:sp>
        <p:nvSpPr>
          <p:cNvPr id="9" name="矩形 8"/>
          <p:cNvSpPr/>
          <p:nvPr/>
        </p:nvSpPr>
        <p:spPr>
          <a:xfrm>
            <a:off x="3527108"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磁铁与插入件</a:t>
            </a:r>
            <a:endParaRPr lang="zh-CN" altLang="en-US" dirty="0"/>
          </a:p>
        </p:txBody>
      </p:sp>
      <p:sp>
        <p:nvSpPr>
          <p:cNvPr id="10" name="矩形 9"/>
          <p:cNvSpPr/>
          <p:nvPr/>
        </p:nvSpPr>
        <p:spPr>
          <a:xfrm>
            <a:off x="4372927"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电源</a:t>
            </a:r>
            <a:endParaRPr lang="zh-CN" altLang="en-US" dirty="0"/>
          </a:p>
        </p:txBody>
      </p:sp>
      <p:sp>
        <p:nvSpPr>
          <p:cNvPr id="11" name="矩形 10"/>
          <p:cNvSpPr/>
          <p:nvPr/>
        </p:nvSpPr>
        <p:spPr>
          <a:xfrm>
            <a:off x="5218746"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真空</a:t>
            </a:r>
            <a:endParaRPr lang="zh-CN" altLang="en-US" dirty="0"/>
          </a:p>
        </p:txBody>
      </p:sp>
      <p:sp>
        <p:nvSpPr>
          <p:cNvPr id="12" name="矩形 11"/>
          <p:cNvSpPr/>
          <p:nvPr/>
        </p:nvSpPr>
        <p:spPr>
          <a:xfrm>
            <a:off x="6064565"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机械准直</a:t>
            </a:r>
            <a:endParaRPr lang="zh-CN" altLang="en-US" dirty="0"/>
          </a:p>
        </p:txBody>
      </p:sp>
      <p:sp>
        <p:nvSpPr>
          <p:cNvPr id="13" name="矩形 12"/>
          <p:cNvSpPr/>
          <p:nvPr/>
        </p:nvSpPr>
        <p:spPr>
          <a:xfrm>
            <a:off x="6910384"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控制</a:t>
            </a:r>
            <a:endParaRPr lang="zh-CN" altLang="en-US" dirty="0"/>
          </a:p>
        </p:txBody>
      </p:sp>
      <p:sp>
        <p:nvSpPr>
          <p:cNvPr id="14" name="矩形 13"/>
          <p:cNvSpPr/>
          <p:nvPr/>
        </p:nvSpPr>
        <p:spPr>
          <a:xfrm>
            <a:off x="7756203" y="3753185"/>
            <a:ext cx="593406" cy="21046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脉冲高压</a:t>
            </a:r>
            <a:endParaRPr lang="zh-CN" altLang="en-US" dirty="0"/>
          </a:p>
        </p:txBody>
      </p:sp>
      <p:sp>
        <p:nvSpPr>
          <p:cNvPr id="15" name="矩形 14"/>
          <p:cNvSpPr/>
          <p:nvPr/>
        </p:nvSpPr>
        <p:spPr>
          <a:xfrm>
            <a:off x="989651" y="3753185"/>
            <a:ext cx="593406" cy="21046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物理设计</a:t>
            </a:r>
            <a:endParaRPr lang="zh-CN" altLang="en-US" dirty="0"/>
          </a:p>
        </p:txBody>
      </p:sp>
      <p:sp>
        <p:nvSpPr>
          <p:cNvPr id="16" name="矩形 15"/>
          <p:cNvSpPr/>
          <p:nvPr/>
        </p:nvSpPr>
        <p:spPr>
          <a:xfrm>
            <a:off x="6910384" y="2107600"/>
            <a:ext cx="593406" cy="1029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束流源</a:t>
            </a:r>
            <a:endParaRPr lang="zh-CN" altLang="en-US" dirty="0"/>
          </a:p>
        </p:txBody>
      </p:sp>
      <p:sp>
        <p:nvSpPr>
          <p:cNvPr id="17" name="矩形 16"/>
          <p:cNvSpPr/>
          <p:nvPr/>
        </p:nvSpPr>
        <p:spPr>
          <a:xfrm>
            <a:off x="6557420" y="826132"/>
            <a:ext cx="593406" cy="1029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注入</a:t>
            </a:r>
            <a:endParaRPr lang="zh-CN" altLang="en-US" dirty="0"/>
          </a:p>
        </p:txBody>
      </p:sp>
      <p:sp>
        <p:nvSpPr>
          <p:cNvPr id="18" name="矩形 17"/>
          <p:cNvSpPr/>
          <p:nvPr/>
        </p:nvSpPr>
        <p:spPr>
          <a:xfrm>
            <a:off x="7309895" y="826132"/>
            <a:ext cx="593406" cy="1029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接口</a:t>
            </a:r>
          </a:p>
        </p:txBody>
      </p:sp>
      <p:cxnSp>
        <p:nvCxnSpPr>
          <p:cNvPr id="19" name="直接连接符 18"/>
          <p:cNvCxnSpPr/>
          <p:nvPr/>
        </p:nvCxnSpPr>
        <p:spPr>
          <a:xfrm>
            <a:off x="2868931" y="1340785"/>
            <a:ext cx="1057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3397568" y="2555880"/>
            <a:ext cx="528640" cy="6346"/>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286354" y="3409950"/>
            <a:ext cx="6766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5" idx="0"/>
          </p:cNvCxnSpPr>
          <p:nvPr/>
        </p:nvCxnSpPr>
        <p:spPr>
          <a:xfrm flipV="1">
            <a:off x="1286354" y="3409950"/>
            <a:ext cx="0" cy="343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2132173" y="3409950"/>
            <a:ext cx="0" cy="343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977992" y="3419475"/>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823811" y="3419475"/>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0" idx="0"/>
          </p:cNvCxnSpPr>
          <p:nvPr/>
        </p:nvCxnSpPr>
        <p:spPr>
          <a:xfrm flipV="1">
            <a:off x="4669630" y="3419475"/>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1" idx="0"/>
          </p:cNvCxnSpPr>
          <p:nvPr/>
        </p:nvCxnSpPr>
        <p:spPr>
          <a:xfrm flipV="1">
            <a:off x="5515449" y="3419475"/>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2" idx="0"/>
          </p:cNvCxnSpPr>
          <p:nvPr/>
        </p:nvCxnSpPr>
        <p:spPr>
          <a:xfrm flipV="1">
            <a:off x="6361268" y="3419475"/>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207087" y="3419475"/>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052906" y="3409950"/>
            <a:ext cx="0" cy="33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397568" y="1340785"/>
            <a:ext cx="0" cy="2069165"/>
          </a:xfrm>
          <a:prstGeom prst="line">
            <a:avLst/>
          </a:prstGeom>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93915" y="750831"/>
            <a:ext cx="8284820" cy="1232503"/>
          </a:xfrm>
          <a:prstGeom prst="rect">
            <a:avLst/>
          </a:prstGeom>
          <a:solidFill>
            <a:schemeClr val="accent1">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582364" y="3472418"/>
            <a:ext cx="5886722" cy="2741233"/>
          </a:xfrm>
          <a:prstGeom prst="rect">
            <a:avLst/>
          </a:prstGeom>
          <a:solidFill>
            <a:schemeClr val="accent1">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358342" y="534006"/>
            <a:ext cx="5065222" cy="2835246"/>
          </a:xfrm>
          <a:prstGeom prst="roundRect">
            <a:avLst/>
          </a:prstGeom>
          <a:solidFill>
            <a:schemeClr val="accent5">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92569" y="2107600"/>
            <a:ext cx="3285802" cy="1052596"/>
          </a:xfrm>
          <a:prstGeom prst="rect">
            <a:avLst/>
          </a:prstGeom>
          <a:noFill/>
        </p:spPr>
        <p:txBody>
          <a:bodyPr wrap="square" rtlCol="0">
            <a:spAutoFit/>
          </a:bodyPr>
          <a:lstStyle/>
          <a:p>
            <a:pPr>
              <a:lnSpc>
                <a:spcPct val="130000"/>
              </a:lnSpc>
            </a:pPr>
            <a:r>
              <a:rPr lang="en-US" altLang="zh-CN" sz="1600" dirty="0" smtClean="0">
                <a:solidFill>
                  <a:srgbClr val="FF0000"/>
                </a:solidFill>
                <a:latin typeface="Arial" panose="020B0604020202020204" pitchFamily="34" charset="0"/>
                <a:ea typeface="微软雅黑" panose="020B0503020204020204" pitchFamily="34" charset="-122"/>
              </a:rPr>
              <a:t>1. </a:t>
            </a:r>
            <a:r>
              <a:rPr lang="zh-CN" altLang="en-US" sz="1600" dirty="0" smtClean="0">
                <a:solidFill>
                  <a:srgbClr val="FF0000"/>
                </a:solidFill>
                <a:latin typeface="Arial" panose="020B0604020202020204" pitchFamily="34" charset="0"/>
                <a:ea typeface="微软雅黑" panose="020B0503020204020204" pitchFamily="34" charset="-122"/>
              </a:rPr>
              <a:t>部分关键技术推迟到下一阶段；</a:t>
            </a:r>
            <a:endParaRPr lang="en-US" altLang="zh-CN" sz="1600"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dirty="0" smtClean="0">
                <a:solidFill>
                  <a:srgbClr val="FF0000"/>
                </a:solidFill>
                <a:latin typeface="Arial" panose="020B0604020202020204" pitchFamily="34" charset="0"/>
                <a:ea typeface="微软雅黑" panose="020B0503020204020204" pitchFamily="34" charset="-122"/>
              </a:rPr>
              <a:t>2. </a:t>
            </a:r>
            <a:r>
              <a:rPr lang="zh-CN" altLang="en-US" sz="1600" dirty="0" smtClean="0">
                <a:solidFill>
                  <a:srgbClr val="FF0000"/>
                </a:solidFill>
                <a:latin typeface="Arial" panose="020B0604020202020204" pitchFamily="34" charset="0"/>
                <a:ea typeface="微软雅黑" panose="020B0503020204020204" pitchFamily="34" charset="-122"/>
              </a:rPr>
              <a:t>划分最基本的主环、注入器两分总体，物理和束测两关键技术</a:t>
            </a:r>
          </a:p>
        </p:txBody>
      </p:sp>
    </p:spTree>
    <p:extLst>
      <p:ext uri="{BB962C8B-B14F-4D97-AF65-F5344CB8AC3E}">
        <p14:creationId xmlns:p14="http://schemas.microsoft.com/office/powerpoint/2010/main" val="3497786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Mini-</a:t>
            </a:r>
            <a:r>
              <a:rPr lang="en-US" altLang="zh-CN" dirty="0" err="1" smtClean="0"/>
              <a:t>PreCDR</a:t>
            </a:r>
            <a:endParaRPr lang="zh-CN" altLang="en-US" dirty="0"/>
          </a:p>
        </p:txBody>
      </p:sp>
      <p:sp>
        <p:nvSpPr>
          <p:cNvPr id="3" name="内容占位符 2"/>
          <p:cNvSpPr>
            <a:spLocks noGrp="1"/>
          </p:cNvSpPr>
          <p:nvPr>
            <p:ph idx="1"/>
          </p:nvPr>
        </p:nvSpPr>
        <p:spPr/>
        <p:txBody>
          <a:bodyPr/>
          <a:lstStyle/>
          <a:p>
            <a:r>
              <a:rPr lang="zh-CN" altLang="en-US" dirty="0"/>
              <a:t>任务分解</a:t>
            </a:r>
            <a:endParaRPr lang="en-US" altLang="zh-CN" dirty="0"/>
          </a:p>
          <a:p>
            <a:pPr lvl="1"/>
            <a:r>
              <a:rPr lang="zh-CN" altLang="zh-CN" dirty="0" smtClean="0"/>
              <a:t>第一</a:t>
            </a:r>
            <a:r>
              <a:rPr lang="zh-CN" altLang="zh-CN" dirty="0"/>
              <a:t>章：</a:t>
            </a:r>
            <a:r>
              <a:rPr lang="zh-CN" altLang="en-US" dirty="0"/>
              <a:t>概论。</a:t>
            </a:r>
            <a:r>
              <a:rPr lang="zh-CN" altLang="zh-CN" dirty="0"/>
              <a:t>罗</a:t>
            </a:r>
            <a:r>
              <a:rPr lang="zh-CN" altLang="zh-CN" dirty="0" smtClean="0"/>
              <a:t>箐</a:t>
            </a:r>
            <a:r>
              <a:rPr lang="zh-CN" altLang="en-US" dirty="0" smtClean="0"/>
              <a:t>，张艾霖，</a:t>
            </a:r>
            <a:r>
              <a:rPr lang="zh-CN" altLang="en-US" dirty="0" smtClean="0"/>
              <a:t>石煌超（博士研究生）</a:t>
            </a:r>
            <a:endParaRPr lang="en-US" altLang="zh-CN" dirty="0"/>
          </a:p>
          <a:p>
            <a:pPr lvl="2"/>
            <a:r>
              <a:rPr lang="zh-CN" altLang="en-US" sz="1800" dirty="0"/>
              <a:t>背景介绍，同类装置</a:t>
            </a:r>
            <a:r>
              <a:rPr lang="zh-CN" altLang="en-US" sz="1800" dirty="0" smtClean="0"/>
              <a:t>调研</a:t>
            </a:r>
            <a:endParaRPr lang="en-US" altLang="zh-CN" sz="1800" dirty="0" smtClean="0"/>
          </a:p>
          <a:p>
            <a:pPr lvl="2"/>
            <a:r>
              <a:rPr lang="zh-CN" altLang="en-US" sz="1800" dirty="0" smtClean="0"/>
              <a:t>加速器</a:t>
            </a:r>
            <a:r>
              <a:rPr lang="zh-CN" altLang="en-US" sz="1800" dirty="0"/>
              <a:t>总体布局，各种物理</a:t>
            </a:r>
            <a:r>
              <a:rPr lang="zh-CN" altLang="en-US" sz="1800" dirty="0" smtClean="0"/>
              <a:t>机制，运行模式</a:t>
            </a:r>
            <a:endParaRPr lang="en-US" altLang="zh-CN" sz="1800" dirty="0" smtClean="0"/>
          </a:p>
          <a:p>
            <a:pPr lvl="2"/>
            <a:r>
              <a:rPr lang="zh-CN" altLang="en-US" sz="1800" dirty="0" smtClean="0"/>
              <a:t>注入器</a:t>
            </a:r>
            <a:r>
              <a:rPr lang="zh-CN" altLang="en-US" sz="1800" dirty="0"/>
              <a:t>、注入系统，运行模式</a:t>
            </a:r>
            <a:r>
              <a:rPr lang="en-US" altLang="zh-CN" sz="1800" dirty="0" smtClean="0"/>
              <a:t>……</a:t>
            </a:r>
          </a:p>
          <a:p>
            <a:pPr lvl="2"/>
            <a:r>
              <a:rPr lang="en-US" altLang="zh-CN" sz="1800" dirty="0" smtClean="0"/>
              <a:t>MDI</a:t>
            </a:r>
            <a:endParaRPr lang="zh-CN" altLang="zh-CN" sz="1800" dirty="0"/>
          </a:p>
          <a:p>
            <a:pPr lvl="1"/>
            <a:r>
              <a:rPr lang="zh-CN" altLang="zh-CN" dirty="0"/>
              <a:t>第二章：主</a:t>
            </a:r>
            <a:r>
              <a:rPr lang="zh-CN" altLang="zh-CN" dirty="0" smtClean="0"/>
              <a:t>环</a:t>
            </a:r>
            <a:r>
              <a:rPr lang="zh-CN" altLang="en-US" dirty="0" smtClean="0"/>
              <a:t>加速器物理</a:t>
            </a:r>
            <a:endParaRPr lang="en-US" altLang="zh-CN" dirty="0" smtClean="0"/>
          </a:p>
          <a:p>
            <a:pPr lvl="2"/>
            <a:r>
              <a:rPr lang="zh-CN" altLang="zh-CN" sz="1800" dirty="0" smtClean="0"/>
              <a:t>高</a:t>
            </a:r>
            <a:r>
              <a:rPr lang="zh-CN" altLang="zh-CN" sz="1800" dirty="0" smtClean="0"/>
              <a:t>巍巍</a:t>
            </a:r>
            <a:r>
              <a:rPr lang="zh-CN" altLang="en-US" sz="1800" dirty="0" smtClean="0"/>
              <a:t>（福建工程学院），</a:t>
            </a:r>
            <a:r>
              <a:rPr lang="zh-CN" altLang="en-US" sz="1800" dirty="0" smtClean="0"/>
              <a:t>罗箐</a:t>
            </a:r>
            <a:endParaRPr lang="zh-CN" altLang="zh-CN" sz="1800" dirty="0"/>
          </a:p>
          <a:p>
            <a:pPr lvl="1"/>
            <a:r>
              <a:rPr lang="zh-CN" altLang="zh-CN" dirty="0"/>
              <a:t>第三章</a:t>
            </a:r>
            <a:r>
              <a:rPr lang="zh-CN" altLang="zh-CN" dirty="0" smtClean="0"/>
              <a:t>：</a:t>
            </a:r>
            <a:r>
              <a:rPr lang="zh-CN" altLang="en-US" dirty="0" smtClean="0"/>
              <a:t>束流</a:t>
            </a:r>
            <a:r>
              <a:rPr lang="zh-CN" altLang="en-US" dirty="0" smtClean="0"/>
              <a:t>测量</a:t>
            </a:r>
            <a:endParaRPr lang="en-US" altLang="zh-CN" dirty="0" smtClean="0"/>
          </a:p>
          <a:p>
            <a:pPr lvl="2"/>
            <a:r>
              <a:rPr lang="zh-CN" altLang="en-US" sz="1800" dirty="0"/>
              <a:t>孙</a:t>
            </a:r>
            <a:r>
              <a:rPr lang="zh-CN" altLang="en-US" sz="1800" dirty="0" smtClean="0"/>
              <a:t>葆根，周泽然，</a:t>
            </a:r>
            <a:r>
              <a:rPr lang="zh-CN" altLang="zh-CN" sz="1800" dirty="0" smtClean="0"/>
              <a:t>罗</a:t>
            </a:r>
            <a:r>
              <a:rPr lang="zh-CN" altLang="zh-CN" sz="1800" dirty="0"/>
              <a:t>箐</a:t>
            </a:r>
            <a:r>
              <a:rPr lang="en-US" altLang="zh-CN" sz="1800" dirty="0"/>
              <a:t> </a:t>
            </a:r>
            <a:endParaRPr lang="zh-CN" altLang="zh-CN" sz="1800" dirty="0"/>
          </a:p>
          <a:p>
            <a:pPr lvl="1"/>
            <a:r>
              <a:rPr lang="zh-CN" altLang="zh-CN" dirty="0"/>
              <a:t>第四章</a:t>
            </a:r>
            <a:r>
              <a:rPr lang="zh-CN" altLang="zh-CN" dirty="0" smtClean="0"/>
              <a:t>：</a:t>
            </a:r>
            <a:r>
              <a:rPr lang="zh-CN" altLang="en-US" dirty="0" smtClean="0"/>
              <a:t>其他关键技术</a:t>
            </a:r>
            <a:endParaRPr lang="en-US" altLang="zh-CN" dirty="0" smtClean="0"/>
          </a:p>
          <a:p>
            <a:pPr lvl="2"/>
            <a:r>
              <a:rPr lang="zh-CN" altLang="en-US" sz="1800" dirty="0" smtClean="0"/>
              <a:t>微波高频；真空；极化束流物理；磁铁；束流源</a:t>
            </a:r>
            <a:r>
              <a:rPr lang="en-US" altLang="zh-CN" sz="1800" dirty="0" smtClean="0"/>
              <a:t>……</a:t>
            </a:r>
            <a:endParaRPr lang="en-US" altLang="zh-CN" sz="1800" dirty="0"/>
          </a:p>
          <a:p>
            <a:pPr lvl="2"/>
            <a:r>
              <a:rPr lang="zh-CN" altLang="zh-CN" sz="1800" dirty="0" smtClean="0"/>
              <a:t>周</a:t>
            </a:r>
            <a:r>
              <a:rPr lang="zh-CN" altLang="zh-CN" sz="1800" dirty="0"/>
              <a:t>泽然</a:t>
            </a:r>
            <a:r>
              <a:rPr lang="zh-CN" altLang="en-US" sz="1800" dirty="0"/>
              <a:t>，</a:t>
            </a:r>
            <a:r>
              <a:rPr lang="zh-CN" altLang="en-US" sz="1800" dirty="0" smtClean="0"/>
              <a:t>林宏翔（惠州学院），</a:t>
            </a:r>
            <a:r>
              <a:rPr lang="zh-CN" altLang="zh-CN" sz="1800" dirty="0" smtClean="0"/>
              <a:t>王勇，</a:t>
            </a:r>
            <a:r>
              <a:rPr lang="zh-CN" altLang="en-US" sz="1800" dirty="0" smtClean="0"/>
              <a:t>蓝杰钦（福建工程学院），</a:t>
            </a:r>
            <a:r>
              <a:rPr lang="zh-CN" altLang="zh-CN" sz="1800" dirty="0" smtClean="0"/>
              <a:t>王</a:t>
            </a:r>
            <a:r>
              <a:rPr lang="zh-CN" altLang="zh-CN" sz="1800" dirty="0"/>
              <a:t>相</a:t>
            </a:r>
            <a:r>
              <a:rPr lang="zh-CN" altLang="zh-CN" sz="1800" dirty="0" smtClean="0"/>
              <a:t>綦</a:t>
            </a:r>
            <a:r>
              <a:rPr lang="zh-CN" altLang="en-US" sz="1800" dirty="0" smtClean="0"/>
              <a:t>（返聘），张艾霖</a:t>
            </a:r>
            <a:endParaRPr lang="en-US" altLang="zh-CN" sz="1800" dirty="0"/>
          </a:p>
          <a:p>
            <a:endParaRPr lang="zh-CN" altLang="en-US" dirty="0"/>
          </a:p>
        </p:txBody>
      </p:sp>
    </p:spTree>
    <p:extLst>
      <p:ext uri="{BB962C8B-B14F-4D97-AF65-F5344CB8AC3E}">
        <p14:creationId xmlns:p14="http://schemas.microsoft.com/office/powerpoint/2010/main" val="2278156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Mini-</a:t>
            </a:r>
            <a:r>
              <a:rPr lang="en-US" altLang="zh-CN" dirty="0" err="1" smtClean="0"/>
              <a:t>PreCDR</a:t>
            </a:r>
            <a:r>
              <a:rPr lang="zh-CN" altLang="en-US" dirty="0"/>
              <a:t>撰写进度</a:t>
            </a:r>
          </a:p>
        </p:txBody>
      </p:sp>
      <p:sp>
        <p:nvSpPr>
          <p:cNvPr id="3" name="内容占位符 2"/>
          <p:cNvSpPr>
            <a:spLocks noGrp="1"/>
          </p:cNvSpPr>
          <p:nvPr>
            <p:ph idx="1"/>
          </p:nvPr>
        </p:nvSpPr>
        <p:spPr/>
        <p:txBody>
          <a:bodyPr/>
          <a:lstStyle/>
          <a:p>
            <a:r>
              <a:rPr lang="zh-CN" altLang="en-US" dirty="0" smtClean="0"/>
              <a:t>已完成初稿的部分</a:t>
            </a:r>
            <a:endParaRPr lang="en-US" altLang="zh-CN" dirty="0" smtClean="0"/>
          </a:p>
          <a:p>
            <a:pPr lvl="1"/>
            <a:r>
              <a:rPr lang="zh-CN" altLang="en-US" dirty="0" smtClean="0"/>
              <a:t>概论（</a:t>
            </a:r>
            <a:r>
              <a:rPr lang="en-US" altLang="zh-CN" dirty="0" smtClean="0"/>
              <a:t>5000</a:t>
            </a:r>
            <a:r>
              <a:rPr lang="zh-CN" altLang="en-US" dirty="0" smtClean="0"/>
              <a:t>）</a:t>
            </a:r>
            <a:endParaRPr lang="en-US" altLang="zh-CN" dirty="0" smtClean="0"/>
          </a:p>
          <a:p>
            <a:pPr lvl="2"/>
            <a:r>
              <a:rPr lang="zh-CN" altLang="en-US" dirty="0" smtClean="0"/>
              <a:t>总体参数、加速器布局、物理设计方法</a:t>
            </a:r>
            <a:endParaRPr lang="en-US" altLang="zh-CN" dirty="0" smtClean="0"/>
          </a:p>
          <a:p>
            <a:pPr lvl="2"/>
            <a:r>
              <a:rPr lang="zh-CN" altLang="en-US" dirty="0" smtClean="0"/>
              <a:t>加速器各关键技术要点</a:t>
            </a:r>
            <a:endParaRPr lang="en-US" altLang="zh-CN" dirty="0" smtClean="0"/>
          </a:p>
          <a:p>
            <a:pPr lvl="1"/>
            <a:r>
              <a:rPr lang="zh-CN" altLang="zh-CN" dirty="0" smtClean="0"/>
              <a:t>主</a:t>
            </a:r>
            <a:r>
              <a:rPr lang="zh-CN" altLang="zh-CN" dirty="0"/>
              <a:t>环的束流</a:t>
            </a:r>
            <a:r>
              <a:rPr lang="zh-CN" altLang="zh-CN" dirty="0" smtClean="0"/>
              <a:t>光学</a:t>
            </a:r>
            <a:r>
              <a:rPr lang="zh-CN" altLang="en-US" dirty="0" smtClean="0"/>
              <a:t>（</a:t>
            </a:r>
            <a:r>
              <a:rPr lang="en-US" altLang="zh-CN" dirty="0" smtClean="0"/>
              <a:t>5000</a:t>
            </a:r>
            <a:r>
              <a:rPr lang="zh-CN" altLang="en-US" dirty="0" smtClean="0"/>
              <a:t>）</a:t>
            </a:r>
            <a:endParaRPr lang="en-US" altLang="zh-CN" dirty="0" smtClean="0"/>
          </a:p>
          <a:p>
            <a:pPr lvl="2"/>
            <a:r>
              <a:rPr lang="zh-CN" altLang="en-US" dirty="0" smtClean="0"/>
              <a:t>主环物理设计方法</a:t>
            </a:r>
            <a:endParaRPr lang="en-US" altLang="zh-CN" dirty="0" smtClean="0"/>
          </a:p>
          <a:p>
            <a:pPr lvl="2"/>
            <a:r>
              <a:rPr lang="zh-CN" altLang="en-US" dirty="0" smtClean="0"/>
              <a:t>线性参数设计</a:t>
            </a:r>
            <a:endParaRPr lang="en-US" altLang="zh-CN" dirty="0"/>
          </a:p>
          <a:p>
            <a:pPr lvl="2"/>
            <a:r>
              <a:rPr lang="zh-CN" altLang="en-US" dirty="0" smtClean="0"/>
              <a:t>非线性动力学讨论</a:t>
            </a:r>
            <a:endParaRPr lang="en-US" altLang="zh-CN" dirty="0" smtClean="0"/>
          </a:p>
          <a:p>
            <a:pPr lvl="1"/>
            <a:r>
              <a:rPr lang="zh-CN" altLang="en-US" dirty="0" smtClean="0"/>
              <a:t>束测（</a:t>
            </a:r>
            <a:r>
              <a:rPr lang="en-US" altLang="zh-CN" dirty="0" smtClean="0"/>
              <a:t>4000</a:t>
            </a:r>
            <a:r>
              <a:rPr lang="zh-CN" altLang="en-US" dirty="0" smtClean="0"/>
              <a:t>）</a:t>
            </a:r>
            <a:endParaRPr lang="en-US" altLang="zh-CN" dirty="0" smtClean="0"/>
          </a:p>
          <a:p>
            <a:pPr lvl="2"/>
            <a:r>
              <a:rPr lang="zh-CN" altLang="en-US" dirty="0" smtClean="0"/>
              <a:t>束流位置；流强；工作点；截面与发射度；束团长度</a:t>
            </a:r>
            <a:endParaRPr lang="en-US" altLang="zh-CN" dirty="0"/>
          </a:p>
          <a:p>
            <a:pPr lvl="1"/>
            <a:endParaRPr lang="en-US" altLang="zh-CN" dirty="0" smtClean="0"/>
          </a:p>
          <a:p>
            <a:pPr lvl="2"/>
            <a:endParaRPr lang="en-US" altLang="zh-CN" dirty="0" smtClean="0"/>
          </a:p>
          <a:p>
            <a:pPr lvl="1"/>
            <a:endParaRPr lang="zh-CN" altLang="en-US" dirty="0"/>
          </a:p>
        </p:txBody>
      </p:sp>
    </p:spTree>
    <p:extLst>
      <p:ext uri="{BB962C8B-B14F-4D97-AF65-F5344CB8AC3E}">
        <p14:creationId xmlns:p14="http://schemas.microsoft.com/office/powerpoint/2010/main" val="1056983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2393595" y="2333896"/>
            <a:ext cx="6365962" cy="1271326"/>
          </a:xfrm>
        </p:spPr>
        <p:txBody>
          <a:bodyPr>
            <a:normAutofit/>
          </a:bodyPr>
          <a:lstStyle/>
          <a:p>
            <a:pPr algn="ctr"/>
            <a:r>
              <a:rPr lang="zh-CN" altLang="en-US" sz="7200" dirty="0" smtClean="0"/>
              <a:t>谢谢！</a:t>
            </a:r>
            <a:endParaRPr lang="zh-CN" altLang="en-US" sz="7200" dirty="0"/>
          </a:p>
        </p:txBody>
      </p:sp>
      <p:sp>
        <p:nvSpPr>
          <p:cNvPr id="5" name="副标题 4"/>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74768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一、超级</a:t>
            </a:r>
            <a:r>
              <a:rPr lang="zh-CN" altLang="en-US" dirty="0"/>
              <a:t>陶粲装置加速器概念</a:t>
            </a:r>
            <a:endParaRPr lang="en-US" altLang="zh-CN"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pPr>
                  <a:lnSpc>
                    <a:spcPct val="100000"/>
                  </a:lnSpc>
                  <a:spcBef>
                    <a:spcPts val="1200"/>
                  </a:spcBef>
                </a:pPr>
                <a:r>
                  <a:rPr lang="zh-CN" altLang="en-US" sz="3200" dirty="0"/>
                  <a:t>上一代环形对撞机的亮度瓶颈</a:t>
                </a:r>
                <a:endParaRPr lang="en-US" altLang="zh-CN" sz="3200" dirty="0" smtClean="0"/>
              </a:p>
              <a:p>
                <a:pPr lvl="1">
                  <a:lnSpc>
                    <a:spcPct val="150000"/>
                  </a:lnSpc>
                  <a:spcBef>
                    <a:spcPts val="1200"/>
                  </a:spcBef>
                </a:pPr>
                <a:r>
                  <a:rPr lang="en-US" altLang="zh-CN" dirty="0"/>
                  <a:t>Hourglass</a:t>
                </a:r>
                <a:r>
                  <a:rPr lang="zh-CN" altLang="en-US" dirty="0"/>
                  <a:t>效应对束团长度的</a:t>
                </a:r>
                <a:r>
                  <a:rPr lang="zh-CN" altLang="en-US" dirty="0" smtClean="0"/>
                  <a:t>限制</a:t>
                </a:r>
                <a:endParaRPr lang="en-US" altLang="zh-CN" dirty="0" smtClean="0"/>
              </a:p>
              <a:p>
                <a:pPr lvl="2">
                  <a:lnSpc>
                    <a:spcPct val="150000"/>
                  </a:lnSpc>
                </a:pPr>
                <a:r>
                  <a:rPr lang="zh-CN" altLang="en-US" dirty="0" smtClean="0">
                    <a:latin typeface="华文仿宋" panose="02010600040101010101" pitchFamily="2" charset="-122"/>
                    <a:ea typeface="华文仿宋" panose="02010600040101010101" pitchFamily="2" charset="-122"/>
                  </a:rPr>
                  <a:t>对撞</a:t>
                </a:r>
                <a:r>
                  <a:rPr lang="zh-CN" altLang="en-US" dirty="0">
                    <a:latin typeface="华文仿宋" panose="02010600040101010101" pitchFamily="2" charset="-122"/>
                    <a:ea typeface="华文仿宋" panose="02010600040101010101" pitchFamily="2" charset="-122"/>
                  </a:rPr>
                  <a:t>亮度的基本</a:t>
                </a:r>
                <a:r>
                  <a:rPr lang="zh-CN" altLang="en-US" dirty="0" smtClean="0">
                    <a:latin typeface="华文仿宋" panose="02010600040101010101" pitchFamily="2" charset="-122"/>
                    <a:ea typeface="华文仿宋" panose="02010600040101010101" pitchFamily="2" charset="-122"/>
                  </a:rPr>
                  <a:t>定义</a:t>
                </a:r>
                <a:endParaRPr lang="en-US" altLang="zh-CN" dirty="0" smtClean="0">
                  <a:latin typeface="华文仿宋" panose="02010600040101010101" pitchFamily="2" charset="-122"/>
                  <a:ea typeface="华文仿宋" panose="02010600040101010101" pitchFamily="2" charset="-122"/>
                </a:endParaRPr>
              </a:p>
              <a:p>
                <a:pPr marL="542812" lvl="2" indent="0">
                  <a:buNone/>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ℒ</m:t>
                          </m:r>
                        </m:e>
                        <m:sup>
                          <m:r>
                            <a:rPr lang="en-US" altLang="zh-CN" i="1">
                              <a:latin typeface="Cambria Math" panose="02040503050406030204" pitchFamily="18" charset="0"/>
                            </a:rPr>
                            <m:t>∗</m:t>
                          </m:r>
                        </m:sup>
                      </m:sSup>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sub>
                          </m:sSub>
                          <m:r>
                            <a:rPr lang="en-US" altLang="zh-CN" i="1">
                              <a:latin typeface="Cambria Math" panose="02040503050406030204" pitchFamily="18" charset="0"/>
                            </a:rPr>
                            <m:t>𝑓</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𝑏𝑢𝑛𝑐h</m:t>
                              </m:r>
                            </m:sub>
                          </m:sSub>
                        </m:num>
                        <m:den>
                          <m:r>
                            <a:rPr lang="en-US" altLang="zh-CN" i="1">
                              <a:latin typeface="Cambria Math" panose="02040503050406030204" pitchFamily="18" charset="0"/>
                            </a:rPr>
                            <m:t>2</m:t>
                          </m:r>
                          <m:r>
                            <a:rPr lang="zh-CN" altLang="en-US" i="1">
                              <a:latin typeface="Cambria Math" panose="02040503050406030204" pitchFamily="18" charset="0"/>
                            </a:rPr>
                            <m:t>𝜋</m:t>
                          </m:r>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Σ</m:t>
                              </m:r>
                            </m:e>
                            <m:sub>
                              <m:r>
                                <a:rPr lang="en-US" altLang="zh-CN" i="1">
                                  <a:latin typeface="Cambria Math" panose="02040503050406030204" pitchFamily="18" charset="0"/>
                                </a:rPr>
                                <m:t>𝑥</m:t>
                              </m:r>
                            </m:sub>
                            <m:sup>
                              <m:r>
                                <a:rPr lang="en-US" altLang="zh-CN" i="1">
                                  <a:latin typeface="Cambria Math" panose="02040503050406030204" pitchFamily="18" charset="0"/>
                                </a:rPr>
                                <m:t>∗</m:t>
                              </m:r>
                            </m:sup>
                          </m:sSubSup>
                          <m:sSubSup>
                            <m:sSubSupPr>
                              <m:ctrlPr>
                                <a:rPr lang="en-US" altLang="zh-CN" i="1">
                                  <a:latin typeface="Cambria Math" panose="02040503050406030204" pitchFamily="18" charset="0"/>
                                </a:rPr>
                              </m:ctrlPr>
                            </m:sSubSupPr>
                            <m:e>
                              <m:r>
                                <m:rPr>
                                  <m:sty m:val="p"/>
                                </m:rPr>
                                <a:rPr lang="el-GR" altLang="zh-CN" i="1">
                                  <a:latin typeface="Cambria Math" panose="02040503050406030204" pitchFamily="18" charset="0"/>
                                  <a:ea typeface="Cambria Math" panose="02040503050406030204" pitchFamily="18" charset="0"/>
                                </a:rPr>
                                <m:t>Σ</m:t>
                              </m:r>
                            </m:e>
                            <m:sub>
                              <m:r>
                                <a:rPr lang="en-US" altLang="zh-CN" i="1">
                                  <a:latin typeface="Cambria Math" panose="02040503050406030204" pitchFamily="18" charset="0"/>
                                </a:rPr>
                                <m:t>𝑦</m:t>
                              </m:r>
                            </m:sub>
                            <m:sup>
                              <m:r>
                                <a:rPr lang="en-US" altLang="zh-CN" i="1">
                                  <a:latin typeface="Cambria Math" panose="02040503050406030204" pitchFamily="18" charset="0"/>
                                </a:rPr>
                                <m:t>∗</m:t>
                              </m:r>
                            </m:sup>
                          </m:sSubSup>
                        </m:den>
                      </m:f>
                    </m:oMath>
                  </m:oMathPara>
                </a14:m>
                <a:endParaRPr lang="en-US" altLang="zh-CN" dirty="0">
                  <a:latin typeface="华文仿宋" panose="02010600040101010101" pitchFamily="2" charset="-122"/>
                  <a:ea typeface="华文仿宋" panose="02010600040101010101" pitchFamily="2" charset="-122"/>
                </a:endParaRPr>
              </a:p>
              <a:p>
                <a:pPr lvl="2">
                  <a:lnSpc>
                    <a:spcPct val="150000"/>
                  </a:lnSpc>
                </a:pPr>
                <a:r>
                  <a:rPr lang="zh-CN" altLang="en-US" dirty="0">
                    <a:latin typeface="华文仿宋" panose="02010600040101010101" pitchFamily="2" charset="-122"/>
                    <a:ea typeface="华文仿宋" panose="02010600040101010101" pitchFamily="2" charset="-122"/>
                  </a:rPr>
                  <a:t>假定横向束团尺寸在</a:t>
                </a:r>
                <a:r>
                  <a:rPr lang="en-US" altLang="zh-CN" dirty="0">
                    <a:latin typeface="华文仿宋" panose="02010600040101010101" pitchFamily="2" charset="-122"/>
                    <a:ea typeface="华文仿宋" panose="02010600040101010101" pitchFamily="2" charset="-122"/>
                  </a:rPr>
                  <a:t>IR</a:t>
                </a:r>
                <a:r>
                  <a:rPr lang="zh-CN" altLang="en-US" dirty="0">
                    <a:latin typeface="华文仿宋" panose="02010600040101010101" pitchFamily="2" charset="-122"/>
                    <a:ea typeface="华文仿宋" panose="02010600040101010101" pitchFamily="2" charset="-122"/>
                  </a:rPr>
                  <a:t>为常数</a:t>
                </a:r>
                <a:endParaRPr lang="en-US" altLang="zh-CN" dirty="0">
                  <a:latin typeface="华文仿宋" panose="02010600040101010101" pitchFamily="2" charset="-122"/>
                  <a:ea typeface="华文仿宋" panose="02010600040101010101" pitchFamily="2" charset="-122"/>
                </a:endParaRPr>
              </a:p>
              <a:p>
                <a:pPr lvl="2">
                  <a:lnSpc>
                    <a:spcPct val="150000"/>
                  </a:lnSpc>
                </a:pPr>
                <a:r>
                  <a:rPr lang="zh-CN" altLang="en-US" dirty="0">
                    <a:latin typeface="华文仿宋" panose="02010600040101010101" pitchFamily="2" charset="-122"/>
                    <a:ea typeface="华文仿宋" panose="02010600040101010101" pitchFamily="2" charset="-122"/>
                  </a:rPr>
                  <a:t>实际上在对撞点取最小值，随距离增长而增大</a:t>
                </a:r>
                <a:endParaRPr lang="en-US" altLang="zh-CN" dirty="0">
                  <a:latin typeface="华文仿宋" panose="02010600040101010101" pitchFamily="2" charset="-122"/>
                  <a:ea typeface="华文仿宋" panose="02010600040101010101" pitchFamily="2" charset="-122"/>
                </a:endParaRPr>
              </a:p>
              <a:p>
                <a:pPr lvl="2">
                  <a:lnSpc>
                    <a:spcPct val="150000"/>
                  </a:lnSpc>
                </a:pPr>
                <a:r>
                  <a:rPr lang="zh-CN" altLang="en-US" dirty="0">
                    <a:latin typeface="华文仿宋" panose="02010600040101010101" pitchFamily="2" charset="-122"/>
                    <a:ea typeface="华文仿宋" panose="02010600040101010101" pitchFamily="2" charset="-122"/>
                  </a:rPr>
                  <a:t>横向的束团尺寸沿束团纵向有变化，对撞亮度的计算较为复杂，因</a:t>
                </a:r>
                <a:r>
                  <a:rPr lang="en-US" altLang="zh-CN" dirty="0">
                    <a:latin typeface="华文仿宋" panose="02010600040101010101" pitchFamily="2" charset="-122"/>
                    <a:ea typeface="华文仿宋" panose="02010600040101010101" pitchFamily="2" charset="-122"/>
                  </a:rPr>
                  <a:t>β</a:t>
                </a:r>
                <a:r>
                  <a:rPr lang="zh-CN" altLang="en-US" dirty="0">
                    <a:latin typeface="华文仿宋" panose="02010600040101010101" pitchFamily="2" charset="-122"/>
                    <a:ea typeface="华文仿宋" panose="02010600040101010101" pitchFamily="2" charset="-122"/>
                  </a:rPr>
                  <a:t>函数的形状，称为</a:t>
                </a:r>
                <a:r>
                  <a:rPr lang="en-US" altLang="zh-CN" dirty="0">
                    <a:latin typeface="华文仿宋" panose="02010600040101010101" pitchFamily="2" charset="-122"/>
                    <a:ea typeface="华文仿宋" panose="02010600040101010101" pitchFamily="2" charset="-122"/>
                  </a:rPr>
                  <a:t>hourglass</a:t>
                </a:r>
                <a:r>
                  <a:rPr lang="zh-CN" altLang="en-US" dirty="0">
                    <a:latin typeface="华文仿宋" panose="02010600040101010101" pitchFamily="2" charset="-122"/>
                    <a:ea typeface="华文仿宋" panose="02010600040101010101" pitchFamily="2" charset="-122"/>
                  </a:rPr>
                  <a:t>效应</a:t>
                </a:r>
                <a:endParaRPr lang="en-US" altLang="zh-CN" dirty="0">
                  <a:latin typeface="华文仿宋" panose="02010600040101010101" pitchFamily="2" charset="-122"/>
                  <a:ea typeface="华文仿宋" panose="02010600040101010101" pitchFamily="2" charset="-122"/>
                </a:endParaRPr>
              </a:p>
              <a:p>
                <a:pPr lvl="2">
                  <a:lnSpc>
                    <a:spcPct val="150000"/>
                  </a:lnSpc>
                </a:pPr>
                <a:r>
                  <a:rPr lang="zh-CN" altLang="en-US" dirty="0">
                    <a:latin typeface="华文仿宋" panose="02010600040101010101" pitchFamily="2" charset="-122"/>
                    <a:ea typeface="华文仿宋" panose="02010600040101010101" pitchFamily="2" charset="-122"/>
                  </a:rPr>
                  <a:t>当对撞点</a:t>
                </a:r>
                <a:r>
                  <a:rPr lang="en-US" altLang="zh-CN" dirty="0">
                    <a:latin typeface="华文仿宋" panose="02010600040101010101" pitchFamily="2" charset="-122"/>
                    <a:ea typeface="华文仿宋" panose="02010600040101010101" pitchFamily="2" charset="-122"/>
                  </a:rPr>
                  <a:t>β</a:t>
                </a:r>
                <a:r>
                  <a:rPr lang="zh-CN" altLang="en-US" dirty="0">
                    <a:latin typeface="华文仿宋" panose="02010600040101010101" pitchFamily="2" charset="-122"/>
                    <a:ea typeface="华文仿宋" panose="02010600040101010101" pitchFamily="2" charset="-122"/>
                  </a:rPr>
                  <a:t>函数极小时，</a:t>
                </a:r>
                <a:r>
                  <a:rPr lang="en-US" altLang="zh-CN" dirty="0">
                    <a:latin typeface="华文仿宋" panose="02010600040101010101" pitchFamily="2" charset="-122"/>
                    <a:ea typeface="华文仿宋" panose="02010600040101010101" pitchFamily="2" charset="-122"/>
                  </a:rPr>
                  <a:t>hourglass</a:t>
                </a:r>
                <a:r>
                  <a:rPr lang="zh-CN" altLang="en-US" dirty="0">
                    <a:latin typeface="华文仿宋" panose="02010600040101010101" pitchFamily="2" charset="-122"/>
                    <a:ea typeface="华文仿宋" panose="02010600040101010101" pitchFamily="2" charset="-122"/>
                  </a:rPr>
                  <a:t>效应的影响无法</a:t>
                </a:r>
                <a:r>
                  <a:rPr lang="zh-CN" altLang="en-US" dirty="0" smtClean="0">
                    <a:latin typeface="华文仿宋" panose="02010600040101010101" pitchFamily="2" charset="-122"/>
                    <a:ea typeface="华文仿宋" panose="02010600040101010101" pitchFamily="2" charset="-122"/>
                  </a:rPr>
                  <a:t>忽略</a:t>
                </a:r>
                <a:endParaRPr lang="en-US" altLang="zh-CN" dirty="0" smtClean="0">
                  <a:latin typeface="华文仿宋" panose="02010600040101010101" pitchFamily="2" charset="-122"/>
                  <a:ea typeface="华文仿宋" panose="02010600040101010101" pitchFamily="2" charset="-122"/>
                </a:endParaRPr>
              </a:p>
              <a:p>
                <a:pPr lvl="2">
                  <a:lnSpc>
                    <a:spcPct val="150000"/>
                  </a:lnSpc>
                </a:pPr>
                <a:r>
                  <a:rPr lang="zh-CN" altLang="en-US" dirty="0" smtClean="0">
                    <a:latin typeface="华文仿宋" panose="02010600040101010101" pitchFamily="2" charset="-122"/>
                    <a:ea typeface="华文仿宋" panose="02010600040101010101" pitchFamily="2" charset="-122"/>
                  </a:rPr>
                  <a:t>要求束团长度小于等于</a:t>
                </a:r>
                <a:r>
                  <a:rPr lang="en-US" altLang="zh-CN" dirty="0" smtClean="0">
                    <a:latin typeface="华文仿宋" panose="02010600040101010101" pitchFamily="2" charset="-122"/>
                    <a:ea typeface="华文仿宋" panose="02010600040101010101" pitchFamily="2" charset="-122"/>
                  </a:rPr>
                  <a:t>β</a:t>
                </a:r>
                <a:r>
                  <a:rPr lang="zh-CN" altLang="en-US" dirty="0" smtClean="0">
                    <a:latin typeface="华文仿宋" panose="02010600040101010101" pitchFamily="2" charset="-122"/>
                    <a:ea typeface="华文仿宋" panose="02010600040101010101" pitchFamily="2" charset="-122"/>
                  </a:rPr>
                  <a:t>函数数值</a:t>
                </a:r>
                <a:endParaRPr lang="en-US" altLang="zh-CN" dirty="0">
                  <a:latin typeface="华文仿宋" panose="02010600040101010101" pitchFamily="2" charset="-122"/>
                  <a:ea typeface="华文仿宋" panose="02010600040101010101" pitchFamily="2" charset="-122"/>
                </a:endParaRPr>
              </a:p>
              <a:p>
                <a:pPr lvl="2">
                  <a:lnSpc>
                    <a:spcPct val="150000"/>
                  </a:lnSpc>
                  <a:spcBef>
                    <a:spcPts val="1200"/>
                  </a:spcBef>
                </a:pPr>
                <a:endParaRPr lang="zh-CN" altLang="en-US" dirty="0" smtClean="0"/>
              </a:p>
              <a:p>
                <a:pPr>
                  <a:lnSpc>
                    <a:spcPct val="100000"/>
                  </a:lnSpc>
                </a:pPr>
                <a:endParaRPr lang="en-US" altLang="zh-CN" sz="2000" dirty="0" smtClean="0"/>
              </a:p>
              <a:p>
                <a:pPr lvl="1">
                  <a:lnSpc>
                    <a:spcPct val="100000"/>
                  </a:lnSpc>
                </a:pPr>
                <a:endParaRPr lang="zh-CN" altLang="en-US" sz="2800" dirty="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815" t="-1593" r="-667" b="-4437"/>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5889172" y="2781635"/>
            <a:ext cx="2540453" cy="933393"/>
          </a:xfrm>
          <a:prstGeom prst="rect">
            <a:avLst/>
          </a:prstGeom>
        </p:spPr>
      </p:pic>
      <p:sp>
        <p:nvSpPr>
          <p:cNvPr id="5" name="右箭头 4"/>
          <p:cNvSpPr/>
          <p:nvPr/>
        </p:nvSpPr>
        <p:spPr>
          <a:xfrm>
            <a:off x="5610225" y="2990850"/>
            <a:ext cx="457200" cy="3619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446688" y="2540012"/>
            <a:ext cx="1261884" cy="3724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双环对称特例</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152990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32643" y="137313"/>
            <a:ext cx="8757676" cy="6477471"/>
          </a:xfrm>
          <a:prstGeom prst="rect">
            <a:avLst/>
          </a:prstGeom>
        </p:spPr>
      </p:pic>
      <p:sp>
        <p:nvSpPr>
          <p:cNvPr id="7" name="文本框 6"/>
          <p:cNvSpPr txBox="1"/>
          <p:nvPr/>
        </p:nvSpPr>
        <p:spPr>
          <a:xfrm>
            <a:off x="4771786" y="6331645"/>
            <a:ext cx="4313232" cy="3724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秦庆，段哲  </a:t>
            </a:r>
            <a:r>
              <a:rPr lang="zh-CN" altLang="en-US" sz="1400" dirty="0" smtClean="0"/>
              <a:t>超级</a:t>
            </a:r>
            <a:r>
              <a:rPr lang="en-US" altLang="zh-CN" sz="1400" b="1" dirty="0"/>
              <a:t>Tau</a:t>
            </a:r>
            <a:r>
              <a:rPr lang="zh-CN" altLang="en-US" sz="1400" dirty="0"/>
              <a:t>－粲粒⼦子⼯工⼚厂回顾及设想</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357346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87682" y="257175"/>
                <a:ext cx="8220890" cy="6203685"/>
              </a:xfrm>
            </p:spPr>
            <p:txBody>
              <a:bodyPr/>
              <a:lstStyle/>
              <a:p>
                <a:r>
                  <a:rPr lang="zh-CN" altLang="en-US" dirty="0"/>
                  <a:t>束团长度与集体效应</a:t>
                </a:r>
                <a:endParaRPr lang="en-US" altLang="zh-CN" dirty="0"/>
              </a:p>
              <a:p>
                <a:pPr lvl="1">
                  <a:lnSpc>
                    <a:spcPct val="150000"/>
                  </a:lnSpc>
                </a:pPr>
                <a:r>
                  <a:rPr lang="zh-CN" altLang="en-US" dirty="0"/>
                  <a:t>原理：集体效应与束团电荷密度正相关</a:t>
                </a:r>
                <a:r>
                  <a:rPr lang="zh-CN" altLang="en-US" b="1" dirty="0">
                    <a:solidFill>
                      <a:srgbClr val="FF0000"/>
                    </a:solidFill>
                  </a:rPr>
                  <a:t>↑↑↑</a:t>
                </a:r>
                <a:endParaRPr lang="en-US" altLang="zh-CN" b="1" dirty="0">
                  <a:solidFill>
                    <a:srgbClr val="FF0000"/>
                  </a:solidFill>
                </a:endParaRPr>
              </a:p>
              <a:p>
                <a:pPr lvl="1">
                  <a:lnSpc>
                    <a:spcPct val="150000"/>
                  </a:lnSpc>
                </a:pPr>
                <a:r>
                  <a:rPr lang="zh-CN" altLang="en-US" dirty="0"/>
                  <a:t>典型的：纵向微波不稳定性阈值</a:t>
                </a:r>
                <a:endParaRPr lang="en-US" altLang="zh-CN" dirty="0"/>
              </a:p>
              <a:p>
                <a:pPr lvl="2"/>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𝑡h</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rad>
                          <m:radPr>
                            <m:degHide m:val="on"/>
                            <m:ctrlPr>
                              <a:rPr lang="zh-CN" altLang="zh-CN" i="1">
                                <a:latin typeface="Cambria Math" panose="02040503050406030204" pitchFamily="18" charset="0"/>
                              </a:rPr>
                            </m:ctrlPr>
                          </m:radPr>
                          <m:deg/>
                          <m:e>
                            <m:r>
                              <a:rPr lang="en-US" altLang="zh-CN" i="1">
                                <a:latin typeface="Cambria Math" panose="02040503050406030204" pitchFamily="18" charset="0"/>
                              </a:rPr>
                              <m:t>2</m:t>
                            </m:r>
                            <m:r>
                              <a:rPr lang="en-US" altLang="zh-CN" i="1">
                                <a:latin typeface="Cambria Math" panose="02040503050406030204" pitchFamily="18" charset="0"/>
                              </a:rPr>
                              <m:t>𝜋</m:t>
                            </m:r>
                          </m:e>
                        </m:rad>
                        <m:r>
                          <a:rPr lang="en-US" altLang="zh-CN" i="1">
                            <a:latin typeface="Cambria Math" panose="02040503050406030204" pitchFamily="18" charset="0"/>
                          </a:rPr>
                          <m:t>𝜂</m:t>
                        </m:r>
                        <m:d>
                          <m:dPr>
                            <m:ctrlPr>
                              <a:rPr lang="zh-CN" altLang="zh-CN" i="1">
                                <a:latin typeface="Cambria Math" panose="02040503050406030204" pitchFamily="18" charset="0"/>
                              </a:rPr>
                            </m:ctrlPr>
                          </m:dPr>
                          <m:e>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𝑒</m:t>
                            </m:r>
                          </m:e>
                        </m:d>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𝜎</m:t>
                            </m:r>
                          </m:e>
                          <m:sub>
                            <m:r>
                              <a:rPr lang="en-US" altLang="zh-CN" i="1">
                                <a:latin typeface="Cambria Math" panose="02040503050406030204" pitchFamily="18" charset="0"/>
                              </a:rPr>
                              <m:t>𝜀</m:t>
                            </m:r>
                            <m:r>
                              <a:rPr lang="en-US" altLang="zh-CN" i="1">
                                <a:latin typeface="Cambria Math" panose="02040503050406030204" pitchFamily="18" charset="0"/>
                              </a:rPr>
                              <m:t>0</m:t>
                            </m:r>
                          </m:sub>
                          <m:sup>
                            <m:r>
                              <a:rPr lang="en-US" altLang="zh-CN" i="1">
                                <a:latin typeface="Cambria Math" panose="02040503050406030204" pitchFamily="18" charset="0"/>
                              </a:rPr>
                              <m:t>2</m:t>
                            </m:r>
                          </m:sup>
                        </m:sSubSup>
                        <m:sSub>
                          <m:sSubPr>
                            <m:ctrlPr>
                              <a:rPr lang="zh-CN" altLang="zh-CN" i="1">
                                <a:latin typeface="Cambria Math" panose="02040503050406030204" pitchFamily="18" charset="0"/>
                              </a:rPr>
                            </m:ctrlPr>
                          </m:sSubPr>
                          <m:e>
                            <m:r>
                              <a:rPr lang="en-US" altLang="zh-CN" i="1">
                                <a:latin typeface="Cambria Math" panose="02040503050406030204" pitchFamily="18" charset="0"/>
                              </a:rPr>
                              <m:t>𝜎</m:t>
                            </m:r>
                          </m:e>
                          <m:sub>
                            <m:r>
                              <a:rPr lang="en-US" altLang="zh-CN" i="1">
                                <a:latin typeface="Cambria Math" panose="02040503050406030204" pitchFamily="18" charset="0"/>
                              </a:rPr>
                              <m:t>𝑙</m:t>
                            </m:r>
                            <m:r>
                              <a:rPr lang="en-US" altLang="zh-CN" i="1">
                                <a:latin typeface="Cambria Math" panose="02040503050406030204" pitchFamily="18" charset="0"/>
                              </a:rPr>
                              <m:t>0</m:t>
                            </m:r>
                          </m:sub>
                        </m:sSub>
                      </m:num>
                      <m:den>
                        <m:r>
                          <a:rPr lang="en-US" altLang="zh-CN" i="1">
                            <a:latin typeface="Cambria Math" panose="02040503050406030204" pitchFamily="18" charset="0"/>
                          </a:rPr>
                          <m:t>𝑅</m:t>
                        </m:r>
                        <m:sSub>
                          <m:sSubPr>
                            <m:ctrlPr>
                              <a:rPr lang="zh-CN" altLang="zh-CN" i="1">
                                <a:latin typeface="Cambria Math" panose="02040503050406030204" pitchFamily="18" charset="0"/>
                              </a:rPr>
                            </m:ctrlPr>
                          </m:sSubPr>
                          <m:e>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𝑍</m:t>
                                        </m:r>
                                      </m:e>
                                      <m:sub>
                                        <m:r>
                                          <a:rPr lang="en-US" altLang="zh-CN" i="1">
                                            <a:latin typeface="Cambria Math" panose="02040503050406030204" pitchFamily="18" charset="0"/>
                                          </a:rPr>
                                          <m:t>∥</m:t>
                                        </m:r>
                                      </m:sub>
                                    </m:sSub>
                                  </m:num>
                                  <m:den>
                                    <m:r>
                                      <a:rPr lang="en-US" altLang="zh-CN" i="1">
                                        <a:latin typeface="Cambria Math" panose="02040503050406030204" pitchFamily="18" charset="0"/>
                                      </a:rPr>
                                      <m:t>𝑛</m:t>
                                    </m:r>
                                  </m:den>
                                </m:f>
                              </m:e>
                            </m:d>
                          </m:e>
                          <m:sub>
                            <m:r>
                              <a:rPr lang="en-US" altLang="zh-CN" i="1">
                                <a:latin typeface="Cambria Math" panose="02040503050406030204" pitchFamily="18" charset="0"/>
                              </a:rPr>
                              <m:t>𝑒𝑓𝑓</m:t>
                            </m:r>
                          </m:sub>
                        </m:sSub>
                      </m:den>
                    </m:f>
                  </m:oMath>
                </a14:m>
                <a:endParaRPr lang="en-US" altLang="zh-CN" dirty="0" smtClean="0"/>
              </a:p>
              <a:p>
                <a:pPr lvl="1">
                  <a:lnSpc>
                    <a:spcPct val="150000"/>
                  </a:lnSpc>
                </a:pPr>
                <a:r>
                  <a:rPr lang="zh-CN" altLang="en-US" dirty="0"/>
                  <a:t>束团拉伸：纵向微波不稳定性和势阱畸变</a:t>
                </a:r>
                <a:endParaRPr lang="en-US" altLang="zh-CN" dirty="0"/>
              </a:p>
              <a:p>
                <a:pPr lvl="1">
                  <a:lnSpc>
                    <a:spcPct val="150000"/>
                  </a:lnSpc>
                </a:pPr>
                <a:r>
                  <a:rPr lang="zh-CN" altLang="en-US" dirty="0"/>
                  <a:t>对短束团</a:t>
                </a:r>
                <a:r>
                  <a:rPr lang="en-US" altLang="zh-CN" dirty="0"/>
                  <a:t>/</a:t>
                </a:r>
                <a:r>
                  <a:rPr lang="zh-CN" altLang="en-US" dirty="0"/>
                  <a:t>束团伸长效应的抑制进行了很多尝试</a:t>
                </a:r>
                <a:endParaRPr lang="en-US" altLang="zh-CN" dirty="0"/>
              </a:p>
              <a:p>
                <a:pPr lvl="1">
                  <a:lnSpc>
                    <a:spcPct val="150000"/>
                  </a:lnSpc>
                </a:pPr>
                <a:r>
                  <a:rPr lang="zh-CN" altLang="en-US" dirty="0"/>
                  <a:t>衍射极限储存环时代，在同步辐射光源领域</a:t>
                </a:r>
                <a:r>
                  <a:rPr lang="zh-CN" altLang="en-US" dirty="0" smtClean="0"/>
                  <a:t>纷纷延长了束团长度（</a:t>
                </a:r>
                <a:r>
                  <a:rPr lang="en-US" altLang="zh-CN" dirty="0"/>
                  <a:t>MAX IV</a:t>
                </a:r>
                <a:r>
                  <a:rPr lang="zh-CN" altLang="en-US" dirty="0"/>
                  <a:t>，</a:t>
                </a:r>
                <a:r>
                  <a:rPr lang="en-US" altLang="zh-CN" dirty="0"/>
                  <a:t>HALS</a:t>
                </a:r>
                <a:r>
                  <a:rPr lang="zh-CN" altLang="en-US" dirty="0"/>
                  <a:t>）</a:t>
                </a:r>
                <a:endParaRPr lang="zh-CN" altLang="zh-CN" dirty="0"/>
              </a:p>
              <a:p>
                <a:pPr lvl="1"/>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87682" y="257175"/>
                <a:ext cx="8220890" cy="6203685"/>
              </a:xfrm>
              <a:blipFill>
                <a:blip r:embed="rId2"/>
                <a:stretch>
                  <a:fillRect l="-593" t="-589" r="-10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9317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87682" y="257175"/>
                <a:ext cx="8220890" cy="6203685"/>
              </a:xfrm>
            </p:spPr>
            <p:txBody>
              <a:bodyPr/>
              <a:lstStyle/>
              <a:p>
                <a:r>
                  <a:rPr lang="en-US" altLang="zh-CN" dirty="0">
                    <a:latin typeface="华文楷体" panose="02010600040101010101" pitchFamily="2" charset="-122"/>
                    <a:ea typeface="华文楷体" panose="02010600040101010101" pitchFamily="2" charset="-122"/>
                  </a:rPr>
                  <a:t>Large </a:t>
                </a:r>
                <a:r>
                  <a:rPr lang="en-US" altLang="zh-CN" dirty="0" err="1">
                    <a:latin typeface="华文楷体" panose="02010600040101010101" pitchFamily="2" charset="-122"/>
                    <a:ea typeface="华文楷体" panose="02010600040101010101" pitchFamily="2" charset="-122"/>
                  </a:rPr>
                  <a:t>Piwinski</a:t>
                </a: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Angle</a:t>
                </a:r>
              </a:p>
              <a:p>
                <a:pPr lvl="1"/>
                <a:r>
                  <a:rPr lang="zh-CN" altLang="en-US" dirty="0"/>
                  <a:t>考虑</a:t>
                </a:r>
                <a:r>
                  <a:rPr lang="en-US" altLang="zh-CN" dirty="0"/>
                  <a:t>beam-beam tune shift</a:t>
                </a:r>
                <a:r>
                  <a:rPr lang="zh-CN" altLang="en-US" dirty="0"/>
                  <a:t>，有交叉角</a:t>
                </a:r>
                <a:r>
                  <a:rPr lang="el-GR" altLang="zh-CN" dirty="0" smtClean="0"/>
                  <a:t>θ</a:t>
                </a:r>
                <a:endParaRPr lang="en-US" altLang="zh-CN" dirty="0" smtClean="0"/>
              </a:p>
              <a:p>
                <a:pPr lvl="2"/>
                <a14:m>
                  <m:oMath xmlns:m="http://schemas.openxmlformats.org/officeDocument/2006/math">
                    <m:r>
                      <a:rPr lang="en-US" altLang="zh-CN" i="1">
                        <a:latin typeface="Cambria Math" panose="02040503050406030204" pitchFamily="18" charset="0"/>
                        <a:ea typeface="Cambria Math" panose="02040503050406030204" pitchFamily="18" charset="0"/>
                      </a:rPr>
                      <m:t>ℒ</m:t>
                    </m:r>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𝑁</m:t>
                        </m:r>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𝜉</m:t>
                            </m:r>
                          </m:e>
                          <m:sub>
                            <m:r>
                              <a:rPr lang="en-US" altLang="zh-CN" i="1">
                                <a:latin typeface="Cambria Math" panose="02040503050406030204" pitchFamily="18" charset="0"/>
                                <a:ea typeface="Cambria Math" panose="02040503050406030204" pitchFamily="18" charset="0"/>
                              </a:rPr>
                              <m:t>𝑦</m:t>
                            </m:r>
                          </m:sub>
                        </m:sSub>
                      </m:num>
                      <m:den>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up>
                            <m:r>
                              <a:rPr lang="en-US" altLang="zh-CN" i="1">
                                <a:latin typeface="Cambria Math" panose="02040503050406030204" pitchFamily="18" charset="0"/>
                                <a:ea typeface="Cambria Math" panose="02040503050406030204" pitchFamily="18" charset="0"/>
                              </a:rPr>
                              <m:t>∗</m:t>
                            </m:r>
                          </m:sup>
                        </m:sSubSup>
                      </m:den>
                    </m:f>
                  </m:oMath>
                </a14:m>
                <a:r>
                  <a:rPr lang="en-US" altLang="zh-CN" dirty="0"/>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𝜉</m:t>
                        </m:r>
                      </m:e>
                      <m:sub>
                        <m:r>
                          <a:rPr lang="en-US" altLang="zh-CN" i="1">
                            <a:latin typeface="Cambria Math" panose="02040503050406030204" pitchFamily="18" charset="0"/>
                            <a:ea typeface="Cambria Math" panose="02040503050406030204" pitchFamily="18" charset="0"/>
                          </a:rPr>
                          <m:t>𝑦</m:t>
                        </m:r>
                      </m:sub>
                    </m:sSub>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𝑁</m:t>
                        </m:r>
                        <m:rad>
                          <m:radPr>
                            <m:degHide m:val="on"/>
                            <m:ctrlPr>
                              <a:rPr lang="en-US" altLang="zh-CN" i="1">
                                <a:latin typeface="Cambria Math" panose="02040503050406030204" pitchFamily="18" charset="0"/>
                                <a:ea typeface="Cambria Math" panose="02040503050406030204" pitchFamily="18" charset="0"/>
                              </a:rPr>
                            </m:ctrlPr>
                          </m:radPr>
                          <m:deg/>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up>
                                <m:r>
                                  <a:rPr lang="en-US" altLang="zh-CN" i="1">
                                    <a:latin typeface="Cambria Math" panose="02040503050406030204" pitchFamily="18" charset="0"/>
                                    <a:ea typeface="Cambria Math" panose="02040503050406030204" pitchFamily="18" charset="0"/>
                                  </a:rPr>
                                  <m:t>∗</m:t>
                                </m:r>
                              </m:sup>
                            </m:sSubSup>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𝜀</m:t>
                                </m:r>
                              </m:e>
                              <m:sub>
                                <m:r>
                                  <a:rPr lang="en-US" altLang="zh-CN" i="1">
                                    <a:latin typeface="Cambria Math" panose="02040503050406030204" pitchFamily="18" charset="0"/>
                                    <a:ea typeface="Cambria Math" panose="02040503050406030204" pitchFamily="18" charset="0"/>
                                  </a:rPr>
                                  <m:t>𝑦</m:t>
                                </m:r>
                              </m:sub>
                            </m:sSub>
                          </m:e>
                        </m:rad>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𝑧</m:t>
                            </m:r>
                          </m:sub>
                        </m:sSub>
                        <m:r>
                          <a:rPr lang="zh-CN" altLang="en-US" i="1">
                            <a:latin typeface="Cambria Math" panose="02040503050406030204" pitchFamily="18" charset="0"/>
                            <a:ea typeface="Cambria Math" panose="02040503050406030204" pitchFamily="18" charset="0"/>
                          </a:rPr>
                          <m:t>𝜃</m:t>
                        </m:r>
                      </m:den>
                    </m:f>
                  </m:oMath>
                </a14:m>
                <a:r>
                  <a:rPr lang="en-US" altLang="zh-CN" dirty="0"/>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𝜉</m:t>
                        </m:r>
                      </m:e>
                      <m:sub>
                        <m:r>
                          <a:rPr lang="en-US" altLang="zh-CN" i="1">
                            <a:latin typeface="Cambria Math" panose="02040503050406030204" pitchFamily="18" charset="0"/>
                            <a:ea typeface="Cambria Math" panose="02040503050406030204" pitchFamily="18" charset="0"/>
                          </a:rPr>
                          <m:t>𝑥</m:t>
                        </m:r>
                      </m:sub>
                    </m:sSub>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𝑁</m:t>
                        </m:r>
                      </m:num>
                      <m:den>
                        <m:sSup>
                          <m:sSupPr>
                            <m:ctrlPr>
                              <a:rPr lang="en-US" altLang="zh-CN" i="1">
                                <a:latin typeface="Cambria Math" panose="02040503050406030204" pitchFamily="18" charset="0"/>
                                <a:ea typeface="Cambria Math" panose="02040503050406030204" pitchFamily="18" charset="0"/>
                              </a:rPr>
                            </m:ctrlPr>
                          </m:sSupPr>
                          <m:e>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𝑧</m:t>
                                    </m:r>
                                  </m:sub>
                                </m:sSub>
                                <m:r>
                                  <a:rPr lang="zh-CN" altLang="en-US" i="1">
                                    <a:latin typeface="Cambria Math" panose="02040503050406030204" pitchFamily="18" charset="0"/>
                                    <a:ea typeface="Cambria Math" panose="02040503050406030204" pitchFamily="18" charset="0"/>
                                  </a:rPr>
                                  <m:t>𝜃</m:t>
                                </m:r>
                              </m:e>
                            </m:d>
                          </m:e>
                          <m:sup>
                            <m:r>
                              <a:rPr lang="en-US" altLang="zh-CN" i="1">
                                <a:latin typeface="Cambria Math" panose="02040503050406030204" pitchFamily="18" charset="0"/>
                                <a:ea typeface="Cambria Math" panose="02040503050406030204" pitchFamily="18" charset="0"/>
                              </a:rPr>
                              <m:t>2</m:t>
                            </m:r>
                          </m:sup>
                        </m:sSup>
                      </m:den>
                    </m:f>
                  </m:oMath>
                </a14:m>
                <a:endParaRPr lang="en-US" altLang="zh-CN" dirty="0"/>
              </a:p>
              <a:p>
                <a:pPr lvl="1">
                  <a:lnSpc>
                    <a:spcPct val="150000"/>
                  </a:lnSpc>
                </a:pPr>
                <a:r>
                  <a:rPr lang="zh-CN" altLang="en-US" dirty="0"/>
                  <a:t>交叉角</a:t>
                </a:r>
                <a:r>
                  <a:rPr lang="en-US" altLang="zh-CN" dirty="0"/>
                  <a:t>θ</a:t>
                </a:r>
                <a:r>
                  <a:rPr lang="zh-CN" altLang="en-US" dirty="0"/>
                  <a:t>数值较小（即使“大交叉角”，仍很小）</a:t>
                </a:r>
                <a:endParaRPr lang="en-US" altLang="zh-CN" dirty="0"/>
              </a:p>
              <a:p>
                <a:pPr lvl="2">
                  <a:lnSpc>
                    <a:spcPct val="150000"/>
                  </a:lnSpc>
                </a:pPr>
                <a:r>
                  <a:rPr lang="en-US" altLang="zh-CN" dirty="0"/>
                  <a:t>Piwinski Angle </a:t>
                </a:r>
                <a14:m>
                  <m:oMath xmlns:m="http://schemas.openxmlformats.org/officeDocument/2006/math">
                    <m:r>
                      <m:rPr>
                        <m:sty m:val="p"/>
                      </m:rPr>
                      <a:rPr lang="el-GR" altLang="zh-CN" i="1" kern="100">
                        <a:latin typeface="Cambria Math" panose="02040503050406030204" pitchFamily="18" charset="0"/>
                        <a:ea typeface="Cambria Math" panose="02040503050406030204" pitchFamily="18" charset="0"/>
                        <a:cs typeface="Times New Roman" panose="02020603050405020304" pitchFamily="18" charset="0"/>
                      </a:rPr>
                      <m:t>φ</m:t>
                    </m:r>
                    <m:r>
                      <a:rPr lang="en-US" altLang="zh-CN" kern="100">
                        <a:latin typeface="Cambria Math" panose="02040503050406030204" pitchFamily="18" charset="0"/>
                        <a:ea typeface="楷体" panose="02010609060101010101" pitchFamily="49" charset="-122"/>
                        <a:cs typeface="Times New Roman" panose="02020603050405020304" pitchFamily="18" charset="0"/>
                      </a:rPr>
                      <m:t>=</m:t>
                    </m:r>
                    <m:func>
                      <m:funcPr>
                        <m:ctrlPr>
                          <a:rPr lang="zh-CN" altLang="zh-CN" i="1">
                            <a:latin typeface="Cambria Math" panose="02040503050406030204" pitchFamily="18" charset="0"/>
                            <a:ea typeface="Cambria Math" panose="02040503050406030204" pitchFamily="18" charset="0"/>
                          </a:rPr>
                        </m:ctrlPr>
                      </m:funcPr>
                      <m:fName>
                        <m:r>
                          <m:rPr>
                            <m:sty m:val="p"/>
                          </m:rPr>
                          <a:rPr lang="en-US" altLang="zh-CN" kern="100">
                            <a:latin typeface="Cambria Math" panose="02040503050406030204" pitchFamily="18" charset="0"/>
                            <a:ea typeface="楷体" panose="02010609060101010101" pitchFamily="49" charset="-122"/>
                            <a:cs typeface="Times New Roman" panose="02020603050405020304" pitchFamily="18" charset="0"/>
                          </a:rPr>
                          <m:t>tan</m:t>
                        </m:r>
                      </m:fName>
                      <m:e>
                        <m:f>
                          <m:fPr>
                            <m:ctrlPr>
                              <a:rPr lang="en-US" altLang="zh-CN" i="1" kern="100">
                                <a:latin typeface="Cambria Math" panose="02040503050406030204" pitchFamily="18" charset="0"/>
                                <a:ea typeface="楷体" panose="02010609060101010101" pitchFamily="49" charset="-122"/>
                                <a:cs typeface="Times New Roman" panose="02020603050405020304" pitchFamily="18" charset="0"/>
                              </a:rPr>
                            </m:ctrlPr>
                          </m:fPr>
                          <m:num>
                            <m:r>
                              <m:rPr>
                                <m:sty m:val="p"/>
                              </m:rPr>
                              <a:rPr lang="en-US" altLang="zh-CN" i="1" kern="100">
                                <a:latin typeface="Cambria Math" panose="02040503050406030204" pitchFamily="18" charset="0"/>
                                <a:ea typeface="楷体" panose="02010609060101010101" pitchFamily="49" charset="-122"/>
                                <a:cs typeface="Times New Roman" panose="02020603050405020304" pitchFamily="18" charset="0"/>
                              </a:rPr>
                              <m:t>θ</m:t>
                            </m:r>
                          </m:num>
                          <m:den>
                            <m:r>
                              <a:rPr lang="en-US" altLang="zh-CN" i="1" kern="100">
                                <a:latin typeface="Cambria Math" panose="02040503050406030204" pitchFamily="18" charset="0"/>
                                <a:ea typeface="楷体" panose="02010609060101010101" pitchFamily="49" charset="-122"/>
                                <a:cs typeface="Times New Roman" panose="02020603050405020304" pitchFamily="18" charset="0"/>
                              </a:rPr>
                              <m:t>2</m:t>
                            </m:r>
                          </m:den>
                        </m:f>
                      </m:e>
                    </m:func>
                    <m:r>
                      <a:rPr lang="en-US" altLang="zh-CN" i="1" kern="10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i="1">
                            <a:latin typeface="Cambria Math" panose="02040503050406030204" pitchFamily="18" charset="0"/>
                            <a:ea typeface="Cambria Math" panose="02040503050406030204" pitchFamily="18" charset="0"/>
                          </a:rPr>
                        </m:ctrlPr>
                      </m:fPr>
                      <m:num>
                        <m:sSub>
                          <m:sSubPr>
                            <m:ctrlPr>
                              <a:rPr lang="zh-CN" altLang="zh-CN" i="1">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楷体" panose="02010609060101010101" pitchFamily="49" charset="-122"/>
                                <a:cs typeface="Times New Roman" panose="02020603050405020304" pitchFamily="18" charset="0"/>
                              </a:rPr>
                              <m:t>𝜎</m:t>
                            </m:r>
                          </m:e>
                          <m:sub>
                            <m:r>
                              <m:rPr>
                                <m:sty m:val="p"/>
                              </m:rPr>
                              <a:rPr lang="en-US" altLang="zh-CN" i="1" kern="100">
                                <a:latin typeface="Cambria Math" panose="02040503050406030204" pitchFamily="18" charset="0"/>
                                <a:ea typeface="楷体" panose="02010609060101010101" pitchFamily="49" charset="-122"/>
                                <a:cs typeface="Times New Roman" panose="02020603050405020304" pitchFamily="18" charset="0"/>
                              </a:rPr>
                              <m:t>z</m:t>
                            </m:r>
                          </m:sub>
                        </m:sSub>
                      </m:num>
                      <m:den>
                        <m:sSub>
                          <m:sSubPr>
                            <m:ctrlPr>
                              <a:rPr lang="zh-CN" altLang="zh-CN" i="1">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楷体" panose="02010609060101010101" pitchFamily="49" charset="-122"/>
                                <a:cs typeface="Times New Roman" panose="02020603050405020304" pitchFamily="18" charset="0"/>
                              </a:rPr>
                              <m:t>𝜎</m:t>
                            </m:r>
                          </m:e>
                          <m:sub>
                            <m:r>
                              <a:rPr lang="en-US" altLang="zh-CN" i="1" kern="100">
                                <a:latin typeface="Cambria Math" panose="02040503050406030204" pitchFamily="18" charset="0"/>
                                <a:ea typeface="楷体" panose="02010609060101010101" pitchFamily="49" charset="-122"/>
                                <a:cs typeface="Times New Roman" panose="02020603050405020304" pitchFamily="18" charset="0"/>
                              </a:rPr>
                              <m:t>𝑥</m:t>
                            </m:r>
                          </m:sub>
                        </m:sSub>
                      </m:den>
                    </m:f>
                  </m:oMath>
                </a14:m>
                <a:endParaRPr lang="en-US" altLang="zh-CN" dirty="0"/>
              </a:p>
              <a:p>
                <a:pPr lvl="1">
                  <a:lnSpc>
                    <a:spcPct val="150000"/>
                  </a:lnSpc>
                </a:pPr>
                <a:endParaRPr lang="en-US" altLang="zh-CN" dirty="0"/>
              </a:p>
              <a:p>
                <a:pPr lvl="1"/>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87682" y="257175"/>
                <a:ext cx="8220890" cy="6203685"/>
              </a:xfrm>
              <a:blipFill>
                <a:blip r:embed="rId2"/>
                <a:stretch>
                  <a:fillRect l="-593" t="-589"/>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487682" y="3886297"/>
            <a:ext cx="3845152" cy="1671409"/>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4424363" y="3610094"/>
                <a:ext cx="4443412" cy="264976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2400" dirty="0" smtClean="0">
                    <a:solidFill>
                      <a:srgbClr val="002060"/>
                    </a:solidFill>
                    <a:latin typeface="华文仿宋" panose="02010600040101010101" pitchFamily="2" charset="-122"/>
                    <a:ea typeface="华文仿宋" panose="02010600040101010101" pitchFamily="2" charset="-122"/>
                  </a:rPr>
                  <a:t>亮度在</a:t>
                </a:r>
                <a14:m>
                  <m:oMath xmlns:m="http://schemas.openxmlformats.org/officeDocument/2006/math">
                    <m:r>
                      <m:rPr>
                        <m:sty m:val="p"/>
                      </m:rPr>
                      <a:rPr lang="el-GR" altLang="zh-CN" sz="2400" i="1" kern="10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φ</m:t>
                    </m:r>
                    <m:r>
                      <a:rPr lang="en-US" altLang="zh-CN" sz="2400" b="0" i="1" kern="10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&gt;1</m:t>
                    </m:r>
                    <m:r>
                      <a:rPr lang="el-GR" altLang="zh-CN" sz="2400" i="1" kern="10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zh-CN" altLang="en-US" sz="2400" i="1" kern="10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的</m:t>
                    </m:r>
                  </m:oMath>
                </a14:m>
                <a:r>
                  <a:rPr lang="zh-CN" altLang="en-US" sz="2400" dirty="0" smtClean="0">
                    <a:solidFill>
                      <a:srgbClr val="002060"/>
                    </a:solidFill>
                    <a:latin typeface="华文仿宋" panose="02010600040101010101" pitchFamily="2" charset="-122"/>
                    <a:ea typeface="华文仿宋" panose="02010600040101010101" pitchFamily="2" charset="-122"/>
                  </a:rPr>
                  <a:t>某点取次于</a:t>
                </a:r>
                <a:r>
                  <a:rPr lang="en-US" altLang="zh-CN" sz="2400" dirty="0" smtClean="0">
                    <a:solidFill>
                      <a:srgbClr val="002060"/>
                    </a:solidFill>
                    <a:latin typeface="华文仿宋" panose="02010600040101010101" pitchFamily="2" charset="-122"/>
                    <a:ea typeface="华文仿宋" panose="02010600040101010101" pitchFamily="2" charset="-122"/>
                  </a:rPr>
                  <a:t>0</a:t>
                </a:r>
                <a:r>
                  <a:rPr lang="zh-CN" altLang="en-US" sz="2400" dirty="0" smtClean="0">
                    <a:solidFill>
                      <a:srgbClr val="002060"/>
                    </a:solidFill>
                    <a:latin typeface="华文仿宋" panose="02010600040101010101" pitchFamily="2" charset="-122"/>
                    <a:ea typeface="华文仿宋" panose="02010600040101010101" pitchFamily="2" charset="-122"/>
                  </a:rPr>
                  <a:t>点的极大值</a:t>
                </a:r>
                <a:r>
                  <a:rPr lang="zh-CN" altLang="en-US" sz="1600" dirty="0" smtClean="0">
                    <a:solidFill>
                      <a:srgbClr val="002060"/>
                    </a:solidFill>
                    <a:latin typeface="华文仿宋" panose="02010600040101010101" pitchFamily="2" charset="-122"/>
                    <a:ea typeface="华文仿宋" panose="02010600040101010101" pitchFamily="2" charset="-122"/>
                  </a:rPr>
                  <a:t>（</a:t>
                </a:r>
                <a:r>
                  <a:rPr lang="en-US" altLang="zh-CN" sz="1600" dirty="0" smtClean="0">
                    <a:solidFill>
                      <a:srgbClr val="002060"/>
                    </a:solidFill>
                    <a:latin typeface="华文仿宋" panose="02010600040101010101" pitchFamily="2" charset="-122"/>
                    <a:ea typeface="华文仿宋" panose="02010600040101010101" pitchFamily="2" charset="-122"/>
                  </a:rPr>
                  <a:t>1995</a:t>
                </a:r>
                <a:r>
                  <a:rPr lang="zh-CN" altLang="en-US" sz="1600" dirty="0">
                    <a:solidFill>
                      <a:srgbClr val="002060"/>
                    </a:solidFill>
                    <a:latin typeface="华文仿宋" panose="02010600040101010101" pitchFamily="2" charset="-122"/>
                    <a:ea typeface="华文仿宋" panose="02010600040101010101" pitchFamily="2" charset="-122"/>
                  </a:rPr>
                  <a:t>，平田光</a:t>
                </a:r>
                <a:r>
                  <a:rPr lang="zh-CN" altLang="en-US" sz="1600" dirty="0" smtClean="0">
                    <a:solidFill>
                      <a:srgbClr val="002060"/>
                    </a:solidFill>
                    <a:latin typeface="华文仿宋" panose="02010600040101010101" pitchFamily="2" charset="-122"/>
                    <a:ea typeface="华文仿宋" panose="02010600040101010101" pitchFamily="2" charset="-122"/>
                  </a:rPr>
                  <a:t>司，</a:t>
                </a:r>
                <a:r>
                  <a:rPr lang="en-US" altLang="zh-CN" sz="1600" dirty="0" smtClean="0">
                    <a:solidFill>
                      <a:srgbClr val="002060"/>
                    </a:solidFill>
                    <a:latin typeface="华文仿宋" panose="02010600040101010101" pitchFamily="2" charset="-122"/>
                    <a:ea typeface="华文仿宋" panose="02010600040101010101" pitchFamily="2" charset="-122"/>
                  </a:rPr>
                  <a:t>PRL</a:t>
                </a:r>
                <a:r>
                  <a:rPr lang="zh-CN" altLang="en-US" sz="1600" dirty="0" smtClean="0">
                    <a:solidFill>
                      <a:srgbClr val="002060"/>
                    </a:solidFill>
                    <a:latin typeface="华文仿宋" panose="02010600040101010101" pitchFamily="2" charset="-122"/>
                    <a:ea typeface="华文仿宋" panose="02010600040101010101" pitchFamily="2" charset="-122"/>
                  </a:rPr>
                  <a:t>）</a:t>
                </a:r>
                <a:endParaRPr lang="en-US" altLang="zh-CN" sz="1600" dirty="0" smtClean="0">
                  <a:solidFill>
                    <a:srgbClr val="002060"/>
                  </a:solidFill>
                  <a:latin typeface="华文仿宋" panose="02010600040101010101" pitchFamily="2" charset="-122"/>
                  <a:ea typeface="华文仿宋" panose="02010600040101010101" pitchFamily="2" charset="-122"/>
                </a:endParaRPr>
              </a:p>
              <a:p>
                <a:pPr marL="285750" indent="-285750">
                  <a:lnSpc>
                    <a:spcPct val="130000"/>
                  </a:lnSpc>
                  <a:buFont typeface="Arial" panose="020B0604020202020204" pitchFamily="34" charset="0"/>
                  <a:buChar char="•"/>
                </a:pPr>
                <a:r>
                  <a:rPr lang="zh-CN" altLang="en-US" sz="2400" dirty="0" smtClean="0">
                    <a:solidFill>
                      <a:srgbClr val="002060"/>
                    </a:solidFill>
                    <a:latin typeface="华文仿宋" panose="02010600040101010101" pitchFamily="2" charset="-122"/>
                    <a:ea typeface="华文仿宋" panose="02010600040101010101" pitchFamily="2" charset="-122"/>
                  </a:rPr>
                  <a:t>在这种情况下，</a:t>
                </a:r>
                <a14:m>
                  <m:oMath xmlns:m="http://schemas.openxmlformats.org/officeDocument/2006/math">
                    <m:sSubSup>
                      <m:sSubSupPr>
                        <m:ctrlPr>
                          <a:rPr lang="en-US" altLang="zh-CN" sz="2400" i="1" smtClean="0">
                            <a:solidFill>
                              <a:srgbClr val="002060"/>
                            </a:solidFill>
                            <a:latin typeface="Cambria Math" panose="02040503050406030204" pitchFamily="18" charset="0"/>
                            <a:ea typeface="Cambria Math" panose="02040503050406030204" pitchFamily="18" charset="0"/>
                          </a:rPr>
                        </m:ctrlPr>
                      </m:sSubSupPr>
                      <m:e>
                        <m:r>
                          <a:rPr lang="zh-CN" altLang="en-US" sz="2400" i="1">
                            <a:solidFill>
                              <a:srgbClr val="002060"/>
                            </a:solidFill>
                            <a:latin typeface="Cambria Math" panose="02040503050406030204" pitchFamily="18" charset="0"/>
                            <a:ea typeface="Cambria Math" panose="02040503050406030204" pitchFamily="18" charset="0"/>
                          </a:rPr>
                          <m:t>𝛽</m:t>
                        </m:r>
                      </m:e>
                      <m:sub>
                        <m:r>
                          <a:rPr lang="en-US" altLang="zh-CN" sz="2400" i="1">
                            <a:solidFill>
                              <a:srgbClr val="002060"/>
                            </a:solidFill>
                            <a:latin typeface="Cambria Math" panose="02040503050406030204" pitchFamily="18" charset="0"/>
                            <a:ea typeface="Cambria Math" panose="02040503050406030204" pitchFamily="18" charset="0"/>
                          </a:rPr>
                          <m:t>𝑦</m:t>
                        </m:r>
                      </m:sub>
                      <m:sup>
                        <m:r>
                          <a:rPr lang="en-US" altLang="zh-CN" sz="2400" i="1">
                            <a:solidFill>
                              <a:srgbClr val="002060"/>
                            </a:solidFill>
                            <a:latin typeface="Cambria Math" panose="02040503050406030204" pitchFamily="18" charset="0"/>
                            <a:ea typeface="Cambria Math" panose="02040503050406030204" pitchFamily="18" charset="0"/>
                          </a:rPr>
                          <m:t>∗</m:t>
                        </m:r>
                      </m:sup>
                    </m:sSubSup>
                    <m:r>
                      <a:rPr lang="en-US" altLang="zh-CN" sz="2400" i="1" smtClean="0">
                        <a:solidFill>
                          <a:srgbClr val="002060"/>
                        </a:solidFill>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𝜎</m:t>
                            </m:r>
                          </m:e>
                          <m:sub>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𝑥</m:t>
                            </m:r>
                          </m:sub>
                        </m:sSub>
                      </m:num>
                      <m:den>
                        <m:r>
                          <m:rPr>
                            <m:sty m:val="p"/>
                          </m:rP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θ</m:t>
                        </m:r>
                      </m:den>
                    </m:f>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𝜎</m:t>
                        </m:r>
                      </m:e>
                      <m:sub>
                        <m:r>
                          <m:rPr>
                            <m:sty m:val="p"/>
                          </m:rP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z</m:t>
                        </m:r>
                      </m:sub>
                    </m:sSub>
                  </m:oMath>
                </a14:m>
                <a:endParaRPr lang="en-US" altLang="zh-CN" sz="2400" dirty="0" smtClean="0">
                  <a:solidFill>
                    <a:srgbClr val="002060"/>
                  </a:solidFill>
                  <a:latin typeface="华文仿宋" panose="02010600040101010101" pitchFamily="2" charset="-122"/>
                  <a:ea typeface="华文仿宋" panose="02010600040101010101" pitchFamily="2" charset="-122"/>
                </a:endParaRPr>
              </a:p>
              <a:p>
                <a:pPr marL="285750" indent="-285750">
                  <a:lnSpc>
                    <a:spcPct val="130000"/>
                  </a:lnSpc>
                  <a:buFont typeface="Arial" panose="020B0604020202020204" pitchFamily="34" charset="0"/>
                  <a:buChar char="•"/>
                </a:pPr>
                <a:r>
                  <a:rPr lang="zh-CN" altLang="en-US" sz="2400" dirty="0" smtClean="0">
                    <a:solidFill>
                      <a:srgbClr val="002060"/>
                    </a:solidFill>
                    <a:latin typeface="华文仿宋" panose="02010600040101010101" pitchFamily="2" charset="-122"/>
                    <a:ea typeface="华文仿宋" panose="02010600040101010101" pitchFamily="2" charset="-122"/>
                  </a:rPr>
                  <a:t>“能够达到的”亮度最大值增加了！</a:t>
                </a:r>
              </a:p>
            </p:txBody>
          </p:sp>
        </mc:Choice>
        <mc:Fallback>
          <p:sp>
            <p:nvSpPr>
              <p:cNvPr id="5" name="文本框 4"/>
              <p:cNvSpPr txBox="1">
                <a:spLocks noRot="1" noChangeAspect="1" noMove="1" noResize="1" noEditPoints="1" noAdjustHandles="1" noChangeArrowheads="1" noChangeShapeType="1" noTextEdit="1"/>
              </p:cNvSpPr>
              <p:nvPr/>
            </p:nvSpPr>
            <p:spPr>
              <a:xfrm>
                <a:off x="4424363" y="3610094"/>
                <a:ext cx="4443412" cy="2649764"/>
              </a:xfrm>
              <a:prstGeom prst="rect">
                <a:avLst/>
              </a:prstGeom>
              <a:blipFill>
                <a:blip r:embed="rId4"/>
                <a:stretch>
                  <a:fillRect l="-1920" r="-1783" b="-29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5783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57175"/>
            <a:ext cx="8220890" cy="6203685"/>
          </a:xfrm>
        </p:spPr>
        <p:txBody>
          <a:bodyPr/>
          <a:lstStyle/>
          <a:p>
            <a:r>
              <a:rPr lang="en-US" altLang="zh-CN" dirty="0">
                <a:latin typeface="华文楷体" panose="02010600040101010101" pitchFamily="2" charset="-122"/>
                <a:ea typeface="华文楷体" panose="02010600040101010101" pitchFamily="2" charset="-122"/>
              </a:rPr>
              <a:t>Crabbed </a:t>
            </a:r>
            <a:r>
              <a:rPr lang="en-US" altLang="zh-CN" dirty="0" smtClean="0">
                <a:latin typeface="华文楷体" panose="02010600040101010101" pitchFamily="2" charset="-122"/>
                <a:ea typeface="华文楷体" panose="02010600040101010101" pitchFamily="2" charset="-122"/>
              </a:rPr>
              <a:t>Waist</a:t>
            </a:r>
          </a:p>
          <a:p>
            <a:pPr lvl="1"/>
            <a:r>
              <a:rPr lang="zh-CN" altLang="en-US" dirty="0"/>
              <a:t>交叉角对撞引入新的束</a:t>
            </a:r>
            <a:r>
              <a:rPr lang="en-US" altLang="zh-CN" dirty="0"/>
              <a:t>-</a:t>
            </a:r>
            <a:r>
              <a:rPr lang="zh-CN" altLang="en-US" dirty="0"/>
              <a:t>束共振，限制</a:t>
            </a:r>
            <a:r>
              <a:rPr lang="en-US" altLang="zh-CN" dirty="0"/>
              <a:t>tune shift</a:t>
            </a:r>
          </a:p>
          <a:p>
            <a:pPr lvl="2"/>
            <a:r>
              <a:rPr lang="en-US" altLang="zh-CN" dirty="0"/>
              <a:t>synchro-</a:t>
            </a:r>
            <a:r>
              <a:rPr lang="en-US" altLang="zh-CN" dirty="0" err="1"/>
              <a:t>betatron</a:t>
            </a:r>
            <a:r>
              <a:rPr lang="zh-CN" altLang="en-US" dirty="0"/>
              <a:t>共振（</a:t>
            </a:r>
            <a:r>
              <a:rPr lang="en-US" altLang="zh-CN" dirty="0"/>
              <a:t>SBR</a:t>
            </a:r>
            <a:r>
              <a:rPr lang="zh-CN" altLang="en-US" dirty="0"/>
              <a:t>），整数共振</a:t>
            </a:r>
          </a:p>
          <a:p>
            <a:pPr lvl="2"/>
            <a:r>
              <a:rPr lang="zh-CN" altLang="en-US" dirty="0"/>
              <a:t>有交叉角时的束</a:t>
            </a:r>
            <a:r>
              <a:rPr lang="en-US" altLang="zh-CN" dirty="0"/>
              <a:t>-</a:t>
            </a:r>
            <a:r>
              <a:rPr lang="zh-CN" altLang="en-US" dirty="0"/>
              <a:t>束相互作用对束</a:t>
            </a:r>
            <a:r>
              <a:rPr lang="en-US" altLang="zh-CN" dirty="0"/>
              <a:t>-</a:t>
            </a:r>
            <a:r>
              <a:rPr lang="zh-CN" altLang="en-US" dirty="0"/>
              <a:t>束共振有重要贡献</a:t>
            </a:r>
          </a:p>
          <a:p>
            <a:pPr lvl="1"/>
            <a:r>
              <a:rPr lang="en-US" altLang="zh-CN" dirty="0"/>
              <a:t>DA</a:t>
            </a:r>
            <a:r>
              <a:rPr lang="az-Cyrl-AZ" altLang="zh-CN" dirty="0"/>
              <a:t>Ф</a:t>
            </a:r>
            <a:r>
              <a:rPr lang="en-US" altLang="zh-CN" dirty="0"/>
              <a:t>NE </a:t>
            </a:r>
            <a:r>
              <a:rPr lang="az-Cyrl-AZ" altLang="zh-CN" dirty="0"/>
              <a:t>Ф </a:t>
            </a:r>
            <a:r>
              <a:rPr lang="en-US" altLang="zh-CN" dirty="0"/>
              <a:t>Factory</a:t>
            </a:r>
            <a:r>
              <a:rPr lang="zh-CN" altLang="en-US" dirty="0"/>
              <a:t>的</a:t>
            </a:r>
            <a:r>
              <a:rPr lang="en-US" altLang="zh-CN" dirty="0"/>
              <a:t>Crab Waist </a:t>
            </a:r>
            <a:r>
              <a:rPr lang="en-US" altLang="zh-CN" dirty="0" smtClean="0"/>
              <a:t> </a:t>
            </a:r>
            <a:r>
              <a:rPr lang="en-US" altLang="zh-CN" sz="1800" i="1" dirty="0" smtClean="0"/>
              <a:t>INFN-LNF</a:t>
            </a:r>
            <a:r>
              <a:rPr lang="en-US" altLang="zh-CN" sz="1800" i="1" dirty="0"/>
              <a:t>, 2010 PRL</a:t>
            </a:r>
            <a:endParaRPr lang="en-US" altLang="zh-CN" i="1" dirty="0"/>
          </a:p>
          <a:p>
            <a:pPr lvl="2"/>
            <a:r>
              <a:rPr lang="zh-CN" altLang="en-US" dirty="0"/>
              <a:t>在对撞点两侧合适的相位引入一对</a:t>
            </a:r>
            <a:r>
              <a:rPr lang="en-US" altLang="zh-CN" dirty="0"/>
              <a:t>Crab</a:t>
            </a:r>
            <a:r>
              <a:rPr lang="zh-CN" altLang="en-US" dirty="0"/>
              <a:t>六极铁</a:t>
            </a:r>
          </a:p>
          <a:p>
            <a:pPr lvl="2"/>
            <a:r>
              <a:rPr lang="zh-CN" altLang="en-US" dirty="0"/>
              <a:t>抑制共振，提高峰值亮度；增加工作点空间上高亮度区域</a:t>
            </a:r>
            <a:r>
              <a:rPr lang="zh-CN" altLang="en-US" dirty="0" smtClean="0"/>
              <a:t>范围</a:t>
            </a:r>
            <a:endParaRPr lang="en-US" altLang="zh-CN" dirty="0" smtClean="0"/>
          </a:p>
          <a:p>
            <a:pPr lvl="2"/>
            <a:endParaRPr lang="en-US" altLang="zh-CN" dirty="0"/>
          </a:p>
          <a:p>
            <a:pPr lvl="2"/>
            <a:endParaRPr lang="en-US" altLang="zh-CN" dirty="0" smtClean="0"/>
          </a:p>
          <a:p>
            <a:pPr lvl="2"/>
            <a:endParaRPr lang="en-US" altLang="zh-CN" dirty="0"/>
          </a:p>
          <a:p>
            <a:pPr lvl="2"/>
            <a:endParaRPr lang="en-US" altLang="zh-CN" dirty="0" smtClean="0"/>
          </a:p>
          <a:p>
            <a:pPr lvl="1"/>
            <a:r>
              <a:rPr lang="zh-CN" altLang="en-US" dirty="0" smtClean="0"/>
              <a:t>束</a:t>
            </a:r>
            <a:r>
              <a:rPr lang="en-US" altLang="zh-CN" dirty="0"/>
              <a:t>-</a:t>
            </a:r>
            <a:r>
              <a:rPr lang="zh-CN" altLang="en-US" dirty="0"/>
              <a:t>束效应的</a:t>
            </a:r>
            <a:r>
              <a:rPr lang="zh-CN" altLang="en-US" dirty="0" smtClean="0"/>
              <a:t>研究变得更为复杂了</a:t>
            </a:r>
            <a:endParaRPr lang="en-US" altLang="zh-CN" dirty="0"/>
          </a:p>
          <a:p>
            <a:pPr lvl="1"/>
            <a:endParaRPr lang="zh-CN" altLang="en-US" dirty="0"/>
          </a:p>
          <a:p>
            <a:pPr lvl="2"/>
            <a:endParaRPr lang="zh-CN" altLang="en-US" dirty="0"/>
          </a:p>
        </p:txBody>
      </p:sp>
      <p:pic>
        <p:nvPicPr>
          <p:cNvPr id="4" name="图片 3"/>
          <p:cNvPicPr>
            <a:picLocks noChangeAspect="1"/>
          </p:cNvPicPr>
          <p:nvPr/>
        </p:nvPicPr>
        <p:blipFill>
          <a:blip r:embed="rId2"/>
          <a:stretch>
            <a:fillRect/>
          </a:stretch>
        </p:blipFill>
        <p:spPr>
          <a:xfrm>
            <a:off x="4496447" y="3471345"/>
            <a:ext cx="3933825" cy="1485900"/>
          </a:xfrm>
          <a:prstGeom prst="rect">
            <a:avLst/>
          </a:prstGeom>
        </p:spPr>
      </p:pic>
      <mc:AlternateContent xmlns:mc="http://schemas.openxmlformats.org/markup-compatibility/2006">
        <mc:Choice xmlns:a14="http://schemas.microsoft.com/office/drawing/2010/main" Requires="a14">
          <p:sp>
            <p:nvSpPr>
              <p:cNvPr id="5" name="矩形 4"/>
              <p:cNvSpPr/>
              <p:nvPr/>
            </p:nvSpPr>
            <p:spPr>
              <a:xfrm>
                <a:off x="1591204" y="3685197"/>
                <a:ext cx="1827744"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𝐾</m:t>
                      </m:r>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zh-CN" altLang="en-US" i="1">
                              <a:latin typeface="Cambria Math" panose="02040503050406030204" pitchFamily="18" charset="0"/>
                            </a:rPr>
                            <m:t>𝜃</m:t>
                          </m:r>
                        </m:den>
                      </m:f>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up>
                              <m:r>
                                <a:rPr lang="en-US" altLang="zh-CN" i="1">
                                  <a:latin typeface="Cambria Math" panose="02040503050406030204" pitchFamily="18" charset="0"/>
                                  <a:ea typeface="Cambria Math" panose="02040503050406030204" pitchFamily="18" charset="0"/>
                                </a:rPr>
                                <m:t>∗</m:t>
                              </m:r>
                            </m:sup>
                          </m:sSubSup>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Sub>
                        </m:den>
                      </m:f>
                      <m:rad>
                        <m:radPr>
                          <m:degHide m:val="on"/>
                          <m:ctrlPr>
                            <a:rPr lang="en-US" altLang="zh-CN" i="1">
                              <a:latin typeface="Cambria Math" panose="02040503050406030204" pitchFamily="18" charset="0"/>
                            </a:rPr>
                          </m:ctrlPr>
                        </m:radPr>
                        <m:deg/>
                        <m:e>
                          <m:f>
                            <m:fPr>
                              <m:ctrlPr>
                                <a:rPr lang="en-US" altLang="zh-CN" i="1">
                                  <a:latin typeface="Cambria Math" panose="02040503050406030204" pitchFamily="18" charset="0"/>
                                </a:rPr>
                              </m:ctrlPr>
                            </m:fPr>
                            <m:num>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𝑥</m:t>
                                  </m:r>
                                </m:sub>
                                <m:sup>
                                  <m:r>
                                    <a:rPr lang="en-US" altLang="zh-CN" i="1">
                                      <a:latin typeface="Cambria Math" panose="02040503050406030204" pitchFamily="18" charset="0"/>
                                      <a:ea typeface="Cambria Math" panose="02040503050406030204" pitchFamily="18" charset="0"/>
                                    </a:rPr>
                                    <m:t>∗</m:t>
                                  </m:r>
                                </m:sup>
                              </m:sSubSup>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𝑥</m:t>
                                  </m:r>
                                </m:sub>
                              </m:sSub>
                            </m:den>
                          </m:f>
                        </m:e>
                      </m:rad>
                    </m:oMath>
                  </m:oMathPara>
                </a14:m>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1591204" y="3685197"/>
                <a:ext cx="1827744" cy="910699"/>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511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7682" y="257175"/>
            <a:ext cx="8220890" cy="6203685"/>
          </a:xfrm>
        </p:spPr>
        <p:txBody>
          <a:bodyPr/>
          <a:lstStyle/>
          <a:p>
            <a:r>
              <a:rPr lang="zh-CN" altLang="en-US" dirty="0" smtClean="0"/>
              <a:t>小结：做</a:t>
            </a:r>
            <a:r>
              <a:rPr lang="zh-CN" altLang="en-US" dirty="0" smtClean="0"/>
              <a:t>一个怎样的</a:t>
            </a:r>
            <a:r>
              <a:rPr lang="zh-CN" altLang="en-US" dirty="0" smtClean="0"/>
              <a:t>加速器？</a:t>
            </a:r>
            <a:endParaRPr lang="en-US" altLang="zh-CN" dirty="0" smtClean="0"/>
          </a:p>
          <a:p>
            <a:pPr lvl="1"/>
            <a:r>
              <a:rPr lang="zh-CN" altLang="en-US" dirty="0" smtClean="0"/>
              <a:t>主要参数和总体思路</a:t>
            </a:r>
            <a:endParaRPr lang="en-US" altLang="zh-CN" dirty="0" smtClean="0"/>
          </a:p>
          <a:p>
            <a:pPr lvl="2"/>
            <a:endParaRPr lang="zh-CN" altLang="en-US" dirty="0"/>
          </a:p>
        </p:txBody>
      </p:sp>
      <mc:AlternateContent xmlns:mc="http://schemas.openxmlformats.org/markup-compatibility/2006">
        <mc:Choice xmlns:a14="http://schemas.microsoft.com/office/drawing/2010/main" Requires="a14">
          <p:graphicFrame>
            <p:nvGraphicFramePr>
              <p:cNvPr id="4" name="表格 3"/>
              <p:cNvGraphicFramePr>
                <a:graphicFrameLocks noGrp="1"/>
              </p:cNvGraphicFramePr>
              <p:nvPr>
                <p:extLst>
                  <p:ext uri="{D42A27DB-BD31-4B8C-83A1-F6EECF244321}">
                    <p14:modId xmlns:p14="http://schemas.microsoft.com/office/powerpoint/2010/main" val="1271036018"/>
                  </p:ext>
                </p:extLst>
              </p:nvPr>
            </p:nvGraphicFramePr>
            <p:xfrm>
              <a:off x="377338" y="1439994"/>
              <a:ext cx="5585658" cy="4756103"/>
            </p:xfrm>
            <a:graphic>
              <a:graphicData uri="http://schemas.openxmlformats.org/drawingml/2006/table">
                <a:tbl>
                  <a:tblPr firstRow="1" firstCol="1" bandRow="1">
                    <a:tableStyleId>{5C22544A-7EE6-4342-B048-85BDC9FD1C3A}</a:tableStyleId>
                  </a:tblPr>
                  <a:tblGrid>
                    <a:gridCol w="3280262">
                      <a:extLst>
                        <a:ext uri="{9D8B030D-6E8A-4147-A177-3AD203B41FA5}">
                          <a16:colId xmlns:a16="http://schemas.microsoft.com/office/drawing/2014/main" val="20000"/>
                        </a:ext>
                      </a:extLst>
                    </a:gridCol>
                    <a:gridCol w="1041862">
                      <a:extLst>
                        <a:ext uri="{9D8B030D-6E8A-4147-A177-3AD203B41FA5}">
                          <a16:colId xmlns:a16="http://schemas.microsoft.com/office/drawing/2014/main" val="20001"/>
                        </a:ext>
                      </a:extLst>
                    </a:gridCol>
                    <a:gridCol w="1263534">
                      <a:extLst>
                        <a:ext uri="{9D8B030D-6E8A-4147-A177-3AD203B41FA5}">
                          <a16:colId xmlns:a16="http://schemas.microsoft.com/office/drawing/2014/main" val="20002"/>
                        </a:ext>
                      </a:extLst>
                    </a:gridCol>
                  </a:tblGrid>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a:t>
                          </a:r>
                          <a:r>
                            <a:rPr lang="en-US" sz="1800" kern="100" baseline="0" dirty="0" smtClean="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a:t>
                          </a:r>
                          <a:r>
                            <a:rPr lang="en-US" altLang="zh-CN" sz="1800" kern="100" dirty="0" smtClean="0">
                              <a:effectLst/>
                              <a:latin typeface="Times New Roman" panose="02020603050405020304" pitchFamily="18" charset="0"/>
                              <a:cs typeface="Times New Roman" panose="02020603050405020304" pitchFamily="18" charset="0"/>
                            </a:rPr>
                            <a:t>-800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Optimized</a:t>
                          </a:r>
                          <a:r>
                            <a:rPr lang="en-US" altLang="zh-CN" sz="1800" kern="100" baseline="0" dirty="0" smtClean="0">
                              <a:effectLst/>
                              <a:latin typeface="Times New Roman" panose="02020603050405020304" pitchFamily="18" charset="0"/>
                              <a:cs typeface="Times New Roman" panose="02020603050405020304" pitchFamily="18" charset="0"/>
                            </a:rPr>
                            <a:t> </a:t>
                          </a: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Energy</a:t>
                          </a:r>
                          <a:r>
                            <a:rPr lang="en-US" altLang="zh-CN" sz="18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Range/GeV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E</a:t>
                          </a:r>
                          <a14:m>
                            <m:oMath xmlns:m="http://schemas.openxmlformats.org/officeDocument/2006/math">
                              <m:r>
                                <a:rPr lang="en-US" altLang="zh-CN" sz="1800" b="1" i="0" kern="100" smtClean="0">
                                  <a:effectLst/>
                                  <a:latin typeface="Cambria Math" panose="02040503050406030204" pitchFamily="18" charset="0"/>
                                </a:rPr>
                                <m:t>𝐦𝐢𝐭𝐭𝐚𝐧𝐜𝐞</m:t>
                              </m:r>
                              <m:d>
                                <m:dPr>
                                  <m:ctrlPr>
                                    <a:rPr lang="zh-CN" sz="1800" i="1" kern="100">
                                      <a:effectLst/>
                                      <a:latin typeface="Cambria Math" panose="02040503050406030204" pitchFamily="18" charset="0"/>
                                    </a:rPr>
                                  </m:ctrlPr>
                                </m:dPr>
                                <m:e>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𝑥</m:t>
                                      </m:r>
                                    </m:sub>
                                  </m:sSub>
                                  <m:r>
                                    <a:rPr lang="en-US" sz="1800" kern="100">
                                      <a:effectLst/>
                                      <a:latin typeface="Cambria Math" panose="02040503050406030204" pitchFamily="18" charset="0"/>
                                    </a:rPr>
                                    <m:t>/</m:t>
                                  </m:r>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𝑦</m:t>
                                      </m:r>
                                    </m:sub>
                                  </m:sSub>
                                </m:e>
                              </m:d>
                            </m:oMath>
                          </a14:m>
                          <a:r>
                            <a:rPr lang="en-US" sz="1800" kern="100" dirty="0">
                              <a:effectLst/>
                              <a:latin typeface="Times New Roman" panose="02020603050405020304" pitchFamily="18" charset="0"/>
                              <a:cs typeface="Times New Roman" panose="02020603050405020304" pitchFamily="18" charset="0"/>
                            </a:rPr>
                            <a:t>/nm·rad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a:effectLst/>
                              <a:latin typeface="Times New Roman" panose="02020603050405020304" pitchFamily="18" charset="0"/>
                              <a:cs typeface="Times New Roman" panose="02020603050405020304" pitchFamily="18" charset="0"/>
                            </a:rPr>
                            <a:t>5/0.05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5/0.05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β</a:t>
                          </a:r>
                          <a:r>
                            <a:rPr lang="en-US" altLang="zh-CN" sz="1800" kern="100" dirty="0" smtClean="0">
                              <a:effectLst/>
                              <a:latin typeface="Times New Roman" panose="02020603050405020304" pitchFamily="18" charset="0"/>
                              <a:cs typeface="Times New Roman" panose="02020603050405020304" pitchFamily="18" charset="0"/>
                            </a:rPr>
                            <a:t> Function @ IP </a:t>
                          </a:r>
                          <a14:m>
                            <m:oMath xmlns:m="http://schemas.openxmlformats.org/officeDocument/2006/math">
                              <m:d>
                                <m:dPr>
                                  <m:ctrlPr>
                                    <a:rPr lang="zh-CN" sz="1800" i="1" kern="100">
                                      <a:effectLst/>
                                      <a:latin typeface="Cambria Math" panose="02040503050406030204" pitchFamily="18" charset="0"/>
                                    </a:rPr>
                                  </m:ctrlPr>
                                </m:dPr>
                                <m:e>
                                  <m:sSubSup>
                                    <m:sSubSupPr>
                                      <m:ctrlPr>
                                        <a:rPr lang="zh-CN" sz="1800" i="1" kern="100">
                                          <a:effectLst/>
                                          <a:latin typeface="Cambria Math" panose="02040503050406030204" pitchFamily="18" charset="0"/>
                                        </a:rPr>
                                      </m:ctrlPr>
                                    </m:sSubSupPr>
                                    <m:e>
                                      <m:sSubSup>
                                        <m:sSubSupPr>
                                          <m:ctrlPr>
                                            <a:rPr lang="zh-CN" sz="1800" i="1" kern="100">
                                              <a:effectLst/>
                                              <a:latin typeface="Cambria Math" panose="02040503050406030204" pitchFamily="18" charset="0"/>
                                            </a:rPr>
                                          </m:ctrlPr>
                                        </m:sSubSupPr>
                                        <m:e>
                                          <m:r>
                                            <a:rPr lang="en-US" sz="1800" kern="100">
                                              <a:effectLst/>
                                              <a:latin typeface="Cambria Math" panose="02040503050406030204" pitchFamily="18" charset="0"/>
                                            </a:rPr>
                                            <m:t>𝛽</m:t>
                                          </m:r>
                                        </m:e>
                                        <m:sub>
                                          <m:r>
                                            <a:rPr lang="en-US" sz="1800" kern="100">
                                              <a:effectLst/>
                                              <a:latin typeface="Cambria Math" panose="02040503050406030204" pitchFamily="18" charset="0"/>
                                            </a:rPr>
                                            <m:t>𝑥</m:t>
                                          </m:r>
                                        </m:sub>
                                        <m:sup>
                                          <m:r>
                                            <a:rPr lang="en-US" sz="1800" kern="100">
                                              <a:effectLst/>
                                              <a:latin typeface="Cambria Math" panose="02040503050406030204" pitchFamily="18" charset="0"/>
                                            </a:rPr>
                                            <m:t>∗</m:t>
                                          </m:r>
                                        </m:sup>
                                      </m:sSubSup>
                                      <m:r>
                                        <a:rPr lang="en-US" sz="1800" kern="100">
                                          <a:effectLst/>
                                          <a:latin typeface="Cambria Math" panose="02040503050406030204" pitchFamily="18" charset="0"/>
                                        </a:rPr>
                                        <m:t>/</m:t>
                                      </m:r>
                                      <m:r>
                                        <a:rPr lang="en-US" sz="1800" kern="100">
                                          <a:effectLst/>
                                          <a:latin typeface="Cambria Math" panose="02040503050406030204" pitchFamily="18" charset="0"/>
                                        </a:rPr>
                                        <m:t>𝛽</m:t>
                                      </m:r>
                                    </m:e>
                                    <m:sub>
                                      <m:r>
                                        <a:rPr lang="en-US" sz="1800" kern="100">
                                          <a:effectLst/>
                                          <a:latin typeface="Cambria Math" panose="02040503050406030204" pitchFamily="18" charset="0"/>
                                        </a:rPr>
                                        <m:t>𝑦</m:t>
                                      </m:r>
                                    </m:sub>
                                    <m:sup>
                                      <m:r>
                                        <a:rPr lang="en-US" sz="1800" kern="100">
                                          <a:effectLst/>
                                          <a:latin typeface="Cambria Math" panose="02040503050406030204" pitchFamily="18" charset="0"/>
                                        </a:rPr>
                                        <m:t>∗</m:t>
                                      </m:r>
                                    </m:sup>
                                  </m:sSubSup>
                                </m:e>
                              </m:d>
                            </m:oMath>
                          </a14:m>
                          <a:r>
                            <a:rPr lang="en-US" sz="1800" kern="100" dirty="0">
                              <a:effectLst/>
                              <a:latin typeface="Times New Roman" panose="02020603050405020304" pitchFamily="18" charset="0"/>
                              <a:cs typeface="Times New Roman" panose="02020603050405020304" pitchFamily="18" charset="0"/>
                            </a:rPr>
                            <a:t>/mm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100/0.9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67/0.6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Tune Shift </a:t>
                          </a:r>
                          <a14:m>
                            <m:oMath xmlns:m="http://schemas.openxmlformats.org/officeDocument/2006/math">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𝜉</m:t>
                                  </m:r>
                                </m:e>
                                <m:sub>
                                  <m:r>
                                    <a:rPr lang="en-US" sz="1800" kern="100">
                                      <a:effectLst/>
                                      <a:latin typeface="Cambria Math" panose="02040503050406030204" pitchFamily="18" charset="0"/>
                                    </a:rPr>
                                    <m:t>𝑦</m:t>
                                  </m:r>
                                </m:sub>
                              </m:sSub>
                            </m:oMath>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val="1271036018"/>
                  </p:ext>
                </p:extLst>
              </p:nvPr>
            </p:nvGraphicFramePr>
            <p:xfrm>
              <a:off x="377338" y="1439994"/>
              <a:ext cx="5585658" cy="4756103"/>
            </p:xfrm>
            <a:graphic>
              <a:graphicData uri="http://schemas.openxmlformats.org/drawingml/2006/table">
                <a:tbl>
                  <a:tblPr firstRow="1" firstCol="1" bandRow="1">
                    <a:tableStyleId>{5C22544A-7EE6-4342-B048-85BDC9FD1C3A}</a:tableStyleId>
                  </a:tblPr>
                  <a:tblGrid>
                    <a:gridCol w="3280262">
                      <a:extLst>
                        <a:ext uri="{9D8B030D-6E8A-4147-A177-3AD203B41FA5}">
                          <a16:colId xmlns:a16="http://schemas.microsoft.com/office/drawing/2014/main" val="20000"/>
                        </a:ext>
                      </a:extLst>
                    </a:gridCol>
                    <a:gridCol w="1041862">
                      <a:extLst>
                        <a:ext uri="{9D8B030D-6E8A-4147-A177-3AD203B41FA5}">
                          <a16:colId xmlns:a16="http://schemas.microsoft.com/office/drawing/2014/main" val="20001"/>
                        </a:ext>
                      </a:extLst>
                    </a:gridCol>
                    <a:gridCol w="1263534">
                      <a:extLst>
                        <a:ext uri="{9D8B030D-6E8A-4147-A177-3AD203B41FA5}">
                          <a16:colId xmlns:a16="http://schemas.microsoft.com/office/drawing/2014/main" val="20002"/>
                        </a:ext>
                      </a:extLst>
                    </a:gridCol>
                  </a:tblGrid>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a:t>
                          </a:r>
                          <a:r>
                            <a:rPr lang="en-US" sz="1800" kern="100" baseline="0" dirty="0" smtClean="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a:t>
                          </a:r>
                          <a:r>
                            <a:rPr lang="en-US" altLang="zh-CN" sz="1800" kern="100" dirty="0" smtClean="0">
                              <a:effectLst/>
                              <a:latin typeface="Times New Roman" panose="02020603050405020304" pitchFamily="18" charset="0"/>
                              <a:cs typeface="Times New Roman" panose="02020603050405020304" pitchFamily="18" charset="0"/>
                            </a:rPr>
                            <a:t>-800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Optimized</a:t>
                          </a:r>
                          <a:r>
                            <a:rPr lang="en-US" altLang="zh-CN" sz="1800" kern="100" baseline="0" dirty="0" smtClean="0">
                              <a:effectLst/>
                              <a:latin typeface="Times New Roman" panose="02020603050405020304" pitchFamily="18" charset="0"/>
                              <a:cs typeface="Times New Roman" panose="02020603050405020304" pitchFamily="18" charset="0"/>
                            </a:rPr>
                            <a:t> </a:t>
                          </a: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Energy</a:t>
                          </a:r>
                          <a:r>
                            <a:rPr lang="en-US" altLang="zh-CN" sz="18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Range/GeV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2373">
                    <a:tc>
                      <a:txBody>
                        <a:bodyPr/>
                        <a:lstStyle/>
                        <a:p>
                          <a:endParaRPr lang="zh-CN"/>
                        </a:p>
                      </a:txBody>
                      <a:tcPr marL="68580" marR="68580" marT="0" marB="0" anchor="ctr">
                        <a:blipFill>
                          <a:blip r:embed="rId2"/>
                          <a:stretch>
                            <a:fillRect l="-186" t="-504225" r="-71058" b="-509859"/>
                          </a:stretch>
                        </a:blipFill>
                      </a:tcPr>
                    </a:tc>
                    <a:tc>
                      <a:txBody>
                        <a:bodyPr/>
                        <a:lstStyle/>
                        <a:p>
                          <a:pPr indent="127000" algn="ctr">
                            <a:lnSpc>
                              <a:spcPts val="1800"/>
                            </a:lnSpc>
                            <a:spcAft>
                              <a:spcPts val="0"/>
                            </a:spcAft>
                          </a:pPr>
                          <a:r>
                            <a:rPr lang="en-US" sz="1800" kern="100">
                              <a:effectLst/>
                              <a:latin typeface="Times New Roman" panose="02020603050405020304" pitchFamily="18" charset="0"/>
                              <a:cs typeface="Times New Roman" panose="02020603050405020304" pitchFamily="18" charset="0"/>
                            </a:rPr>
                            <a:t>5/0.05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5/0.05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373">
                    <a:tc>
                      <a:txBody>
                        <a:bodyPr/>
                        <a:lstStyle/>
                        <a:p>
                          <a:endParaRPr lang="zh-CN"/>
                        </a:p>
                      </a:txBody>
                      <a:tcPr marL="68580" marR="68580" marT="0" marB="0" anchor="ctr">
                        <a:blipFill>
                          <a:blip r:embed="rId2"/>
                          <a:stretch>
                            <a:fillRect l="-186" t="-604225" r="-71058" b="-409859"/>
                          </a:stretch>
                        </a:blipFill>
                      </a:tcP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100/0.9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67/0.6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32373">
                    <a:tc>
                      <a:txBody>
                        <a:bodyPr/>
                        <a:lstStyle/>
                        <a:p>
                          <a:endParaRPr lang="zh-CN"/>
                        </a:p>
                      </a:txBody>
                      <a:tcPr marL="68580" marR="68580" marT="0" marB="0" anchor="ctr">
                        <a:blipFill>
                          <a:blip r:embed="rId2"/>
                          <a:stretch>
                            <a:fillRect l="-186" t="-804225" r="-71058" b="-209859"/>
                          </a:stretch>
                        </a:blipFill>
                      </a:tcP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Fallback>
      </mc:AlternateContent>
      <p:sp>
        <p:nvSpPr>
          <p:cNvPr id="5" name="文本框 4"/>
          <p:cNvSpPr txBox="1"/>
          <p:nvPr/>
        </p:nvSpPr>
        <p:spPr>
          <a:xfrm>
            <a:off x="6073340" y="1552694"/>
            <a:ext cx="2745576" cy="4093428"/>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2000" dirty="0" smtClean="0">
                <a:solidFill>
                  <a:srgbClr val="002060"/>
                </a:solidFill>
                <a:latin typeface="华文仿宋" panose="02010600040101010101" pitchFamily="2" charset="-122"/>
                <a:ea typeface="华文仿宋" panose="02010600040101010101" pitchFamily="2" charset="-122"/>
              </a:rPr>
              <a:t>双环对称</a:t>
            </a:r>
            <a:endParaRPr lang="en-US" altLang="zh-CN" sz="2000" dirty="0" smtClean="0">
              <a:solidFill>
                <a:srgbClr val="002060"/>
              </a:solidFill>
              <a:latin typeface="华文仿宋" panose="02010600040101010101" pitchFamily="2" charset="-122"/>
              <a:ea typeface="华文仿宋" panose="02010600040101010101" pitchFamily="2" charset="-122"/>
            </a:endParaRPr>
          </a:p>
          <a:p>
            <a:pPr marL="285750" indent="-285750">
              <a:lnSpc>
                <a:spcPct val="130000"/>
              </a:lnSpc>
              <a:buFont typeface="Arial" panose="020B0604020202020204" pitchFamily="34" charset="0"/>
              <a:buChar char="•"/>
            </a:pPr>
            <a:r>
              <a:rPr lang="en-US" altLang="zh-CN" sz="2000" dirty="0" smtClean="0">
                <a:solidFill>
                  <a:srgbClr val="002060"/>
                </a:solidFill>
                <a:latin typeface="华文仿宋" panose="02010600040101010101" pitchFamily="2" charset="-122"/>
                <a:ea typeface="华文仿宋" panose="02010600040101010101" pitchFamily="2" charset="-122"/>
              </a:rPr>
              <a:t>Large </a:t>
            </a:r>
            <a:r>
              <a:rPr lang="en-US" altLang="zh-CN" sz="2000" dirty="0" err="1" smtClean="0">
                <a:solidFill>
                  <a:srgbClr val="002060"/>
                </a:solidFill>
                <a:latin typeface="华文仿宋" panose="02010600040101010101" pitchFamily="2" charset="-122"/>
                <a:ea typeface="华文仿宋" panose="02010600040101010101" pitchFamily="2" charset="-122"/>
              </a:rPr>
              <a:t>Piwinski</a:t>
            </a:r>
            <a:r>
              <a:rPr lang="en-US" altLang="zh-CN" sz="2000" dirty="0" smtClean="0">
                <a:solidFill>
                  <a:srgbClr val="002060"/>
                </a:solidFill>
                <a:latin typeface="华文仿宋" panose="02010600040101010101" pitchFamily="2" charset="-122"/>
                <a:ea typeface="华文仿宋" panose="02010600040101010101" pitchFamily="2" charset="-122"/>
              </a:rPr>
              <a:t> </a:t>
            </a:r>
            <a:r>
              <a:rPr lang="en-US" altLang="zh-CN" sz="2000" dirty="0" err="1" smtClean="0">
                <a:solidFill>
                  <a:srgbClr val="002060"/>
                </a:solidFill>
                <a:latin typeface="华文仿宋" panose="02010600040101010101" pitchFamily="2" charset="-122"/>
                <a:ea typeface="华文仿宋" panose="02010600040101010101" pitchFamily="2" charset="-122"/>
              </a:rPr>
              <a:t>Angle+Crabbed</a:t>
            </a:r>
            <a:r>
              <a:rPr lang="en-US" altLang="zh-CN" sz="2000" dirty="0" smtClean="0">
                <a:solidFill>
                  <a:srgbClr val="002060"/>
                </a:solidFill>
                <a:latin typeface="华文仿宋" panose="02010600040101010101" pitchFamily="2" charset="-122"/>
                <a:ea typeface="华文仿宋" panose="02010600040101010101" pitchFamily="2" charset="-122"/>
              </a:rPr>
              <a:t> Waist</a:t>
            </a:r>
          </a:p>
          <a:p>
            <a:pPr marL="285750" indent="-285750">
              <a:lnSpc>
                <a:spcPct val="130000"/>
              </a:lnSpc>
              <a:buFont typeface="Arial" panose="020B0604020202020204" pitchFamily="34" charset="0"/>
              <a:buChar char="•"/>
            </a:pPr>
            <a:r>
              <a:rPr lang="zh-CN" altLang="en-US" sz="2000" dirty="0">
                <a:solidFill>
                  <a:srgbClr val="002060"/>
                </a:solidFill>
                <a:latin typeface="华文仿宋" panose="02010600040101010101" pitchFamily="2" charset="-122"/>
                <a:ea typeface="华文仿宋" panose="02010600040101010101" pitchFamily="2" charset="-122"/>
              </a:rPr>
              <a:t>发射</a:t>
            </a:r>
            <a:r>
              <a:rPr lang="zh-CN" altLang="en-US" sz="2000" dirty="0" smtClean="0">
                <a:solidFill>
                  <a:srgbClr val="002060"/>
                </a:solidFill>
                <a:latin typeface="华文仿宋" panose="02010600040101010101" pitchFamily="2" charset="-122"/>
                <a:ea typeface="华文仿宋" panose="02010600040101010101" pitchFamily="2" charset="-122"/>
              </a:rPr>
              <a:t>度较低（三代同步辐射光源水平）</a:t>
            </a:r>
            <a:endParaRPr lang="en-US" altLang="zh-CN" sz="2000" dirty="0" smtClean="0">
              <a:solidFill>
                <a:srgbClr val="002060"/>
              </a:solidFill>
              <a:latin typeface="华文仿宋" panose="02010600040101010101" pitchFamily="2" charset="-122"/>
              <a:ea typeface="华文仿宋" panose="02010600040101010101" pitchFamily="2" charset="-122"/>
            </a:endParaRPr>
          </a:p>
          <a:p>
            <a:pPr marL="285750" indent="-285750">
              <a:lnSpc>
                <a:spcPct val="130000"/>
              </a:lnSpc>
              <a:buFont typeface="Arial" panose="020B0604020202020204" pitchFamily="34" charset="0"/>
              <a:buChar char="•"/>
            </a:pPr>
            <a:r>
              <a:rPr lang="zh-CN" altLang="en-US" sz="2000" dirty="0">
                <a:solidFill>
                  <a:srgbClr val="002060"/>
                </a:solidFill>
                <a:latin typeface="华文仿宋" panose="02010600040101010101" pitchFamily="2" charset="-122"/>
                <a:ea typeface="华文仿宋" panose="02010600040101010101" pitchFamily="2" charset="-122"/>
              </a:rPr>
              <a:t>两</a:t>
            </a:r>
            <a:r>
              <a:rPr lang="zh-CN" altLang="en-US" sz="2000" dirty="0" smtClean="0">
                <a:solidFill>
                  <a:srgbClr val="002060"/>
                </a:solidFill>
                <a:latin typeface="华文仿宋" panose="02010600040101010101" pitchFamily="2" charset="-122"/>
                <a:ea typeface="华文仿宋" panose="02010600040101010101" pitchFamily="2" charset="-122"/>
              </a:rPr>
              <a:t>阶段工程，第二阶段亮度翻倍</a:t>
            </a:r>
            <a:r>
              <a:rPr lang="en-US" altLang="zh-CN" sz="2000" dirty="0" smtClean="0">
                <a:solidFill>
                  <a:srgbClr val="002060"/>
                </a:solidFill>
                <a:latin typeface="华文仿宋" panose="02010600040101010101" pitchFamily="2" charset="-122"/>
                <a:ea typeface="华文仿宋" panose="02010600040101010101" pitchFamily="2" charset="-122"/>
              </a:rPr>
              <a:t>+</a:t>
            </a:r>
            <a:r>
              <a:rPr lang="zh-CN" altLang="en-US" sz="2000" dirty="0" smtClean="0">
                <a:solidFill>
                  <a:srgbClr val="002060"/>
                </a:solidFill>
                <a:latin typeface="华文仿宋" panose="02010600040101010101" pitchFamily="2" charset="-122"/>
                <a:ea typeface="华文仿宋" panose="02010600040101010101" pitchFamily="2" charset="-122"/>
              </a:rPr>
              <a:t>具备极化电子束</a:t>
            </a:r>
            <a:endParaRPr lang="en-US" altLang="zh-CN" sz="2000" dirty="0" smtClean="0">
              <a:solidFill>
                <a:srgbClr val="002060"/>
              </a:solidFill>
              <a:latin typeface="华文仿宋" panose="02010600040101010101" pitchFamily="2" charset="-122"/>
              <a:ea typeface="华文仿宋" panose="02010600040101010101" pitchFamily="2" charset="-122"/>
            </a:endParaRPr>
          </a:p>
          <a:p>
            <a:pPr marL="285750" indent="-285750">
              <a:lnSpc>
                <a:spcPct val="130000"/>
              </a:lnSpc>
              <a:buFont typeface="Arial" panose="020B0604020202020204" pitchFamily="34" charset="0"/>
              <a:buChar char="•"/>
            </a:pPr>
            <a:r>
              <a:rPr lang="zh-CN" altLang="en-US" sz="2000" dirty="0" smtClean="0">
                <a:solidFill>
                  <a:srgbClr val="002060"/>
                </a:solidFill>
                <a:latin typeface="华文仿宋" panose="02010600040101010101" pitchFamily="2" charset="-122"/>
                <a:ea typeface="华文仿宋" panose="02010600040101010101" pitchFamily="2" charset="-122"/>
              </a:rPr>
              <a:t>远期考虑配置极化正电子束</a:t>
            </a:r>
            <a:endParaRPr lang="zh-CN" altLang="en-US" sz="2000" dirty="0" smtClean="0">
              <a:solidFill>
                <a:srgbClr val="002060"/>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25933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弧形 37"/>
          <p:cNvSpPr/>
          <p:nvPr/>
        </p:nvSpPr>
        <p:spPr>
          <a:xfrm>
            <a:off x="4552806" y="2745241"/>
            <a:ext cx="3476769" cy="1424480"/>
          </a:xfrm>
          <a:prstGeom prst="arc">
            <a:avLst>
              <a:gd name="adj1" fmla="val 21493812"/>
              <a:gd name="adj2" fmla="val 2226212"/>
            </a:avLst>
          </a:prstGeom>
          <a:ln w="254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4" name="圆角矩形 3"/>
          <p:cNvSpPr>
            <a:spLocks noChangeAspect="1"/>
          </p:cNvSpPr>
          <p:nvPr/>
        </p:nvSpPr>
        <p:spPr>
          <a:xfrm>
            <a:off x="4007032" y="1914666"/>
            <a:ext cx="1139753" cy="6227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Calibri"/>
                <a:ea typeface="幼圆"/>
                <a:cs typeface="+mn-cs"/>
              </a:rPr>
              <a:t>Detector</a:t>
            </a:r>
            <a:endParaRPr kumimoji="0" lang="zh-CN" altLang="en-US" sz="1800" b="0" i="0" u="none" strike="noStrike" kern="1200" cap="none" spc="0" normalizeH="0" baseline="0" noProof="0" dirty="0">
              <a:ln>
                <a:noFill/>
              </a:ln>
              <a:solidFill>
                <a:srgbClr val="FFFFFF"/>
              </a:solidFill>
              <a:effectLst/>
              <a:uLnTx/>
              <a:uFillTx/>
              <a:latin typeface="Calibri"/>
              <a:ea typeface="幼圆"/>
              <a:cs typeface="+mn-cs"/>
            </a:endParaRPr>
          </a:p>
        </p:txBody>
      </p:sp>
      <p:sp>
        <p:nvSpPr>
          <p:cNvPr id="5" name="矩形 4"/>
          <p:cNvSpPr>
            <a:spLocks noChangeAspect="1"/>
          </p:cNvSpPr>
          <p:nvPr/>
        </p:nvSpPr>
        <p:spPr>
          <a:xfrm>
            <a:off x="3392378" y="2142617"/>
            <a:ext cx="614654" cy="166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6" name="矩形 5"/>
          <p:cNvSpPr>
            <a:spLocks noChangeAspect="1"/>
          </p:cNvSpPr>
          <p:nvPr/>
        </p:nvSpPr>
        <p:spPr>
          <a:xfrm>
            <a:off x="5146785" y="2142617"/>
            <a:ext cx="614654" cy="166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7" name="矩形 6"/>
          <p:cNvSpPr>
            <a:spLocks/>
          </p:cNvSpPr>
          <p:nvPr/>
        </p:nvSpPr>
        <p:spPr>
          <a:xfrm>
            <a:off x="3248026" y="1981341"/>
            <a:ext cx="144353" cy="4905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10" name="矩形 9"/>
          <p:cNvSpPr>
            <a:spLocks/>
          </p:cNvSpPr>
          <p:nvPr/>
        </p:nvSpPr>
        <p:spPr>
          <a:xfrm>
            <a:off x="5761439" y="1981341"/>
            <a:ext cx="144353" cy="4905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cxnSp>
        <p:nvCxnSpPr>
          <p:cNvPr id="12" name="直接箭头连接符 11"/>
          <p:cNvCxnSpPr/>
          <p:nvPr/>
        </p:nvCxnSpPr>
        <p:spPr>
          <a:xfrm>
            <a:off x="3392378" y="1328738"/>
            <a:ext cx="614654" cy="466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3392378" y="1328738"/>
            <a:ext cx="1739906"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3024395" y="652811"/>
            <a:ext cx="476681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3D3F41"/>
                </a:solidFill>
                <a:effectLst/>
                <a:uLnTx/>
                <a:uFillTx/>
                <a:latin typeface="Calibri"/>
                <a:ea typeface="幼圆"/>
                <a:cs typeface="+mn-cs"/>
              </a:rPr>
              <a:t>Interaction </a:t>
            </a:r>
            <a:r>
              <a:rPr kumimoji="0" lang="en-US" altLang="zh-CN" sz="1800" b="0" i="0" u="none" strike="noStrike" kern="1200" cap="none" spc="0" normalizeH="0" baseline="0" noProof="0" dirty="0" smtClean="0">
                <a:ln>
                  <a:noFill/>
                </a:ln>
                <a:solidFill>
                  <a:srgbClr val="3D3F41"/>
                </a:solidFill>
                <a:effectLst/>
                <a:uLnTx/>
                <a:uFillTx/>
                <a:latin typeface="Calibri"/>
                <a:ea typeface="幼圆"/>
                <a:cs typeface="+mn-cs"/>
              </a:rPr>
              <a:t>Region: Large Piwinski Angle Collision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3D3F41"/>
                </a:solidFill>
                <a:effectLst/>
                <a:uLnTx/>
                <a:uFillTx/>
                <a:latin typeface="Calibri"/>
                <a:ea typeface="幼圆"/>
                <a:cs typeface="+mn-cs"/>
              </a:rPr>
              <a:t>+Crabbed Waist</a:t>
            </a:r>
            <a:endParaRPr kumimoji="0" lang="zh-CN" altLang="en-US" sz="1800" b="0" i="0" u="none" strike="noStrike" kern="1200" cap="none" spc="0" normalizeH="0" baseline="0" noProof="0" dirty="0">
              <a:ln>
                <a:noFill/>
              </a:ln>
              <a:solidFill>
                <a:srgbClr val="3D3F41"/>
              </a:solidFill>
              <a:effectLst/>
              <a:uLnTx/>
              <a:uFillTx/>
              <a:latin typeface="Calibri"/>
              <a:ea typeface="幼圆"/>
              <a:cs typeface="+mn-cs"/>
            </a:endParaRPr>
          </a:p>
        </p:txBody>
      </p:sp>
      <p:sp>
        <p:nvSpPr>
          <p:cNvPr id="17" name="矩形 16"/>
          <p:cNvSpPr/>
          <p:nvPr/>
        </p:nvSpPr>
        <p:spPr>
          <a:xfrm>
            <a:off x="2981325" y="1738312"/>
            <a:ext cx="3171825" cy="1119188"/>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18" name="弧形 17"/>
          <p:cNvSpPr/>
          <p:nvPr/>
        </p:nvSpPr>
        <p:spPr>
          <a:xfrm>
            <a:off x="4262331" y="2238268"/>
            <a:ext cx="3476769" cy="1150550"/>
          </a:xfrm>
          <a:prstGeom prst="arc">
            <a:avLst>
              <a:gd name="adj1" fmla="val 15660952"/>
              <a:gd name="adj2" fmla="val 21284409"/>
            </a:avLst>
          </a:prstGeom>
          <a:ln w="254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20" name="弧形 19"/>
          <p:cNvSpPr/>
          <p:nvPr/>
        </p:nvSpPr>
        <p:spPr>
          <a:xfrm flipH="1">
            <a:off x="1422658" y="2236181"/>
            <a:ext cx="3476769" cy="1150550"/>
          </a:xfrm>
          <a:prstGeom prst="arc">
            <a:avLst>
              <a:gd name="adj1" fmla="val 15660952"/>
              <a:gd name="adj2" fmla="val 21284409"/>
            </a:avLst>
          </a:prstGeom>
          <a:ln w="254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22" name="矩形 21"/>
          <p:cNvSpPr/>
          <p:nvPr/>
        </p:nvSpPr>
        <p:spPr>
          <a:xfrm rot="1375782">
            <a:off x="1205420" y="2544229"/>
            <a:ext cx="328613" cy="8462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Calibri"/>
              <a:ea typeface="幼圆"/>
              <a:cs typeface="+mn-cs"/>
            </a:endParaRPr>
          </a:p>
        </p:txBody>
      </p:sp>
      <p:sp>
        <p:nvSpPr>
          <p:cNvPr id="23" name="矩形 22"/>
          <p:cNvSpPr/>
          <p:nvPr/>
        </p:nvSpPr>
        <p:spPr>
          <a:xfrm rot="20283721" flipV="1">
            <a:off x="7658485" y="2561671"/>
            <a:ext cx="328613" cy="9412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24" name="左弧形箭头 23"/>
          <p:cNvSpPr/>
          <p:nvPr/>
        </p:nvSpPr>
        <p:spPr>
          <a:xfrm>
            <a:off x="871537" y="2686050"/>
            <a:ext cx="261938" cy="2667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25" name="左弧形箭头 24"/>
          <p:cNvSpPr/>
          <p:nvPr/>
        </p:nvSpPr>
        <p:spPr>
          <a:xfrm flipH="1">
            <a:off x="8029575" y="2686050"/>
            <a:ext cx="261938" cy="2667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26" name="文本框 25"/>
          <p:cNvSpPr txBox="1"/>
          <p:nvPr/>
        </p:nvSpPr>
        <p:spPr>
          <a:xfrm>
            <a:off x="1719554" y="2934189"/>
            <a:ext cx="75354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D3F41"/>
                </a:solidFill>
                <a:effectLst/>
                <a:uLnTx/>
                <a:uFillTx/>
                <a:latin typeface="Calibri"/>
                <a:ea typeface="幼圆"/>
                <a:cs typeface="+mn-cs"/>
              </a:rPr>
              <a:t>Snakes</a:t>
            </a:r>
            <a:endParaRPr kumimoji="0" lang="zh-CN" altLang="en-US" sz="1600" b="0" i="0" u="none" strike="noStrike" kern="1200" cap="none" spc="0" normalizeH="0" baseline="0" noProof="0" dirty="0">
              <a:ln>
                <a:noFill/>
              </a:ln>
              <a:solidFill>
                <a:srgbClr val="3D3F41"/>
              </a:solidFill>
              <a:effectLst/>
              <a:uLnTx/>
              <a:uFillTx/>
              <a:latin typeface="Calibri"/>
              <a:ea typeface="幼圆"/>
              <a:cs typeface="+mn-cs"/>
            </a:endParaRPr>
          </a:p>
        </p:txBody>
      </p:sp>
      <p:cxnSp>
        <p:nvCxnSpPr>
          <p:cNvPr id="27" name="直接连接符 26"/>
          <p:cNvCxnSpPr/>
          <p:nvPr/>
        </p:nvCxnSpPr>
        <p:spPr>
          <a:xfrm>
            <a:off x="1685891" y="3209851"/>
            <a:ext cx="684322" cy="4763"/>
          </a:xfrm>
          <a:prstGeom prst="line">
            <a:avLst/>
          </a:prstGeom>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flipH="1" flipV="1">
            <a:off x="1590233" y="2927432"/>
            <a:ext cx="98886" cy="279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弧形 30"/>
          <p:cNvSpPr/>
          <p:nvPr/>
        </p:nvSpPr>
        <p:spPr>
          <a:xfrm flipH="1">
            <a:off x="1175300" y="2672302"/>
            <a:ext cx="3476769" cy="1497419"/>
          </a:xfrm>
          <a:prstGeom prst="arc">
            <a:avLst>
              <a:gd name="adj1" fmla="val 21493812"/>
              <a:gd name="adj2" fmla="val 2418347"/>
            </a:avLst>
          </a:prstGeom>
          <a:ln w="254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32" name="矩形 31"/>
          <p:cNvSpPr/>
          <p:nvPr/>
        </p:nvSpPr>
        <p:spPr>
          <a:xfrm>
            <a:off x="2054986" y="3884600"/>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33" name="矩形 32"/>
          <p:cNvSpPr/>
          <p:nvPr/>
        </p:nvSpPr>
        <p:spPr>
          <a:xfrm>
            <a:off x="2080091" y="2043917"/>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34" name="矩形 33"/>
          <p:cNvSpPr/>
          <p:nvPr/>
        </p:nvSpPr>
        <p:spPr>
          <a:xfrm>
            <a:off x="6691245" y="2019731"/>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sp>
        <p:nvSpPr>
          <p:cNvPr id="35" name="矩形 34"/>
          <p:cNvSpPr/>
          <p:nvPr/>
        </p:nvSpPr>
        <p:spPr>
          <a:xfrm>
            <a:off x="6691245" y="3884600"/>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幼圆"/>
              <a:cs typeface="+mn-cs"/>
            </a:endParaRPr>
          </a:p>
        </p:txBody>
      </p:sp>
      <p:cxnSp>
        <p:nvCxnSpPr>
          <p:cNvPr id="37" name="直接连接符 36"/>
          <p:cNvCxnSpPr>
            <a:stCxn id="32" idx="3"/>
            <a:endCxn id="35" idx="1"/>
          </p:cNvCxnSpPr>
          <p:nvPr/>
        </p:nvCxnSpPr>
        <p:spPr>
          <a:xfrm>
            <a:off x="2474878" y="4102094"/>
            <a:ext cx="4216367" cy="0"/>
          </a:xfrm>
          <a:prstGeom prst="line">
            <a:avLst/>
          </a:prstGeom>
          <a:ln w="25400"/>
        </p:spPr>
        <p:style>
          <a:lnRef idx="1">
            <a:schemeClr val="dk1"/>
          </a:lnRef>
          <a:fillRef idx="0">
            <a:schemeClr val="dk1"/>
          </a:fillRef>
          <a:effectRef idx="0">
            <a:schemeClr val="dk1"/>
          </a:effectRef>
          <a:fontRef idx="minor">
            <a:schemeClr val="tx1"/>
          </a:fontRef>
        </p:style>
      </p:cxnSp>
      <p:sp>
        <p:nvSpPr>
          <p:cNvPr id="39" name="矩形 38"/>
          <p:cNvSpPr/>
          <p:nvPr/>
        </p:nvSpPr>
        <p:spPr>
          <a:xfrm rot="5400000">
            <a:off x="4388500" y="3657248"/>
            <a:ext cx="328613" cy="8462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Calibri"/>
              <a:ea typeface="幼圆"/>
              <a:cs typeface="+mn-cs"/>
            </a:endParaRPr>
          </a:p>
        </p:txBody>
      </p:sp>
      <p:cxnSp>
        <p:nvCxnSpPr>
          <p:cNvPr id="40" name="直接箭头连接符 39"/>
          <p:cNvCxnSpPr/>
          <p:nvPr/>
        </p:nvCxnSpPr>
        <p:spPr>
          <a:xfrm flipH="1" flipV="1">
            <a:off x="3315008" y="2483873"/>
            <a:ext cx="149392" cy="532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flipV="1">
            <a:off x="3465456" y="3014818"/>
            <a:ext cx="1228438" cy="5585"/>
          </a:xfrm>
          <a:prstGeom prst="line">
            <a:avLst/>
          </a:prstGeom>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3485491" y="2993050"/>
            <a:ext cx="143789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D3F41"/>
                </a:solidFill>
                <a:effectLst/>
                <a:uLnTx/>
                <a:uFillTx/>
                <a:latin typeface="Calibri"/>
                <a:ea typeface="幼圆"/>
                <a:cs typeface="+mn-cs"/>
              </a:rPr>
              <a:t>Crab </a:t>
            </a:r>
            <a:r>
              <a:rPr kumimoji="0" lang="en-US" altLang="zh-CN" sz="1600" b="0" i="0" u="none" strike="noStrike" kern="1200" cap="none" spc="0" normalizeH="0" baseline="0" noProof="0" dirty="0" err="1">
                <a:ln>
                  <a:noFill/>
                </a:ln>
                <a:solidFill>
                  <a:srgbClr val="3D3F41"/>
                </a:solidFill>
                <a:effectLst/>
                <a:uLnTx/>
                <a:uFillTx/>
                <a:latin typeface="Calibri"/>
                <a:ea typeface="幼圆"/>
                <a:cs typeface="+mn-cs"/>
              </a:rPr>
              <a:t>Sextupole</a:t>
            </a:r>
            <a:endParaRPr kumimoji="0" lang="zh-CN" altLang="en-US" sz="1600" b="0" i="0" u="none" strike="noStrike" kern="1200" cap="none" spc="0" normalizeH="0" baseline="0" noProof="0" dirty="0">
              <a:ln>
                <a:noFill/>
              </a:ln>
              <a:solidFill>
                <a:srgbClr val="3D3F41"/>
              </a:solidFill>
              <a:effectLst/>
              <a:uLnTx/>
              <a:uFillTx/>
              <a:latin typeface="Calibri"/>
              <a:ea typeface="幼圆"/>
              <a:cs typeface="+mn-cs"/>
            </a:endParaRPr>
          </a:p>
        </p:txBody>
      </p:sp>
      <p:cxnSp>
        <p:nvCxnSpPr>
          <p:cNvPr id="45" name="直接箭头连接符 44"/>
          <p:cNvCxnSpPr/>
          <p:nvPr/>
        </p:nvCxnSpPr>
        <p:spPr>
          <a:xfrm>
            <a:off x="6076591" y="3530237"/>
            <a:ext cx="614654" cy="466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a:xfrm>
            <a:off x="6075834" y="3530237"/>
            <a:ext cx="825357" cy="0"/>
          </a:xfrm>
          <a:prstGeom prst="line">
            <a:avLst/>
          </a:prstGeom>
        </p:spPr>
        <p:style>
          <a:lnRef idx="1">
            <a:schemeClr val="dk1"/>
          </a:lnRef>
          <a:fillRef idx="0">
            <a:schemeClr val="dk1"/>
          </a:fillRef>
          <a:effectRef idx="0">
            <a:schemeClr val="dk1"/>
          </a:effectRef>
          <a:fontRef idx="minor">
            <a:schemeClr val="tx1"/>
          </a:fontRef>
        </p:style>
      </p:cxnSp>
      <p:sp>
        <p:nvSpPr>
          <p:cNvPr id="48" name="文本框 47"/>
          <p:cNvSpPr txBox="1"/>
          <p:nvPr/>
        </p:nvSpPr>
        <p:spPr>
          <a:xfrm>
            <a:off x="6147925" y="3238884"/>
            <a:ext cx="9060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D3F41"/>
                </a:solidFill>
                <a:effectLst/>
                <a:uLnTx/>
                <a:uFillTx/>
                <a:latin typeface="Calibri"/>
                <a:ea typeface="幼圆"/>
                <a:cs typeface="+mn-cs"/>
              </a:rPr>
              <a:t>Wigglers</a:t>
            </a:r>
            <a:endParaRPr kumimoji="0" lang="zh-CN" altLang="en-US" sz="1600" b="0" i="0" u="none" strike="noStrike" kern="1200" cap="none" spc="0" normalizeH="0" baseline="0" noProof="0" dirty="0">
              <a:ln>
                <a:noFill/>
              </a:ln>
              <a:solidFill>
                <a:srgbClr val="3D3F41"/>
              </a:solidFill>
              <a:effectLst/>
              <a:uLnTx/>
              <a:uFillTx/>
              <a:latin typeface="Calibri"/>
              <a:ea typeface="幼圆"/>
              <a:cs typeface="+mn-cs"/>
            </a:endParaRPr>
          </a:p>
        </p:txBody>
      </p:sp>
      <p:sp>
        <p:nvSpPr>
          <p:cNvPr id="50" name="弧形 49"/>
          <p:cNvSpPr/>
          <p:nvPr/>
        </p:nvSpPr>
        <p:spPr>
          <a:xfrm flipH="1" flipV="1">
            <a:off x="4652068" y="4037209"/>
            <a:ext cx="5095439" cy="1497419"/>
          </a:xfrm>
          <a:prstGeom prst="arc">
            <a:avLst>
              <a:gd name="adj1" fmla="val 239530"/>
              <a:gd name="adj2" fmla="val 1912635"/>
            </a:avLst>
          </a:prstGeom>
          <a:ln w="412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51" name="弧形 50"/>
          <p:cNvSpPr/>
          <p:nvPr/>
        </p:nvSpPr>
        <p:spPr>
          <a:xfrm flipV="1">
            <a:off x="-664086" y="4037209"/>
            <a:ext cx="5095439" cy="1497419"/>
          </a:xfrm>
          <a:prstGeom prst="arc">
            <a:avLst>
              <a:gd name="adj1" fmla="val 239530"/>
              <a:gd name="adj2" fmla="val 1912635"/>
            </a:avLst>
          </a:prstGeom>
          <a:solidFill>
            <a:schemeClr val="bg1"/>
          </a:solidFill>
          <a:ln w="412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3D3F41"/>
              </a:solidFill>
              <a:effectLst/>
              <a:uLnTx/>
              <a:uFillTx/>
              <a:latin typeface="Calibri"/>
              <a:ea typeface="幼圆"/>
              <a:cs typeface="+mn-cs"/>
            </a:endParaRPr>
          </a:p>
        </p:txBody>
      </p:sp>
      <p:sp>
        <p:nvSpPr>
          <p:cNvPr id="56" name="文本框 55"/>
          <p:cNvSpPr txBox="1"/>
          <p:nvPr/>
        </p:nvSpPr>
        <p:spPr>
          <a:xfrm>
            <a:off x="3850403" y="3335008"/>
            <a:ext cx="9085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3D3F41"/>
                </a:solidFill>
                <a:effectLst/>
                <a:uLnTx/>
                <a:uFillTx/>
                <a:latin typeface="Calibri"/>
                <a:ea typeface="幼圆"/>
                <a:cs typeface="+mn-cs"/>
              </a:rPr>
              <a:t>Injector</a:t>
            </a:r>
            <a:endParaRPr kumimoji="0" lang="zh-CN" altLang="en-US" sz="1800" b="0" i="0" u="none" strike="noStrike" kern="1200" cap="none" spc="0" normalizeH="0" baseline="0" noProof="0" dirty="0">
              <a:ln>
                <a:noFill/>
              </a:ln>
              <a:solidFill>
                <a:srgbClr val="3D3F41"/>
              </a:solidFill>
              <a:effectLst/>
              <a:uLnTx/>
              <a:uFillTx/>
              <a:latin typeface="Calibri"/>
              <a:ea typeface="幼圆"/>
              <a:cs typeface="+mn-cs"/>
            </a:endParaRPr>
          </a:p>
        </p:txBody>
      </p:sp>
      <p:sp>
        <p:nvSpPr>
          <p:cNvPr id="58" name="同侧圆角矩形 57"/>
          <p:cNvSpPr/>
          <p:nvPr/>
        </p:nvSpPr>
        <p:spPr>
          <a:xfrm>
            <a:off x="4213118" y="4495251"/>
            <a:ext cx="708239" cy="1149832"/>
          </a:xfrm>
          <a:prstGeom prst="round2Same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srgbClr val="FFFFFF"/>
                </a:solidFill>
                <a:effectLst/>
                <a:uLnTx/>
                <a:uFillTx/>
                <a:latin typeface="Calibri"/>
                <a:ea typeface="幼圆"/>
                <a:cs typeface="+mn-cs"/>
              </a:rPr>
              <a:t>Linac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srgbClr val="FFFFFF"/>
                </a:solidFill>
                <a:effectLst/>
                <a:uLnTx/>
                <a:uFillTx/>
                <a:latin typeface="Calibri"/>
                <a:ea typeface="幼圆"/>
                <a:cs typeface="+mn-cs"/>
              </a:rPr>
              <a:t>0.5-3.5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srgbClr val="FFFFFF"/>
                </a:solidFill>
                <a:effectLst/>
                <a:uLnTx/>
                <a:uFillTx/>
                <a:latin typeface="Calibri"/>
                <a:ea typeface="幼圆"/>
                <a:cs typeface="+mn-cs"/>
              </a:rPr>
              <a:t>GeV</a:t>
            </a:r>
            <a:endParaRPr kumimoji="0" lang="zh-CN" altLang="en-US" sz="1350" b="0" i="0" u="none" strike="noStrike" kern="1200" cap="none" spc="0" normalizeH="0" baseline="0" noProof="0" dirty="0">
              <a:ln>
                <a:noFill/>
              </a:ln>
              <a:solidFill>
                <a:srgbClr val="FFFFFF"/>
              </a:solidFill>
              <a:effectLst/>
              <a:uLnTx/>
              <a:uFillTx/>
              <a:latin typeface="Calibri"/>
              <a:ea typeface="幼圆"/>
              <a:cs typeface="+mn-cs"/>
            </a:endParaRPr>
          </a:p>
        </p:txBody>
      </p:sp>
      <p:cxnSp>
        <p:nvCxnSpPr>
          <p:cNvPr id="53" name="直接连接符 52"/>
          <p:cNvCxnSpPr/>
          <p:nvPr/>
        </p:nvCxnSpPr>
        <p:spPr>
          <a:xfrm flipV="1">
            <a:off x="3552825" y="3660130"/>
            <a:ext cx="1316010" cy="2233"/>
          </a:xfrm>
          <a:prstGeom prst="line">
            <a:avLst/>
          </a:prstGeom>
        </p:spPr>
        <p:style>
          <a:lnRef idx="1">
            <a:schemeClr val="dk1"/>
          </a:lnRef>
          <a:fillRef idx="0">
            <a:schemeClr val="dk1"/>
          </a:fillRef>
          <a:effectRef idx="0">
            <a:schemeClr val="dk1"/>
          </a:effectRef>
          <a:fontRef idx="minor">
            <a:schemeClr val="tx1"/>
          </a:fontRef>
        </p:style>
      </p:cxnSp>
      <p:sp>
        <p:nvSpPr>
          <p:cNvPr id="59" name="文本框 58"/>
          <p:cNvSpPr txBox="1"/>
          <p:nvPr/>
        </p:nvSpPr>
        <p:spPr>
          <a:xfrm>
            <a:off x="626922" y="5462070"/>
            <a:ext cx="642280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3D3F41"/>
                </a:solidFill>
                <a:effectLst/>
                <a:uLnTx/>
                <a:uFillTx/>
                <a:latin typeface="Calibri"/>
                <a:ea typeface="幼圆"/>
                <a:cs typeface="+mn-cs"/>
              </a:rPr>
              <a:t>About injector: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3D3F41"/>
                </a:solidFill>
                <a:effectLst/>
                <a:uLnTx/>
                <a:uFillTx/>
                <a:latin typeface="Calibri"/>
                <a:ea typeface="幼圆"/>
                <a:cs typeface="+mn-cs"/>
              </a:rPr>
              <a:t>For e+ and e-, no booster, 0.5GeV-&gt;1~3.5GeV</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3D3F41"/>
                </a:solidFill>
                <a:effectLst/>
                <a:uLnTx/>
                <a:uFillTx/>
                <a:latin typeface="Calibri"/>
                <a:ea typeface="幼圆"/>
                <a:cs typeface="+mn-cs"/>
              </a:rPr>
              <a:t>e+, a convertor, a linac and a damping ring, 0.5GeV</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3D3F41"/>
                </a:solidFill>
                <a:effectLst/>
                <a:uLnTx/>
                <a:uFillTx/>
                <a:latin typeface="Calibri"/>
                <a:ea typeface="幼圆"/>
                <a:cs typeface="+mn-cs"/>
              </a:rPr>
              <a:t>e-, a polarized e- source, accelerated to 0.5GeV</a:t>
            </a:r>
            <a:endParaRPr kumimoji="0" lang="zh-CN" altLang="en-US" sz="2000" b="0" i="0" u="none" strike="noStrike" kern="1200" cap="none" spc="0" normalizeH="0" baseline="0" noProof="0" dirty="0">
              <a:ln>
                <a:noFill/>
              </a:ln>
              <a:solidFill>
                <a:srgbClr val="3D3F41"/>
              </a:solidFill>
              <a:effectLst/>
              <a:uLnTx/>
              <a:uFillTx/>
              <a:latin typeface="Calibri"/>
              <a:ea typeface="幼圆"/>
              <a:cs typeface="+mn-cs"/>
            </a:endParaRPr>
          </a:p>
        </p:txBody>
      </p:sp>
      <p:sp>
        <p:nvSpPr>
          <p:cNvPr id="60" name="右箭头 59"/>
          <p:cNvSpPr/>
          <p:nvPr/>
        </p:nvSpPr>
        <p:spPr>
          <a:xfrm rot="20665874">
            <a:off x="2979943" y="5385082"/>
            <a:ext cx="1200059" cy="260000"/>
          </a:xfrm>
          <a:prstGeom prst="rightArrow">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srgbClr val="FF0000"/>
                </a:solidFill>
                <a:effectLst/>
                <a:uLnTx/>
                <a:uFillTx/>
                <a:latin typeface="Calibri"/>
                <a:ea typeface="幼圆"/>
                <a:cs typeface="+mn-cs"/>
              </a:rPr>
              <a:t>e+0.5GeV</a:t>
            </a:r>
            <a:endParaRPr kumimoji="0" lang="zh-CN" altLang="en-US" sz="1350" b="0" i="0" u="none" strike="noStrike" kern="1200" cap="none" spc="0" normalizeH="0" baseline="0" noProof="0" dirty="0">
              <a:ln>
                <a:noFill/>
              </a:ln>
              <a:solidFill>
                <a:srgbClr val="FF0000"/>
              </a:solidFill>
              <a:effectLst/>
              <a:uLnTx/>
              <a:uFillTx/>
              <a:latin typeface="Calibri"/>
              <a:ea typeface="幼圆"/>
              <a:cs typeface="+mn-cs"/>
            </a:endParaRPr>
          </a:p>
        </p:txBody>
      </p:sp>
      <p:sp>
        <p:nvSpPr>
          <p:cNvPr id="61" name="右箭头 60"/>
          <p:cNvSpPr/>
          <p:nvPr/>
        </p:nvSpPr>
        <p:spPr>
          <a:xfrm rot="934126" flipH="1">
            <a:off x="4945209" y="5385082"/>
            <a:ext cx="1200059" cy="2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50" b="0" i="0" u="none" strike="noStrike" kern="1200" cap="none" spc="0" normalizeH="0" baseline="0" noProof="0" dirty="0">
                <a:ln>
                  <a:noFill/>
                </a:ln>
                <a:solidFill>
                  <a:srgbClr val="FFFFFF"/>
                </a:solidFill>
                <a:effectLst/>
                <a:uLnTx/>
                <a:uFillTx/>
                <a:latin typeface="Calibri"/>
                <a:ea typeface="幼圆"/>
                <a:cs typeface="+mn-cs"/>
              </a:rPr>
              <a:t>e- 0.5GeV</a:t>
            </a:r>
            <a:endParaRPr kumimoji="0" lang="zh-CN" altLang="en-US" sz="1350" b="0" i="0" u="none" strike="noStrike" kern="1200" cap="none" spc="0" normalizeH="0" baseline="0" noProof="0" dirty="0">
              <a:ln>
                <a:noFill/>
              </a:ln>
              <a:solidFill>
                <a:srgbClr val="FFFFFF"/>
              </a:solidFill>
              <a:effectLst/>
              <a:uLnTx/>
              <a:uFillTx/>
              <a:latin typeface="Calibri"/>
              <a:ea typeface="幼圆"/>
              <a:cs typeface="+mn-cs"/>
            </a:endParaRPr>
          </a:p>
        </p:txBody>
      </p:sp>
      <p:cxnSp>
        <p:nvCxnSpPr>
          <p:cNvPr id="62" name="直接箭头连接符 61"/>
          <p:cNvCxnSpPr/>
          <p:nvPr/>
        </p:nvCxnSpPr>
        <p:spPr>
          <a:xfrm>
            <a:off x="4872785" y="3665445"/>
            <a:ext cx="581327" cy="535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p:cNvCxnSpPr/>
          <p:nvPr/>
        </p:nvCxnSpPr>
        <p:spPr>
          <a:xfrm flipH="1">
            <a:off x="3333256" y="3665446"/>
            <a:ext cx="219569" cy="504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标题 35"/>
          <p:cNvSpPr>
            <a:spLocks noGrp="1"/>
          </p:cNvSpPr>
          <p:nvPr>
            <p:ph type="title"/>
          </p:nvPr>
        </p:nvSpPr>
        <p:spPr/>
        <p:txBody>
          <a:bodyPr/>
          <a:lstStyle/>
          <a:p>
            <a:r>
              <a:rPr lang="en-US" altLang="zh-CN" sz="3600" b="0" dirty="0" smtClean="0">
                <a:solidFill>
                  <a:srgbClr val="7030A0"/>
                </a:solidFill>
              </a:rPr>
              <a:t>Layout</a:t>
            </a:r>
            <a:endParaRPr lang="zh-CN" altLang="en-US" sz="3600" b="0" dirty="0">
              <a:solidFill>
                <a:srgbClr val="7030A0"/>
              </a:solidFill>
            </a:endParaRPr>
          </a:p>
        </p:txBody>
      </p:sp>
      <p:sp>
        <p:nvSpPr>
          <p:cNvPr id="41" name="内容占位符 40"/>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814232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自定义 1">
      <a:dk1>
        <a:srgbClr val="3D3F41"/>
      </a:dk1>
      <a:lt1>
        <a:srgbClr val="FFFFFF"/>
      </a:lt1>
      <a:dk2>
        <a:srgbClr val="3D3F41"/>
      </a:dk2>
      <a:lt2>
        <a:srgbClr val="FFFFFF"/>
      </a:lt2>
      <a:accent1>
        <a:srgbClr val="154295"/>
      </a:accent1>
      <a:accent2>
        <a:srgbClr val="0CA593"/>
      </a:accent2>
      <a:accent3>
        <a:srgbClr val="52BADA"/>
      </a:accent3>
      <a:accent4>
        <a:srgbClr val="2F47AF"/>
      </a:accent4>
      <a:accent5>
        <a:srgbClr val="D37051"/>
      </a:accent5>
      <a:accent6>
        <a:srgbClr val="D2689D"/>
      </a:accent6>
      <a:hlink>
        <a:srgbClr val="FFC000"/>
      </a:hlink>
      <a:folHlink>
        <a:srgbClr val="AFB2B4"/>
      </a:folHlink>
    </a:clrScheme>
    <a:fontScheme name="自定义 5">
      <a:majorFont>
        <a:latin typeface="Century Schoolbook"/>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主题2" id="{5DB07C6D-4DCE-4268-B6C9-7931A5B3CDD8}" vid="{4CEBC0DB-2C62-4311-A39D-CB64264E3087}"/>
    </a:ext>
  </a:extLst>
</a:theme>
</file>

<file path=ppt/theme/theme2.xml><?xml version="1.0" encoding="utf-8"?>
<a:theme xmlns:a="http://schemas.openxmlformats.org/drawingml/2006/main" name="A000120140530A14PPBG">
  <a:themeElements>
    <a:clrScheme name="自定义 1">
      <a:dk1>
        <a:srgbClr val="3D3F41"/>
      </a:dk1>
      <a:lt1>
        <a:srgbClr val="FFFFFF"/>
      </a:lt1>
      <a:dk2>
        <a:srgbClr val="3D3F41"/>
      </a:dk2>
      <a:lt2>
        <a:srgbClr val="FFFFFF"/>
      </a:lt2>
      <a:accent1>
        <a:srgbClr val="154295"/>
      </a:accent1>
      <a:accent2>
        <a:srgbClr val="0CA593"/>
      </a:accent2>
      <a:accent3>
        <a:srgbClr val="52BADA"/>
      </a:accent3>
      <a:accent4>
        <a:srgbClr val="2F47AF"/>
      </a:accent4>
      <a:accent5>
        <a:srgbClr val="D37051"/>
      </a:accent5>
      <a:accent6>
        <a:srgbClr val="D2689D"/>
      </a:accent6>
      <a:hlink>
        <a:srgbClr val="FFC000"/>
      </a:hlink>
      <a:folHlink>
        <a:srgbClr val="AFB2B4"/>
      </a:folHlink>
    </a:clrScheme>
    <a:fontScheme name="自定义 5">
      <a:majorFont>
        <a:latin typeface="Century Schoolbook"/>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教学模板.potx" id="{26BB1B19-78BB-4A34-A9AC-2A4D51FAD1EE}" vid="{12AA4F96-5CC8-45D2-A770-93EBFE8FAA5C}"/>
    </a:ext>
  </a:extLst>
</a:theme>
</file>

<file path=ppt/theme/theme3.xml><?xml version="1.0" encoding="utf-8"?>
<a:theme xmlns:a="http://schemas.openxmlformats.org/drawingml/2006/main" name="2_主题2">
  <a:themeElements>
    <a:clrScheme name="自定义 1">
      <a:dk1>
        <a:srgbClr val="3D3F41"/>
      </a:dk1>
      <a:lt1>
        <a:srgbClr val="FFFFFF"/>
      </a:lt1>
      <a:dk2>
        <a:srgbClr val="3D3F41"/>
      </a:dk2>
      <a:lt2>
        <a:srgbClr val="FFFFFF"/>
      </a:lt2>
      <a:accent1>
        <a:srgbClr val="154295"/>
      </a:accent1>
      <a:accent2>
        <a:srgbClr val="0CA593"/>
      </a:accent2>
      <a:accent3>
        <a:srgbClr val="52BADA"/>
      </a:accent3>
      <a:accent4>
        <a:srgbClr val="2F47AF"/>
      </a:accent4>
      <a:accent5>
        <a:srgbClr val="D37051"/>
      </a:accent5>
      <a:accent6>
        <a:srgbClr val="D2689D"/>
      </a:accent6>
      <a:hlink>
        <a:srgbClr val="FFC000"/>
      </a:hlink>
      <a:folHlink>
        <a:srgbClr val="AFB2B4"/>
      </a:folHlink>
    </a:clrScheme>
    <a:fontScheme name="自定义 5">
      <a:majorFont>
        <a:latin typeface="Century Schoolbook"/>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主题2" id="{5DB07C6D-4DCE-4268-B6C9-7931A5B3CDD8}" vid="{4CEBC0DB-2C62-4311-A39D-CB64264E3087}"/>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2738</TotalTime>
  <Words>1885</Words>
  <Application>Microsoft Office PowerPoint</Application>
  <PresentationFormat>全屏显示(4:3)</PresentationFormat>
  <Paragraphs>333</Paragraphs>
  <Slides>27</Slides>
  <Notes>5</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27</vt:i4>
      </vt:variant>
    </vt:vector>
  </HeadingPairs>
  <TitlesOfParts>
    <vt:vector size="51" baseType="lpstr">
      <vt:lpstr>DengXian</vt:lpstr>
      <vt:lpstr>DengXian</vt:lpstr>
      <vt:lpstr>方正姚体</vt:lpstr>
      <vt:lpstr>华文仿宋</vt:lpstr>
      <vt:lpstr>华文楷体</vt:lpstr>
      <vt:lpstr>华文宋体</vt:lpstr>
      <vt:lpstr>华文新魏</vt:lpstr>
      <vt:lpstr>华文中宋</vt:lpstr>
      <vt:lpstr>楷体</vt:lpstr>
      <vt:lpstr>宋体</vt:lpstr>
      <vt:lpstr>微软雅黑</vt:lpstr>
      <vt:lpstr>幼圆</vt:lpstr>
      <vt:lpstr>Arial</vt:lpstr>
      <vt:lpstr>Arial Black</vt:lpstr>
      <vt:lpstr>Calibri</vt:lpstr>
      <vt:lpstr>Cambria Math</vt:lpstr>
      <vt:lpstr>Century Schoolbook</vt:lpstr>
      <vt:lpstr>Eras Bold ITC</vt:lpstr>
      <vt:lpstr>Eras Medium ITC</vt:lpstr>
      <vt:lpstr>Times New Roman</vt:lpstr>
      <vt:lpstr>Wingdings</vt:lpstr>
      <vt:lpstr>主题2</vt:lpstr>
      <vt:lpstr>A000120140530A14PPBG</vt:lpstr>
      <vt:lpstr>2_主题2</vt:lpstr>
      <vt:lpstr>STCF-ACC加速器概念及预研工作现状</vt:lpstr>
      <vt:lpstr>主要内容</vt:lpstr>
      <vt:lpstr>一、超级陶粲装置加速器概念</vt:lpstr>
      <vt:lpstr>PowerPoint 演示文稿</vt:lpstr>
      <vt:lpstr>PowerPoint 演示文稿</vt:lpstr>
      <vt:lpstr>PowerPoint 演示文稿</vt:lpstr>
      <vt:lpstr>PowerPoint 演示文稿</vt:lpstr>
      <vt:lpstr>PowerPoint 演示文稿</vt:lpstr>
      <vt:lpstr>Layout</vt:lpstr>
      <vt:lpstr>二、关键加速器物理与技术问题</vt:lpstr>
      <vt:lpstr>PowerPoint 演示文稿</vt:lpstr>
      <vt:lpstr>PowerPoint 演示文稿</vt:lpstr>
      <vt:lpstr>PowerPoint 演示文稿</vt:lpstr>
      <vt:lpstr>PowerPoint 演示文稿</vt:lpstr>
      <vt:lpstr>三、研究进展</vt:lpstr>
      <vt:lpstr>PowerPoint 演示文稿</vt:lpstr>
      <vt:lpstr>PowerPoint 演示文稿</vt:lpstr>
      <vt:lpstr>PowerPoint 演示文稿</vt:lpstr>
      <vt:lpstr>PowerPoint 演示文稿</vt:lpstr>
      <vt:lpstr>PowerPoint 演示文稿</vt:lpstr>
      <vt:lpstr>四、现状与困难：怎样完成这些工作？</vt:lpstr>
      <vt:lpstr>PowerPoint 演示文稿</vt:lpstr>
      <vt:lpstr>PowerPoint 演示文稿</vt:lpstr>
      <vt:lpstr>PowerPoint 演示文稿</vt:lpstr>
      <vt:lpstr>Mini-PreCDR</vt:lpstr>
      <vt:lpstr>Mini-PreCDR撰写进度</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加速器总体计划与任务</dc:title>
  <dc:creator>Luo, Qing</dc:creator>
  <cp:lastModifiedBy>Luo, Qing</cp:lastModifiedBy>
  <cp:revision>168</cp:revision>
  <dcterms:created xsi:type="dcterms:W3CDTF">2018-10-25T16:31:52Z</dcterms:created>
  <dcterms:modified xsi:type="dcterms:W3CDTF">2020-02-20T18:00:44Z</dcterms:modified>
</cp:coreProperties>
</file>