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1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3"/>
  </p:normalViewPr>
  <p:slideViewPr>
    <p:cSldViewPr snapToGrid="0" snapToObjects="1">
      <p:cViewPr varScale="1">
        <p:scale>
          <a:sx n="53" d="100"/>
          <a:sy n="53" d="100"/>
        </p:scale>
        <p:origin x="12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4371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080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5.png"/><Relationship Id="rId7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6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hase Patterning: a Route to Flow Generation"/>
          <p:cNvSpPr txBox="1">
            <a:spLocks noGrp="1"/>
          </p:cNvSpPr>
          <p:nvPr>
            <p:ph type="title"/>
          </p:nvPr>
        </p:nvSpPr>
        <p:spPr>
          <a:xfrm>
            <a:off x="952503" y="540084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5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Phase Patterning: a Route to Flow </a:t>
            </a:r>
            <a:r>
              <a:rPr dirty="0" smtClean="0"/>
              <a:t>Generation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Plasma Turbulence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486740" y="3811779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 smtClean="0">
                <a:latin typeface="Songti TC" charset="-120"/>
                <a:ea typeface="Songti TC" charset="-120"/>
                <a:cs typeface="Songti TC" charset="-120"/>
              </a:rPr>
              <a:t>郭志彬</a:t>
            </a:r>
            <a:endParaRPr lang="en-US" sz="48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8962" y="5339972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 smtClean="0">
                <a:latin typeface="Songti TC" charset="-120"/>
                <a:ea typeface="Songti TC" charset="-120"/>
                <a:cs typeface="Songti TC" charset="-120"/>
              </a:rPr>
              <a:t>北京大学</a:t>
            </a:r>
            <a:endParaRPr lang="en-US" sz="48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987102"/>
            <a:ext cx="132844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Songti TC" charset="-120"/>
                <a:ea typeface="Songti TC" charset="-120"/>
                <a:cs typeface="Songti TC" charset="-120"/>
              </a:rPr>
              <a:t>合作者：徐田超（</a:t>
            </a:r>
            <a:r>
              <a:rPr lang="en-US" altLang="zh-CN" sz="3600" dirty="0">
                <a:latin typeface="Songti TC" charset="-120"/>
                <a:ea typeface="Songti TC" charset="-120"/>
                <a:cs typeface="Songti TC" charset="-120"/>
              </a:rPr>
              <a:t>P</a:t>
            </a:r>
            <a:r>
              <a:rPr lang="en-US" altLang="zh-CN" sz="3600" dirty="0" smtClean="0">
                <a:latin typeface="Songti TC" charset="-120"/>
                <a:ea typeface="Songti TC" charset="-120"/>
                <a:cs typeface="Songti TC" charset="-120"/>
              </a:rPr>
              <a:t>KU</a:t>
            </a:r>
            <a:r>
              <a:rPr lang="zh-CN" altLang="en-US" sz="3600" dirty="0" smtClean="0">
                <a:latin typeface="Songti TC" charset="-120"/>
                <a:ea typeface="Songti TC" charset="-120"/>
                <a:cs typeface="Songti TC" charset="-120"/>
              </a:rPr>
              <a:t>）、杨肖易</a:t>
            </a:r>
            <a:r>
              <a:rPr lang="zh-CN" altLang="en-US" sz="3600" dirty="0">
                <a:latin typeface="Songti TC" charset="-120"/>
                <a:ea typeface="Songti TC" charset="-120"/>
                <a:cs typeface="Songti TC" charset="-120"/>
              </a:rPr>
              <a:t>（</a:t>
            </a:r>
            <a:r>
              <a:rPr lang="en-US" altLang="zh-CN" sz="3600" dirty="0">
                <a:latin typeface="Songti TC" charset="-120"/>
                <a:ea typeface="Songti TC" charset="-120"/>
                <a:cs typeface="Songti TC" charset="-120"/>
              </a:rPr>
              <a:t>PKU</a:t>
            </a:r>
            <a:r>
              <a:rPr lang="zh-CN" altLang="en-US" sz="3600" dirty="0" smtClean="0">
                <a:latin typeface="Songti TC" charset="-120"/>
                <a:ea typeface="Songti TC" charset="-120"/>
                <a:cs typeface="Songti TC" charset="-120"/>
              </a:rPr>
              <a:t>）、何任川</a:t>
            </a:r>
            <a:r>
              <a:rPr lang="zh-CN" altLang="en-US" sz="3600" dirty="0">
                <a:latin typeface="Songti TC" charset="-120"/>
                <a:ea typeface="Songti TC" charset="-120"/>
                <a:cs typeface="Songti TC" charset="-120"/>
              </a:rPr>
              <a:t>（</a:t>
            </a:r>
            <a:r>
              <a:rPr lang="en-US" altLang="zh-CN" sz="3600" dirty="0">
                <a:latin typeface="Songti TC" charset="-120"/>
                <a:ea typeface="Songti TC" charset="-120"/>
                <a:cs typeface="Songti TC" charset="-120"/>
              </a:rPr>
              <a:t>PKU</a:t>
            </a:r>
            <a:r>
              <a:rPr lang="zh-CN" altLang="en-US" sz="3600" dirty="0">
                <a:latin typeface="Songti TC" charset="-120"/>
                <a:ea typeface="Songti TC" charset="-120"/>
                <a:cs typeface="Songti TC" charset="-120"/>
              </a:rPr>
              <a:t>） </a:t>
            </a:r>
            <a:r>
              <a:rPr lang="zh-CN" altLang="en-US" sz="3600" dirty="0" smtClean="0">
                <a:latin typeface="Songti TC" charset="-120"/>
                <a:ea typeface="Songti TC" charset="-120"/>
                <a:cs typeface="Songti TC" charset="-120"/>
              </a:rPr>
              <a:t>、</a:t>
            </a:r>
            <a:endParaRPr lang="en-US" altLang="zh-CN" sz="3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lang="zh-CN" altLang="en-US" sz="3600" dirty="0" smtClean="0">
                <a:latin typeface="Songti TC" charset="-120"/>
                <a:ea typeface="Songti TC" charset="-120"/>
                <a:cs typeface="Songti TC" charset="-120"/>
              </a:rPr>
              <a:t>肖池阶</a:t>
            </a:r>
            <a:r>
              <a:rPr lang="zh-CN" altLang="en-US" sz="3600" dirty="0">
                <a:latin typeface="Songti TC" charset="-120"/>
                <a:ea typeface="Songti TC" charset="-120"/>
                <a:cs typeface="Songti TC" charset="-120"/>
              </a:rPr>
              <a:t>（</a:t>
            </a:r>
            <a:r>
              <a:rPr lang="en-US" altLang="zh-CN" sz="3600" dirty="0">
                <a:latin typeface="Songti TC" charset="-120"/>
                <a:ea typeface="Songti TC" charset="-120"/>
                <a:cs typeface="Songti TC" charset="-120"/>
              </a:rPr>
              <a:t>PKU</a:t>
            </a:r>
            <a:r>
              <a:rPr lang="zh-CN" altLang="en-US" sz="3600" dirty="0">
                <a:latin typeface="Songti TC" charset="-120"/>
                <a:ea typeface="Songti TC" charset="-120"/>
                <a:cs typeface="Songti TC" charset="-120"/>
              </a:rPr>
              <a:t>）</a:t>
            </a:r>
            <a:endParaRPr lang="en-US" sz="3600" dirty="0">
              <a:latin typeface="Songti TC" charset="-120"/>
              <a:ea typeface="Songti TC" charset="-120"/>
              <a:cs typeface="Songti TC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hase patterning in the linear device—PPT"/>
          <p:cNvSpPr txBox="1"/>
          <p:nvPr/>
        </p:nvSpPr>
        <p:spPr>
          <a:xfrm>
            <a:off x="1611884" y="3730893"/>
            <a:ext cx="9549089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dirty="0"/>
              <a:t>Phase patterning in the </a:t>
            </a:r>
            <a:r>
              <a:rPr b="1" dirty="0">
                <a:solidFill>
                  <a:srgbClr val="FF0000"/>
                </a:solidFill>
              </a:rPr>
              <a:t>linear device</a:t>
            </a:r>
            <a:r>
              <a:rPr dirty="0"/>
              <a:t>—PPT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ine"/>
          <p:cNvSpPr/>
          <p:nvPr/>
        </p:nvSpPr>
        <p:spPr>
          <a:xfrm>
            <a:off x="570510" y="913196"/>
            <a:ext cx="11863780" cy="1"/>
          </a:xfrm>
          <a:prstGeom prst="line">
            <a:avLst/>
          </a:prstGeom>
          <a:ln w="1016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60854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9788" y="976077"/>
            <a:ext cx="5555953" cy="421795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PPT…"/>
          <p:cNvSpPr txBox="1"/>
          <p:nvPr/>
        </p:nvSpPr>
        <p:spPr>
          <a:xfrm>
            <a:off x="-257644" y="1815257"/>
            <a:ext cx="297908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08541">
              <a:defRPr sz="25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PPT </a:t>
            </a:r>
          </a:p>
          <a:p>
            <a:pPr defTabSz="608541">
              <a:defRPr sz="25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（PKU Plasma Test）</a:t>
            </a:r>
          </a:p>
        </p:txBody>
      </p:sp>
      <p:sp>
        <p:nvSpPr>
          <p:cNvPr id="204" name="— LCO-fixed point transitions in 3-mode interactions"/>
          <p:cNvSpPr txBox="1"/>
          <p:nvPr/>
        </p:nvSpPr>
        <p:spPr>
          <a:xfrm>
            <a:off x="1902221" y="7050"/>
            <a:ext cx="8895558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— LCO-fixed point transitions in 3-mode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Equation"/>
              <p:cNvSpPr txBox="1"/>
              <p:nvPr/>
            </p:nvSpPr>
            <p:spPr>
              <a:xfrm>
                <a:off x="9015683" y="1272356"/>
                <a:ext cx="2999834" cy="3133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=0)=5×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2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683" y="1272356"/>
                <a:ext cx="2999834" cy="313323"/>
              </a:xfrm>
              <a:prstGeom prst="rect">
                <a:avLst/>
              </a:prstGeom>
              <a:blipFill rotWithShape="0">
                <a:blip r:embed="rId3"/>
                <a:stretch>
                  <a:fillRect l="-2642" r="-9756" b="-627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Equation"/>
              <p:cNvSpPr txBox="1"/>
              <p:nvPr/>
            </p:nvSpPr>
            <p:spPr>
              <a:xfrm>
                <a:off x="9015683" y="1815257"/>
                <a:ext cx="3000139" cy="3133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)=2×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20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683" y="1815257"/>
                <a:ext cx="3000139" cy="313323"/>
              </a:xfrm>
              <a:prstGeom prst="rect">
                <a:avLst/>
              </a:prstGeom>
              <a:blipFill rotWithShape="0">
                <a:blip r:embed="rId4"/>
                <a:stretch>
                  <a:fillRect l="-2642" r="-10163" b="-627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Equation"/>
              <p:cNvSpPr txBox="1"/>
              <p:nvPr/>
            </p:nvSpPr>
            <p:spPr>
              <a:xfrm>
                <a:off x="9015683" y="2466156"/>
                <a:ext cx="1037608" cy="21305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20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683" y="2466156"/>
                <a:ext cx="1037608" cy="213056"/>
              </a:xfrm>
              <a:prstGeom prst="rect">
                <a:avLst/>
              </a:prstGeom>
              <a:blipFill rotWithShape="0">
                <a:blip r:embed="rId5"/>
                <a:stretch>
                  <a:fillRect l="-7647" r="-20000" b="-8857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8" name="Diagnostic tools:"/>
          <p:cNvSpPr txBox="1"/>
          <p:nvPr/>
        </p:nvSpPr>
        <p:spPr>
          <a:xfrm>
            <a:off x="8094525" y="3139182"/>
            <a:ext cx="2879924" cy="554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Diagnostic tools:</a:t>
            </a:r>
          </a:p>
        </p:txBody>
      </p:sp>
      <p:sp>
        <p:nvSpPr>
          <p:cNvPr id="209" name="1, movable electrostatic probe,…"/>
          <p:cNvSpPr txBox="1"/>
          <p:nvPr/>
        </p:nvSpPr>
        <p:spPr>
          <a:xfrm>
            <a:off x="8061368" y="3719231"/>
            <a:ext cx="5010064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1, movable electrostatic probe,</a:t>
            </a:r>
          </a:p>
          <a:p>
            <a:pPr>
              <a:defRPr sz="26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2, fast camera (sampling rate </a:t>
            </a:r>
            <a:r>
              <a:rPr b="1"/>
              <a:t>1MHz</a:t>
            </a:r>
            <a: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Equation"/>
              <p:cNvSpPr txBox="1"/>
              <p:nvPr/>
            </p:nvSpPr>
            <p:spPr>
              <a:xfrm>
                <a:off x="9025156" y="2900312"/>
                <a:ext cx="1396764" cy="21183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=2000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2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156" y="2900312"/>
                <a:ext cx="1396764" cy="211837"/>
              </a:xfrm>
              <a:prstGeom prst="rect">
                <a:avLst/>
              </a:prstGeom>
              <a:blipFill rotWithShape="0">
                <a:blip r:embed="rId6"/>
                <a:stretch>
                  <a:fillRect l="-7424" r="-13100" b="-8857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1" name="Profile.jpg" descr="Profil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7772" y="3555517"/>
            <a:ext cx="4855323" cy="6100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1661553690945_.pic_hd.jpg" descr="1661553690945_.pic_hd.jpg"/>
          <p:cNvPicPr>
            <a:picLocks noChangeAspect="1"/>
          </p:cNvPicPr>
          <p:nvPr/>
        </p:nvPicPr>
        <p:blipFill>
          <a:blip r:embed="rId8">
            <a:extLst/>
          </a:blip>
          <a:srcRect b="24963"/>
          <a:stretch>
            <a:fillRect/>
          </a:stretch>
        </p:blipFill>
        <p:spPr>
          <a:xfrm>
            <a:off x="7544297" y="4704020"/>
            <a:ext cx="4358325" cy="450815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Arrow"/>
          <p:cNvSpPr/>
          <p:nvPr/>
        </p:nvSpPr>
        <p:spPr>
          <a:xfrm>
            <a:off x="5265142" y="7726750"/>
            <a:ext cx="2879924" cy="573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79" y="15086"/>
                </a:moveTo>
                <a:lnTo>
                  <a:pt x="4079" y="21600"/>
                </a:lnTo>
                <a:lnTo>
                  <a:pt x="0" y="10800"/>
                </a:lnTo>
                <a:lnTo>
                  <a:pt x="4079" y="0"/>
                </a:lnTo>
                <a:lnTo>
                  <a:pt x="4079" y="6514"/>
                </a:lnTo>
                <a:lnTo>
                  <a:pt x="21600" y="6514"/>
                </a:lnTo>
                <a:lnTo>
                  <a:pt x="21600" y="15086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Profiles"/>
          <p:cNvSpPr txBox="1"/>
          <p:nvPr/>
        </p:nvSpPr>
        <p:spPr>
          <a:xfrm>
            <a:off x="6391101" y="7461913"/>
            <a:ext cx="1141500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Profiles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Camera.jpg" descr="Camera.jpg"/>
          <p:cNvPicPr>
            <a:picLocks noChangeAspect="1"/>
          </p:cNvPicPr>
          <p:nvPr/>
        </p:nvPicPr>
        <p:blipFill>
          <a:blip r:embed="rId4">
            <a:extLst/>
          </a:blip>
          <a:srcRect t="29096" r="61138" b="25606"/>
          <a:stretch>
            <a:fillRect/>
          </a:stretch>
        </p:blipFill>
        <p:spPr>
          <a:xfrm>
            <a:off x="1008177" y="1250453"/>
            <a:ext cx="4344262" cy="441811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Cross-section image by the fast camera"/>
          <p:cNvSpPr txBox="1"/>
          <p:nvPr/>
        </p:nvSpPr>
        <p:spPr>
          <a:xfrm>
            <a:off x="2640226" y="324550"/>
            <a:ext cx="6490296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Cross-section image by the fast camera</a:t>
            </a:r>
          </a:p>
        </p:txBody>
      </p:sp>
      <p:pic>
        <p:nvPicPr>
          <p:cNvPr id="218" name="Movie1.mov" descr="Movie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174928" y="1220007"/>
            <a:ext cx="5413822" cy="4478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537" y="5803712"/>
            <a:ext cx="7760368" cy="3949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731" y="2161006"/>
            <a:ext cx="330200" cy="330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1396629" y="2491206"/>
            <a:ext cx="2487194" cy="4952331"/>
          </a:xfrm>
          <a:prstGeom prst="line">
            <a:avLst/>
          </a:prstGeom>
          <a:ln w="28575">
            <a:tailEnd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414825" y="7443537"/>
            <a:ext cx="2857450" cy="24063"/>
          </a:xfrm>
          <a:prstGeom prst="line">
            <a:avLst/>
          </a:prstGeom>
          <a:ln w="38100">
            <a:solidFill>
              <a:schemeClr val="accent2"/>
            </a:solidFill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66065" y="6909319"/>
            <a:ext cx="681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pple LiSung Light" charset="-120"/>
                <a:ea typeface="Apple LiSung Light" charset="-120"/>
                <a:cs typeface="Apple LiSung Light" charset="-120"/>
              </a:rPr>
              <a:t>FFT</a:t>
            </a:r>
            <a:endParaRPr lang="en-US" dirty="0">
              <a:latin typeface="Apple LiSung Light" charset="-120"/>
              <a:ea typeface="Apple LiSung Light" charset="-120"/>
              <a:cs typeface="Apple LiSung Light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499" y="150168"/>
            <a:ext cx="11222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" charset="0"/>
                <a:ea typeface="Times" charset="0"/>
                <a:cs typeface="Times" charset="0"/>
              </a:rPr>
              <a:t>SVD decomposition: the first two dominant modes</a:t>
            </a:r>
            <a:endParaRPr lang="en-US" sz="40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" y="1173480"/>
            <a:ext cx="8157136" cy="7117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3716" y="2579501"/>
            <a:ext cx="430726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charset="0"/>
                <a:ea typeface="Times" charset="0"/>
                <a:cs typeface="Times" charset="0"/>
                <a:sym typeface="Helvetica Neue"/>
              </a:rPr>
              <a:t>streamer structure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charset="0"/>
              <a:ea typeface="Times" charset="0"/>
              <a:cs typeface="Times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36363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4" y="5233416"/>
            <a:ext cx="5965860" cy="2708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2444" y="132695"/>
            <a:ext cx="11623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" charset="0"/>
                <a:ea typeface="Times" charset="0"/>
                <a:cs typeface="Times" charset="0"/>
              </a:rPr>
              <a:t>Energy exchange between the streamer and the zonal flow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79026"/>
            <a:ext cx="7002780" cy="874619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 t="5610" b="49935"/>
          <a:stretch/>
        </p:blipFill>
        <p:spPr>
          <a:xfrm>
            <a:off x="877824" y="1058548"/>
            <a:ext cx="3602736" cy="369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999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53" y="2743200"/>
            <a:ext cx="9853749" cy="166878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3965448" y="4686300"/>
            <a:ext cx="423672" cy="97840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7372" y="5786735"/>
            <a:ext cx="34034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" charset="0"/>
                <a:ea typeface="Times" charset="0"/>
                <a:cs typeface="Times" charset="0"/>
              </a:rPr>
              <a:t>The </a:t>
            </a:r>
            <a:r>
              <a:rPr lang="en-US" sz="3600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new</a:t>
            </a:r>
            <a:r>
              <a:rPr lang="en-US" sz="3600" dirty="0" smtClean="0">
                <a:latin typeface="Times" charset="0"/>
                <a:ea typeface="Times" charset="0"/>
                <a:cs typeface="Times" charset="0"/>
              </a:rPr>
              <a:t> drive:</a:t>
            </a:r>
          </a:p>
          <a:p>
            <a:r>
              <a:rPr lang="en-US" sz="3600" dirty="0" smtClean="0">
                <a:latin typeface="Times" charset="0"/>
                <a:ea typeface="Times" charset="0"/>
                <a:cs typeface="Times" charset="0"/>
              </a:rPr>
              <a:t>phase curvature</a:t>
            </a:r>
            <a:endParaRPr lang="en-US" sz="3600" dirty="0"/>
          </a:p>
        </p:txBody>
      </p:sp>
      <p:sp>
        <p:nvSpPr>
          <p:cNvPr id="5" name="Down Arrow 4"/>
          <p:cNvSpPr/>
          <p:nvPr/>
        </p:nvSpPr>
        <p:spPr>
          <a:xfrm>
            <a:off x="9172956" y="4677156"/>
            <a:ext cx="423672" cy="97840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63945" y="5786735"/>
            <a:ext cx="2441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Times" charset="0"/>
                <a:ea typeface="Times" charset="0"/>
                <a:cs typeface="Times" charset="0"/>
              </a:rPr>
              <a:t>Amplitude</a:t>
            </a:r>
            <a:r>
              <a:rPr lang="zh-CN" altLang="en-US" sz="3600" dirty="0" smtClean="0">
                <a:latin typeface="Times" charset="0"/>
                <a:ea typeface="Times" charset="0"/>
                <a:cs typeface="Times" charset="0"/>
              </a:rPr>
              <a:t> </a:t>
            </a:r>
            <a:endParaRPr lang="en-US" altLang="zh-CN" sz="36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altLang="zh-CN" sz="3600" dirty="0" smtClean="0">
                <a:latin typeface="Times" charset="0"/>
                <a:ea typeface="Times" charset="0"/>
                <a:cs typeface="Times" charset="0"/>
              </a:rPr>
              <a:t>modulation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15683" y="382187"/>
                <a:ext cx="5001049" cy="12874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𝝏</m:t>
                          </m:r>
                        </m:num>
                        <m:den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𝝏</m:t>
                          </m:r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𝒕</m:t>
                          </m:r>
                        </m:den>
                      </m:f>
                      <m:sSub>
                        <m:sSub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𝑽</m:t>
                          </m:r>
                        </m:e>
                        <m:sub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𝒁𝑭</m:t>
                          </m:r>
                        </m:sub>
                      </m:sSub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𝒓</m:t>
                          </m:r>
                        </m:den>
                      </m:f>
                      <m:f>
                        <m:f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𝝏</m:t>
                          </m:r>
                        </m:num>
                        <m:den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𝝏</m:t>
                          </m:r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𝒓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44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kumimoji="0" lang="en-US" sz="44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  <m:t>𝜫</m:t>
                              </m:r>
                            </m:e>
                            <m:sub>
                              <m:r>
                                <a:rPr kumimoji="0" lang="en-US" sz="44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  <m:t>𝒓</m:t>
                              </m:r>
                              <m:r>
                                <a:rPr kumimoji="0" lang="en-US" sz="44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  <m:t>𝜽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3" y="382187"/>
                <a:ext cx="5001049" cy="12874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501640" y="243840"/>
            <a:ext cx="2662305" cy="1722120"/>
          </a:xfrm>
          <a:prstGeom prst="rect">
            <a:avLst/>
          </a:prstGeom>
          <a:solidFill>
            <a:schemeClr val="accent1">
              <a:alpha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52337" y="1965960"/>
            <a:ext cx="3849303" cy="1033914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60844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74" y="1040558"/>
            <a:ext cx="7628022" cy="8713042"/>
          </a:xfrm>
          <a:prstGeom prst="rect">
            <a:avLst/>
          </a:prstGeom>
        </p:spPr>
      </p:pic>
      <p:sp>
        <p:nvSpPr>
          <p:cNvPr id="3" name="Line"/>
          <p:cNvSpPr/>
          <p:nvPr/>
        </p:nvSpPr>
        <p:spPr>
          <a:xfrm>
            <a:off x="570510" y="913196"/>
            <a:ext cx="11863780" cy="1"/>
          </a:xfrm>
          <a:prstGeom prst="line">
            <a:avLst/>
          </a:prstGeom>
          <a:ln w="1016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60854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162227" y="0"/>
            <a:ext cx="53415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Times" charset="0"/>
                <a:ea typeface="Times" charset="0"/>
                <a:cs typeface="Times" charset="0"/>
              </a:rPr>
              <a:t>Phase-gradient shock</a:t>
            </a:r>
            <a:endParaRPr lang="en-US" sz="4400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 t="5610" b="49935"/>
          <a:stretch/>
        </p:blipFill>
        <p:spPr>
          <a:xfrm>
            <a:off x="9350496" y="1040558"/>
            <a:ext cx="3083794" cy="3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8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/>
          <p:cNvSpPr/>
          <p:nvPr/>
        </p:nvSpPr>
        <p:spPr>
          <a:xfrm>
            <a:off x="570510" y="913196"/>
            <a:ext cx="11863780" cy="1"/>
          </a:xfrm>
          <a:prstGeom prst="line">
            <a:avLst/>
          </a:prstGeom>
          <a:ln w="1016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60854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626553" y="208405"/>
            <a:ext cx="84128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Times" charset="0"/>
                <a:ea typeface="Times" charset="0"/>
                <a:cs typeface="Times" charset="0"/>
              </a:rPr>
              <a:t>How phase-gradient shock forms?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469979" y="1359471"/>
            <a:ext cx="6032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 smtClean="0">
                <a:latin typeface="Times" charset="0"/>
                <a:ea typeface="Times" charset="0"/>
                <a:cs typeface="Times" charset="0"/>
              </a:rPr>
              <a:t>Flow resonance approximation:</a:t>
            </a:r>
            <a:endParaRPr lang="en-US" sz="36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83961" y="2005802"/>
                <a:ext cx="4336380" cy="12874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𝝏</m:t>
                          </m:r>
                        </m:num>
                        <m:den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𝝏</m:t>
                          </m:r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𝒕</m:t>
                          </m:r>
                        </m:den>
                      </m:f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𝑺</m:t>
                      </m:r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+</m:t>
                      </m:r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𝑽</m:t>
                      </m:r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⋅</m:t>
                      </m:r>
                      <m:r>
                        <a:rPr kumimoji="0" lang="en-US" sz="4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𝛁</m:t>
                      </m:r>
                      <m:r>
                        <a:rPr kumimoji="0" lang="en-US" sz="4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𝐒</m:t>
                      </m:r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≃</m:t>
                      </m:r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𝟎</m:t>
                      </m:r>
                    </m:oMath>
                  </m:oMathPara>
                </a14:m>
                <a:endPara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961" y="2005802"/>
                <a:ext cx="4336380" cy="12874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98465" y="3939601"/>
                <a:ext cx="8607869" cy="1577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Helvetica Neue"/>
                        </a:rPr>
                        <m:t>𝑽</m:t>
                      </m:r>
                      <m:r>
                        <a:rPr kumimoji="0" lang="en-US" sz="36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Helvetica Neue"/>
                        </a:rPr>
                        <m:t>≃</m:t>
                      </m:r>
                      <m:sSub>
                        <m:sSubPr>
                          <m:ctrlP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𝑽</m:t>
                          </m:r>
                        </m:e>
                        <m:sub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𝒓</m:t>
                          </m:r>
                        </m:sub>
                      </m:sSub>
                      <m:r>
                        <a:rPr kumimoji="0" lang="en-US" sz="36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Helvetica Neue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𝑽</m:t>
                          </m:r>
                        </m:e>
                        <m:sub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𝒓</m:t>
                          </m:r>
                        </m:sub>
                      </m:sSub>
                      <m:d>
                        <m:dPr>
                          <m:ctrlP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𝒓</m:t>
                          </m:r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,</m:t>
                          </m:r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𝒕</m:t>
                          </m:r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;</m:t>
                          </m:r>
                          <m:sSup>
                            <m:sSupPr>
                              <m:ctrlPr>
                                <a:rPr kumimoji="0" lang="en-US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kumimoji="0" lang="en-US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sym typeface="Helvetica Neue"/>
                                </a:rPr>
                                <m:t>𝑺</m:t>
                              </m:r>
                            </m:e>
                            <m:sup>
                              <m:r>
                                <a:rPr kumimoji="0" lang="en-US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sym typeface="Helvetica Neue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0" lang="en-US" sz="36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Helvetica Neue"/>
                        </a:rPr>
                        <m:t>≃</m:t>
                      </m:r>
                      <m:limLow>
                        <m:limLowPr>
                          <m:ctrlP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kumimoji="0" lang="en-US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kumimoji="0" lang="en-US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sym typeface="Helvetica Neue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kumimoji="0" lang="en-US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sym typeface="Helvetica Neue"/>
                                    </a:rPr>
                                    <m:t>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𝒓</m:t>
                                  </m:r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𝒕</m:t>
                                  </m:r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;</m:t>
                                  </m:r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𝟎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𝜶</m:t>
                          </m:r>
                        </m:lim>
                      </m:limLow>
                      <m:r>
                        <a:rPr kumimoji="0" lang="en-US" sz="36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Helvetica Neue"/>
                        </a:rPr>
                        <m:t>+</m:t>
                      </m:r>
                      <m:limLow>
                        <m:limLowPr>
                          <m:ctrlP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kumimoji="0" lang="en-US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𝝏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latin typeface="Cambria Math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charset="0"/>
                                        </a:rPr>
                                        <m:t>𝒓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𝝏</m:t>
                                  </m:r>
                                  <m:sSup>
                                    <m:sSup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i="1">
                                          <a:latin typeface="Cambria Math" charset="0"/>
                                        </a:rPr>
                                        <m:t>𝑺</m:t>
                                      </m:r>
                                    </m:e>
                                    <m:sup>
                                      <m:r>
                                        <a:rPr lang="en-US" sz="3600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𝜷</m:t>
                          </m:r>
                        </m:lim>
                      </m:limLow>
                      <m:sSup>
                        <m:sSupPr>
                          <m:ctrlP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𝑺</m:t>
                          </m:r>
                        </m:e>
                        <m:sup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Helvetica Neue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465" y="3939601"/>
                <a:ext cx="8607869" cy="15777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469979" y="6384758"/>
            <a:ext cx="1728486" cy="52939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676" y="5426401"/>
            <a:ext cx="5986950" cy="1913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051" y="8479096"/>
            <a:ext cx="6934200" cy="889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3031" y="7278767"/>
            <a:ext cx="131369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 smtClean="0">
                <a:latin typeface="Times" charset="0"/>
                <a:ea typeface="Times" charset="0"/>
                <a:cs typeface="Times" charset="0"/>
              </a:rPr>
              <a:t>Similar to the eikonal phase evolution equation in toroidally confined </a:t>
            </a:r>
          </a:p>
          <a:p>
            <a:r>
              <a:rPr lang="en-US" sz="3600" b="0" dirty="0" smtClean="0">
                <a:latin typeface="Times" charset="0"/>
                <a:ea typeface="Times" charset="0"/>
                <a:cs typeface="Times" charset="0"/>
              </a:rPr>
              <a:t>system: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7313676" y="5743074"/>
            <a:ext cx="1958662" cy="1353384"/>
          </a:xfrm>
          <a:prstGeom prst="rect">
            <a:avLst/>
          </a:prstGeom>
          <a:solidFill>
            <a:schemeClr val="accent1">
              <a:alpha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61679" y="8374452"/>
            <a:ext cx="1958662" cy="1188000"/>
          </a:xfrm>
          <a:prstGeom prst="rect">
            <a:avLst/>
          </a:prstGeom>
          <a:solidFill>
            <a:schemeClr val="accent1">
              <a:alpha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00221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34" y="1363912"/>
            <a:ext cx="9305153" cy="49566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46935" y="128195"/>
            <a:ext cx="2566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 smtClean="0">
                <a:latin typeface="Times" charset="0"/>
                <a:ea typeface="Times" charset="0"/>
                <a:cs typeface="Times" charset="0"/>
              </a:rPr>
              <a:t>Summary</a:t>
            </a:r>
            <a:endParaRPr lang="en-US" sz="4400" dirty="0"/>
          </a:p>
        </p:txBody>
      </p:sp>
      <p:sp>
        <p:nvSpPr>
          <p:cNvPr id="4" name="Line"/>
          <p:cNvSpPr/>
          <p:nvPr/>
        </p:nvSpPr>
        <p:spPr>
          <a:xfrm>
            <a:off x="570510" y="913196"/>
            <a:ext cx="11863780" cy="1"/>
          </a:xfrm>
          <a:prstGeom prst="line">
            <a:avLst/>
          </a:prstGeom>
          <a:ln w="1016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60854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96418" y="6417362"/>
            <a:ext cx="3134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mtClean="0">
                <a:latin typeface="Times" charset="0"/>
                <a:ea typeface="Times" charset="0"/>
                <a:cs typeface="Times" charset="0"/>
              </a:rPr>
              <a:t>Future work: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709788" y="7805004"/>
            <a:ext cx="11585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0" dirty="0" smtClean="0">
                <a:latin typeface="Times" charset="0"/>
                <a:ea typeface="Times" charset="0"/>
                <a:cs typeface="Times" charset="0"/>
              </a:rPr>
              <a:t>Nonlinear saturation of the phase-curvature driven </a:t>
            </a:r>
            <a:r>
              <a:rPr lang="en-US" altLang="zh-CN" sz="3600" b="0" smtClean="0">
                <a:latin typeface="Times" charset="0"/>
                <a:ea typeface="Times" charset="0"/>
                <a:cs typeface="Times" charset="0"/>
              </a:rPr>
              <a:t>zonal flow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127813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9804" y="3250305"/>
            <a:ext cx="3570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 smtClean="0">
                <a:latin typeface="Times" charset="0"/>
                <a:ea typeface="Times" charset="0"/>
                <a:cs typeface="Times" charset="0"/>
              </a:rPr>
              <a:t>谢谢！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49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utline"/>
          <p:cNvSpPr txBox="1"/>
          <p:nvPr/>
        </p:nvSpPr>
        <p:spPr>
          <a:xfrm>
            <a:off x="5606231" y="861959"/>
            <a:ext cx="1792338" cy="68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Outline</a:t>
            </a:r>
          </a:p>
        </p:txBody>
      </p:sp>
      <p:sp>
        <p:nvSpPr>
          <p:cNvPr id="129" name="-Zonal flow and confinement of magnetically confined plasma system"/>
          <p:cNvSpPr txBox="1"/>
          <p:nvPr/>
        </p:nvSpPr>
        <p:spPr>
          <a:xfrm>
            <a:off x="87801" y="2808977"/>
            <a:ext cx="11818941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b="1" dirty="0"/>
              <a:t>-Zonal flow and confinement of magnetically confined plasma system</a:t>
            </a:r>
          </a:p>
        </p:txBody>
      </p:sp>
      <p:sp>
        <p:nvSpPr>
          <p:cNvPr id="130" name="-Zonal flow formation through phase patterning(theory)"/>
          <p:cNvSpPr txBox="1"/>
          <p:nvPr/>
        </p:nvSpPr>
        <p:spPr>
          <a:xfrm>
            <a:off x="87801" y="4796372"/>
            <a:ext cx="9662903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b="1"/>
              <a:t>-Zonal flow formation through phase patterning(theory)</a:t>
            </a:r>
          </a:p>
        </p:txBody>
      </p:sp>
      <p:sp>
        <p:nvSpPr>
          <p:cNvPr id="131" name="-Validation of the new theory at Peking university Plasma Test device(PPT)"/>
          <p:cNvSpPr txBox="1"/>
          <p:nvPr/>
        </p:nvSpPr>
        <p:spPr>
          <a:xfrm>
            <a:off x="87801" y="6633954"/>
            <a:ext cx="12916999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b="1"/>
              <a:t>-Validation of the new theory at Peking university Plasma Test device(PPT)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r="8190"/>
          <a:stretch/>
        </p:blipFill>
        <p:spPr>
          <a:xfrm>
            <a:off x="1" y="802645"/>
            <a:ext cx="4803270" cy="3627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17" y="910761"/>
            <a:ext cx="5344694" cy="390183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860758" y="2213811"/>
            <a:ext cx="2101516" cy="44917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731" y="1003223"/>
            <a:ext cx="126732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charset="0"/>
                <a:ea typeface="Times" charset="0"/>
                <a:cs typeface="Times" charset="0"/>
                <a:sym typeface="Helvetica Neue"/>
              </a:rPr>
              <a:t>Ideal magnetic surface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" charset="0"/>
              <a:ea typeface="Times" charset="0"/>
              <a:cs typeface="Times" charset="0"/>
              <a:sym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7050" y="4689215"/>
            <a:ext cx="87366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0" dirty="0" smtClean="0">
                <a:latin typeface="Times" charset="0"/>
                <a:ea typeface="Times" charset="0"/>
                <a:cs typeface="Times" charset="0"/>
              </a:rPr>
              <a:t>Rational surfaces are the most dangerous 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2" y="5656341"/>
            <a:ext cx="4001657" cy="3671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52553" y="6261370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Times" charset="0"/>
                <a:ea typeface="Times" charset="0"/>
                <a:cs typeface="Times" charset="0"/>
              </a:rPr>
              <a:t>Streamer structure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99666" y="6723035"/>
            <a:ext cx="2464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Times" charset="0"/>
                <a:ea typeface="Times" charset="0"/>
                <a:cs typeface="Times" charset="0"/>
              </a:rPr>
              <a:t>‘ballooning’ mode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551944" y="6489930"/>
            <a:ext cx="1276603" cy="44917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95234" y="5728433"/>
            <a:ext cx="220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Times" charset="0"/>
                <a:ea typeface="Times" charset="0"/>
                <a:cs typeface="Times" charset="0"/>
              </a:rPr>
              <a:t>Bohm diffusion: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748989" y="6383779"/>
                <a:ext cx="1701748" cy="6938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𝑫</m:t>
                          </m:r>
                        </m:e>
                        <m:sub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𝑩</m:t>
                          </m:r>
                        </m:sub>
                      </m:sSub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𝟏𝟔</m:t>
                          </m:r>
                        </m:den>
                      </m:f>
                      <m:f>
                        <m:fPr>
                          <m:ctrlP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𝒄𝑻</m:t>
                          </m:r>
                        </m:num>
                        <m:den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𝒆𝑩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989" y="6383779"/>
                <a:ext cx="1701748" cy="6938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416940" y="7928161"/>
            <a:ext cx="63658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 smtClean="0">
                <a:latin typeface="Times" charset="0"/>
                <a:ea typeface="Times" charset="0"/>
                <a:cs typeface="Times" charset="0"/>
              </a:rPr>
              <a:t>The Tokamak stays in a </a:t>
            </a:r>
          </a:p>
          <a:p>
            <a:r>
              <a:rPr lang="en-US" sz="3600" b="0" dirty="0" smtClean="0">
                <a:latin typeface="Times" charset="0"/>
                <a:ea typeface="Times" charset="0"/>
                <a:cs typeface="Times" charset="0"/>
              </a:rPr>
              <a:t>Low confinement mode(L-mode)</a:t>
            </a:r>
            <a:endParaRPr lang="en-US" sz="3600" dirty="0"/>
          </a:p>
        </p:txBody>
      </p:sp>
      <p:sp>
        <p:nvSpPr>
          <p:cNvPr id="15" name="Down Arrow 14"/>
          <p:cNvSpPr/>
          <p:nvPr/>
        </p:nvSpPr>
        <p:spPr>
          <a:xfrm>
            <a:off x="9160042" y="7184700"/>
            <a:ext cx="439821" cy="868437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39249" y="-97550"/>
            <a:ext cx="6498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Times" charset="0"/>
                <a:ea typeface="Times" charset="0"/>
                <a:cs typeface="Times" charset="0"/>
              </a:rPr>
              <a:t>The confinement problem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9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12046" r="11228" b="12725"/>
          <a:stretch/>
        </p:blipFill>
        <p:spPr>
          <a:xfrm>
            <a:off x="499760" y="1500131"/>
            <a:ext cx="4812633" cy="454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299" y="293679"/>
            <a:ext cx="13068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smtClean="0">
                <a:latin typeface="Times" charset="0"/>
                <a:ea typeface="Times" charset="0"/>
                <a:cs typeface="Times" charset="0"/>
              </a:rPr>
              <a:t>However, the plasma can self-organize into a high confinement state(H-mode)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18299" y="878454"/>
            <a:ext cx="5575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smtClean="0">
                <a:latin typeface="Times" charset="0"/>
                <a:ea typeface="Times" charset="0"/>
                <a:cs typeface="Times" charset="0"/>
              </a:rPr>
              <a:t>through excitation of </a:t>
            </a:r>
            <a:r>
              <a:rPr lang="en-US" sz="3200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zonal flow</a:t>
            </a:r>
            <a:r>
              <a:rPr lang="en-US" sz="3200" b="0" dirty="0" smtClean="0">
                <a:latin typeface="Times" charset="0"/>
                <a:ea typeface="Times" charset="0"/>
                <a:cs typeface="Times" charset="0"/>
              </a:rPr>
              <a:t>.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910978" y="6090772"/>
            <a:ext cx="3990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Zonal flow in Jupiter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91" y="1286258"/>
            <a:ext cx="6865335" cy="40967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41574" y="5859939"/>
            <a:ext cx="3263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From </a:t>
            </a:r>
            <a:r>
              <a:rPr lang="en-US" dirty="0" err="1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gkw.org.uk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41619" y="5355920"/>
            <a:ext cx="5756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Zonal flow in Tokamak plasma 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53911" y="8212219"/>
                <a:ext cx="3125536" cy="1272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𝑫</m:t>
                          </m:r>
                        </m:e>
                        <m:sub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𝑩</m:t>
                          </m:r>
                        </m:sub>
                      </m:sSub>
                      <m:r>
                        <a:rPr kumimoji="0" lang="en-US" sz="4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𝟏𝟔</m:t>
                          </m:r>
                        </m:den>
                      </m:f>
                      <m:f>
                        <m:fPr>
                          <m:ctrlP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𝒄𝑻</m:t>
                          </m:r>
                        </m:num>
                        <m:den>
                          <m:r>
                            <a:rPr kumimoji="0" lang="en-US" sz="4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𝒆𝑩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1" y="8212219"/>
                <a:ext cx="3125536" cy="12720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>
            <a:off x="4645952" y="8809192"/>
            <a:ext cx="2101516" cy="44917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65937" y="8270024"/>
                <a:ext cx="3702873" cy="11564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𝑫</m:t>
                          </m:r>
                        </m:e>
                        <m:sub>
                          <m: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𝑮𝑩</m:t>
                          </m:r>
                        </m:sub>
                      </m:sSub>
                      <m:r>
                        <a:rPr kumimoji="0" lang="en-US" sz="40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Helvetica Neue"/>
                          <a:cs typeface="Helvetica Neue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𝟏𝟔</m:t>
                          </m:r>
                        </m:den>
                      </m:f>
                      <m:f>
                        <m:fPr>
                          <m:ctrlP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𝒄𝑻</m:t>
                          </m:r>
                        </m:num>
                        <m:den>
                          <m: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𝒆𝑩</m:t>
                          </m:r>
                        </m:den>
                      </m:f>
                      <m:f>
                        <m:fPr>
                          <m:ctrlP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  <m:t>𝝆</m:t>
                              </m:r>
                            </m:e>
                            <m:sub>
                              <m: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  <m:t>𝒔</m:t>
                              </m:r>
                            </m:sub>
                          </m:sSub>
                        </m:num>
                        <m:den>
                          <m: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charset="0"/>
                              <a:ea typeface="Helvetica Neue"/>
                              <a:cs typeface="Helvetica Neue"/>
                              <a:sym typeface="Helvetica Neue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937" y="8270024"/>
                <a:ext cx="3702873" cy="115647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775037" y="8270024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Zonal flow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57" y="6638723"/>
            <a:ext cx="8499667" cy="15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32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hase patterning in toroidally confined plasma system"/>
          <p:cNvSpPr txBox="1"/>
          <p:nvPr/>
        </p:nvSpPr>
        <p:spPr>
          <a:xfrm>
            <a:off x="505741" y="3959814"/>
            <a:ext cx="11996875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dirty="0"/>
              <a:t>Phase patterning in </a:t>
            </a:r>
            <a:r>
              <a:rPr dirty="0" err="1">
                <a:solidFill>
                  <a:srgbClr val="FF0000"/>
                </a:solidFill>
              </a:rPr>
              <a:t>toroidally</a:t>
            </a:r>
            <a:r>
              <a:rPr dirty="0">
                <a:solidFill>
                  <a:srgbClr val="FF0000"/>
                </a:solidFill>
              </a:rPr>
              <a:t> confined plasma </a:t>
            </a:r>
            <a:r>
              <a:rPr dirty="0"/>
              <a:t>system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Equation"/>
              <p:cNvSpPr txBox="1"/>
              <p:nvPr/>
            </p:nvSpPr>
            <p:spPr>
              <a:xfrm>
                <a:off x="1043313" y="1281485"/>
                <a:ext cx="9277796" cy="8552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mr-I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r-I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mr-I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mr-I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mr-I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lim>
                      </m:limLow>
                      <m:sSub>
                        <m:sSubPr>
                          <m:ctrlP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   </m:t>
                          </m:r>
                        </m:sub>
                      </m:sSub>
                      <m:r>
                        <m:rPr>
                          <m:nor/>
                        </m:rPr>
                        <a:rPr lang="mr-IN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</m:t>
                      </m:r>
                      <m:r>
                        <m:rPr>
                          <m:sty m:val="p"/>
                        </m:rPr>
                        <a:rPr lang="mr-IN" altLang="zh-CN" sz="3600" b="0" i="0" smtClean="0">
                          <a:latin typeface="Cambria Math" charset="0"/>
                        </a:rPr>
                        <m:t>d</m:t>
                      </m:r>
                      <m:sSub>
                        <m:sSubPr>
                          <m:ctrlP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   </m:t>
                          </m:r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mr-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r-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mr-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mr-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mr-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)=|</m:t>
                      </m:r>
                      <m:sSub>
                        <m:sSubPr>
                          <m:ctrlP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mr-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mr-IN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r-IN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mr-IN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𝑖𝑚</m:t>
                          </m:r>
                          <m:r>
                            <a:rPr lang="mr-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sz="3600" dirty="0"/>
              </a:p>
            </p:txBody>
          </p:sp>
        </mc:Choice>
        <mc:Fallback xmlns="">
          <p:sp>
            <p:nvSpPr>
              <p:cNvPr id="13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313" y="1281485"/>
                <a:ext cx="9277796" cy="8552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Local Fourier mode"/>
          <p:cNvSpPr txBox="1"/>
          <p:nvPr/>
        </p:nvSpPr>
        <p:spPr>
          <a:xfrm>
            <a:off x="5872857" y="1968268"/>
            <a:ext cx="3367286" cy="5796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Local Fourier mode</a:t>
            </a:r>
          </a:p>
        </p:txBody>
      </p:sp>
      <p:sp>
        <p:nvSpPr>
          <p:cNvPr id="138" name="Mean phase"/>
          <p:cNvSpPr txBox="1"/>
          <p:nvPr/>
        </p:nvSpPr>
        <p:spPr>
          <a:xfrm>
            <a:off x="5151635" y="9096126"/>
            <a:ext cx="2066530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Mean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Equation"/>
              <p:cNvSpPr txBox="1"/>
              <p:nvPr/>
            </p:nvSpPr>
            <p:spPr>
              <a:xfrm>
                <a:off x="835519" y="2715471"/>
                <a:ext cx="4949880" cy="56887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r-IN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mr-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mr-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mr-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mr-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mr-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mr-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mr-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bar>
                        <m:barPr>
                          <m:pos m:val="top"/>
                          <m:ctrlPr>
                            <a:rPr lang="mr-IN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mr-IN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bar>
                      <m:r>
                        <a:rPr lang="mr-IN" sz="3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mr-IN" sz="3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mr-IN" sz="3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mr-IN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mr-IN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mr-IN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mr-IN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mr-IN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mr-IN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b>
                      </m:sSub>
                      <m:r>
                        <a:rPr lang="mr-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mr-IN" sz="3000" b="0" i="1">
                              <a:latin typeface="Cambria Math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1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19" y="2715471"/>
                <a:ext cx="4949880" cy="5688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Equation"/>
              <p:cNvSpPr txBox="1"/>
              <p:nvPr/>
            </p:nvSpPr>
            <p:spPr>
              <a:xfrm>
                <a:off x="8093457" y="3033379"/>
                <a:ext cx="1902572" cy="52322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r-IN" sz="3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mr-IN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mr-IN" sz="3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4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</m:acc>
                      <m:r>
                        <a:rPr lang="mr-IN"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mr-IN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mr-IN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mr-IN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sz="3400" dirty="0"/>
              </a:p>
            </p:txBody>
          </p:sp>
        </mc:Choice>
        <mc:Fallback xmlns="">
          <p:sp>
            <p:nvSpPr>
              <p:cNvPr id="14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457" y="3033379"/>
                <a:ext cx="1902572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Line"/>
          <p:cNvSpPr/>
          <p:nvPr/>
        </p:nvSpPr>
        <p:spPr>
          <a:xfrm>
            <a:off x="3351530" y="3363174"/>
            <a:ext cx="601831" cy="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2" name="Eikonal phase"/>
          <p:cNvSpPr txBox="1"/>
          <p:nvPr/>
        </p:nvSpPr>
        <p:spPr>
          <a:xfrm>
            <a:off x="2447877" y="3502996"/>
            <a:ext cx="2405262" cy="554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Eikonal phase</a:t>
            </a:r>
          </a:p>
        </p:txBody>
      </p:sp>
      <p:sp>
        <p:nvSpPr>
          <p:cNvPr id="143" name="Line"/>
          <p:cNvSpPr/>
          <p:nvPr/>
        </p:nvSpPr>
        <p:spPr>
          <a:xfrm>
            <a:off x="673100" y="1111250"/>
            <a:ext cx="11658600" cy="0"/>
          </a:xfrm>
          <a:prstGeom prst="line">
            <a:avLst/>
          </a:prstGeom>
          <a:ln w="88900">
            <a:solidFill>
              <a:srgbClr val="4800F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144" name="Phase lattice                      phase continuum"/>
          <p:cNvSpPr txBox="1"/>
          <p:nvPr/>
        </p:nvSpPr>
        <p:spPr>
          <a:xfrm>
            <a:off x="1110155" y="303942"/>
            <a:ext cx="10541348" cy="71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sz="4400" dirty="0"/>
              <a:t>Phase </a:t>
            </a:r>
            <a:r>
              <a:rPr sz="4400" dirty="0" smtClean="0"/>
              <a:t>lattice         </a:t>
            </a:r>
            <a:r>
              <a:rPr sz="4400" dirty="0"/>
              <a:t>phase continuum</a:t>
            </a:r>
          </a:p>
        </p:txBody>
      </p:sp>
      <p:sp>
        <p:nvSpPr>
          <p:cNvPr id="145" name="Line"/>
          <p:cNvSpPr/>
          <p:nvPr/>
        </p:nvSpPr>
        <p:spPr>
          <a:xfrm>
            <a:off x="5289550" y="710737"/>
            <a:ext cx="1091281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1" y="4105399"/>
            <a:ext cx="12560300" cy="5740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ine"/>
          <p:cNvSpPr/>
          <p:nvPr/>
        </p:nvSpPr>
        <p:spPr>
          <a:xfrm>
            <a:off x="673100" y="1111250"/>
            <a:ext cx="11658600" cy="0"/>
          </a:xfrm>
          <a:prstGeom prst="line">
            <a:avLst/>
          </a:prstGeom>
          <a:ln w="88900">
            <a:solidFill>
              <a:srgbClr val="4800F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148" name="From linear coupled phase lattice to global phase continuum"/>
          <p:cNvSpPr txBox="1"/>
          <p:nvPr/>
        </p:nvSpPr>
        <p:spPr>
          <a:xfrm>
            <a:off x="-73719" y="387042"/>
            <a:ext cx="12618839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sz="3200" dirty="0"/>
              <a:t>  From linear coupled </a:t>
            </a:r>
            <a:r>
              <a:rPr sz="3200" b="1" dirty="0"/>
              <a:t>phase lattice </a:t>
            </a:r>
            <a:r>
              <a:rPr sz="3200" dirty="0"/>
              <a:t>to global </a:t>
            </a:r>
            <a:r>
              <a:rPr sz="3200" b="1" dirty="0"/>
              <a:t>phase continuum</a:t>
            </a:r>
          </a:p>
        </p:txBody>
      </p:sp>
      <p:sp>
        <p:nvSpPr>
          <p:cNvPr id="149" name="Eikonal equation of the phase"/>
          <p:cNvSpPr txBox="1"/>
          <p:nvPr/>
        </p:nvSpPr>
        <p:spPr>
          <a:xfrm>
            <a:off x="744632" y="1339392"/>
            <a:ext cx="50131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t>Eikonal equation of the phase</a:t>
            </a:r>
          </a:p>
        </p:txBody>
      </p:sp>
      <p:sp>
        <p:nvSpPr>
          <p:cNvPr id="152" name="stochastic Doppler shift"/>
          <p:cNvSpPr txBox="1"/>
          <p:nvPr/>
        </p:nvSpPr>
        <p:spPr>
          <a:xfrm>
            <a:off x="7767683" y="2890968"/>
            <a:ext cx="350596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0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/>
              <a:t>stochastic Doppler shift</a:t>
            </a:r>
          </a:p>
        </p:txBody>
      </p:sp>
      <p:sp>
        <p:nvSpPr>
          <p:cNvPr id="153" name="Line"/>
          <p:cNvSpPr/>
          <p:nvPr/>
        </p:nvSpPr>
        <p:spPr>
          <a:xfrm>
            <a:off x="6054260" y="3076110"/>
            <a:ext cx="1" cy="102961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5" name="Line"/>
          <p:cNvSpPr/>
          <p:nvPr/>
        </p:nvSpPr>
        <p:spPr>
          <a:xfrm flipH="1">
            <a:off x="3723612" y="4511210"/>
            <a:ext cx="1136849" cy="4366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6" name="eigenfrequency"/>
          <p:cNvSpPr txBox="1"/>
          <p:nvPr/>
        </p:nvSpPr>
        <p:spPr>
          <a:xfrm>
            <a:off x="1968717" y="4859505"/>
            <a:ext cx="231686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0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 err="1"/>
              <a:t>eigenfrequency</a:t>
            </a:r>
            <a:endParaRPr dirty="0"/>
          </a:p>
        </p:txBody>
      </p:sp>
      <p:sp>
        <p:nvSpPr>
          <p:cNvPr id="157" name="Line"/>
          <p:cNvSpPr/>
          <p:nvPr/>
        </p:nvSpPr>
        <p:spPr>
          <a:xfrm>
            <a:off x="6028860" y="4511210"/>
            <a:ext cx="1" cy="4498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8" name="magnetic drift"/>
          <p:cNvSpPr txBox="1"/>
          <p:nvPr/>
        </p:nvSpPr>
        <p:spPr>
          <a:xfrm>
            <a:off x="5182425" y="4877955"/>
            <a:ext cx="21065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0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/>
              <a:t>magnetic drift</a:t>
            </a:r>
          </a:p>
        </p:txBody>
      </p:sp>
      <p:sp>
        <p:nvSpPr>
          <p:cNvPr id="159" name="coherent Doppler shift"/>
          <p:cNvSpPr txBox="1"/>
          <p:nvPr/>
        </p:nvSpPr>
        <p:spPr>
          <a:xfrm>
            <a:off x="8859011" y="4859505"/>
            <a:ext cx="336194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0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/>
              <a:t>coherent Doppler shift</a:t>
            </a:r>
          </a:p>
        </p:txBody>
      </p:sp>
      <p:sp>
        <p:nvSpPr>
          <p:cNvPr id="160" name="Line"/>
          <p:cNvSpPr/>
          <p:nvPr/>
        </p:nvSpPr>
        <p:spPr>
          <a:xfrm>
            <a:off x="7422445" y="4651863"/>
            <a:ext cx="1641111" cy="2677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1" name="Line"/>
          <p:cNvSpPr/>
          <p:nvPr/>
        </p:nvSpPr>
        <p:spPr>
          <a:xfrm>
            <a:off x="6028860" y="5366567"/>
            <a:ext cx="1" cy="4498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2" name="with"/>
          <p:cNvSpPr txBox="1"/>
          <p:nvPr/>
        </p:nvSpPr>
        <p:spPr>
          <a:xfrm>
            <a:off x="2515266" y="6738864"/>
            <a:ext cx="91306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t>with </a:t>
            </a:r>
          </a:p>
        </p:txBody>
      </p:sp>
      <p:sp>
        <p:nvSpPr>
          <p:cNvPr id="164" name="strong coupling…"/>
          <p:cNvSpPr txBox="1"/>
          <p:nvPr/>
        </p:nvSpPr>
        <p:spPr>
          <a:xfrm>
            <a:off x="2860127" y="7303203"/>
            <a:ext cx="2284173" cy="84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30000"/>
              </a:lnSpc>
              <a:spcBef>
                <a:spcPts val="1600"/>
              </a:spcBef>
              <a:defRPr sz="28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strong coupling</a:t>
            </a:r>
          </a:p>
          <a:p>
            <a:pPr>
              <a:lnSpc>
                <a:spcPct val="30000"/>
              </a:lnSpc>
              <a:spcBef>
                <a:spcPts val="1600"/>
              </a:spcBef>
              <a:defRPr sz="28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 approximation </a:t>
            </a:r>
          </a:p>
        </p:txBody>
      </p:sp>
      <p:sp>
        <p:nvSpPr>
          <p:cNvPr id="167" name="Line"/>
          <p:cNvSpPr/>
          <p:nvPr/>
        </p:nvSpPr>
        <p:spPr>
          <a:xfrm>
            <a:off x="7145883" y="7594179"/>
            <a:ext cx="4228751" cy="591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998"/>
                </a:moveTo>
                <a:lnTo>
                  <a:pt x="11411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8" name="eigenvalue of magnetic drift operator"/>
          <p:cNvSpPr txBox="1"/>
          <p:nvPr/>
        </p:nvSpPr>
        <p:spPr>
          <a:xfrm>
            <a:off x="7376187" y="7109666"/>
            <a:ext cx="501091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30000"/>
              </a:lnSpc>
              <a:spcBef>
                <a:spcPts val="1600"/>
              </a:spcBef>
              <a:defRPr sz="2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/>
              <a:t>eigenvalue of magnetic drift operator</a:t>
            </a:r>
          </a:p>
        </p:txBody>
      </p:sp>
      <p:sp>
        <p:nvSpPr>
          <p:cNvPr id="171" name="Rectangle"/>
          <p:cNvSpPr/>
          <p:nvPr/>
        </p:nvSpPr>
        <p:spPr>
          <a:xfrm>
            <a:off x="3659313" y="5893977"/>
            <a:ext cx="7713412" cy="2111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488" y="1596254"/>
            <a:ext cx="4254500" cy="176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4042534"/>
            <a:ext cx="33147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321" b="1"/>
          <a:stretch/>
        </p:blipFill>
        <p:spPr>
          <a:xfrm>
            <a:off x="2860127" y="5823788"/>
            <a:ext cx="8089900" cy="582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730" y="6794460"/>
            <a:ext cx="2453686" cy="575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02400" y="6213383"/>
                <a:ext cx="305178" cy="21236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mbria Math" charset="0"/>
                          <a:cs typeface="Cambria Math" charset="0"/>
                          <a:sym typeface="Helvetica Neue"/>
                        </a:rPr>
                        <m:t>⇓</m:t>
                      </m:r>
                    </m:oMath>
                  </m:oMathPara>
                </a14:m>
                <a:endParaRPr kumimoji="0" lang="en-US" sz="13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00" y="6213383"/>
                <a:ext cx="305178" cy="2123658"/>
              </a:xfrm>
              <a:prstGeom prst="rect">
                <a:avLst/>
              </a:prstGeom>
              <a:blipFill rotWithShape="0">
                <a:blip r:embed="rId6"/>
                <a:stretch>
                  <a:fillRect l="-174000" r="-1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573" y="8375161"/>
            <a:ext cx="8229720" cy="10524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905077" y="2935705"/>
            <a:ext cx="1156911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74" name="Eikonal phase evolution equation"/>
          <p:cNvSpPr txBox="1"/>
          <p:nvPr/>
        </p:nvSpPr>
        <p:spPr>
          <a:xfrm>
            <a:off x="974026" y="745198"/>
            <a:ext cx="563632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 err="1"/>
              <a:t>Eikonal</a:t>
            </a:r>
            <a:r>
              <a:rPr dirty="0"/>
              <a:t> phase evolution equation</a:t>
            </a:r>
          </a:p>
        </p:txBody>
      </p:sp>
      <p:sp>
        <p:nvSpPr>
          <p:cNvPr id="176" name="Line"/>
          <p:cNvSpPr/>
          <p:nvPr/>
        </p:nvSpPr>
        <p:spPr>
          <a:xfrm>
            <a:off x="9486900" y="3244850"/>
            <a:ext cx="0" cy="6350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7" name="phase diffusion associated…"/>
          <p:cNvSpPr txBox="1"/>
          <p:nvPr/>
        </p:nvSpPr>
        <p:spPr>
          <a:xfrm>
            <a:off x="8545902" y="3892123"/>
            <a:ext cx="405474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rPr dirty="0"/>
              <a:t>phase diffusion associated </a:t>
            </a:r>
          </a:p>
          <a:p>
            <a: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rPr dirty="0"/>
              <a:t>with stochastic Doppler shift</a:t>
            </a:r>
          </a:p>
        </p:txBody>
      </p:sp>
      <p:sp>
        <p:nvSpPr>
          <p:cNvPr id="178" name="Line"/>
          <p:cNvSpPr/>
          <p:nvPr/>
        </p:nvSpPr>
        <p:spPr>
          <a:xfrm>
            <a:off x="5562600" y="3067049"/>
            <a:ext cx="1" cy="9271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9" name="convective motion of…"/>
          <p:cNvSpPr txBox="1"/>
          <p:nvPr/>
        </p:nvSpPr>
        <p:spPr>
          <a:xfrm>
            <a:off x="3485069" y="3643076"/>
            <a:ext cx="339585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 dirty="0"/>
          </a:p>
          <a:p>
            <a: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rPr dirty="0"/>
              <a:t>convective motion of </a:t>
            </a:r>
          </a:p>
          <a:p>
            <a: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rPr dirty="0"/>
              <a:t>the global phase pattern</a:t>
            </a:r>
          </a:p>
        </p:txBody>
      </p:sp>
      <p:sp>
        <p:nvSpPr>
          <p:cNvPr id="180" name="Line"/>
          <p:cNvSpPr/>
          <p:nvPr/>
        </p:nvSpPr>
        <p:spPr>
          <a:xfrm>
            <a:off x="7670799" y="3227761"/>
            <a:ext cx="1" cy="19645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1" name="nonlinear steepening"/>
          <p:cNvSpPr txBox="1"/>
          <p:nvPr/>
        </p:nvSpPr>
        <p:spPr>
          <a:xfrm>
            <a:off x="6180156" y="5217743"/>
            <a:ext cx="326068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40000"/>
              </a:lnSpc>
              <a:spcBef>
                <a:spcPts val="1600"/>
              </a:spcBef>
              <a:defRPr sz="29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t>nonlinear steepening</a:t>
            </a:r>
          </a:p>
        </p:txBody>
      </p:sp>
      <p:sp>
        <p:nvSpPr>
          <p:cNvPr id="182" name="Eikonal phase gradient evolution equation"/>
          <p:cNvSpPr txBox="1"/>
          <p:nvPr/>
        </p:nvSpPr>
        <p:spPr>
          <a:xfrm>
            <a:off x="-160160" y="5888068"/>
            <a:ext cx="7290457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rPr dirty="0" err="1"/>
              <a:t>Eikonal</a:t>
            </a:r>
            <a:r>
              <a:rPr dirty="0"/>
              <a:t> </a:t>
            </a:r>
            <a:r>
              <a:rPr dirty="0" smtClean="0"/>
              <a:t>phase</a:t>
            </a:r>
            <a:r>
              <a:rPr lang="en-US" altLang="zh-CN" dirty="0" smtClean="0"/>
              <a:t>-</a:t>
            </a:r>
            <a:r>
              <a:rPr dirty="0" smtClean="0"/>
              <a:t>gradient </a:t>
            </a:r>
            <a:r>
              <a:rPr dirty="0"/>
              <a:t>equation</a:t>
            </a:r>
          </a:p>
        </p:txBody>
      </p:sp>
      <p:sp>
        <p:nvSpPr>
          <p:cNvPr id="185" name="Line"/>
          <p:cNvSpPr/>
          <p:nvPr/>
        </p:nvSpPr>
        <p:spPr>
          <a:xfrm>
            <a:off x="7670799" y="5742168"/>
            <a:ext cx="1" cy="168706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6" name="Rectangle"/>
          <p:cNvSpPr/>
          <p:nvPr/>
        </p:nvSpPr>
        <p:spPr>
          <a:xfrm>
            <a:off x="6750050" y="2318504"/>
            <a:ext cx="2021976" cy="876296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Rectangle"/>
          <p:cNvSpPr/>
          <p:nvPr/>
        </p:nvSpPr>
        <p:spPr>
          <a:xfrm>
            <a:off x="6140450" y="7470743"/>
            <a:ext cx="2857051" cy="1064912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49" y="2269332"/>
            <a:ext cx="6934200" cy="88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5" y="7412299"/>
            <a:ext cx="10934700" cy="1244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90" name="Line"/>
          <p:cNvSpPr/>
          <p:nvPr/>
        </p:nvSpPr>
        <p:spPr>
          <a:xfrm>
            <a:off x="638670" y="895574"/>
            <a:ext cx="11176001" cy="1"/>
          </a:xfrm>
          <a:prstGeom prst="line">
            <a:avLst/>
          </a:prstGeom>
          <a:ln w="88900">
            <a:solidFill>
              <a:srgbClr val="4800F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191" name="Global phase-gradient shocks and ZF patterning"/>
          <p:cNvSpPr txBox="1"/>
          <p:nvPr/>
        </p:nvSpPr>
        <p:spPr>
          <a:xfrm>
            <a:off x="1882095" y="164745"/>
            <a:ext cx="868915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500" b="0"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dirty="0"/>
              <a:t> Global phase-gradient shocks and ZF patterning</a:t>
            </a:r>
          </a:p>
        </p:txBody>
      </p:sp>
      <p:sp>
        <p:nvSpPr>
          <p:cNvPr id="193" name="Shock layer"/>
          <p:cNvSpPr txBox="1"/>
          <p:nvPr/>
        </p:nvSpPr>
        <p:spPr>
          <a:xfrm>
            <a:off x="1029416" y="7899399"/>
            <a:ext cx="170535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/>
              <a:t>Shock layer</a:t>
            </a:r>
          </a:p>
        </p:txBody>
      </p:sp>
      <p:sp>
        <p:nvSpPr>
          <p:cNvPr id="194" name="Line"/>
          <p:cNvSpPr/>
          <p:nvPr/>
        </p:nvSpPr>
        <p:spPr>
          <a:xfrm>
            <a:off x="3041904" y="8108393"/>
            <a:ext cx="112014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5" name="large global phase curvature"/>
          <p:cNvSpPr txBox="1"/>
          <p:nvPr/>
        </p:nvSpPr>
        <p:spPr>
          <a:xfrm>
            <a:off x="4813204" y="7891476"/>
            <a:ext cx="395751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dirty="0"/>
              <a:t>large global phase curvature</a:t>
            </a:r>
          </a:p>
        </p:txBody>
      </p:sp>
      <p:sp>
        <p:nvSpPr>
          <p:cNvPr id="196" name="Line"/>
          <p:cNvSpPr/>
          <p:nvPr/>
        </p:nvSpPr>
        <p:spPr>
          <a:xfrm>
            <a:off x="9451105" y="8108393"/>
            <a:ext cx="112014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7" name="ZF layer"/>
          <p:cNvSpPr txBox="1"/>
          <p:nvPr/>
        </p:nvSpPr>
        <p:spPr>
          <a:xfrm>
            <a:off x="10936850" y="7907477"/>
            <a:ext cx="125308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40000"/>
              </a:lnSpc>
              <a:spcBef>
                <a:spcPts val="1600"/>
              </a:spcBef>
              <a:defRPr sz="2900" b="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t>ZF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74" y="1497671"/>
            <a:ext cx="11687981" cy="60679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56790" y="8445500"/>
            <a:ext cx="5650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Z.B. Guo and P.H. Diamond, PRL2016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383</Words>
  <Application>Microsoft Office PowerPoint</Application>
  <PresentationFormat>自定义</PresentationFormat>
  <Paragraphs>93</Paragraphs>
  <Slides>19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Apple LiSung Light</vt:lpstr>
      <vt:lpstr>Bodoni SvtyTwo ITC TT-Bold</vt:lpstr>
      <vt:lpstr>Bodoni SvtyTwo ITC TT-Book</vt:lpstr>
      <vt:lpstr>Helvetica Light</vt:lpstr>
      <vt:lpstr>Helvetica Neue</vt:lpstr>
      <vt:lpstr>Helvetica Neue Light</vt:lpstr>
      <vt:lpstr>Helvetica Neue Medium</vt:lpstr>
      <vt:lpstr>Helvetica Neue Thin</vt:lpstr>
      <vt:lpstr>Palatino</vt:lpstr>
      <vt:lpstr>Songti TC</vt:lpstr>
      <vt:lpstr>Cambria Math</vt:lpstr>
      <vt:lpstr>Times</vt:lpstr>
      <vt:lpstr>Times New Roman</vt:lpstr>
      <vt:lpstr>White</vt:lpstr>
      <vt:lpstr>Phase Patterning: a Route to Flow Generation in Plasma Turbulence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Patterning: a Route to Flow Generation</dc:title>
  <dc:creator>yangxiaoyi</dc:creator>
  <cp:lastModifiedBy>yangxiaoyi</cp:lastModifiedBy>
  <cp:revision>25</cp:revision>
  <dcterms:modified xsi:type="dcterms:W3CDTF">2019-04-22T05:44:36Z</dcterms:modified>
</cp:coreProperties>
</file>