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05" r:id="rId2"/>
    <p:sldId id="313" r:id="rId3"/>
    <p:sldId id="297" r:id="rId4"/>
    <p:sldId id="315" r:id="rId5"/>
    <p:sldId id="322" r:id="rId6"/>
    <p:sldId id="316" r:id="rId7"/>
    <p:sldId id="317" r:id="rId8"/>
    <p:sldId id="318" r:id="rId9"/>
    <p:sldId id="320" r:id="rId10"/>
    <p:sldId id="321" r:id="rId11"/>
    <p:sldId id="307" r:id="rId12"/>
    <p:sldId id="30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CFF1E"/>
    <a:srgbClr val="D4C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9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0EEF0-7BA6-4056-923B-AC4AF6B2D804}" type="datetimeFigureOut">
              <a:rPr lang="zh-CN" altLang="en-US" smtClean="0"/>
              <a:t>2019/1/13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ABAC9-F377-4EC9-B2CA-345F9E9E33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59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ABAC9-F377-4EC9-B2CA-345F9E9E332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4226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ABAC9-F377-4EC9-B2CA-345F9E9E332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927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ABAC9-F377-4EC9-B2CA-345F9E9E332C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379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F76-D260-4F0F-961E-128D73FE3F42}" type="datetimeFigureOut">
              <a:rPr lang="zh-CN" altLang="en-US" smtClean="0"/>
              <a:t>2019/1/13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46F1-4F33-4331-B3E8-719C05B1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57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F76-D260-4F0F-961E-128D73FE3F42}" type="datetimeFigureOut">
              <a:rPr lang="zh-CN" altLang="en-US" smtClean="0"/>
              <a:t>2019/1/13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46F1-4F33-4331-B3E8-719C05B1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95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F76-D260-4F0F-961E-128D73FE3F42}" type="datetimeFigureOut">
              <a:rPr lang="zh-CN" altLang="en-US" smtClean="0"/>
              <a:t>2019/1/13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46F1-4F33-4331-B3E8-719C05B1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61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F76-D260-4F0F-961E-128D73FE3F42}" type="datetimeFigureOut">
              <a:rPr lang="zh-CN" altLang="en-US" smtClean="0"/>
              <a:t>2019/1/13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46F1-4F33-4331-B3E8-719C05B1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120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F76-D260-4F0F-961E-128D73FE3F42}" type="datetimeFigureOut">
              <a:rPr lang="zh-CN" altLang="en-US" smtClean="0"/>
              <a:t>2019/1/13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46F1-4F33-4331-B3E8-719C05B1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5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F76-D260-4F0F-961E-128D73FE3F42}" type="datetimeFigureOut">
              <a:rPr lang="zh-CN" altLang="en-US" smtClean="0"/>
              <a:t>2019/1/13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46F1-4F33-4331-B3E8-719C05B1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269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F76-D260-4F0F-961E-128D73FE3F42}" type="datetimeFigureOut">
              <a:rPr lang="zh-CN" altLang="en-US" smtClean="0"/>
              <a:t>2019/1/13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46F1-4F33-4331-B3E8-719C05B1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84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F76-D260-4F0F-961E-128D73FE3F42}" type="datetimeFigureOut">
              <a:rPr lang="zh-CN" altLang="en-US" smtClean="0"/>
              <a:t>2019/1/13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46F1-4F33-4331-B3E8-719C05B1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60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F76-D260-4F0F-961E-128D73FE3F42}" type="datetimeFigureOut">
              <a:rPr lang="zh-CN" altLang="en-US" smtClean="0"/>
              <a:t>2019/1/13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46F1-4F33-4331-B3E8-719C05B1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84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F76-D260-4F0F-961E-128D73FE3F42}" type="datetimeFigureOut">
              <a:rPr lang="zh-CN" altLang="en-US" smtClean="0"/>
              <a:t>2019/1/13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46F1-4F33-4331-B3E8-719C05B1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251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F76-D260-4F0F-961E-128D73FE3F42}" type="datetimeFigureOut">
              <a:rPr lang="zh-CN" altLang="en-US" smtClean="0"/>
              <a:t>2019/1/13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B46F1-4F33-4331-B3E8-719C05B1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55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9EF76-D260-4F0F-961E-128D73FE3F42}" type="datetimeFigureOut">
              <a:rPr lang="zh-CN" altLang="en-US" smtClean="0"/>
              <a:t>2019/1/13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B46F1-4F33-4331-B3E8-719C05B10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150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image" Target="../media/image80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5" Type="http://schemas.openxmlformats.org/officeDocument/2006/relationships/image" Target="../media/image20.png"/><Relationship Id="rId10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0.png"/><Relationship Id="rId3" Type="http://schemas.openxmlformats.org/officeDocument/2006/relationships/image" Target="../media/image23.png"/><Relationship Id="rId7" Type="http://schemas.openxmlformats.org/officeDocument/2006/relationships/image" Target="../media/image100.png"/><Relationship Id="rId12" Type="http://schemas.openxmlformats.org/officeDocument/2006/relationships/image" Target="../media/image2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28.png"/><Relationship Id="rId5" Type="http://schemas.openxmlformats.org/officeDocument/2006/relationships/image" Target="../media/image26.png"/><Relationship Id="rId10" Type="http://schemas.openxmlformats.org/officeDocument/2006/relationships/image" Target="../media/image27.png"/><Relationship Id="rId4" Type="http://schemas.openxmlformats.org/officeDocument/2006/relationships/image" Target="../media/image24.png"/><Relationship Id="rId9" Type="http://schemas.openxmlformats.org/officeDocument/2006/relationships/image" Target="../media/image25.png"/><Relationship Id="rId1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13" Type="http://schemas.openxmlformats.org/officeDocument/2006/relationships/image" Target="../media/image45.png"/><Relationship Id="rId3" Type="http://schemas.openxmlformats.org/officeDocument/2006/relationships/image" Target="../media/image39.png"/><Relationship Id="rId7" Type="http://schemas.openxmlformats.org/officeDocument/2006/relationships/image" Target="../media/image360.png"/><Relationship Id="rId12" Type="http://schemas.openxmlformats.org/officeDocument/2006/relationships/image" Target="../media/image4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0.png"/><Relationship Id="rId11" Type="http://schemas.openxmlformats.org/officeDocument/2006/relationships/image" Target="../media/image43.png"/><Relationship Id="rId5" Type="http://schemas.openxmlformats.org/officeDocument/2006/relationships/image" Target="../media/image41.png"/><Relationship Id="rId10" Type="http://schemas.openxmlformats.org/officeDocument/2006/relationships/image" Target="../media/image400.png"/><Relationship Id="rId4" Type="http://schemas.openxmlformats.org/officeDocument/2006/relationships/image" Target="../media/image40.png"/><Relationship Id="rId9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45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0" y="2102886"/>
            <a:ext cx="8993262" cy="4482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685407" y="1906178"/>
                <a:ext cx="1860614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𝐼𝑛𝑖𝑡𝑖𝑎𝑙𝑀𝑜𝑚𝑒𝑛𝑡𝑢𝑚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07" y="1906178"/>
                <a:ext cx="1860614" cy="207749"/>
              </a:xfrm>
              <a:prstGeom prst="rect">
                <a:avLst/>
              </a:prstGeom>
              <a:blipFill rotWithShape="0">
                <a:blip r:embed="rId3"/>
                <a:stretch>
                  <a:fillRect l="-327" t="-2941" b="-32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69350" y="185865"/>
            <a:ext cx="3410813" cy="3231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Signal MC@2644 and 2646 ( </a:t>
            </a:r>
            <a:r>
              <a:rPr lang="en-US" altLang="zh-CN" sz="15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MCTruth</a:t>
            </a:r>
            <a:r>
              <a:rPr lang="en-US" altLang="zh-CN" sz="1500" dirty="0">
                <a:latin typeface="Cambria Math" panose="02040503050406030204" pitchFamily="18" charset="0"/>
                <a:ea typeface="Cambria Math" panose="02040503050406030204" pitchFamily="18" charset="0"/>
              </a:rPr>
              <a:t> )</a:t>
            </a:r>
            <a:endParaRPr lang="zh-CN" altLang="en-US" sz="1500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618062" y="4343887"/>
                <a:ext cx="1921139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𝐹𝑖𝑛𝑎𝑙𝑃𝑜𝑠𝑖𝑡𝑖𝑜𝑛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62" y="4343887"/>
                <a:ext cx="1921139" cy="207749"/>
              </a:xfrm>
              <a:prstGeom prst="rect">
                <a:avLst/>
              </a:prstGeom>
              <a:blipFill rotWithShape="0">
                <a:blip r:embed="rId4"/>
                <a:stretch>
                  <a:fillRect t="-2941" b="-32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/>
              <p:cNvSpPr txBox="1"/>
              <p:nvPr/>
            </p:nvSpPr>
            <p:spPr>
              <a:xfrm>
                <a:off x="912922" y="840682"/>
                <a:ext cx="2287382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15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𝟐𝟔𝟒𝟔</m:t>
                    </m:r>
                    <m:r>
                      <a:rPr lang="en-US" altLang="zh-CN" sz="15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:−       </m:t>
                    </m:r>
                    <m:r>
                      <a:rPr lang="en-US" altLang="zh-CN" sz="15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𝟐𝟔𝟒𝟒</m:t>
                    </m:r>
                    <m:r>
                      <a:rPr lang="en-US" altLang="zh-CN" sz="1500" b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:−</m:t>
                    </m:r>
                  </m:oMath>
                </a14:m>
                <a:r>
                  <a:rPr lang="zh-CN" altLang="en-US" sz="1500" b="1" dirty="0"/>
                  <a:t> </a:t>
                </a:r>
              </a:p>
            </p:txBody>
          </p:sp>
        </mc:Choice>
        <mc:Fallback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922" y="840682"/>
                <a:ext cx="2287382" cy="230832"/>
              </a:xfrm>
              <a:prstGeom prst="rect">
                <a:avLst/>
              </a:prstGeom>
              <a:blipFill rotWithShape="0">
                <a:blip r:embed="rId5"/>
                <a:stretch>
                  <a:fillRect l="-2933" b="-5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/>
              <p:cNvSpPr txBox="1"/>
              <p:nvPr/>
            </p:nvSpPr>
            <p:spPr>
              <a:xfrm>
                <a:off x="3794669" y="4343887"/>
                <a:ext cx="1921139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𝐼𝑛𝑖𝑡𝑖𝑎𝑙𝑃𝑜𝑠𝑖𝑡𝑖𝑜𝑛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35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1350" dirty="0"/>
              </a:p>
            </p:txBody>
          </p:sp>
        </mc:Choice>
        <mc:Fallback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669" y="4343887"/>
                <a:ext cx="1921139" cy="207749"/>
              </a:xfrm>
              <a:prstGeom prst="rect">
                <a:avLst/>
              </a:prstGeom>
              <a:blipFill rotWithShape="0">
                <a:blip r:embed="rId6"/>
                <a:stretch>
                  <a:fillRect t="-2941" b="-32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/>
              <p:cNvSpPr txBox="1"/>
              <p:nvPr/>
            </p:nvSpPr>
            <p:spPr>
              <a:xfrm>
                <a:off x="3855194" y="1906178"/>
                <a:ext cx="1860614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𝐼𝑛𝑖𝑡𝑖𝑎𝑙𝑀𝑜𝑚𝑒𝑛𝑡𝑢𝑚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35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1350" dirty="0"/>
              </a:p>
            </p:txBody>
          </p:sp>
        </mc:Choice>
        <mc:Fallback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194" y="1906178"/>
                <a:ext cx="1860614" cy="207749"/>
              </a:xfrm>
              <a:prstGeom prst="rect">
                <a:avLst/>
              </a:prstGeom>
              <a:blipFill rotWithShape="0">
                <a:blip r:embed="rId7"/>
                <a:stretch>
                  <a:fillRect l="-2288" t="-2941" r="-654" b="-32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/>
              <p:cNvSpPr txBox="1"/>
              <p:nvPr/>
            </p:nvSpPr>
            <p:spPr>
              <a:xfrm>
                <a:off x="6939523" y="1906178"/>
                <a:ext cx="1860614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𝐼𝑛𝑖𝑡𝑖𝑎𝑙𝑀𝑜𝑚𝑒𝑛𝑡𝑢𝑚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35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sz="1350" dirty="0"/>
              </a:p>
            </p:txBody>
          </p:sp>
        </mc:Choice>
        <mc:Fallback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9523" y="1906178"/>
                <a:ext cx="1860614" cy="207749"/>
              </a:xfrm>
              <a:prstGeom prst="rect">
                <a:avLst/>
              </a:prstGeom>
              <a:blipFill rotWithShape="0">
                <a:blip r:embed="rId8"/>
                <a:stretch>
                  <a:fillRect l="-1961" t="-2941" r="-327" b="-32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本框 15"/>
              <p:cNvSpPr txBox="1"/>
              <p:nvPr/>
            </p:nvSpPr>
            <p:spPr>
              <a:xfrm>
                <a:off x="6878998" y="4343886"/>
                <a:ext cx="1921139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𝐼𝑛𝑖𝑡𝑖𝑎𝑙𝑃𝑜𝑠𝑖𝑡𝑖𝑜𝑛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35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998" y="4343886"/>
                <a:ext cx="1921139" cy="207749"/>
              </a:xfrm>
              <a:prstGeom prst="rect">
                <a:avLst/>
              </a:prstGeom>
              <a:blipFill rotWithShape="0">
                <a:blip r:embed="rId9"/>
                <a:stretch>
                  <a:fillRect l="-949" t="-2941" r="-1899" b="-32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矩形 1"/>
              <p:cNvSpPr/>
              <p:nvPr/>
            </p:nvSpPr>
            <p:spPr>
              <a:xfrm>
                <a:off x="4032292" y="69635"/>
                <a:ext cx="3367031" cy="1203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i="1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𝛯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400" i="1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𝛬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0</m:t>
                          </m:r>
                        </m:sup>
                      </m:sSup>
                      <m:sSubSup>
                        <m:sSubSupPr>
                          <m:ctrlP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SupPr>
                        <m:e>
                          <m:r>
                            <a:rPr lang="zh-CN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altLang="zh-CN" sz="2400" i="1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→</m:t>
                      </m:r>
                      <m:r>
                        <a:rPr lang="en-US" altLang="zh-CN" sz="2400" i="1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𝑝</m:t>
                      </m:r>
                      <m:sSubSup>
                        <m:sSubSupPr>
                          <m:ctrlP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SupPr>
                        <m:e>
                          <m:r>
                            <a:rPr lang="zh-CN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−</m:t>
                          </m:r>
                        </m:sup>
                      </m:sSubSup>
                      <m:sSubSup>
                        <m:sSubSupPr>
                          <m:ctrlP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SupPr>
                        <m:e>
                          <m:r>
                            <a:rPr lang="zh-CN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en-US" altLang="zh-CN" sz="240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𝛯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i="1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US" altLang="zh-CN" sz="2400" i="1">
                                  <a:solidFill>
                                    <a:schemeClr val="tx1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𝛬</m:t>
                              </m:r>
                            </m:e>
                          </m:acc>
                        </m:e>
                        <m:sup>
                          <m: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0</m:t>
                          </m:r>
                        </m:sup>
                      </m:sSup>
                      <m:sSubSup>
                        <m:sSubSupPr>
                          <m:ctrlP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SupPr>
                        <m:e>
                          <m:r>
                            <a:rPr lang="zh-CN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en-US" altLang="zh-CN" sz="2400" i="1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→</m:t>
                      </m:r>
                      <m:acc>
                        <m:accPr>
                          <m:chr m:val="̅"/>
                          <m:ctrlP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accPr>
                        <m:e>
                          <m: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𝑝</m:t>
                          </m:r>
                        </m:e>
                      </m:acc>
                      <m:sSubSup>
                        <m:sSubSupPr>
                          <m:ctrlP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SupPr>
                        <m:e>
                          <m:r>
                            <a:rPr lang="zh-CN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+</m:t>
                          </m:r>
                        </m:sup>
                      </m:sSubSup>
                      <m:sSubSup>
                        <m:sSubSupPr>
                          <m:ctrlP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SupPr>
                        <m:e>
                          <m:r>
                            <a:rPr lang="zh-CN" alt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zh-CN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292" y="69635"/>
                <a:ext cx="3367031" cy="120353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31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97520" y="1262831"/>
                <a:ext cx="7858338" cy="521171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dirty="0" smtClean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</a:rPr>
                  <a:t>⨀ </a:t>
                </a:r>
                <a:r>
                  <a:rPr lang="en-US" altLang="zh-CN" dirty="0" smtClean="0">
                    <a:latin typeface="Cambria Math" pitchFamily="18" charset="0"/>
                    <a:ea typeface="Cambria Math" pitchFamily="18" charset="0"/>
                  </a:rPr>
                  <a:t>Final </a:t>
                </a:r>
                <a:r>
                  <a:rPr lang="en-US" altLang="zh-CN" dirty="0">
                    <a:latin typeface="Cambria Math" pitchFamily="18" charset="0"/>
                    <a:ea typeface="Cambria Math" pitchFamily="18" charset="0"/>
                  </a:rPr>
                  <a:t>State: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𝛯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i="1">
                        <a:latin typeface="Cambria Math" pitchFamily="18" charset="0"/>
                        <a:ea typeface="Cambria Math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zh-CN" i="1">
                                <a:latin typeface="Cambria Math" pitchFamily="18" charset="0"/>
                                <a:ea typeface="Cambria Math" pitchFamily="18" charset="0"/>
                              </a:rPr>
                            </m:ctrlPr>
                          </m:acc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𝛬</m:t>
                            </m:r>
                          </m:e>
                        </m:acc>
                      </m:e>
                      <m:sup>
                        <m:r>
                          <a:rPr lang="en-US" altLang="zh-CN" i="1">
                            <a:latin typeface="Cambria Math" pitchFamily="18" charset="0"/>
                            <a:ea typeface="Cambria Math" pitchFamily="18" charset="0"/>
                          </a:rPr>
                          <m:t>0</m:t>
                        </m:r>
                      </m:sup>
                    </m:sSup>
                    <m:sSubSup>
                      <m:sSubSupPr>
                        <m:ctrlPr>
                          <a:rPr lang="en-US" altLang="zh-CN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en-US" altLang="zh-CN" i="1">
                        <a:latin typeface="Cambria Math" pitchFamily="18" charset="0"/>
                        <a:ea typeface="Cambria Math" pitchFamily="18" charset="0"/>
                      </a:rPr>
                      <m:t>→</m:t>
                    </m:r>
                    <m:acc>
                      <m:accPr>
                        <m:chr m:val="̅"/>
                        <m:ctrlPr>
                          <a:rPr lang="en-US" altLang="zh-CN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𝑛</m:t>
                        </m:r>
                      </m:e>
                    </m:acc>
                    <m:sSubSup>
                      <m:sSubSupPr>
                        <m:ctrlPr>
                          <a:rPr lang="en-US" altLang="zh-CN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0</m:t>
                        </m:r>
                      </m:sup>
                    </m:sSubSup>
                    <m:sSubSup>
                      <m:sSubSupPr>
                        <m:ctrlPr>
                          <a:rPr lang="en-US" altLang="zh-CN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endParaRPr lang="en-US" altLang="zh-CN" i="1" dirty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-135000">
                  <a:lnSpc>
                    <a:spcPct val="150000"/>
                  </a:lnSpc>
                </a:pPr>
                <a:r>
                  <a:rPr lang="en-US" altLang="zh-CN" sz="2400" dirty="0" smtClean="0">
                    <a:latin typeface="Cambria Math" pitchFamily="18" charset="0"/>
                    <a:ea typeface="Cambria Math" pitchFamily="18" charset="0"/>
                  </a:rPr>
                  <a:t>Good </a:t>
                </a:r>
                <a:r>
                  <a:rPr lang="en-US" altLang="zh-CN" sz="2400" dirty="0">
                    <a:latin typeface="Cambria Math" pitchFamily="18" charset="0"/>
                    <a:ea typeface="Cambria Math" pitchFamily="18" charset="0"/>
                  </a:rPr>
                  <a:t>Charged Track:</a:t>
                </a:r>
              </a:p>
              <a:p>
                <a:pPr marL="0" indent="-135000">
                  <a:lnSpc>
                    <a:spcPct val="150000"/>
                  </a:lnSpc>
                  <a:buNone/>
                </a:pP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𝑐𝑜𝑠</m:t>
                        </m:r>
                        <m:r>
                          <a:rPr lang="zh-CN" altLang="en-US" sz="1600" b="0" i="1">
                            <a:latin typeface="Cambria Math" pitchFamily="18" charset="0"/>
                            <a:ea typeface="Cambria Math" pitchFamily="18" charset="0"/>
                          </a:rPr>
                          <m:t>𝜃</m:t>
                        </m:r>
                      </m:e>
                    </m:d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&lt;0.93</m:t>
                    </m:r>
                  </m:oMath>
                </a14:m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,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𝑑𝑧</m:t>
                        </m:r>
                      </m:e>
                    </m:d>
                    <m:r>
                      <a:rPr lang="en-US" altLang="zh-CN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≤10</m:t>
                    </m:r>
                  </m:oMath>
                </a14:m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𝑑𝑟</m:t>
                        </m:r>
                      </m:e>
                    </m:d>
                    <m:r>
                      <a:rPr lang="en-US" altLang="zh-CN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+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</m:t>
                    </m:r>
                  </m:oMath>
                </a14:m>
                <a:endParaRPr lang="en-US" altLang="zh-CN" sz="16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-135000">
                  <a:lnSpc>
                    <a:spcPct val="150000"/>
                  </a:lnSpc>
                </a:pPr>
                <a:r>
                  <a:rPr lang="en-US" altLang="zh-CN" sz="2400" dirty="0" smtClean="0">
                    <a:latin typeface="Cambria Math" pitchFamily="18" charset="0"/>
                    <a:ea typeface="Cambria Math" pitchFamily="18" charset="0"/>
                  </a:rPr>
                  <a:t>PID:</a:t>
                </a:r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sSup>
                          <m:sSupPr>
                            <m:ctrlPr>
                              <a:rPr lang="en-US" altLang="zh-CN" sz="1600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600" i="1">
                                <a:latin typeface="Cambria Math" pitchFamily="18" charset="0"/>
                                <a:ea typeface="Cambria Math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sz="1600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+</m:t>
                            </m:r>
                          </m:sup>
                        </m:sSup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US" altLang="zh-CN" sz="16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-135000">
                  <a:lnSpc>
                    <a:spcPct val="150000"/>
                  </a:lnSpc>
                </a:pPr>
                <a:r>
                  <a:rPr lang="en-US" altLang="zh-CN" sz="2400" dirty="0" smtClean="0">
                    <a:latin typeface="Cambria Math" pitchFamily="18" charset="0"/>
                    <a:ea typeface="Cambria Math" pitchFamily="18" charset="0"/>
                  </a:rPr>
                  <a:t>Good Neutral Track: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600" i="1" smtClean="0"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i="1">
                              <a:latin typeface="Cambria Math" pitchFamily="18" charset="0"/>
                              <a:ea typeface="Cambria Math" pitchFamily="18" charset="0"/>
                            </a:rPr>
                            <m:t>𝑑𝐸</m:t>
                          </m:r>
                        </m:e>
                        <m:sub>
                          <m:r>
                            <a:rPr lang="en-US" altLang="zh-CN" sz="1600" b="1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𝑩𝒂𝒓𝒓𝒆𝒍</m:t>
                          </m:r>
                        </m:sub>
                      </m:sSub>
                      <m:r>
                        <a:rPr lang="el-GR" altLang="zh-CN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25 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𝑀𝑒𝑉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1600" i="1"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𝑑</m:t>
                          </m:r>
                          <m:r>
                            <a:rPr lang="en-US" altLang="zh-CN" sz="1600" i="1">
                              <a:latin typeface="Cambria Math" pitchFamily="18" charset="0"/>
                              <a:ea typeface="Cambria Math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sz="1600" b="1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𝑬𝒏𝒅𝒄𝒂𝒑</m:t>
                          </m:r>
                        </m:sub>
                      </m:sSub>
                      <m:r>
                        <a:rPr lang="el-GR" altLang="zh-CN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altLang="zh-CN" sz="1600" i="1">
                          <a:latin typeface="Cambria Math" pitchFamily="18" charset="0"/>
                          <a:ea typeface="Cambria Math" pitchFamily="18" charset="0"/>
                        </a:rPr>
                        <m:t>5</m:t>
                      </m:r>
                      <m:r>
                        <a:rPr lang="en-US" altLang="zh-CN" sz="1600" b="0" i="1" smtClean="0">
                          <a:latin typeface="Cambria Math" pitchFamily="18" charset="0"/>
                          <a:ea typeface="Cambria Math" pitchFamily="18" charset="0"/>
                        </a:rPr>
                        <m:t>0</m:t>
                      </m:r>
                      <m:r>
                        <a:rPr lang="en-US" altLang="zh-CN" sz="1600" i="1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a:rPr lang="en-US" altLang="zh-CN" sz="1600" i="1">
                          <a:latin typeface="Cambria Math" pitchFamily="18" charset="0"/>
                          <a:ea typeface="Cambria Math" pitchFamily="18" charset="0"/>
                        </a:rPr>
                        <m:t>𝑀𝑒𝑉</m:t>
                      </m:r>
                      <m:r>
                        <a:rPr lang="en-US" altLang="zh-CN" sz="1600" i="1">
                          <a:latin typeface="Cambria Math" pitchFamily="18" charset="0"/>
                          <a:ea typeface="Cambria Math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zh-CN" sz="1600" i="1" smtClean="0"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zh-CN" alt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b>
                      </m:sSub>
                      <m:r>
                        <a:rPr lang="zh-CN" alt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10,  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𝑛𝑒𝑢𝑡𝑟𝑎𝑙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≥3</m:t>
                      </m:r>
                    </m:oMath>
                  </m:oMathPara>
                </a14:m>
                <a:endParaRPr lang="en-US" altLang="zh-CN" sz="16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            Select </a:t>
                </a: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t</a:t>
                </a:r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he most energetic shower as antineutron;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            Looping all photons to do resonance fit, select the combination with minimum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            </a:t>
                </a:r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chi-square as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zh-CN" alt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0</m:t>
                        </m:r>
                      </m:sup>
                    </m:sSubSup>
                  </m:oMath>
                </a14:m>
                <a:endParaRPr lang="en-US" altLang="zh-CN" sz="1600" i="1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520" y="1262831"/>
                <a:ext cx="7858338" cy="5211711"/>
              </a:xfrm>
              <a:blipFill rotWithShape="0">
                <a:blip r:embed="rId2"/>
                <a:stretch>
                  <a:fillRect l="-16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297520" y="437800"/>
            <a:ext cx="279191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Event </a:t>
            </a:r>
            <a:r>
              <a:rPr lang="en-US" altLang="zh-CN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Selection(10)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107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1847" y="2992618"/>
            <a:ext cx="3030736" cy="238933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125251" y="253165"/>
                <a:ext cx="637993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𝟐𝟔𝟒𝟒</m:t>
                      </m:r>
                      <m:r>
                        <a:rPr lang="en-US" altLang="zh-CN" sz="15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zh-CN" altLang="en-US" sz="15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51" y="253165"/>
                <a:ext cx="637993" cy="230832"/>
              </a:xfrm>
              <a:prstGeom prst="rect">
                <a:avLst/>
              </a:prstGeom>
              <a:blipFill rotWithShape="0">
                <a:blip r:embed="rId3"/>
                <a:stretch>
                  <a:fillRect b="-81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101" y="687835"/>
            <a:ext cx="3028064" cy="223265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1074253" y="468713"/>
                <a:ext cx="838626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3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135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CN" altLang="en-US" sz="1350" dirty="0"/>
                  <a:t> </a:t>
                </a:r>
                <a:r>
                  <a:rPr lang="en-US" altLang="zh-CN" sz="1350" dirty="0"/>
                  <a:t>Energy</a:t>
                </a:r>
                <a:endParaRPr lang="zh-CN" altLang="en-US" sz="1350" dirty="0"/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253" y="468713"/>
                <a:ext cx="838626" cy="207749"/>
              </a:xfrm>
              <a:prstGeom prst="rect">
                <a:avLst/>
              </a:prstGeom>
              <a:blipFill rotWithShape="0">
                <a:blip r:embed="rId5"/>
                <a:stretch>
                  <a:fillRect l="-5072" t="-26471" b="-5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4088240" y="476176"/>
                <a:ext cx="839443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3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135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CN" altLang="en-US" sz="1350" dirty="0"/>
                  <a:t> </a:t>
                </a:r>
                <a:r>
                  <a:rPr lang="en-US" altLang="zh-CN" sz="1350" dirty="0"/>
                  <a:t>Energy</a:t>
                </a:r>
                <a:endParaRPr lang="zh-CN" altLang="en-US" sz="1350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240" y="476176"/>
                <a:ext cx="839443" cy="207749"/>
              </a:xfrm>
              <a:prstGeom prst="rect">
                <a:avLst/>
              </a:prstGeom>
              <a:blipFill rotWithShape="0">
                <a:blip r:embed="rId6"/>
                <a:stretch>
                  <a:fillRect l="-5109" t="-26471" b="-529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6817405" y="462437"/>
                <a:ext cx="1136822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350" i="1" dirty="0">
                          <a:latin typeface="Cambria Math" panose="020405030504060302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altLang="zh-CN" sz="1350" dirty="0"/>
                        <m:t>bar</m:t>
                      </m:r>
                      <m:r>
                        <m:rPr>
                          <m:nor/>
                        </m:rPr>
                        <a:rPr lang="en-US" altLang="zh-CN" sz="1350" dirty="0"/>
                        <m:t> </m:t>
                      </m:r>
                      <m:r>
                        <m:rPr>
                          <m:nor/>
                        </m:rPr>
                        <a:rPr lang="en-US" altLang="zh-CN" sz="1350" dirty="0"/>
                        <m:t>Energy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405" y="462437"/>
                <a:ext cx="1136822" cy="207749"/>
              </a:xfrm>
              <a:prstGeom prst="rect">
                <a:avLst/>
              </a:prstGeom>
              <a:blipFill rotWithShape="0">
                <a:blip r:embed="rId7"/>
                <a:stretch>
                  <a:fillRect b="-264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64165" y="734662"/>
            <a:ext cx="2687594" cy="216722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76233" y="720551"/>
            <a:ext cx="2781965" cy="216722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20161" y="3082880"/>
            <a:ext cx="2711454" cy="213576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5292" y="3124326"/>
            <a:ext cx="2605892" cy="205287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9" name="文本框 18"/>
              <p:cNvSpPr txBox="1"/>
              <p:nvPr/>
            </p:nvSpPr>
            <p:spPr>
              <a:xfrm>
                <a:off x="7129131" y="3840110"/>
                <a:ext cx="91343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𝒅𝑬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altLang="zh-CN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zh-CN" altLang="en-US" b="1" dirty="0"/>
              </a:p>
            </p:txBody>
          </p:sp>
        </mc:Choice>
        <mc:Fallback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131" y="3840110"/>
                <a:ext cx="913431" cy="276999"/>
              </a:xfrm>
              <a:prstGeom prst="rect">
                <a:avLst/>
              </a:prstGeom>
              <a:blipFill rotWithShape="0">
                <a:blip r:embed="rId12"/>
                <a:stretch>
                  <a:fillRect t="-2222" r="-5333" b="-1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533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133408" y="138865"/>
                <a:ext cx="637993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b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𝟐𝟔𝟒𝟒</m:t>
                      </m:r>
                      <m:r>
                        <a:rPr lang="en-US" altLang="zh-CN" sz="1500" b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zh-CN" altLang="en-US" sz="1500" b="1" dirty="0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08" y="138865"/>
                <a:ext cx="637993" cy="230832"/>
              </a:xfrm>
              <a:prstGeom prst="rect">
                <a:avLst/>
              </a:prstGeom>
              <a:blipFill rotWithShape="0">
                <a:blip r:embed="rId2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62" y="1359580"/>
            <a:ext cx="3032111" cy="208367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8619" y="1385558"/>
            <a:ext cx="2680277" cy="194600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2418" y="369697"/>
            <a:ext cx="2879456" cy="203172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5518" y="3813825"/>
            <a:ext cx="2438189" cy="192759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8117" y="3724632"/>
            <a:ext cx="2572857" cy="201678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2794" y="2401419"/>
            <a:ext cx="2639035" cy="211823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44861" y="4594733"/>
            <a:ext cx="2637707" cy="210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0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97520" y="1262831"/>
                <a:ext cx="7858338" cy="521171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dirty="0" smtClean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</a:rPr>
                  <a:t>⨀ </a:t>
                </a:r>
                <a:r>
                  <a:rPr lang="en-US" altLang="zh-CN" dirty="0" smtClean="0">
                    <a:latin typeface="Cambria Math" pitchFamily="18" charset="0"/>
                    <a:ea typeface="Cambria Math" pitchFamily="18" charset="0"/>
                  </a:rPr>
                  <a:t>Final </a:t>
                </a:r>
                <a:r>
                  <a:rPr lang="en-US" altLang="zh-CN" dirty="0">
                    <a:latin typeface="Cambria Math" pitchFamily="18" charset="0"/>
                    <a:ea typeface="Cambria Math" pitchFamily="18" charset="0"/>
                  </a:rPr>
                  <a:t>State: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zh-CN" alt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𝛯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>
                        <a:latin typeface="Cambria Math" pitchFamily="18" charset="0"/>
                        <a:ea typeface="Cambria Math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i="1" smtClean="0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altLang="zh-CN" i="1" smtClean="0">
                                <a:latin typeface="Cambria Math" pitchFamily="18" charset="0"/>
                                <a:ea typeface="Cambria Math" pitchFamily="18" charset="0"/>
                              </a:rPr>
                            </m:ctrlPr>
                          </m:accPr>
                          <m:e>
                            <m:r>
                              <a:rPr lang="zh-CN" alt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𝛬</m:t>
                            </m:r>
                          </m:e>
                        </m:acc>
                      </m:e>
                      <m:sup>
                        <m:r>
                          <a:rPr lang="en-US" altLang="zh-CN" b="0" i="1">
                            <a:latin typeface="Cambria Math" pitchFamily="18" charset="0"/>
                            <a:ea typeface="Cambria Math" pitchFamily="18" charset="0"/>
                          </a:rPr>
                          <m:t>0</m:t>
                        </m:r>
                      </m:sup>
                    </m:sSup>
                    <m:sSubSup>
                      <m:sSubSupPr>
                        <m:ctrlPr>
                          <a:rPr lang="en-US" altLang="zh-CN" i="1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zh-CN" alt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  <m:r>
                      <a:rPr lang="en-US" altLang="zh-CN" b="0" i="1">
                        <a:latin typeface="Cambria Math" pitchFamily="18" charset="0"/>
                        <a:ea typeface="Cambria Math" pitchFamily="18" charset="0"/>
                      </a:rPr>
                      <m:t>→</m:t>
                    </m:r>
                    <m:acc>
                      <m:accPr>
                        <m:chr m:val="̅"/>
                        <m:ctrlPr>
                          <a:rPr lang="en-US" altLang="zh-CN" i="1" smtClean="0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altLang="zh-CN" b="0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𝑝</m:t>
                        </m:r>
                      </m:e>
                    </m:acc>
                    <m:sSubSup>
                      <m:sSubSupPr>
                        <m:ctrlPr>
                          <a:rPr lang="en-US" altLang="zh-CN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zh-CN" altLang="en-US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b="0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+</m:t>
                        </m:r>
                      </m:sup>
                    </m:sSubSup>
                    <m:sSubSup>
                      <m:sSubSupPr>
                        <m:ctrlPr>
                          <a:rPr lang="en-US" altLang="zh-CN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zh-CN" altLang="en-US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endParaRPr lang="en-US" altLang="zh-CN" i="1" dirty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-135000">
                  <a:lnSpc>
                    <a:spcPct val="150000"/>
                  </a:lnSpc>
                </a:pPr>
                <a:r>
                  <a:rPr lang="en-US" altLang="zh-CN" sz="2400" dirty="0" smtClean="0">
                    <a:latin typeface="Cambria Math" pitchFamily="18" charset="0"/>
                    <a:ea typeface="Cambria Math" pitchFamily="18" charset="0"/>
                  </a:rPr>
                  <a:t>Good </a:t>
                </a:r>
                <a:r>
                  <a:rPr lang="en-US" altLang="zh-CN" sz="2400" dirty="0">
                    <a:latin typeface="Cambria Math" pitchFamily="18" charset="0"/>
                    <a:ea typeface="Cambria Math" pitchFamily="18" charset="0"/>
                  </a:rPr>
                  <a:t>Charged Track:</a:t>
                </a:r>
              </a:p>
              <a:p>
                <a:pPr marL="0" indent="-135000">
                  <a:lnSpc>
                    <a:spcPct val="150000"/>
                  </a:lnSpc>
                  <a:buNone/>
                </a:pP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𝑐𝑜𝑠</m:t>
                        </m:r>
                        <m:r>
                          <a:rPr lang="zh-CN" altLang="en-US" sz="1600" b="0" i="1">
                            <a:latin typeface="Cambria Math" pitchFamily="18" charset="0"/>
                            <a:ea typeface="Cambria Math" pitchFamily="18" charset="0"/>
                          </a:rPr>
                          <m:t>𝜃</m:t>
                        </m:r>
                      </m:e>
                    </m:d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&lt;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0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.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93</m:t>
                    </m:r>
                  </m:oMath>
                </a14:m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,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𝑑𝑧</m:t>
                        </m:r>
                      </m:e>
                    </m:d>
                    <m:r>
                      <a:rPr lang="en-US" altLang="zh-CN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𝑑𝑟</m:t>
                        </m:r>
                      </m:e>
                    </m:d>
                    <m:r>
                      <a:rPr lang="en-US" altLang="zh-CN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+</m:t>
                        </m:r>
                      </m:sub>
                    </m:sSub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2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𝑜𝑟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3</m:t>
                    </m:r>
                  </m:oMath>
                </a14:m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  <a:p>
                <a:pPr marL="0" indent="-135000">
                  <a:lnSpc>
                    <a:spcPct val="150000"/>
                  </a:lnSpc>
                </a:pPr>
                <a:r>
                  <a:rPr lang="en-US" altLang="zh-CN" sz="2400" dirty="0">
                    <a:latin typeface="Cambria Math" pitchFamily="18" charset="0"/>
                    <a:ea typeface="Cambria Math" pitchFamily="18" charset="0"/>
                  </a:rPr>
                  <a:t>PID with </a:t>
                </a:r>
                <a:r>
                  <a:rPr lang="en-US" altLang="zh-CN" sz="2400" dirty="0" err="1">
                    <a:latin typeface="Cambria Math" pitchFamily="18" charset="0"/>
                    <a:ea typeface="Cambria Math" pitchFamily="18" charset="0"/>
                  </a:rPr>
                  <a:t>dE</a:t>
                </a:r>
                <a:r>
                  <a:rPr lang="en-US" altLang="zh-CN" sz="2400" dirty="0">
                    <a:latin typeface="Cambria Math" pitchFamily="18" charset="0"/>
                    <a:ea typeface="Cambria Math" pitchFamily="18" charset="0"/>
                  </a:rPr>
                  <a:t>/dx and TOF</a:t>
                </a:r>
                <a:r>
                  <a:rPr lang="en-US" altLang="zh-CN" sz="2400" dirty="0" smtClean="0">
                    <a:latin typeface="Cambria Math" pitchFamily="18" charset="0"/>
                    <a:ea typeface="Cambria Math" pitchFamily="18" charset="0"/>
                  </a:rPr>
                  <a:t>:</a:t>
                </a:r>
              </a:p>
              <a:p>
                <a:pPr marL="0" indent="-135000">
                  <a:lnSpc>
                    <a:spcPct val="150000"/>
                  </a:lnSpc>
                  <a:buNone/>
                </a:pP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𝜋</m:t>
                        </m:r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1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 ,      </m:t>
                    </m:r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𝜋</m:t>
                        </m:r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1</m:t>
                    </m:r>
                  </m:oMath>
                </a14:m>
                <a:endParaRPr lang="en-US" altLang="zh-CN" sz="1600" i="1" dirty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-135000">
                  <a:lnSpc>
                    <a:spcPct val="150000"/>
                  </a:lnSpc>
                </a:pPr>
                <a:r>
                  <a:rPr lang="en-US" altLang="zh-CN" sz="2400" dirty="0" smtClean="0">
                    <a:latin typeface="Cambria Math" pitchFamily="18" charset="0"/>
                    <a:ea typeface="Cambria Math" pitchFamily="18" charset="0"/>
                  </a:rPr>
                  <a:t>Largest Vertex Point:</a:t>
                </a:r>
                <a:endParaRPr lang="en-US" altLang="zh-CN" sz="2400" dirty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-135000">
                  <a:lnSpc>
                    <a:spcPct val="150000"/>
                  </a:lnSpc>
                  <a:buNone/>
                </a:pPr>
                <a:r>
                  <a:rPr lang="en-US" altLang="zh-CN" sz="1600" dirty="0">
                    <a:latin typeface="Cambria Math" pitchFamily="18" charset="0"/>
                    <a:ea typeface="Cambria Math" pitchFamily="18" charset="0"/>
                  </a:rPr>
                  <a:t>     </a:t>
                </a: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Looping all the charged tracks, find the largest </a:t>
                </a:r>
                <a:r>
                  <a:rPr lang="en-US" altLang="zh-CN" sz="1600" i="1" dirty="0" err="1">
                    <a:latin typeface="Cambria Math" pitchFamily="18" charset="0"/>
                    <a:ea typeface="Cambria Math" pitchFamily="18" charset="0"/>
                  </a:rPr>
                  <a:t>Vr</a:t>
                </a: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of other charged tracks,</a:t>
                </a:r>
              </a:p>
              <a:p>
                <a:pPr marL="0" indent="-135000">
                  <a:lnSpc>
                    <a:spcPct val="150000"/>
                  </a:lnSpc>
                  <a:buNone/>
                </a:pP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     assume the farthest charged track as antiproton, if the antiproton interacts</a:t>
                </a:r>
              </a:p>
              <a:p>
                <a:pPr marL="0" indent="-135000">
                  <a:lnSpc>
                    <a:spcPct val="150000"/>
                  </a:lnSpc>
                  <a:buNone/>
                </a:pP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     with the beam pipe, there should produce an enhancement around 3 cm.</a:t>
                </a:r>
              </a:p>
            </p:txBody>
          </p:sp>
        </mc:Choice>
        <mc:Fallback>
          <p:sp>
            <p:nvSpPr>
              <p:cNvPr id="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520" y="1262831"/>
                <a:ext cx="7858338" cy="5211711"/>
              </a:xfrm>
              <a:blipFill rotWithShape="0">
                <a:blip r:embed="rId2"/>
                <a:stretch>
                  <a:fillRect l="-1629" b="-8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297520" y="437800"/>
            <a:ext cx="279191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Event Selection(07)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7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315" y="453633"/>
            <a:ext cx="2835000" cy="2025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97" y="473752"/>
            <a:ext cx="2879147" cy="2025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877" y="473752"/>
            <a:ext cx="2848405" cy="2025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205697" y="105181"/>
                <a:ext cx="637993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𝟐𝟔𝟒𝟒</m:t>
                      </m:r>
                      <m:r>
                        <a:rPr lang="en-US" altLang="zh-CN" sz="15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zh-CN" altLang="en-US" sz="15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97" y="105181"/>
                <a:ext cx="637993" cy="230832"/>
              </a:xfrm>
              <a:prstGeom prst="rect">
                <a:avLst/>
              </a:prstGeom>
              <a:blipFill rotWithShape="0">
                <a:blip r:embed="rId6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1524959" y="107473"/>
                <a:ext cx="281835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35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959" y="107473"/>
                <a:ext cx="281835" cy="207749"/>
              </a:xfrm>
              <a:prstGeom prst="rect">
                <a:avLst/>
              </a:prstGeom>
              <a:blipFill rotWithShape="0">
                <a:blip r:embed="rId7"/>
                <a:stretch>
                  <a:fillRect b="-1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4519161" y="105181"/>
                <a:ext cx="281835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35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161" y="105181"/>
                <a:ext cx="281835" cy="207749"/>
              </a:xfrm>
              <a:prstGeom prst="rect">
                <a:avLst/>
              </a:prstGeom>
              <a:blipFill rotWithShape="0">
                <a:blip r:embed="rId8"/>
                <a:stretch>
                  <a:fillRect b="-1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/>
              <p:cNvSpPr txBox="1"/>
              <p:nvPr/>
            </p:nvSpPr>
            <p:spPr>
              <a:xfrm>
                <a:off x="7511897" y="116722"/>
                <a:ext cx="281835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1350" dirty="0"/>
                        <m:t>Vr</m:t>
                      </m:r>
                      <m:r>
                        <m:rPr>
                          <m:nor/>
                        </m:rPr>
                        <a:rPr lang="en-US" altLang="zh-CN" sz="1350" dirty="0"/>
                        <m:t>_</m:t>
                      </m:r>
                      <m:r>
                        <m:rPr>
                          <m:nor/>
                        </m:rPr>
                        <a:rPr lang="en-US" altLang="zh-CN" sz="1350" dirty="0"/>
                        <m:t>max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1897" y="116722"/>
                <a:ext cx="281835" cy="207749"/>
              </a:xfrm>
              <a:prstGeom prst="rect">
                <a:avLst/>
              </a:prstGeom>
              <a:blipFill rotWithShape="0">
                <a:blip r:embed="rId9"/>
                <a:stretch>
                  <a:fillRect l="-26087" r="-113043" b="-264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2597" y="2543891"/>
            <a:ext cx="2847974" cy="19470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84003" y="2527628"/>
            <a:ext cx="2809904" cy="194051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84003" y="2553411"/>
            <a:ext cx="2800279" cy="1908197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2122" y="4581765"/>
            <a:ext cx="2850139" cy="196191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07656" y="4581765"/>
            <a:ext cx="2671412" cy="1827808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76780" y="2507208"/>
            <a:ext cx="2798152" cy="193534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244840" y="4545503"/>
            <a:ext cx="2835000" cy="1925119"/>
          </a:xfrm>
          <a:prstGeom prst="rect">
            <a:avLst/>
          </a:prstGeom>
        </p:spPr>
      </p:pic>
      <p:cxnSp>
        <p:nvCxnSpPr>
          <p:cNvPr id="16" name="直接连接符 15"/>
          <p:cNvCxnSpPr/>
          <p:nvPr/>
        </p:nvCxnSpPr>
        <p:spPr>
          <a:xfrm>
            <a:off x="1310037" y="58526"/>
            <a:ext cx="0" cy="6752819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078262" y="42974"/>
            <a:ext cx="0" cy="6752819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4246071" y="46081"/>
            <a:ext cx="0" cy="6752819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505710" y="46078"/>
            <a:ext cx="0" cy="6752819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7197666" y="30522"/>
            <a:ext cx="0" cy="6752819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4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7843" y="448322"/>
            <a:ext cx="2839764" cy="2025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70" y="448322"/>
            <a:ext cx="2835000" cy="2025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481" y="448322"/>
            <a:ext cx="2857979" cy="2025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/>
              <p:cNvSpPr txBox="1"/>
              <p:nvPr/>
            </p:nvSpPr>
            <p:spPr>
              <a:xfrm>
                <a:off x="205697" y="105181"/>
                <a:ext cx="637993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𝟐𝟔𝟒</m:t>
                      </m:r>
                      <m:r>
                        <a:rPr lang="en-US" altLang="zh-CN" sz="15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altLang="zh-CN" sz="15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zh-CN" altLang="en-US" sz="15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文本框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97" y="105181"/>
                <a:ext cx="637993" cy="230832"/>
              </a:xfrm>
              <a:prstGeom prst="rect">
                <a:avLst/>
              </a:prstGeom>
              <a:blipFill rotWithShape="0">
                <a:blip r:embed="rId5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1524959" y="107473"/>
                <a:ext cx="281835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35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959" y="107473"/>
                <a:ext cx="281835" cy="207749"/>
              </a:xfrm>
              <a:prstGeom prst="rect">
                <a:avLst/>
              </a:prstGeom>
              <a:blipFill rotWithShape="0">
                <a:blip r:embed="rId6"/>
                <a:stretch>
                  <a:fillRect b="-1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/>
              <p:cNvSpPr txBox="1"/>
              <p:nvPr/>
            </p:nvSpPr>
            <p:spPr>
              <a:xfrm>
                <a:off x="4519161" y="105181"/>
                <a:ext cx="281835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35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161" y="105181"/>
                <a:ext cx="281835" cy="207749"/>
              </a:xfrm>
              <a:prstGeom prst="rect">
                <a:avLst/>
              </a:prstGeom>
              <a:blipFill rotWithShape="0">
                <a:blip r:embed="rId7"/>
                <a:stretch>
                  <a:fillRect b="-1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/>
              <p:cNvSpPr txBox="1"/>
              <p:nvPr/>
            </p:nvSpPr>
            <p:spPr>
              <a:xfrm>
                <a:off x="7511897" y="116722"/>
                <a:ext cx="281835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z="1350" dirty="0"/>
                        <m:t>Vr</m:t>
                      </m:r>
                      <m:r>
                        <m:rPr>
                          <m:nor/>
                        </m:rPr>
                        <a:rPr lang="en-US" altLang="zh-CN" sz="1350" dirty="0"/>
                        <m:t>_</m:t>
                      </m:r>
                      <m:r>
                        <m:rPr>
                          <m:nor/>
                        </m:rPr>
                        <a:rPr lang="en-US" altLang="zh-CN" sz="1350" dirty="0"/>
                        <m:t>max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23" name="文本框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1897" y="116722"/>
                <a:ext cx="281835" cy="207749"/>
              </a:xfrm>
              <a:prstGeom prst="rect">
                <a:avLst/>
              </a:prstGeom>
              <a:blipFill rotWithShape="0">
                <a:blip r:embed="rId8"/>
                <a:stretch>
                  <a:fillRect l="-26087" r="-113043" b="-264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5259" y="2556757"/>
            <a:ext cx="2877641" cy="196711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11571" y="2550322"/>
            <a:ext cx="2823467" cy="193335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97087" y="2579197"/>
            <a:ext cx="2811366" cy="190617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0785" y="4588060"/>
            <a:ext cx="2862490" cy="19667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21196" y="4607310"/>
            <a:ext cx="2823155" cy="192378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86900" y="4582031"/>
            <a:ext cx="2831930" cy="1949063"/>
          </a:xfrm>
          <a:prstGeom prst="rect">
            <a:avLst/>
          </a:prstGeom>
        </p:spPr>
      </p:pic>
      <p:cxnSp>
        <p:nvCxnSpPr>
          <p:cNvPr id="15" name="直接连接符 14"/>
          <p:cNvCxnSpPr/>
          <p:nvPr/>
        </p:nvCxnSpPr>
        <p:spPr>
          <a:xfrm>
            <a:off x="1160745" y="58526"/>
            <a:ext cx="0" cy="6752819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227556" y="42974"/>
            <a:ext cx="0" cy="6752819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152761" y="46081"/>
            <a:ext cx="0" cy="6752819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393746" y="46078"/>
            <a:ext cx="0" cy="6752819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125141" y="30522"/>
            <a:ext cx="0" cy="6752819"/>
          </a:xfrm>
          <a:prstGeom prst="line">
            <a:avLst/>
          </a:prstGeom>
          <a:ln w="3175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56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74" y="311103"/>
            <a:ext cx="2975378" cy="202685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74" y="2337954"/>
            <a:ext cx="2975378" cy="203002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0450" y="330571"/>
            <a:ext cx="2976928" cy="198791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8551" y="354552"/>
            <a:ext cx="2893078" cy="193995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7772" y="2339268"/>
            <a:ext cx="2926174" cy="198335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1635" y="2337956"/>
            <a:ext cx="3005743" cy="201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97520" y="1262831"/>
                <a:ext cx="7858338" cy="521171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dirty="0" smtClean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</a:rPr>
                  <a:t>⨀ </a:t>
                </a:r>
                <a:r>
                  <a:rPr lang="en-US" altLang="zh-CN" dirty="0" smtClean="0">
                    <a:latin typeface="Cambria Math" pitchFamily="18" charset="0"/>
                    <a:ea typeface="Cambria Math" pitchFamily="18" charset="0"/>
                  </a:rPr>
                  <a:t>Final </a:t>
                </a:r>
                <a:r>
                  <a:rPr lang="en-US" altLang="zh-CN" dirty="0">
                    <a:latin typeface="Cambria Math" pitchFamily="18" charset="0"/>
                    <a:ea typeface="Cambria Math" pitchFamily="18" charset="0"/>
                  </a:rPr>
                  <a:t>State: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zh-CN" alt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𝛯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b="0" i="1">
                        <a:latin typeface="Cambria Math" pitchFamily="18" charset="0"/>
                        <a:ea typeface="Cambria Math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i="1" smtClean="0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𝛬</m:t>
                        </m:r>
                      </m:e>
                      <m:sup>
                        <m:r>
                          <a:rPr lang="en-US" altLang="zh-CN" b="0" i="1">
                            <a:latin typeface="Cambria Math" pitchFamily="18" charset="0"/>
                            <a:ea typeface="Cambria Math" pitchFamily="18" charset="0"/>
                          </a:rPr>
                          <m:t>0</m:t>
                        </m:r>
                      </m:sup>
                    </m:sSup>
                    <m:sSubSup>
                      <m:sSubSupPr>
                        <m:ctrlPr>
                          <a:rPr lang="en-US" altLang="zh-CN" i="1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zh-CN" alt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altLang="zh-CN" b="0" i="1">
                        <a:latin typeface="Cambria Math" pitchFamily="18" charset="0"/>
                        <a:ea typeface="Cambria Math" pitchFamily="18" charset="0"/>
                      </a:rPr>
                      <m:t>→</m:t>
                    </m:r>
                    <m:r>
                      <a:rPr lang="en-US" altLang="zh-CN" i="1">
                        <a:solidFill>
                          <a:srgbClr val="0000FF"/>
                        </a:solidFill>
                        <a:latin typeface="Cambria Math" pitchFamily="18" charset="0"/>
                        <a:ea typeface="Cambria Math" pitchFamily="18" charset="0"/>
                      </a:rPr>
                      <m:t>𝑝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zh-CN" altLang="en-US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b="0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−</m:t>
                        </m:r>
                      </m:sup>
                    </m:sSubSup>
                    <m:sSubSup>
                      <m:sSubSupPr>
                        <m:ctrlPr>
                          <a:rPr lang="en-US" altLang="zh-CN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zh-CN" altLang="en-US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endParaRPr lang="en-US" altLang="zh-CN" i="1" dirty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-135000">
                  <a:lnSpc>
                    <a:spcPct val="150000"/>
                  </a:lnSpc>
                </a:pPr>
                <a:r>
                  <a:rPr lang="en-US" altLang="zh-CN" sz="2400" dirty="0" smtClean="0">
                    <a:latin typeface="Cambria Math" pitchFamily="18" charset="0"/>
                    <a:ea typeface="Cambria Math" pitchFamily="18" charset="0"/>
                  </a:rPr>
                  <a:t>Good </a:t>
                </a:r>
                <a:r>
                  <a:rPr lang="en-US" altLang="zh-CN" sz="2400" dirty="0">
                    <a:latin typeface="Cambria Math" pitchFamily="18" charset="0"/>
                    <a:ea typeface="Cambria Math" pitchFamily="18" charset="0"/>
                  </a:rPr>
                  <a:t>Charged Track:</a:t>
                </a:r>
              </a:p>
              <a:p>
                <a:pPr marL="0" indent="-135000">
                  <a:lnSpc>
                    <a:spcPct val="150000"/>
                  </a:lnSpc>
                  <a:buNone/>
                </a:pP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𝑐𝑜𝑠</m:t>
                        </m:r>
                        <m:r>
                          <a:rPr lang="zh-CN" altLang="en-US" sz="1600" b="0" i="1">
                            <a:latin typeface="Cambria Math" pitchFamily="18" charset="0"/>
                            <a:ea typeface="Cambria Math" pitchFamily="18" charset="0"/>
                          </a:rPr>
                          <m:t>𝜃</m:t>
                        </m:r>
                      </m:e>
                    </m:d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&lt;0.93</m:t>
                    </m:r>
                  </m:oMath>
                </a14:m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,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𝑑𝑧</m:t>
                        </m:r>
                      </m:e>
                    </m:d>
                    <m:r>
                      <a:rPr lang="en-US" altLang="zh-CN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≤10</m:t>
                    </m:r>
                  </m:oMath>
                </a14:m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+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≥1,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itchFamily="18" charset="0"/>
                            <a:ea typeface="Cambria Math" pitchFamily="18" charset="0"/>
                          </a:rPr>
                          <m:t>−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 ,  no cut on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𝑑𝑟</m:t>
                        </m:r>
                      </m:e>
                    </m:d>
                  </m:oMath>
                </a14:m>
                <a:endParaRPr lang="en-US" altLang="zh-CN" sz="1600" i="1" dirty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-135000">
                  <a:lnSpc>
                    <a:spcPct val="150000"/>
                  </a:lnSpc>
                </a:pPr>
                <a:r>
                  <a:rPr lang="en-US" altLang="zh-CN" sz="2400" dirty="0">
                    <a:latin typeface="Cambria Math" pitchFamily="18" charset="0"/>
                    <a:ea typeface="Cambria Math" pitchFamily="18" charset="0"/>
                  </a:rPr>
                  <a:t>PID with </a:t>
                </a:r>
                <a:r>
                  <a:rPr lang="en-US" altLang="zh-CN" sz="2400" dirty="0" err="1">
                    <a:latin typeface="Cambria Math" pitchFamily="18" charset="0"/>
                    <a:ea typeface="Cambria Math" pitchFamily="18" charset="0"/>
                  </a:rPr>
                  <a:t>dE</a:t>
                </a:r>
                <a:r>
                  <a:rPr lang="en-US" altLang="zh-CN" sz="2400" dirty="0">
                    <a:latin typeface="Cambria Math" pitchFamily="18" charset="0"/>
                    <a:ea typeface="Cambria Math" pitchFamily="18" charset="0"/>
                  </a:rPr>
                  <a:t>/dx and TOF</a:t>
                </a:r>
                <a:r>
                  <a:rPr lang="en-US" altLang="zh-CN" sz="2400" dirty="0" smtClean="0">
                    <a:latin typeface="Cambria Math" pitchFamily="18" charset="0"/>
                    <a:ea typeface="Cambria Math" pitchFamily="18" charset="0"/>
                  </a:rPr>
                  <a:t>:</a:t>
                </a:r>
              </a:p>
              <a:p>
                <a:pPr marL="0" indent="-135000">
                  <a:lnSpc>
                    <a:spcPct val="150000"/>
                  </a:lnSpc>
                  <a:buNone/>
                </a:pP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𝜋</m:t>
                        </m:r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=1 ,      </m:t>
                    </m:r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𝜋</m:t>
                        </m:r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=1</m:t>
                    </m:r>
                    <m:r>
                      <a:rPr lang="en-US" altLang="zh-CN" sz="1600" i="1">
                        <a:latin typeface="Cambria Math" pitchFamily="18" charset="0"/>
                        <a:ea typeface="Cambria Math" pitchFamily="18" charset="0"/>
                      </a:rPr>
                      <m:t> ,      </m:t>
                    </m:r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itchFamily="18" charset="0"/>
                            <a:ea typeface="Cambria Math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CN" sz="1600" i="1"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r>
                      <a:rPr lang="en-US" altLang="zh-CN" sz="1600" b="0" i="1" smtClean="0">
                        <a:latin typeface="Cambria Math" pitchFamily="18" charset="0"/>
                        <a:ea typeface="Cambria Math" pitchFamily="18" charset="0"/>
                      </a:rPr>
                      <m:t>1</m:t>
                    </m:r>
                  </m:oMath>
                </a14:m>
                <a:endParaRPr lang="en-US" altLang="zh-CN" sz="1600" i="1" dirty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-135000">
                  <a:lnSpc>
                    <a:spcPct val="150000"/>
                  </a:lnSpc>
                </a:pPr>
                <a:r>
                  <a:rPr lang="en-US" altLang="zh-CN" sz="2400" dirty="0" err="1" smtClean="0">
                    <a:latin typeface="Cambria Math" pitchFamily="18" charset="0"/>
                    <a:ea typeface="Cambria Math" pitchFamily="18" charset="0"/>
                  </a:rPr>
                  <a:t>Mbc</a:t>
                </a:r>
                <a:r>
                  <a:rPr lang="en-US" altLang="zh-CN" sz="2400" dirty="0" smtClean="0">
                    <a:latin typeface="Cambria Math" pitchFamily="18" charset="0"/>
                    <a:ea typeface="Cambria Math" pitchFamily="18" charset="0"/>
                  </a:rPr>
                  <a:t> method: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600" i="1" smtClean="0"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𝑚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altLang="zh-CN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Ξ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sz="1600" b="0" i="1" smtClean="0"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𝑏𝑒𝑎𝑚</m:t>
                              </m:r>
                            </m:sub>
                            <m:sup>
                              <m: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zh-CN" sz="16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⃑"/>
                                  <m:ctrlPr>
                                    <a:rPr lang="en-US" altLang="zh-CN" sz="1600" b="0" i="1" smtClean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sz="1600" b="0" i="1" smtClean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𝑝</m:t>
                              </m:r>
                              <m:r>
                                <a:rPr lang="zh-CN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𝜋𝜋</m:t>
                              </m:r>
                            </m:sub>
                            <m:sup>
                              <m: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altLang="zh-CN" sz="1600" i="1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520" y="1262831"/>
                <a:ext cx="7858338" cy="5211711"/>
              </a:xfrm>
              <a:blipFill rotWithShape="0">
                <a:blip r:embed="rId2"/>
                <a:stretch>
                  <a:fillRect l="-16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297520" y="437800"/>
            <a:ext cx="279191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Event </a:t>
            </a:r>
            <a:r>
              <a:rPr lang="en-US" altLang="zh-CN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Selection(08)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9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102" y="3012856"/>
            <a:ext cx="3839039" cy="25742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416" y="554850"/>
            <a:ext cx="2902370" cy="194935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1348" y="561804"/>
            <a:ext cx="2931562" cy="19303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205697" y="105181"/>
                <a:ext cx="637993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𝟐𝟔𝟒𝟒</m:t>
                      </m:r>
                      <m:r>
                        <a:rPr lang="en-US" altLang="zh-CN" sz="15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zh-CN" altLang="en-US" sz="15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97" y="105181"/>
                <a:ext cx="637993" cy="230832"/>
              </a:xfrm>
              <a:prstGeom prst="rect">
                <a:avLst/>
              </a:prstGeom>
              <a:blipFill rotWithShape="0">
                <a:blip r:embed="rId6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1524959" y="107473"/>
                <a:ext cx="281835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35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959" y="107473"/>
                <a:ext cx="281835" cy="207749"/>
              </a:xfrm>
              <a:prstGeom prst="rect">
                <a:avLst/>
              </a:prstGeom>
              <a:blipFill rotWithShape="0">
                <a:blip r:embed="rId7"/>
                <a:stretch>
                  <a:fillRect b="-1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4519161" y="105181"/>
                <a:ext cx="281835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35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161" y="105181"/>
                <a:ext cx="281835" cy="207749"/>
              </a:xfrm>
              <a:prstGeom prst="rect">
                <a:avLst/>
              </a:prstGeom>
              <a:blipFill rotWithShape="0">
                <a:blip r:embed="rId8"/>
                <a:stretch>
                  <a:fillRect b="-1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接连接符 15"/>
          <p:cNvCxnSpPr/>
          <p:nvPr/>
        </p:nvCxnSpPr>
        <p:spPr>
          <a:xfrm>
            <a:off x="1289255" y="446809"/>
            <a:ext cx="0" cy="2317173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130217" y="446809"/>
            <a:ext cx="0" cy="2317173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4422718" y="446809"/>
            <a:ext cx="0" cy="2317173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505710" y="446809"/>
            <a:ext cx="0" cy="2317173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图片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67451" y="562426"/>
            <a:ext cx="2893421" cy="1969268"/>
          </a:xfrm>
          <a:prstGeom prst="rect">
            <a:avLst/>
          </a:prstGeom>
        </p:spPr>
      </p:pic>
      <p:cxnSp>
        <p:nvCxnSpPr>
          <p:cNvPr id="33" name="直接连接符 32"/>
          <p:cNvCxnSpPr/>
          <p:nvPr/>
        </p:nvCxnSpPr>
        <p:spPr>
          <a:xfrm>
            <a:off x="6476656" y="391391"/>
            <a:ext cx="0" cy="2317173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6988143" y="391391"/>
            <a:ext cx="0" cy="2317173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/>
              <p:cNvSpPr txBox="1"/>
              <p:nvPr/>
            </p:nvSpPr>
            <p:spPr>
              <a:xfrm>
                <a:off x="7522277" y="129247"/>
                <a:ext cx="665759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b="0" i="1" smtClean="0">
                          <a:latin typeface="Cambria Math" panose="02040503050406030204" pitchFamily="18" charset="0"/>
                        </a:rPr>
                        <m:t>𝑝𝑟𝑜𝑡𝑜𝑛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35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277" y="129247"/>
                <a:ext cx="665759" cy="207749"/>
              </a:xfrm>
              <a:prstGeom prst="rect">
                <a:avLst/>
              </a:prstGeom>
              <a:blipFill rotWithShape="0">
                <a:blip r:embed="rId10"/>
                <a:stretch>
                  <a:fillRect l="-917" b="-294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矩形 35"/>
              <p:cNvSpPr/>
              <p:nvPr/>
            </p:nvSpPr>
            <p:spPr>
              <a:xfrm>
                <a:off x="2907795" y="4459250"/>
                <a:ext cx="6671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itchFamily="18" charset="0"/>
                              <a:ea typeface="Cambria Math" pitchFamily="18" charset="0"/>
                            </a:rPr>
                            <m:t>𝑚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Ξ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795" y="4459250"/>
                <a:ext cx="667106" cy="461665"/>
              </a:xfrm>
              <a:prstGeom prst="rect">
                <a:avLst/>
              </a:prstGeom>
              <a:blipFill rotWithShape="0">
                <a:blip r:embed="rId11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71419" y="3012856"/>
            <a:ext cx="3584066" cy="24273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矩形 4"/>
              <p:cNvSpPr/>
              <p:nvPr/>
            </p:nvSpPr>
            <p:spPr>
              <a:xfrm>
                <a:off x="6270235" y="3909240"/>
                <a:ext cx="1584921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itchFamily="18" charset="0"/>
                              <a:ea typeface="Cambria Math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i="1">
                              <a:latin typeface="Cambria Math" pitchFamily="18" charset="0"/>
                              <a:ea typeface="Cambria Math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𝜋𝜋</m:t>
                          </m:r>
                        </m:sub>
                      </m:sSub>
                      <m:r>
                        <a:rPr lang="en-US" altLang="zh-CN" i="1">
                          <a:latin typeface="Cambria Math" pitchFamily="18" charset="0"/>
                          <a:ea typeface="Cambria Math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i="1"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itchFamily="18" charset="0"/>
                              <a:ea typeface="Cambria Math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𝑏𝑒𝑎𝑚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235" y="3909240"/>
                <a:ext cx="1584921" cy="390748"/>
              </a:xfrm>
              <a:prstGeom prst="rect">
                <a:avLst/>
              </a:prstGeom>
              <a:blipFill rotWithShape="0">
                <a:blip r:embed="rId13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208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97520" y="1262831"/>
                <a:ext cx="7858338" cy="5211711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CN" dirty="0" smtClean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</a:rPr>
                  <a:t>⨀ </a:t>
                </a:r>
                <a:r>
                  <a:rPr lang="en-US" altLang="zh-CN" dirty="0">
                    <a:latin typeface="Cambria Math" pitchFamily="18" charset="0"/>
                    <a:ea typeface="Cambria Math" pitchFamily="18" charset="0"/>
                  </a:rPr>
                  <a:t>Tag Final State: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zh-CN" alt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𝛯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b="0" i="1">
                        <a:latin typeface="Cambria Math" pitchFamily="18" charset="0"/>
                        <a:ea typeface="Cambria Math" pitchFamily="18" charset="0"/>
                      </a:rPr>
                      <m:t>→</m:t>
                    </m:r>
                    <m:sSup>
                      <m:sSupPr>
                        <m:ctrlPr>
                          <a:rPr lang="en-US" altLang="zh-CN" i="1" smtClean="0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𝛬</m:t>
                        </m:r>
                      </m:e>
                      <m:sup>
                        <m:r>
                          <a:rPr lang="en-US" altLang="zh-CN" b="0" i="1">
                            <a:latin typeface="Cambria Math" pitchFamily="18" charset="0"/>
                            <a:ea typeface="Cambria Math" pitchFamily="18" charset="0"/>
                          </a:rPr>
                          <m:t>0</m:t>
                        </m:r>
                      </m:sup>
                    </m:sSup>
                    <m:sSubSup>
                      <m:sSubSupPr>
                        <m:ctrlPr>
                          <a:rPr lang="en-US" altLang="zh-CN" i="1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zh-CN" alt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altLang="zh-CN" b="0" i="1">
                        <a:latin typeface="Cambria Math" pitchFamily="18" charset="0"/>
                        <a:ea typeface="Cambria Math" pitchFamily="18" charset="0"/>
                      </a:rPr>
                      <m:t>→</m:t>
                    </m:r>
                    <m:r>
                      <a:rPr lang="en-US" altLang="zh-CN" i="1">
                        <a:solidFill>
                          <a:srgbClr val="0000FF"/>
                        </a:solidFill>
                        <a:latin typeface="Cambria Math" pitchFamily="18" charset="0"/>
                        <a:ea typeface="Cambria Math" pitchFamily="18" charset="0"/>
                      </a:rPr>
                      <m:t>𝑝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zh-CN" altLang="en-US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b="0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−</m:t>
                        </m:r>
                      </m:sup>
                    </m:sSubSup>
                    <m:sSubSup>
                      <m:sSubSupPr>
                        <m:ctrlPr>
                          <a:rPr lang="en-US" altLang="zh-CN" i="1">
                            <a:solidFill>
                              <a:srgbClr val="0000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SupPr>
                      <m:e>
                        <m:r>
                          <a:rPr lang="zh-CN" altLang="en-US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altLang="zh-CN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endParaRPr lang="en-US" altLang="zh-CN" i="1" dirty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-135000">
                  <a:lnSpc>
                    <a:spcPct val="150000"/>
                  </a:lnSpc>
                </a:pPr>
                <a:r>
                  <a:rPr lang="en-US" altLang="zh-CN" sz="2400" dirty="0" smtClean="0">
                    <a:latin typeface="Cambria Math" pitchFamily="18" charset="0"/>
                    <a:ea typeface="Cambria Math" pitchFamily="18" charset="0"/>
                  </a:rPr>
                  <a:t>Good </a:t>
                </a:r>
                <a:r>
                  <a:rPr lang="en-US" altLang="zh-CN" sz="2400" dirty="0">
                    <a:latin typeface="Cambria Math" pitchFamily="18" charset="0"/>
                    <a:ea typeface="Cambria Math" pitchFamily="18" charset="0"/>
                  </a:rPr>
                  <a:t>Charged Track:</a:t>
                </a:r>
              </a:p>
              <a:p>
                <a:pPr marL="0" indent="-135000">
                  <a:lnSpc>
                    <a:spcPct val="150000"/>
                  </a:lnSpc>
                  <a:buNone/>
                </a:pP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𝑐𝑜𝑠</m:t>
                        </m:r>
                        <m:r>
                          <a:rPr lang="zh-CN" altLang="en-US" sz="1600" b="0" i="1">
                            <a:latin typeface="Cambria Math" pitchFamily="18" charset="0"/>
                            <a:ea typeface="Cambria Math" pitchFamily="18" charset="0"/>
                          </a:rPr>
                          <m:t>𝜃</m:t>
                        </m:r>
                      </m:e>
                    </m:d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&lt;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0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.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93</m:t>
                    </m:r>
                  </m:oMath>
                </a14:m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,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𝑑𝑧</m:t>
                        </m:r>
                      </m:e>
                    </m:d>
                    <m:r>
                      <a:rPr lang="en-US" altLang="zh-CN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+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itchFamily="18" charset="0"/>
                            <a:ea typeface="Cambria Math" pitchFamily="18" charset="0"/>
                          </a:rPr>
                          <m:t>−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 ,  no cut on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𝑑𝑟</m:t>
                        </m:r>
                      </m:e>
                    </m:d>
                  </m:oMath>
                </a14:m>
                <a:endParaRPr lang="en-US" altLang="zh-CN" sz="1600" i="1" dirty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-135000">
                  <a:lnSpc>
                    <a:spcPct val="150000"/>
                  </a:lnSpc>
                </a:pPr>
                <a:r>
                  <a:rPr lang="en-US" altLang="zh-CN" sz="2400" dirty="0">
                    <a:latin typeface="Cambria Math" pitchFamily="18" charset="0"/>
                    <a:ea typeface="Cambria Math" pitchFamily="18" charset="0"/>
                  </a:rPr>
                  <a:t>PID with </a:t>
                </a:r>
                <a:r>
                  <a:rPr lang="en-US" altLang="zh-CN" sz="2400" dirty="0" err="1">
                    <a:latin typeface="Cambria Math" pitchFamily="18" charset="0"/>
                    <a:ea typeface="Cambria Math" pitchFamily="18" charset="0"/>
                  </a:rPr>
                  <a:t>dE</a:t>
                </a:r>
                <a:r>
                  <a:rPr lang="en-US" altLang="zh-CN" sz="2400" dirty="0">
                    <a:latin typeface="Cambria Math" pitchFamily="18" charset="0"/>
                    <a:ea typeface="Cambria Math" pitchFamily="18" charset="0"/>
                  </a:rPr>
                  <a:t>/dx and TOF</a:t>
                </a:r>
                <a:r>
                  <a:rPr lang="en-US" altLang="zh-CN" sz="2400" dirty="0" smtClean="0">
                    <a:latin typeface="Cambria Math" pitchFamily="18" charset="0"/>
                    <a:ea typeface="Cambria Math" pitchFamily="18" charset="0"/>
                  </a:rPr>
                  <a:t>:</a:t>
                </a:r>
              </a:p>
              <a:p>
                <a:pPr marL="0" indent="-135000">
                  <a:lnSpc>
                    <a:spcPct val="150000"/>
                  </a:lnSpc>
                  <a:buNone/>
                </a:pPr>
                <a:r>
                  <a:rPr lang="en-US" altLang="zh-CN" sz="1600" i="1" dirty="0">
                    <a:latin typeface="Cambria Math" pitchFamily="18" charset="0"/>
                    <a:ea typeface="Cambria Math" pitchFamily="18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b="0" i="1">
                            <a:latin typeface="Cambria Math" pitchFamily="18" charset="0"/>
                            <a:ea typeface="Cambria Math" pitchFamily="18" charset="0"/>
                          </a:rPr>
                          <m:t>𝜋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CN" sz="1600" b="0" i="1">
                        <a:latin typeface="Cambria Math" pitchFamily="18" charset="0"/>
                        <a:ea typeface="Cambria Math" pitchFamily="18" charset="0"/>
                      </a:rPr>
                      <m:t> , </m:t>
                    </m:r>
                    <m:r>
                      <a:rPr lang="en-US" altLang="zh-CN" sz="1600" i="1">
                        <a:latin typeface="Cambria Math" pitchFamily="18" charset="0"/>
                        <a:ea typeface="Cambria Math" pitchFamily="18" charset="0"/>
                      </a:rPr>
                      <m:t>    </m:t>
                    </m:r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itchFamily="18" charset="0"/>
                            <a:ea typeface="Cambria Math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CN" sz="1600" i="1">
                        <a:latin typeface="Cambria Math" pitchFamily="18" charset="0"/>
                        <a:ea typeface="Cambria Math" pitchFamily="18" charset="0"/>
                      </a:rPr>
                      <m:t>≥</m:t>
                    </m:r>
                    <m:r>
                      <a:rPr lang="en-US" altLang="zh-CN" sz="1600" b="0" i="1" smtClean="0">
                        <a:latin typeface="Cambria Math" pitchFamily="18" charset="0"/>
                        <a:ea typeface="Cambria Math" pitchFamily="18" charset="0"/>
                      </a:rPr>
                      <m:t>1</m:t>
                    </m:r>
                  </m:oMath>
                </a14:m>
                <a:endParaRPr lang="en-US" altLang="zh-CN" sz="1600" i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-135000">
                  <a:lnSpc>
                    <a:spcPct val="150000"/>
                  </a:lnSpc>
                  <a:buNone/>
                </a:pPr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        Looping all &lt;</a:t>
                </a:r>
                <a:r>
                  <a:rPr lang="en-US" altLang="zh-CN" sz="1600" dirty="0"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itchFamily="18" charset="0"/>
                        <a:ea typeface="Cambria Math" pitchFamily="18" charset="0"/>
                      </a:rPr>
                      <m:t>𝑝</m:t>
                    </m:r>
                    <m:r>
                      <a:rPr lang="zh-CN" alt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𝜋𝜋</m:t>
                    </m:r>
                  </m:oMath>
                </a14:m>
                <a:r>
                  <a:rPr lang="en-US" altLang="zh-CN" sz="1600" i="1" dirty="0" smtClean="0">
                    <a:latin typeface="Cambria Math" pitchFamily="18" charset="0"/>
                    <a:ea typeface="Cambria Math" pitchFamily="18" charset="0"/>
                  </a:rPr>
                  <a:t>&gt; combination, select the one with minimum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𝑝</m:t>
                        </m:r>
                        <m:r>
                          <a:rPr lang="zh-CN" alt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𝜋𝜋</m:t>
                        </m:r>
                      </m:sub>
                    </m:sSub>
                    <m:r>
                      <a:rPr lang="en-US" altLang="zh-CN" sz="1600" i="1">
                        <a:latin typeface="Cambria Math" pitchFamily="18" charset="0"/>
                        <a:ea typeface="Cambria Math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1600" i="1">
                            <a:latin typeface="Cambria Math" pitchFamily="18" charset="0"/>
                            <a:ea typeface="Cambria Math" pitchFamily="18" charset="0"/>
                          </a:rPr>
                          <m:t>𝑏𝑒𝑎𝑚</m:t>
                        </m:r>
                      </m:sub>
                    </m:sSub>
                  </m:oMath>
                </a14:m>
                <a:endParaRPr lang="en-US" altLang="zh-CN" sz="1600" i="1" dirty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-135000">
                  <a:lnSpc>
                    <a:spcPct val="150000"/>
                  </a:lnSpc>
                </a:pPr>
                <a:r>
                  <a:rPr lang="en-US" altLang="zh-CN" sz="2400" dirty="0" err="1" smtClean="0">
                    <a:latin typeface="Cambria Math" pitchFamily="18" charset="0"/>
                    <a:ea typeface="Cambria Math" pitchFamily="18" charset="0"/>
                  </a:rPr>
                  <a:t>Mbc</a:t>
                </a:r>
                <a:r>
                  <a:rPr lang="en-US" altLang="zh-CN" sz="2400" dirty="0" smtClean="0">
                    <a:latin typeface="Cambria Math" pitchFamily="18" charset="0"/>
                    <a:ea typeface="Cambria Math" pitchFamily="18" charset="0"/>
                  </a:rPr>
                  <a:t> method: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600" i="1" smtClean="0"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𝑚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altLang="zh-CN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Ξ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sz="1600" b="0" i="1" smtClean="0"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𝑏𝑒𝑎𝑚</m:t>
                              </m:r>
                            </m:sub>
                            <m:sup>
                              <m: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zh-CN" sz="1600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⃑"/>
                                  <m:ctrlPr>
                                    <a:rPr lang="en-US" altLang="zh-CN" sz="1600" b="0" i="1" smtClean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sz="1600" b="0" i="1" smtClean="0"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𝑝</m:t>
                              </m:r>
                              <m:r>
                                <a:rPr lang="zh-CN" alt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𝜋𝜋</m:t>
                              </m:r>
                            </m:sub>
                            <m:sup>
                              <m:r>
                                <a:rPr lang="en-US" altLang="zh-CN" sz="16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altLang="zh-CN" sz="1600" i="1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520" y="1262831"/>
                <a:ext cx="7858338" cy="5211711"/>
              </a:xfrm>
              <a:blipFill rotWithShape="0">
                <a:blip r:embed="rId2"/>
                <a:stretch>
                  <a:fillRect l="-16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297520" y="437800"/>
            <a:ext cx="279191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Event </a:t>
            </a:r>
            <a:r>
              <a:rPr lang="en-US" altLang="zh-CN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Selection(09)</a:t>
            </a:r>
            <a:endParaRPr lang="zh-CN" altLang="en-US" sz="2400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289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0956" y="2830891"/>
            <a:ext cx="4289864" cy="28882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693" y="3273456"/>
            <a:ext cx="3522161" cy="237158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1809" y="585870"/>
            <a:ext cx="2878770" cy="193837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6741" y="569136"/>
            <a:ext cx="2925068" cy="197294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093" y="535152"/>
            <a:ext cx="2998246" cy="202381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/>
              <p:cNvSpPr txBox="1"/>
              <p:nvPr/>
            </p:nvSpPr>
            <p:spPr>
              <a:xfrm>
                <a:off x="205697" y="105181"/>
                <a:ext cx="637993" cy="230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5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𝟐𝟔𝟒𝟒</m:t>
                      </m:r>
                      <m:r>
                        <a:rPr lang="en-US" altLang="zh-CN" sz="15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zh-CN" altLang="en-US" sz="15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697" y="105181"/>
                <a:ext cx="637993" cy="230832"/>
              </a:xfrm>
              <a:prstGeom prst="rect">
                <a:avLst/>
              </a:prstGeom>
              <a:blipFill rotWithShape="0">
                <a:blip r:embed="rId8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本框 16"/>
              <p:cNvSpPr txBox="1"/>
              <p:nvPr/>
            </p:nvSpPr>
            <p:spPr>
              <a:xfrm>
                <a:off x="1524959" y="107473"/>
                <a:ext cx="281835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35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1350" dirty="0"/>
              </a:p>
            </p:txBody>
          </p:sp>
        </mc:Choice>
        <mc:Fallback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959" y="107473"/>
                <a:ext cx="281835" cy="207749"/>
              </a:xfrm>
              <a:prstGeom prst="rect">
                <a:avLst/>
              </a:prstGeom>
              <a:blipFill rotWithShape="0">
                <a:blip r:embed="rId9"/>
                <a:stretch>
                  <a:fillRect b="-1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文本框 17"/>
              <p:cNvSpPr txBox="1"/>
              <p:nvPr/>
            </p:nvSpPr>
            <p:spPr>
              <a:xfrm>
                <a:off x="4519161" y="105181"/>
                <a:ext cx="281835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35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sz="1350" dirty="0"/>
              </a:p>
            </p:txBody>
          </p:sp>
        </mc:Choice>
        <mc:Fallback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161" y="105181"/>
                <a:ext cx="281835" cy="207749"/>
              </a:xfrm>
              <a:prstGeom prst="rect">
                <a:avLst/>
              </a:prstGeom>
              <a:blipFill rotWithShape="0">
                <a:blip r:embed="rId10"/>
                <a:stretch>
                  <a:fillRect b="-1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接连接符 15"/>
          <p:cNvCxnSpPr/>
          <p:nvPr/>
        </p:nvCxnSpPr>
        <p:spPr>
          <a:xfrm>
            <a:off x="1289255" y="446809"/>
            <a:ext cx="0" cy="2317173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2130217" y="446809"/>
            <a:ext cx="0" cy="2317173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4422718" y="446809"/>
            <a:ext cx="0" cy="2317173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505710" y="446809"/>
            <a:ext cx="0" cy="2317173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6476656" y="391391"/>
            <a:ext cx="0" cy="2317173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7050489" y="391391"/>
            <a:ext cx="0" cy="2317173"/>
          </a:xfrm>
          <a:prstGeom prst="line">
            <a:avLst/>
          </a:prstGeom>
          <a:ln w="31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文本框 34"/>
              <p:cNvSpPr txBox="1"/>
              <p:nvPr/>
            </p:nvSpPr>
            <p:spPr>
              <a:xfrm>
                <a:off x="7522277" y="129247"/>
                <a:ext cx="665759" cy="2077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b="0" i="1" smtClean="0">
                          <a:latin typeface="Cambria Math" panose="02040503050406030204" pitchFamily="18" charset="0"/>
                        </a:rPr>
                        <m:t>𝑝𝑟𝑜𝑡𝑜𝑛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>
          <p:sp>
            <p:nvSpPr>
              <p:cNvPr id="35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277" y="129247"/>
                <a:ext cx="665759" cy="207749"/>
              </a:xfrm>
              <a:prstGeom prst="rect">
                <a:avLst/>
              </a:prstGeom>
              <a:blipFill rotWithShape="0">
                <a:blip r:embed="rId11"/>
                <a:stretch>
                  <a:fillRect l="-917" b="-294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矩形 35"/>
              <p:cNvSpPr/>
              <p:nvPr/>
            </p:nvSpPr>
            <p:spPr>
              <a:xfrm>
                <a:off x="2907795" y="4459250"/>
                <a:ext cx="6671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itchFamily="18" charset="0"/>
                              <a:ea typeface="Cambria Math" pitchFamily="18" charset="0"/>
                            </a:rPr>
                            <m:t>𝑚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Ξ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795" y="4459250"/>
                <a:ext cx="667106" cy="461665"/>
              </a:xfrm>
              <a:prstGeom prst="rect">
                <a:avLst/>
              </a:prstGeom>
              <a:blipFill rotWithShape="0">
                <a:blip r:embed="rId1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矩形 4"/>
              <p:cNvSpPr/>
              <p:nvPr/>
            </p:nvSpPr>
            <p:spPr>
              <a:xfrm>
                <a:off x="6270235" y="3909240"/>
                <a:ext cx="1584921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itchFamily="18" charset="0"/>
                              <a:ea typeface="Cambria Math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i="1">
                              <a:latin typeface="Cambria Math" pitchFamily="18" charset="0"/>
                              <a:ea typeface="Cambria Math" pitchFamily="18" charset="0"/>
                            </a:rPr>
                            <m:t>𝑝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𝜋𝜋</m:t>
                          </m:r>
                        </m:sub>
                      </m:sSub>
                      <m:r>
                        <a:rPr lang="en-US" altLang="zh-CN" i="1">
                          <a:latin typeface="Cambria Math" pitchFamily="18" charset="0"/>
                          <a:ea typeface="Cambria Math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i="1">
                              <a:latin typeface="Cambria Math" pitchFamily="18" charset="0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itchFamily="18" charset="0"/>
                              <a:ea typeface="Cambria Math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itchFamily="18" charset="0"/>
                              <a:ea typeface="Cambria Math" pitchFamily="18" charset="0"/>
                            </a:rPr>
                            <m:t>𝑏𝑒𝑎𝑚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0235" y="3909240"/>
                <a:ext cx="1584921" cy="390748"/>
              </a:xfrm>
              <a:prstGeom prst="rect">
                <a:avLst/>
              </a:prstGeom>
              <a:blipFill rotWithShape="0">
                <a:blip r:embed="rId13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0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12449</TotalTime>
  <Words>83</Words>
  <Application>Microsoft Office PowerPoint</Application>
  <PresentationFormat>全屏显示(4:3)</PresentationFormat>
  <Paragraphs>76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Cambria Math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191</cp:revision>
  <dcterms:created xsi:type="dcterms:W3CDTF">2018-11-12T04:57:15Z</dcterms:created>
  <dcterms:modified xsi:type="dcterms:W3CDTF">2019-01-13T15:10:47Z</dcterms:modified>
</cp:coreProperties>
</file>