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640" r:id="rId4"/>
    <p:sldId id="641" r:id="rId5"/>
    <p:sldId id="642" r:id="rId6"/>
    <p:sldId id="655" r:id="rId7"/>
    <p:sldId id="661" r:id="rId8"/>
    <p:sldId id="662" r:id="rId9"/>
    <p:sldId id="679" r:id="rId10"/>
    <p:sldId id="677" r:id="rId11"/>
    <p:sldId id="678" r:id="rId12"/>
    <p:sldId id="675" r:id="rId13"/>
    <p:sldId id="676" r:id="rId14"/>
    <p:sldId id="680" r:id="rId15"/>
    <p:sldId id="669" r:id="rId16"/>
    <p:sldId id="258" r:id="rId17"/>
    <p:sldId id="665" r:id="rId18"/>
    <p:sldId id="666" r:id="rId19"/>
    <p:sldId id="667" r:id="rId20"/>
    <p:sldId id="66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9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6FD03-B7C2-4512-BB70-ED771EC5B21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78CB2-9950-43B8-878E-AC7CF06E5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3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940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</a:t>
            </a:r>
            <a:r>
              <a:rPr lang="en-US" altLang="zh-CN" dirty="0" err="1"/>
              <a:t>inclusiveMC_data</a:t>
            </a:r>
            <a:r>
              <a:rPr lang="en-US" altLang="zh-CN" dirty="0"/>
              <a:t>/npi0/inclusive/result_Ver_02_01/topo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84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require total good charged tracks equal to 2</a:t>
            </a:r>
          </a:p>
          <a:p>
            <a:r>
              <a:rPr lang="en-US" altLang="zh-CN" dirty="0"/>
              <a:t>Recoil mass of neutron is in a large range</a:t>
            </a:r>
          </a:p>
          <a:p>
            <a:endParaRPr lang="en-US" altLang="zh-CN" dirty="0"/>
          </a:p>
          <a:p>
            <a:r>
              <a:rPr lang="en-US" altLang="zh-CN" dirty="0"/>
              <a:t>To study these two cuts, our preliminary selection is without these two cuts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CF2C8-8EE2-4153-9C27-E74F62D277C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3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34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06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r>
              <a:rPr lang="en-US" altLang="zh-CN" dirty="0"/>
              <a:t>/distribution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34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17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64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r>
              <a:rPr lang="en-US" altLang="zh-CN" dirty="0"/>
              <a:t>/distribution/mLam_RM_res.cxx</a:t>
            </a:r>
          </a:p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r>
              <a:rPr lang="en-US" altLang="zh-CN" dirty="0"/>
              <a:t>/distribution/</a:t>
            </a:r>
            <a:r>
              <a:rPr lang="en-US" altLang="zh-CN" dirty="0" err="1"/>
              <a:t>LamRes.root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36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AfterCorr</a:t>
            </a:r>
            <a:r>
              <a:rPr lang="en-US" altLang="zh-CN" dirty="0"/>
              <a:t>/distribution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265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en-US" altLang="zh-CN" dirty="0" err="1"/>
              <a:t>ustcfs</a:t>
            </a:r>
            <a:r>
              <a:rPr lang="en-US" altLang="zh-CN" dirty="0"/>
              <a:t>/BES3User/2021/</a:t>
            </a:r>
            <a:r>
              <a:rPr lang="en-US" altLang="zh-CN" dirty="0" err="1"/>
              <a:t>ypei</a:t>
            </a:r>
            <a:r>
              <a:rPr lang="en-US" altLang="zh-CN" dirty="0"/>
              <a:t>/BESIII/Lambda/</a:t>
            </a:r>
            <a:r>
              <a:rPr lang="en-US" altLang="zh-CN" dirty="0" err="1"/>
              <a:t>WriteMemo</a:t>
            </a:r>
            <a:r>
              <a:rPr lang="en-US" altLang="zh-CN" dirty="0"/>
              <a:t>/Check/</a:t>
            </a:r>
            <a:r>
              <a:rPr lang="en-US" altLang="zh-CN" dirty="0" err="1"/>
              <a:t>STLamcos</a:t>
            </a:r>
            <a:r>
              <a:rPr lang="en-US" altLang="zh-CN" dirty="0"/>
              <a:t>/</a:t>
            </a:r>
            <a:r>
              <a:rPr lang="en-US" altLang="zh-CN" dirty="0" err="1"/>
              <a:t>JianyuCode</a:t>
            </a:r>
            <a:r>
              <a:rPr lang="en-US" altLang="zh-CN" dirty="0"/>
              <a:t>/resolution/</a:t>
            </a:r>
            <a:r>
              <a:rPr lang="en-US" altLang="zh-CN" dirty="0" err="1"/>
              <a:t>SecondCorr</a:t>
            </a:r>
            <a:r>
              <a:rPr lang="en-US" altLang="zh-CN" dirty="0"/>
              <a:t>/distribution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0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50510C-7415-4EF6-BE03-C13D16F4B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9653FA-7972-418D-A1E0-32C6D4C60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438EEE-50BC-4691-A7E1-4B942C7A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39086F-4044-4984-8693-C480B844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8E13D4-04AE-4835-8F81-1D4F5831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12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567DF-9FA5-4F4E-811D-3108D1D8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3CB85E-4DCA-4405-8FD8-6B025343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99D180-FE99-442A-8639-F6B5643F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5E5E30-92DE-4FB9-8240-B7EC997F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A8BE0-1419-44A7-B730-433A4F1E9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52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B13AB46-A2C3-42AA-9E57-3BFB63F6D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96ECDD-D07C-4507-86E1-71FB688C6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B8F534-0591-41AB-86F3-10134005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9DC04A-4898-4BCD-B782-8720C000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828DB0-A639-43F4-80AA-8BAD69CA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1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84BDA-370F-4F64-ADC5-5AC90EBF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B12A14-F2FE-4B35-A935-F80F3EA41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1F2712-AD04-4960-B6FA-7658F2C3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58E2AD-307A-4233-8641-242764D1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807B80-3A67-4D2B-8113-CEEDD4E1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60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A975EB-64CF-4E06-90AA-0096AD50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AB6AC7-78F3-4347-BD7F-D7BEA2D3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C149C5-4D51-4234-8EB5-74B250048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96D8B9-E1C2-4E26-8526-C388E99E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30D4B3-596E-4C3B-9D6E-796CF1F1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9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66D599-4560-4437-B581-406F6382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56C63A-DEF1-4977-977B-5B8E1956F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F3EE57-307F-4910-AD67-900384767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F7941A-2AA6-4E54-8522-7E217178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9B7814-FF8C-4FD2-8DFC-86A041C2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3E4562-7785-441C-9C8F-D74B2487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58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83A42-9FFE-4DF7-A1D6-A85B38BC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F2AD02-192C-44B5-BC63-2A995D1D1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0E7924-03C2-46F2-BEBD-487EF31EB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596EB40-B154-448E-A0E5-C68AA7ABE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E95E27-8B0B-40FF-849D-452F41666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17817E-F995-4071-A65C-3438471B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A208610-C9DC-465E-9829-BECE124A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CD8687F-00BD-4047-8302-8F788C19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9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318A61-D20F-433A-96FB-634F9C05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A9B30F-2BD0-4F5B-9188-723274BF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4725E1-CD81-4F94-B05B-58CC4C2E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DEDDE2-B6A5-4356-9BC7-B6E18233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14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133A74C-469F-4122-A954-1546DF3D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320652-CB42-4644-94B8-F7098FC0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EAC854-3892-4F37-BAC3-77254523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8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F08AA-24DA-4DE9-9A73-0DB2AA42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39EC01-2075-40DA-92FD-0FAD07BE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77AA04-724B-4996-94D0-126EC9674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8ABB84-7C0E-4736-BABE-586B643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3BCE56-3F5F-40B9-A272-A516839E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A312DB-6754-4324-B8DB-D7007982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95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BD0F0-16B1-4A3E-B0CC-F392A69A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13353EE-F280-423B-B3D0-B0BEF1C80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16EC34-FAF5-45DE-8D2B-63401E69C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E8100E-07B4-4C77-A0FB-0B0B7B16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5F8FDC-39C5-4E94-966D-2872E63D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40F69F-8EDB-4B6F-90A6-235A40A4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6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3B78D3-5AAA-4365-A235-9324B094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E31D0F-C783-4E01-8EAE-CB0E6A601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C09CED-8FD4-4084-AC08-0B27ABA76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A1677-AFA2-4FC6-9D06-3CCC803B6FD3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FA3F78-84B8-4404-AC91-7B30720B3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C6F71B-ABCC-47F7-BD13-FC9C05CA0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1887-8C8C-4515-A9D2-C4A65F63FA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57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2.png"/><Relationship Id="rId5" Type="http://schemas.openxmlformats.org/officeDocument/2006/relationships/image" Target="../media/image3910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0.png"/><Relationship Id="rId5" Type="http://schemas.openxmlformats.org/officeDocument/2006/relationships/image" Target="../media/image399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47E54-9C70-44B4-B5C9-926C2B8BD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241" y="1440770"/>
            <a:ext cx="9749518" cy="358843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Resolution Correction on </a:t>
            </a:r>
            <a:r>
              <a:rPr lang="en-US" altLang="zh-CN" dirty="0" err="1"/>
              <a:t>LamLambar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057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20F59C3-C232-44D6-946C-667E6801A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67" y="3436840"/>
            <a:ext cx="4739733" cy="3421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2ABBBFE-7679-4FB2-9640-07975B6F6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66" y="3436840"/>
            <a:ext cx="4739733" cy="34211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3D41EC-50BC-4447-B015-53C4154A5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67" y="339236"/>
            <a:ext cx="4739733" cy="342116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3D2EAA-52D0-439D-9607-AB9883E86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66" y="339236"/>
            <a:ext cx="4739733" cy="3421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/>
              <p:nvPr/>
            </p:nvSpPr>
            <p:spPr>
              <a:xfrm>
                <a:off x="1" y="-1"/>
                <a:ext cx="6286500" cy="628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Cos-dependent Mass Window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-1"/>
                <a:ext cx="6286500" cy="628890"/>
              </a:xfrm>
              <a:prstGeom prst="rect">
                <a:avLst/>
              </a:prstGeom>
              <a:blipFill>
                <a:blip r:embed="rId7"/>
                <a:stretch>
                  <a:fillRect l="-2425" t="-13592" r="-388" b="-23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67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782B8277-C1BC-41F3-B58D-32C96EBD0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80" y="3436839"/>
            <a:ext cx="4739733" cy="34211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E70BE02-1994-4488-A615-4DFD9695E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79" y="3436839"/>
            <a:ext cx="4739733" cy="34211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52E6019-7316-4738-9E01-5F01F0845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80" y="339235"/>
            <a:ext cx="4739733" cy="34211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7F7B51-B021-481B-9C4D-148AF0A57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79" y="339235"/>
            <a:ext cx="4739733" cy="3421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/>
              <p:nvPr/>
            </p:nvSpPr>
            <p:spPr>
              <a:xfrm>
                <a:off x="0" y="-1"/>
                <a:ext cx="9681029" cy="7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Cos-dependent Mass Window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𝑟𝑒𝑐𝑜𝑖𝑙𝑖𝑛𝑔</m:t>
                        </m:r>
                      </m:sup>
                    </m:sSub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B63390-1510-495E-ADFF-662861E3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9681029" cy="729046"/>
              </a:xfrm>
              <a:prstGeom prst="rect">
                <a:avLst/>
              </a:prstGeom>
              <a:blipFill>
                <a:blip r:embed="rId7"/>
                <a:stretch>
                  <a:fillRect l="-1574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5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4B63390-1510-495E-ADFF-662861E37549}"/>
              </a:ext>
            </a:extLst>
          </p:cNvPr>
          <p:cNvSpPr txBox="1"/>
          <p:nvPr/>
        </p:nvSpPr>
        <p:spPr>
          <a:xfrm rot="5400000">
            <a:off x="-1379492" y="2556303"/>
            <a:ext cx="388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After Sec-</a:t>
            </a:r>
            <a:r>
              <a:rPr lang="en-US" altLang="zh-CN" sz="3200" dirty="0" err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Corr</a:t>
            </a: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… …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745086F-97A5-49F8-A67E-3EA8ACC838AA}"/>
              </a:ext>
            </a:extLst>
          </p:cNvPr>
          <p:cNvSpPr txBox="1"/>
          <p:nvPr/>
        </p:nvSpPr>
        <p:spPr>
          <a:xfrm>
            <a:off x="1502575" y="257444"/>
            <a:ext cx="402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Cos-dependent Mass Window 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Sec-</a:t>
            </a:r>
            <a:r>
              <a:rPr lang="en-US" altLang="zh-CN" dirty="0" err="1">
                <a:solidFill>
                  <a:srgbClr val="FF0000"/>
                </a:solidFill>
              </a:rPr>
              <a:t>Corr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1ADB92-7D30-4C7B-B526-96C1C331C2B2}"/>
              </a:ext>
            </a:extLst>
          </p:cNvPr>
          <p:cNvSpPr txBox="1"/>
          <p:nvPr/>
        </p:nvSpPr>
        <p:spPr>
          <a:xfrm>
            <a:off x="7800878" y="257443"/>
            <a:ext cx="288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With Recoiling Mass 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Sec-</a:t>
            </a:r>
            <a:r>
              <a:rPr lang="en-US" altLang="zh-CN" dirty="0" err="1">
                <a:solidFill>
                  <a:srgbClr val="FF0000"/>
                </a:solidFill>
              </a:rPr>
              <a:t>Corr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3C8B3D6-8E76-4338-B036-48C8EA41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054" y="1008325"/>
            <a:ext cx="3858283" cy="285945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71AAE69-86C7-4670-9314-A0ECBF1C4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055" y="3935043"/>
            <a:ext cx="3858283" cy="28594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E96A76E-DFFA-4838-BDAD-B67103991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877" y="3961811"/>
            <a:ext cx="3847812" cy="28594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5BD08A-6A35-4DA8-B645-C49D89E95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877" y="1008325"/>
            <a:ext cx="3853228" cy="28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1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FCEEE7E-36AD-4281-9BB0-1244C69B5D92}"/>
              </a:ext>
            </a:extLst>
          </p:cNvPr>
          <p:cNvGraphicFramePr>
            <a:graphicFrameLocks noGrp="1"/>
          </p:cNvGraphicFramePr>
          <p:nvPr/>
        </p:nvGraphicFramePr>
        <p:xfrm>
          <a:off x="1509713" y="578151"/>
          <a:ext cx="9245600" cy="2618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2800">
                  <a:extLst>
                    <a:ext uri="{9D8B030D-6E8A-4147-A177-3AD203B41FA5}">
                      <a16:colId xmlns:a16="http://schemas.microsoft.com/office/drawing/2014/main" val="1462306303"/>
                    </a:ext>
                  </a:extLst>
                </a:gridCol>
                <a:gridCol w="4622800">
                  <a:extLst>
                    <a:ext uri="{9D8B030D-6E8A-4147-A177-3AD203B41FA5}">
                      <a16:colId xmlns:a16="http://schemas.microsoft.com/office/drawing/2014/main" val="4231886720"/>
                    </a:ext>
                  </a:extLst>
                </a:gridCol>
              </a:tblGrid>
              <a:tr h="6546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BKG-Level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22755"/>
                  </a:ext>
                </a:extLst>
              </a:tr>
              <a:tr h="6546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 Recoiling Mass Cut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1.03%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5048260"/>
                  </a:ext>
                </a:extLst>
              </a:tr>
              <a:tr h="6546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Fixed Mass Window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0.45%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4969125"/>
                  </a:ext>
                </a:extLst>
              </a:tr>
              <a:tr h="6546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Cos-dependent Mass Window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0.62%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7682153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CD0E0BE8-8E8E-409D-83D7-16F58C955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56" y="3577772"/>
            <a:ext cx="9982713" cy="28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8D6F47-4B12-4407-A03E-E0FB38F9C8DA}"/>
                  </a:ext>
                </a:extLst>
              </p:cNvPr>
              <p:cNvSpPr txBox="1"/>
              <p:nvPr/>
            </p:nvSpPr>
            <p:spPr>
              <a:xfrm>
                <a:off x="259080" y="697690"/>
                <a:ext cx="11419840" cy="45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(→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study the reconstruct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my channel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8D6F47-4B12-4407-A03E-E0FB38F9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" y="697690"/>
                <a:ext cx="11419840" cy="458267"/>
              </a:xfrm>
              <a:prstGeom prst="rect">
                <a:avLst/>
              </a:prstGeom>
              <a:blipFill>
                <a:blip r:embed="rId2"/>
                <a:stretch>
                  <a:fillRect l="-481"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8B34689-4D85-465F-9AF3-5BC07B0C5B5E}"/>
              </a:ext>
            </a:extLst>
          </p:cNvPr>
          <p:cNvSpPr txBox="1"/>
          <p:nvPr/>
        </p:nvSpPr>
        <p:spPr>
          <a:xfrm>
            <a:off x="81280" y="0"/>
            <a:ext cx="9681029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Next to do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1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D637633-7AA7-4203-80E5-1F10ED77C7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70150"/>
                <a:ext cx="12192000" cy="49609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36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Event Selection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ea typeface="+mn-ea"/>
                            <a:cs typeface="+mn-ea"/>
                            <a:sym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+mn-ea"/>
                            <a:cs typeface="+mn-ea"/>
                            <a:sym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sz="3600" b="0" i="1" dirty="0" smtClean="0">
                            <a:latin typeface="Cambria Math" panose="02040503050406030204" pitchFamily="18" charset="0"/>
                            <a:ea typeface="+mn-ea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  <a:ea typeface="+mn-ea"/>
                            <a:cs typeface="+mn-ea"/>
                            <a:sym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  <a:ea typeface="+mn-ea"/>
                            <a:cs typeface="+mn-ea"/>
                            <a:sym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3600" b="0" i="1" dirty="0" smtClean="0">
                        <a:latin typeface="Cambria Math" panose="02040503050406030204" pitchFamily="18" charset="0"/>
                        <a:ea typeface="+mn-ea"/>
                        <a:cs typeface="+mn-ea"/>
                        <a:sym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3600" b="0" i="1" dirty="0" smtClean="0">
                            <a:latin typeface="Cambria Math" panose="02040503050406030204" pitchFamily="18" charset="0"/>
                            <a:ea typeface="+mn-ea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  <a:ea typeface="+mn-ea"/>
                            <a:cs typeface="+mn-ea"/>
                            <a:sym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600" b="0" i="1" dirty="0" smtClean="0">
                            <a:latin typeface="Cambria Math" panose="02040503050406030204" pitchFamily="18" charset="0"/>
                            <a:ea typeface="+mn-ea"/>
                            <a:cs typeface="+mn-ea"/>
                            <a:sym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54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D637633-7AA7-4203-80E5-1F10ED77C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70150"/>
                <a:ext cx="12192000" cy="496095"/>
              </a:xfrm>
              <a:blipFill>
                <a:blip r:embed="rId3"/>
                <a:stretch>
                  <a:fillRect l="-1500" t="-39506" b="-5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A0DEFB8-4598-4903-B573-6D705541D715}"/>
              </a:ext>
            </a:extLst>
          </p:cNvPr>
          <p:cNvCxnSpPr>
            <a:cxnSpLocks/>
          </p:cNvCxnSpPr>
          <p:nvPr/>
        </p:nvCxnSpPr>
        <p:spPr>
          <a:xfrm>
            <a:off x="0" y="668283"/>
            <a:ext cx="121920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CFD4F80-0177-4F27-8E61-4AC6AA0E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EF5-9ADD-40C1-94E5-30B90F916938}" type="slidenum">
              <a:rPr lang="zh-CN" altLang="en-US" smtClean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15</a:t>
            </a:fld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C82D599-2815-4197-B564-D80483FC22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185" y="667274"/>
                <a:ext cx="5817704" cy="462638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Good Charged Tracks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≤2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𝑐𝑚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,   |</m:t>
                    </m:r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|≤10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𝑐𝑚</m:t>
                    </m:r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𝑐𝑜𝑠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&lt;0.93</m:t>
                    </m:r>
                  </m:oMath>
                </a14:m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PID (Use dedx+TOF)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Proton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𝑝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&gt;0.5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GeV/c &amp;&amp; PID:</a:t>
                </a:r>
                <a:r>
                  <a:rPr kumimoji="0" lang="en-US" altLang="zh-CN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Prob(p) &gt; Prob(K/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)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nProton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== 1 &amp;&amp; </a:t>
                </a:r>
                <a:r>
                  <a:rPr kumimoji="0" lang="en-US" altLang="zh-CN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nPbar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== 1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Shower Selection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𝑐𝑜𝑠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≤0.8 ,  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𝐸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&gt;25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𝑀𝑒𝑉</m:t>
                    </m:r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0.86≤ </m:t>
                    </m:r>
                    <m:d>
                      <m:dPr>
                        <m:begChr m:val="|"/>
                        <m:endChr m:val="|"/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𝑐𝑜𝑠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≤0.92 , 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𝐸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&gt;50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𝑀𝑒𝑉</m:t>
                    </m:r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0≤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𝑇𝐷𝐶</m:t>
                    </m:r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≤14</m:t>
                    </m:r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𝐴𝑛</m:t>
                    </m:r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𝑠h𝑜𝑤𝑒𝑟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, 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𝐶h𝑔𝑇𝑟𝑘</m:t>
                        </m:r>
                      </m:sub>
                    </m:sSub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≥10°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(for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≥20°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Nshower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≥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2</m:t>
                    </m:r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id="{5C82D599-2815-4197-B564-D80483FC2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85" y="667274"/>
                <a:ext cx="5817704" cy="4626384"/>
              </a:xfrm>
              <a:prstGeom prst="rect">
                <a:avLst/>
              </a:prstGeom>
              <a:blipFill>
                <a:blip r:embed="rId4"/>
                <a:stretch>
                  <a:fillRect l="-734" b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5F66881-9FA3-4C05-B163-D08582D20C4D}"/>
                  </a:ext>
                </a:extLst>
              </p:cNvPr>
              <p:cNvSpPr txBox="1"/>
              <p:nvPr/>
            </p:nvSpPr>
            <p:spPr>
              <a:xfrm>
                <a:off x="5700855" y="619776"/>
                <a:ext cx="6386960" cy="1257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ea"/>
                                <a:sym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19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ea"/>
                                <a:sym typeface="Times New Roman" panose="020206030504050203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kumimoji="0" lang="en-US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19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Selection</a:t>
                </a:r>
                <a:endPara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Select the combination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kumimoji="0" lang="en-US" altLang="zh-CN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US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with minimum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Times New Roman" panose="02020603050405020304" pitchFamily="18" charset="0"/>
                      </a:rPr>
                      <m:t>|</m:t>
                    </m:r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𝑟𝑒𝑐𝑜𝑖𝑙</m:t>
                        </m:r>
                      </m:sup>
                    </m:sSubSup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region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5F66881-9FA3-4C05-B163-D08582D2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855" y="619776"/>
                <a:ext cx="6386960" cy="1257780"/>
              </a:xfrm>
              <a:prstGeom prst="rect">
                <a:avLst/>
              </a:prstGeom>
              <a:blipFill>
                <a:blip r:embed="rId5"/>
                <a:stretch>
                  <a:fillRect l="-668" b="-1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28561E-81B0-4243-BD4B-1371900310C2}"/>
                  </a:ext>
                </a:extLst>
              </p:cNvPr>
              <p:cNvSpPr txBox="1"/>
              <p:nvPr/>
            </p:nvSpPr>
            <p:spPr>
              <a:xfrm>
                <a:off x="172984" y="5272162"/>
                <a:ext cx="5680105" cy="151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(from</a:t>
                </a:r>
                <a:r>
                  <a:rPr kumimoji="0" lang="en-US" altLang="zh-CN" sz="19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19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1900" b="0" i="0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+mn-ea"/>
                                <a:sym typeface="Times New Roman" panose="020206030504050203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kumimoji="0" lang="en-US" altLang="zh-CN" sz="1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) Selection 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Times New Roman" panose="02020603050405020304" pitchFamily="18" charset="0"/>
                      </a:rPr>
                      <m:t>116&lt;</m:t>
                    </m:r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𝛾𝛾</m:t>
                        </m:r>
                      </m:sub>
                    </m:sSub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Times New Roman" panose="02020603050405020304" pitchFamily="18" charset="0"/>
                      </a:rPr>
                      <m:t>&lt;148 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Times New Roman" panose="02020603050405020304" pitchFamily="18" charset="0"/>
                      </a:rPr>
                      <m:t>𝑀𝑒𝑉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16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+mn-ea"/>
                    <a:sym typeface="Times New Roman" panose="02020603050405020304" pitchFamily="18" charset="0"/>
                  </a:rPr>
                  <a:t>1C is performed</a:t>
                </a:r>
                <a:endParaRPr kumimoji="0" lang="en-US" altLang="zh-CN" sz="1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ea"/>
                  <a:sym typeface="Times New Roman" panose="02020603050405020304" pitchFamily="18" charset="0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1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𝐶</m:t>
                        </m:r>
                      </m:sub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&lt;25</m:t>
                    </m:r>
                  </m:oMath>
                </a14:m>
                <a:endPara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28561E-81B0-4243-BD4B-137190031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84" y="5272162"/>
                <a:ext cx="5680105" cy="1511632"/>
              </a:xfrm>
              <a:prstGeom prst="rect">
                <a:avLst/>
              </a:prstGeom>
              <a:blipFill>
                <a:blip r:embed="rId6"/>
                <a:stretch>
                  <a:fillRect l="-751" b="-2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DD202743-BFBC-48FA-AFFB-9CBFB9A2E19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26074" y="1926063"/>
                <a:ext cx="5817704" cy="195713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Good Shower Selection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dirty="0">
                    <a:solidFill>
                      <a:prstClr val="black"/>
                    </a:solidFill>
                    <a:latin typeface="Cambria Math" panose="02040503050406030204" pitchFamily="18" charset="0"/>
                    <a:cs typeface="+mn-ea"/>
                    <a:sym typeface="Times New Roman" panose="02020603050405020304" pitchFamily="18" charset="0"/>
                  </a:rPr>
                  <a:t>No contain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kumimoji="0" lang="en-US" altLang="zh-CN" sz="1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ea"/>
                    <a:sym typeface="Times New Roman" panose="02020603050405020304" pitchFamily="18" charset="0"/>
                  </a:rPr>
                  <a:t> from</a:t>
                </a:r>
                <a:r>
                  <a:rPr kumimoji="0" lang="en-US" altLang="zh-CN" sz="16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ea"/>
                    <a:sym typeface="Times New Roman" panose="02020603050405020304" pitchFamily="18" charset="0"/>
                  </a:rPr>
                  <a:t> above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1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ea"/>
                    <a:sym typeface="Times New Roman" panose="02020603050405020304" pitchFamily="18" charset="0"/>
                  </a:rPr>
                  <a:t> (from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ea"/>
                                <a:sym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ea"/>
                                <a:sym typeface="Times New Roman" panose="020206030504050203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0" lang="en-US" altLang="zh-CN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p</m:t>
                        </m:r>
                      </m:e>
                    </m:acc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1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ea"/>
                    <a:sym typeface="Times New Roman" panose="02020603050405020304" pitchFamily="18" charset="0"/>
                  </a:rPr>
                  <a:t>)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dirty="0">
                    <a:solidFill>
                      <a:prstClr val="black"/>
                    </a:solidFill>
                    <a:latin typeface="Cambria Math" panose="02040503050406030204" pitchFamily="18" charset="0"/>
                    <a:cs typeface="+mn-ea"/>
                    <a:sym typeface="Times New Roman" panose="02020603050405020304" pitchFamily="18" charset="0"/>
                  </a:rPr>
                  <a:t>Common Selection</a:t>
                </a:r>
                <a:endParaRPr kumimoji="0" lang="en-US" altLang="zh-CN" sz="1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ea"/>
                  <a:sym typeface="Times New Roman" panose="02020603050405020304" pitchFamily="18" charset="0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𝐴𝑛</m:t>
                    </m:r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𝑠h𝑜𝑤𝑒𝑟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, </m:t>
                        </m:r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𝐶h𝑔𝑇𝑟𝑘</m:t>
                        </m:r>
                      </m:sub>
                    </m:sSub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≥10°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(for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≥20°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)</a:t>
                </a:r>
              </a:p>
              <a:p>
                <a:pPr lvl="1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Nshower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≥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2</m:t>
                    </m:r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DD202743-BFBC-48FA-AFFB-9CBFB9A2E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074" y="1926063"/>
                <a:ext cx="5817704" cy="1957134"/>
              </a:xfrm>
              <a:prstGeom prst="rect">
                <a:avLst/>
              </a:prstGeom>
              <a:blipFill>
                <a:blip r:embed="rId7"/>
                <a:stretch>
                  <a:fillRect l="-7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0AFCAF5-15F1-441A-B063-C4F45BF42329}"/>
                  </a:ext>
                </a:extLst>
              </p:cNvPr>
              <p:cNvSpPr txBox="1"/>
              <p:nvPr/>
            </p:nvSpPr>
            <p:spPr>
              <a:xfrm>
                <a:off x="6026074" y="3883197"/>
                <a:ext cx="5637376" cy="2785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2C Kinematic fit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On the hypothesis of</a:t>
                </a:r>
                <a:r>
                  <a:rPr kumimoji="0" lang="en-US" altLang="zh-CN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+mn-ea"/>
                            <a:sym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Times New Roman" panose="02020603050405020304" pitchFamily="18" charset="0"/>
                      </a:rPr>
                      <m:t>𝑝</m:t>
                    </m:r>
                    <m:r>
                      <a:rPr kumimoji="0" lang="en-US" altLang="zh-CN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ea"/>
                        <a:sym typeface="Times New Roman" panose="02020603050405020304" pitchFamily="18" charset="0"/>
                      </a:rPr>
                      <m:t>𝛾𝛾</m:t>
                    </m:r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Loop all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pairs, perform:</a:t>
                </a:r>
                <a:endPara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1143000" lvl="2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imHei"/>
                                <a:cs typeface="+mn-ea"/>
                                <a:sym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SimHei"/>
                                    <a:cs typeface="+mn-ea"/>
                                    <a:sym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SimHei"/>
                                    <a:cs typeface="+mn-ea"/>
                                    <a:sym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SimHei"/>
                                    <a:cs typeface="+mn-ea"/>
                                    <a:sym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SimHei"/>
                                <a:cs typeface="+mn-ea"/>
                                <a:sym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SimHei"/>
                                    <a:cs typeface="+mn-ea"/>
                                    <a:sym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SimHei"/>
                                    <a:cs typeface="+mn-ea"/>
                                    <a:sym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SimHei"/>
                                    <a:cs typeface="+mn-ea"/>
                                    <a:sym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Hei"/>
                                <a:cs typeface="+mn-ea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Hei"/>
                                <a:cs typeface="+mn-ea"/>
                                <a:sym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Hei"/>
                                    <a:cs typeface="+mn-ea"/>
                                    <a:sym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Hei"/>
                                    <a:cs typeface="+mn-ea"/>
                                    <a:sym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Hei"/>
                                    <a:cs typeface="+mn-ea"/>
                                    <a:sym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Hei"/>
                        <a:cs typeface="+mn-ea"/>
                        <a:sym typeface="Times New Roman" panose="02020603050405020304" pitchFamily="18" charset="0"/>
                      </a:rPr>
                      <m:t>&lt;0.9</m:t>
                    </m:r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1143000" lvl="2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sng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sng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kumimoji="0" lang="en-US" altLang="zh-CN" sz="1600" b="0" i="1" u="none" strike="sng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  <m:t>𝛾</m:t>
                        </m:r>
                        <m:r>
                          <a:rPr kumimoji="0" lang="en-US" altLang="zh-CN" sz="1600" b="0" i="1" u="none" strike="sng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0" lang="en-US" altLang="zh-CN" sz="1600" b="0" i="0" u="none" strike="sng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  <m:t>Λ</m:t>
                        </m:r>
                      </m:sub>
                    </m:sSub>
                    <m:r>
                      <a:rPr kumimoji="0" lang="en-US" altLang="zh-CN" sz="1600" b="0" i="1" u="none" strike="sng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Hei"/>
                        <a:cs typeface="+mn-ea"/>
                        <a:sym typeface="Times New Roman" panose="02020603050405020304" pitchFamily="18" charset="0"/>
                      </a:rPr>
                      <m:t>&gt;10°,  </m:t>
                    </m:r>
                    <m:r>
                      <m:rPr>
                        <m:sty m:val="p"/>
                      </m:rPr>
                      <a:rPr kumimoji="0" lang="en-US" altLang="zh-CN" sz="1600" b="0" i="0" u="none" strike="sng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imHei"/>
                        <a:cs typeface="+mn-ea"/>
                        <a:sym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kumimoji="0" lang="en-US" altLang="zh-CN" sz="1600" b="0" i="0" u="none" strike="sng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direction is</a:t>
                </a:r>
                <a:r>
                  <a:rPr kumimoji="0" lang="en-US" altLang="zh-CN" sz="1600" b="0" i="0" u="none" strike="sng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recoiled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1600" b="0" i="1" u="none" strike="sng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altLang="zh-CN" sz="1600" b="0" i="0" u="none" strike="sng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kumimoji="0" lang="en-US" altLang="zh-CN" sz="1600" b="0" i="0" u="none" strike="sng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1143000" lvl="2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BDT Response &gt; 0.15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Proton is treated as a missing particle</a:t>
                </a:r>
              </a:p>
              <a:p>
                <a:pPr marL="685800" lvl="1" indent="-228600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Constrain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𝑝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𝛾𝛾</m:t>
                        </m:r>
                      </m:sub>
                    </m:sSub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ea"/>
                        <a:sym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Λ</m:t>
                        </m:r>
                      </m:sub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Times New Roman" panose="02020603050405020304" pitchFamily="18" charset="0"/>
                          </a:rPr>
                          <m:t>𝑃𝐷𝐺</m:t>
                        </m:r>
                      </m:sup>
                    </m:sSubSup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+mn-ea"/>
                    <a:sym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  <m:t>𝛾𝛾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Hei"/>
                        <a:cs typeface="+mn-ea"/>
                        <a:sym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Hei"/>
                                <a:cs typeface="+mn-ea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Hei"/>
                                <a:cs typeface="+mn-ea"/>
                                <a:sym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Hei"/>
                                <a:cs typeface="+mn-ea"/>
                                <a:sym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Hei"/>
                            <a:cs typeface="+mn-ea"/>
                            <a:sym typeface="Times New Roman" panose="02020603050405020304" pitchFamily="18" charset="0"/>
                          </a:rPr>
                          <m:t>𝑃𝐷𝐺</m:t>
                        </m:r>
                      </m:sup>
                    </m:sSubSup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ea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0AFCAF5-15F1-441A-B063-C4F45BF42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074" y="3883197"/>
                <a:ext cx="5637376" cy="2785955"/>
              </a:xfrm>
              <a:prstGeom prst="rect">
                <a:avLst/>
              </a:prstGeom>
              <a:blipFill>
                <a:blip r:embed="rId8"/>
                <a:stretch>
                  <a:fillRect l="-758" t="-1969" b="-1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3A0F7A34-D61F-4BA1-AAA4-A050C56356BC}"/>
              </a:ext>
            </a:extLst>
          </p:cNvPr>
          <p:cNvSpPr/>
          <p:nvPr/>
        </p:nvSpPr>
        <p:spPr>
          <a:xfrm>
            <a:off x="6096000" y="2020947"/>
            <a:ext cx="5080000" cy="46431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67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E2E3730-B881-4543-974F-244C3E1A450D}"/>
              </a:ext>
            </a:extLst>
          </p:cNvPr>
          <p:cNvSpPr txBox="1"/>
          <p:nvPr/>
        </p:nvSpPr>
        <p:spPr>
          <a:xfrm>
            <a:off x="5303520" y="3136612"/>
            <a:ext cx="158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Backup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44555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AC28E88-80F8-4088-BF5F-1D81ADCD2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5" y="3266057"/>
            <a:ext cx="4491311" cy="34922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887431-94E4-4979-A146-3E09E8B42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6" y="21146"/>
            <a:ext cx="4491310" cy="34812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CCB53A-1C9F-4A8C-8021-EEF6BBAAE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1119398"/>
            <a:ext cx="5940677" cy="461920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2D22EF8-403B-4C6F-BCBC-190309552AA8}"/>
              </a:ext>
            </a:extLst>
          </p:cNvPr>
          <p:cNvSpPr txBox="1"/>
          <p:nvPr/>
        </p:nvSpPr>
        <p:spPr>
          <a:xfrm>
            <a:off x="1593206" y="1412769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Original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46B1E2-E76A-4CAA-8101-DB8DD8B0ADAB}"/>
              </a:ext>
            </a:extLst>
          </p:cNvPr>
          <p:cNvSpPr txBox="1"/>
          <p:nvPr/>
        </p:nvSpPr>
        <p:spPr>
          <a:xfrm>
            <a:off x="1726255" y="4663151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Corred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0AC5A3-8D1E-41EF-A16D-00E1C5DC1C7D}"/>
              </a:ext>
            </a:extLst>
          </p:cNvPr>
          <p:cNvSpPr txBox="1"/>
          <p:nvPr/>
        </p:nvSpPr>
        <p:spPr>
          <a:xfrm>
            <a:off x="7225908" y="3198166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Sec-</a:t>
            </a:r>
            <a:r>
              <a:rPr lang="en-US" altLang="zh-CN" sz="2400" dirty="0" err="1">
                <a:solidFill>
                  <a:srgbClr val="FF0000"/>
                </a:solidFill>
              </a:rPr>
              <a:t>Corred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86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5028AC3-4EB3-4DFF-A8A5-41FDB3FB3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5" y="3365759"/>
            <a:ext cx="4491310" cy="34922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B992C4C-4C63-4F13-A2EC-BD76B66B3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5" y="0"/>
            <a:ext cx="4491310" cy="34812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B247817-9CC5-4328-A116-8EC01DEE1DF0}"/>
              </a:ext>
            </a:extLst>
          </p:cNvPr>
          <p:cNvSpPr txBox="1"/>
          <p:nvPr/>
        </p:nvSpPr>
        <p:spPr>
          <a:xfrm>
            <a:off x="1639935" y="1266162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Original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36E6A4-73A4-43FC-BAEF-A6AA938338EC}"/>
              </a:ext>
            </a:extLst>
          </p:cNvPr>
          <p:cNvSpPr txBox="1"/>
          <p:nvPr/>
        </p:nvSpPr>
        <p:spPr>
          <a:xfrm>
            <a:off x="1706459" y="4631921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Corred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9843CA2-6C2D-4F98-9AEA-6ABC0C53B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19398"/>
            <a:ext cx="5940677" cy="461920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E1AA08D-0281-4BB5-8D92-0BD1B85DBCDE}"/>
              </a:ext>
            </a:extLst>
          </p:cNvPr>
          <p:cNvSpPr txBox="1"/>
          <p:nvPr/>
        </p:nvSpPr>
        <p:spPr>
          <a:xfrm>
            <a:off x="7215899" y="3134926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Sec-</a:t>
            </a:r>
            <a:r>
              <a:rPr lang="en-US" altLang="zh-CN" sz="2400" dirty="0" err="1">
                <a:solidFill>
                  <a:srgbClr val="FF0000"/>
                </a:solidFill>
              </a:rPr>
              <a:t>Corred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156517-0A01-48C4-8815-F81890EDE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4" y="0"/>
            <a:ext cx="4491310" cy="34812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866A39-8668-4483-8125-6E8044C91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3" y="3376784"/>
            <a:ext cx="4477131" cy="34812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B247817-9CC5-4328-A116-8EC01DEE1DF0}"/>
              </a:ext>
            </a:extLst>
          </p:cNvPr>
          <p:cNvSpPr txBox="1"/>
          <p:nvPr/>
        </p:nvSpPr>
        <p:spPr>
          <a:xfrm>
            <a:off x="115092" y="623062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Original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3B84DE2-C2F7-44C8-8DC7-3B2ADE2B3C36}"/>
              </a:ext>
            </a:extLst>
          </p:cNvPr>
          <p:cNvSpPr txBox="1"/>
          <p:nvPr/>
        </p:nvSpPr>
        <p:spPr>
          <a:xfrm>
            <a:off x="181616" y="3740531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Corred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8459565-7EB5-44D8-BDBB-F70F0440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06" y="1119398"/>
            <a:ext cx="5940678" cy="461920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2028952-CDA1-4A93-8531-D8CD46F5EA5A}"/>
              </a:ext>
            </a:extLst>
          </p:cNvPr>
          <p:cNvSpPr txBox="1"/>
          <p:nvPr/>
        </p:nvSpPr>
        <p:spPr>
          <a:xfrm>
            <a:off x="8187087" y="1084727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Sec-</a:t>
            </a:r>
            <a:r>
              <a:rPr lang="en-US" altLang="zh-CN" sz="2400" dirty="0" err="1">
                <a:solidFill>
                  <a:srgbClr val="FF0000"/>
                </a:solidFill>
              </a:rPr>
              <a:t>Corred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7AC8DD2-156A-466D-AB85-283D146DB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1" y="2642259"/>
            <a:ext cx="5301761" cy="36623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17FB16-E2CA-471A-8188-BBC9B01BA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78" y="2642259"/>
            <a:ext cx="5301761" cy="3662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8D6F47-4B12-4407-A03E-E0FB38F9C8DA}"/>
                  </a:ext>
                </a:extLst>
              </p:cNvPr>
              <p:cNvSpPr txBox="1"/>
              <p:nvPr/>
            </p:nvSpPr>
            <p:spPr>
              <a:xfrm>
                <a:off x="177800" y="899160"/>
                <a:ext cx="10276840" cy="1351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(→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 resolution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𝑟𝑒𝑐𝑜𝑖𝑙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endcap part !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resolution between data and MC exists discrepancy at barrel and endcap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D8D6F47-4B12-4407-A03E-E0FB38F9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899160"/>
                <a:ext cx="10276840" cy="1351652"/>
              </a:xfrm>
              <a:prstGeom prst="rect">
                <a:avLst/>
              </a:prstGeom>
              <a:blipFill>
                <a:blip r:embed="rId4"/>
                <a:stretch>
                  <a:fillRect l="-356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8B34689-4D85-465F-9AF3-5BC07B0C5B5E}"/>
              </a:ext>
            </a:extLst>
          </p:cNvPr>
          <p:cNvSpPr txBox="1"/>
          <p:nvPr/>
        </p:nvSpPr>
        <p:spPr>
          <a:xfrm>
            <a:off x="81280" y="0"/>
            <a:ext cx="9681029" cy="58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Introduction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12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5C65616-1F6B-4084-A5A3-9A732D7A9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60" y="0"/>
            <a:ext cx="4491312" cy="34812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847563-67D9-4BFD-9E44-E58CD2E9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14" y="3376783"/>
            <a:ext cx="4477133" cy="34812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B247817-9CC5-4328-A116-8EC01DEE1DF0}"/>
              </a:ext>
            </a:extLst>
          </p:cNvPr>
          <p:cNvSpPr txBox="1"/>
          <p:nvPr/>
        </p:nvSpPr>
        <p:spPr>
          <a:xfrm>
            <a:off x="241485" y="557961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Original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645B0A-C829-4014-85E3-58787FFE0655}"/>
              </a:ext>
            </a:extLst>
          </p:cNvPr>
          <p:cNvSpPr txBox="1"/>
          <p:nvPr/>
        </p:nvSpPr>
        <p:spPr>
          <a:xfrm>
            <a:off x="308009" y="392675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Corred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90EA6F2-41EA-49C1-9AC4-E4FFFADBE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1119398"/>
            <a:ext cx="5940678" cy="46192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BAA23FB-26F9-4204-95F3-14D20EA2E6D3}"/>
              </a:ext>
            </a:extLst>
          </p:cNvPr>
          <p:cNvSpPr txBox="1"/>
          <p:nvPr/>
        </p:nvSpPr>
        <p:spPr>
          <a:xfrm>
            <a:off x="8491887" y="1019626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Sec-</a:t>
            </a:r>
            <a:r>
              <a:rPr lang="en-US" altLang="zh-CN" sz="2400" dirty="0" err="1">
                <a:solidFill>
                  <a:srgbClr val="FF0000"/>
                </a:solidFill>
              </a:rPr>
              <a:t>Corred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3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229734B2-444A-4415-B0B4-3DB798F8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83" y="3680824"/>
            <a:ext cx="4204617" cy="3259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2AB9D8C-18E9-4BD9-BBD9-37C8064E7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97" y="3680824"/>
            <a:ext cx="4204617" cy="325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7C4105-C844-414B-95B2-5BD186651E9B}"/>
                  </a:ext>
                </a:extLst>
              </p:cNvPr>
              <p:cNvSpPr txBox="1"/>
              <p:nvPr/>
            </p:nvSpPr>
            <p:spPr>
              <a:xfrm>
                <a:off x="5154804" y="87331"/>
                <a:ext cx="4391130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𝑟𝑒𝑠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𝐾𝑎𝑙𝑇𝑟𝑘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𝑘𝑚𝑓𝑖𝑡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(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7C4105-C844-414B-95B2-5BD186651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04" y="87331"/>
                <a:ext cx="4391130" cy="410112"/>
              </a:xfrm>
              <a:prstGeom prst="rect">
                <a:avLst/>
              </a:prstGeom>
              <a:blipFill>
                <a:blip r:embed="rId5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CFB4743-578E-429E-B97A-678B86F8D808}"/>
                  </a:ext>
                </a:extLst>
              </p:cNvPr>
              <p:cNvSpPr txBox="1"/>
              <p:nvPr/>
            </p:nvSpPr>
            <p:spPr>
              <a:xfrm>
                <a:off x="0" y="-1"/>
                <a:ext cx="96810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Pseudo-Resolution of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en-US" altLang="zh-CN" sz="3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  <a:sym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CFB4743-578E-429E-B97A-678B86F8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"/>
                <a:ext cx="9681029" cy="584775"/>
              </a:xfrm>
              <a:prstGeom prst="rect">
                <a:avLst/>
              </a:prstGeom>
              <a:blipFill>
                <a:blip r:embed="rId6"/>
                <a:stretch>
                  <a:fillRect l="-1574" t="-14583" b="-32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284BA4B9-7A1F-4972-BCA2-2D83D7885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" y="3680824"/>
            <a:ext cx="4204617" cy="3259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5387E12-0299-44A5-8226-8F33E01ECE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83" y="584774"/>
            <a:ext cx="4204617" cy="3259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E9DC4D-8578-42AC-9946-803D95B1F3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97" y="584774"/>
            <a:ext cx="4204617" cy="325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29A4C4-7E74-43E4-90B9-89B3B3A127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" y="584774"/>
            <a:ext cx="4204617" cy="32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4F3562D-89B4-41A0-A93D-CBF4621BD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72" y="3680824"/>
            <a:ext cx="4204617" cy="3259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CF4593B-A183-45C4-BBEE-B12CAC5A4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86" y="3680824"/>
            <a:ext cx="4204617" cy="325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CFB4743-578E-429E-B97A-678B86F8D808}"/>
                  </a:ext>
                </a:extLst>
              </p:cNvPr>
              <p:cNvSpPr txBox="1"/>
              <p:nvPr/>
            </p:nvSpPr>
            <p:spPr>
              <a:xfrm>
                <a:off x="0" y="-6222"/>
                <a:ext cx="9681029" cy="59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Pseudo-Resolution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endParaRPr lang="zh-CN" altLang="en-US" sz="32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CFB4743-578E-429E-B97A-678B86F8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6222"/>
                <a:ext cx="9681029" cy="590996"/>
              </a:xfrm>
              <a:prstGeom prst="rect">
                <a:avLst/>
              </a:prstGeom>
              <a:blipFill>
                <a:blip r:embed="rId5"/>
                <a:stretch>
                  <a:fillRect l="-1574" t="-12371" b="-32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7C4105-C844-414B-95B2-5BD186651E9B}"/>
                  </a:ext>
                </a:extLst>
              </p:cNvPr>
              <p:cNvSpPr txBox="1"/>
              <p:nvPr/>
            </p:nvSpPr>
            <p:spPr>
              <a:xfrm>
                <a:off x="5154804" y="87331"/>
                <a:ext cx="4391130" cy="410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𝑟𝑒𝑠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𝐾𝑎𝑙𝑇𝑟𝑘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𝑘𝑚𝑓𝑖𝑡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(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7C4105-C844-414B-95B2-5BD186651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04" y="87331"/>
                <a:ext cx="4391130" cy="410112"/>
              </a:xfrm>
              <a:prstGeom prst="rect">
                <a:avLst/>
              </a:prstGeom>
              <a:blipFill>
                <a:blip r:embed="rId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07904237-0FAC-4C8F-A660-E0DC2DE75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824"/>
            <a:ext cx="4204617" cy="3259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53ED0B-0F87-4BB7-A627-2EDDA20AED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72" y="584774"/>
            <a:ext cx="4204617" cy="3259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60DA5B8-482C-4F5B-897A-3C8E56A2DA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86" y="584774"/>
            <a:ext cx="4204617" cy="325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5A1DED-D4A9-4C75-9175-9B9536347F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74"/>
            <a:ext cx="4204617" cy="32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6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4B63390-1510-495E-ADFF-662861E37549}"/>
              </a:ext>
            </a:extLst>
          </p:cNvPr>
          <p:cNvSpPr txBox="1"/>
          <p:nvPr/>
        </p:nvSpPr>
        <p:spPr>
          <a:xfrm>
            <a:off x="0" y="-1"/>
            <a:ext cx="968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Correct the Pseudo-Resolution on MC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10AF47-84E2-4F2F-9250-33359EF2C01C}"/>
                  </a:ext>
                </a:extLst>
              </p:cNvPr>
              <p:cNvSpPr txBox="1"/>
              <p:nvPr/>
            </p:nvSpPr>
            <p:spPr>
              <a:xfrm>
                <a:off x="168063" y="528894"/>
                <a:ext cx="11340012" cy="268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Correction factor: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𝐾𝑎𝑙</m:t>
                                      </m:r>
                                    </m:sup>
                                  </m:s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𝐾𝑎𝑙</m:t>
                                      </m:r>
                                    </m:sup>
                                  </m:s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Charged Tracks: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𝑐𝑜𝑟𝑟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𝑡𝑟𝑢𝑡h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𝐾𝑎𝑙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𝑡𝑟𝑢𝑡h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𝐺𝑎𝑢𝑠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do vertex fit, kinematic fit ……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10AF47-84E2-4F2F-9250-33359EF2C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3" y="528894"/>
                <a:ext cx="11340012" cy="2686826"/>
              </a:xfrm>
              <a:prstGeom prst="rect">
                <a:avLst/>
              </a:prstGeom>
              <a:blipFill>
                <a:blip r:embed="rId3"/>
                <a:stretch>
                  <a:fillRect l="-591"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D7446B27-62BA-4B9A-81DE-591B18031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96" y="-1"/>
            <a:ext cx="3741393" cy="28999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F0ECAB-5940-4495-BD00-44A77A8AE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22" y="3299148"/>
            <a:ext cx="5151904" cy="35588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BAA48EA-4FD4-4C96-9765-0F8E0E587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171" y="3299148"/>
            <a:ext cx="5151904" cy="35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8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C1DE6FE9-E9B5-4367-A76A-C6CF2B4E9F4B}"/>
              </a:ext>
            </a:extLst>
          </p:cNvPr>
          <p:cNvSpPr txBox="1"/>
          <p:nvPr/>
        </p:nvSpPr>
        <p:spPr>
          <a:xfrm>
            <a:off x="1562335" y="6164"/>
            <a:ext cx="2909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Original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recoiling Mass cut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67EFA8-D1A9-41D5-A113-8F7D63EFA16C}"/>
              </a:ext>
            </a:extLst>
          </p:cNvPr>
          <p:cNvSpPr txBox="1"/>
          <p:nvPr/>
        </p:nvSpPr>
        <p:spPr>
          <a:xfrm>
            <a:off x="7719896" y="6164"/>
            <a:ext cx="2909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First-</a:t>
            </a:r>
            <a:r>
              <a:rPr lang="en-US" altLang="zh-CN" sz="2400" dirty="0" err="1">
                <a:solidFill>
                  <a:srgbClr val="FF0000"/>
                </a:solidFill>
              </a:rPr>
              <a:t>Corr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recoiling Mass cut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C075599-18D0-4188-8871-8C4D49199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87" y="899320"/>
            <a:ext cx="3877020" cy="287334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EEE8B2E-4691-499F-B9B9-D6FEF85A5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86" y="3834822"/>
            <a:ext cx="3877020" cy="287334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EDC9BE8-E2DD-4C9D-AB51-363D75DCF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69" y="899320"/>
            <a:ext cx="3877021" cy="287334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7DE195F-C7E5-4F80-8BC1-A114F09B2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69" y="3834821"/>
            <a:ext cx="3877021" cy="28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1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4B63390-1510-495E-ADFF-662861E37549}"/>
              </a:ext>
            </a:extLst>
          </p:cNvPr>
          <p:cNvSpPr txBox="1"/>
          <p:nvPr/>
        </p:nvSpPr>
        <p:spPr>
          <a:xfrm>
            <a:off x="0" y="106018"/>
            <a:ext cx="968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Secondary Correction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10AF47-84E2-4F2F-9250-33359EF2C01C}"/>
                  </a:ext>
                </a:extLst>
              </p:cNvPr>
              <p:cNvSpPr txBox="1"/>
              <p:nvPr/>
            </p:nvSpPr>
            <p:spPr>
              <a:xfrm>
                <a:off x="981332" y="1287140"/>
                <a:ext cx="10229336" cy="316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Correction factor: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𝑠𝑒𝑐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𝑐𝑜𝑟𝑟</m:t>
                                      </m:r>
                                    </m:sup>
                                  </m:s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𝑐𝑜𝑟𝑟</m:t>
                                      </m:r>
                                    </m:sup>
                                  </m:s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Charged Tracks: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𝑠𝑒𝑐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𝑐𝑜𝑟𝑟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𝑡𝑟𝑢𝑡h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𝑐𝑜𝑟𝑟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𝑡𝑟𝑢𝑡h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𝐺𝑎𝑢𝑠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𝑠𝑒𝑐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𝑠𝑒𝑐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𝑐𝑜𝑟𝑟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𝑡𝑟𝑢𝑡h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𝐾𝑎𝑙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𝑡𝑟𝑢𝑡h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𝐺𝑎𝑢𝑠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do vertex fit, kinematic fit ……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10AF47-84E2-4F2F-9250-33359EF2C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32" y="1287140"/>
                <a:ext cx="10229336" cy="3162982"/>
              </a:xfrm>
              <a:prstGeom prst="rect">
                <a:avLst/>
              </a:prstGeom>
              <a:blipFill>
                <a:blip r:embed="rId3"/>
                <a:stretch>
                  <a:fillRect l="-656" b="-2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46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4B63390-1510-495E-ADFF-662861E37549}"/>
              </a:ext>
            </a:extLst>
          </p:cNvPr>
          <p:cNvSpPr txBox="1"/>
          <p:nvPr/>
        </p:nvSpPr>
        <p:spPr>
          <a:xfrm>
            <a:off x="0" y="0"/>
            <a:ext cx="968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Compare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2F0ECAB-5940-4495-BD00-44A77A8AE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068" y="4014556"/>
            <a:ext cx="3905512" cy="26978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BAA48EA-4FD4-4C96-9765-0F8E0E587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555" y="1074968"/>
            <a:ext cx="3905512" cy="2697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9D00B6-8589-4899-A3B6-D8117A008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" y="4014554"/>
            <a:ext cx="3905514" cy="26978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267B46-0A8A-4380-A8E6-1B05D1B62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" y="1074968"/>
            <a:ext cx="3905512" cy="269786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1C85D9-C6AD-4994-B35B-7C8EE9181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488" y="3940010"/>
            <a:ext cx="3905512" cy="27724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DD0BE1-193A-426C-BDE0-B452FAE11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488" y="1079820"/>
            <a:ext cx="3905512" cy="27724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AAD2040-7A8B-4649-BD71-928E7C43E70C}"/>
              </a:ext>
            </a:extLst>
          </p:cNvPr>
          <p:cNvSpPr txBox="1"/>
          <p:nvPr/>
        </p:nvSpPr>
        <p:spPr>
          <a:xfrm>
            <a:off x="1683027" y="58477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AF7DE34-C3A4-4BC5-8D1B-1B1C913C03D8}"/>
              </a:ext>
            </a:extLst>
          </p:cNvPr>
          <p:cNvSpPr txBox="1"/>
          <p:nvPr/>
        </p:nvSpPr>
        <p:spPr>
          <a:xfrm>
            <a:off x="5227938" y="584775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DB830C6-AA7B-44DE-98DD-9FA59584886D}"/>
              </a:ext>
            </a:extLst>
          </p:cNvPr>
          <p:cNvSpPr txBox="1"/>
          <p:nvPr/>
        </p:nvSpPr>
        <p:spPr>
          <a:xfrm>
            <a:off x="9560566" y="584775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Second-Correction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4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8D4088A-DFDE-4896-A2EB-401F0630404D}"/>
              </a:ext>
            </a:extLst>
          </p:cNvPr>
          <p:cNvSpPr txBox="1"/>
          <p:nvPr/>
        </p:nvSpPr>
        <p:spPr>
          <a:xfrm>
            <a:off x="1257535" y="257276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Original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9FEA17-E341-41FF-BF82-A546F256FAE3}"/>
              </a:ext>
            </a:extLst>
          </p:cNvPr>
          <p:cNvSpPr txBox="1"/>
          <p:nvPr/>
        </p:nvSpPr>
        <p:spPr>
          <a:xfrm>
            <a:off x="5194149" y="257275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First-</a:t>
            </a:r>
            <a:r>
              <a:rPr lang="en-US" altLang="zh-CN" sz="2400" dirty="0" err="1">
                <a:solidFill>
                  <a:srgbClr val="FF0000"/>
                </a:solidFill>
              </a:rPr>
              <a:t>Corr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A9AC03-8F80-4831-8FA8-EEECE0F40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" y="893156"/>
            <a:ext cx="3877020" cy="28733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2ED571-27D2-42C7-9FFB-7A8290A4C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" y="3828658"/>
            <a:ext cx="3877020" cy="28733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315A47-4E7D-4AA9-AFBB-04D98AC0D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489" y="893155"/>
            <a:ext cx="3877021" cy="28733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14ED50-3EAB-417B-9811-EF3FD8E4C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489" y="3828656"/>
            <a:ext cx="3877021" cy="287334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5863E7F-9D31-4C91-AE0E-D0473CD39409}"/>
              </a:ext>
            </a:extLst>
          </p:cNvPr>
          <p:cNvSpPr txBox="1"/>
          <p:nvPr/>
        </p:nvSpPr>
        <p:spPr>
          <a:xfrm>
            <a:off x="9359992" y="270711"/>
            <a:ext cx="17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Sec-</a:t>
            </a:r>
            <a:r>
              <a:rPr lang="en-US" altLang="zh-CN" sz="2400" dirty="0" err="1">
                <a:solidFill>
                  <a:srgbClr val="FF0000"/>
                </a:solidFill>
              </a:rPr>
              <a:t>Corr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88CFC1-A035-4F5C-A189-ADD4E312B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0573" y="893155"/>
            <a:ext cx="3877021" cy="28733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05549F-8F42-43EA-BE5D-9D6590EC4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72" y="3828656"/>
            <a:ext cx="3877021" cy="28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7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820</Words>
  <Application>Microsoft Office PowerPoint</Application>
  <PresentationFormat>宽屏</PresentationFormat>
  <Paragraphs>122</Paragraphs>
  <Slides>20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Resolution Correction on LamLambar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Event Selection of p ̅π^0 pπ^0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Resolution Correction on LamLambar</dc:title>
  <dc:creator>~ PaPer</dc:creator>
  <cp:lastModifiedBy>~ PaPer</cp:lastModifiedBy>
  <cp:revision>6</cp:revision>
  <dcterms:created xsi:type="dcterms:W3CDTF">2023-02-08T16:33:49Z</dcterms:created>
  <dcterms:modified xsi:type="dcterms:W3CDTF">2023-02-09T01:24:50Z</dcterms:modified>
</cp:coreProperties>
</file>