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0" r:id="rId4"/>
    <p:sldId id="258" r:id="rId5"/>
    <p:sldId id="264" r:id="rId6"/>
    <p:sldId id="266" r:id="rId7"/>
    <p:sldId id="269" r:id="rId8"/>
    <p:sldId id="267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FEDF-9658-4E51-A159-7EAA233FB548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200C-D6BC-4F77-A7D5-A2AF8DF35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7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FEDF-9658-4E51-A159-7EAA233FB548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200C-D6BC-4F77-A7D5-A2AF8DF35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24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FEDF-9658-4E51-A159-7EAA233FB548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200C-D6BC-4F77-A7D5-A2AF8DF35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1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FEDF-9658-4E51-A159-7EAA233FB548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200C-D6BC-4F77-A7D5-A2AF8DF35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78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FEDF-9658-4E51-A159-7EAA233FB548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200C-D6BC-4F77-A7D5-A2AF8DF35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FEDF-9658-4E51-A159-7EAA233FB548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200C-D6BC-4F77-A7D5-A2AF8DF35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4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FEDF-9658-4E51-A159-7EAA233FB548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200C-D6BC-4F77-A7D5-A2AF8DF35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8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FEDF-9658-4E51-A159-7EAA233FB548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200C-D6BC-4F77-A7D5-A2AF8DF35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7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FEDF-9658-4E51-A159-7EAA233FB548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200C-D6BC-4F77-A7D5-A2AF8DF35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6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FEDF-9658-4E51-A159-7EAA233FB548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200C-D6BC-4F77-A7D5-A2AF8DF35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2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FEDF-9658-4E51-A159-7EAA233FB548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200C-D6BC-4F77-A7D5-A2AF8DF35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8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0FEDF-9658-4E51-A159-7EAA233FB548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0200C-D6BC-4F77-A7D5-A2AF8DF35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32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1416909" y="1532238"/>
                <a:ext cx="9448800" cy="2010032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3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3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Study of </a:t>
                </a:r>
                <a:br>
                  <a:rPr lang="en-US" sz="3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Peaking and Non- Peaking  Background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𝜸𝝌</m:t>
                        </m:r>
                      </m:e>
                      <m:sub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𝒄𝑱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</m:sub>
                    </m:sSub>
                    <m:r>
                      <a:rPr lang="en-US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sSup>
                      <m:sSup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  <m:r>
                          <a:rPr lang="el-GR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𝜮</m:t>
                        </m:r>
                      </m:e>
                      <m:sup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𝜮</m:t>
                            </m:r>
                          </m:e>
                        </m:acc>
                      </m:e>
                      <m:sup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  <m:r>
                      <a:rPr lang="en-US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en-US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e>
                    </m:acc>
                    <m:sSup>
                      <m:sSup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e>
                      <m:sup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e>
                      <m:sup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measure the BF.</a:t>
                </a:r>
                <a:endParaRPr lang="en-US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416909" y="1532238"/>
                <a:ext cx="9448800" cy="2010032"/>
              </a:xfrm>
              <a:blipFill rotWithShape="0">
                <a:blip r:embed="rId2"/>
                <a:stretch>
                  <a:fillRect r="-581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283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64" y="169069"/>
            <a:ext cx="4966324" cy="503904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565917" y="3973651"/>
            <a:ext cx="540688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Peaking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Bkg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Mass of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Chicj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Gama </a:t>
            </a:r>
            <a:r>
              <a:rPr lang="en-US" sz="1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chicJ</a:t>
            </a: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-&gt; gam Delta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	anti-Delta- (no idea ??)</a:t>
            </a:r>
            <a:endParaRPr lang="en-US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Gama </a:t>
            </a:r>
            <a:r>
              <a:rPr lang="en-US" sz="1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chicJ</a:t>
            </a: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gam </a:t>
            </a:r>
            <a:r>
              <a:rPr lang="en-US" sz="1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</a:t>
            </a: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J/psi </a:t>
            </a: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gg Delta</a:t>
            </a: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anti-Delta- </a:t>
            </a:r>
          </a:p>
          <a:p>
            <a:pPr marL="342900" indent="-342900">
              <a:buFontTx/>
              <a:buAutoNum type="arabicPeriod"/>
            </a:pPr>
            <a:r>
              <a:rPr lang="en-US" sz="1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gamChicj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1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gamgama</a:t>
            </a: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Jpsi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gg Sigma+ anti-Sigma- ( BF is known to calculate no. of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chicJ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event by using normalization)</a:t>
            </a:r>
            <a:endParaRPr lang="en-US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2051" y="169069"/>
            <a:ext cx="3414713" cy="32813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0971" y="216694"/>
            <a:ext cx="3414713" cy="31861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382897" y="3450431"/>
            <a:ext cx="2545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Sideband of sigma+ applied to improve the signal (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Black dot</a:t>
            </a:r>
            <a:r>
              <a:rPr lang="en-US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14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38713"/>
            <a:ext cx="5791199" cy="65087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 Selection for Minimized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BKG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889588"/>
                <a:ext cx="10515600" cy="5675969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Event Selection :</a:t>
                </a:r>
                <a:r>
                  <a:rPr lang="en-US" sz="1400" b="1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𝝍</m:t>
                        </m:r>
                        <m:r>
                          <m:rPr>
                            <m:nor/>
                          </m:rPr>
                          <a:rPr lang="en-US" sz="1400" b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  <m:sup>
                        <m:r>
                          <a:rPr lang="en-US" sz="1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4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4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𝒏𝒆𝒖𝒕𝒓𝒂𝒍𝒔</m:t>
                    </m:r>
                    <m:r>
                      <a:rPr lang="en-US" sz="14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4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𝑱</m:t>
                    </m:r>
                    <m:r>
                      <a:rPr lang="en-US" sz="14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14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𝝍</m:t>
                    </m:r>
                  </m:oMath>
                </a14:m>
                <a:r>
                  <a:rPr lang="en-US" sz="1400" b="1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</a:t>
                </a:r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n-US" sz="1450" b="1" dirty="0" smtClean="0">
                    <a:ea typeface="Cambria Math" panose="02040503050406030204" pitchFamily="18" charset="0"/>
                  </a:rPr>
                  <a:t>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5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5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sSup>
                          <m:sSupPr>
                            <m:ctrlPr>
                              <a:rPr lang="en-US" sz="145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5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e>
                          <m:sup>
                            <m:r>
                              <a:rPr lang="en-US" sz="145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𝒐</m:t>
                            </m:r>
                          </m:sup>
                        </m:sSup>
                      </m:sub>
                    </m:sSub>
                    <m:r>
                      <a:rPr lang="en-US" sz="145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45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145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145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𝟏𝟑𝟓</m:t>
                    </m:r>
                  </m:oMath>
                </a14:m>
                <a:r>
                  <a:rPr lang="en-US" sz="1450" b="1" dirty="0">
                    <a:ea typeface="Cambria Math" panose="02040503050406030204" pitchFamily="18" charset="0"/>
                  </a:rPr>
                  <a:t> |</a:t>
                </a:r>
                <a14:m>
                  <m:oMath xmlns:m="http://schemas.openxmlformats.org/officeDocument/2006/math">
                    <m:r>
                      <a:rPr lang="en-US" sz="145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&gt;</m:t>
                    </m:r>
                    <m:r>
                      <a:rPr lang="en-US" sz="145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145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145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𝟎𝟏𝟓</m:t>
                    </m:r>
                    <m:r>
                      <a:rPr lang="en-US" sz="145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45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𝐆𝐞𝐕</m:t>
                    </m:r>
                  </m:oMath>
                </a14:m>
                <a:endParaRPr lang="en-US" sz="1450" b="1" dirty="0" smtClean="0">
                  <a:ea typeface="Cambria Math" panose="020405030504060302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n-US" sz="145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Add later</a:t>
                </a:r>
                <a:endParaRPr lang="en-US" sz="145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89588"/>
                <a:ext cx="10515600" cy="5675969"/>
              </a:xfrm>
              <a:blipFill rotWithShape="0">
                <a:blip r:embed="rId2"/>
                <a:stretch>
                  <a:fillRect l="-116" t="-5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0712254"/>
                  </p:ext>
                </p:extLst>
              </p:nvPr>
            </p:nvGraphicFramePr>
            <p:xfrm>
              <a:off x="1216451" y="1804086"/>
              <a:ext cx="9632782" cy="46708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62255"/>
                    <a:gridCol w="8970527"/>
                  </a:tblGrid>
                  <a:tr h="524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No.</a:t>
                          </a:r>
                          <a:r>
                            <a:rPr lang="en-US" sz="1100" b="1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Obs.</a:t>
                          </a:r>
                          <a:endParaRPr lang="en-US" sz="11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Possible peaking  BKG Channels</a:t>
                          </a:r>
                          <a:r>
                            <a:rPr lang="en-US" sz="1100" b="1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1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contribute in :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1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𝝍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100" b="1" dirty="0">
                                      <a:solidFill>
                                        <a:srgbClr val="002060"/>
                                      </a:solidFill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sz="11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11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11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𝒏𝒆𝒖𝒕𝒓𝒂𝒍𝒔</m:t>
                              </m:r>
                              <m:r>
                                <a:rPr lang="en-US" sz="11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1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𝑱</m:t>
                              </m:r>
                              <m:r>
                                <a:rPr lang="en-US" sz="11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11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𝝍</m:t>
                              </m:r>
                            </m:oMath>
                          </a14:m>
                          <a:r>
                            <a:rPr lang="en-US" sz="1100" b="1" dirty="0">
                              <a:solidFill>
                                <a:srgbClr val="00206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100" b="1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or Other Non -Peaking</a:t>
                          </a:r>
                          <a:endParaRPr lang="en-US" sz="1100" b="1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endParaRPr lang="en-US" sz="900" dirty="0"/>
                        </a:p>
                      </a:txBody>
                      <a:tcPr anchor="ctr">
                        <a:solidFill>
                          <a:schemeClr val="accent3"/>
                        </a:solidFill>
                      </a:tcPr>
                    </a:tc>
                  </a:tr>
                  <a:tr h="4062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01.</a:t>
                          </a:r>
                          <a:endParaRPr lang="en-US" sz="11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1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𝜸𝝌</m:t>
                                  </m:r>
                                </m:e>
                                <m:sub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</a:rPr>
                                    <m:t>𝒄𝑱</m:t>
                                  </m:r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 </m:t>
                                  </m:r>
                                </m:sub>
                              </m:sSub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 </m:t>
                              </m:r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</m:acc>
                              <m:sSup>
                                <m:sSupPr>
                                  <m:ctrlP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</m:e>
                                <m:sup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</m:e>
                                <m:sup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1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(flat in Sigmap, using Sigmap sideband can be remove it) </a:t>
                          </a:r>
                          <a:r>
                            <a:rPr lang="en-US" sz="1100" b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(Not </a:t>
                          </a:r>
                          <a:r>
                            <a:rPr lang="en-US" sz="11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 problem)  (</a:t>
                          </a:r>
                          <a:r>
                            <a:rPr lang="en-US" sz="1100" b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0.7%)</a:t>
                          </a:r>
                          <a:endParaRPr lang="en-US" sz="1100" b="1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4062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02.</a:t>
                          </a:r>
                          <a:endParaRPr lang="en-US" sz="11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1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𝜸𝝌</m:t>
                                  </m:r>
                                </m:e>
                                <m:sub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</a:rPr>
                                    <m:t>𝒄𝑱</m:t>
                                  </m:r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 </m:t>
                                  </m:r>
                                </m:sub>
                              </m:sSub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 </m:t>
                              </m:r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𝜸𝜸</m:t>
                              </m:r>
                              <m:r>
                                <a:rPr lang="en-US" sz="1100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𝐉</m:t>
                              </m:r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l-GR" sz="11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𝝍</m:t>
                              </m:r>
                              <m:r>
                                <a:rPr lang="el-GR" sz="11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𝜸𝜸</m:t>
                              </m:r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</m:acc>
                              <m:sSup>
                                <m:sSupPr>
                                  <m:ctrlP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</m:e>
                                <m:sup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</m:e>
                                <m:sup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1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(no peak in sigmap) </a:t>
                          </a:r>
                          <a:r>
                            <a:rPr lang="en-US" sz="1100" b="1" dirty="0" smtClean="0">
                              <a:solidFill>
                                <a:srgbClr val="C0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(Not a Problem</a:t>
                          </a:r>
                          <a:r>
                            <a:rPr lang="en-US" sz="11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 1.1%</a:t>
                          </a:r>
                          <a:r>
                            <a:rPr lang="en-US" sz="11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US" sz="1100" b="1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4062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03.</a:t>
                          </a:r>
                        </a:p>
                      </a:txBody>
                      <a:tcPr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𝝍</m:t>
                                  </m:r>
                                </m:e>
                                <m:sup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 </m:t>
                              </m:r>
                              <m:sSup>
                                <m:sSupPr>
                                  <m:ctrlP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𝜮</m:t>
                                  </m:r>
                                </m:e>
                                <m:sup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11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l-GR" sz="11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𝜮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1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(Non-peaking BKG) but huge contribution of that.</a:t>
                          </a:r>
                          <a:r>
                            <a:rPr lang="en-US" sz="1100" b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100" b="1" baseline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Do </a:t>
                          </a:r>
                          <a:r>
                            <a:rPr lang="en-US" sz="1100" b="1" baseline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KM Fit </a:t>
                          </a:r>
                          <a:r>
                            <a:rPr lang="en-US" sz="1100" b="1" baseline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to plot </a:t>
                          </a:r>
                          <a:r>
                            <a:rPr lang="en-US" sz="1100" b="1" baseline="0" dirty="0" err="1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chisq</a:t>
                          </a:r>
                          <a:r>
                            <a:rPr lang="en-US" sz="1100" b="1" baseline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with </a:t>
                          </a:r>
                          <a:r>
                            <a:rPr lang="en-US" sz="1100" b="1" baseline="0" dirty="0" err="1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chisq</a:t>
                          </a:r>
                          <a:r>
                            <a:rPr lang="en-US" sz="1100" b="1" baseline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 Of signal </a:t>
                          </a:r>
                          <a:r>
                            <a:rPr lang="en-US" sz="1100" b="1" baseline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MC 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100" b="1" i="1" baseline="0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1100" b="1" i="1" baseline="0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100" b="1" i="1" baseline="0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𝝌</m:t>
                                      </m:r>
                                    </m:e>
                                    <m:sub>
                                      <m:r>
                                        <a:rPr lang="en-US" sz="1100" b="1" i="1" baseline="0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𝚺𝚺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1100" b="1" i="1" baseline="0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1100" b="1" i="1" baseline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&lt;</m:t>
                              </m:r>
                              <m:sSup>
                                <m:sSupPr>
                                  <m:ctrlPr>
                                    <a:rPr lang="en-US" sz="1100" b="1" i="1" baseline="0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1100" b="1" i="1" baseline="0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100" b="1" i="1" baseline="0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𝝌</m:t>
                                      </m:r>
                                    </m:e>
                                    <m:sub>
                                      <m:r>
                                        <a:rPr lang="en-US" sz="1100" b="1" i="1" baseline="0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𝜸</m:t>
                                      </m:r>
                                      <m:r>
                                        <a:rPr lang="en-US" sz="1100" b="1" i="1" baseline="0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𝚺𝚺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1100" b="1" i="1" baseline="0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100" b="1" baseline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100" b="1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4062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04.</a:t>
                          </a:r>
                          <a:endParaRPr lang="en-US" sz="11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𝜸𝝌</m:t>
                                  </m:r>
                                </m:e>
                                <m:sub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𝒄𝑱</m:t>
                                  </m:r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 </m:t>
                                  </m:r>
                                </m:sub>
                              </m:sSub>
                              <m:r>
                                <a:rPr lang="en-US" sz="11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 </m:t>
                              </m:r>
                              <m:r>
                                <a:rPr lang="en-US" sz="11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  <m:sSup>
                                <m:sSupPr>
                                  <m:ctrlP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𝜟</m:t>
                                  </m:r>
                                </m:e>
                                <m:sup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11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l-GR" sz="11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𝜟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  <m:r>
                                <a:rPr lang="el-GR" sz="11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11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  <m:r>
                                <a:rPr lang="en-US" sz="11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11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</m:acc>
                              <m:sSup>
                                <m:sSupPr>
                                  <m:ctrlP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</m:e>
                                <m:sup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</m:e>
                                <m:sup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100" b="1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(wide peak in </a:t>
                          </a:r>
                          <a:r>
                            <a:rPr lang="en-US" sz="1100" b="1" dirty="0" err="1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sigmap</a:t>
                          </a:r>
                          <a:r>
                            <a:rPr lang="en-US" sz="1100" b="1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 </a:t>
                          </a:r>
                          <a:r>
                            <a:rPr lang="en-US" sz="1100" b="1" dirty="0" smtClean="0">
                              <a:solidFill>
                                <a:srgbClr val="C0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 No</a:t>
                          </a:r>
                          <a:r>
                            <a:rPr lang="en-US" sz="1100" b="1" baseline="0" dirty="0" smtClean="0">
                              <a:solidFill>
                                <a:srgbClr val="C0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Idea still ??</a:t>
                          </a:r>
                          <a:r>
                            <a:rPr lang="en-US" sz="1100" b="1" dirty="0" smtClean="0">
                              <a:solidFill>
                                <a:srgbClr val="C0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)(</a:t>
                          </a:r>
                          <a:r>
                            <a:rPr lang="en-US" sz="1100" b="1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9% )</a:t>
                          </a:r>
                          <a:endParaRPr lang="en-US" sz="11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5906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05.</a:t>
                          </a:r>
                          <a:endParaRPr lang="en-US" sz="11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𝜸𝝌</m:t>
                                  </m:r>
                                </m:e>
                                <m:sub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𝒄𝑱</m:t>
                                  </m:r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 </m:t>
                                  </m:r>
                                </m:sub>
                              </m:sSub>
                              <m:r>
                                <a:rPr lang="en-US" sz="11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 </m:t>
                              </m:r>
                              <m:r>
                                <a:rPr lang="en-US" sz="11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𝜸𝜸</m:t>
                              </m:r>
                              <m:r>
                                <a:rPr lang="en-US" sz="1100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𝐉</m:t>
                              </m:r>
                              <m:r>
                                <a:rPr lang="en-US" sz="11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l-GR" sz="11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𝝍</m:t>
                              </m:r>
                              <m:r>
                                <a:rPr lang="el-GR" sz="11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11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𝜸𝜸</m:t>
                              </m:r>
                              <m:sSup>
                                <m:sSupPr>
                                  <m:ctrlP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𝜟</m:t>
                                  </m:r>
                                </m:e>
                                <m:sup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11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l-GR" sz="11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𝜟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  <m:r>
                                <a:rPr lang="en-US" sz="11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11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𝜸𝜸</m:t>
                              </m:r>
                              <m:r>
                                <a:rPr lang="en-US" sz="11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11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</m:acc>
                              <m:sSup>
                                <m:sSupPr>
                                  <m:ctrlP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</m:e>
                                <m:sup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</m:e>
                                <m:sup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100" b="1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(peaking in </a:t>
                          </a:r>
                          <a:r>
                            <a:rPr lang="en-US" sz="1100" b="1" dirty="0" err="1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sigmap</a:t>
                          </a:r>
                          <a:r>
                            <a:rPr lang="en-US" sz="1100" b="1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6%) </a:t>
                          </a:r>
                          <a:r>
                            <a:rPr lang="en-US" sz="1100" b="1" dirty="0" smtClean="0">
                              <a:solidFill>
                                <a:srgbClr val="C0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(Problem) ( Plot </a:t>
                          </a:r>
                          <a:r>
                            <a:rPr lang="en-US" sz="1100" b="1" dirty="0" err="1" smtClean="0">
                              <a:solidFill>
                                <a:srgbClr val="C0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Mrecoil</a:t>
                          </a:r>
                          <a:r>
                            <a:rPr lang="en-US" sz="1100" b="1" dirty="0" smtClean="0">
                              <a:solidFill>
                                <a:srgbClr val="C0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(gg) :should</a:t>
                          </a:r>
                          <a:r>
                            <a:rPr lang="en-US" sz="1100" b="1" baseline="0" dirty="0" smtClean="0">
                              <a:solidFill>
                                <a:srgbClr val="C0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be peak at </a:t>
                          </a:r>
                          <a:r>
                            <a:rPr lang="en-US" sz="1100" b="1" baseline="0" dirty="0" err="1" smtClean="0">
                              <a:solidFill>
                                <a:srgbClr val="C0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Jpsi</a:t>
                          </a:r>
                          <a:r>
                            <a:rPr lang="en-US" sz="1100" b="1" baseline="0" dirty="0" smtClean="0">
                              <a:solidFill>
                                <a:srgbClr val="C0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in BKG process</a:t>
                          </a:r>
                          <a:r>
                            <a:rPr lang="en-US" sz="1100" b="1" dirty="0" smtClean="0">
                              <a:solidFill>
                                <a:srgbClr val="C0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100" b="1" dirty="0">
                            <a:solidFill>
                              <a:srgbClr val="C0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5906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06.</a:t>
                          </a:r>
                          <a:endParaRPr lang="en-US" sz="11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1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𝜸𝝌</m:t>
                                  </m:r>
                                </m:e>
                                <m:sub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</a:rPr>
                                    <m:t>𝒄𝑱</m:t>
                                  </m:r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 </m:t>
                                  </m:r>
                                </m:sub>
                              </m:sSub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 </m:t>
                              </m:r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𝜸𝜸</m:t>
                              </m:r>
                              <m:r>
                                <a:rPr lang="en-US" sz="1100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𝐉</m:t>
                              </m:r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l-GR" sz="11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𝝍</m:t>
                              </m:r>
                              <m:r>
                                <a:rPr lang="el-GR" sz="11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𝜸𝜸</m:t>
                              </m:r>
                              <m:sSup>
                                <m:sSupPr>
                                  <m:ctrlP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𝜟</m:t>
                                  </m:r>
                                </m:e>
                                <m:sup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11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l-GR" sz="11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𝜟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𝜸𝜸</m:t>
                              </m:r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11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</m:acc>
                              <m:sSup>
                                <m:sSupPr>
                                  <m:ctrlP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</m:e>
                                <m:sup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</m:e>
                                <m:sup>
                                  <m:r>
                                    <a:rPr lang="en-US" sz="11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1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(No peaking in </a:t>
                          </a:r>
                          <a:r>
                            <a:rPr lang="en-US" sz="1100" b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sigmap</a:t>
                          </a:r>
                          <a:r>
                            <a:rPr lang="en-US" sz="11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) (not a problem, 0.6%)</a:t>
                          </a: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5906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07.</a:t>
                          </a:r>
                        </a:p>
                      </a:txBody>
                      <a:tcPr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𝜸𝝌</m:t>
                                  </m:r>
                                </m:e>
                                <m:sub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𝒄𝑱</m:t>
                                  </m:r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 </m:t>
                                  </m:r>
                                </m:sub>
                              </m:sSub>
                              <m:r>
                                <a:rPr lang="en-US" sz="11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 </m:t>
                              </m:r>
                              <m:r>
                                <a:rPr lang="en-US" sz="11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𝜸𝜸</m:t>
                              </m:r>
                              <m:r>
                                <a:rPr lang="en-US" sz="1100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𝐉</m:t>
                              </m:r>
                              <m:r>
                                <a:rPr lang="en-US" sz="11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l-GR" sz="11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𝝍</m:t>
                              </m:r>
                              <m:r>
                                <a:rPr lang="el-GR" sz="11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11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  <m:sSup>
                                <m:sSupPr>
                                  <m:ctrlP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𝜸</m:t>
                                  </m:r>
                                  <m:r>
                                    <a:rPr lang="el-GR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𝜮</m:t>
                                  </m:r>
                                </m:e>
                                <m:sup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11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l-GR" sz="11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𝜮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  <m:r>
                                <a:rPr lang="en-US" sz="11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11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𝜸𝜸</m:t>
                              </m:r>
                              <m:r>
                                <a:rPr lang="en-US" sz="11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11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</m:acc>
                              <m:sSup>
                                <m:sSupPr>
                                  <m:ctrlP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</m:e>
                                <m:sup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</m:e>
                                <m:sup>
                                  <m:r>
                                    <a:rPr lang="en-US" sz="11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1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100" b="1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(peak in sigmap, 19%), good news, the branching fraction of Sigma+ anti-Sigma- is avaiable in PDG to normalization BF to calculate </a:t>
                          </a:r>
                          <a:r>
                            <a:rPr lang="en-US" sz="1100" b="1" dirty="0" err="1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chicJ</a:t>
                          </a:r>
                          <a:r>
                            <a:rPr lang="en-US" sz="1100" b="1" baseline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100" b="1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events)</a:t>
                          </a: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7495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08.</a:t>
                          </a:r>
                        </a:p>
                      </a:txBody>
                      <a:tcPr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1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𝜸𝝌</m:t>
                                  </m:r>
                                </m:e>
                                <m:sub>
                                  <m:r>
                                    <a:rPr lang="en-US" sz="11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𝒄𝑱</m:t>
                                  </m:r>
                                  <m:r>
                                    <a:rPr lang="en-US" sz="11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 </m:t>
                                  </m:r>
                                </m:sub>
                              </m:sSub>
                              <m:r>
                                <a:rPr lang="en-US" sz="11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 </m:t>
                              </m:r>
                              <m:sSup>
                                <m:sSupPr>
                                  <m:ctrlPr>
                                    <a:rPr lang="en-US" sz="11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𝜸</m:t>
                                  </m:r>
                                  <m:r>
                                    <a:rPr lang="el-GR" sz="11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𝜮</m:t>
                                  </m:r>
                                </m:e>
                                <m:sup>
                                  <m:r>
                                    <a:rPr lang="en-US" sz="11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1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1100" b="1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l-GR" sz="1100" b="1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𝜮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sz="11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  <m:r>
                                <a:rPr lang="en-US" sz="11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11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  <m:r>
                                <a:rPr lang="en-US" sz="11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11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1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1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</m:acc>
                              <m:sSup>
                                <m:sSupPr>
                                  <m:ctrlPr>
                                    <a:rPr lang="en-US" sz="11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</m:e>
                                <m:sup>
                                  <m:r>
                                    <a:rPr lang="en-US" sz="11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1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</m:e>
                                <m:sup>
                                  <m:r>
                                    <a:rPr lang="en-US" sz="11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1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1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 our Signal</a:t>
                          </a:r>
                          <a:r>
                            <a:rPr lang="en-US" sz="1100" b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Process</a:t>
                          </a:r>
                          <a:r>
                            <a:rPr lang="en-US" sz="11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100" b="1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0712254"/>
                  </p:ext>
                </p:extLst>
              </p:nvPr>
            </p:nvGraphicFramePr>
            <p:xfrm>
              <a:off x="1216451" y="1804086"/>
              <a:ext cx="9632782" cy="46708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62255"/>
                    <a:gridCol w="8970527"/>
                  </a:tblGrid>
                  <a:tr h="524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No.</a:t>
                          </a:r>
                          <a:r>
                            <a:rPr lang="en-US" sz="1100" b="1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Obs.</a:t>
                          </a:r>
                          <a:endParaRPr lang="en-US" sz="11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7473" t="-1163" r="-272" b="-795349"/>
                          </a:stretch>
                        </a:blipFill>
                      </a:tcPr>
                    </a:tc>
                  </a:tr>
                  <a:tr h="4062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01.</a:t>
                          </a:r>
                          <a:endParaRPr lang="en-US" sz="11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7473" t="-129851" r="-272" b="-920896"/>
                          </a:stretch>
                        </a:blipFill>
                      </a:tcPr>
                    </a:tc>
                  </a:tr>
                  <a:tr h="4062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02.</a:t>
                          </a:r>
                          <a:endParaRPr lang="en-US" sz="11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7473" t="-229851" r="-272" b="-820896"/>
                          </a:stretch>
                        </a:blipFill>
                      </a:tcPr>
                    </a:tc>
                  </a:tr>
                  <a:tr h="4062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03.</a:t>
                          </a:r>
                        </a:p>
                      </a:txBody>
                      <a:tcPr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7473" t="-329851" r="-272" b="-720896"/>
                          </a:stretch>
                        </a:blipFill>
                      </a:tcPr>
                    </a:tc>
                  </a:tr>
                  <a:tr h="4062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04.</a:t>
                          </a:r>
                          <a:endParaRPr lang="en-US" sz="11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7473" t="-436364" r="-272" b="-631818"/>
                          </a:stretch>
                        </a:blipFill>
                      </a:tcPr>
                    </a:tc>
                  </a:tr>
                  <a:tr h="5906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05.</a:t>
                          </a:r>
                          <a:endParaRPr lang="en-US" sz="11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7473" t="-361224" r="-272" b="-325510"/>
                          </a:stretch>
                        </a:blipFill>
                      </a:tcPr>
                    </a:tc>
                  </a:tr>
                  <a:tr h="5906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06.</a:t>
                          </a:r>
                          <a:endParaRPr lang="en-US" sz="1100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7473" t="-465979" r="-272" b="-228866"/>
                          </a:stretch>
                        </a:blipFill>
                      </a:tcPr>
                    </a:tc>
                  </a:tr>
                  <a:tr h="5906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07.</a:t>
                          </a:r>
                        </a:p>
                      </a:txBody>
                      <a:tcPr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7473" t="-565979" r="-272" b="-128866"/>
                          </a:stretch>
                        </a:blipFill>
                      </a:tcPr>
                    </a:tc>
                  </a:tr>
                  <a:tr h="7495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08.</a:t>
                          </a:r>
                        </a:p>
                      </a:txBody>
                      <a:tcPr anchor="ctr">
                        <a:solidFill>
                          <a:schemeClr val="accent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7473" t="-525203" r="-272" b="-162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565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195" y="232184"/>
            <a:ext cx="2164282" cy="18911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536" y="2167514"/>
            <a:ext cx="2164282" cy="198138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640865" y="2765258"/>
            <a:ext cx="6590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9%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29913" y="783878"/>
            <a:ext cx="7392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11%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1756" y="237863"/>
            <a:ext cx="2263282" cy="189111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9930" y="2167514"/>
            <a:ext cx="2275108" cy="198138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682249" y="6013539"/>
            <a:ext cx="24361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Without </a:t>
            </a:r>
            <a:r>
              <a:rPr lang="en-US" sz="105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mass window Cut</a:t>
            </a:r>
            <a:endParaRPr 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70893" y="276401"/>
            <a:ext cx="2313784" cy="189111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70893" y="2190861"/>
            <a:ext cx="2270750" cy="1914639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065386" y="6021138"/>
            <a:ext cx="2383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105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window Cut [</a:t>
            </a:r>
            <a:r>
              <a:rPr lang="en-US" sz="105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1.15,1.25</a:t>
            </a:r>
            <a:r>
              <a:rPr lang="en-US" sz="105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5883" y="6018690"/>
            <a:ext cx="26217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Invariant Mass of </a:t>
            </a:r>
            <a:r>
              <a:rPr lang="en-US" sz="105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mass cut</a:t>
            </a:r>
            <a:endParaRPr 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31127" y="629422"/>
            <a:ext cx="6625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0.7%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56904" y="2628852"/>
            <a:ext cx="800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1.1%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7536" y="4197273"/>
            <a:ext cx="2218451" cy="179783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21756" y="4197273"/>
            <a:ext cx="2233369" cy="179783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70894" y="4198187"/>
            <a:ext cx="2296142" cy="1748777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629913" y="4730252"/>
            <a:ext cx="750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29%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68699" y="4545586"/>
            <a:ext cx="78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27%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22819" y="410996"/>
            <a:ext cx="2084791" cy="175651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78819" y="2315289"/>
            <a:ext cx="2028792" cy="18015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448523" y="4148895"/>
            <a:ext cx="1959088" cy="179807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631689" y="345989"/>
            <a:ext cx="1983216" cy="184585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631690" y="2315289"/>
            <a:ext cx="2066945" cy="188794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631689" y="4175362"/>
            <a:ext cx="2018514" cy="181974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476190" y="6017386"/>
            <a:ext cx="218681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</a:t>
            </a:r>
            <a:r>
              <a:rPr lang="en-US" sz="10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mass window Cut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63007" y="6021138"/>
            <a:ext cx="2383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105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window Cut [</a:t>
            </a:r>
            <a:r>
              <a:rPr lang="en-US" sz="105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1.15,1.25</a:t>
            </a:r>
            <a:r>
              <a:rPr lang="en-US" sz="105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02514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06532" y="5824378"/>
            <a:ext cx="24647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Without </a:t>
            </a:r>
            <a:r>
              <a:rPr lang="en-US" sz="105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mass window Cut</a:t>
            </a:r>
            <a:endParaRPr 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3053" y="5835333"/>
            <a:ext cx="24355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105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window Cut [</a:t>
            </a:r>
            <a:r>
              <a:rPr lang="en-US" sz="105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1.15,1.25</a:t>
            </a:r>
            <a:r>
              <a:rPr lang="en-US" sz="105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1188" y="5816027"/>
            <a:ext cx="25468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Invariant Mass of </a:t>
            </a:r>
            <a:r>
              <a:rPr lang="en-US" sz="105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mass cut</a:t>
            </a:r>
            <a:endParaRPr 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844" y="207212"/>
            <a:ext cx="2092596" cy="196757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6532" y="207212"/>
            <a:ext cx="2156084" cy="19138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3053" y="260984"/>
            <a:ext cx="2157919" cy="186003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353141" y="794781"/>
            <a:ext cx="561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19%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59021" y="640892"/>
            <a:ext cx="643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9%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118" y="2287482"/>
            <a:ext cx="1987322" cy="165844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455" y="4009192"/>
            <a:ext cx="1935985" cy="169139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06532" y="4009192"/>
            <a:ext cx="2156084" cy="169139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6532" y="2287482"/>
            <a:ext cx="2156084" cy="165844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03053" y="2287482"/>
            <a:ext cx="2157919" cy="165844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44242" y="4017857"/>
            <a:ext cx="2166158" cy="1691392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420293" y="2677503"/>
            <a:ext cx="674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14%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59021" y="2492837"/>
            <a:ext cx="574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6%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31395" y="4494221"/>
            <a:ext cx="482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7%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11962" y="4340332"/>
            <a:ext cx="5943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0.6%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01409" y="333992"/>
            <a:ext cx="2061822" cy="189607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01205" y="2356376"/>
            <a:ext cx="2062026" cy="158954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82228" y="4040600"/>
            <a:ext cx="2024316" cy="170005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163231" y="333992"/>
            <a:ext cx="2237937" cy="189607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303464" y="2356376"/>
            <a:ext cx="2097704" cy="168565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303464" y="4078089"/>
            <a:ext cx="2097704" cy="16311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238589" y="5819874"/>
            <a:ext cx="218681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</a:t>
            </a:r>
            <a:r>
              <a:rPr lang="en-US" sz="10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mass window Cut</a:t>
            </a:r>
          </a:p>
        </p:txBody>
      </p:sp>
      <p:sp>
        <p:nvSpPr>
          <p:cNvPr id="3" name="Rectangle 2"/>
          <p:cNvSpPr/>
          <p:nvPr/>
        </p:nvSpPr>
        <p:spPr>
          <a:xfrm>
            <a:off x="9390518" y="5810446"/>
            <a:ext cx="23022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105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mass window Cut [</a:t>
            </a:r>
            <a:r>
              <a:rPr lang="en-US" sz="105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1.15,1.25</a:t>
            </a:r>
            <a:r>
              <a:rPr lang="en-US" sz="105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04606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860" y="281776"/>
            <a:ext cx="2526450" cy="24861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29226" y="1111233"/>
            <a:ext cx="543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24%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273" y="360390"/>
            <a:ext cx="2434339" cy="24075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765413" y="5421099"/>
            <a:ext cx="23169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Without </a:t>
            </a:r>
            <a:r>
              <a:rPr lang="en-US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mass window Cut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342" y="371666"/>
            <a:ext cx="2439463" cy="229976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188553" y="5421099"/>
            <a:ext cx="23934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1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window Cut [</a:t>
            </a:r>
            <a:r>
              <a:rPr lang="en-US" sz="1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1.15,1.25</a:t>
            </a:r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0841" y="741901"/>
            <a:ext cx="568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19%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2310" y="3061385"/>
            <a:ext cx="2449117" cy="2197072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24728" y="3193665"/>
            <a:ext cx="1154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Gam_macth</a:t>
            </a:r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&lt;10</a:t>
            </a:r>
          </a:p>
          <a:p>
            <a:pPr algn="ctr"/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19%</a:t>
            </a:r>
            <a:endParaRPr lang="en-US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3028" y="2996713"/>
            <a:ext cx="2459661" cy="219383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853687" y="3637097"/>
            <a:ext cx="6011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29%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5860" y="5387342"/>
            <a:ext cx="25033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Invariant Mass of </a:t>
            </a:r>
            <a:r>
              <a:rPr lang="en-US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mass cut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74485" y="461859"/>
            <a:ext cx="2250120" cy="225363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21837" y="461859"/>
            <a:ext cx="2131591" cy="22095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74484" y="3119950"/>
            <a:ext cx="2250121" cy="201289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824604" y="3123289"/>
            <a:ext cx="2200878" cy="2027082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7735020" y="5410335"/>
            <a:ext cx="218681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</a:t>
            </a:r>
            <a:r>
              <a:rPr lang="en-US" sz="10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mass window Cut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921837" y="5395036"/>
            <a:ext cx="23022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5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105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mass window Cut [</a:t>
            </a:r>
            <a:r>
              <a:rPr lang="en-US" sz="105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1.15,1.25</a:t>
            </a:r>
            <a:r>
              <a:rPr lang="en-US" sz="105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56001" y="2980334"/>
            <a:ext cx="2492143" cy="210871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6027454" y="3486179"/>
            <a:ext cx="545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27%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28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257" y="308806"/>
            <a:ext cx="8857735" cy="75247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Non-Peaking Background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Mass of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ChicJ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6187" y="1380943"/>
            <a:ext cx="3446361" cy="30896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380942"/>
            <a:ext cx="3278659" cy="30180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7676" y="4470549"/>
            <a:ext cx="325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</a:t>
            </a:r>
            <a:r>
              <a:rPr lang="en-US" sz="1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mass window Cut</a:t>
            </a:r>
            <a:endParaRPr lang="en-US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8180" y="4470549"/>
            <a:ext cx="3407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window Cut [</a:t>
            </a:r>
            <a:r>
              <a:rPr lang="en-US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1.15,1.25</a:t>
            </a: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4100" y="1463319"/>
            <a:ext cx="3533630" cy="285330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076500" y="4368227"/>
            <a:ext cx="2621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mass window Cut [</a:t>
            </a:r>
            <a:r>
              <a:rPr lang="en-US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1.15,1.25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79578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27" y="889458"/>
            <a:ext cx="3905007" cy="3564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0134" y="889458"/>
            <a:ext cx="3850704" cy="34793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54202" y="4672331"/>
            <a:ext cx="2619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</a:t>
            </a:r>
            <a:r>
              <a:rPr lang="en-US" sz="1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mass window Cut</a:t>
            </a:r>
            <a:endParaRPr lang="en-US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84669" y="4655399"/>
            <a:ext cx="2668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window Cut [</a:t>
            </a:r>
            <a:r>
              <a:rPr lang="en-US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1.15,1.25</a:t>
            </a:r>
            <a:r>
              <a:rPr lang="en-US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5141" y="757768"/>
            <a:ext cx="3643756" cy="361103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8646184" y="4579998"/>
            <a:ext cx="2621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mass window Cut [</a:t>
            </a:r>
            <a:r>
              <a:rPr lang="en-US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1.15,1.25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51515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1850" y="187326"/>
            <a:ext cx="2908300" cy="54103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8362"/>
            <a:ext cx="10515600" cy="59010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eaking </a:t>
            </a: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in </a:t>
            </a:r>
            <a:r>
              <a:rPr lang="en-US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 of </a:t>
            </a:r>
            <a:r>
              <a:rPr lang="en-US" sz="5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chicJ</a:t>
            </a:r>
            <a:r>
              <a:rPr lang="en-US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where  </a:t>
            </a:r>
            <a:r>
              <a:rPr lang="en-US" sz="5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psip</a:t>
            </a:r>
            <a:r>
              <a:rPr lang="en-US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&gt;gam </a:t>
            </a:r>
            <a:r>
              <a:rPr lang="en-US" sz="5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chicJ</a:t>
            </a:r>
            <a:r>
              <a:rPr lang="en-US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</a:t>
            </a:r>
            <a:r>
              <a:rPr lang="en-US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chicj</a:t>
            </a: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-&gt; n </a:t>
            </a:r>
            <a:r>
              <a:rPr lang="en-US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nbar</a:t>
            </a: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pi+ pi-     (flat in </a:t>
            </a:r>
            <a:r>
              <a:rPr lang="en-US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using </a:t>
            </a:r>
            <a:r>
              <a:rPr lang="en-US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sideband can be remove it)  (not a problem)  (0.7%)</a:t>
            </a:r>
          </a:p>
          <a:p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sz="5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5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chicj</a:t>
            </a:r>
            <a:r>
              <a:rPr lang="en-US" sz="5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-&gt; Delta </a:t>
            </a:r>
            <a:r>
              <a:rPr lang="en-US" sz="5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Delta</a:t>
            </a:r>
            <a:r>
              <a:rPr lang="en-US" sz="5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(baryons)  (wide peak in </a:t>
            </a:r>
            <a:r>
              <a:rPr lang="en-US" sz="5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5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...9% </a:t>
            </a:r>
            <a:r>
              <a:rPr lang="en-US" sz="5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 Not really found) ???? How??</a:t>
            </a:r>
            <a:endParaRPr lang="en-US" sz="5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</a:t>
            </a:r>
            <a:r>
              <a:rPr lang="en-US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chicj</a:t>
            </a: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-&gt; gam </a:t>
            </a:r>
            <a:r>
              <a:rPr lang="en-US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jpsi</a:t>
            </a: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-&gt; gam n </a:t>
            </a:r>
            <a:r>
              <a:rPr lang="en-US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nbar</a:t>
            </a: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pi+ pi-   (no peak in </a:t>
            </a:r>
            <a:r>
              <a:rPr lang="en-US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(not a problem) 1.1%</a:t>
            </a:r>
          </a:p>
          <a:p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</a:t>
            </a:r>
            <a:r>
              <a:rPr lang="en-US" sz="5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chicj</a:t>
            </a:r>
            <a:r>
              <a:rPr lang="en-US" sz="5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-&gt; gam </a:t>
            </a:r>
            <a:r>
              <a:rPr lang="en-US" sz="5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jpsi</a:t>
            </a:r>
            <a:r>
              <a:rPr lang="en-US" sz="5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-&gt; gam Sigma+ anti-Sigma- (peak in </a:t>
            </a:r>
            <a:r>
              <a:rPr lang="en-US" sz="5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5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19%), good news, the branching fraction of Sigma+ anti-Sigma- is </a:t>
            </a:r>
            <a:r>
              <a:rPr lang="en-US" sz="5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avaiable</a:t>
            </a:r>
            <a:r>
              <a:rPr lang="en-US" sz="5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PDG to normalization to calculate </a:t>
            </a:r>
            <a:r>
              <a:rPr lang="en-US" sz="56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chicj</a:t>
            </a:r>
            <a:r>
              <a:rPr lang="en-US" sz="5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events in .</a:t>
            </a:r>
            <a:endParaRPr lang="en-US" sz="5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</a:t>
            </a:r>
            <a:r>
              <a:rPr lang="en-US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chicj</a:t>
            </a: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-&gt; gam </a:t>
            </a:r>
            <a:r>
              <a:rPr lang="en-US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jpsi</a:t>
            </a: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-&gt; gam Delta- Delta  (no peaking in sigma ) (not a problem, 0.6</a:t>
            </a:r>
            <a:r>
              <a:rPr lang="en-US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endParaRPr lang="en-US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</a:t>
            </a:r>
            <a:r>
              <a:rPr lang="en-US" sz="5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chicJ</a:t>
            </a:r>
            <a:r>
              <a:rPr lang="en-US" sz="5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-&gt;gam </a:t>
            </a:r>
            <a:r>
              <a:rPr lang="en-US" sz="5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jpsi</a:t>
            </a:r>
            <a:r>
              <a:rPr lang="en-US" sz="5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-&gt; gam Delta+ Delta- (peaking in sigma, 6%) </a:t>
            </a:r>
            <a:r>
              <a:rPr lang="en-US" sz="5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(below solve this problem)</a:t>
            </a:r>
            <a:r>
              <a:rPr lang="en-US" sz="5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 </a:t>
            </a: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non-peaking background in </a:t>
            </a:r>
            <a:r>
              <a:rPr lang="en-US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 of </a:t>
            </a:r>
            <a:r>
              <a:rPr lang="en-US" sz="5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chicJ</a:t>
            </a:r>
            <a:r>
              <a:rPr lang="en-US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psip</a:t>
            </a: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-&gt;Sigma+ anti-Sigma- </a:t>
            </a:r>
            <a:r>
              <a:rPr lang="en-US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 plot together; new KM fit to calculate without gamma loop to calculate chi2 -&gt; Sigma+ anti-Sigma- with signal MC of </a:t>
            </a:r>
            <a:r>
              <a:rPr lang="en-US" sz="5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chisq</a:t>
            </a:r>
            <a:r>
              <a:rPr lang="en-US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-&gt; gamma Sigma+ anti-Sigma- and also data as well ) </a:t>
            </a:r>
            <a:r>
              <a:rPr lang="en-US" sz="5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(Done)</a:t>
            </a:r>
            <a:endParaRPr lang="en-US" sz="5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psip</a:t>
            </a: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-&gt;n </a:t>
            </a:r>
            <a:r>
              <a:rPr lang="en-US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nbar</a:t>
            </a: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pi+ pi-</a:t>
            </a:r>
            <a:b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psip</a:t>
            </a: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-&gt;Delta </a:t>
            </a:r>
            <a:r>
              <a:rPr lang="en-US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Delta</a:t>
            </a: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  </a:t>
            </a:r>
            <a:b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r>
              <a:rPr lang="en-US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sz="5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 to </a:t>
            </a:r>
            <a:r>
              <a:rPr lang="en-US" sz="5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fit such a flat background </a:t>
            </a:r>
            <a:r>
              <a:rPr lang="en-US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(chisq2 optimization may be reduced this type of background )</a:t>
            </a:r>
            <a:r>
              <a:rPr lang="en-US" sz="5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Tips</a:t>
            </a:r>
            <a:r>
              <a:rPr lang="en-US" sz="5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Efficiency </a:t>
            </a:r>
            <a:r>
              <a:rPr lang="en-US" sz="5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5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psip</a:t>
            </a:r>
            <a:r>
              <a:rPr lang="en-US" sz="5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-&gt;Sigma+ anti-Sigma-, </a:t>
            </a: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</a:t>
            </a:r>
            <a:r>
              <a:rPr lang="en-US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Again but same result found nothing changed in it.</a:t>
            </a:r>
            <a:endParaRPr lang="en-US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what's the selection efficiency of </a:t>
            </a:r>
            <a:r>
              <a:rPr lang="en-US" sz="5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chicj</a:t>
            </a:r>
            <a:r>
              <a:rPr lang="en-US" sz="5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-&gt;Sigma+ anti-Sigma- (don't match gamma )(</a:t>
            </a:r>
            <a:r>
              <a:rPr lang="en-US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29 % without mass window cut  look graph more </a:t>
            </a:r>
            <a:r>
              <a:rPr lang="en-US" sz="5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explantion</a:t>
            </a:r>
            <a:r>
              <a:rPr lang="en-US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5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5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 </a:t>
            </a:r>
            <a:r>
              <a:rPr lang="en-US" sz="5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remove gam </a:t>
            </a:r>
            <a:r>
              <a:rPr lang="en-US" sz="5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jpsi</a:t>
            </a:r>
            <a:r>
              <a:rPr lang="en-US" sz="5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peak in our Signal process;</a:t>
            </a:r>
            <a:endParaRPr lang="en-US" sz="5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5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double loop gam, do the </a:t>
            </a:r>
            <a:r>
              <a:rPr lang="en-US" sz="5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ecms</a:t>
            </a:r>
            <a:r>
              <a:rPr lang="en-US" sz="5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(p4gam + p4gam) </a:t>
            </a:r>
            <a:r>
              <a:rPr lang="en-US" sz="5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array) Including anti-neutron also. (recoil 2 </a:t>
            </a:r>
            <a:r>
              <a:rPr lang="en-US" sz="5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gamm’s</a:t>
            </a:r>
            <a:r>
              <a:rPr lang="en-US" sz="5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construct </a:t>
            </a:r>
            <a:r>
              <a:rPr lang="en-US" sz="5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jpsi</a:t>
            </a:r>
            <a:r>
              <a:rPr lang="en-US" sz="5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all </a:t>
            </a:r>
            <a:r>
              <a:rPr lang="en-US" sz="5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bkg</a:t>
            </a:r>
            <a:r>
              <a:rPr lang="en-US" sz="5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process )</a:t>
            </a:r>
            <a:r>
              <a:rPr lang="en-US" sz="5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5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Prediction:</a:t>
            </a:r>
            <a:r>
              <a:rPr lang="en-US" sz="5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sz="5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background process with gam </a:t>
            </a:r>
            <a:r>
              <a:rPr lang="en-US" sz="56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jpsi</a:t>
            </a:r>
            <a:r>
              <a:rPr lang="en-US" sz="5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should be a </a:t>
            </a:r>
            <a:r>
              <a:rPr lang="en-US" sz="56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jpsi</a:t>
            </a:r>
            <a:r>
              <a:rPr lang="en-US" sz="5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peak appears</a:t>
            </a:r>
            <a:endParaRPr lang="en-US" sz="5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sz="5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chicj</a:t>
            </a:r>
            <a:r>
              <a:rPr lang="en-US" sz="5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en-US" sz="5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Delta+ anti- Delta-</a:t>
            </a:r>
            <a:r>
              <a:rPr lang="en-US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(baryons)  </a:t>
            </a:r>
            <a:r>
              <a:rPr lang="en-US" sz="5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(wide peak in </a:t>
            </a:r>
            <a:r>
              <a:rPr lang="en-US" sz="5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sigmap</a:t>
            </a:r>
            <a:r>
              <a:rPr lang="en-US" sz="5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...9</a:t>
            </a:r>
            <a:r>
              <a:rPr lang="en-US" sz="5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r>
              <a:rPr lang="en-US" sz="5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(show </a:t>
            </a:r>
            <a:r>
              <a:rPr lang="en-US" sz="5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5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chisq</a:t>
            </a:r>
            <a:r>
              <a:rPr lang="en-US" sz="5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this process)   </a:t>
            </a:r>
            <a:endParaRPr lang="en-US" sz="5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(Discussion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02-01-2018)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64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2915</TotalTime>
  <Words>255</Words>
  <Application>Microsoft Office PowerPoint</Application>
  <PresentationFormat>Widescreen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The Study of  Peaking and Non- Peaking  Background in 〖 γχ〗_(cJ  )→ 〖γΣ〗^+ Σ ̅^-→γn n ̅π^+ π^- to measure the BF.</vt:lpstr>
      <vt:lpstr>PowerPoint Presentation</vt:lpstr>
      <vt:lpstr>Event Selection for Minimized BKG</vt:lpstr>
      <vt:lpstr>PowerPoint Presentation</vt:lpstr>
      <vt:lpstr>PowerPoint Presentation</vt:lpstr>
      <vt:lpstr>PowerPoint Presentation</vt:lpstr>
      <vt:lpstr>Other Non-Peaking Background in Mass of ChicJ</vt:lpstr>
      <vt:lpstr>PowerPoint Presentation</vt:lpstr>
      <vt:lpstr>Summary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 Estimation</dc:title>
  <dc:creator>Subhani_Pc</dc:creator>
  <cp:lastModifiedBy>Subhani_Pc</cp:lastModifiedBy>
  <cp:revision>179</cp:revision>
  <dcterms:created xsi:type="dcterms:W3CDTF">2018-02-01T00:47:28Z</dcterms:created>
  <dcterms:modified xsi:type="dcterms:W3CDTF">2018-02-05T00:59:23Z</dcterms:modified>
</cp:coreProperties>
</file>