
<file path=[Content_Types].xml><?xml version="1.0" encoding="utf-8"?>
<Types xmlns="http://schemas.openxmlformats.org/package/2006/content-types">
  <Default Extension="glb" ContentType="model/gltf.binary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80" r:id="rId5"/>
    <p:sldId id="376" r:id="rId6"/>
    <p:sldId id="371" r:id="rId7"/>
    <p:sldId id="375" r:id="rId8"/>
    <p:sldId id="382" r:id="rId9"/>
    <p:sldId id="379" r:id="rId10"/>
    <p:sldId id="262" r:id="rId11"/>
    <p:sldId id="369" r:id="rId12"/>
    <p:sldId id="263" r:id="rId13"/>
    <p:sldId id="370" r:id="rId14"/>
    <p:sldId id="378" r:id="rId15"/>
    <p:sldId id="266" r:id="rId16"/>
    <p:sldId id="276" r:id="rId17"/>
    <p:sldId id="278" r:id="rId18"/>
    <p:sldId id="380" r:id="rId19"/>
    <p:sldId id="383" r:id="rId20"/>
    <p:sldId id="268" r:id="rId21"/>
    <p:sldId id="377" r:id="rId22"/>
    <p:sldId id="38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u Xiao-Rui" initials="L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8T08:08:2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20 0 0,'0'0'142'0'0,"8"-6"284"0"0,-6 6-305 0 0,-2-1-226 0 0,0 6-155 0 0,0-3 105 0 0,2 0 34 0 0,6 7 53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8T08:08:2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 0 0,'0'0'4015'0'0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60074-AEC1-430C-A05D-DC3DC0E687B2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1E0B9-1A20-4454-A52F-EE1EE55C49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86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10842B-E0D2-75E9-BC71-84ED1268D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88C963-F2CF-C673-B651-728D493FC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D63FB6-2928-E5C8-CF4B-DCA11A5B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C8A3-F010-4C5A-8683-DA7BC3D1BB90}" type="datetime1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F36577-718D-AB81-3A5B-3334164C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967BFF-49A7-B322-643A-32B75BA9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69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49B56-26B1-E093-D2DF-BDCC050F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590FCC-4651-05A1-DCE1-77BAFA3F2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86F46F-C9E0-EB16-242E-7A7EA565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E403-316C-40F9-AF82-464F4A8BA56F}" type="datetime1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9B4E9A-FF6A-50DD-4F82-384F38EF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0F7797-339A-0263-AC6D-394CFAFA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54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80F43D3-9D83-363D-F0FB-02D0F9342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DA5D87-032A-13D6-EE70-42A674DF2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6EBF7-EE93-C7A9-56E6-23DF55D1C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0792-97A3-4F62-8D71-C454691CE546}" type="datetime1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91AD50-6AB2-C4F7-9179-8CA21BC7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E66753-A986-C8FC-1554-7AD7AF48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75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188C57C-3AAA-2777-32E6-881A9E00DB93}"/>
              </a:ext>
            </a:extLst>
          </p:cNvPr>
          <p:cNvSpPr/>
          <p:nvPr/>
        </p:nvSpPr>
        <p:spPr>
          <a:xfrm>
            <a:off x="0" y="6356350"/>
            <a:ext cx="12298261" cy="5016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9BADD67-E9D7-1E4E-9C81-2BE9FD7A3590}"/>
              </a:ext>
            </a:extLst>
          </p:cNvPr>
          <p:cNvSpPr/>
          <p:nvPr/>
        </p:nvSpPr>
        <p:spPr>
          <a:xfrm>
            <a:off x="0" y="0"/>
            <a:ext cx="12298261" cy="8776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6F0E103-F126-3123-7E4F-D883E7FBD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136525"/>
            <a:ext cx="10984684" cy="637562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69F95A-85CC-2092-1035-65FA7AC6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514"/>
            <a:ext cx="10515600" cy="49689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31BEC7-7B85-3B2F-2E25-9C834FE897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90" y="6424611"/>
            <a:ext cx="3497510" cy="3651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fld id="{F1A25652-A628-436C-8E59-FB17088EF678}" type="datetime1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D09283-89D9-178E-F102-81D7F261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61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96847A-6CB7-0E30-A7FE-51BDFA63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3581400" cy="50165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fld id="{6A0CE109-1D0C-4146-8543-7984371D9D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928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7BCE2-A1AB-B7EB-32CE-96D551434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F7B1CF-44C8-24CF-6BFD-56FA0C78D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A20AF6-2D7E-0A97-95F2-0B8F7AB12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196B-9D71-4FAC-AB76-A15A565C88B8}" type="datetime1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94B0EA-7086-FB2D-76B9-FC772623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B0D58B-690F-96C1-F01D-399924C2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08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800EDC-DF92-6462-8240-E47EE30A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9D3E50-02D0-E67B-B087-B401A132C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DFA0EE-6D4B-85E9-A34B-09F3DDB87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2F8EB9-36B9-77BF-2EC1-FF9A0D03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B3AA-F028-49A5-BC0F-FD1AC7415D13}" type="datetime1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8E4BFC-7996-0515-D4DD-B00FF811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B4B568-4675-4EF1-BD53-66F8EB46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26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E376C-C1DA-3FE1-FCE6-9EDFA2F3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033EB3-CA98-D76A-014E-1524D10A5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C6B4B9-C4BE-2B33-10C5-FBF9FA9C9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709C11-8A86-53DD-979F-346826FF6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40379D2-CD0B-5649-ECDE-3507D72F1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251F6D-1A45-5D4B-8EEF-67EA2201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91A7-570A-464D-A847-09E9811B1ABB}" type="datetime1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719D327-53EF-E316-AE7B-27591D24F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272C005-54D8-E172-7DE2-841CB377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95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06A4A-F6B8-9714-7E0C-B6419F6F0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B999BC-89D4-5358-A3E4-6FDCE24B8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34D2-2DF3-4FAF-A729-89807F5393AC}" type="datetime1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979906-5621-C3F4-C48C-5E02F8DC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4B68EB-B87E-3406-F757-7D9D1347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12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1CE2DF2-AFF6-2040-633F-BF9A5EED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26A-8517-44CF-BE08-73662DE7ED92}" type="datetime1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106279A-1CA4-3CDB-B0E1-30C5ADA3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D6B69D-1C60-F934-8E5D-12F5EF8F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05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AB2128-8632-E1F3-4A11-0C360E85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2ED45A-B43B-13D6-BE04-3D217EB4B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5D193C-CFD6-C308-FA96-213CB4E56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CF1615-6F78-F079-B21C-C97EAF7CF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064E-C6A1-45BE-82CB-A81A803CDCDF}" type="datetime1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08EA11-DA94-F25D-0FAE-4FBF4895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8F3FB1-105A-7ACE-6DF9-B4DA7756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95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B3481-8583-10A6-2432-86E0EE6D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478365-5BFB-019F-F9DB-289C9B13A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119401-F0D3-C2E3-51FF-A384F2CFC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6BBDB5-6598-AB7A-A722-BEDCD1BA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E9AA-BF70-4E42-927E-B99363DC9418}" type="datetime1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55B5BA-4326-A0F1-B925-41C283BE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86C2DE-CF02-5DA7-9969-C7CDFC7F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95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5F4B87B-BA53-E53E-3F1A-A2378D6B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75DFA2-141E-6AFE-6767-5E45B6695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221C5A-B727-EF95-C83B-2C2E4161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8E229-17BA-4143-ADA0-83E18B44B63F}" type="datetime1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9CF3D4-269A-93D1-E66D-5209D06A3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5C6553-CDF3-C0F7-E245-3F933B5BE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CE109-1D0C-4146-8543-7984371D9D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75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3/PhysRevD.99.114022" TargetMode="External"/><Relationship Id="rId3" Type="http://schemas.openxmlformats.org/officeDocument/2006/relationships/image" Target="../media/image86.png"/><Relationship Id="rId7" Type="http://schemas.openxmlformats.org/officeDocument/2006/relationships/hyperlink" Target="https://doi.org/10.1140/epjc/s10052-020-08659-4" TargetMode="Externa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3/PhysRevD.46.1042" TargetMode="External"/><Relationship Id="rId5" Type="http://schemas.openxmlformats.org/officeDocument/2006/relationships/hyperlink" Target="https://doi.org/10.1103/PhysRevD.101.053002" TargetMode="External"/><Relationship Id="rId4" Type="http://schemas.openxmlformats.org/officeDocument/2006/relationships/image" Target="../media/image8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hyperlink" Target="https://arxiv.org/abs/2301.01575" TargetMode="External"/><Relationship Id="rId7" Type="http://schemas.openxmlformats.org/officeDocument/2006/relationships/image" Target="../media/image94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9.png"/><Relationship Id="rId5" Type="http://schemas.openxmlformats.org/officeDocument/2006/relationships/image" Target="../media/image92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610.png"/><Relationship Id="rId18" Type="http://schemas.openxmlformats.org/officeDocument/2006/relationships/image" Target="../media/image660.png"/><Relationship Id="rId3" Type="http://schemas.openxmlformats.org/officeDocument/2006/relationships/image" Target="../media/image630.png"/><Relationship Id="rId7" Type="http://schemas.openxmlformats.org/officeDocument/2006/relationships/customXml" Target="../ink/ink2.xml"/><Relationship Id="rId12" Type="http://schemas.openxmlformats.org/officeDocument/2006/relationships/image" Target="../media/image600.png"/><Relationship Id="rId17" Type="http://schemas.openxmlformats.org/officeDocument/2006/relationships/image" Target="../media/image650.png"/><Relationship Id="rId2" Type="http://schemas.openxmlformats.org/officeDocument/2006/relationships/image" Target="../media/image570.png"/><Relationship Id="rId16" Type="http://schemas.openxmlformats.org/officeDocument/2006/relationships/image" Target="../media/image641.png"/><Relationship Id="rId20" Type="http://schemas.openxmlformats.org/officeDocument/2006/relationships/image" Target="../media/image6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3.png"/><Relationship Id="rId11" Type="http://schemas.openxmlformats.org/officeDocument/2006/relationships/image" Target="../media/image580.png"/><Relationship Id="rId5" Type="http://schemas.openxmlformats.org/officeDocument/2006/relationships/customXml" Target="../ink/ink1.xml"/><Relationship Id="rId15" Type="http://schemas.openxmlformats.org/officeDocument/2006/relationships/image" Target="../media/image631.png"/><Relationship Id="rId10" Type="http://schemas.openxmlformats.org/officeDocument/2006/relationships/image" Target="../media/image571.png"/><Relationship Id="rId19" Type="http://schemas.openxmlformats.org/officeDocument/2006/relationships/image" Target="../media/image670.png"/><Relationship Id="rId4" Type="http://schemas.openxmlformats.org/officeDocument/2006/relationships/image" Target="../media/image550.png"/><Relationship Id="rId9" Type="http://schemas.openxmlformats.org/officeDocument/2006/relationships/image" Target="../media/image560.png"/><Relationship Id="rId14" Type="http://schemas.openxmlformats.org/officeDocument/2006/relationships/image" Target="../media/image6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680.png"/><Relationship Id="rId7" Type="http://schemas.openxmlformats.org/officeDocument/2006/relationships/image" Target="../media/image72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700.png"/><Relationship Id="rId10" Type="http://schemas.openxmlformats.org/officeDocument/2006/relationships/image" Target="../media/image1000.png"/><Relationship Id="rId4" Type="http://schemas.openxmlformats.org/officeDocument/2006/relationships/image" Target="../media/image690.png"/><Relationship Id="rId9" Type="http://schemas.openxmlformats.org/officeDocument/2006/relationships/image" Target="../media/image7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hub.com/jiangyi15/tf-pw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209.08464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1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26" Type="http://schemas.openxmlformats.org/officeDocument/2006/relationships/image" Target="../media/image12.png"/><Relationship Id="rId3" Type="http://schemas.openxmlformats.org/officeDocument/2006/relationships/image" Target="../media/image9.png"/><Relationship Id="rId25" Type="http://schemas.openxmlformats.org/officeDocument/2006/relationships/image" Target="../media/image11.png"/><Relationship Id="rId2" Type="http://schemas.openxmlformats.org/officeDocument/2006/relationships/image" Target="../media/image8.png"/><Relationship Id="rId16" Type="http://schemas.openxmlformats.org/officeDocument/2006/relationships/image" Target="../media/image98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24" Type="http://schemas.openxmlformats.org/officeDocument/2006/relationships/image" Target="../media/image21.png"/><Relationship Id="rId28" Type="http://schemas.openxmlformats.org/officeDocument/2006/relationships/image" Target="../media/image14.png"/><Relationship Id="rId10" Type="http://schemas.openxmlformats.org/officeDocument/2006/relationships/image" Target="../media/image170.png"/><Relationship Id="rId4" Type="http://schemas.openxmlformats.org/officeDocument/2006/relationships/image" Target="../media/image10.png"/><Relationship Id="rId9" Type="http://schemas.openxmlformats.org/officeDocument/2006/relationships/image" Target="../media/image161.png"/><Relationship Id="rId27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9" Type="http://schemas.openxmlformats.org/officeDocument/2006/relationships/image" Target="../media/image51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42" Type="http://schemas.openxmlformats.org/officeDocument/2006/relationships/image" Target="../media/image54.png"/><Relationship Id="rId47" Type="http://schemas.openxmlformats.org/officeDocument/2006/relationships/image" Target="../media/image59.png"/><Relationship Id="rId50" Type="http://schemas.openxmlformats.org/officeDocument/2006/relationships/image" Target="../media/image62.png"/><Relationship Id="rId7" Type="http://schemas.openxmlformats.org/officeDocument/2006/relationships/image" Target="../media/image18.png"/><Relationship Id="rId2" Type="http://schemas.microsoft.com/office/2017/06/relationships/model3d" Target="../media/model3d1.glb"/><Relationship Id="rId16" Type="http://schemas.openxmlformats.org/officeDocument/2006/relationships/image" Target="../media/image28.png"/><Relationship Id="rId29" Type="http://schemas.openxmlformats.org/officeDocument/2006/relationships/image" Target="../media/image41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45" Type="http://schemas.openxmlformats.org/officeDocument/2006/relationships/image" Target="../media/image57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49" Type="http://schemas.openxmlformats.org/officeDocument/2006/relationships/image" Target="../media/image61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4" Type="http://schemas.openxmlformats.org/officeDocument/2006/relationships/image" Target="../media/image56.png"/><Relationship Id="rId4" Type="http://schemas.microsoft.com/office/2017/06/relationships/model3d" Target="../media/model3d2.glb"/><Relationship Id="rId9" Type="http://schemas.openxmlformats.org/officeDocument/2006/relationships/image" Target="../media/image20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43" Type="http://schemas.openxmlformats.org/officeDocument/2006/relationships/image" Target="../media/image55.png"/><Relationship Id="rId48" Type="http://schemas.openxmlformats.org/officeDocument/2006/relationships/image" Target="../media/image60.png"/><Relationship Id="rId8" Type="http://schemas.openxmlformats.org/officeDocument/2006/relationships/image" Target="../media/image19.png"/><Relationship Id="rId51" Type="http://schemas.openxmlformats.org/officeDocument/2006/relationships/image" Target="../media/image63.png"/><Relationship Id="rId3" Type="http://schemas.openxmlformats.org/officeDocument/2006/relationships/image" Target="../media/image16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46" Type="http://schemas.openxmlformats.org/officeDocument/2006/relationships/image" Target="../media/image58.png"/><Relationship Id="rId20" Type="http://schemas.openxmlformats.org/officeDocument/2006/relationships/image" Target="../media/image32.png"/><Relationship Id="rId41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microsoft.com/office/2017/06/relationships/model3d" Target="../media/model3d3.glb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hyperlink" Target="https://github.com/jiangyi15/tf-pwa/tree/dev/checks/chain_frac" TargetMode="External"/><Relationship Id="rId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F2ADBA6-A115-4BA1-BCBE-29366442F3D0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 Analysis Framework TF-PWA and Its Application in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F2ADBA6-A115-4BA1-BCBE-29366442F3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l="-2800" t="-7653" r="-6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8FEC04ED-7FE3-4F43-ABED-745DE2747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 Jiang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Chinese Academy of Sciences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2023.4.8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AB7594-89C9-41A9-BB30-7199E9C4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E65C62-D085-4D59-A7F6-94ABBDB4A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54" y="74613"/>
            <a:ext cx="4381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452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12D70A8-E743-48BA-8EC2-9E749FBED9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and selection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12D70A8-E743-48BA-8EC2-9E749FBED9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98" t="-27619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11B4ADB-6C32-4381-8F72-43AA56093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2697"/>
                <a:ext cx="10515600" cy="193497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 Tag Method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4.4 fb</a:t>
                </a:r>
                <a:r>
                  <a:rPr lang="en-US" altLang="zh-CN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 from 4.6 GeV to 4.7 GeV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Threshold production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i="0" dirty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zh-CN" altLang="el-GR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l-GR" altLang="zh-CN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0" dirty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e>
                      <m:sub>
                        <m:r>
                          <a:rPr lang="zh-CN" altLang="el-GR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l-GR" altLang="zh-CN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l-GR" altLang="zh-CN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samples, only one side reconstructed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 energy difference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zh-CN" altLang="el-GR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zh-CN" altLang="el-GR" i="1" dirty="0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l-GR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beam-constraint mass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𝐵𝐶</m:t>
                        </m:r>
                      </m:sub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used to extract signal candidates</a:t>
                </a:r>
                <a:r>
                  <a:rPr lang="en-US" altLang="zh-CN" dirty="0"/>
                  <a:t>: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11B4ADB-6C32-4381-8F72-43AA56093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2697"/>
                <a:ext cx="10515600" cy="1934972"/>
              </a:xfrm>
              <a:blipFill>
                <a:blip r:embed="rId3"/>
                <a:stretch>
                  <a:fillRect l="-1043" t="-7886" b="-12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BCF17D-C9E4-4252-943C-14A80AB0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E97B81C-7C2A-47E7-BBBE-1D5F3EE993FF}"/>
                  </a:ext>
                </a:extLst>
              </p:cNvPr>
              <p:cNvSpPr txBox="1"/>
              <p:nvPr/>
            </p:nvSpPr>
            <p:spPr>
              <a:xfrm>
                <a:off x="2172774" y="6221134"/>
                <a:ext cx="75326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sub>
                    </m:sSub>
                  </m:oMath>
                </a14:m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fits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E97B81C-7C2A-47E7-BBBE-1D5F3EE99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774" y="6221134"/>
                <a:ext cx="7532601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A7D30BC8-790F-4904-A62D-18AF1724521A}"/>
              </a:ext>
            </a:extLst>
          </p:cNvPr>
          <p:cNvSpPr txBox="1"/>
          <p:nvPr/>
        </p:nvSpPr>
        <p:spPr>
          <a:xfrm>
            <a:off x="6182994" y="3318600"/>
            <a:ext cx="20501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purity</a:t>
            </a:r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80%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3499E5C-08A3-4598-B06A-CB435F92A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50" y="3067427"/>
            <a:ext cx="5514058" cy="30402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07729AD-E393-43F8-93AE-F1B465C44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008" y="4597079"/>
            <a:ext cx="1807739" cy="151057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9ADAECC-17D9-4333-9D01-EB0F0266E956}"/>
              </a:ext>
            </a:extLst>
          </p:cNvPr>
          <p:cNvSpPr txBox="1"/>
          <p:nvPr/>
        </p:nvSpPr>
        <p:spPr>
          <a:xfrm>
            <a:off x="8610600" y="4295882"/>
            <a:ext cx="3449781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nn-NO" altLang="zh-CN" sz="14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nn-NO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nn-NO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nn-NO" altLang="zh-CN" sz="14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dat_order</a:t>
            </a:r>
            <a:r>
              <a:rPr lang="nn-NO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[</a:t>
            </a:r>
            <a:r>
              <a:rPr lang="nn-NO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nn-NO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nn-NO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pim</a:t>
            </a:r>
            <a:r>
              <a:rPr lang="nn-NO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nn-NO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pip</a:t>
            </a:r>
            <a:r>
              <a:rPr lang="nn-NO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nn-NO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pi0</a:t>
            </a:r>
            <a:r>
              <a:rPr lang="nn-NO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nn-NO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nn-NO" altLang="zh-CN" sz="14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nn-NO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[</a:t>
            </a:r>
            <a:r>
              <a:rPr lang="nn-NO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data.dat</a:t>
            </a:r>
            <a:r>
              <a:rPr lang="nn-NO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nn-NO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nn-NO" altLang="zh-CN" sz="14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bg</a:t>
            </a:r>
            <a:r>
              <a:rPr lang="nn-NO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[</a:t>
            </a:r>
            <a:r>
              <a:rPr lang="nn-NO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sideband.dat</a:t>
            </a:r>
            <a:r>
              <a:rPr lang="nn-NO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nn-NO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nn-NO" altLang="zh-CN" sz="14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bg_weight</a:t>
            </a:r>
            <a:r>
              <a:rPr lang="nn-NO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[</a:t>
            </a:r>
            <a:r>
              <a:rPr lang="en-US" altLang="zh-CN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0.13858078</a:t>
            </a:r>
            <a:r>
              <a:rPr lang="nn-NO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nn-NO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nn-NO" altLang="zh-CN" sz="14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phsp</a:t>
            </a:r>
            <a:r>
              <a:rPr lang="nn-NO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[</a:t>
            </a:r>
            <a:r>
              <a:rPr lang="nn-NO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pshp.dat</a:t>
            </a:r>
            <a:r>
              <a:rPr lang="nn-NO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C4D9043-9B17-4A51-B41F-1C40BCD6AB26}"/>
              </a:ext>
            </a:extLst>
          </p:cNvPr>
          <p:cNvSpPr txBox="1"/>
          <p:nvPr/>
        </p:nvSpPr>
        <p:spPr>
          <a:xfrm>
            <a:off x="8559060" y="3318600"/>
            <a:ext cx="312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4-momenta required,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information can be added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weights and charge. </a:t>
            </a:r>
          </a:p>
        </p:txBody>
      </p:sp>
    </p:spTree>
    <p:extLst>
      <p:ext uri="{BB962C8B-B14F-4D97-AF65-F5344CB8AC3E}">
        <p14:creationId xmlns:p14="http://schemas.microsoft.com/office/powerpoint/2010/main" val="428636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gure">
            <a:extLst>
              <a:ext uri="{FF2B5EF4-FFF2-40B4-BE49-F238E27FC236}">
                <a16:creationId xmlns:a16="http://schemas.microsoft.com/office/drawing/2014/main" id="{1826F9C4-99A2-49C6-A7C4-70559F906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71" y="3456374"/>
            <a:ext cx="3854353" cy="28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F2F69F6-089E-4BE7-B367-FD67219B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fit results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0ACA84F-BA30-421F-A7F3-7599CB839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6631" y="1136038"/>
                <a:ext cx="10515600" cy="2292962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</a:p>
              <a:p>
                <a:pPr lvl="1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Simultaneous fit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energy points</a:t>
                </a: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around 10k events, 854k MC</a:t>
                </a: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 free parameters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Dominated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: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57.2 ± 4.2%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Clear peak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(1385)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0ACA84F-BA30-421F-A7F3-7599CB839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631" y="1136038"/>
                <a:ext cx="10515600" cy="2292962"/>
              </a:xfrm>
              <a:blipFill>
                <a:blip r:embed="rId3"/>
                <a:stretch>
                  <a:fillRect t="-7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BF29CA-E281-41D3-BF93-EA8DE9C3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1026" name="Picture 2" descr="Figure">
            <a:extLst>
              <a:ext uri="{FF2B5EF4-FFF2-40B4-BE49-F238E27FC236}">
                <a16:creationId xmlns:a16="http://schemas.microsoft.com/office/drawing/2014/main" id="{18CD72ED-B844-46DA-873B-60C40A4A5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40" y="3456374"/>
            <a:ext cx="3854353" cy="28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gure">
            <a:extLst>
              <a:ext uri="{FF2B5EF4-FFF2-40B4-BE49-F238E27FC236}">
                <a16:creationId xmlns:a16="http://schemas.microsoft.com/office/drawing/2014/main" id="{2E915BDB-D759-422E-AB1D-9CB20D588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309" y="3456374"/>
            <a:ext cx="3854353" cy="284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6320628-2648-4265-9C08-3FF2F7EA1794}"/>
              </a:ext>
            </a:extLst>
          </p:cNvPr>
          <p:cNvSpPr txBox="1"/>
          <p:nvPr/>
        </p:nvSpPr>
        <p:spPr>
          <a:xfrm>
            <a:off x="7289867" y="1014153"/>
            <a:ext cx="4583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Plot thought TF-PWA with simple </a:t>
            </a:r>
            <a:r>
              <a:rPr lang="en-US" altLang="zh-CN" dirty="0" err="1"/>
              <a:t>config.yml</a:t>
            </a:r>
            <a:endParaRPr lang="en-US" altLang="zh-CN" dirty="0"/>
          </a:p>
          <a:p>
            <a:r>
              <a:rPr lang="en-US" altLang="zh-CN" dirty="0"/>
              <a:t>All decay chain will add automatic</a:t>
            </a:r>
          </a:p>
          <a:p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4FC21D3-D902-425B-BF3A-B4F93BF2EEC0}"/>
              </a:ext>
            </a:extLst>
          </p:cNvPr>
          <p:cNvSpPr txBox="1"/>
          <p:nvPr/>
        </p:nvSpPr>
        <p:spPr>
          <a:xfrm>
            <a:off x="7381126" y="1595853"/>
            <a:ext cx="4190370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plot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altLang="zh-CN" sz="14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mass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4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Sigma_star0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 </a:t>
            </a:r>
            <a:r>
              <a:rPr lang="en-US" altLang="zh-CN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name in page 5 </a:t>
            </a:r>
            <a:endParaRPr lang="en-US" altLang="zh-CN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altLang="zh-CN" sz="14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display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"$M_{\\Lambda\\pi^{0}}$"</a:t>
            </a:r>
            <a:endParaRPr lang="en-US" altLang="zh-CN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altLang="zh-CN" sz="14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bins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endParaRPr lang="en-US" altLang="zh-CN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altLang="zh-CN" sz="14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[</a:t>
            </a:r>
            <a:r>
              <a:rPr lang="en-US" altLang="zh-CN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1.2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2.2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altLang="zh-CN" sz="14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legend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altLang="zh-CN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2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8961EB4-C0AB-4364-B5C7-4A83285F6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2325166"/>
            <a:ext cx="3479440" cy="202195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F2158B0-4111-45F7-BA72-89DA9FAA2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 the interested observations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7E21B7-6B5D-4740-BB39-448E3F69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07165"/>
            <a:ext cx="6936971" cy="2598141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asymmetry and branching ratio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measurement 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error propagation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some theoretical predictions.</a:t>
            </a:r>
          </a:p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5DD1D1-CDDF-4CE9-8C31-7269721A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947318C-9019-4F5F-B437-AA463BE7E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67" y="3017363"/>
            <a:ext cx="8819683" cy="238256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B3772EA-0792-4526-800F-CFEE574998CC}"/>
              </a:ext>
            </a:extLst>
          </p:cNvPr>
          <p:cNvSpPr txBox="1"/>
          <p:nvPr/>
        </p:nvSpPr>
        <p:spPr>
          <a:xfrm>
            <a:off x="6304887" y="595042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Easy to get the uncertainties though the error propagation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DC4BB1-5F77-40CB-8039-8F6BD6A894AB}"/>
              </a:ext>
            </a:extLst>
          </p:cNvPr>
          <p:cNvSpPr txBox="1"/>
          <p:nvPr/>
        </p:nvSpPr>
        <p:spPr>
          <a:xfrm>
            <a:off x="10217089" y="4806479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Fixed to 1</a:t>
            </a:r>
            <a:endParaRPr lang="zh-CN" altLang="en-US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8128F19-3095-4AB7-8B7B-CF0BD23ECC5E}"/>
              </a:ext>
            </a:extLst>
          </p:cNvPr>
          <p:cNvCxnSpPr>
            <a:cxnSpLocks/>
          </p:cNvCxnSpPr>
          <p:nvPr/>
        </p:nvCxnSpPr>
        <p:spPr>
          <a:xfrm flipH="1" flipV="1">
            <a:off x="10112530" y="4319912"/>
            <a:ext cx="239586" cy="452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3819B1D-9C41-46B0-94B4-BCB5C57A62CD}"/>
                  </a:ext>
                </a:extLst>
              </p:cNvPr>
              <p:cNvSpPr txBox="1"/>
              <p:nvPr/>
            </p:nvSpPr>
            <p:spPr>
              <a:xfrm>
                <a:off x="10010760" y="5325158"/>
                <a:ext cx="1776127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 propagation</a:t>
                </a:r>
                <a:endParaRPr lang="en-US" altLang="zh-CN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3819B1D-9C41-46B0-94B4-BCB5C57A6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60" y="5325158"/>
                <a:ext cx="1776127" cy="881844"/>
              </a:xfrm>
              <a:prstGeom prst="rect">
                <a:avLst/>
              </a:prstGeom>
              <a:blipFill>
                <a:blip r:embed="rId4"/>
                <a:stretch>
                  <a:fillRect l="-7877" t="-90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154091B4-3467-44E2-9A26-9AA034041C63}"/>
              </a:ext>
            </a:extLst>
          </p:cNvPr>
          <p:cNvSpPr txBox="1"/>
          <p:nvPr/>
        </p:nvSpPr>
        <p:spPr>
          <a:xfrm>
            <a:off x="1504215" y="5263806"/>
            <a:ext cx="822128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400" b="0" i="0" u="none" strike="noStrike" baseline="0" dirty="0">
                <a:solidFill>
                  <a:srgbClr val="000000"/>
                </a:solidFill>
                <a:latin typeface="SFRM1000"/>
              </a:rPr>
              <a:t>[13] C. Q. </a:t>
            </a:r>
            <a:r>
              <a:rPr lang="en-US" altLang="zh-CN" sz="1400" b="0" i="0" u="none" strike="noStrike" baseline="0" dirty="0" err="1">
                <a:solidFill>
                  <a:srgbClr val="000000"/>
                </a:solidFill>
                <a:latin typeface="SFRM1000"/>
              </a:rPr>
              <a:t>Geng</a:t>
            </a:r>
            <a:r>
              <a:rPr lang="en-US" altLang="zh-CN" sz="1400" b="0" i="0" u="none" strike="noStrike" baseline="0" dirty="0">
                <a:solidFill>
                  <a:srgbClr val="000000"/>
                </a:solidFill>
                <a:latin typeface="SFRM1000"/>
              </a:rPr>
              <a:t>, C. W. Liu and T. H. Tsai, </a:t>
            </a:r>
            <a:r>
              <a:rPr lang="en-US" altLang="zh-CN" sz="1400" b="0" i="0" u="none" strike="noStrike" baseline="0" dirty="0">
                <a:solidFill>
                  <a:srgbClr val="0000FF"/>
                </a:solidFill>
                <a:latin typeface="SFTI1000"/>
                <a:hlinkClick r:id="rId5"/>
              </a:rPr>
              <a:t>Phys. Rev. D </a:t>
            </a:r>
            <a:r>
              <a:rPr lang="en-US" altLang="zh-CN" sz="1400" b="0" i="0" u="none" strike="noStrike" baseline="0" dirty="0">
                <a:solidFill>
                  <a:srgbClr val="0000FF"/>
                </a:solidFill>
                <a:latin typeface="SFBX1000"/>
                <a:hlinkClick r:id="rId5"/>
              </a:rPr>
              <a:t>101 </a:t>
            </a:r>
            <a:r>
              <a:rPr lang="en-US" altLang="zh-CN" sz="1400" b="0" i="0" u="none" strike="noStrike" baseline="0" dirty="0">
                <a:solidFill>
                  <a:srgbClr val="0000FF"/>
                </a:solidFill>
                <a:latin typeface="SFRM1000"/>
                <a:hlinkClick r:id="rId5"/>
              </a:rPr>
              <a:t>(2020) 053002</a:t>
            </a:r>
            <a:r>
              <a:rPr lang="en-US" altLang="zh-CN" sz="1400" b="0" i="0" u="none" strike="noStrike" baseline="0" dirty="0">
                <a:solidFill>
                  <a:srgbClr val="000000"/>
                </a:solidFill>
                <a:latin typeface="SFRM1000"/>
              </a:rPr>
              <a:t>.</a:t>
            </a:r>
          </a:p>
          <a:p>
            <a:pPr algn="l"/>
            <a:r>
              <a:rPr lang="en-US" altLang="zh-CN" sz="1400" b="0" i="0" u="none" strike="noStrike" baseline="0" dirty="0">
                <a:solidFill>
                  <a:srgbClr val="000000"/>
                </a:solidFill>
                <a:latin typeface="SFRM1000"/>
              </a:rPr>
              <a:t>[14] H. Y. Cheng and B. Tseng, </a:t>
            </a:r>
            <a:r>
              <a:rPr lang="en-US" altLang="zh-CN" sz="1400" b="0" i="0" u="none" strike="noStrike" baseline="0" dirty="0">
                <a:solidFill>
                  <a:srgbClr val="0000FF"/>
                </a:solidFill>
                <a:latin typeface="SFTI1000"/>
                <a:hlinkClick r:id="rId6"/>
              </a:rPr>
              <a:t>Phys. Rev. D </a:t>
            </a:r>
            <a:r>
              <a:rPr lang="en-US" altLang="zh-CN" sz="1400" b="0" i="0" u="none" strike="noStrike" baseline="0" dirty="0">
                <a:solidFill>
                  <a:srgbClr val="0000FF"/>
                </a:solidFill>
                <a:latin typeface="SFBX1000"/>
                <a:hlinkClick r:id="rId6"/>
              </a:rPr>
              <a:t>46</a:t>
            </a:r>
            <a:r>
              <a:rPr lang="en-US" altLang="zh-CN" sz="1400" b="0" i="0" u="none" strike="noStrike" baseline="0" dirty="0">
                <a:solidFill>
                  <a:srgbClr val="0000FF"/>
                </a:solidFill>
                <a:latin typeface="SFRM1000"/>
                <a:hlinkClick r:id="rId6"/>
              </a:rPr>
              <a:t>(1992) 1042</a:t>
            </a:r>
            <a:r>
              <a:rPr lang="en-US" altLang="zh-CN" sz="1400" b="0" i="0" u="none" strike="noStrike" baseline="0" dirty="0">
                <a:solidFill>
                  <a:srgbClr val="000000"/>
                </a:solidFill>
                <a:latin typeface="SFRM1000"/>
              </a:rPr>
              <a:t>.</a:t>
            </a:r>
          </a:p>
          <a:p>
            <a:pPr algn="l"/>
            <a:r>
              <a:rPr lang="en-US" altLang="zh-CN" sz="1400" b="0" i="0" u="none" strike="noStrike" baseline="0" dirty="0">
                <a:solidFill>
                  <a:srgbClr val="000000"/>
                </a:solidFill>
                <a:latin typeface="SFRM1000"/>
              </a:rPr>
              <a:t>[15] H. Y. Cheng and B. Tseng, </a:t>
            </a:r>
            <a:r>
              <a:rPr lang="en-US" altLang="zh-CN" sz="1400" b="0" i="0" u="none" strike="noStrike" baseline="0" dirty="0">
                <a:solidFill>
                  <a:srgbClr val="0000FF"/>
                </a:solidFill>
                <a:latin typeface="SFTI1000"/>
                <a:hlinkClick r:id="rId6"/>
              </a:rPr>
              <a:t>Phys. Rev. D </a:t>
            </a:r>
            <a:r>
              <a:rPr lang="en-US" altLang="zh-CN" sz="1400" b="0" i="0" u="none" strike="noStrike" baseline="0" dirty="0">
                <a:solidFill>
                  <a:srgbClr val="0000FF"/>
                </a:solidFill>
                <a:latin typeface="SFBX1000"/>
                <a:hlinkClick r:id="rId6"/>
              </a:rPr>
              <a:t>55 </a:t>
            </a:r>
            <a:r>
              <a:rPr lang="en-US" altLang="zh-CN" sz="1400" b="0" i="0" u="none" strike="noStrike" baseline="0" dirty="0">
                <a:solidFill>
                  <a:srgbClr val="0000FF"/>
                </a:solidFill>
                <a:latin typeface="SFRM1000"/>
                <a:hlinkClick r:id="rId6"/>
              </a:rPr>
              <a:t>(1997) 1697</a:t>
            </a:r>
            <a:r>
              <a:rPr lang="en-US" altLang="zh-CN" sz="1400" b="0" i="0" u="none" strike="noStrike" baseline="0" dirty="0">
                <a:solidFill>
                  <a:srgbClr val="000000"/>
                </a:solidFill>
                <a:latin typeface="SFRM1000"/>
              </a:rPr>
              <a:t>.</a:t>
            </a:r>
          </a:p>
          <a:p>
            <a:pPr algn="l"/>
            <a:r>
              <a:rPr lang="en-US" altLang="zh-CN" sz="1400" b="0" i="0" u="none" strike="noStrike" baseline="0" dirty="0">
                <a:solidFill>
                  <a:srgbClr val="000000"/>
                </a:solidFill>
                <a:latin typeface="SFRM1000"/>
              </a:rPr>
              <a:t>[16] Y. K. Hsiao, Q. Yi, S. T. Cai and H. J. Zhao, </a:t>
            </a:r>
            <a:r>
              <a:rPr lang="en-US" altLang="zh-CN" sz="1400" b="0" i="0" u="none" strike="noStrike" baseline="0" dirty="0">
                <a:solidFill>
                  <a:srgbClr val="0000FF"/>
                </a:solidFill>
                <a:latin typeface="SFTI1000"/>
                <a:hlinkClick r:id="rId7"/>
              </a:rPr>
              <a:t>Eur. Phys. J. C </a:t>
            </a:r>
            <a:r>
              <a:rPr lang="en-US" altLang="zh-CN" sz="1400" b="0" i="0" u="none" strike="noStrike" baseline="0" dirty="0">
                <a:solidFill>
                  <a:srgbClr val="0000FF"/>
                </a:solidFill>
                <a:latin typeface="SFBX1000"/>
                <a:hlinkClick r:id="rId7"/>
              </a:rPr>
              <a:t>80 </a:t>
            </a:r>
            <a:r>
              <a:rPr lang="en-US" altLang="zh-CN" sz="1400" b="0" i="0" u="none" strike="noStrike" baseline="0" dirty="0">
                <a:solidFill>
                  <a:srgbClr val="0000FF"/>
                </a:solidFill>
                <a:latin typeface="SFRM1000"/>
                <a:hlinkClick r:id="rId7"/>
              </a:rPr>
              <a:t>(2020) 1067</a:t>
            </a:r>
            <a:r>
              <a:rPr lang="en-US" altLang="zh-CN" sz="1400" b="0" i="0" u="none" strike="noStrike" baseline="0" dirty="0">
                <a:solidFill>
                  <a:srgbClr val="000000"/>
                </a:solidFill>
                <a:latin typeface="SFRM1000"/>
              </a:rPr>
              <a:t>.</a:t>
            </a:r>
          </a:p>
          <a:p>
            <a:pPr algn="l"/>
            <a:r>
              <a:rPr lang="en-US" altLang="zh-CN" sz="1400" b="0" i="0" u="none" strike="noStrike" baseline="0" dirty="0">
                <a:solidFill>
                  <a:srgbClr val="000000"/>
                </a:solidFill>
                <a:latin typeface="SFRM1000"/>
              </a:rPr>
              <a:t>[17] C. Q. </a:t>
            </a:r>
            <a:r>
              <a:rPr lang="en-US" altLang="zh-CN" sz="1400" b="0" i="0" u="none" strike="noStrike" baseline="0" dirty="0" err="1">
                <a:solidFill>
                  <a:srgbClr val="000000"/>
                </a:solidFill>
                <a:latin typeface="SFRM1000"/>
              </a:rPr>
              <a:t>Geng</a:t>
            </a:r>
            <a:r>
              <a:rPr lang="en-US" altLang="zh-CN" sz="1400" b="0" i="0" u="none" strike="noStrike" baseline="0" dirty="0">
                <a:solidFill>
                  <a:srgbClr val="000000"/>
                </a:solidFill>
                <a:latin typeface="SFRM1000"/>
              </a:rPr>
              <a:t>, C. W. Liu, T. H. Tsai and Y. Yu, </a:t>
            </a:r>
            <a:r>
              <a:rPr lang="en-US" altLang="zh-CN" sz="1400" b="0" i="0" u="none" strike="noStrike" baseline="0" dirty="0">
                <a:solidFill>
                  <a:srgbClr val="0000FF"/>
                </a:solidFill>
                <a:latin typeface="SFTI1000"/>
                <a:hlinkClick r:id="rId8"/>
              </a:rPr>
              <a:t>Phys. Rev. D </a:t>
            </a:r>
            <a:r>
              <a:rPr lang="en-US" altLang="zh-CN" sz="1400" b="0" i="0" u="none" strike="noStrike" baseline="0" dirty="0">
                <a:solidFill>
                  <a:srgbClr val="0000FF"/>
                </a:solidFill>
                <a:latin typeface="SFBX1000"/>
                <a:hlinkClick r:id="rId8"/>
              </a:rPr>
              <a:t>99 </a:t>
            </a:r>
            <a:r>
              <a:rPr lang="en-US" altLang="zh-CN" sz="1400" b="0" i="0" u="none" strike="noStrike" baseline="0" dirty="0">
                <a:solidFill>
                  <a:srgbClr val="0000FF"/>
                </a:solidFill>
                <a:latin typeface="SFRM1000"/>
                <a:hlinkClick r:id="rId8"/>
              </a:rPr>
              <a:t>(2019) 114022</a:t>
            </a:r>
            <a:r>
              <a:rPr lang="en-US" altLang="zh-CN" sz="1400" b="0" i="0" u="none" strike="noStrike" baseline="0" dirty="0">
                <a:solidFill>
                  <a:srgbClr val="000000"/>
                </a:solidFill>
                <a:latin typeface="SFRM1000"/>
              </a:rPr>
              <a:t>.</a:t>
            </a:r>
            <a:endParaRPr lang="zh-CN" altLang="en-US" sz="1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74A1112-EE74-4AEE-949A-7CF090BEE191}"/>
              </a:ext>
            </a:extLst>
          </p:cNvPr>
          <p:cNvSpPr txBox="1"/>
          <p:nvPr/>
        </p:nvSpPr>
        <p:spPr>
          <a:xfrm>
            <a:off x="6777643" y="893716"/>
            <a:ext cx="5414355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config.params_trans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g1 is fixed to 1 </a:t>
            </a:r>
            <a:endParaRPr lang="en-US" altLang="zh-CN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g2_r = </a:t>
            </a:r>
            <a:r>
              <a:rPr lang="en-US" altLang="zh-CN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Lmdc</a:t>
            </a:r>
            <a:r>
              <a:rPr lang="en-US" altLang="zh-C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altLang="zh-CN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piz.Sigma</a:t>
            </a:r>
            <a:r>
              <a:rPr lang="en-US" altLang="zh-C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(1385)p_g_ls_1r"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g2_phi = </a:t>
            </a:r>
            <a:r>
              <a:rPr lang="en-US" altLang="zh-CN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Lmdc</a:t>
            </a:r>
            <a:r>
              <a:rPr lang="en-US" altLang="zh-C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altLang="zh-CN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piz.Sigma</a:t>
            </a:r>
            <a:r>
              <a:rPr lang="en-US" altLang="zh-C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(1385)p_g_ls_1i"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alpha = </a:t>
            </a:r>
            <a:r>
              <a:rPr lang="en-US" altLang="zh-CN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*g2_r*</a:t>
            </a:r>
            <a:r>
              <a:rPr lang="en-US" altLang="zh-CN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tf.cos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(g2_phi) / (</a:t>
            </a:r>
            <a:r>
              <a:rPr lang="en-US" altLang="zh-CN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g2_r * g2_r)</a:t>
            </a:r>
          </a:p>
          <a:p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print(alpha, </a:t>
            </a:r>
            <a:r>
              <a:rPr lang="en-US" altLang="zh-CN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pt.get_error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(alpha))</a:t>
            </a:r>
          </a:p>
        </p:txBody>
      </p:sp>
    </p:spTree>
    <p:extLst>
      <p:ext uri="{BB962C8B-B14F-4D97-AF65-F5344CB8AC3E}">
        <p14:creationId xmlns:p14="http://schemas.microsoft.com/office/powerpoint/2010/main" val="18113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A3554-9608-46B2-837C-8D2B60837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23" y="171532"/>
            <a:ext cx="11113477" cy="736843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DE4844-D395-479F-AD5D-568442B17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246"/>
            <a:ext cx="10515600" cy="2110485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TF-PWA provide different options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Normal mode:           for simple evaluation 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Caching method:       for long time fits</a:t>
            </a:r>
          </a:p>
          <a:p>
            <a:pPr lvl="2"/>
            <a:r>
              <a:rPr lang="en-US" altLang="zh-CN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required time for caching</a:t>
            </a:r>
          </a:p>
          <a:p>
            <a:pPr lvl="2"/>
            <a:r>
              <a:rPr lang="en-US" altLang="zh-CN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required more memory</a:t>
            </a:r>
          </a:p>
          <a:p>
            <a:pPr lvl="2"/>
            <a:r>
              <a:rPr lang="en-US" altLang="zh-CN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limited in special cases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Stability show good results in random initial parameters  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995FD7-E88B-4BCA-90F7-E6A9C87C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DB388B8-CD25-4E44-A7BF-DFEB0A68B2AB}"/>
              </a:ext>
            </a:extLst>
          </p:cNvPr>
          <p:cNvSpPr txBox="1"/>
          <p:nvPr/>
        </p:nvSpPr>
        <p:spPr>
          <a:xfrm>
            <a:off x="1640356" y="3239035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Total fit time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F9C7CFB-EF51-4F59-A6AC-EDD25C4A73EE}"/>
              </a:ext>
            </a:extLst>
          </p:cNvPr>
          <p:cNvSpPr txBox="1"/>
          <p:nvPr/>
        </p:nvSpPr>
        <p:spPr>
          <a:xfrm>
            <a:off x="5008233" y="3239035"/>
            <a:ext cx="229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Time in each iterations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52E8DDC-EE7A-4BCA-9A66-A3FDC7510CFE}"/>
              </a:ext>
            </a:extLst>
          </p:cNvPr>
          <p:cNvSpPr txBox="1"/>
          <p:nvPr/>
        </p:nvSpPr>
        <p:spPr>
          <a:xfrm>
            <a:off x="9243951" y="3241090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stability test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428E2A-5150-41AE-85C0-966E1C9C0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03" y="3554555"/>
            <a:ext cx="3666593" cy="27634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9CDA261-1450-4D19-A813-A35F9725A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6" y="3581461"/>
            <a:ext cx="3666592" cy="27634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F308AB8-F7FB-4F35-B46F-29BCF36C3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59" y="3554555"/>
            <a:ext cx="3666593" cy="276349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364ACD4-BFDF-4E43-ABD1-F12B46594219}"/>
              </a:ext>
            </a:extLst>
          </p:cNvPr>
          <p:cNvSpPr txBox="1"/>
          <p:nvPr/>
        </p:nvSpPr>
        <p:spPr>
          <a:xfrm>
            <a:off x="9439493" y="945159"/>
            <a:ext cx="2017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Environment: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NVIDIA RTX 3080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TensorFlow 2.2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CUDA 10.1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1A85980-81E0-43D2-8C43-0505F5D22C54}"/>
              </a:ext>
            </a:extLst>
          </p:cNvPr>
          <p:cNvSpPr txBox="1"/>
          <p:nvPr/>
        </p:nvSpPr>
        <p:spPr>
          <a:xfrm>
            <a:off x="1067079" y="3809999"/>
            <a:ext cx="120949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Fit time scale to</a:t>
            </a:r>
          </a:p>
          <a:p>
            <a:r>
              <a:rPr lang="en-US" altLang="zh-CN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N iterations = 230</a:t>
            </a:r>
            <a:endParaRPr lang="zh-CN" altLang="en-US" sz="1200" dirty="0">
              <a:latin typeface="Cambria Math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9134AB1-AB54-4599-990B-66BB6BBDFBAB}"/>
              </a:ext>
            </a:extLst>
          </p:cNvPr>
          <p:cNvSpPr txBox="1"/>
          <p:nvPr/>
        </p:nvSpPr>
        <p:spPr>
          <a:xfrm>
            <a:off x="3170977" y="323903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~20 mins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04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BA5064-0946-4864-B23B-48345B3C3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of covariant tensor formula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FB37CA7-C574-4F97-ADA6-DAD183123C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2514"/>
                <a:ext cx="10515600" cy="293518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Covariant tensor formula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Covariant orbital-spin scheme for any spin based on irreducible tensor  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Traditional covariant tensor formula 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Angular distribution consist in simple cases</a:t>
                </a:r>
                <a:r>
                  <a:rPr lang="en-US" altLang="zh-CN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Preliminary implement, more checks are doing</a:t>
                </a:r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FB37CA7-C574-4F97-ADA6-DAD183123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2514"/>
                <a:ext cx="10515600" cy="2935181"/>
              </a:xfrm>
              <a:blipFill>
                <a:blip r:embed="rId2"/>
                <a:stretch>
                  <a:fillRect l="-1043" t="-3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2A7BF8-2105-46FB-A292-9955184F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801A366-09CA-4988-9038-9687BFDBD6E8}"/>
              </a:ext>
            </a:extLst>
          </p:cNvPr>
          <p:cNvSpPr txBox="1"/>
          <p:nvPr/>
        </p:nvSpPr>
        <p:spPr>
          <a:xfrm>
            <a:off x="10401300" y="1659942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hlinkClick r:id="rId3"/>
              </a:rPr>
              <a:t>arxiv:2301.01575</a:t>
            </a:r>
            <a:endParaRPr lang="zh-CN" altLang="en-US" sz="14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098B002-072C-426F-9703-3B3F0DFDAE0C}"/>
              </a:ext>
            </a:extLst>
          </p:cNvPr>
          <p:cNvSpPr txBox="1"/>
          <p:nvPr/>
        </p:nvSpPr>
        <p:spPr>
          <a:xfrm>
            <a:off x="6096000" y="2040906"/>
            <a:ext cx="3704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Eur. Phys. J. A 16 537-547(2003) Zou, </a:t>
            </a:r>
            <a:r>
              <a:rPr lang="en-US" altLang="zh-CN" sz="1400" b="1" dirty="0" err="1"/>
              <a:t>Hugg</a:t>
            </a:r>
            <a:endParaRPr lang="zh-CN" altLang="en-US" sz="1400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E53E72B-E385-4AC9-93E3-CC76923AC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93" y="3933241"/>
            <a:ext cx="3733946" cy="28142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6081E38-CF28-4FE5-831B-401814268C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19" y="4004372"/>
            <a:ext cx="3650974" cy="275171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0210E96-C8ED-43DE-93BC-A10A6A1607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7" y="3949546"/>
            <a:ext cx="3723715" cy="28065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6DC1B07-E071-47DE-A322-898152DD0D62}"/>
                  </a:ext>
                </a:extLst>
              </p:cNvPr>
              <p:cNvSpPr txBox="1"/>
              <p:nvPr/>
            </p:nvSpPr>
            <p:spPr>
              <a:xfrm>
                <a:off x="1770549" y="3865872"/>
                <a:ext cx="65223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6DC1B07-E071-47DE-A322-898152DD0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549" y="3865872"/>
                <a:ext cx="652230" cy="276999"/>
              </a:xfrm>
              <a:prstGeom prst="rect">
                <a:avLst/>
              </a:prstGeom>
              <a:blipFill>
                <a:blip r:embed="rId7"/>
                <a:stretch>
                  <a:fillRect l="-4673" r="-280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A64F9A4-269F-4ADA-8E06-A044B668075F}"/>
                  </a:ext>
                </a:extLst>
              </p:cNvPr>
              <p:cNvSpPr txBox="1"/>
              <p:nvPr/>
            </p:nvSpPr>
            <p:spPr>
              <a:xfrm>
                <a:off x="5655886" y="3865872"/>
                <a:ext cx="32694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A64F9A4-269F-4ADA-8E06-A044B6680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86" y="3865872"/>
                <a:ext cx="326948" cy="276999"/>
              </a:xfrm>
              <a:prstGeom prst="rect">
                <a:avLst/>
              </a:prstGeom>
              <a:blipFill>
                <a:blip r:embed="rId8"/>
                <a:stretch>
                  <a:fillRect l="-24528" r="-566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4D2E4ED-77C4-421F-980E-52FD6D0E6830}"/>
                  </a:ext>
                </a:extLst>
              </p:cNvPr>
              <p:cNvSpPr txBox="1"/>
              <p:nvPr/>
            </p:nvSpPr>
            <p:spPr>
              <a:xfrm>
                <a:off x="9207948" y="3838460"/>
                <a:ext cx="70320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4D2E4ED-77C4-421F-980E-52FD6D0E6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948" y="3838460"/>
                <a:ext cx="703206" cy="276999"/>
              </a:xfrm>
              <a:prstGeom prst="rect">
                <a:avLst/>
              </a:prstGeom>
              <a:blipFill>
                <a:blip r:embed="rId9"/>
                <a:stretch>
                  <a:fillRect l="-6034" t="-4444" r="-10345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8DEE7D36-6339-432F-93F1-1C34116AE12D}"/>
              </a:ext>
            </a:extLst>
          </p:cNvPr>
          <p:cNvSpPr txBox="1"/>
          <p:nvPr/>
        </p:nvSpPr>
        <p:spPr>
          <a:xfrm>
            <a:off x="8371496" y="3469128"/>
            <a:ext cx="3505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Fluctuations due to MC sample size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75CB383-9F18-4094-9986-60AB7EAA68D5}"/>
                  </a:ext>
                </a:extLst>
              </p:cNvPr>
              <p:cNvSpPr txBox="1"/>
              <p:nvPr/>
            </p:nvSpPr>
            <p:spPr>
              <a:xfrm>
                <a:off x="10508533" y="6479092"/>
                <a:ext cx="70320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75CB383-9F18-4094-9986-60AB7EAA6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533" y="6479092"/>
                <a:ext cx="703206" cy="276999"/>
              </a:xfrm>
              <a:prstGeom prst="rect">
                <a:avLst/>
              </a:prstGeom>
              <a:blipFill>
                <a:blip r:embed="rId10"/>
                <a:stretch>
                  <a:fillRect l="-6957" t="-2222" r="-11304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DCB7ED3-B046-4C66-9C5E-5EAD199066A1}"/>
                  </a:ext>
                </a:extLst>
              </p:cNvPr>
              <p:cNvSpPr txBox="1"/>
              <p:nvPr/>
            </p:nvSpPr>
            <p:spPr>
              <a:xfrm>
                <a:off x="7064506" y="6479092"/>
                <a:ext cx="32694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DCB7ED3-B046-4C66-9C5E-5EAD19906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506" y="6479092"/>
                <a:ext cx="326948" cy="276999"/>
              </a:xfrm>
              <a:prstGeom prst="rect">
                <a:avLst/>
              </a:prstGeom>
              <a:blipFill>
                <a:blip r:embed="rId11"/>
                <a:stretch>
                  <a:fillRect l="-24074" r="-3704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0F63481-4EBC-4B17-9F2B-B1ADA17A3274}"/>
                  </a:ext>
                </a:extLst>
              </p:cNvPr>
              <p:cNvSpPr txBox="1"/>
              <p:nvPr/>
            </p:nvSpPr>
            <p:spPr>
              <a:xfrm>
                <a:off x="3243542" y="6479092"/>
                <a:ext cx="65223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0F63481-4EBC-4B17-9F2B-B1ADA17A3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542" y="6479092"/>
                <a:ext cx="652230" cy="276999"/>
              </a:xfrm>
              <a:prstGeom prst="rect">
                <a:avLst/>
              </a:prstGeom>
              <a:blipFill>
                <a:blip r:embed="rId12"/>
                <a:stretch>
                  <a:fillRect l="-4673" r="-2804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59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A6F74-CDEA-4BD9-A25D-46C25887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040482-568D-4765-A329-2ACC7E5943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PWA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4.4 fb</a:t>
                </a:r>
                <a:r>
                  <a:rPr lang="en-US" altLang="zh-CN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 from 4.6 GeV to 4.7 GeV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(1385)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branching ratio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TF-PWA 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designed for automatic and fast partial wave analysis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Activate developing: covariant tensor support are ongoing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040482-568D-4765-A329-2ACC7E594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A55CD1-7F07-4303-9E96-670E385B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4DAA028-DB52-4C03-BC8C-29B8C6BAC8C6}"/>
              </a:ext>
            </a:extLst>
          </p:cNvPr>
          <p:cNvSpPr txBox="1"/>
          <p:nvPr/>
        </p:nvSpPr>
        <p:spPr>
          <a:xfrm>
            <a:off x="2678237" y="5385275"/>
            <a:ext cx="6086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4000" dirty="0"/>
              <a:t>Thanks for your attentions!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51136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776BAD2-2666-479C-B722-6984C83EF3C6}"/>
                  </a:ext>
                </a:extLst>
              </p:cNvPr>
              <p:cNvSpPr txBox="1"/>
              <p:nvPr/>
            </p:nvSpPr>
            <p:spPr>
              <a:xfrm>
                <a:off x="801831" y="1132537"/>
                <a:ext cx="3848746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𝐵𝑜𝑜𝑠𝑡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𝑅𝑜𝑡𝑎𝑡𝑖𝑜𝑛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776BAD2-2666-479C-B722-6984C83EF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31" y="1132537"/>
                <a:ext cx="3848746" cy="298928"/>
              </a:xfrm>
              <a:prstGeom prst="rect">
                <a:avLst/>
              </a:prstGeom>
              <a:blipFill>
                <a:blip r:embed="rId2"/>
                <a:stretch>
                  <a:fillRect l="-951" r="-1743" b="-265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5">
            <a:extLst>
              <a:ext uri="{FF2B5EF4-FFF2-40B4-BE49-F238E27FC236}">
                <a16:creationId xmlns:a16="http://schemas.microsoft.com/office/drawing/2014/main" id="{A03C151D-4219-4A08-8C07-E789F408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 angle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2235479E-32A9-4FC6-B4A1-054814D9D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BD272C6-0597-430A-B685-25555CD9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16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E16D2CC-EA79-48AC-882E-81B8FB074A71}"/>
                  </a:ext>
                </a:extLst>
              </p:cNvPr>
              <p:cNvSpPr txBox="1"/>
              <p:nvPr/>
            </p:nvSpPr>
            <p:spPr>
              <a:xfrm>
                <a:off x="801831" y="1535420"/>
                <a:ext cx="8187657" cy="433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For final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 ,choose a single particle state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The final state define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,2;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→1, 3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  <a:p>
                <a:r>
                  <a:rPr lang="en-US" altLang="zh-CN" dirty="0"/>
                  <a:t>On the other decay chain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,3;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→1, 2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The alignment angle is the rotation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In general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E16D2CC-EA79-48AC-882E-81B8FB074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31" y="1535420"/>
                <a:ext cx="8187657" cy="4332276"/>
              </a:xfrm>
              <a:prstGeom prst="rect">
                <a:avLst/>
              </a:prstGeom>
              <a:blipFill>
                <a:blip r:embed="rId3"/>
                <a:stretch>
                  <a:fillRect l="-670" t="-8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平行四边形 43">
            <a:extLst>
              <a:ext uri="{FF2B5EF4-FFF2-40B4-BE49-F238E27FC236}">
                <a16:creationId xmlns:a16="http://schemas.microsoft.com/office/drawing/2014/main" id="{64FBAC51-059D-4406-A806-7A6427A1BF0F}"/>
              </a:ext>
            </a:extLst>
          </p:cNvPr>
          <p:cNvSpPr/>
          <p:nvPr/>
        </p:nvSpPr>
        <p:spPr>
          <a:xfrm>
            <a:off x="8010129" y="3904150"/>
            <a:ext cx="1859357" cy="1921274"/>
          </a:xfrm>
          <a:prstGeom prst="parallelogram">
            <a:avLst>
              <a:gd name="adj" fmla="val 4601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99C5EC9D-54EB-4A87-BB2D-67E8FA02D301}"/>
              </a:ext>
            </a:extLst>
          </p:cNvPr>
          <p:cNvSpPr/>
          <p:nvPr/>
        </p:nvSpPr>
        <p:spPr>
          <a:xfrm rot="19142861">
            <a:off x="10165661" y="3258485"/>
            <a:ext cx="1390795" cy="24165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ED22AA2-6548-40F8-84A8-0539E9608C3B}"/>
                  </a:ext>
                </a:extLst>
              </p:cNvPr>
              <p:cNvSpPr txBox="1"/>
              <p:nvPr/>
            </p:nvSpPr>
            <p:spPr>
              <a:xfrm>
                <a:off x="10235441" y="5374312"/>
                <a:ext cx="54715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ED22AA2-6548-40F8-84A8-0539E9608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441" y="5374312"/>
                <a:ext cx="547159" cy="369332"/>
              </a:xfrm>
              <a:prstGeom prst="rect">
                <a:avLst/>
              </a:prstGeom>
              <a:blipFill>
                <a:blip r:embed="rId4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" name="墨迹 46">
                <a:extLst>
                  <a:ext uri="{FF2B5EF4-FFF2-40B4-BE49-F238E27FC236}">
                    <a16:creationId xmlns:a16="http://schemas.microsoft.com/office/drawing/2014/main" id="{2690175A-74D4-45CC-B33B-C2C15292909C}"/>
                  </a:ext>
                </a:extLst>
              </p14:cNvPr>
              <p14:cNvContentPartPr/>
              <p14:nvPr/>
            </p14:nvContentPartPr>
            <p14:xfrm>
              <a:off x="8568450" y="5365540"/>
              <a:ext cx="7560" cy="6840"/>
            </p14:xfrm>
          </p:contentPart>
        </mc:Choice>
        <mc:Fallback xmlns="">
          <p:pic>
            <p:nvPicPr>
              <p:cNvPr id="47" name="墨迹 46">
                <a:extLst>
                  <a:ext uri="{FF2B5EF4-FFF2-40B4-BE49-F238E27FC236}">
                    <a16:creationId xmlns:a16="http://schemas.microsoft.com/office/drawing/2014/main" id="{2690175A-74D4-45CC-B33B-C2C1529290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59450" y="5356540"/>
                <a:ext cx="25200" cy="24480"/>
              </a:xfrm>
              <a:prstGeom prst="rect">
                <a:avLst/>
              </a:prstGeom>
            </p:spPr>
          </p:pic>
        </mc:Fallback>
      </mc:AlternateContent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BEF5762F-7A8C-48D5-9A87-7566FEAEC7F4}"/>
              </a:ext>
            </a:extLst>
          </p:cNvPr>
          <p:cNvCxnSpPr>
            <a:cxnSpLocks/>
          </p:cNvCxnSpPr>
          <p:nvPr/>
        </p:nvCxnSpPr>
        <p:spPr>
          <a:xfrm>
            <a:off x="7558908" y="4234979"/>
            <a:ext cx="1088328" cy="646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57F8094A-3927-4112-A440-947509AF772A}"/>
              </a:ext>
            </a:extLst>
          </p:cNvPr>
          <p:cNvCxnSpPr>
            <a:cxnSpLocks/>
          </p:cNvCxnSpPr>
          <p:nvPr/>
        </p:nvCxnSpPr>
        <p:spPr>
          <a:xfrm flipH="1">
            <a:off x="8100077" y="4881468"/>
            <a:ext cx="547159" cy="1474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AF4024E1-89EA-4DC1-8A48-72D09627ED58}"/>
              </a:ext>
            </a:extLst>
          </p:cNvPr>
          <p:cNvCxnSpPr/>
          <p:nvPr/>
        </p:nvCxnSpPr>
        <p:spPr>
          <a:xfrm flipV="1">
            <a:off x="8654076" y="4834436"/>
            <a:ext cx="1779647" cy="47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748E50E1-32D5-43F5-8E83-18D047F6BBEB}"/>
              </a:ext>
            </a:extLst>
          </p:cNvPr>
          <p:cNvCxnSpPr>
            <a:cxnSpLocks/>
          </p:cNvCxnSpPr>
          <p:nvPr/>
        </p:nvCxnSpPr>
        <p:spPr>
          <a:xfrm flipV="1">
            <a:off x="10393484" y="3858913"/>
            <a:ext cx="689566" cy="975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1E595027-E90F-407C-BCD3-4730E23046BC}"/>
              </a:ext>
            </a:extLst>
          </p:cNvPr>
          <p:cNvCxnSpPr>
            <a:cxnSpLocks/>
          </p:cNvCxnSpPr>
          <p:nvPr/>
        </p:nvCxnSpPr>
        <p:spPr>
          <a:xfrm>
            <a:off x="10419404" y="4819780"/>
            <a:ext cx="1345389" cy="74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3" name="墨迹 52">
                <a:extLst>
                  <a:ext uri="{FF2B5EF4-FFF2-40B4-BE49-F238E27FC236}">
                    <a16:creationId xmlns:a16="http://schemas.microsoft.com/office/drawing/2014/main" id="{B033C82D-8D33-42A3-BEAE-1C5C42B9E3D1}"/>
                  </a:ext>
                </a:extLst>
              </p14:cNvPr>
              <p14:cNvContentPartPr/>
              <p14:nvPr/>
            </p14:nvContentPartPr>
            <p14:xfrm>
              <a:off x="10099890" y="4237300"/>
              <a:ext cx="360" cy="360"/>
            </p14:xfrm>
          </p:contentPart>
        </mc:Choice>
        <mc:Fallback xmlns="">
          <p:pic>
            <p:nvPicPr>
              <p:cNvPr id="53" name="墨迹 52">
                <a:extLst>
                  <a:ext uri="{FF2B5EF4-FFF2-40B4-BE49-F238E27FC236}">
                    <a16:creationId xmlns:a16="http://schemas.microsoft.com/office/drawing/2014/main" id="{B033C82D-8D33-42A3-BEAE-1C5C42B9E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90890" y="4228300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4C9F5535-8193-4E3D-B701-83FF64E2BBCD}"/>
              </a:ext>
            </a:extLst>
          </p:cNvPr>
          <p:cNvCxnSpPr/>
          <p:nvPr/>
        </p:nvCxnSpPr>
        <p:spPr>
          <a:xfrm flipH="1">
            <a:off x="8568450" y="2879425"/>
            <a:ext cx="1436513" cy="97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30243E37-8EB8-482F-92EC-B4CA049AADE2}"/>
              </a:ext>
            </a:extLst>
          </p:cNvPr>
          <p:cNvCxnSpPr>
            <a:cxnSpLocks/>
          </p:cNvCxnSpPr>
          <p:nvPr/>
        </p:nvCxnSpPr>
        <p:spPr>
          <a:xfrm flipV="1">
            <a:off x="8615126" y="4866206"/>
            <a:ext cx="809764" cy="24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B20E0408-6080-4149-878A-57EE525F065E}"/>
              </a:ext>
            </a:extLst>
          </p:cNvPr>
          <p:cNvCxnSpPr>
            <a:cxnSpLocks/>
          </p:cNvCxnSpPr>
          <p:nvPr/>
        </p:nvCxnSpPr>
        <p:spPr>
          <a:xfrm flipV="1">
            <a:off x="8675204" y="4367635"/>
            <a:ext cx="222557" cy="505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E3295742-2985-4835-A45F-FD44E571FB6F}"/>
              </a:ext>
            </a:extLst>
          </p:cNvPr>
          <p:cNvCxnSpPr>
            <a:cxnSpLocks/>
          </p:cNvCxnSpPr>
          <p:nvPr/>
        </p:nvCxnSpPr>
        <p:spPr>
          <a:xfrm flipH="1" flipV="1">
            <a:off x="8530658" y="4274524"/>
            <a:ext cx="130221" cy="598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054958A3-4C34-4601-A5B7-817A1008AD5C}"/>
              </a:ext>
            </a:extLst>
          </p:cNvPr>
          <p:cNvCxnSpPr>
            <a:cxnSpLocks/>
          </p:cNvCxnSpPr>
          <p:nvPr/>
        </p:nvCxnSpPr>
        <p:spPr>
          <a:xfrm flipH="1">
            <a:off x="10370519" y="4854613"/>
            <a:ext cx="18236" cy="702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D60EF8E6-C2EE-48DE-BCE3-538C51503029}"/>
              </a:ext>
            </a:extLst>
          </p:cNvPr>
          <p:cNvCxnSpPr>
            <a:cxnSpLocks/>
          </p:cNvCxnSpPr>
          <p:nvPr/>
        </p:nvCxnSpPr>
        <p:spPr>
          <a:xfrm flipV="1">
            <a:off x="10404644" y="4260340"/>
            <a:ext cx="408906" cy="5546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48BDE316-FC13-4312-B1BC-03DBC77DBE04}"/>
              </a:ext>
            </a:extLst>
          </p:cNvPr>
          <p:cNvCxnSpPr>
            <a:cxnSpLocks/>
          </p:cNvCxnSpPr>
          <p:nvPr/>
        </p:nvCxnSpPr>
        <p:spPr>
          <a:xfrm flipH="1" flipV="1">
            <a:off x="9977611" y="4289684"/>
            <a:ext cx="418359" cy="532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FEFCE596-F516-4888-A345-A562B92C9995}"/>
              </a:ext>
            </a:extLst>
          </p:cNvPr>
          <p:cNvCxnSpPr>
            <a:cxnSpLocks/>
          </p:cNvCxnSpPr>
          <p:nvPr/>
        </p:nvCxnSpPr>
        <p:spPr>
          <a:xfrm flipH="1" flipV="1">
            <a:off x="8621891" y="5543098"/>
            <a:ext cx="1748628" cy="101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ABD2C030-BF77-4858-BFFB-5CB929A599E9}"/>
              </a:ext>
            </a:extLst>
          </p:cNvPr>
          <p:cNvCxnSpPr>
            <a:cxnSpLocks/>
          </p:cNvCxnSpPr>
          <p:nvPr/>
        </p:nvCxnSpPr>
        <p:spPr>
          <a:xfrm flipH="1">
            <a:off x="8624895" y="4841158"/>
            <a:ext cx="43469" cy="720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57A53976-1A03-4100-AB78-BB0488336421}"/>
              </a:ext>
            </a:extLst>
          </p:cNvPr>
          <p:cNvCxnSpPr>
            <a:cxnSpLocks/>
          </p:cNvCxnSpPr>
          <p:nvPr/>
        </p:nvCxnSpPr>
        <p:spPr>
          <a:xfrm flipH="1">
            <a:off x="10314030" y="4816084"/>
            <a:ext cx="892860" cy="1163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4" name="弧形 63">
            <a:extLst>
              <a:ext uri="{FF2B5EF4-FFF2-40B4-BE49-F238E27FC236}">
                <a16:creationId xmlns:a16="http://schemas.microsoft.com/office/drawing/2014/main" id="{B20B71F4-C3E1-4558-8D4F-E9A708E5E4ED}"/>
              </a:ext>
            </a:extLst>
          </p:cNvPr>
          <p:cNvSpPr/>
          <p:nvPr/>
        </p:nvSpPr>
        <p:spPr>
          <a:xfrm rot="2458751" flipH="1" flipV="1">
            <a:off x="8541627" y="4624459"/>
            <a:ext cx="569374" cy="52334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弧形 64">
            <a:extLst>
              <a:ext uri="{FF2B5EF4-FFF2-40B4-BE49-F238E27FC236}">
                <a16:creationId xmlns:a16="http://schemas.microsoft.com/office/drawing/2014/main" id="{ECF1541A-27D3-41E1-9C43-6AD1D4554E97}"/>
              </a:ext>
            </a:extLst>
          </p:cNvPr>
          <p:cNvSpPr/>
          <p:nvPr/>
        </p:nvSpPr>
        <p:spPr>
          <a:xfrm rot="12628264" flipH="1" flipV="1">
            <a:off x="10270609" y="4426237"/>
            <a:ext cx="569374" cy="52334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D763C21F-7307-4E77-AB7D-16F8CB819D29}"/>
                  </a:ext>
                </a:extLst>
              </p:cNvPr>
              <p:cNvSpPr txBox="1"/>
              <p:nvPr/>
            </p:nvSpPr>
            <p:spPr>
              <a:xfrm>
                <a:off x="8244269" y="4798920"/>
                <a:ext cx="2245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D763C21F-7307-4E77-AB7D-16F8CB819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269" y="4798920"/>
                <a:ext cx="224549" cy="276999"/>
              </a:xfrm>
              <a:prstGeom prst="rect">
                <a:avLst/>
              </a:prstGeom>
              <a:blipFill>
                <a:blip r:embed="rId9"/>
                <a:stretch>
                  <a:fillRect l="-32432" r="-32432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85CF2336-58B9-4036-946E-625111577225}"/>
                  </a:ext>
                </a:extLst>
              </p:cNvPr>
              <p:cNvSpPr txBox="1"/>
              <p:nvPr/>
            </p:nvSpPr>
            <p:spPr>
              <a:xfrm>
                <a:off x="10923133" y="4427038"/>
                <a:ext cx="1990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85CF2336-58B9-4036-946E-625111577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133" y="4427038"/>
                <a:ext cx="199093" cy="276999"/>
              </a:xfrm>
              <a:prstGeom prst="rect">
                <a:avLst/>
              </a:prstGeom>
              <a:blipFill>
                <a:blip r:embed="rId10"/>
                <a:stretch>
                  <a:fillRect l="-27273" r="-1818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32A76972-3B51-4D95-959E-4D2C8A1395D3}"/>
                  </a:ext>
                </a:extLst>
              </p:cNvPr>
              <p:cNvSpPr txBox="1"/>
              <p:nvPr/>
            </p:nvSpPr>
            <p:spPr>
              <a:xfrm>
                <a:off x="8840473" y="3986407"/>
                <a:ext cx="380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32A76972-3B51-4D95-959E-4D2C8A139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473" y="3986407"/>
                <a:ext cx="380937" cy="369332"/>
              </a:xfrm>
              <a:prstGeom prst="rect">
                <a:avLst/>
              </a:prstGeom>
              <a:blipFill>
                <a:blip r:embed="rId11"/>
                <a:stretch>
                  <a:fillRect l="-7937" r="-4762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3A359523-B880-45F8-8F47-42B88012E680}"/>
                  </a:ext>
                </a:extLst>
              </p:cNvPr>
              <p:cNvSpPr txBox="1"/>
              <p:nvPr/>
            </p:nvSpPr>
            <p:spPr>
              <a:xfrm>
                <a:off x="9190695" y="4798920"/>
                <a:ext cx="3620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3A359523-B880-45F8-8F47-42B88012E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95" y="4798920"/>
                <a:ext cx="362022" cy="369332"/>
              </a:xfrm>
              <a:prstGeom prst="rect">
                <a:avLst/>
              </a:prstGeom>
              <a:blipFill>
                <a:blip r:embed="rId12"/>
                <a:stretch>
                  <a:fillRect l="-10169" r="-5085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A4ABACD2-9F3A-46AE-8987-A87363763248}"/>
                  </a:ext>
                </a:extLst>
              </p:cNvPr>
              <p:cNvSpPr txBox="1"/>
              <p:nvPr/>
            </p:nvSpPr>
            <p:spPr>
              <a:xfrm>
                <a:off x="8049376" y="3858925"/>
                <a:ext cx="3826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A4ABACD2-9F3A-46AE-8987-A87363763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376" y="3858925"/>
                <a:ext cx="382669" cy="369332"/>
              </a:xfrm>
              <a:prstGeom prst="rect">
                <a:avLst/>
              </a:prstGeom>
              <a:blipFill>
                <a:blip r:embed="rId13"/>
                <a:stretch>
                  <a:fillRect l="-17460" r="-317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2CB8511A-FE24-4312-82FA-D93E5A29E991}"/>
                  </a:ext>
                </a:extLst>
              </p:cNvPr>
              <p:cNvSpPr txBox="1"/>
              <p:nvPr/>
            </p:nvSpPr>
            <p:spPr>
              <a:xfrm>
                <a:off x="10876504" y="4075674"/>
                <a:ext cx="369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2CB8511A-FE24-4312-82FA-D93E5A29E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6504" y="4075674"/>
                <a:ext cx="369140" cy="369332"/>
              </a:xfrm>
              <a:prstGeom prst="rect">
                <a:avLst/>
              </a:prstGeom>
              <a:blipFill>
                <a:blip r:embed="rId14"/>
                <a:stretch>
                  <a:fillRect l="-8197" r="-3279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DC1F44AD-4E29-4593-8330-183FA5B0B997}"/>
                  </a:ext>
                </a:extLst>
              </p:cNvPr>
              <p:cNvSpPr txBox="1"/>
              <p:nvPr/>
            </p:nvSpPr>
            <p:spPr>
              <a:xfrm>
                <a:off x="9917248" y="3755538"/>
                <a:ext cx="3880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DC1F44AD-4E29-4593-8330-183FA5B0B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248" y="3755538"/>
                <a:ext cx="388055" cy="369332"/>
              </a:xfrm>
              <a:prstGeom prst="rect">
                <a:avLst/>
              </a:prstGeom>
              <a:blipFill>
                <a:blip r:embed="rId15"/>
                <a:stretch>
                  <a:fillRect l="-9375" r="-4688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1E5D6887-3DC9-445A-BCD8-A307EAB02EFB}"/>
                  </a:ext>
                </a:extLst>
              </p:cNvPr>
              <p:cNvSpPr txBox="1"/>
              <p:nvPr/>
            </p:nvSpPr>
            <p:spPr>
              <a:xfrm>
                <a:off x="8394006" y="6011437"/>
                <a:ext cx="2890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1E5D6887-3DC9-445A-BCD8-A307EAB02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006" y="6011437"/>
                <a:ext cx="289053" cy="276999"/>
              </a:xfrm>
              <a:prstGeom prst="rect">
                <a:avLst/>
              </a:prstGeom>
              <a:blipFill>
                <a:blip r:embed="rId16"/>
                <a:stretch>
                  <a:fillRect l="-19149" r="-6383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9B438C7C-0BB9-445D-8A63-97C97561291D}"/>
                  </a:ext>
                </a:extLst>
              </p:cNvPr>
              <p:cNvSpPr txBox="1"/>
              <p:nvPr/>
            </p:nvSpPr>
            <p:spPr>
              <a:xfrm>
                <a:off x="11152512" y="3553731"/>
                <a:ext cx="290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9B438C7C-0BB9-445D-8A63-97C975612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512" y="3553731"/>
                <a:ext cx="290785" cy="276999"/>
              </a:xfrm>
              <a:prstGeom prst="rect">
                <a:avLst/>
              </a:prstGeom>
              <a:blipFill>
                <a:blip r:embed="rId17"/>
                <a:stretch>
                  <a:fillRect l="-18750" r="-625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06443C5F-664D-4028-A4DA-C7CF90087D47}"/>
                  </a:ext>
                </a:extLst>
              </p:cNvPr>
              <p:cNvSpPr txBox="1"/>
              <p:nvPr/>
            </p:nvSpPr>
            <p:spPr>
              <a:xfrm>
                <a:off x="11812685" y="5480409"/>
                <a:ext cx="290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06443C5F-664D-4028-A4DA-C7CF90087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2685" y="5480409"/>
                <a:ext cx="290785" cy="276999"/>
              </a:xfrm>
              <a:prstGeom prst="rect">
                <a:avLst/>
              </a:prstGeom>
              <a:blipFill>
                <a:blip r:embed="rId18"/>
                <a:stretch>
                  <a:fillRect l="-19149" r="-638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485DBD91-4832-43AB-A1FC-CED2E49D5F6C}"/>
                  </a:ext>
                </a:extLst>
              </p:cNvPr>
              <p:cNvSpPr txBox="1"/>
              <p:nvPr/>
            </p:nvSpPr>
            <p:spPr>
              <a:xfrm>
                <a:off x="7424319" y="3765650"/>
                <a:ext cx="290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485DBD91-4832-43AB-A1FC-CED2E49D5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319" y="3765650"/>
                <a:ext cx="290785" cy="276999"/>
              </a:xfrm>
              <a:prstGeom prst="rect">
                <a:avLst/>
              </a:prstGeom>
              <a:blipFill>
                <a:blip r:embed="rId19"/>
                <a:stretch>
                  <a:fillRect l="-18750" r="-41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E4F457E4-095C-4F1D-9A1D-3D8AA63AD6EA}"/>
                  </a:ext>
                </a:extLst>
              </p:cNvPr>
              <p:cNvSpPr txBox="1"/>
              <p:nvPr/>
            </p:nvSpPr>
            <p:spPr>
              <a:xfrm>
                <a:off x="9789599" y="4852678"/>
                <a:ext cx="2854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E4F457E4-095C-4F1D-9A1D-3D8AA63AD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599" y="4852678"/>
                <a:ext cx="285463" cy="276999"/>
              </a:xfrm>
              <a:prstGeom prst="rect">
                <a:avLst/>
              </a:prstGeom>
              <a:blipFill>
                <a:blip r:embed="rId20"/>
                <a:stretch>
                  <a:fillRect l="-19149" r="-425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8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500B883-FCB1-45DE-95AE-6124CF641D41}"/>
                  </a:ext>
                </a:extLst>
              </p:cNvPr>
              <p:cNvSpPr txBox="1"/>
              <p:nvPr/>
            </p:nvSpPr>
            <p:spPr>
              <a:xfrm>
                <a:off x="2115179" y="2113857"/>
                <a:ext cx="7524239" cy="1088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500B883-FCB1-45DE-95AE-6124CF641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179" y="2113857"/>
                <a:ext cx="7524239" cy="10881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49E733-BE20-440B-88DE-3FA6D28E8722}"/>
                  </a:ext>
                </a:extLst>
              </p:cNvPr>
              <p:cNvSpPr txBox="1"/>
              <p:nvPr/>
            </p:nvSpPr>
            <p:spPr>
              <a:xfrm>
                <a:off x="3436064" y="681567"/>
                <a:ext cx="7329379" cy="1088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  <m:e>
                                <m:r>
                                  <a:rPr lang="en-GB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num>
                                      <m:den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49E733-BE20-440B-88DE-3FA6D28E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064" y="681567"/>
                <a:ext cx="7329379" cy="10881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D63C11C-EC5F-42E3-8F2A-FBA45C7B117B}"/>
                  </a:ext>
                </a:extLst>
              </p:cNvPr>
              <p:cNvSpPr txBox="1"/>
              <p:nvPr/>
            </p:nvSpPr>
            <p:spPr>
              <a:xfrm>
                <a:off x="2115179" y="3992922"/>
                <a:ext cx="5314339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zh-CN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altLang="zh-CN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GB" altLang="zh-CN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altLang="zh-CN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∈[0,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D63C11C-EC5F-42E3-8F2A-FBA45C7B1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179" y="3992922"/>
                <a:ext cx="5314339" cy="5241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D1871EB-FAE0-4375-8B8B-DEE88820A145}"/>
                  </a:ext>
                </a:extLst>
              </p:cNvPr>
              <p:cNvSpPr txBox="1"/>
              <p:nvPr/>
            </p:nvSpPr>
            <p:spPr>
              <a:xfrm>
                <a:off x="2241101" y="4704018"/>
                <a:ext cx="65499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altLang="zh-CN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altLang="zh-CN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zh-CN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altLang="zh-CN" i="1" smtClean="0">
                        <a:latin typeface="Cambria Math" panose="02040503050406030204" pitchFamily="18" charset="0"/>
                      </a:rPr>
                      <m:t>=−2</m:t>
                    </m:r>
                    <m:func>
                      <m:funcPr>
                        <m:ctrlPr>
                          <a:rPr lang="en-GB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zh-CN">
                            <a:latin typeface="Cambria Math" panose="02040503050406030204" pitchFamily="18" charset="0"/>
                          </a:rPr>
                          <m:t>ang</m:t>
                        </m:r>
                      </m:fName>
                      <m:e>
                        <m:sSub>
                          <m:sSubPr>
                            <m:ctrlPr>
                              <a:rPr lang="en-GB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func>
                    <m:r>
                      <a:rPr lang="en-GB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zh-CN">
                            <a:latin typeface="Cambria Math" panose="02040503050406030204" pitchFamily="18" charset="0"/>
                          </a:rPr>
                          <m:t>ang</m:t>
                        </m:r>
                      </m:fName>
                      <m:e>
                        <m:sSub>
                          <m:sSubPr>
                            <m:ctrlPr>
                              <a:rPr lang="en-GB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GB" altLang="zh-CN" dirty="0"/>
                  <a:t>,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zh-CN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altLang="zh-CN" i="1">
                        <a:latin typeface="Cambria Math" panose="02040503050406030204" pitchFamily="18" charset="0"/>
                      </a:rPr>
                      <m:t>=−2</m:t>
                    </m:r>
                    <m:func>
                      <m:funcPr>
                        <m:ctrlPr>
                          <a:rPr lang="en-GB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zh-CN">
                            <a:latin typeface="Cambria Math" panose="02040503050406030204" pitchFamily="18" charset="0"/>
                          </a:rPr>
                          <m:t>ang</m:t>
                        </m:r>
                      </m:fName>
                      <m:e>
                        <m:sSub>
                          <m:sSubPr>
                            <m:ctrlPr>
                              <a:rPr lang="en-GB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en-GB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GB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zh-CN">
                            <a:latin typeface="Cambria Math" panose="02040503050406030204" pitchFamily="18" charset="0"/>
                          </a:rPr>
                          <m:t>ang</m:t>
                        </m:r>
                      </m:fName>
                      <m:e>
                        <m:sSub>
                          <m:sSubPr>
                            <m:ctrlPr>
                              <a:rPr lang="en-GB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fun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D1871EB-FAE0-4375-8B8B-DEE88820A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101" y="4704018"/>
                <a:ext cx="6549935" cy="276999"/>
              </a:xfrm>
              <a:prstGeom prst="rect">
                <a:avLst/>
              </a:prstGeom>
              <a:blipFill>
                <a:blip r:embed="rId5"/>
                <a:stretch>
                  <a:fillRect l="-931" t="-28889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9A58272-C2DE-471F-9858-1739CC061AB6}"/>
                  </a:ext>
                </a:extLst>
              </p:cNvPr>
              <p:cNvSpPr txBox="1"/>
              <p:nvPr/>
            </p:nvSpPr>
            <p:spPr>
              <a:xfrm>
                <a:off x="2387654" y="5717098"/>
                <a:ext cx="9824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9A58272-C2DE-471F-9858-1739CC061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654" y="5717098"/>
                <a:ext cx="982448" cy="276999"/>
              </a:xfrm>
              <a:prstGeom prst="rect">
                <a:avLst/>
              </a:prstGeom>
              <a:blipFill>
                <a:blip r:embed="rId6"/>
                <a:stretch>
                  <a:fillRect r="-4348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6D281A1-6C0E-40EE-8B82-5B09B7D74AC2}"/>
                  </a:ext>
                </a:extLst>
              </p:cNvPr>
              <p:cNvSpPr txBox="1"/>
              <p:nvPr/>
            </p:nvSpPr>
            <p:spPr>
              <a:xfrm>
                <a:off x="4355308" y="5558857"/>
                <a:ext cx="2165145" cy="509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zh-CN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6D281A1-6C0E-40EE-8B82-5B09B7D74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08" y="5558857"/>
                <a:ext cx="2165145" cy="509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E5CC96C-B515-44A1-9275-2FEE56CC86C9}"/>
                  </a:ext>
                </a:extLst>
              </p:cNvPr>
              <p:cNvSpPr txBox="1"/>
              <p:nvPr/>
            </p:nvSpPr>
            <p:spPr>
              <a:xfrm>
                <a:off x="9395536" y="4234430"/>
                <a:ext cx="1337994" cy="565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E5CC96C-B515-44A1-9275-2FEE56CC8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536" y="4234430"/>
                <a:ext cx="1337994" cy="5653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36F5CA6-ACAE-4AD5-97BA-591158BD703D}"/>
                  </a:ext>
                </a:extLst>
              </p:cNvPr>
              <p:cNvSpPr txBox="1"/>
              <p:nvPr/>
            </p:nvSpPr>
            <p:spPr>
              <a:xfrm>
                <a:off x="887767" y="829306"/>
                <a:ext cx="2155398" cy="864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arccosh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36F5CA6-ACAE-4AD5-97BA-591158BD7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67" y="829306"/>
                <a:ext cx="2155398" cy="8649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41E6FF3-2404-47AF-9EED-53E66686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标题 1">
                <a:extLst>
                  <a:ext uri="{FF2B5EF4-FFF2-40B4-BE49-F238E27FC236}">
                    <a16:creationId xmlns:a16="http://schemas.microsoft.com/office/drawing/2014/main" id="{01FAED21-6881-4807-8473-9E55CD8F6B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69116" y="136525"/>
                <a:ext cx="10984684" cy="637562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represetion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标题 1">
                <a:extLst>
                  <a:ext uri="{FF2B5EF4-FFF2-40B4-BE49-F238E27FC236}">
                    <a16:creationId xmlns:a16="http://schemas.microsoft.com/office/drawing/2014/main" id="{01FAED21-6881-4807-8473-9E55CD8F6B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9116" y="136525"/>
                <a:ext cx="10984684" cy="637562"/>
              </a:xfrm>
              <a:blipFill>
                <a:blip r:embed="rId10"/>
                <a:stretch>
                  <a:fillRect t="-27619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046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EA0DD33-6F31-4218-9232-D38B2E66C1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ΔE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EA0DD33-6F31-4218-9232-D38B2E66C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C650D31-573F-4172-AEB8-6FDD50FFD4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 cut range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ΔE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C650D31-573F-4172-AEB8-6FDD50FFD4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2445FB-58D0-44B5-9FCF-C2317C51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04A133F-3882-4626-9DFE-86CC4934C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492" y="182259"/>
            <a:ext cx="7613271" cy="61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11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659597-AC83-4132-83F5-4238E8F2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Likelihood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F563F67-AA36-4F36-96E5-BE1830F9EA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probability density for fit:</a:t>
                </a:r>
                <a:r>
                  <a:rPr lang="en-US" altLang="zh-CN" b="0" dirty="0"/>
                  <a:t> </a:t>
                </a: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∫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Negative log-Likelihood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𝑠𝑖𝑔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⇒−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𝑠𝑖𝑔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altLang="zh-CN" b="0" dirty="0"/>
                  <a:t>: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imple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actor to correct uncertainties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sideband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𝑏𝑔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altLang="zh-CN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𝑏𝑔</m:t>
                        </m:r>
                      </m:sub>
                    </m:sSub>
                  </m:oMath>
                </a14:m>
                <a:r>
                  <a:rPr lang="zh-CN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deteminated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F563F67-AA36-4F36-96E5-BE1830F9EA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EB1A6F-1F94-49BD-B55F-A200F1A9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590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326CC9-62B3-4B02-B93E-4121C4F7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1A461A-AFAF-4327-95F3-F96C776D54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Introduction 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Partial wave analysis with TF-PWA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TF-PWA framework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Special properties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 and performances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Analysis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Ongoing work in TF-PWA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1A461A-AFAF-4327-95F3-F96C776D54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EC4017-8A0B-4AA7-BE43-DD90E5D4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626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D617F0-498E-4F28-9949-74EAC947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parameters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619F4D-22EA-4D92-81FA-C83CA5F63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514"/>
            <a:ext cx="3805844" cy="4968948"/>
          </a:xfrm>
        </p:spPr>
        <p:txBody>
          <a:bodyPr/>
          <a:lstStyle/>
          <a:p>
            <a:r>
              <a:rPr lang="en-US" altLang="zh-CN" dirty="0"/>
              <a:t>Summary of all parameters in a table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80B128-3864-4C08-8BE9-7CF73D02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20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169B84-5F0A-45C1-B857-A915E5E15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46"/>
          <a:stretch/>
        </p:blipFill>
        <p:spPr>
          <a:xfrm>
            <a:off x="4807686" y="0"/>
            <a:ext cx="7144117" cy="642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85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BC5FC9E-4EFB-434A-95FF-A985015E64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Formula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interference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BC5FC9E-4EFB-434A-95FF-A985015E64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98" t="-30476" b="-3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B93059-F1F2-403A-A472-DFBEE6B4A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3FBD97-93E6-4C4F-BF38-E2B22967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2622B8-7EC1-4A68-92C2-9193326A1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9" y="3888420"/>
            <a:ext cx="10887331" cy="24679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C4204BE-C9DF-4B1C-B638-790D7835A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46" y="2054808"/>
            <a:ext cx="6102664" cy="15621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2E6D91-12C6-43D4-BD90-1CCC06ECB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275857"/>
            <a:ext cx="2819545" cy="5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8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9EA11D-5715-4345-87CF-379816A9F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 in angle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DF9ACF-9F24-4950-8BCA-DD96B4550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04A231-61A9-432A-A88F-9D45143E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766B60-D688-4770-91F5-DAC1D37BC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28" y="1431983"/>
            <a:ext cx="9758192" cy="49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8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B87AE-0397-4B34-A229-AF9C34758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F6ECDF5-B12C-4CA5-8693-74C9683E80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Partial wave analysis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 to the full kinematic</a:t>
                </a: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Angular analysis and mass projection fit together (more information)</a:t>
                </a: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Include interference effect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Extract the interested information</a:t>
                </a: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 fractions or branching ratio</a:t>
                </a: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Coupling or decay asymmetry 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TF-PWA for easy and fast partial wave analysis</a:t>
                </a: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Open source: </a:t>
                </a:r>
                <a:r>
                  <a:rPr lang="en-US" altLang="zh-CN" dirty="0">
                    <a:hlinkClick r:id="rId2"/>
                  </a:rPr>
                  <a:t>https://github.com/jiangyi15/tf-pwa</a:t>
                </a:r>
                <a:endParaRPr lang="en-US" altLang="zh-CN" dirty="0"/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Powered by TensorFlow2 with GPU and Automatic Differentiation</a:t>
                </a:r>
              </a:p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charmed baryon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 statistics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near threshold charmed baryon pair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(1385)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: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theoretical prediction exists,  no measurement</a:t>
                </a:r>
                <a:endParaRPr lang="en-US" altLang="zh-CN" dirty="0"/>
              </a:p>
              <a:p>
                <a:pPr lvl="2"/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F6ECDF5-B12C-4CA5-8693-74C9683E80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AA2899-1D3D-47C5-92D7-8E63722B6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6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04AB191-7409-493F-8F3C-04A1B3720953}"/>
              </a:ext>
            </a:extLst>
          </p:cNvPr>
          <p:cNvSpPr txBox="1"/>
          <p:nvPr/>
        </p:nvSpPr>
        <p:spPr>
          <a:xfrm>
            <a:off x="2317112" y="102999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Description.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8ACAE24-3D1C-4B4E-8B01-A904F2CF080F}"/>
              </a:ext>
            </a:extLst>
          </p:cNvPr>
          <p:cNvSpPr txBox="1"/>
          <p:nvPr/>
        </p:nvSpPr>
        <p:spPr>
          <a:xfrm>
            <a:off x="5139536" y="245808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E7BE84-A0E6-4B86-BB50-987CBAF04FD8}"/>
              </a:ext>
            </a:extLst>
          </p:cNvPr>
          <p:cNvSpPr txBox="1"/>
          <p:nvPr/>
        </p:nvSpPr>
        <p:spPr>
          <a:xfrm>
            <a:off x="7402210" y="28425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21A8E0A-BF94-41D5-BBC4-D304E8F04660}"/>
              </a:ext>
            </a:extLst>
          </p:cNvPr>
          <p:cNvSpPr txBox="1"/>
          <p:nvPr/>
        </p:nvSpPr>
        <p:spPr>
          <a:xfrm>
            <a:off x="4455255" y="4578366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3064C5-C4FC-4EDB-B3CC-38F93DADC577}"/>
              </a:ext>
            </a:extLst>
          </p:cNvPr>
          <p:cNvSpPr txBox="1"/>
          <p:nvPr/>
        </p:nvSpPr>
        <p:spPr>
          <a:xfrm>
            <a:off x="2742753" y="1631827"/>
            <a:ext cx="180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Decay, Particle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9CAC394-0A25-4B6F-879D-C6D273DAF826}"/>
              </a:ext>
            </a:extLst>
          </p:cNvPr>
          <p:cNvSpPr txBox="1"/>
          <p:nvPr/>
        </p:nvSpPr>
        <p:spPr>
          <a:xfrm>
            <a:off x="2966647" y="241473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DecayChain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B6809C7-7065-49EB-B4F6-1BD46D6206BB}"/>
              </a:ext>
            </a:extLst>
          </p:cNvPr>
          <p:cNvSpPr txBox="1"/>
          <p:nvPr/>
        </p:nvSpPr>
        <p:spPr>
          <a:xfrm>
            <a:off x="2942792" y="3149195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DecayGroup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C49389B-D357-4AD5-8FB5-2BF6CAC711AB}"/>
              </a:ext>
            </a:extLst>
          </p:cNvPr>
          <p:cNvSpPr txBox="1"/>
          <p:nvPr/>
        </p:nvSpPr>
        <p:spPr>
          <a:xfrm>
            <a:off x="7125127" y="219522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4-momenta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6ECC76C-791D-42C8-AC6D-A1112D4A7F60}"/>
              </a:ext>
            </a:extLst>
          </p:cNvPr>
          <p:cNvSpPr txBox="1"/>
          <p:nvPr/>
        </p:nvSpPr>
        <p:spPr>
          <a:xfrm>
            <a:off x="4145223" y="3604078"/>
            <a:ext cx="245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Helicity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Rule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E42453E-A74E-4440-9CFF-D96BFF2FDB9C}"/>
              </a:ext>
            </a:extLst>
          </p:cNvPr>
          <p:cNvSpPr txBox="1"/>
          <p:nvPr/>
        </p:nvSpPr>
        <p:spPr>
          <a:xfrm>
            <a:off x="8231957" y="471155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80BE79C-48DB-4262-AEC6-A124BA2A915E}"/>
              </a:ext>
            </a:extLst>
          </p:cNvPr>
          <p:cNvSpPr txBox="1"/>
          <p:nvPr/>
        </p:nvSpPr>
        <p:spPr>
          <a:xfrm>
            <a:off x="10550280" y="171243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E23C950-EFFC-48FF-98A8-3E19C996F2AE}"/>
              </a:ext>
            </a:extLst>
          </p:cNvPr>
          <p:cNvSpPr txBox="1"/>
          <p:nvPr/>
        </p:nvSpPr>
        <p:spPr>
          <a:xfrm>
            <a:off x="9591900" y="3624936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matrices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F5C31FC-BC01-42D0-9C90-E0AE3D4487CF}"/>
              </a:ext>
            </a:extLst>
          </p:cNvPr>
          <p:cNvSpPr txBox="1"/>
          <p:nvPr/>
        </p:nvSpPr>
        <p:spPr>
          <a:xfrm>
            <a:off x="9709394" y="4167671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wave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1689511-2E36-4835-911D-31AF85D42D97}"/>
              </a:ext>
            </a:extLst>
          </p:cNvPr>
          <p:cNvSpPr txBox="1"/>
          <p:nvPr/>
        </p:nvSpPr>
        <p:spPr>
          <a:xfrm>
            <a:off x="9764441" y="3014250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fractions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142253A-A304-48BA-BBA8-D88A5EAC7FB7}"/>
              </a:ext>
            </a:extLst>
          </p:cNvPr>
          <p:cNvSpPr txBox="1"/>
          <p:nvPr/>
        </p:nvSpPr>
        <p:spPr>
          <a:xfrm>
            <a:off x="4615781" y="3956191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parameters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6EAE2A0B-FB64-440B-A83E-9B8BB058D5FA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3642473" y="2001159"/>
            <a:ext cx="1328" cy="413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29CAE8D-C9CD-4C55-92B2-A54AF11A08E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3642473" y="2784070"/>
            <a:ext cx="8205" cy="36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F45BF80-061C-422C-A103-4936B7F25AEE}"/>
              </a:ext>
            </a:extLst>
          </p:cNvPr>
          <p:cNvCxnSpPr>
            <a:cxnSpLocks/>
          </p:cNvCxnSpPr>
          <p:nvPr/>
        </p:nvCxnSpPr>
        <p:spPr>
          <a:xfrm>
            <a:off x="4708367" y="2826662"/>
            <a:ext cx="2018309" cy="16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0F94350E-3F93-4EB4-85E9-59DDA5E6CA34}"/>
              </a:ext>
            </a:extLst>
          </p:cNvPr>
          <p:cNvCxnSpPr>
            <a:cxnSpLocks/>
            <a:stCxn id="11" idx="2"/>
            <a:endCxn id="6" idx="0"/>
          </p:cNvCxnSpPr>
          <p:nvPr/>
        </p:nvCxnSpPr>
        <p:spPr>
          <a:xfrm>
            <a:off x="7743245" y="2564552"/>
            <a:ext cx="1367" cy="277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BC4A30FE-C8F2-4F76-AD54-6E43371089F4}"/>
              </a:ext>
            </a:extLst>
          </p:cNvPr>
          <p:cNvSpPr/>
          <p:nvPr/>
        </p:nvSpPr>
        <p:spPr>
          <a:xfrm>
            <a:off x="2681062" y="1401299"/>
            <a:ext cx="2027305" cy="2093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6D8E274-42B2-4542-A833-AC0039FFE93D}"/>
              </a:ext>
            </a:extLst>
          </p:cNvPr>
          <p:cNvSpPr/>
          <p:nvPr/>
        </p:nvSpPr>
        <p:spPr>
          <a:xfrm>
            <a:off x="6749799" y="2201477"/>
            <a:ext cx="2134099" cy="15778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1303237-FB28-4BAC-B454-BC027DEDEF62}"/>
              </a:ext>
            </a:extLst>
          </p:cNvPr>
          <p:cNvSpPr txBox="1"/>
          <p:nvPr/>
        </p:nvSpPr>
        <p:spPr>
          <a:xfrm>
            <a:off x="6261697" y="1622028"/>
            <a:ext cx="307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Helicity Angle Process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631AEC0-A96C-443A-8396-6754A1B34F9E}"/>
              </a:ext>
            </a:extLst>
          </p:cNvPr>
          <p:cNvSpPr/>
          <p:nvPr/>
        </p:nvSpPr>
        <p:spPr>
          <a:xfrm>
            <a:off x="3994251" y="3908457"/>
            <a:ext cx="2795916" cy="1919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572D9E21-AFF4-433A-9FE3-632E655F3002}"/>
              </a:ext>
            </a:extLst>
          </p:cNvPr>
          <p:cNvCxnSpPr>
            <a:cxnSpLocks/>
          </p:cNvCxnSpPr>
          <p:nvPr/>
        </p:nvCxnSpPr>
        <p:spPr>
          <a:xfrm>
            <a:off x="6790167" y="4896216"/>
            <a:ext cx="13417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0DA7A024-D5E0-4A24-B72E-880A633C362F}"/>
              </a:ext>
            </a:extLst>
          </p:cNvPr>
          <p:cNvCxnSpPr>
            <a:cxnSpLocks/>
          </p:cNvCxnSpPr>
          <p:nvPr/>
        </p:nvCxnSpPr>
        <p:spPr>
          <a:xfrm>
            <a:off x="7837032" y="3779376"/>
            <a:ext cx="0" cy="1127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连接符: 肘形 59">
            <a:extLst>
              <a:ext uri="{FF2B5EF4-FFF2-40B4-BE49-F238E27FC236}">
                <a16:creationId xmlns:a16="http://schemas.microsoft.com/office/drawing/2014/main" id="{02D300E4-CB53-44BF-ABDC-EF96409F3BEE}"/>
              </a:ext>
            </a:extLst>
          </p:cNvPr>
          <p:cNvCxnSpPr>
            <a:cxnSpLocks/>
            <a:stCxn id="38" idx="2"/>
            <a:endCxn id="42" idx="1"/>
          </p:cNvCxnSpPr>
          <p:nvPr/>
        </p:nvCxnSpPr>
        <p:spPr>
          <a:xfrm rot="16200000" flipH="1">
            <a:off x="3157806" y="4031786"/>
            <a:ext cx="1373354" cy="2995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extLst>
              <a:ext uri="{FF2B5EF4-FFF2-40B4-BE49-F238E27FC236}">
                <a16:creationId xmlns:a16="http://schemas.microsoft.com/office/drawing/2014/main" id="{09EFE12E-EEDB-457F-9011-99012A86D70E}"/>
              </a:ext>
            </a:extLst>
          </p:cNvPr>
          <p:cNvSpPr/>
          <p:nvPr/>
        </p:nvSpPr>
        <p:spPr>
          <a:xfrm>
            <a:off x="9558706" y="2081764"/>
            <a:ext cx="1539869" cy="3965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C581C47D-A112-4FE6-BB0A-17AE56CFF4EE}"/>
              </a:ext>
            </a:extLst>
          </p:cNvPr>
          <p:cNvCxnSpPr>
            <a:cxnSpLocks/>
          </p:cNvCxnSpPr>
          <p:nvPr/>
        </p:nvCxnSpPr>
        <p:spPr>
          <a:xfrm flipV="1">
            <a:off x="6790167" y="5660331"/>
            <a:ext cx="2768539" cy="3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27F5A6DC-DF45-4E3F-9B54-E9DF159AFDF4}"/>
              </a:ext>
            </a:extLst>
          </p:cNvPr>
          <p:cNvCxnSpPr>
            <a:cxnSpLocks/>
          </p:cNvCxnSpPr>
          <p:nvPr/>
        </p:nvCxnSpPr>
        <p:spPr>
          <a:xfrm>
            <a:off x="8708994" y="4896216"/>
            <a:ext cx="8497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连接符: 肘形 80">
            <a:extLst>
              <a:ext uri="{FF2B5EF4-FFF2-40B4-BE49-F238E27FC236}">
                <a16:creationId xmlns:a16="http://schemas.microsoft.com/office/drawing/2014/main" id="{D3333260-7C33-4AB1-8A0D-1C62B0102C13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4708367" y="1550863"/>
            <a:ext cx="5620274" cy="53090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A09F99DE-DB54-4DFC-8CBA-CA7B41C03CB5}"/>
              </a:ext>
            </a:extLst>
          </p:cNvPr>
          <p:cNvSpPr txBox="1"/>
          <p:nvPr/>
        </p:nvSpPr>
        <p:spPr>
          <a:xfrm>
            <a:off x="78899" y="2669610"/>
            <a:ext cx="1204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err="1"/>
              <a:t>config.yml</a:t>
            </a:r>
            <a:endParaRPr lang="zh-CN" altLang="en-US" dirty="0"/>
          </a:p>
        </p:txBody>
      </p:sp>
      <p:sp>
        <p:nvSpPr>
          <p:cNvPr id="31" name="标题 30">
            <a:extLst>
              <a:ext uri="{FF2B5EF4-FFF2-40B4-BE49-F238E27FC236}">
                <a16:creationId xmlns:a16="http://schemas.microsoft.com/office/drawing/2014/main" id="{7F1258D9-6EED-4338-897A-6CDF742F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TF-PWA  Framework</a:t>
            </a:r>
            <a:endParaRPr lang="zh-CN" altLang="en-US" dirty="0"/>
          </a:p>
        </p:txBody>
      </p:sp>
      <p:sp>
        <p:nvSpPr>
          <p:cNvPr id="68" name="灯片编号占位符 67">
            <a:extLst>
              <a:ext uri="{FF2B5EF4-FFF2-40B4-BE49-F238E27FC236}">
                <a16:creationId xmlns:a16="http://schemas.microsoft.com/office/drawing/2014/main" id="{E93ABCD0-BF3B-497C-A686-6E53C3EB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B33-C5DC-4680-9012-76AE566B7020}" type="slidenum">
              <a:rPr lang="zh-CN" altLang="en-US" sz="3600" smtClean="0"/>
              <a:t>4</a:t>
            </a:fld>
            <a:endParaRPr lang="zh-CN" altLang="en-US" sz="3600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6B0863F-E4B2-447C-BD1C-B15B651A1077}"/>
              </a:ext>
            </a:extLst>
          </p:cNvPr>
          <p:cNvSpPr txBox="1"/>
          <p:nvPr/>
        </p:nvSpPr>
        <p:spPr>
          <a:xfrm>
            <a:off x="10131889" y="567754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B4ED6B-6521-4D6C-9EEE-E9523419B392}"/>
              </a:ext>
            </a:extLst>
          </p:cNvPr>
          <p:cNvSpPr txBox="1"/>
          <p:nvPr/>
        </p:nvSpPr>
        <p:spPr>
          <a:xfrm>
            <a:off x="10037966" y="238372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1200797-7432-4C9F-98D8-17DFAB563C3D}"/>
              </a:ext>
            </a:extLst>
          </p:cNvPr>
          <p:cNvSpPr txBox="1"/>
          <p:nvPr/>
        </p:nvSpPr>
        <p:spPr>
          <a:xfrm>
            <a:off x="23640" y="3125544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file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60D8F46D-D779-4926-A03B-2056FC1551C9}"/>
              </a:ext>
            </a:extLst>
          </p:cNvPr>
          <p:cNvCxnSpPr>
            <a:cxnSpLocks/>
          </p:cNvCxnSpPr>
          <p:nvPr/>
        </p:nvCxnSpPr>
        <p:spPr>
          <a:xfrm>
            <a:off x="5312191" y="4291461"/>
            <a:ext cx="0" cy="3518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5AE585AF-71AC-1B40-80CF-8439AFEA8597}"/>
              </a:ext>
            </a:extLst>
          </p:cNvPr>
          <p:cNvSpPr txBox="1"/>
          <p:nvPr/>
        </p:nvSpPr>
        <p:spPr>
          <a:xfrm>
            <a:off x="11129" y="3766143"/>
            <a:ext cx="2186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 only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of the input files</a:t>
            </a:r>
            <a:endParaRPr lang="zh-CN" altLang="en-US" sz="2000" b="1" dirty="0">
              <a:solidFill>
                <a:srgbClr val="11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F6EAF82-C9BB-5743-8B7D-A67D88B4F6D7}"/>
              </a:ext>
            </a:extLst>
          </p:cNvPr>
          <p:cNvSpPr txBox="1"/>
          <p:nvPr/>
        </p:nvSpPr>
        <p:spPr>
          <a:xfrm>
            <a:off x="9669052" y="156462"/>
            <a:ext cx="2575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generations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kinds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fitting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outputs</a:t>
            </a:r>
            <a:endParaRPr lang="zh-CN" altLang="en-US" sz="2000" b="1" dirty="0">
              <a:solidFill>
                <a:srgbClr val="11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8CE90F4-FA1A-BB4C-AE40-65FC4D0355D1}"/>
              </a:ext>
            </a:extLst>
          </p:cNvPr>
          <p:cNvSpPr txBox="1"/>
          <p:nvPr/>
        </p:nvSpPr>
        <p:spPr>
          <a:xfrm>
            <a:off x="6906739" y="6028826"/>
            <a:ext cx="4328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beginners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7AB65F3-5534-4FDF-84FE-026F2D3B8F30}"/>
              </a:ext>
            </a:extLst>
          </p:cNvPr>
          <p:cNvSpPr txBox="1"/>
          <p:nvPr/>
        </p:nvSpPr>
        <p:spPr>
          <a:xfrm>
            <a:off x="952687" y="1936677"/>
            <a:ext cx="12971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data</a:t>
            </a:r>
          </a:p>
          <a:p>
            <a:pPr algn="ctr"/>
            <a:r>
              <a:rPr lang="en-US" altLang="zh-CN" dirty="0"/>
              <a:t>MC sample</a:t>
            </a:r>
            <a:endParaRPr lang="zh-CN" altLang="en-US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4B2F6286-A2A9-453A-A1A7-6F8EBF1F004A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601262" y="2583008"/>
            <a:ext cx="7303" cy="2712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80B336E2-3AF2-4B31-84A6-C05425570253}"/>
              </a:ext>
            </a:extLst>
          </p:cNvPr>
          <p:cNvSpPr txBox="1"/>
          <p:nvPr/>
        </p:nvSpPr>
        <p:spPr>
          <a:xfrm>
            <a:off x="4012827" y="5159650"/>
            <a:ext cx="2627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Likelihood model,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transformation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5F61D885-A473-40FC-B462-B40CC9506D41}"/>
              </a:ext>
            </a:extLst>
          </p:cNvPr>
          <p:cNvCxnSpPr>
            <a:cxnSpLocks/>
            <a:stCxn id="7" idx="2"/>
            <a:endCxn id="64" idx="0"/>
          </p:cNvCxnSpPr>
          <p:nvPr/>
        </p:nvCxnSpPr>
        <p:spPr>
          <a:xfrm>
            <a:off x="5326648" y="4947698"/>
            <a:ext cx="0" cy="211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E7EC8E15-3AA6-4D12-9BF2-64F49FF57DCE}"/>
              </a:ext>
            </a:extLst>
          </p:cNvPr>
          <p:cNvSpPr txBox="1"/>
          <p:nvPr/>
        </p:nvSpPr>
        <p:spPr>
          <a:xfrm>
            <a:off x="7231828" y="33249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0F6585F7-5D3A-41B0-9385-2DFED148C93B}"/>
              </a:ext>
            </a:extLst>
          </p:cNvPr>
          <p:cNvSpPr txBox="1"/>
          <p:nvPr/>
        </p:nvSpPr>
        <p:spPr>
          <a:xfrm>
            <a:off x="2391870" y="5329833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Evaluation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50285D16-1857-4083-BDBD-2E51C7CE3E3E}"/>
              </a:ext>
            </a:extLst>
          </p:cNvPr>
          <p:cNvSpPr txBox="1"/>
          <p:nvPr/>
        </p:nvSpPr>
        <p:spPr>
          <a:xfrm>
            <a:off x="9918913" y="5018157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toy MC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986699A-7725-4883-96AF-F2867E806E24}"/>
              </a:ext>
            </a:extLst>
          </p:cNvPr>
          <p:cNvSpPr/>
          <p:nvPr/>
        </p:nvSpPr>
        <p:spPr>
          <a:xfrm>
            <a:off x="2362072" y="996196"/>
            <a:ext cx="7127336" cy="4997359"/>
          </a:xfrm>
          <a:prstGeom prst="rect">
            <a:avLst/>
          </a:prstGeom>
          <a:solidFill>
            <a:srgbClr val="A5A5A5">
              <a:alpha val="25098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956D0F1F-F2C1-4109-A7C0-5045004DD4D2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1283075" y="2854276"/>
            <a:ext cx="13979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AD0A0B63-C464-4AA1-ADD6-0579DE3152E2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8883898" y="2990427"/>
            <a:ext cx="7080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A61E1CE5-58FD-4E80-A254-B08C27E04475}"/>
              </a:ext>
            </a:extLst>
          </p:cNvPr>
          <p:cNvSpPr txBox="1"/>
          <p:nvPr/>
        </p:nvSpPr>
        <p:spPr>
          <a:xfrm>
            <a:off x="11107399" y="2899183"/>
            <a:ext cx="1086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</a:t>
            </a:r>
          </a:p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</a:t>
            </a:r>
          </a:p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</a:p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scripts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6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81991CE-1827-40C7-B015-10A5386975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81991CE-1827-40C7-B015-10A5386975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10C21EF-DC5B-4C83-92D6-67D1D27B2D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Possible process in this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10C21EF-DC5B-4C83-92D6-67D1D27B2D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703CD53-B6D5-4575-8A72-795D6E28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ABD297-6642-4191-A723-7FB566495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53" y="2148255"/>
            <a:ext cx="6663724" cy="357723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A177010-B71D-475D-A708-83B7A348FF24}"/>
              </a:ext>
            </a:extLst>
          </p:cNvPr>
          <p:cNvSpPr txBox="1"/>
          <p:nvPr/>
        </p:nvSpPr>
        <p:spPr>
          <a:xfrm>
            <a:off x="563777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3D13F88A-81FC-40F5-B0C4-AB288617DAE2}"/>
              </a:ext>
            </a:extLst>
          </p:cNvPr>
          <p:cNvCxnSpPr/>
          <p:nvPr/>
        </p:nvCxnSpPr>
        <p:spPr>
          <a:xfrm flipV="1">
            <a:off x="9883114" y="2168611"/>
            <a:ext cx="698157" cy="8031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3F3442B-81D1-4D9C-A009-D7C7F4B2963C}"/>
              </a:ext>
            </a:extLst>
          </p:cNvPr>
          <p:cNvCxnSpPr>
            <a:cxnSpLocks/>
          </p:cNvCxnSpPr>
          <p:nvPr/>
        </p:nvCxnSpPr>
        <p:spPr>
          <a:xfrm flipV="1">
            <a:off x="8733935" y="2971800"/>
            <a:ext cx="1149179" cy="402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3A270719-7DC3-4BB8-AE11-23F6E9B5EED6}"/>
              </a:ext>
            </a:extLst>
          </p:cNvPr>
          <p:cNvCxnSpPr/>
          <p:nvPr/>
        </p:nvCxnSpPr>
        <p:spPr>
          <a:xfrm>
            <a:off x="9883114" y="2971800"/>
            <a:ext cx="1062681" cy="5729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744B3F0-3323-4701-97B0-A0C6A24EB963}"/>
                  </a:ext>
                </a:extLst>
              </p:cNvPr>
              <p:cNvSpPr txBox="1"/>
              <p:nvPr/>
            </p:nvSpPr>
            <p:spPr>
              <a:xfrm>
                <a:off x="8591833" y="2520779"/>
                <a:ext cx="51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744B3F0-3323-4701-97B0-A0C6A24EB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833" y="2520779"/>
                <a:ext cx="5101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6CA5E41-2E57-4F41-ACF5-AFB4F5BCAA7D}"/>
                  </a:ext>
                </a:extLst>
              </p:cNvPr>
              <p:cNvSpPr txBox="1"/>
              <p:nvPr/>
            </p:nvSpPr>
            <p:spPr>
              <a:xfrm>
                <a:off x="10326201" y="3470616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6CA5E41-2E57-4F41-ACF5-AFB4F5BCA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201" y="3470616"/>
                <a:ext cx="38664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3AA6B3B-94BE-4C66-8A59-CD6E39CB3696}"/>
                  </a:ext>
                </a:extLst>
              </p:cNvPr>
              <p:cNvSpPr txBox="1"/>
              <p:nvPr/>
            </p:nvSpPr>
            <p:spPr>
              <a:xfrm>
                <a:off x="10115137" y="1872176"/>
                <a:ext cx="5134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3AA6B3B-94BE-4C66-8A59-CD6E39CB3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137" y="1872176"/>
                <a:ext cx="513474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箭头: 右 20">
            <a:extLst>
              <a:ext uri="{FF2B5EF4-FFF2-40B4-BE49-F238E27FC236}">
                <a16:creationId xmlns:a16="http://schemas.microsoft.com/office/drawing/2014/main" id="{B90AA693-C540-42AB-9B95-B9FB821817D5}"/>
              </a:ext>
            </a:extLst>
          </p:cNvPr>
          <p:cNvSpPr/>
          <p:nvPr/>
        </p:nvSpPr>
        <p:spPr>
          <a:xfrm>
            <a:off x="7614651" y="2715586"/>
            <a:ext cx="558050" cy="104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8564712-F9E2-4203-A141-8C7AF0013623}"/>
              </a:ext>
            </a:extLst>
          </p:cNvPr>
          <p:cNvSpPr txBox="1"/>
          <p:nvPr/>
        </p:nvSpPr>
        <p:spPr>
          <a:xfrm>
            <a:off x="8365233" y="164366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2-body decay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C37DFEB-C0BD-486D-B2E9-66684A894E2C}"/>
              </a:ext>
            </a:extLst>
          </p:cNvPr>
          <p:cNvSpPr txBox="1"/>
          <p:nvPr/>
        </p:nvSpPr>
        <p:spPr>
          <a:xfrm>
            <a:off x="7704601" y="405221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Serialize as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CC51AF8-E2C5-45BD-B06A-E408D9C6260A}"/>
              </a:ext>
            </a:extLst>
          </p:cNvPr>
          <p:cNvSpPr txBox="1"/>
          <p:nvPr/>
        </p:nvSpPr>
        <p:spPr>
          <a:xfrm>
            <a:off x="9844834" y="4438744"/>
            <a:ext cx="1544012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rho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altLang="zh-CN" sz="12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altLang="zh-CN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altLang="zh-CN" sz="12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-1</a:t>
            </a:r>
            <a:endParaRPr lang="en-US" altLang="zh-CN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altLang="zh-CN" sz="12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mass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 </a:t>
            </a:r>
            <a:r>
              <a:rPr lang="en-US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0.77511</a:t>
            </a:r>
            <a:endParaRPr lang="en-US" altLang="zh-CN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altLang="zh-CN" sz="12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 </a:t>
            </a:r>
            <a:r>
              <a:rPr lang="en-US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0.1491</a:t>
            </a:r>
            <a:endParaRPr lang="en-US" altLang="zh-CN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altLang="zh-CN" sz="12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model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GS_rho</a:t>
            </a:r>
            <a:endParaRPr lang="en-US" altLang="zh-CN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/>
              <a:t>…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1BCD27D-2A7F-4EF5-B52D-565FF60F5CCA}"/>
              </a:ext>
            </a:extLst>
          </p:cNvPr>
          <p:cNvSpPr txBox="1"/>
          <p:nvPr/>
        </p:nvSpPr>
        <p:spPr>
          <a:xfrm>
            <a:off x="3319860" y="270640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8"/>
              </a:rPr>
              <a:t>JHEP12(2022)033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A55D0D0-173F-4B93-B1A4-3CCDCDE14DC8}"/>
              </a:ext>
            </a:extLst>
          </p:cNvPr>
          <p:cNvSpPr txBox="1"/>
          <p:nvPr/>
        </p:nvSpPr>
        <p:spPr>
          <a:xfrm>
            <a:off x="7480282" y="5540820"/>
            <a:ext cx="2379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Config.yml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TF-PWA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499FF30-E38D-47F5-A124-58EB0DFFCE8B}"/>
              </a:ext>
            </a:extLst>
          </p:cNvPr>
          <p:cNvSpPr txBox="1"/>
          <p:nvPr/>
        </p:nvSpPr>
        <p:spPr>
          <a:xfrm>
            <a:off x="7585856" y="4438744"/>
            <a:ext cx="2168734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Lambda_c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[</a:t>
            </a:r>
          </a:p>
          <a:p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[</a:t>
            </a:r>
            <a:r>
              <a:rPr lang="en-US" altLang="zh-CN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Lambda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rho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[</a:t>
            </a:r>
            <a:r>
              <a:rPr lang="en-US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Sigma_starp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pi0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],</a:t>
            </a:r>
          </a:p>
          <a:p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[</a:t>
            </a:r>
            <a:r>
              <a:rPr lang="en-US" altLang="zh-CN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Sigma_star0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pip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],</a:t>
            </a:r>
          </a:p>
          <a:p>
            <a:r>
              <a:rPr lang="en-US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5242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83CC8E44-4311-4B12-AE6A-B777E44F9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0"/>
          <a:stretch/>
        </p:blipFill>
        <p:spPr>
          <a:xfrm>
            <a:off x="1190485" y="871389"/>
            <a:ext cx="3996299" cy="2582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04A39B9-4CCD-43AE-BD96-06665ECC7272}"/>
                  </a:ext>
                </a:extLst>
              </p:cNvPr>
              <p:cNvSpPr txBox="1"/>
              <p:nvPr/>
            </p:nvSpPr>
            <p:spPr>
              <a:xfrm>
                <a:off x="8926397" y="1245557"/>
                <a:ext cx="3291542" cy="384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0→1+2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en-GB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bSup>
                      <m:r>
                        <a:rPr lang="en-GB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,0)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04A39B9-4CCD-43AE-BD96-06665ECC7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397" y="1245557"/>
                <a:ext cx="3291542" cy="384336"/>
              </a:xfrm>
              <a:prstGeom prst="rect">
                <a:avLst/>
              </a:prstGeom>
              <a:blipFill>
                <a:blip r:embed="rId3"/>
                <a:stretch>
                  <a:fillRect l="-926" t="-3175" r="-2037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组合 48">
            <a:extLst>
              <a:ext uri="{FF2B5EF4-FFF2-40B4-BE49-F238E27FC236}">
                <a16:creationId xmlns:a16="http://schemas.microsoft.com/office/drawing/2014/main" id="{57DEAC74-8251-43D1-A019-879B24C6E76D}"/>
              </a:ext>
            </a:extLst>
          </p:cNvPr>
          <p:cNvGrpSpPr/>
          <p:nvPr/>
        </p:nvGrpSpPr>
        <p:grpSpPr>
          <a:xfrm>
            <a:off x="7387281" y="1099953"/>
            <a:ext cx="857618" cy="538573"/>
            <a:chOff x="6075956" y="1281017"/>
            <a:chExt cx="840674" cy="538573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FF8C399-0EED-4341-9AF1-38A697AACB31}"/>
                </a:ext>
              </a:extLst>
            </p:cNvPr>
            <p:cNvCxnSpPr>
              <a:cxnSpLocks/>
            </p:cNvCxnSpPr>
            <p:nvPr/>
          </p:nvCxnSpPr>
          <p:spPr>
            <a:xfrm>
              <a:off x="6075956" y="1535837"/>
              <a:ext cx="50239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E31A4A5-FFAD-4B32-9615-A9222E4958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8353" y="1281017"/>
              <a:ext cx="255419" cy="2548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8FAB1801-FB62-4D50-BCFF-BBDDFBD4C0AA}"/>
                </a:ext>
              </a:extLst>
            </p:cNvPr>
            <p:cNvCxnSpPr>
              <a:cxnSpLocks/>
            </p:cNvCxnSpPr>
            <p:nvPr/>
          </p:nvCxnSpPr>
          <p:spPr>
            <a:xfrm>
              <a:off x="6578353" y="1535837"/>
              <a:ext cx="338277" cy="2837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A5F6664D-0374-4F04-A4F6-CB2D112EBBA9}"/>
                </a:ext>
              </a:extLst>
            </p:cNvPr>
            <p:cNvSpPr/>
            <p:nvPr/>
          </p:nvSpPr>
          <p:spPr>
            <a:xfrm>
              <a:off x="6538403" y="1506743"/>
              <a:ext cx="79899" cy="932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52270E85-015A-4EAA-8D10-666468204C3F}"/>
              </a:ext>
            </a:extLst>
          </p:cNvPr>
          <p:cNvGrpSpPr/>
          <p:nvPr/>
        </p:nvGrpSpPr>
        <p:grpSpPr>
          <a:xfrm>
            <a:off x="7270467" y="2408444"/>
            <a:ext cx="1434484" cy="98317"/>
            <a:chOff x="6056050" y="2622453"/>
            <a:chExt cx="1434484" cy="98317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4BC2E48D-BCCB-42F8-AFDA-F5C72D32096F}"/>
                </a:ext>
              </a:extLst>
            </p:cNvPr>
            <p:cNvCxnSpPr/>
            <p:nvPr/>
          </p:nvCxnSpPr>
          <p:spPr>
            <a:xfrm>
              <a:off x="6096000" y="2669063"/>
              <a:ext cx="137603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1B4507D5-BD99-410A-BF18-69E248D0F8F8}"/>
                </a:ext>
              </a:extLst>
            </p:cNvPr>
            <p:cNvSpPr/>
            <p:nvPr/>
          </p:nvSpPr>
          <p:spPr>
            <a:xfrm>
              <a:off x="6056050" y="2622453"/>
              <a:ext cx="79899" cy="93217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E34BBB2A-56C6-401B-B44B-1C9D793EAE10}"/>
                </a:ext>
              </a:extLst>
            </p:cNvPr>
            <p:cNvSpPr/>
            <p:nvPr/>
          </p:nvSpPr>
          <p:spPr>
            <a:xfrm>
              <a:off x="7410635" y="2627553"/>
              <a:ext cx="79899" cy="93217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8AD3A724-EDDE-48D2-AFE7-9F3255D133C5}"/>
              </a:ext>
            </a:extLst>
          </p:cNvPr>
          <p:cNvGrpSpPr/>
          <p:nvPr/>
        </p:nvGrpSpPr>
        <p:grpSpPr>
          <a:xfrm>
            <a:off x="7270467" y="3360472"/>
            <a:ext cx="1174276" cy="101552"/>
            <a:chOff x="6445188" y="3593236"/>
            <a:chExt cx="1005396" cy="93217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A517D1DE-0806-4D00-8399-A83665CB0E9A}"/>
                </a:ext>
              </a:extLst>
            </p:cNvPr>
            <p:cNvCxnSpPr>
              <a:cxnSpLocks/>
            </p:cNvCxnSpPr>
            <p:nvPr/>
          </p:nvCxnSpPr>
          <p:spPr>
            <a:xfrm>
              <a:off x="6445188" y="3639844"/>
              <a:ext cx="937333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90398D9A-960C-4CE3-BD58-8171A47ED275}"/>
                </a:ext>
              </a:extLst>
            </p:cNvPr>
            <p:cNvSpPr/>
            <p:nvPr/>
          </p:nvSpPr>
          <p:spPr>
            <a:xfrm>
              <a:off x="7370685" y="3593236"/>
              <a:ext cx="79899" cy="932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21B675B-2E9D-4E5E-8488-FEEA38A6BAE1}"/>
                  </a:ext>
                </a:extLst>
              </p:cNvPr>
              <p:cNvSpPr txBox="1"/>
              <p:nvPr/>
            </p:nvSpPr>
            <p:spPr>
              <a:xfrm>
                <a:off x="9300369" y="3272747"/>
                <a:ext cx="19623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=1+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21B675B-2E9D-4E5E-8488-FEEA38A6B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369" y="3272747"/>
                <a:ext cx="1962397" cy="276999"/>
              </a:xfrm>
              <a:prstGeom prst="rect">
                <a:avLst/>
              </a:prstGeom>
              <a:blipFill>
                <a:blip r:embed="rId4"/>
                <a:stretch>
                  <a:fillRect l="-1863" t="-48889" r="-1397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组合 51">
            <a:extLst>
              <a:ext uri="{FF2B5EF4-FFF2-40B4-BE49-F238E27FC236}">
                <a16:creationId xmlns:a16="http://schemas.microsoft.com/office/drawing/2014/main" id="{1ACE50E7-D64A-476A-9C00-A4B9B66BA1F4}"/>
              </a:ext>
            </a:extLst>
          </p:cNvPr>
          <p:cNvGrpSpPr/>
          <p:nvPr/>
        </p:nvGrpSpPr>
        <p:grpSpPr>
          <a:xfrm>
            <a:off x="7350366" y="4114970"/>
            <a:ext cx="1037949" cy="93217"/>
            <a:chOff x="6516948" y="4436613"/>
            <a:chExt cx="1037949" cy="93217"/>
          </a:xfrm>
        </p:grpSpPr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AF2E47D6-AC94-4840-BDC5-0C49C4690531}"/>
                </a:ext>
              </a:extLst>
            </p:cNvPr>
            <p:cNvCxnSpPr>
              <a:cxnSpLocks/>
            </p:cNvCxnSpPr>
            <p:nvPr/>
          </p:nvCxnSpPr>
          <p:spPr>
            <a:xfrm>
              <a:off x="6556898" y="4483222"/>
              <a:ext cx="9979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8FFE5E49-93BD-4A6F-A34E-6902225F2C14}"/>
                </a:ext>
              </a:extLst>
            </p:cNvPr>
            <p:cNvSpPr/>
            <p:nvPr/>
          </p:nvSpPr>
          <p:spPr>
            <a:xfrm>
              <a:off x="6516948" y="4436613"/>
              <a:ext cx="79899" cy="93217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BFD21AED-34B0-42B6-8901-2525A5FEF7A3}"/>
                  </a:ext>
                </a:extLst>
              </p:cNvPr>
              <p:cNvSpPr txBox="1"/>
              <p:nvPr/>
            </p:nvSpPr>
            <p:spPr>
              <a:xfrm>
                <a:off x="9054370" y="3972424"/>
                <a:ext cx="1461426" cy="378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bSup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BFD21AED-34B0-42B6-8901-2525A5FEF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370" y="3972424"/>
                <a:ext cx="1461426" cy="378309"/>
              </a:xfrm>
              <a:prstGeom prst="rect">
                <a:avLst/>
              </a:prstGeom>
              <a:blipFill>
                <a:blip r:embed="rId6"/>
                <a:stretch>
                  <a:fillRect l="-2917" t="-4839" r="-5000"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箭头: 下 38">
            <a:extLst>
              <a:ext uri="{FF2B5EF4-FFF2-40B4-BE49-F238E27FC236}">
                <a16:creationId xmlns:a16="http://schemas.microsoft.com/office/drawing/2014/main" id="{77AB5864-87CC-45D7-8352-24C1B39EC417}"/>
              </a:ext>
            </a:extLst>
          </p:cNvPr>
          <p:cNvSpPr/>
          <p:nvPr/>
        </p:nvSpPr>
        <p:spPr>
          <a:xfrm>
            <a:off x="2677547" y="2054138"/>
            <a:ext cx="233779" cy="14168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箭头: 左 39">
            <a:extLst>
              <a:ext uri="{FF2B5EF4-FFF2-40B4-BE49-F238E27FC236}">
                <a16:creationId xmlns:a16="http://schemas.microsoft.com/office/drawing/2014/main" id="{70C05A13-E603-42C8-9CB2-8A22C061E9C0}"/>
              </a:ext>
            </a:extLst>
          </p:cNvPr>
          <p:cNvSpPr/>
          <p:nvPr/>
        </p:nvSpPr>
        <p:spPr>
          <a:xfrm>
            <a:off x="3770944" y="3660289"/>
            <a:ext cx="1830959" cy="223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3D87C26-D996-482B-8771-82EFED7ADAEF}"/>
                  </a:ext>
                </a:extLst>
              </p:cNvPr>
              <p:cNvSpPr txBox="1"/>
              <p:nvPr/>
            </p:nvSpPr>
            <p:spPr>
              <a:xfrm>
                <a:off x="2215899" y="3592507"/>
                <a:ext cx="1141723" cy="378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3D87C26-D996-482B-8771-82EFED7AD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899" y="3592507"/>
                <a:ext cx="1141723" cy="378245"/>
              </a:xfrm>
              <a:prstGeom prst="rect">
                <a:avLst/>
              </a:prstGeom>
              <a:blipFill>
                <a:blip r:embed="rId8"/>
                <a:stretch>
                  <a:fillRect l="-4278" t="-1613" b="-11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86A0EDBF-58A6-4822-BA2C-3C4F6EE3B85F}"/>
                  </a:ext>
                </a:extLst>
              </p:cNvPr>
              <p:cNvSpPr txBox="1"/>
              <p:nvPr/>
            </p:nvSpPr>
            <p:spPr>
              <a:xfrm>
                <a:off x="1645166" y="5224749"/>
                <a:ext cx="3424912" cy="82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GB" altLang="zh-CN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den>
                      </m:f>
                      <m:r>
                        <a:rPr lang="en-GB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GB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  <m:sup/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𝐷</m:t>
                                                  </m:r>
                                                </m:sub>
                                              </m:sSub>
                                            </m:sub>
                                            <m:sup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p>
                                          </m:sSubSup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86A0EDBF-58A6-4822-BA2C-3C4F6EE3B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166" y="5224749"/>
                <a:ext cx="3424912" cy="8269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42">
            <a:extLst>
              <a:ext uri="{FF2B5EF4-FFF2-40B4-BE49-F238E27FC236}">
                <a16:creationId xmlns:a16="http://schemas.microsoft.com/office/drawing/2014/main" id="{693C9529-8654-42C8-96C5-3FCA8F8DCAC1}"/>
              </a:ext>
            </a:extLst>
          </p:cNvPr>
          <p:cNvSpPr txBox="1"/>
          <p:nvPr/>
        </p:nvSpPr>
        <p:spPr>
          <a:xfrm>
            <a:off x="6257293" y="117010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Decay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0F34026-AC8D-43C3-899F-050059DD2DFA}"/>
              </a:ext>
            </a:extLst>
          </p:cNvPr>
          <p:cNvSpPr txBox="1"/>
          <p:nvPr/>
        </p:nvSpPr>
        <p:spPr>
          <a:xfrm>
            <a:off x="5920668" y="317580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Particle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F952927-4EB0-4314-9A68-6C3110744D51}"/>
                  </a:ext>
                </a:extLst>
              </p:cNvPr>
              <p:cNvSpPr txBox="1"/>
              <p:nvPr/>
            </p:nvSpPr>
            <p:spPr>
              <a:xfrm>
                <a:off x="148792" y="4204723"/>
                <a:ext cx="5951180" cy="1057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altLang="zh-CN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altLang="zh-CN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zh-CN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GB" altLang="zh-CN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altLang="zh-CN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zh-CN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GB" altLang="zh-CN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  <m:r>
                            <a:rPr lang="en-GB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GB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sSub>
                            <m:sSubPr>
                              <m:ctrlPr>
                                <a:rPr lang="en-GB" altLang="zh-CN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  <m:sSubSup>
                            <m:sSubSupPr>
                              <m:ctrlP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bSup>
                      <m:d>
                        <m:dPr>
                          <m:ctrlP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bSup>
                      <m:d>
                        <m:dPr>
                          <m:ctrlP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bSup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F952927-4EB0-4314-9A68-6C3110744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2" y="4204723"/>
                <a:ext cx="5951180" cy="1057021"/>
              </a:xfrm>
              <a:prstGeom prst="rect">
                <a:avLst/>
              </a:prstGeom>
              <a:blipFill>
                <a:blip r:embed="rId10"/>
                <a:stretch>
                  <a:fillRect b="-4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标题 10">
            <a:extLst>
              <a:ext uri="{FF2B5EF4-FFF2-40B4-BE49-F238E27FC236}">
                <a16:creationId xmlns:a16="http://schemas.microsoft.com/office/drawing/2014/main" id="{D351DF35-EE71-4600-9077-BAB6C2C6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CN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Helicity formalism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32F3CA9-4E25-4B04-BB0D-B1A1E55B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B33-C5DC-4680-9012-76AE566B7020}" type="slidenum">
              <a:rPr lang="zh-CN" altLang="en-US" sz="3600" smtClean="0"/>
              <a:t>6</a:t>
            </a:fld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CC7A349-36F1-48B2-BB6A-F8BF40D31BD0}"/>
                  </a:ext>
                </a:extLst>
              </p:cNvPr>
              <p:cNvSpPr txBox="1"/>
              <p:nvPr/>
            </p:nvSpPr>
            <p:spPr>
              <a:xfrm>
                <a:off x="9054370" y="2114068"/>
                <a:ext cx="2902461" cy="588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CC7A349-36F1-48B2-BB6A-F8BF40D31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370" y="2114068"/>
                <a:ext cx="2902461" cy="5887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C2206336-A95B-476B-BCBF-18AFCED45E4E}"/>
              </a:ext>
            </a:extLst>
          </p:cNvPr>
          <p:cNvSpPr txBox="1"/>
          <p:nvPr/>
        </p:nvSpPr>
        <p:spPr>
          <a:xfrm rot="5400000">
            <a:off x="2617056" y="394814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=</a:t>
            </a:r>
            <a:endParaRPr lang="zh-CN" altLang="en-US" dirty="0"/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24430C1A-F7EA-4D1C-8F42-8CB53D1CAE19}"/>
              </a:ext>
            </a:extLst>
          </p:cNvPr>
          <p:cNvSpPr/>
          <p:nvPr/>
        </p:nvSpPr>
        <p:spPr>
          <a:xfrm>
            <a:off x="5576630" y="1249754"/>
            <a:ext cx="744136" cy="3025641"/>
          </a:xfrm>
          <a:prstGeom prst="leftBrace">
            <a:avLst>
              <a:gd name="adj1" fmla="val 8333"/>
              <a:gd name="adj2" fmla="val 816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D168537-5BAE-4784-A13D-92F06AB6D810}"/>
              </a:ext>
            </a:extLst>
          </p:cNvPr>
          <p:cNvSpPr/>
          <p:nvPr/>
        </p:nvSpPr>
        <p:spPr>
          <a:xfrm>
            <a:off x="6846976" y="239795"/>
            <a:ext cx="1763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Feynman rules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9EB433F-989B-49C2-9937-87E9CC3DB5D3}"/>
                  </a:ext>
                </a:extLst>
              </p:cNvPr>
              <p:cNvSpPr/>
              <p:nvPr/>
            </p:nvSpPr>
            <p:spPr>
              <a:xfrm>
                <a:off x="6290552" y="4758856"/>
                <a:ext cx="5737988" cy="1488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probability:  </a:t>
                </a:r>
                <a14:m>
                  <m:oMath xmlns:m="http://schemas.openxmlformats.org/officeDocument/2006/math">
                    <m:r>
                      <a:rPr lang="en-GB" altLang="zh-CN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GB" altLang="zh-CN" i="1" dirty="0">
                        <a:latin typeface="Cambria Math" panose="02040503050406030204" pitchFamily="18" charset="0"/>
                      </a:rPr>
                      <m:t>|^2</m:t>
                    </m:r>
                  </m:oMath>
                </a14:m>
                <a:endParaRPr lang="en-GB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GB" altLang="zh-CN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Group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endParaRPr lang="en-GB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GB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Chain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GB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r>
                  <a:rPr lang="en-GB" altLang="zh-CN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Wigner D-matrix,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n-GB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Particle: </a:t>
                </a:r>
                <a:r>
                  <a:rPr lang="en-GB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Breit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-Wigner: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user defined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9EB433F-989B-49C2-9937-87E9CC3DB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552" y="4758856"/>
                <a:ext cx="5737988" cy="1488741"/>
              </a:xfrm>
              <a:prstGeom prst="rect">
                <a:avLst/>
              </a:prstGeom>
              <a:blipFill>
                <a:blip r:embed="rId24"/>
                <a:stretch>
                  <a:fillRect l="-956" t="-2459" r="-319" b="-5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大括号 11">
            <a:extLst>
              <a:ext uri="{FF2B5EF4-FFF2-40B4-BE49-F238E27FC236}">
                <a16:creationId xmlns:a16="http://schemas.microsoft.com/office/drawing/2014/main" id="{DC515C62-7531-4E20-BB4B-6700140539A6}"/>
              </a:ext>
            </a:extLst>
          </p:cNvPr>
          <p:cNvSpPr/>
          <p:nvPr/>
        </p:nvSpPr>
        <p:spPr>
          <a:xfrm>
            <a:off x="6836547" y="2297944"/>
            <a:ext cx="369332" cy="19924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06596459-29B0-6442-B0D7-98D110D015BC}"/>
              </a:ext>
            </a:extLst>
          </p:cNvPr>
          <p:cNvSpPr/>
          <p:nvPr/>
        </p:nvSpPr>
        <p:spPr>
          <a:xfrm>
            <a:off x="9555209" y="1792456"/>
            <a:ext cx="1900782" cy="308275"/>
          </a:xfrm>
          <a:prstGeom prst="wedgeRoundRectCallout">
            <a:avLst>
              <a:gd name="adj1" fmla="val -39393"/>
              <a:gd name="adj2" fmla="val -8798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altLang="zh-CN" dirty="0"/>
              <a:t>Wigner-D matrix</a:t>
            </a:r>
            <a:endParaRPr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5DF8D8D-A1E3-40CD-91AE-767ADDDA80B9}"/>
              </a:ext>
            </a:extLst>
          </p:cNvPr>
          <p:cNvGrpSpPr/>
          <p:nvPr/>
        </p:nvGrpSpPr>
        <p:grpSpPr>
          <a:xfrm>
            <a:off x="8849438" y="157608"/>
            <a:ext cx="3302433" cy="4501670"/>
            <a:chOff x="8830943" y="171828"/>
            <a:chExt cx="3207260" cy="438505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E17CBF2-983A-4E63-BBFA-6B45895F19C3}"/>
                </a:ext>
              </a:extLst>
            </p:cNvPr>
            <p:cNvSpPr/>
            <p:nvPr/>
          </p:nvSpPr>
          <p:spPr>
            <a:xfrm>
              <a:off x="8830943" y="732045"/>
              <a:ext cx="3207260" cy="38248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CCBB185-1C93-4155-8C05-EDCB8354422F}"/>
                </a:ext>
              </a:extLst>
            </p:cNvPr>
            <p:cNvSpPr txBox="1"/>
            <p:nvPr/>
          </p:nvSpPr>
          <p:spPr>
            <a:xfrm>
              <a:off x="9795086" y="171828"/>
              <a:ext cx="1331380" cy="359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User defined</a:t>
              </a:r>
            </a:p>
          </p:txBody>
        </p:sp>
      </p:grpSp>
      <p:sp>
        <p:nvSpPr>
          <p:cNvPr id="44" name="Rounded Rectangular Callout 36">
            <a:extLst>
              <a:ext uri="{FF2B5EF4-FFF2-40B4-BE49-F238E27FC236}">
                <a16:creationId xmlns:a16="http://schemas.microsoft.com/office/drawing/2014/main" id="{C31D9242-9D59-4432-ACA9-B6C09DB53127}"/>
              </a:ext>
            </a:extLst>
          </p:cNvPr>
          <p:cNvSpPr/>
          <p:nvPr/>
        </p:nvSpPr>
        <p:spPr>
          <a:xfrm>
            <a:off x="10434573" y="4343284"/>
            <a:ext cx="1275082" cy="308275"/>
          </a:xfrm>
          <a:prstGeom prst="wedgeRoundRectCallout">
            <a:avLst>
              <a:gd name="adj1" fmla="val -39393"/>
              <a:gd name="adj2" fmla="val -8798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altLang="zh-CN" dirty="0"/>
              <a:t>alignment</a:t>
            </a:r>
            <a:endParaRPr lang="zh-CN" altLang="en-US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525BB8B-7FD8-4A3B-B03E-AB61DCC3E7B9}"/>
              </a:ext>
            </a:extLst>
          </p:cNvPr>
          <p:cNvSpPr txBox="1"/>
          <p:nvPr/>
        </p:nvSpPr>
        <p:spPr>
          <a:xfrm>
            <a:off x="756004" y="6025871"/>
            <a:ext cx="4931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calculated from decay structure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017314D-6D72-47D2-9BEE-EDBC9C989CFA}"/>
                  </a:ext>
                </a:extLst>
              </p:cNvPr>
              <p:cNvSpPr txBox="1"/>
              <p:nvPr/>
            </p:nvSpPr>
            <p:spPr>
              <a:xfrm>
                <a:off x="2215899" y="1669594"/>
                <a:ext cx="21063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017314D-6D72-47D2-9BEE-EDBC9C989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899" y="1669594"/>
                <a:ext cx="210635" cy="276999"/>
              </a:xfrm>
              <a:prstGeom prst="rect">
                <a:avLst/>
              </a:prstGeom>
              <a:blipFill>
                <a:blip r:embed="rId25"/>
                <a:stretch>
                  <a:fillRect l="-26471" r="-23529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279B7F1-85C6-4465-BC4D-6A4DBC4FCA6F}"/>
                  </a:ext>
                </a:extLst>
              </p:cNvPr>
              <p:cNvSpPr txBox="1"/>
              <p:nvPr/>
            </p:nvSpPr>
            <p:spPr>
              <a:xfrm rot="19859250">
                <a:off x="3089851" y="1389949"/>
                <a:ext cx="21672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279B7F1-85C6-4465-BC4D-6A4DBC4FC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59250">
                <a:off x="3089851" y="1389949"/>
                <a:ext cx="216726" cy="276999"/>
              </a:xfrm>
              <a:prstGeom prst="rect">
                <a:avLst/>
              </a:prstGeom>
              <a:blipFill>
                <a:blip r:embed="rId26"/>
                <a:stretch>
                  <a:fillRect l="-11111" t="-1724" r="-12963"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476348EB-1665-4999-8520-001F79D2DCB0}"/>
                  </a:ext>
                </a:extLst>
              </p:cNvPr>
              <p:cNvSpPr txBox="1"/>
              <p:nvPr/>
            </p:nvSpPr>
            <p:spPr>
              <a:xfrm rot="1593913">
                <a:off x="3661776" y="2208364"/>
                <a:ext cx="22102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476348EB-1665-4999-8520-001F79D2D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93913">
                <a:off x="3661776" y="2208364"/>
                <a:ext cx="221022" cy="276999"/>
              </a:xfrm>
              <a:prstGeom prst="rect">
                <a:avLst/>
              </a:prstGeom>
              <a:blipFill>
                <a:blip r:embed="rId27"/>
                <a:stretch>
                  <a:fillRect l="-14815" t="-1724" r="-9259" b="-8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3237E6E4-E091-4127-8383-8A05E1C5029A}"/>
                  </a:ext>
                </a:extLst>
              </p:cNvPr>
              <p:cNvSpPr txBox="1"/>
              <p:nvPr/>
            </p:nvSpPr>
            <p:spPr>
              <a:xfrm rot="19353701">
                <a:off x="4013989" y="881007"/>
                <a:ext cx="21050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3237E6E4-E091-4127-8383-8A05E1C50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53701">
                <a:off x="4013989" y="881007"/>
                <a:ext cx="210506" cy="276999"/>
              </a:xfrm>
              <a:prstGeom prst="rect">
                <a:avLst/>
              </a:prstGeom>
              <a:blipFill>
                <a:blip r:embed="rId28"/>
                <a:stretch>
                  <a:fillRect l="-8929" t="-3448" r="-10714" b="-12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D33DE5D-1B8C-4D5E-9159-FE4BC52C31B4}"/>
                  </a:ext>
                </a:extLst>
              </p:cNvPr>
              <p:cNvSpPr txBox="1"/>
              <p:nvPr/>
            </p:nvSpPr>
            <p:spPr>
              <a:xfrm rot="1868915">
                <a:off x="4137712" y="1432951"/>
                <a:ext cx="22955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D33DE5D-1B8C-4D5E-9159-FE4BC52C3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8915">
                <a:off x="4137712" y="1432951"/>
                <a:ext cx="229550" cy="276999"/>
              </a:xfrm>
              <a:prstGeom prst="rect">
                <a:avLst/>
              </a:prstGeom>
              <a:blipFill>
                <a:blip r:embed="rId29"/>
                <a:stretch>
                  <a:fillRect l="-14035" t="-3390" r="-7018" b="-10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1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42" grpId="0"/>
      <p:bldP spid="2" grpId="0"/>
      <p:bldP spid="8" grpId="0"/>
      <p:bldP spid="37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B5A1E65C-E1E6-4B45-A9C8-22BB1D212B9E}"/>
              </a:ext>
            </a:extLst>
          </p:cNvPr>
          <p:cNvSpPr/>
          <p:nvPr/>
        </p:nvSpPr>
        <p:spPr>
          <a:xfrm>
            <a:off x="0" y="0"/>
            <a:ext cx="12250168" cy="6857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4C5363E-2B1D-410B-A974-726336C5A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Angle Plot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F718D0-E270-4A83-8FD6-D0A2E2A9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3D 模型 11">
                <a:extLst>
                  <a:ext uri="{FF2B5EF4-FFF2-40B4-BE49-F238E27FC236}">
                    <a16:creationId xmlns:a16="http://schemas.microsoft.com/office/drawing/2014/main" id="{25DF373C-CD7A-4A0F-A667-26B89437D4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05086862"/>
                  </p:ext>
                </p:extLst>
              </p:nvPr>
            </p:nvGraphicFramePr>
            <p:xfrm>
              <a:off x="845365" y="775893"/>
              <a:ext cx="2790264" cy="400921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790264" cy="4009219"/>
                    </a:xfrm>
                    <a:prstGeom prst="rect">
                      <a:avLst/>
                    </a:prstGeom>
                  </am3d:spPr>
                  <am3d:camera>
                    <am3d:pos x="0" y="0" z="641795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168800" d="1000000"/>
                    <am3d:preTrans dx="-5018997" dy="-18000000" dz="-2205344"/>
                    <am3d:scale>
                      <am3d:sx n="1000000" d="1000000"/>
                      <am3d:sy n="1000000" d="1000000"/>
                      <am3d:sz n="1000000" d="1000000"/>
                    </am3d:scale>
                    <am3d:rot ax="10075134" ay="2586200" az="1030075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3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3D 模型 11">
                <a:extLst>
                  <a:ext uri="{FF2B5EF4-FFF2-40B4-BE49-F238E27FC236}">
                    <a16:creationId xmlns:a16="http://schemas.microsoft.com/office/drawing/2014/main" id="{25DF373C-CD7A-4A0F-A667-26B89437D4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365" y="775893"/>
                <a:ext cx="2790264" cy="4009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7" name="3D 模型 16">
                <a:extLst>
                  <a:ext uri="{FF2B5EF4-FFF2-40B4-BE49-F238E27FC236}">
                    <a16:creationId xmlns:a16="http://schemas.microsoft.com/office/drawing/2014/main" id="{31548161-7F02-45E7-BC7B-24171B21ACB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6570726"/>
                  </p:ext>
                </p:extLst>
              </p:nvPr>
            </p:nvGraphicFramePr>
            <p:xfrm>
              <a:off x="4529037" y="1752847"/>
              <a:ext cx="2980730" cy="4447289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980730" cy="4447289"/>
                    </a:xfrm>
                    <a:prstGeom prst="rect">
                      <a:avLst/>
                    </a:prstGeom>
                  </am3d:spPr>
                  <am3d:camera>
                    <am3d:pos x="0" y="0" z="62822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857486" d="1000000"/>
                    <am3d:preTrans dx="-1191334" dy="-17999995" dz="1060704"/>
                    <am3d:scale>
                      <am3d:sx n="1000000" d="1000000"/>
                      <am3d:sy n="1000000" d="1000000"/>
                      <am3d:sz n="1000000" d="1000000"/>
                    </am3d:scale>
                    <am3d:rot ax="7053462" ay="3802326" az="721649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41864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7" name="3D 模型 16">
                <a:extLst>
                  <a:ext uri="{FF2B5EF4-FFF2-40B4-BE49-F238E27FC236}">
                    <a16:creationId xmlns:a16="http://schemas.microsoft.com/office/drawing/2014/main" id="{31548161-7F02-45E7-BC7B-24171B21AC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9037" y="1752847"/>
                <a:ext cx="2980730" cy="4447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8" name="3D 模型 17">
                <a:extLst>
                  <a:ext uri="{FF2B5EF4-FFF2-40B4-BE49-F238E27FC236}">
                    <a16:creationId xmlns:a16="http://schemas.microsoft.com/office/drawing/2014/main" id="{161A6AA3-DE88-413E-AD10-3EE6291D611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129097" y="986303"/>
              <a:ext cx="3399753" cy="4085418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3399753" cy="4085418"/>
                    </a:xfrm>
                    <a:prstGeom prst="rect">
                      <a:avLst/>
                    </a:prstGeom>
                  </am3d:spPr>
                  <am3d:camera>
                    <am3d:pos x="0" y="0" z="6436209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313866" d="1000000"/>
                    <am3d:preTrans dx="-3446926" dy="-18000000" dz="-6283088"/>
                    <am3d:scale>
                      <am3d:sx n="1000000" d="1000000"/>
                      <am3d:sy n="1000000" d="1000000"/>
                      <am3d:sz n="1000000" d="1000000"/>
                    </am3d:scale>
                    <am3d:rot ax="-10476837" ay="3843081" az="-10509251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41865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8" name="3D 模型 17">
                <a:extLst>
                  <a:ext uri="{FF2B5EF4-FFF2-40B4-BE49-F238E27FC236}">
                    <a16:creationId xmlns:a16="http://schemas.microsoft.com/office/drawing/2014/main" id="{161A6AA3-DE88-413E-AD10-3EE6291D61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29097" y="986303"/>
                <a:ext cx="3399753" cy="4085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CCCADB7-0625-438C-A66F-8B523A612925}"/>
                  </a:ext>
                </a:extLst>
              </p:cNvPr>
              <p:cNvSpPr txBox="1"/>
              <p:nvPr/>
            </p:nvSpPr>
            <p:spPr>
              <a:xfrm>
                <a:off x="1194881" y="4875403"/>
                <a:ext cx="1515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CCCADB7-0625-438C-A66F-8B523A612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881" y="4875403"/>
                <a:ext cx="1515608" cy="276999"/>
              </a:xfrm>
              <a:prstGeom prst="rect">
                <a:avLst/>
              </a:prstGeom>
              <a:blipFill>
                <a:blip r:embed="rId8"/>
                <a:stretch>
                  <a:fillRect l="-2811" t="-4444" r="-1205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39775F6-A0A5-4C55-8C56-0A2E82BF250B}"/>
                  </a:ext>
                </a:extLst>
              </p:cNvPr>
              <p:cNvSpPr txBox="1"/>
              <p:nvPr/>
            </p:nvSpPr>
            <p:spPr>
              <a:xfrm>
                <a:off x="87812" y="2444596"/>
                <a:ext cx="1428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39775F6-A0A5-4C55-8C56-0A2E82BF2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2" y="2444596"/>
                <a:ext cx="1428917" cy="276999"/>
              </a:xfrm>
              <a:prstGeom prst="rect">
                <a:avLst/>
              </a:prstGeom>
              <a:blipFill>
                <a:blip r:embed="rId9"/>
                <a:stretch>
                  <a:fillRect r="-426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C3558B9-3873-4B57-A3EB-8F29B6D65B78}"/>
                  </a:ext>
                </a:extLst>
              </p:cNvPr>
              <p:cNvSpPr txBox="1"/>
              <p:nvPr/>
            </p:nvSpPr>
            <p:spPr>
              <a:xfrm>
                <a:off x="2717770" y="891303"/>
                <a:ext cx="9357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C3558B9-3873-4B57-A3EB-8F29B6D65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770" y="891303"/>
                <a:ext cx="935705" cy="276999"/>
              </a:xfrm>
              <a:prstGeom prst="rect">
                <a:avLst/>
              </a:prstGeom>
              <a:blipFill>
                <a:blip r:embed="rId10"/>
                <a:stretch>
                  <a:fillRect l="-5229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40E0045-F878-4065-A9C6-7330E1E129B7}"/>
                  </a:ext>
                </a:extLst>
              </p:cNvPr>
              <p:cNvSpPr txBox="1"/>
              <p:nvPr/>
            </p:nvSpPr>
            <p:spPr>
              <a:xfrm>
                <a:off x="5491220" y="1804660"/>
                <a:ext cx="9357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40E0045-F878-4065-A9C6-7330E1E12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220" y="1804660"/>
                <a:ext cx="935705" cy="276999"/>
              </a:xfrm>
              <a:prstGeom prst="rect">
                <a:avLst/>
              </a:prstGeom>
              <a:blipFill>
                <a:blip r:embed="rId11"/>
                <a:stretch>
                  <a:fillRect l="-522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E3D5698-3D7A-460E-A3DF-E5B7D31B292D}"/>
                  </a:ext>
                </a:extLst>
              </p:cNvPr>
              <p:cNvSpPr txBox="1"/>
              <p:nvPr/>
            </p:nvSpPr>
            <p:spPr>
              <a:xfrm>
                <a:off x="10817320" y="1083723"/>
                <a:ext cx="7936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E3D5698-3D7A-460E-A3DF-E5B7D31B2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320" y="1083723"/>
                <a:ext cx="793615" cy="276999"/>
              </a:xfrm>
              <a:prstGeom prst="rect">
                <a:avLst/>
              </a:prstGeom>
              <a:blipFill>
                <a:blip r:embed="rId12"/>
                <a:stretch>
                  <a:fillRect l="-5344" r="-305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054B58B-2575-439A-A012-9453129380DA}"/>
                  </a:ext>
                </a:extLst>
              </p:cNvPr>
              <p:cNvSpPr txBox="1"/>
              <p:nvPr/>
            </p:nvSpPr>
            <p:spPr>
              <a:xfrm>
                <a:off x="10760454" y="3290499"/>
                <a:ext cx="1368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)→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054B58B-2575-439A-A012-945312938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454" y="3290499"/>
                <a:ext cx="1368836" cy="276999"/>
              </a:xfrm>
              <a:prstGeom prst="rect">
                <a:avLst/>
              </a:prstGeom>
              <a:blipFill>
                <a:blip r:embed="rId13"/>
                <a:stretch>
                  <a:fillRect l="-5333" t="-4444" r="-1333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027C2CD-7C44-4627-8C07-1E076A146192}"/>
                  </a:ext>
                </a:extLst>
              </p:cNvPr>
              <p:cNvSpPr txBox="1"/>
              <p:nvPr/>
            </p:nvSpPr>
            <p:spPr>
              <a:xfrm>
                <a:off x="8673420" y="5263320"/>
                <a:ext cx="15156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027C2CD-7C44-4627-8C07-1E076A146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420" y="5263320"/>
                <a:ext cx="1515607" cy="276999"/>
              </a:xfrm>
              <a:prstGeom prst="rect">
                <a:avLst/>
              </a:prstGeom>
              <a:blipFill>
                <a:blip r:embed="rId14"/>
                <a:stretch>
                  <a:fillRect l="-3226" t="-4348" r="-806" b="-10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AD20E20-79F1-435C-8C39-75C579D34AEE}"/>
                  </a:ext>
                </a:extLst>
              </p:cNvPr>
              <p:cNvSpPr txBox="1"/>
              <p:nvPr/>
            </p:nvSpPr>
            <p:spPr>
              <a:xfrm>
                <a:off x="6293006" y="3837995"/>
                <a:ext cx="15669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AD20E20-79F1-435C-8C39-75C579D34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06" y="3837995"/>
                <a:ext cx="1566904" cy="276999"/>
              </a:xfrm>
              <a:prstGeom prst="rect">
                <a:avLst/>
              </a:prstGeom>
              <a:blipFill>
                <a:blip r:embed="rId15"/>
                <a:stretch>
                  <a:fillRect l="-2724" t="-4444" r="-3502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783CD70-2033-4A10-9FD2-2CC492DF9AEF}"/>
                  </a:ext>
                </a:extLst>
              </p:cNvPr>
              <p:cNvSpPr txBox="1"/>
              <p:nvPr/>
            </p:nvSpPr>
            <p:spPr>
              <a:xfrm>
                <a:off x="4632704" y="6148334"/>
                <a:ext cx="16500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783CD70-2033-4A10-9FD2-2CC492D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704" y="6148334"/>
                <a:ext cx="1650067" cy="276999"/>
              </a:xfrm>
              <a:prstGeom prst="rect">
                <a:avLst/>
              </a:prstGeom>
              <a:blipFill>
                <a:blip r:embed="rId16"/>
                <a:stretch>
                  <a:fillRect t="-4444" r="-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F296CAC-CCF3-40D1-8A10-873F40338906}"/>
                  </a:ext>
                </a:extLst>
              </p:cNvPr>
              <p:cNvSpPr txBox="1"/>
              <p:nvPr/>
            </p:nvSpPr>
            <p:spPr>
              <a:xfrm>
                <a:off x="802270" y="3206292"/>
                <a:ext cx="546175" cy="356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F296CAC-CCF3-40D1-8A10-873F40338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70" y="3206292"/>
                <a:ext cx="546175" cy="356893"/>
              </a:xfrm>
              <a:prstGeom prst="rect">
                <a:avLst/>
              </a:prstGeom>
              <a:blipFill>
                <a:blip r:embed="rId17"/>
                <a:stretch>
                  <a:fillRect l="-8989" t="-20339" r="-1124" b="-13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5C0F8E5-DC2C-4DAC-8746-46A94B2EF833}"/>
                  </a:ext>
                </a:extLst>
              </p:cNvPr>
              <p:cNvSpPr txBox="1"/>
              <p:nvPr/>
            </p:nvSpPr>
            <p:spPr>
              <a:xfrm>
                <a:off x="2981277" y="1547160"/>
                <a:ext cx="802656" cy="375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5C0F8E5-DC2C-4DAC-8746-46A94B2EF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277" y="1547160"/>
                <a:ext cx="802656" cy="375487"/>
              </a:xfrm>
              <a:prstGeom prst="rect">
                <a:avLst/>
              </a:prstGeom>
              <a:blipFill>
                <a:blip r:embed="rId18"/>
                <a:stretch>
                  <a:fillRect l="-6061" t="-13115" r="-5303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45A7EA2-A354-4AF8-AE37-08614A230462}"/>
                  </a:ext>
                </a:extLst>
              </p:cNvPr>
              <p:cNvSpPr txBox="1"/>
              <p:nvPr/>
            </p:nvSpPr>
            <p:spPr>
              <a:xfrm>
                <a:off x="7655709" y="2098958"/>
                <a:ext cx="320793" cy="3109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45A7EA2-A354-4AF8-AE37-08614A230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709" y="2098958"/>
                <a:ext cx="320793" cy="310983"/>
              </a:xfrm>
              <a:prstGeom prst="rect">
                <a:avLst/>
              </a:prstGeom>
              <a:blipFill>
                <a:blip r:embed="rId19"/>
                <a:stretch>
                  <a:fillRect l="-17308" t="-35294" r="-65385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2995D45-0660-4867-9BF9-9CB4FA2B3FC3}"/>
                  </a:ext>
                </a:extLst>
              </p:cNvPr>
              <p:cNvSpPr txBox="1"/>
              <p:nvPr/>
            </p:nvSpPr>
            <p:spPr>
              <a:xfrm>
                <a:off x="1643611" y="1588949"/>
                <a:ext cx="546175" cy="32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2995D45-0660-4867-9BF9-9CB4FA2B3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611" y="1588949"/>
                <a:ext cx="546175" cy="325858"/>
              </a:xfrm>
              <a:prstGeom prst="rect">
                <a:avLst/>
              </a:prstGeom>
              <a:blipFill>
                <a:blip r:embed="rId20"/>
                <a:stretch>
                  <a:fillRect l="-8989" t="-26415" r="-1124" b="-226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09F7F16-FE25-4376-8771-94639BA72A5B}"/>
                  </a:ext>
                </a:extLst>
              </p:cNvPr>
              <p:cNvSpPr txBox="1"/>
              <p:nvPr/>
            </p:nvSpPr>
            <p:spPr>
              <a:xfrm>
                <a:off x="1748543" y="3592437"/>
                <a:ext cx="533799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09F7F16-FE25-4376-8771-94639BA72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543" y="3592437"/>
                <a:ext cx="533799" cy="398955"/>
              </a:xfrm>
              <a:prstGeom prst="rect">
                <a:avLst/>
              </a:prstGeom>
              <a:blipFill>
                <a:blip r:embed="rId21"/>
                <a:stretch>
                  <a:fillRect l="-10345" t="-10606" r="-2299" b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8503C82-FA99-4616-92C7-77FE01727434}"/>
                  </a:ext>
                </a:extLst>
              </p:cNvPr>
              <p:cNvSpPr txBox="1"/>
              <p:nvPr/>
            </p:nvSpPr>
            <p:spPr>
              <a:xfrm>
                <a:off x="2923404" y="4669835"/>
                <a:ext cx="431977" cy="401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8503C82-FA99-4616-92C7-77FE01727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404" y="4669835"/>
                <a:ext cx="431977" cy="401007"/>
              </a:xfrm>
              <a:prstGeom prst="rect">
                <a:avLst/>
              </a:prstGeom>
              <a:blipFill>
                <a:blip r:embed="rId22"/>
                <a:stretch>
                  <a:fillRect l="-12857" t="-10606" r="-27143" b="-10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EF1067E-6098-45C1-8767-8899C988C764}"/>
                  </a:ext>
                </a:extLst>
              </p:cNvPr>
              <p:cNvSpPr txBox="1"/>
              <p:nvPr/>
            </p:nvSpPr>
            <p:spPr>
              <a:xfrm>
                <a:off x="5797987" y="2411445"/>
                <a:ext cx="418383" cy="289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EF1067E-6098-45C1-8767-8899C988C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987" y="2411445"/>
                <a:ext cx="418383" cy="289631"/>
              </a:xfrm>
              <a:prstGeom prst="rect">
                <a:avLst/>
              </a:prstGeom>
              <a:blipFill>
                <a:blip r:embed="rId23"/>
                <a:stretch>
                  <a:fillRect l="-13043" t="-42553" r="-30435" b="-25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CCEEBBB-B382-4B0F-B402-215A1183A229}"/>
                  </a:ext>
                </a:extLst>
              </p:cNvPr>
              <p:cNvSpPr txBox="1"/>
              <p:nvPr/>
            </p:nvSpPr>
            <p:spPr>
              <a:xfrm>
                <a:off x="1075203" y="978539"/>
                <a:ext cx="802656" cy="396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CCEEBBB-B382-4B0F-B402-215A1183A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03" y="978539"/>
                <a:ext cx="802656" cy="396070"/>
              </a:xfrm>
              <a:prstGeom prst="rect">
                <a:avLst/>
              </a:prstGeom>
              <a:blipFill>
                <a:blip r:embed="rId24"/>
                <a:stretch>
                  <a:fillRect l="-6061" t="-12500" r="-5303" b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83FF489-AE58-4234-A0CE-00FEDE9216A0}"/>
                  </a:ext>
                </a:extLst>
              </p:cNvPr>
              <p:cNvSpPr txBox="1"/>
              <p:nvPr/>
            </p:nvSpPr>
            <p:spPr>
              <a:xfrm>
                <a:off x="5730366" y="4790754"/>
                <a:ext cx="621324" cy="401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83FF489-AE58-4234-A0CE-00FEDE921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366" y="4790754"/>
                <a:ext cx="621324" cy="401007"/>
              </a:xfrm>
              <a:prstGeom prst="rect">
                <a:avLst/>
              </a:prstGeom>
              <a:blipFill>
                <a:blip r:embed="rId25"/>
                <a:stretch>
                  <a:fillRect l="-7843" t="-12121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558737E-2195-41A7-A35D-B93EA6ACEC54}"/>
                  </a:ext>
                </a:extLst>
              </p:cNvPr>
              <p:cNvSpPr txBox="1"/>
              <p:nvPr/>
            </p:nvSpPr>
            <p:spPr>
              <a:xfrm>
                <a:off x="6194089" y="5840993"/>
                <a:ext cx="633699" cy="360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558737E-2195-41A7-A35D-B93EA6AC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089" y="5840993"/>
                <a:ext cx="633699" cy="360996"/>
              </a:xfrm>
              <a:prstGeom prst="rect">
                <a:avLst/>
              </a:prstGeom>
              <a:blipFill>
                <a:blip r:embed="rId26"/>
                <a:stretch>
                  <a:fillRect l="-7692" t="-16949" b="-15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4765266-D693-43FB-9152-BCDDAFD26213}"/>
                  </a:ext>
                </a:extLst>
              </p:cNvPr>
              <p:cNvSpPr txBox="1"/>
              <p:nvPr/>
            </p:nvSpPr>
            <p:spPr>
              <a:xfrm>
                <a:off x="4529036" y="4548004"/>
                <a:ext cx="633699" cy="358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4765266-D693-43FB-9152-BCDDAFD26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036" y="4548004"/>
                <a:ext cx="633699" cy="358944"/>
              </a:xfrm>
              <a:prstGeom prst="rect">
                <a:avLst/>
              </a:prstGeom>
              <a:blipFill>
                <a:blip r:embed="rId27"/>
                <a:stretch>
                  <a:fillRect l="-7692" t="-16949" b="-15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AD8ADE2-E632-4F4B-B515-489DD93A4146}"/>
                  </a:ext>
                </a:extLst>
              </p:cNvPr>
              <p:cNvSpPr txBox="1"/>
              <p:nvPr/>
            </p:nvSpPr>
            <p:spPr>
              <a:xfrm>
                <a:off x="9009347" y="1778464"/>
                <a:ext cx="780214" cy="393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AD8ADE2-E632-4F4B-B515-489DD93A4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347" y="1778464"/>
                <a:ext cx="780214" cy="393185"/>
              </a:xfrm>
              <a:prstGeom prst="rect">
                <a:avLst/>
              </a:prstGeom>
              <a:blipFill>
                <a:blip r:embed="rId28"/>
                <a:stretch>
                  <a:fillRect l="-6250" t="-12500" r="-5469" b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CB4D80C-7C39-41B7-888F-D1E414E0B668}"/>
                  </a:ext>
                </a:extLst>
              </p:cNvPr>
              <p:cNvSpPr txBox="1"/>
              <p:nvPr/>
            </p:nvSpPr>
            <p:spPr>
              <a:xfrm>
                <a:off x="11210890" y="1923051"/>
                <a:ext cx="780214" cy="361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CB4D80C-7C39-41B7-888F-D1E414E0B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0890" y="1923051"/>
                <a:ext cx="780214" cy="361894"/>
              </a:xfrm>
              <a:prstGeom prst="rect">
                <a:avLst/>
              </a:prstGeom>
              <a:blipFill>
                <a:blip r:embed="rId29"/>
                <a:stretch>
                  <a:fillRect l="-6250" t="-11667" r="-6250" b="-1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979CDC2-E0B8-4DE6-9863-AE48B85B3AB0}"/>
                  </a:ext>
                </a:extLst>
              </p:cNvPr>
              <p:cNvSpPr txBox="1"/>
              <p:nvPr/>
            </p:nvSpPr>
            <p:spPr>
              <a:xfrm>
                <a:off x="10124420" y="2779842"/>
                <a:ext cx="523733" cy="342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979CDC2-E0B8-4DE6-9863-AE48B85B3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420" y="2779842"/>
                <a:ext cx="523733" cy="342594"/>
              </a:xfrm>
              <a:prstGeom prst="rect">
                <a:avLst/>
              </a:prstGeom>
              <a:blipFill>
                <a:blip r:embed="rId30"/>
                <a:stretch>
                  <a:fillRect l="-10465" t="-23214" r="-3488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A5BA3E2-7AD7-452A-B856-B9C0361341EB}"/>
                  </a:ext>
                </a:extLst>
              </p:cNvPr>
              <p:cNvSpPr txBox="1"/>
              <p:nvPr/>
            </p:nvSpPr>
            <p:spPr>
              <a:xfrm>
                <a:off x="10786777" y="4028972"/>
                <a:ext cx="523733" cy="360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A5BA3E2-7AD7-452A-B856-B9C036134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777" y="4028972"/>
                <a:ext cx="523733" cy="360996"/>
              </a:xfrm>
              <a:prstGeom prst="rect">
                <a:avLst/>
              </a:prstGeom>
              <a:blipFill>
                <a:blip r:embed="rId31"/>
                <a:stretch>
                  <a:fillRect l="-10465" t="-18644" r="-4651" b="-15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0F1A970-4C90-4E23-A17E-38E3F28E4B72}"/>
                  </a:ext>
                </a:extLst>
              </p:cNvPr>
              <p:cNvSpPr txBox="1"/>
              <p:nvPr/>
            </p:nvSpPr>
            <p:spPr>
              <a:xfrm>
                <a:off x="8048903" y="4649893"/>
                <a:ext cx="431977" cy="401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0F1A970-4C90-4E23-A17E-38E3F28E4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903" y="4649893"/>
                <a:ext cx="431977" cy="401007"/>
              </a:xfrm>
              <a:prstGeom prst="rect">
                <a:avLst/>
              </a:prstGeom>
              <a:blipFill>
                <a:blip r:embed="rId32"/>
                <a:stretch>
                  <a:fillRect l="-12676" t="-12121" r="-26761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1E93DF2-9A0E-4F88-BE43-218749C7CE41}"/>
                  </a:ext>
                </a:extLst>
              </p:cNvPr>
              <p:cNvSpPr txBox="1"/>
              <p:nvPr/>
            </p:nvSpPr>
            <p:spPr>
              <a:xfrm>
                <a:off x="9726899" y="3976496"/>
                <a:ext cx="511358" cy="401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1E93DF2-9A0E-4F88-BE43-218749C7C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899" y="3976496"/>
                <a:ext cx="511358" cy="401007"/>
              </a:xfrm>
              <a:prstGeom prst="rect">
                <a:avLst/>
              </a:prstGeom>
              <a:blipFill>
                <a:blip r:embed="rId33"/>
                <a:stretch>
                  <a:fillRect l="-10714" t="-10606" r="-5952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8CCA8FC-36D2-4EEF-B261-A8DC50DFD980}"/>
                  </a:ext>
                </a:extLst>
              </p:cNvPr>
              <p:cNvSpPr txBox="1"/>
              <p:nvPr/>
            </p:nvSpPr>
            <p:spPr>
              <a:xfrm>
                <a:off x="5250547" y="67997"/>
                <a:ext cx="7109575" cy="559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 momentum of B in the rest frame of A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 the rotation is anticlockwise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 the rotation is clockwise </a:t>
                </a:r>
              </a:p>
            </p:txBody>
          </p:sp>
        </mc:Choice>
        <mc:Fallback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8CCA8FC-36D2-4EEF-B261-A8DC50DFD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47" y="67997"/>
                <a:ext cx="7109575" cy="559384"/>
              </a:xfrm>
              <a:prstGeom prst="rect">
                <a:avLst/>
              </a:prstGeom>
              <a:blipFill>
                <a:blip r:embed="rId34"/>
                <a:stretch>
                  <a:fillRect l="-1200" t="-21739" r="-943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B7FAC2CB-47B2-4755-87C3-9E41E9C82EA5}"/>
              </a:ext>
            </a:extLst>
          </p:cNvPr>
          <p:cNvSpPr txBox="1"/>
          <p:nvPr/>
        </p:nvSpPr>
        <p:spPr>
          <a:xfrm>
            <a:off x="5667884" y="307126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4EAB5F25-6DCE-4640-9236-C099F2EB3D8A}"/>
                  </a:ext>
                </a:extLst>
              </p:cNvPr>
              <p:cNvSpPr txBox="1"/>
              <p:nvPr/>
            </p:nvSpPr>
            <p:spPr>
              <a:xfrm>
                <a:off x="349693" y="4463628"/>
                <a:ext cx="721415" cy="457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sub>
                        <m:sup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4EAB5F25-6DCE-4640-9236-C099F2EB3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93" y="4463628"/>
                <a:ext cx="721415" cy="457882"/>
              </a:xfrm>
              <a:prstGeom prst="rect">
                <a:avLst/>
              </a:prstGeom>
              <a:blipFill>
                <a:blip r:embed="rId35"/>
                <a:stretch>
                  <a:fillRect l="-92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05C220D6-6156-45C9-AE29-A936F1CF49CE}"/>
              </a:ext>
            </a:extLst>
          </p:cNvPr>
          <p:cNvCxnSpPr/>
          <p:nvPr/>
        </p:nvCxnSpPr>
        <p:spPr>
          <a:xfrm>
            <a:off x="1111959" y="4624623"/>
            <a:ext cx="1015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F551FDBD-0C97-48F9-9E6A-9562A27B4FC6}"/>
                  </a:ext>
                </a:extLst>
              </p:cNvPr>
              <p:cNvSpPr txBox="1"/>
              <p:nvPr/>
            </p:nvSpPr>
            <p:spPr>
              <a:xfrm>
                <a:off x="3000156" y="3007443"/>
                <a:ext cx="686022" cy="457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sub>
                        <m:sup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F551FDBD-0C97-48F9-9E6A-9562A27B4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156" y="3007443"/>
                <a:ext cx="686022" cy="457882"/>
              </a:xfrm>
              <a:prstGeom prst="rect">
                <a:avLst/>
              </a:prstGeom>
              <a:blipFill>
                <a:blip r:embed="rId36"/>
                <a:stretch>
                  <a:fillRect l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DB0BCBAD-E987-4200-B5B3-D94E4999FAF9}"/>
              </a:ext>
            </a:extLst>
          </p:cNvPr>
          <p:cNvCxnSpPr/>
          <p:nvPr/>
        </p:nvCxnSpPr>
        <p:spPr>
          <a:xfrm flipH="1">
            <a:off x="2345331" y="3206292"/>
            <a:ext cx="578073" cy="361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4945353-9926-4805-AABC-E3749D782CD6}"/>
                  </a:ext>
                </a:extLst>
              </p:cNvPr>
              <p:cNvSpPr txBox="1"/>
              <p:nvPr/>
            </p:nvSpPr>
            <p:spPr>
              <a:xfrm>
                <a:off x="2702001" y="2526018"/>
                <a:ext cx="752514" cy="32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4945353-9926-4805-AABC-E3749D782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001" y="2526018"/>
                <a:ext cx="752514" cy="325858"/>
              </a:xfrm>
              <a:prstGeom prst="rect">
                <a:avLst/>
              </a:prstGeom>
              <a:blipFill>
                <a:blip r:embed="rId37"/>
                <a:stretch>
                  <a:fillRect b="-2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D2D872C0-66F9-4A44-93F8-18EEDD488B2E}"/>
              </a:ext>
            </a:extLst>
          </p:cNvPr>
          <p:cNvCxnSpPr/>
          <p:nvPr/>
        </p:nvCxnSpPr>
        <p:spPr>
          <a:xfrm flipH="1">
            <a:off x="2381517" y="2766468"/>
            <a:ext cx="252850" cy="327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B2B5C6A-6CD6-4C13-8A7D-2BF9C0ACFD81}"/>
                  </a:ext>
                </a:extLst>
              </p:cNvPr>
              <p:cNvSpPr txBox="1"/>
              <p:nvPr/>
            </p:nvSpPr>
            <p:spPr>
              <a:xfrm>
                <a:off x="647322" y="1676577"/>
                <a:ext cx="553934" cy="32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B2B5C6A-6CD6-4C13-8A7D-2BF9C0ACF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22" y="1676577"/>
                <a:ext cx="553934" cy="325858"/>
              </a:xfrm>
              <a:prstGeom prst="rect">
                <a:avLst/>
              </a:prstGeom>
              <a:blipFill>
                <a:blip r:embed="rId38"/>
                <a:stretch>
                  <a:fillRect l="-8791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F08E3C4E-44F6-4BCC-9A48-99E1FDBB252F}"/>
              </a:ext>
            </a:extLst>
          </p:cNvPr>
          <p:cNvCxnSpPr/>
          <p:nvPr/>
        </p:nvCxnSpPr>
        <p:spPr>
          <a:xfrm>
            <a:off x="1194881" y="1836595"/>
            <a:ext cx="424579" cy="393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04995B0A-CA36-47AB-8324-1B094C73160A}"/>
                  </a:ext>
                </a:extLst>
              </p:cNvPr>
              <p:cNvSpPr txBox="1"/>
              <p:nvPr/>
            </p:nvSpPr>
            <p:spPr>
              <a:xfrm>
                <a:off x="2581644" y="2009967"/>
                <a:ext cx="835870" cy="391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04995B0A-CA36-47AB-8324-1B094C731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644" y="2009967"/>
                <a:ext cx="835870" cy="391133"/>
              </a:xfrm>
              <a:prstGeom prst="rect">
                <a:avLst/>
              </a:prstGeom>
              <a:blipFill>
                <a:blip r:embed="rId39"/>
                <a:stretch>
                  <a:fillRect l="-7971" r="-5072" b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AA132211-7264-4DD4-B4F1-FB943250254B}"/>
                  </a:ext>
                </a:extLst>
              </p:cNvPr>
              <p:cNvSpPr txBox="1"/>
              <p:nvPr/>
            </p:nvSpPr>
            <p:spPr>
              <a:xfrm>
                <a:off x="1972449" y="632761"/>
                <a:ext cx="553934" cy="32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AA132211-7264-4DD4-B4F1-FB9432502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449" y="632761"/>
                <a:ext cx="553934" cy="325858"/>
              </a:xfrm>
              <a:prstGeom prst="rect">
                <a:avLst/>
              </a:prstGeom>
              <a:blipFill>
                <a:blip r:embed="rId40"/>
                <a:stretch>
                  <a:fillRect l="-10000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736F4135-61A0-4429-8E70-600EB6381679}"/>
              </a:ext>
            </a:extLst>
          </p:cNvPr>
          <p:cNvCxnSpPr>
            <a:stCxn id="50" idx="1"/>
          </p:cNvCxnSpPr>
          <p:nvPr/>
        </p:nvCxnSpPr>
        <p:spPr>
          <a:xfrm flipH="1">
            <a:off x="2299162" y="2205534"/>
            <a:ext cx="282482" cy="24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D6728DE8-7F94-48E4-816F-66785AF726EC}"/>
              </a:ext>
            </a:extLst>
          </p:cNvPr>
          <p:cNvCxnSpPr/>
          <p:nvPr/>
        </p:nvCxnSpPr>
        <p:spPr>
          <a:xfrm flipH="1">
            <a:off x="2209800" y="953618"/>
            <a:ext cx="30703" cy="268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71E86D37-ACEC-4E65-9F1C-A09C809B5491}"/>
                  </a:ext>
                </a:extLst>
              </p:cNvPr>
              <p:cNvSpPr txBox="1"/>
              <p:nvPr/>
            </p:nvSpPr>
            <p:spPr>
              <a:xfrm>
                <a:off x="4819820" y="3284512"/>
                <a:ext cx="773545" cy="457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sub>
                        <m:sup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71E86D37-ACEC-4E65-9F1C-A09C809B5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820" y="3284512"/>
                <a:ext cx="773545" cy="457882"/>
              </a:xfrm>
              <a:prstGeom prst="rect">
                <a:avLst/>
              </a:prstGeom>
              <a:blipFill>
                <a:blip r:embed="rId41"/>
                <a:stretch>
                  <a:fillRect l="-6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2B770362-AC08-448E-90E1-58F0D5801442}"/>
              </a:ext>
            </a:extLst>
          </p:cNvPr>
          <p:cNvCxnSpPr/>
          <p:nvPr/>
        </p:nvCxnSpPr>
        <p:spPr>
          <a:xfrm>
            <a:off x="5430340" y="3483102"/>
            <a:ext cx="429318" cy="361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A8D371B8-1E82-4FE4-8440-9E0A703CEBBD}"/>
                  </a:ext>
                </a:extLst>
              </p:cNvPr>
              <p:cNvSpPr txBox="1"/>
              <p:nvPr/>
            </p:nvSpPr>
            <p:spPr>
              <a:xfrm>
                <a:off x="4133056" y="5197546"/>
                <a:ext cx="641458" cy="360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A8D371B8-1E82-4FE4-8440-9E0A703CE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056" y="5197546"/>
                <a:ext cx="641458" cy="360996"/>
              </a:xfrm>
              <a:prstGeom prst="rect">
                <a:avLst/>
              </a:prstGeom>
              <a:blipFill>
                <a:blip r:embed="rId42"/>
                <a:stretch>
                  <a:fillRect l="-7619" b="-118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6F4F26C8-B889-48F4-9AB5-1E5FA7DC26AB}"/>
              </a:ext>
            </a:extLst>
          </p:cNvPr>
          <p:cNvCxnSpPr>
            <a:stCxn id="60" idx="3"/>
          </p:cNvCxnSpPr>
          <p:nvPr/>
        </p:nvCxnSpPr>
        <p:spPr>
          <a:xfrm>
            <a:off x="4774514" y="5378044"/>
            <a:ext cx="335706" cy="23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C459356C-ECB2-484B-812C-F5A051B70F8B}"/>
                  </a:ext>
                </a:extLst>
              </p:cNvPr>
              <p:cNvSpPr txBox="1"/>
              <p:nvPr/>
            </p:nvSpPr>
            <p:spPr>
              <a:xfrm>
                <a:off x="7261906" y="1444769"/>
                <a:ext cx="328551" cy="3109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C459356C-ECB2-484B-812C-F5A051B70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906" y="1444769"/>
                <a:ext cx="328551" cy="310983"/>
              </a:xfrm>
              <a:prstGeom prst="rect">
                <a:avLst/>
              </a:prstGeom>
              <a:blipFill>
                <a:blip r:embed="rId43"/>
                <a:stretch>
                  <a:fillRect l="-14815" r="-5556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747C8209-4ABE-4791-A155-D0361A8A926C}"/>
              </a:ext>
            </a:extLst>
          </p:cNvPr>
          <p:cNvCxnSpPr/>
          <p:nvPr/>
        </p:nvCxnSpPr>
        <p:spPr>
          <a:xfrm flipH="1">
            <a:off x="7140696" y="1784221"/>
            <a:ext cx="327099" cy="554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A077A659-F974-4F37-BF5A-5EC1A9302EB4}"/>
                  </a:ext>
                </a:extLst>
              </p:cNvPr>
              <p:cNvSpPr txBox="1"/>
              <p:nvPr/>
            </p:nvSpPr>
            <p:spPr>
              <a:xfrm>
                <a:off x="4490030" y="3989518"/>
                <a:ext cx="840037" cy="358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A077A659-F974-4F37-BF5A-5EC1A9302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030" y="3989518"/>
                <a:ext cx="840037" cy="358944"/>
              </a:xfrm>
              <a:prstGeom prst="rect">
                <a:avLst/>
              </a:prstGeom>
              <a:blipFill>
                <a:blip r:embed="rId44"/>
                <a:stretch>
                  <a:fillRect l="-730" b="-22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6F9F3BD3-B920-45A8-AD3B-0DA90261A49F}"/>
                  </a:ext>
                </a:extLst>
              </p:cNvPr>
              <p:cNvSpPr txBox="1"/>
              <p:nvPr/>
            </p:nvSpPr>
            <p:spPr>
              <a:xfrm>
                <a:off x="6961229" y="3152478"/>
                <a:ext cx="354008" cy="3109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6F9F3BD3-B920-45A8-AD3B-0DA90261A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229" y="3152478"/>
                <a:ext cx="354008" cy="310983"/>
              </a:xfrm>
              <a:prstGeom prst="rect">
                <a:avLst/>
              </a:prstGeom>
              <a:blipFill>
                <a:blip r:embed="rId45"/>
                <a:stretch>
                  <a:fillRect l="-22414" r="-6897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F0F50023-4CB6-4E2E-9E0E-ACF3A9DBF9E8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5330067" y="4168990"/>
            <a:ext cx="106876" cy="323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DBF25B78-1A6B-41CF-9679-B5A4648E1A0D}"/>
              </a:ext>
            </a:extLst>
          </p:cNvPr>
          <p:cNvCxnSpPr>
            <a:stCxn id="67" idx="1"/>
          </p:cNvCxnSpPr>
          <p:nvPr/>
        </p:nvCxnSpPr>
        <p:spPr>
          <a:xfrm flipH="1">
            <a:off x="6777729" y="3307970"/>
            <a:ext cx="183500" cy="48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F8E4C282-AF68-48B9-84F6-9030DE21EEAD}"/>
                  </a:ext>
                </a:extLst>
              </p:cNvPr>
              <p:cNvSpPr txBox="1"/>
              <p:nvPr/>
            </p:nvSpPr>
            <p:spPr>
              <a:xfrm>
                <a:off x="8590526" y="2727687"/>
                <a:ext cx="653192" cy="436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F8E4C282-AF68-48B9-84F6-9030DE21E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526" y="2727687"/>
                <a:ext cx="653192" cy="436723"/>
              </a:xfrm>
              <a:prstGeom prst="rect">
                <a:avLst/>
              </a:prstGeom>
              <a:blipFill>
                <a:blip r:embed="rId46"/>
                <a:stretch>
                  <a:fillRect l="-6542" r="-7477" b="-180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C5CD7E6C-B1B7-4468-80EA-29FC64EF9219}"/>
              </a:ext>
            </a:extLst>
          </p:cNvPr>
          <p:cNvCxnSpPr/>
          <p:nvPr/>
        </p:nvCxnSpPr>
        <p:spPr>
          <a:xfrm>
            <a:off x="8878754" y="3071267"/>
            <a:ext cx="636094" cy="592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78A2FFE8-3375-4696-80D3-1F319DE3E8F9}"/>
                  </a:ext>
                </a:extLst>
              </p:cNvPr>
              <p:cNvSpPr txBox="1"/>
              <p:nvPr/>
            </p:nvSpPr>
            <p:spPr>
              <a:xfrm>
                <a:off x="9802880" y="968017"/>
                <a:ext cx="787972" cy="3981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78A2FFE8-3375-4696-80D3-1F319DE3E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880" y="968017"/>
                <a:ext cx="787972" cy="398122"/>
              </a:xfrm>
              <a:prstGeom prst="rect">
                <a:avLst/>
              </a:prstGeom>
              <a:blipFill>
                <a:blip r:embed="rId47"/>
                <a:stretch>
                  <a:fillRect l="-5426" r="-6202" b="-1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9EE16E7C-7B53-4276-B0C0-F3CBCA692B4B}"/>
              </a:ext>
            </a:extLst>
          </p:cNvPr>
          <p:cNvCxnSpPr/>
          <p:nvPr/>
        </p:nvCxnSpPr>
        <p:spPr>
          <a:xfrm>
            <a:off x="10219551" y="1358066"/>
            <a:ext cx="90134" cy="478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BE3F2960-0DD6-40E8-BEAE-0A25CDD8214B}"/>
                  </a:ext>
                </a:extLst>
              </p:cNvPr>
              <p:cNvSpPr txBox="1"/>
              <p:nvPr/>
            </p:nvSpPr>
            <p:spPr>
              <a:xfrm>
                <a:off x="10914609" y="2408762"/>
                <a:ext cx="531492" cy="340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BE3F2960-0DD6-40E8-BEAE-0A25CDD82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609" y="2408762"/>
                <a:ext cx="531492" cy="340927"/>
              </a:xfrm>
              <a:prstGeom prst="rect">
                <a:avLst/>
              </a:prstGeom>
              <a:blipFill>
                <a:blip r:embed="rId48"/>
                <a:stretch>
                  <a:fillRect l="-9091"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1470E6E4-E0D4-47BF-8D3A-F396950DA0F6}"/>
              </a:ext>
            </a:extLst>
          </p:cNvPr>
          <p:cNvCxnSpPr>
            <a:cxnSpLocks/>
          </p:cNvCxnSpPr>
          <p:nvPr/>
        </p:nvCxnSpPr>
        <p:spPr>
          <a:xfrm flipH="1">
            <a:off x="10817320" y="2686446"/>
            <a:ext cx="183401" cy="253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D84C7C03-ABBF-45F3-B926-2D9A1F9EF0F5}"/>
                  </a:ext>
                </a:extLst>
              </p:cNvPr>
              <p:cNvSpPr txBox="1"/>
              <p:nvPr/>
            </p:nvSpPr>
            <p:spPr>
              <a:xfrm>
                <a:off x="10494171" y="5484429"/>
                <a:ext cx="861711" cy="436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D84C7C03-ABBF-45F3-B926-2D9A1F9EF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171" y="5484429"/>
                <a:ext cx="861711" cy="436723"/>
              </a:xfrm>
              <a:prstGeom prst="rect">
                <a:avLst/>
              </a:prstGeom>
              <a:blipFill>
                <a:blip r:embed="rId49"/>
                <a:stretch>
                  <a:fillRect r="-4930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E12DAE4B-DCE4-47C0-A65C-7C86E7EA45D5}"/>
              </a:ext>
            </a:extLst>
          </p:cNvPr>
          <p:cNvCxnSpPr/>
          <p:nvPr/>
        </p:nvCxnSpPr>
        <p:spPr>
          <a:xfrm flipH="1" flipV="1">
            <a:off x="9799545" y="4968191"/>
            <a:ext cx="693781" cy="550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ABBEB726-0024-458B-B6D6-A3F7BACF1B8C}"/>
                  </a:ext>
                </a:extLst>
              </p:cNvPr>
              <p:cNvSpPr txBox="1"/>
              <p:nvPr/>
            </p:nvSpPr>
            <p:spPr>
              <a:xfrm>
                <a:off x="10337220" y="4395028"/>
                <a:ext cx="556947" cy="327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ABBEB726-0024-458B-B6D6-A3F7BACF1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220" y="4395028"/>
                <a:ext cx="556947" cy="327910"/>
              </a:xfrm>
              <a:prstGeom prst="rect">
                <a:avLst/>
              </a:prstGeom>
              <a:blipFill>
                <a:blip r:embed="rId50"/>
                <a:stretch>
                  <a:fillRect l="-14286" b="-2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8FD19FD3-F08E-4248-9270-85E5E15FA944}"/>
                  </a:ext>
                </a:extLst>
              </p:cNvPr>
              <p:cNvSpPr txBox="1"/>
              <p:nvPr/>
            </p:nvSpPr>
            <p:spPr>
              <a:xfrm>
                <a:off x="8878754" y="2290360"/>
                <a:ext cx="986552" cy="3981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8FD19FD3-F08E-4248-9270-85E5E15FA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4" y="2290360"/>
                <a:ext cx="986552" cy="398122"/>
              </a:xfrm>
              <a:prstGeom prst="rect">
                <a:avLst/>
              </a:prstGeom>
              <a:blipFill>
                <a:blip r:embed="rId51"/>
                <a:stretch>
                  <a:fillRect r="-4321" b="-1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653531F9-84E2-44E9-BF85-3E0ED6764BDD}"/>
              </a:ext>
            </a:extLst>
          </p:cNvPr>
          <p:cNvCxnSpPr/>
          <p:nvPr/>
        </p:nvCxnSpPr>
        <p:spPr>
          <a:xfrm>
            <a:off x="9660531" y="2591163"/>
            <a:ext cx="532764" cy="100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8763EADA-39F2-4B33-93D3-E81757518083}"/>
              </a:ext>
            </a:extLst>
          </p:cNvPr>
          <p:cNvCxnSpPr>
            <a:cxnSpLocks/>
          </p:cNvCxnSpPr>
          <p:nvPr/>
        </p:nvCxnSpPr>
        <p:spPr>
          <a:xfrm flipH="1" flipV="1">
            <a:off x="10264618" y="4055408"/>
            <a:ext cx="310997" cy="378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7FB164F4-8CA8-4A5D-89F9-A9E2909FBD91}"/>
              </a:ext>
            </a:extLst>
          </p:cNvPr>
          <p:cNvSpPr txBox="1"/>
          <p:nvPr/>
        </p:nvSpPr>
        <p:spPr>
          <a:xfrm>
            <a:off x="243276" y="5879461"/>
            <a:ext cx="291105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 calculated by TF-PWA,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required the 4-monmenta 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CC122CF3-024D-4408-A0E6-DC69611C9E06}"/>
              </a:ext>
            </a:extLst>
          </p:cNvPr>
          <p:cNvSpPr txBox="1"/>
          <p:nvPr/>
        </p:nvSpPr>
        <p:spPr>
          <a:xfrm>
            <a:off x="7015340" y="6286108"/>
            <a:ext cx="457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model generated by a script using TF-PWA.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4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E965AEC-7042-4F46-86FB-0AD23AB96C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Special properties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E965AEC-7042-4F46-86FB-0AD23AB96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98" t="-27619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6BC042-DB1A-4CA6-B195-D2B1C7292E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Alignment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Helicity is dependent on the reference frame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Helicity change in boost and rotation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Sup>
                          <m:sSub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altLang="zh-CN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altLang="zh-CN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 of amplitude required the same helicity for the same particle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sub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sSubSup>
                          <m:sSub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sub>
                      <m: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b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in TF-PWA</a:t>
                </a: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Automatic calculate 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alignment angle, use SU(2) group to represent boost and rotation</a:t>
                </a:r>
              </a:p>
              <a:p>
                <a:pPr lvl="2"/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 D matrix to correct it.</a:t>
                </a: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Checks: 4-body(w/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results can apply to 3-body (w/o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same parameters values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3-body as 4-body,</a:t>
                </a: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fractions and distribution have to be the same.</a:t>
                </a:r>
              </a:p>
              <a:p>
                <a:pPr lvl="2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6BC042-DB1A-4CA6-B195-D2B1C7292E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B6CA88-3C39-4973-BB28-06E88D0B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1545A9B-F0BA-4D37-8B1B-2DDBD53A439E}"/>
              </a:ext>
            </a:extLst>
          </p:cNvPr>
          <p:cNvSpPr txBox="1"/>
          <p:nvPr/>
        </p:nvSpPr>
        <p:spPr>
          <a:xfrm>
            <a:off x="5330607" y="5945823"/>
            <a:ext cx="7142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4"/>
              </a:rPr>
              <a:t>https://github.com/jiangyi15/tf-pwa/tree/dev/checks/chain_frac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79D491F-C581-474B-B581-8064E5E776A9}"/>
              </a:ext>
            </a:extLst>
          </p:cNvPr>
          <p:cNvCxnSpPr>
            <a:cxnSpLocks/>
          </p:cNvCxnSpPr>
          <p:nvPr/>
        </p:nvCxnSpPr>
        <p:spPr>
          <a:xfrm flipV="1">
            <a:off x="7659757" y="947530"/>
            <a:ext cx="443947" cy="834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478A9DC-1B12-4488-BF40-4199F695A659}"/>
              </a:ext>
            </a:extLst>
          </p:cNvPr>
          <p:cNvCxnSpPr>
            <a:cxnSpLocks/>
          </p:cNvCxnSpPr>
          <p:nvPr/>
        </p:nvCxnSpPr>
        <p:spPr>
          <a:xfrm flipV="1">
            <a:off x="10265465" y="1126434"/>
            <a:ext cx="839857" cy="6559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195654C-6A94-4D15-89E1-D93654DBC63C}"/>
              </a:ext>
            </a:extLst>
          </p:cNvPr>
          <p:cNvCxnSpPr>
            <a:cxnSpLocks/>
          </p:cNvCxnSpPr>
          <p:nvPr/>
        </p:nvCxnSpPr>
        <p:spPr>
          <a:xfrm>
            <a:off x="8759687" y="1454425"/>
            <a:ext cx="10187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2CC1415-3893-442A-AC20-8C4D2C59E3C1}"/>
                  </a:ext>
                </a:extLst>
              </p:cNvPr>
              <p:cNvSpPr txBox="1"/>
              <p:nvPr/>
            </p:nvSpPr>
            <p:spPr>
              <a:xfrm>
                <a:off x="7659757" y="809030"/>
                <a:ext cx="193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2CC1415-3893-442A-AC20-8C4D2C59E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757" y="809030"/>
                <a:ext cx="193579" cy="276999"/>
              </a:xfrm>
              <a:prstGeom prst="rect">
                <a:avLst/>
              </a:prstGeom>
              <a:blipFill>
                <a:blip r:embed="rId5"/>
                <a:stretch>
                  <a:fillRect l="-29032" t="-48889" r="-10967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3AC7CBA-DA51-41AE-A083-1DC8694B0023}"/>
                  </a:ext>
                </a:extLst>
              </p:cNvPr>
              <p:cNvSpPr txBox="1"/>
              <p:nvPr/>
            </p:nvSpPr>
            <p:spPr>
              <a:xfrm>
                <a:off x="10760766" y="772585"/>
                <a:ext cx="2646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3AC7CBA-DA51-41AE-A083-1DC8694B0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766" y="772585"/>
                <a:ext cx="264688" cy="276999"/>
              </a:xfrm>
              <a:prstGeom prst="rect">
                <a:avLst/>
              </a:prstGeom>
              <a:blipFill>
                <a:blip r:embed="rId6"/>
                <a:stretch>
                  <a:fillRect l="-20455" t="-48889" r="-75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A6928240-B494-43EB-8A4E-195939ED900F}"/>
              </a:ext>
            </a:extLst>
          </p:cNvPr>
          <p:cNvCxnSpPr>
            <a:cxnSpLocks/>
          </p:cNvCxnSpPr>
          <p:nvPr/>
        </p:nvCxnSpPr>
        <p:spPr>
          <a:xfrm>
            <a:off x="7629939" y="1782416"/>
            <a:ext cx="8779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6E516540-E9AA-469E-B88F-38BA402C34AD}"/>
              </a:ext>
            </a:extLst>
          </p:cNvPr>
          <p:cNvCxnSpPr>
            <a:cxnSpLocks/>
          </p:cNvCxnSpPr>
          <p:nvPr/>
        </p:nvCxnSpPr>
        <p:spPr>
          <a:xfrm>
            <a:off x="7876762" y="1427921"/>
            <a:ext cx="455542" cy="32314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717B94D9-729C-419B-B65F-73A8C944BADE}"/>
              </a:ext>
            </a:extLst>
          </p:cNvPr>
          <p:cNvCxnSpPr>
            <a:cxnSpLocks/>
          </p:cNvCxnSpPr>
          <p:nvPr/>
        </p:nvCxnSpPr>
        <p:spPr>
          <a:xfrm>
            <a:off x="10833652" y="1408689"/>
            <a:ext cx="271670" cy="3759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13BD5957-C13E-4289-8EC2-880F3153723D}"/>
              </a:ext>
            </a:extLst>
          </p:cNvPr>
          <p:cNvCxnSpPr>
            <a:cxnSpLocks/>
          </p:cNvCxnSpPr>
          <p:nvPr/>
        </p:nvCxnSpPr>
        <p:spPr>
          <a:xfrm>
            <a:off x="10265465" y="1784192"/>
            <a:ext cx="8779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86948C2D-610D-496D-8C1F-224C4770C5F6}"/>
                  </a:ext>
                </a:extLst>
              </p:cNvPr>
              <p:cNvSpPr txBox="1"/>
              <p:nvPr/>
            </p:nvSpPr>
            <p:spPr>
              <a:xfrm>
                <a:off x="8176591" y="1811444"/>
                <a:ext cx="188833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86948C2D-610D-496D-8C1F-224C4770C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591" y="1811444"/>
                <a:ext cx="188833" cy="312458"/>
              </a:xfrm>
              <a:prstGeom prst="rect">
                <a:avLst/>
              </a:prstGeom>
              <a:blipFill>
                <a:blip r:embed="rId7"/>
                <a:stretch>
                  <a:fillRect l="-25806" t="-43137" r="-109677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FAFD558-68D0-4EE5-AAC4-567BE786F21F}"/>
                  </a:ext>
                </a:extLst>
              </p:cNvPr>
              <p:cNvSpPr txBox="1"/>
              <p:nvPr/>
            </p:nvSpPr>
            <p:spPr>
              <a:xfrm>
                <a:off x="10707745" y="1798464"/>
                <a:ext cx="188833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FAFD558-68D0-4EE5-AAC4-567BE786F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745" y="1798464"/>
                <a:ext cx="188833" cy="312458"/>
              </a:xfrm>
              <a:prstGeom prst="rect">
                <a:avLst/>
              </a:prstGeom>
              <a:blipFill>
                <a:blip r:embed="rId8"/>
                <a:stretch>
                  <a:fillRect l="-30000" t="-43137" r="-113333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CC377D0C-4E4A-492C-95A8-CF76C9B4CE89}"/>
                  </a:ext>
                </a:extLst>
              </p:cNvPr>
              <p:cNvSpPr txBox="1"/>
              <p:nvPr/>
            </p:nvSpPr>
            <p:spPr>
              <a:xfrm>
                <a:off x="7411279" y="1349307"/>
                <a:ext cx="300147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CC377D0C-4E4A-492C-95A8-CF76C9B4C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279" y="1349307"/>
                <a:ext cx="300147" cy="298415"/>
              </a:xfrm>
              <a:prstGeom prst="rect">
                <a:avLst/>
              </a:prstGeom>
              <a:blipFill>
                <a:blip r:embed="rId9"/>
                <a:stretch>
                  <a:fillRect l="-18367" r="-8163" b="-20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5B255D85-8565-4879-9725-445437B51473}"/>
                  </a:ext>
                </a:extLst>
              </p:cNvPr>
              <p:cNvSpPr txBox="1"/>
              <p:nvPr/>
            </p:nvSpPr>
            <p:spPr>
              <a:xfrm>
                <a:off x="10139923" y="1305217"/>
                <a:ext cx="300147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5B255D85-8565-4879-9725-445437B51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923" y="1305217"/>
                <a:ext cx="300147" cy="298415"/>
              </a:xfrm>
              <a:prstGeom prst="rect">
                <a:avLst/>
              </a:prstGeom>
              <a:blipFill>
                <a:blip r:embed="rId10"/>
                <a:stretch>
                  <a:fillRect l="-18000" r="-6000" b="-20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本框 45">
            <a:extLst>
              <a:ext uri="{FF2B5EF4-FFF2-40B4-BE49-F238E27FC236}">
                <a16:creationId xmlns:a16="http://schemas.microsoft.com/office/drawing/2014/main" id="{D277A5AE-3A3F-43E0-8FA7-859674E6E4F9}"/>
              </a:ext>
            </a:extLst>
          </p:cNvPr>
          <p:cNvSpPr txBox="1"/>
          <p:nvPr/>
        </p:nvSpPr>
        <p:spPr>
          <a:xfrm>
            <a:off x="8902068" y="144211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39A90655-992B-44F5-8557-2FF30FD27AA4}"/>
                  </a:ext>
                </a:extLst>
              </p:cNvPr>
              <p:cNvSpPr txBox="1"/>
              <p:nvPr/>
            </p:nvSpPr>
            <p:spPr>
              <a:xfrm>
                <a:off x="7041352" y="3342683"/>
                <a:ext cx="5049011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Especially,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dirty="0"/>
                  <a:t>,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rotating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equal to origin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39A90655-992B-44F5-8557-2FF30FD27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352" y="3342683"/>
                <a:ext cx="5049011" cy="483466"/>
              </a:xfrm>
              <a:prstGeom prst="rect">
                <a:avLst/>
              </a:prstGeom>
              <a:blipFill>
                <a:blip r:embed="rId11"/>
                <a:stretch>
                  <a:fillRect l="-966" r="-242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34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EA0CA8E-BEF5-4E80-AEAC-EF1B2668D7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Special properties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EA0CA8E-BEF5-4E80-AEAC-EF1B2668D7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98" t="-27619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46B5AD-9093-4AEF-B541-7975E65A86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Ambiguity</a:t>
                </a:r>
              </a:p>
              <a:p>
                <a:pPr lvl="1"/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zh-C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GB" altLang="zh-C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GB" altLang="zh-CN">
                            <a:latin typeface="Cambria Math" panose="02040503050406030204" pitchFamily="18" charset="0"/>
                          </a:rPr>
                          <m:t>Φ</m:t>
                        </m:r>
                      </m:den>
                    </m:f>
                    <m:r>
                      <a:rPr lang="en-GB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sub>
                            </m:s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Λ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sup>
                        </m:sSubSup>
                      </m:e>
                    </m:d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p>
                    </m:sSubSup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−0 </m:t>
                        </m:r>
                      </m:sub>
                      <m:sup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helicity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helicity</a:t>
                </a:r>
                <a:r>
                  <a:rPr lang="en-US" altLang="zh-CN" dirty="0"/>
                  <a:t>. </a:t>
                </a: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 parity symmetry cause the </a:t>
                </a:r>
                <a:r>
                  <a:rPr lang="en-US" altLang="zh-CN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 flip.</a:t>
                </a:r>
                <a:endParaRPr lang="en-US" altLang="zh-CN" dirty="0"/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same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arbitrary phase</a:t>
                </a:r>
              </a:p>
              <a:p>
                <a:pPr lvl="3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only determine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𝛬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p>
                        </m:sSub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𝛬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p>
                        </m:sSubSup>
                      </m:e>
                    </m:d>
                  </m:oMath>
                </a14:m>
                <a:endPara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a circle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 LS scheme it is an ellipse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phase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fixed to 0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analysis,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also fixed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>
                        <a:latin typeface="Cambria Math" panose="02040503050406030204" pitchFamily="18" charset="0"/>
                      </a:rPr>
                      <m:t>0.732</m:t>
                    </m:r>
                    <m:r>
                      <m:rPr>
                        <m:nor/>
                      </m:rPr>
                      <a:rPr lang="en-US" altLang="zh-CN">
                        <a:latin typeface="Cambria Math" panose="020405030504060302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US" altLang="zh-CN">
                        <a:latin typeface="Cambria Math" panose="02040503050406030204" pitchFamily="18" charset="0"/>
                      </a:rPr>
                      <m:t>0.014</m:t>
                    </m:r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46B5AD-9093-4AEF-B541-7975E65A86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EE9340-7759-4E5D-943A-0E96725C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E109-1D0C-4146-8543-7984371D9D60}" type="slidenum">
              <a:rPr lang="zh-CN" altLang="en-US" smtClean="0"/>
              <a:t>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7EFDEFA-CF2A-42F5-BAB9-06C2AC3EAD10}"/>
                  </a:ext>
                </a:extLst>
              </p:cNvPr>
              <p:cNvSpPr txBox="1"/>
              <p:nvPr/>
            </p:nvSpPr>
            <p:spPr>
              <a:xfrm>
                <a:off x="7603107" y="3429000"/>
                <a:ext cx="4090928" cy="116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7EFDEFA-CF2A-42F5-BAB9-06C2AC3EA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107" y="3429000"/>
                <a:ext cx="4090928" cy="11614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234B4361-CA7C-4BBA-99DA-72D9007377C1}"/>
              </a:ext>
            </a:extLst>
          </p:cNvPr>
          <p:cNvSpPr txBox="1"/>
          <p:nvPr/>
        </p:nvSpPr>
        <p:spPr>
          <a:xfrm>
            <a:off x="8759928" y="528871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From PDG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7021661"/>
      </p:ext>
    </p:extLst>
  </p:cSld>
  <p:clrMapOvr>
    <a:masterClrMapping/>
  </p:clrMapOvr>
</p:sld>
</file>

<file path=ppt/theme/theme1.xml><?xml version="1.0" encoding="utf-8"?>
<a:theme xmlns:a="http://schemas.openxmlformats.org/drawingml/2006/main" name="lhcb_we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hcb_week.pptx" id="{6E65C6C0-883C-4C17-82FA-768214FA572C}" vid="{3C9B8C15-F531-4A21-90A1-03657A9CD9A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lhcb_week</Template>
  <TotalTime>2834</TotalTime>
  <Words>2016</Words>
  <Application>Microsoft Office PowerPoint</Application>
  <PresentationFormat>宽屏</PresentationFormat>
  <Paragraphs>374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SFBX1000</vt:lpstr>
      <vt:lpstr>SFRM1000</vt:lpstr>
      <vt:lpstr>SFTI1000</vt:lpstr>
      <vt:lpstr>等线</vt:lpstr>
      <vt:lpstr>等线 Light</vt:lpstr>
      <vt:lpstr>Arial</vt:lpstr>
      <vt:lpstr>Arial Black</vt:lpstr>
      <vt:lpstr>Cambria Math</vt:lpstr>
      <vt:lpstr>Consolas</vt:lpstr>
      <vt:lpstr>Times New Roman</vt:lpstr>
      <vt:lpstr>lhcb_week</vt:lpstr>
      <vt:lpstr>Amplitude Analysis Framework TF-PWA and Its Application in   Λ_c^+ →Λπ^+ π^0 </vt:lpstr>
      <vt:lpstr>Outline</vt:lpstr>
      <vt:lpstr>Introduction</vt:lpstr>
      <vt:lpstr>The TF-PWA  Framework</vt:lpstr>
      <vt:lpstr>Λ_c^+→Λπ^+ π^0 </vt:lpstr>
      <vt:lpstr>Helicity formalism</vt:lpstr>
      <vt:lpstr>Automatic Angle Plot</vt:lpstr>
      <vt:lpstr>Special properties in Λ_c^+→Λπ^+ π^0,Λ→pπ^- </vt:lpstr>
      <vt:lpstr>Special properties in Λ_c^+→Λπ^+ π^0,Λ→pπ^- </vt:lpstr>
      <vt:lpstr>Data and selection for Λ_c^+→Λπ^+ π^0</vt:lpstr>
      <vt:lpstr>Base fit results</vt:lpstr>
      <vt:lpstr>Extract the interested observations</vt:lpstr>
      <vt:lpstr>Performance</vt:lpstr>
      <vt:lpstr>Implement of covariant tensor formula</vt:lpstr>
      <vt:lpstr>Summary</vt:lpstr>
      <vt:lpstr>Alignment angle</vt:lpstr>
      <vt:lpstr>SU(2) represetion </vt:lpstr>
      <vt:lpstr>ΔE  </vt:lpstr>
      <vt:lpstr>Likelihood</vt:lpstr>
      <vt:lpstr>Fit parameters</vt:lpstr>
      <vt:lpstr>Formula of α_ρ and interference</vt:lpstr>
      <vt:lpstr>Projection in angle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蒋 艺</dc:creator>
  <cp:lastModifiedBy>蒋 艺</cp:lastModifiedBy>
  <cp:revision>86</cp:revision>
  <dcterms:created xsi:type="dcterms:W3CDTF">2023-03-30T12:41:27Z</dcterms:created>
  <dcterms:modified xsi:type="dcterms:W3CDTF">2023-04-07T16:01:31Z</dcterms:modified>
</cp:coreProperties>
</file>