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8" r:id="rId4"/>
    <p:sldId id="259" r:id="rId5"/>
    <p:sldId id="264" r:id="rId6"/>
    <p:sldId id="269" r:id="rId7"/>
    <p:sldId id="268" r:id="rId8"/>
    <p:sldId id="270" r:id="rId9"/>
    <p:sldId id="271" r:id="rId10"/>
    <p:sldId id="272" r:id="rId11"/>
    <p:sldId id="285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7981" autoAdjust="0"/>
  </p:normalViewPr>
  <p:slideViewPr>
    <p:cSldViewPr snapToGrid="0">
      <p:cViewPr varScale="1">
        <p:scale>
          <a:sx n="63" d="100"/>
          <a:sy n="63" d="100"/>
        </p:scale>
        <p:origin x="1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B3721-43D5-4097-B789-ED2F758B50AD}" type="datetimeFigureOut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37A5-1965-4DE4-BE8A-AB363458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83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237A5-1965-4DE4-BE8A-AB36345843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2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237A5-1965-4DE4-BE8A-AB36345843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24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belongs</a:t>
            </a:r>
            <a:r>
              <a:rPr kumimoji="1" lang="en-US" altLang="zh-CN" baseline="0" dirty="0" smtClean="0"/>
              <a:t> to </a:t>
            </a:r>
            <a:r>
              <a:rPr kumimoji="1" lang="en-US" altLang="zh-CN" baseline="0" dirty="0" err="1" smtClean="0"/>
              <a:t>nbar_mom</a:t>
            </a:r>
            <a:r>
              <a:rPr kumimoji="1" lang="en-US" altLang="zh-CN" baseline="0" dirty="0" smtClean="0"/>
              <a:t> = 0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237A5-1965-4DE4-BE8A-AB36345843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4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94FA-BA21-2C47-A692-D9D9F26860FC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F0E6-B178-854E-B16E-FDC9698BF880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7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E9B6-28EE-724E-BE72-F276F840A59D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00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2C34-6FE5-9043-AE40-8B67104E3855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1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77D2-A00A-E648-9F5C-67C1A594E753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1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781E-D9D3-D541-99C2-970541A45B42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60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6364-EB5D-1045-9CFF-3FC5A9478EDC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39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716C-B1B3-F249-907C-C2DF6FDDF48C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83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34D3-CB2B-1049-8A35-2F4350DD971B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7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01F-5EB5-C74E-B969-C323CB570815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1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9F13-70DB-A141-B84B-910AB358BCE1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2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7F34-F865-2B4B-87C3-6DE892614F37}" type="datetime1">
              <a:rPr lang="zh-CN" altLang="en-US" smtClean="0"/>
              <a:t>2018/7/23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A9C6-33AC-4E80-B461-F5DE132975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6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A study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𝑰𝑺𝑹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zh-CN" altLang="en-US" b="1" dirty="0" smtClean="0"/>
                  <a:t> </a:t>
                </a:r>
                <a:r>
                  <a:rPr lang="en-US" altLang="zh-CN" b="1" dirty="0" smtClean="0"/>
                  <a:t>events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b="-1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Based on EMC-time information proposed on STCF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4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 smtClean="0"/>
              <a:t>Efficiency in reality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04" y="1825625"/>
            <a:ext cx="6419687" cy="4351338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8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data @ 3.773</a:t>
            </a:r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76" y="1825625"/>
            <a:ext cx="6022647" cy="4351338"/>
          </a:xfrm>
        </p:spPr>
      </p:pic>
    </p:spTree>
    <p:extLst>
      <p:ext uri="{BB962C8B-B14F-4D97-AF65-F5344CB8AC3E}">
        <p14:creationId xmlns:p14="http://schemas.microsoft.com/office/powerpoint/2010/main" val="34632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J/psi-&gt; gam </a:t>
            </a:r>
            <a:r>
              <a:rPr kumimoji="1" lang="en-US" altLang="zh-CN" dirty="0" err="1" smtClean="0"/>
              <a:t>nnbar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4" y="1690688"/>
            <a:ext cx="5741906" cy="3948111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6" y="1870334"/>
            <a:ext cx="5559334" cy="37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08" y="330319"/>
            <a:ext cx="9390931" cy="6026031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54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95" y="272344"/>
            <a:ext cx="9620197" cy="6084006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3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2" y="1690688"/>
            <a:ext cx="6769896" cy="4351338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9" name="任意形状 8"/>
          <p:cNvSpPr/>
          <p:nvPr/>
        </p:nvSpPr>
        <p:spPr>
          <a:xfrm>
            <a:off x="5264332" y="2041926"/>
            <a:ext cx="2315945" cy="3209343"/>
          </a:xfrm>
          <a:custGeom>
            <a:avLst/>
            <a:gdLst>
              <a:gd name="connsiteX0" fmla="*/ 0 w 2315945"/>
              <a:gd name="connsiteY0" fmla="*/ 3209343 h 3209343"/>
              <a:gd name="connsiteX1" fmla="*/ 2272937 w 2315945"/>
              <a:gd name="connsiteY1" fmla="*/ 74257 h 3209343"/>
              <a:gd name="connsiteX2" fmla="*/ 1489165 w 2315945"/>
              <a:gd name="connsiteY2" fmla="*/ 988657 h 3209343"/>
              <a:gd name="connsiteX3" fmla="*/ 1489165 w 2315945"/>
              <a:gd name="connsiteY3" fmla="*/ 1027845 h 320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945" h="3209343">
                <a:moveTo>
                  <a:pt x="0" y="3209343"/>
                </a:moveTo>
                <a:cubicBezTo>
                  <a:pt x="1012371" y="1826857"/>
                  <a:pt x="2024743" y="444371"/>
                  <a:pt x="2272937" y="74257"/>
                </a:cubicBezTo>
                <a:cubicBezTo>
                  <a:pt x="2521131" y="-295857"/>
                  <a:pt x="1619794" y="829726"/>
                  <a:pt x="1489165" y="988657"/>
                </a:cubicBezTo>
                <a:cubicBezTo>
                  <a:pt x="1358536" y="1147588"/>
                  <a:pt x="1489165" y="1027845"/>
                  <a:pt x="1489165" y="1027845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71963" y="3328988"/>
            <a:ext cx="2457450" cy="1328737"/>
          </a:xfrm>
          <a:prstGeom prst="ellipse">
            <a:avLst/>
          </a:pr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8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4" y="282423"/>
            <a:ext cx="3820762" cy="6439052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74" y="556623"/>
            <a:ext cx="4235652" cy="31009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75" y="422035"/>
            <a:ext cx="6052275" cy="425399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53400" y="1998445"/>
            <a:ext cx="194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jpsi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748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nbar_tof_cal-nbar_tof</a:t>
            </a:r>
            <a:r>
              <a:rPr kumimoji="1" lang="en-US" altLang="zh-CN" dirty="0" smtClean="0"/>
              <a:t> (MC)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3" y="1690688"/>
            <a:ext cx="7943794" cy="5163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304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nbar_tof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nbar_tof_cal</a:t>
            </a:r>
            <a:r>
              <a:rPr kumimoji="1" lang="en-US" altLang="zh-CN" dirty="0" smtClean="0"/>
              <a:t>. (MC)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9" y="1825625"/>
            <a:ext cx="6709282" cy="4351338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62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delta momentum (MC)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31" y="1941685"/>
            <a:ext cx="9555337" cy="4916315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Basic idea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Select </a:t>
            </a:r>
            <a:r>
              <a:rPr lang="en-US" altLang="zh-CN" sz="2400" dirty="0" err="1" smtClean="0"/>
              <a:t>nbar</a:t>
            </a:r>
            <a:r>
              <a:rPr lang="en-US" altLang="zh-CN" sz="2400" dirty="0" smtClean="0"/>
              <a:t> and gamma only, then recoil neutron mass</a:t>
            </a:r>
          </a:p>
          <a:p>
            <a:r>
              <a:rPr lang="en-US" altLang="zh-CN" sz="2400" dirty="0" smtClean="0"/>
              <a:t>The two most energetic showers are </a:t>
            </a:r>
            <a:r>
              <a:rPr lang="en-US" altLang="zh-CN" sz="2400" dirty="0" err="1" smtClean="0"/>
              <a:t>nbar</a:t>
            </a:r>
            <a:r>
              <a:rPr lang="en-US" altLang="zh-CN" sz="2400" dirty="0" smtClean="0"/>
              <a:t> / gamma separately</a:t>
            </a:r>
          </a:p>
          <a:p>
            <a:r>
              <a:rPr lang="en-US" altLang="zh-CN" sz="2400" dirty="0" smtClean="0"/>
              <a:t>Using hit numbers within 40 degrees to distinguish </a:t>
            </a:r>
            <a:r>
              <a:rPr lang="en-US" altLang="zh-CN" sz="2400" dirty="0" err="1" smtClean="0"/>
              <a:t>nbar</a:t>
            </a:r>
            <a:r>
              <a:rPr lang="en-US" altLang="zh-CN" sz="2400" dirty="0" smtClean="0"/>
              <a:t>/gamma: 70% up precision.</a:t>
            </a:r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27" y="3458578"/>
            <a:ext cx="5165558" cy="3389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91" y="3468103"/>
            <a:ext cx="5093502" cy="3380372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8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/>
              <a:t>MC: After </a:t>
            </a:r>
            <a:r>
              <a:rPr kumimoji="1" lang="en-US" altLang="zh-CN" dirty="0" smtClean="0"/>
              <a:t>a simple weight (w=10 at low </a:t>
            </a:r>
            <a:r>
              <a:rPr kumimoji="1" lang="en-US" altLang="zh-CN" dirty="0" err="1" smtClean="0"/>
              <a:t>nnbar</a:t>
            </a:r>
            <a:r>
              <a:rPr kumimoji="1" lang="en-US" altLang="zh-CN" dirty="0" smtClean="0"/>
              <a:t> mass)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" y="1965416"/>
            <a:ext cx="5009018" cy="337729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7140"/>
            <a:ext cx="5699760" cy="38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data, after veto cosmic / pi0 backgrounds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2" y="1990090"/>
            <a:ext cx="5638118" cy="3850005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090"/>
            <a:ext cx="5392360" cy="370776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073620" y="3488372"/>
            <a:ext cx="2044760" cy="853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51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Shower Hit </a:t>
            </a:r>
            <a:r>
              <a:rPr lang="en-US" altLang="zh-CN" b="1" dirty="0"/>
              <a:t>N</a:t>
            </a:r>
            <a:r>
              <a:rPr lang="en-US" altLang="zh-CN" b="1" dirty="0" smtClean="0"/>
              <a:t>umbers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584773"/>
            <a:ext cx="10515600" cy="592189"/>
          </a:xfrm>
        </p:spPr>
        <p:txBody>
          <a:bodyPr/>
          <a:lstStyle/>
          <a:p>
            <a:r>
              <a:rPr lang="en-US" altLang="zh-CN" dirty="0" smtClean="0"/>
              <a:t>Choice of BDT 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98" y="1825625"/>
            <a:ext cx="4749465" cy="3534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199" y="1940092"/>
            <a:ext cx="5130465" cy="3644682"/>
          </a:xfrm>
          <a:prstGeom prst="rect">
            <a:avLst/>
          </a:prstGeom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9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EMC time information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en-US" altLang="zh-CN" dirty="0" smtClean="0"/>
              <a:t>Give </a:t>
            </a:r>
            <a:r>
              <a:rPr lang="en-US" altLang="zh-CN" dirty="0" err="1" smtClean="0"/>
              <a:t>nbar</a:t>
            </a:r>
            <a:r>
              <a:rPr lang="en-US" altLang="zh-CN" dirty="0" smtClean="0"/>
              <a:t> candidate a time information, smeared with 50/100/200 </a:t>
            </a:r>
            <a:r>
              <a:rPr lang="en-US" altLang="zh-CN" dirty="0" err="1" smtClean="0"/>
              <a:t>ps</a:t>
            </a:r>
            <a:r>
              <a:rPr lang="en-US" altLang="zh-CN" dirty="0" smtClean="0"/>
              <a:t> resolution (different STCF design index)</a:t>
            </a:r>
          </a:p>
          <a:p>
            <a:r>
              <a:rPr lang="en-US" altLang="zh-CN" dirty="0" smtClean="0"/>
              <a:t>Matching </a:t>
            </a:r>
            <a:r>
              <a:rPr lang="en-US" altLang="zh-CN" dirty="0" err="1" smtClean="0"/>
              <a:t>nbar</a:t>
            </a:r>
            <a:r>
              <a:rPr lang="en-US" altLang="zh-CN" dirty="0" smtClean="0"/>
              <a:t> and gam with truth.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34" y="2897605"/>
            <a:ext cx="4927448" cy="3414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38032"/>
            <a:ext cx="5052196" cy="3473868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1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EMC time information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Select </a:t>
                </a:r>
                <a:r>
                  <a:rPr lang="en-US" altLang="zh-CN" dirty="0" err="1" smtClean="0"/>
                  <a:t>nbar</a:t>
                </a:r>
                <a:r>
                  <a:rPr lang="en-US" altLang="zh-CN" dirty="0" smtClean="0"/>
                  <a:t> and gam with number of hits 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100 </a:t>
                </a:r>
                <a:r>
                  <a:rPr lang="en-US" altLang="zh-CN" dirty="0" err="1" smtClean="0"/>
                  <a:t>ps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43" y="2358691"/>
            <a:ext cx="4286110" cy="2949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504" y="2311338"/>
            <a:ext cx="4075837" cy="28547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70212"/>
            <a:ext cx="3513221" cy="27958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6469" y="5434149"/>
            <a:ext cx="529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black: reconstructed MC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red: after matching truth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7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809" y="2611156"/>
            <a:ext cx="4217768" cy="29194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TOF time information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Determine time of flight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5" y="2656974"/>
            <a:ext cx="3860634" cy="26625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85721" y="2803358"/>
            <a:ext cx="183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tof</a:t>
            </a:r>
            <a:r>
              <a:rPr lang="en-US" altLang="zh-CN" dirty="0" smtClean="0"/>
              <a:t> record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339" y="2656974"/>
            <a:ext cx="3999977" cy="28019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21327" y="2803358"/>
            <a:ext cx="183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EMC time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55432" y="2656974"/>
            <a:ext cx="1213428" cy="2662506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08975" y="5425056"/>
            <a:ext cx="282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In MC: T0 </a:t>
            </a:r>
            <a:r>
              <a:rPr lang="en-US" altLang="zh-CN" dirty="0" smtClean="0"/>
              <a:t>time clock: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8*</a:t>
            </a:r>
            <a:r>
              <a:rPr lang="en-US" altLang="zh-CN" dirty="0" err="1" smtClean="0"/>
              <a:t>N+offset</a:t>
            </a:r>
            <a:r>
              <a:rPr lang="en-US" altLang="zh-CN" dirty="0" smtClean="0"/>
              <a:t> (N=integer)</a:t>
            </a:r>
          </a:p>
          <a:p>
            <a:r>
              <a:rPr lang="en-US" altLang="zh-CN" dirty="0" smtClean="0"/>
              <a:t>      offset negligible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670939" y="2611156"/>
            <a:ext cx="1947089" cy="2662506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68860" y="2656974"/>
            <a:ext cx="577495" cy="2662506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645900" y="2656974"/>
            <a:ext cx="1260367" cy="2662506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564667" y="5715595"/>
            <a:ext cx="3455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n</a:t>
            </a:r>
            <a:r>
              <a:rPr lang="en-US" altLang="zh-CN" dirty="0" err="1" smtClean="0">
                <a:solidFill>
                  <a:srgbClr val="0070C0"/>
                </a:solidFill>
              </a:rPr>
              <a:t>bar_tof_tof</a:t>
            </a:r>
            <a:r>
              <a:rPr lang="en-US" altLang="zh-CN" dirty="0" smtClean="0">
                <a:solidFill>
                  <a:srgbClr val="0070C0"/>
                </a:solidFill>
              </a:rPr>
              <a:t>=</a:t>
            </a:r>
            <a:r>
              <a:rPr lang="en-US" altLang="zh-CN" dirty="0" err="1" smtClean="0">
                <a:solidFill>
                  <a:srgbClr val="0070C0"/>
                </a:solidFill>
              </a:rPr>
              <a:t>tcal</a:t>
            </a:r>
            <a:r>
              <a:rPr lang="zh-CN" altLang="en-US" dirty="0" smtClean="0">
                <a:solidFill>
                  <a:srgbClr val="0070C0"/>
                </a:solidFill>
              </a:rPr>
              <a:t>-int(</a:t>
            </a:r>
            <a:r>
              <a:rPr lang="en-US" altLang="zh-CN" dirty="0" err="1" smtClean="0">
                <a:solidFill>
                  <a:srgbClr val="0070C0"/>
                </a:solidFill>
              </a:rPr>
              <a:t>tcal</a:t>
            </a:r>
            <a:r>
              <a:rPr lang="zh-CN" altLang="en-US" dirty="0" smtClean="0">
                <a:solidFill>
                  <a:srgbClr val="0070C0"/>
                </a:solidFill>
              </a:rPr>
              <a:t>/8)*8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If </a:t>
            </a:r>
            <a:r>
              <a:rPr lang="en-US" altLang="zh-CN" dirty="0" err="1" smtClean="0">
                <a:solidFill>
                  <a:srgbClr val="FF0000"/>
                </a:solidFill>
              </a:rPr>
              <a:t>nbar_tof_tof</a:t>
            </a:r>
            <a:r>
              <a:rPr lang="en-US" altLang="zh-CN" dirty="0" smtClean="0">
                <a:solidFill>
                  <a:srgbClr val="FF0000"/>
                </a:solidFill>
              </a:rPr>
              <a:t>&lt;3, </a:t>
            </a:r>
            <a:r>
              <a:rPr lang="en-US" altLang="zh-CN" dirty="0" err="1" smtClean="0">
                <a:solidFill>
                  <a:srgbClr val="FF0000"/>
                </a:solidFill>
              </a:rPr>
              <a:t>nbar_tof_tof</a:t>
            </a:r>
            <a:r>
              <a:rPr lang="en-US" altLang="zh-CN" dirty="0" smtClean="0">
                <a:solidFill>
                  <a:srgbClr val="FF0000"/>
                </a:solidFill>
              </a:rPr>
              <a:t>+=8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64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TOF time information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685"/>
            <a:ext cx="3982257" cy="2752069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57" y="1976685"/>
            <a:ext cx="4104966" cy="2736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34" y="1892494"/>
            <a:ext cx="4104966" cy="2966890"/>
          </a:xfrm>
          <a:prstGeom prst="rect">
            <a:avLst/>
          </a:prstGeom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8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Efficiency comparison</a:t>
            </a:r>
            <a:endParaRPr kumimoji="1"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10" y="1825625"/>
            <a:ext cx="6320269" cy="4351338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2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TOF time information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Determine time of flight in data:</a:t>
            </a:r>
          </a:p>
          <a:p>
            <a:pPr lvl="1"/>
            <a:r>
              <a:rPr lang="en-US" altLang="zh-CN" dirty="0" smtClean="0"/>
              <a:t>in data, the T0 is random.</a:t>
            </a:r>
          </a:p>
          <a:p>
            <a:pPr lvl="1"/>
            <a:r>
              <a:rPr lang="en-US" altLang="zh-CN" dirty="0" smtClean="0"/>
              <a:t>we need </a:t>
            </a:r>
            <a:r>
              <a:rPr lang="en-US" altLang="zh-CN" dirty="0" err="1" smtClean="0"/>
              <a:t>tof</a:t>
            </a:r>
            <a:r>
              <a:rPr lang="en-US" altLang="zh-CN" dirty="0" smtClean="0"/>
              <a:t> of gam to determine the T0 =&gt; 20% efficiency loose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4" y="3344915"/>
            <a:ext cx="3882218" cy="27595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57" y="3199451"/>
            <a:ext cx="4057306" cy="29055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17" y="3199451"/>
            <a:ext cx="4096583" cy="3050503"/>
          </a:xfrm>
          <a:prstGeom prst="rect">
            <a:avLst/>
          </a:prstGeom>
        </p:spPr>
      </p:pic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幻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A9C6-33AC-4E80-B461-F5DE1329753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139543" y="4833258"/>
            <a:ext cx="2013857" cy="1058092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357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12548</TotalTime>
  <Words>263</Words>
  <Application>Microsoft Macintosh PowerPoint</Application>
  <PresentationFormat>宽屏</PresentationFormat>
  <Paragraphs>64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Cambria Math</vt:lpstr>
      <vt:lpstr>宋体</vt:lpstr>
      <vt:lpstr>Arial</vt:lpstr>
      <vt:lpstr>Office 主题</vt:lpstr>
      <vt:lpstr>A study on γ_ISR nn ̅ events</vt:lpstr>
      <vt:lpstr>Basic idea</vt:lpstr>
      <vt:lpstr>Shower Hit Numbers </vt:lpstr>
      <vt:lpstr>EMC time information </vt:lpstr>
      <vt:lpstr>EMC time information </vt:lpstr>
      <vt:lpstr>TOF time information </vt:lpstr>
      <vt:lpstr>TOF time information </vt:lpstr>
      <vt:lpstr>Efficiency comparison</vt:lpstr>
      <vt:lpstr>TOF time information </vt:lpstr>
      <vt:lpstr>Efficiency in reality</vt:lpstr>
      <vt:lpstr>data @ 3.773</vt:lpstr>
      <vt:lpstr>J/psi-&gt; gam nnbar</vt:lpstr>
      <vt:lpstr>PowerPoint 演示文稿</vt:lpstr>
      <vt:lpstr>PowerPoint 演示文稿</vt:lpstr>
      <vt:lpstr>PowerPoint 演示文稿</vt:lpstr>
      <vt:lpstr>PowerPoint 演示文稿</vt:lpstr>
      <vt:lpstr>nbar_tof_cal-nbar_tof (MC)</vt:lpstr>
      <vt:lpstr>nbar_tof/nbar_tof_cal. (MC)</vt:lpstr>
      <vt:lpstr>delta momentum (MC)</vt:lpstr>
      <vt:lpstr>MC: After a simple weight (w=10 at low nnbar mass)</vt:lpstr>
      <vt:lpstr>data, after veto cosmic / pi0 backgrounds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Microsoft Office 用户</cp:lastModifiedBy>
  <cp:revision>73</cp:revision>
  <dcterms:created xsi:type="dcterms:W3CDTF">2018-07-05T03:46:23Z</dcterms:created>
  <dcterms:modified xsi:type="dcterms:W3CDTF">2018-07-23T00:40:45Z</dcterms:modified>
</cp:coreProperties>
</file>