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handoutMasterIdLst>
    <p:handoutMasterId r:id="rId137"/>
  </p:handoutMasterIdLst>
  <p:sldIdLst>
    <p:sldId id="1071" r:id="rId2"/>
    <p:sldId id="1072" r:id="rId3"/>
    <p:sldId id="1079" r:id="rId4"/>
    <p:sldId id="1080" r:id="rId5"/>
    <p:sldId id="1073" r:id="rId6"/>
    <p:sldId id="1074" r:id="rId7"/>
    <p:sldId id="1075" r:id="rId8"/>
    <p:sldId id="1078" r:id="rId9"/>
    <p:sldId id="1076" r:id="rId10"/>
    <p:sldId id="1077" r:id="rId11"/>
    <p:sldId id="1081" r:id="rId12"/>
    <p:sldId id="1082" r:id="rId13"/>
    <p:sldId id="1083" r:id="rId14"/>
    <p:sldId id="1085" r:id="rId15"/>
    <p:sldId id="1084" r:id="rId16"/>
    <p:sldId id="1086" r:id="rId17"/>
    <p:sldId id="1087" r:id="rId18"/>
    <p:sldId id="1088" r:id="rId19"/>
    <p:sldId id="1089" r:id="rId20"/>
    <p:sldId id="1096" r:id="rId21"/>
    <p:sldId id="1090" r:id="rId22"/>
    <p:sldId id="1091" r:id="rId23"/>
    <p:sldId id="1103" r:id="rId24"/>
    <p:sldId id="1102" r:id="rId25"/>
    <p:sldId id="1092" r:id="rId26"/>
    <p:sldId id="1104" r:id="rId27"/>
    <p:sldId id="1105" r:id="rId28"/>
    <p:sldId id="1093" r:id="rId29"/>
    <p:sldId id="1106" r:id="rId30"/>
    <p:sldId id="1107" r:id="rId31"/>
    <p:sldId id="1108" r:id="rId32"/>
    <p:sldId id="1109" r:id="rId33"/>
    <p:sldId id="1110" r:id="rId34"/>
    <p:sldId id="1097" r:id="rId35"/>
    <p:sldId id="1098" r:id="rId36"/>
    <p:sldId id="1101" r:id="rId37"/>
    <p:sldId id="1099" r:id="rId38"/>
    <p:sldId id="1100" r:id="rId39"/>
    <p:sldId id="1111" r:id="rId40"/>
    <p:sldId id="1112" r:id="rId41"/>
    <p:sldId id="1113" r:id="rId42"/>
    <p:sldId id="1114" r:id="rId43"/>
    <p:sldId id="1115" r:id="rId44"/>
    <p:sldId id="1116" r:id="rId45"/>
    <p:sldId id="1117" r:id="rId46"/>
    <p:sldId id="1118" r:id="rId47"/>
    <p:sldId id="1119" r:id="rId48"/>
    <p:sldId id="1120" r:id="rId49"/>
    <p:sldId id="1121" r:id="rId50"/>
    <p:sldId id="1122" r:id="rId51"/>
    <p:sldId id="1129" r:id="rId52"/>
    <p:sldId id="1128" r:id="rId53"/>
    <p:sldId id="1127" r:id="rId54"/>
    <p:sldId id="1126" r:id="rId55"/>
    <p:sldId id="1125" r:id="rId56"/>
    <p:sldId id="1124" r:id="rId57"/>
    <p:sldId id="1123" r:id="rId58"/>
    <p:sldId id="1130" r:id="rId59"/>
    <p:sldId id="1131" r:id="rId60"/>
    <p:sldId id="1132" r:id="rId61"/>
    <p:sldId id="1133" r:id="rId62"/>
    <p:sldId id="1134" r:id="rId63"/>
    <p:sldId id="1140" r:id="rId64"/>
    <p:sldId id="1139" r:id="rId65"/>
    <p:sldId id="1138" r:id="rId66"/>
    <p:sldId id="1137" r:id="rId67"/>
    <p:sldId id="1136" r:id="rId68"/>
    <p:sldId id="1141" r:id="rId69"/>
    <p:sldId id="1150" r:id="rId70"/>
    <p:sldId id="1149" r:id="rId71"/>
    <p:sldId id="1148" r:id="rId72"/>
    <p:sldId id="1147" r:id="rId73"/>
    <p:sldId id="1146" r:id="rId74"/>
    <p:sldId id="1151" r:id="rId75"/>
    <p:sldId id="1155" r:id="rId76"/>
    <p:sldId id="1163" r:id="rId77"/>
    <p:sldId id="1154" r:id="rId78"/>
    <p:sldId id="1153" r:id="rId79"/>
    <p:sldId id="1162" r:id="rId80"/>
    <p:sldId id="1161" r:id="rId81"/>
    <p:sldId id="1160" r:id="rId82"/>
    <p:sldId id="1173" r:id="rId83"/>
    <p:sldId id="1174" r:id="rId84"/>
    <p:sldId id="1159" r:id="rId85"/>
    <p:sldId id="1157" r:id="rId86"/>
    <p:sldId id="1172" r:id="rId87"/>
    <p:sldId id="1158" r:id="rId88"/>
    <p:sldId id="1156" r:id="rId89"/>
    <p:sldId id="1152" r:id="rId90"/>
    <p:sldId id="1164" r:id="rId91"/>
    <p:sldId id="1165" r:id="rId92"/>
    <p:sldId id="1166" r:id="rId93"/>
    <p:sldId id="1167" r:id="rId94"/>
    <p:sldId id="1181" r:id="rId95"/>
    <p:sldId id="1168" r:id="rId96"/>
    <p:sldId id="1175" r:id="rId97"/>
    <p:sldId id="1176" r:id="rId98"/>
    <p:sldId id="1177" r:id="rId99"/>
    <p:sldId id="1188" r:id="rId100"/>
    <p:sldId id="1189" r:id="rId101"/>
    <p:sldId id="1178" r:id="rId102"/>
    <p:sldId id="1179" r:id="rId103"/>
    <p:sldId id="1180" r:id="rId104"/>
    <p:sldId id="1182" r:id="rId105"/>
    <p:sldId id="1183" r:id="rId106"/>
    <p:sldId id="1184" r:id="rId107"/>
    <p:sldId id="1185" r:id="rId108"/>
    <p:sldId id="1186" r:id="rId109"/>
    <p:sldId id="1187" r:id="rId110"/>
    <p:sldId id="1190" r:id="rId111"/>
    <p:sldId id="1191" r:id="rId112"/>
    <p:sldId id="1192" r:id="rId113"/>
    <p:sldId id="1193" r:id="rId114"/>
    <p:sldId id="1194" r:id="rId115"/>
    <p:sldId id="1195" r:id="rId116"/>
    <p:sldId id="1205" r:id="rId117"/>
    <p:sldId id="1204" r:id="rId118"/>
    <p:sldId id="1203" r:id="rId119"/>
    <p:sldId id="1216" r:id="rId120"/>
    <p:sldId id="1217" r:id="rId121"/>
    <p:sldId id="1206" r:id="rId122"/>
    <p:sldId id="1209" r:id="rId123"/>
    <p:sldId id="1207" r:id="rId124"/>
    <p:sldId id="1210" r:id="rId125"/>
    <p:sldId id="1224" r:id="rId126"/>
    <p:sldId id="1223" r:id="rId127"/>
    <p:sldId id="1215" r:id="rId128"/>
    <p:sldId id="1221" r:id="rId129"/>
    <p:sldId id="1213" r:id="rId130"/>
    <p:sldId id="1222" r:id="rId131"/>
    <p:sldId id="1220" r:id="rId132"/>
    <p:sldId id="1219" r:id="rId133"/>
    <p:sldId id="1218" r:id="rId134"/>
    <p:sldId id="1214" r:id="rId1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71ECD"/>
    <a:srgbClr val="00FF00"/>
    <a:srgbClr val="FFFFFF"/>
    <a:srgbClr val="26C4CD"/>
    <a:srgbClr val="FFFF67"/>
    <a:srgbClr val="F3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70" autoAdjust="0"/>
  </p:normalViewPr>
  <p:slideViewPr>
    <p:cSldViewPr snapToGrid="0" snapToObjects="1">
      <p:cViewPr varScale="1">
        <p:scale>
          <a:sx n="94" d="100"/>
          <a:sy n="94" d="100"/>
        </p:scale>
        <p:origin x="78" y="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2425A-B869-ED44-AABC-864CA411AED4}" type="datetimeFigureOut">
              <a:rPr lang="en-US" smtClean="0"/>
              <a:pPr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D4BE7-F420-8A48-AFA4-886DC48672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9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C7EB-5FA1-2A48-96AC-B3FDC2A4A197}" type="datetimeFigureOut">
              <a:rPr lang="en-US" smtClean="0"/>
              <a:pPr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2964-9D25-F140-BCE5-41B8A8543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1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12964-9D25-F140-BCE5-41B8A8543C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9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Hadron Physics </a:t>
            </a:r>
            <a:br>
              <a:rPr lang="en-US" dirty="0" smtClean="0"/>
            </a:br>
            <a:r>
              <a:rPr lang="en-US" dirty="0" smtClean="0"/>
              <a:t>in China and the Facilities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067" y="3886200"/>
            <a:ext cx="7366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Zhengguo</a:t>
            </a:r>
            <a:r>
              <a:rPr lang="en-US" dirty="0" smtClean="0"/>
              <a:t> Zhao</a:t>
            </a:r>
          </a:p>
          <a:p>
            <a:r>
              <a:rPr lang="en-US" dirty="0" smtClean="0"/>
              <a:t>University of Science and Technology of China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6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37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9798-BF2C-E646-A1D6-F141DCC7CCC1}" type="datetime1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3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Hadron Physics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7075" y="1059768"/>
            <a:ext cx="8654105" cy="5066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12/8/2012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3300C-797F-D148-A78D-320196FBAF0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00" y="889795"/>
            <a:ext cx="911910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39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3840" y="3745230"/>
            <a:ext cx="6165875" cy="1593850"/>
          </a:xfrm>
        </p:spPr>
        <p:txBody>
          <a:bodyPr>
            <a:normAutofit fontScale="55000" lnSpcReduction="20000"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zh-CN" altLang="en-US" sz="51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彭海平</a:t>
            </a:r>
            <a:endParaRPr lang="en-US" altLang="zh-CN" sz="5100" b="1" dirty="0">
              <a:solidFill>
                <a:schemeClr val="tx1"/>
              </a:solidFill>
              <a:latin typeface="华文楷体"/>
              <a:ea typeface="华文楷体"/>
              <a:cs typeface="华文楷体"/>
            </a:endParaRPr>
          </a:p>
          <a:p>
            <a:r>
              <a:rPr lang="zh-CN" altLang="en-US" sz="5100" b="1" dirty="0" smtClean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中国</a:t>
            </a:r>
            <a:r>
              <a:rPr lang="zh-CN" altLang="en-US" sz="5100" b="1" dirty="0">
                <a:solidFill>
                  <a:schemeClr val="tx1"/>
                </a:solidFill>
                <a:latin typeface="华文楷体"/>
                <a:ea typeface="华文楷体"/>
                <a:cs typeface="华文楷体"/>
              </a:rPr>
              <a:t>科学技术大学</a:t>
            </a:r>
            <a:endParaRPr lang="en-US" sz="5100" b="1" dirty="0">
              <a:solidFill>
                <a:schemeClr val="tx1"/>
              </a:solidFill>
              <a:latin typeface="华文楷体"/>
              <a:ea typeface="华文楷体"/>
              <a:cs typeface="华文楷体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3300C-797F-D148-A78D-320196FBAF0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24621" y="-236724"/>
            <a:ext cx="8409309" cy="1355031"/>
          </a:xfrm>
        </p:spPr>
        <p:txBody>
          <a:bodyPr>
            <a:no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对撞物理</a:t>
            </a:r>
            <a:endParaRPr lang="en-US" sz="60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248139"/>
              </p:ext>
            </p:extLst>
          </p:nvPr>
        </p:nvGraphicFramePr>
        <p:xfrm>
          <a:off x="1211975" y="1861271"/>
          <a:ext cx="7129603" cy="1358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9603">
                  <a:extLst>
                    <a:ext uri="{9D8B030D-6E8A-4147-A177-3AD203B41FA5}">
                      <a16:colId xmlns:a16="http://schemas.microsoft.com/office/drawing/2014/main" val="1508007572"/>
                    </a:ext>
                  </a:extLst>
                </a:gridCol>
              </a:tblGrid>
              <a:tr h="13581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800" b="1" kern="100" dirty="0" smtClean="0">
                          <a:solidFill>
                            <a:srgbClr val="0000CC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第七章、味物理与</a:t>
                      </a:r>
                      <a:r>
                        <a:rPr lang="en-US" altLang="zh-CN" sz="4800" b="1" kern="100" dirty="0" smtClean="0">
                          <a:solidFill>
                            <a:srgbClr val="0000CC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CP</a:t>
                      </a:r>
                      <a:r>
                        <a:rPr lang="zh-CN" altLang="en-US" sz="4800" b="1" kern="100" dirty="0" smtClean="0">
                          <a:solidFill>
                            <a:srgbClr val="0000CC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破坏</a:t>
                      </a:r>
                      <a:endParaRPr lang="zh-CN" altLang="zh-CN" sz="4800" b="1" kern="100" dirty="0" smtClean="0">
                        <a:solidFill>
                          <a:srgbClr val="0000CC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5405" marR="65405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872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73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矩阵的整体拟合与加权平均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97" y="1228725"/>
            <a:ext cx="8028623" cy="43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866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33" y="1094740"/>
            <a:ext cx="7603808" cy="16916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B14AF52-75E3-DF4F-90AA-29C80038B08F}"/>
              </a:ext>
            </a:extLst>
          </p:cNvPr>
          <p:cNvSpPr txBox="1"/>
          <p:nvPr/>
        </p:nvSpPr>
        <p:spPr>
          <a:xfrm>
            <a:off x="656823" y="3115706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将</a:t>
            </a:r>
            <a:r>
              <a:rPr lang="en-US" altLang="zh-CN" sz="2000" b="1" dirty="0">
                <a:solidFill>
                  <a:srgbClr val="C00000"/>
                </a:solidFill>
              </a:rPr>
              <a:t>(1) </a:t>
            </a:r>
            <a:r>
              <a:rPr lang="zh-CN" altLang="en-US" sz="2000" b="1" dirty="0">
                <a:solidFill>
                  <a:srgbClr val="C00000"/>
                </a:solidFill>
              </a:rPr>
              <a:t>式改写为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15132BC-DFDC-D64C-AADD-016D27498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7" y="3638938"/>
            <a:ext cx="7516744" cy="28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08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101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979805"/>
            <a:ext cx="7579360" cy="23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33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102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67" y="928688"/>
            <a:ext cx="8296593" cy="10126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" y="2032814"/>
            <a:ext cx="6575743" cy="13470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5" y="3629184"/>
            <a:ext cx="6608445" cy="264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165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979393"/>
            <a:ext cx="7752080" cy="574565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35520" y="2143760"/>
            <a:ext cx="82296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264400" y="5049520"/>
            <a:ext cx="82296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25360" y="6046148"/>
            <a:ext cx="82296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4519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41603"/>
            <a:ext cx="8026400" cy="58205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54240" y="1391920"/>
            <a:ext cx="1026160" cy="416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06640" y="3851859"/>
            <a:ext cx="1026160" cy="416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87920" y="6294755"/>
            <a:ext cx="1026160" cy="4165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5501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105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9" y="998727"/>
            <a:ext cx="7883842" cy="54487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8720" y="5831840"/>
            <a:ext cx="1056640" cy="615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623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106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" y="1278997"/>
            <a:ext cx="7608764" cy="42175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72960" y="2123440"/>
            <a:ext cx="95504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172960" y="3460750"/>
            <a:ext cx="95504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93280" y="4818380"/>
            <a:ext cx="95504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3460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107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" y="933767"/>
            <a:ext cx="8168323" cy="56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400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108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3942080" y="896927"/>
            <a:ext cx="153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相位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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s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75" y="1358592"/>
            <a:ext cx="7950245" cy="2669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" y="4028450"/>
            <a:ext cx="8021365" cy="23178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77760" y="4612640"/>
            <a:ext cx="113792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807200" y="5327066"/>
            <a:ext cx="975360" cy="421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75595" y="5737328"/>
            <a:ext cx="16815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8669045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109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79" y="989294"/>
            <a:ext cx="7648575" cy="58306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33920" y="1584960"/>
            <a:ext cx="843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233920" y="3904596"/>
            <a:ext cx="843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233920" y="6206529"/>
            <a:ext cx="843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498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中性赝标量介子的</a:t>
            </a:r>
            <a:r>
              <a:rPr lang="en-US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变换，时间演化和混合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246630" y="883920"/>
                <a:ext cx="8984230" cy="249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赝标量介子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</a:t>
                </a:r>
                <a:r>
                  <a:rPr lang="zh-CN" altLang="en-US" sz="20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变化：</a:t>
                </a:r>
                <a:endParaRPr lang="en-US" altLang="zh-CN" sz="20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空间宇称</a:t>
                </a:r>
                <a14:m>
                  <m:oMath xmlns:m="http://schemas.openxmlformats.org/officeDocument/2006/math">
                    <m:r>
                      <a:rPr kumimoji="1"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brk m:alnAt="2"/>
                      </m:rPr>
                      <a:rPr kumimoji="1" lang="en-US" altLang="zh-CN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kumimoji="1" lang="en-US" altLang="zh-CN" dirty="0"/>
                  <a:t>: t → </a:t>
                </a:r>
                <a:r>
                  <a:rPr kumimoji="1" lang="en-US" altLang="zh-CN" dirty="0" smtClean="0"/>
                  <a:t>t,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kumimoji="1" lang="en-US" altLang="zh-CN" dirty="0"/>
                  <a:t>→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；           </a:t>
                </a:r>
                <a:endPara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电荷共轭变换</a:t>
                </a:r>
                <a:r>
                  <a:rPr kumimoji="1" lang="en-US" altLang="zh-CN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𝓒</a:t>
                </a:r>
                <a:r>
                  <a:rPr kumimoji="1"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:r>
                  <a:rPr kumimoji="1" lang="zh-Hans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粒子</a:t>
                </a:r>
                <a:r>
                  <a:rPr kumimoji="1" lang="en-US" altLang="zh-Han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 </a:t>
                </a:r>
                <a:r>
                  <a:rPr kumimoji="1" lang="zh-Hans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⇄ 反粒子</a:t>
                </a:r>
                <a:r>
                  <a:rPr kumimoji="1" lang="en-US" altLang="zh-Han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en-US" sz="2000" b="1" dirty="0" smtClean="0">
                    <a:solidFill>
                      <a:srgbClr val="FF0000"/>
                    </a:solidFill>
                  </a:rPr>
                  <a:t>    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对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赝标介子的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联合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变换</a:t>
                </a:r>
                <a:endPara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选择</a:t>
                </a:r>
                <a:r>
                  <a:rPr lang="el-GR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η</a:t>
                </a:r>
                <a:r>
                  <a:rPr lang="en-US" altLang="zh-CN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</a:t>
                </a:r>
              </a:p>
              <a:p>
                <a:pPr>
                  <a:lnSpc>
                    <a:spcPct val="130000"/>
                  </a:lnSpc>
                </a:pPr>
                <a:r>
                  <a:rPr kumimoji="1" lang="en-US" altLang="zh-CN" b="1" dirty="0" smtClean="0">
                    <a:solidFill>
                      <a:srgbClr val="FF0000"/>
                    </a:solidFill>
                  </a:rPr>
                  <a:t>      </a:t>
                </a:r>
                <a:r>
                  <a:rPr kumimoji="1" lang="en-US" altLang="zh-CN" b="1" dirty="0">
                    <a:solidFill>
                      <a:srgbClr val="FF0000"/>
                    </a:solidFill>
                  </a:rPr>
                  <a:t>𝓒</a:t>
                </a:r>
                <a14:m>
                  <m:oMath xmlns:m="http://schemas.openxmlformats.org/officeDocument/2006/math">
                    <m:r>
                      <m:rPr>
                        <m:brk m:alnAt="2"/>
                      </m:rPr>
                      <a:rPr kumimoji="1"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𝓟</m:t>
                    </m:r>
                  </m:oMath>
                </a14:m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本征态 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30" y="883920"/>
                <a:ext cx="8984230" cy="2492990"/>
              </a:xfrm>
              <a:prstGeom prst="rect">
                <a:avLst/>
              </a:prstGeom>
              <a:blipFill>
                <a:blip r:embed="rId2"/>
                <a:stretch>
                  <a:fillRect l="-611" b="-4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7294880" y="1219200"/>
            <a:ext cx="32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Symbol" panose="05050102010706020507" pitchFamily="18" charset="2"/>
              </a:rPr>
              <a:t>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7AE970-1A92-1D42-8A06-6009F8553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45" y="1403328"/>
            <a:ext cx="4271329" cy="2953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B87BDB0-C085-FE45-85E2-CE5177DA0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25" y="1817220"/>
            <a:ext cx="4271329" cy="2907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00A328-E2EE-9544-8735-7CBA96F5D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44" y="2202615"/>
            <a:ext cx="4380355" cy="2794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43358E-3116-5A41-B6DB-C995B9C300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745" y="2600545"/>
            <a:ext cx="4380354" cy="3066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451570-F915-CD40-AA40-C481E63028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62" y="2921721"/>
            <a:ext cx="4314317" cy="5114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C9A1C11-0523-5E47-BBC9-445B08CB8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93" y="3394585"/>
            <a:ext cx="4246181" cy="3329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99677" y="4036736"/>
                <a:ext cx="8129708" cy="2372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中性介子态的时间演化和混合 ：</a:t>
                </a:r>
                <a:endParaRPr lang="en-US" altLang="zh-CN" sz="2000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中性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介⼦态在任意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时刻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可以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是它的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味本征态的</a:t>
                </a:r>
                <a:r>
                  <a:rPr lang="zh-CN" altLang="en-US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迭加 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en-US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满足薛</a:t>
                </a:r>
                <a:r>
                  <a:rPr lang="zh-CN" altLang="en-US" dirty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定格</a:t>
                </a:r>
                <a:r>
                  <a:rPr lang="en-US" altLang="zh-CN" dirty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en-US" altLang="zh-CN" dirty="0" err="1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Schr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dinger) </a:t>
                </a:r>
                <a:r>
                  <a:rPr lang="zh-CN" altLang="en-US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方程，</a:t>
                </a:r>
                <a:endParaRPr lang="en-US" altLang="zh-CN" dirty="0" smtClean="0">
                  <a:solidFill>
                    <a:srgbClr val="00206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M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𝚪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都是厄米的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 x 2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矩阵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</a:t>
                </a:r>
                <a:r>
                  <a:rPr lang="zh-CN" altLang="en-US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可以证明 </a:t>
                </a:r>
                <a:endParaRPr lang="en-US" altLang="zh-CN" dirty="0" smtClean="0">
                  <a:solidFill>
                    <a:srgbClr val="00206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 smtClean="0">
                    <a:solidFill>
                      <a:srgbClr val="00206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𝚪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矩阵正定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                                    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77" y="4036736"/>
                <a:ext cx="8129708" cy="2372957"/>
              </a:xfrm>
              <a:prstGeom prst="rect">
                <a:avLst/>
              </a:prstGeom>
              <a:blipFill>
                <a:blip r:embed="rId9"/>
                <a:stretch>
                  <a:fillRect l="-675" b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F0299492-9A86-164F-B282-DE543C76B3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56" y="4573630"/>
            <a:ext cx="2363952" cy="2779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024968-303E-584B-A019-1E41B5627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19" y="4919554"/>
            <a:ext cx="3575339" cy="63467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D5EF18B-AEC3-5948-9587-C58ECA2A5C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19" y="5602359"/>
            <a:ext cx="2170894" cy="459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798FFFC-6A57-884E-9EDA-C8D256068E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36" y="6183033"/>
            <a:ext cx="3170865" cy="346633"/>
          </a:xfrm>
          <a:prstGeom prst="rect">
            <a:avLst/>
          </a:prstGeom>
          <a:effectLst>
            <a:outerShdw blurRad="152400" sx="102000" sy="102000" algn="ctr" rotWithShape="0">
              <a:srgbClr val="FF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6670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995680"/>
            <a:ext cx="8074025" cy="3037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20000" y="2903553"/>
            <a:ext cx="833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3107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111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" y="991130"/>
            <a:ext cx="8020050" cy="8405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952" y="1735619"/>
            <a:ext cx="7420928" cy="2256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12" y="3992459"/>
            <a:ext cx="7761288" cy="28655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172960" y="5110480"/>
            <a:ext cx="96520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72960" y="6240145"/>
            <a:ext cx="96520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8195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112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2" y="1067752"/>
            <a:ext cx="7982267" cy="221392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77760" y="2306320"/>
            <a:ext cx="1127759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705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" y="977544"/>
            <a:ext cx="7640320" cy="556136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03440" y="5476240"/>
            <a:ext cx="873760" cy="40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3252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87" y="994728"/>
            <a:ext cx="7718425" cy="56822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35520" y="1899920"/>
            <a:ext cx="1005840" cy="477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17072" y="3083349"/>
            <a:ext cx="1005840" cy="477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6797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115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1009811"/>
            <a:ext cx="8001000" cy="58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5632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116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91" y="1086984"/>
            <a:ext cx="7963217" cy="545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618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117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2" y="935469"/>
            <a:ext cx="7354295" cy="51492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5911850"/>
            <a:ext cx="86201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414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1300162"/>
            <a:ext cx="7555068" cy="46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111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119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941070"/>
            <a:ext cx="8439785" cy="17005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42" y="3093402"/>
            <a:ext cx="7779715" cy="318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89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1218"/>
            <a:ext cx="9110800" cy="71485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中性赝标量介子的</a:t>
            </a:r>
            <a:r>
              <a:rPr lang="en-US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变换，时间演化和混合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53AB5E6-E45D-B14D-85FF-AF0E53F37501}"/>
                  </a:ext>
                </a:extLst>
              </p:cNvPr>
              <p:cNvSpPr txBox="1"/>
              <p:nvPr/>
            </p:nvSpPr>
            <p:spPr>
              <a:xfrm>
                <a:off x="499585" y="952314"/>
                <a:ext cx="760527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设</a:t>
                </a:r>
                <a:r>
                  <a:rPr lang="en-US" altLang="zh-CN" i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</a:t>
                </a:r>
                <a:r>
                  <a:rPr lang="en-US" altLang="zh-CN" i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kumimoji="1" lang="en-US" altLang="zh-CN" b="0" i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的质量相等，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根据量子力学的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微扰论可以求得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endPara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b="1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Han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|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n&gt;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：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弱相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互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作用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本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征态，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H</a:t>
                </a:r>
                <a:r>
                  <a:rPr lang="en-US" altLang="zh-CN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wk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：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哈密顿量的弱相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互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作用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部分，强相互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作用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电磁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相互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作用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H</a:t>
                </a:r>
                <a:r>
                  <a:rPr lang="en-US" altLang="zh-CN" baseline="-25000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 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H</a:t>
                </a:r>
                <a:r>
                  <a:rPr lang="en-US" altLang="zh-CN" baseline="-25000" dirty="0" smtClean="0"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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是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守恒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</a:t>
                </a:r>
              </a:p>
              <a:p>
                <a:endPara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53AB5E6-E45D-B14D-85FF-AF0E53F37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5" y="952314"/>
                <a:ext cx="7605278" cy="2031325"/>
              </a:xfrm>
              <a:prstGeom prst="rect">
                <a:avLst/>
              </a:prstGeom>
              <a:blipFill>
                <a:blip r:embed="rId2"/>
                <a:stretch>
                  <a:fillRect l="-721" t="-1201" r="-5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6802B38-294B-7A4C-8B2A-DAB23445F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23" y="1398302"/>
            <a:ext cx="6814957" cy="5905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3B2DB9-21E3-5948-A43A-2D7C48386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2" y="2670633"/>
            <a:ext cx="4812978" cy="59495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3ED3BC-0843-4D46-8213-F6E5EAF02064}"/>
              </a:ext>
            </a:extLst>
          </p:cNvPr>
          <p:cNvSpPr txBox="1"/>
          <p:nvPr/>
        </p:nvSpPr>
        <p:spPr>
          <a:xfrm>
            <a:off x="5920404" y="2723585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Hans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𝓟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是它的主值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A3E061D-CAB4-1345-A309-D505E9B5A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22" y="3378180"/>
            <a:ext cx="6634158" cy="113846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CD9B492-5CD5-994F-94CA-C23760CC89A3}"/>
              </a:ext>
            </a:extLst>
          </p:cNvPr>
          <p:cNvSpPr txBox="1"/>
          <p:nvPr/>
        </p:nvSpPr>
        <p:spPr>
          <a:xfrm>
            <a:off x="575785" y="4625758"/>
            <a:ext cx="7179109" cy="11726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CPT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不变性</a:t>
            </a:r>
            <a:r>
              <a:rPr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➤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 M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𝚪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11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 𝚪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22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在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时间反演不变性或者说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不变性下</a:t>
            </a:r>
            <a:r>
              <a:rPr kumimoji="1"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➤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𝚪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/M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zh-Hans" altLang="en-US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 𝚪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21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/M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21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是实的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H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矩阵可以写成：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00F6283-AB4F-7144-A21A-ED70F1B26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24" y="5798387"/>
            <a:ext cx="5283200" cy="7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8629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" y="1062990"/>
            <a:ext cx="8365808" cy="337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3956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121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97" y="920908"/>
            <a:ext cx="8016603" cy="58005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97" y="3675725"/>
            <a:ext cx="8016603" cy="304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705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122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45" y="989480"/>
            <a:ext cx="8119110" cy="5868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47280" y="3484880"/>
            <a:ext cx="98552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47280" y="4940935"/>
            <a:ext cx="98552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47280" y="6305232"/>
            <a:ext cx="985520" cy="467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081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20" y="947183"/>
            <a:ext cx="7655560" cy="569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7541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124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0" y="1039812"/>
            <a:ext cx="8498070" cy="12157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2612390"/>
            <a:ext cx="7968750" cy="3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570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125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0" y="940302"/>
            <a:ext cx="7639367" cy="59176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00" y="50539"/>
            <a:ext cx="9110800" cy="71485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42275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60" y="941378"/>
            <a:ext cx="7802880" cy="565246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126</a:t>
            </a:fld>
            <a:endParaRPr 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2139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127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49" y="998644"/>
            <a:ext cx="8031051" cy="45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070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" y="944999"/>
            <a:ext cx="8016557" cy="59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3503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129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09" y="999760"/>
            <a:ext cx="7581582" cy="56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3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1218"/>
            <a:ext cx="9110800" cy="71485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中性赝标量介子的</a:t>
            </a:r>
            <a:r>
              <a:rPr lang="en-US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变换，时间演化和混合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</a:t>
            </a:fld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C8EFEF-757F-4343-A8A7-1634C403069E}"/>
              </a:ext>
            </a:extLst>
          </p:cNvPr>
          <p:cNvSpPr txBox="1"/>
          <p:nvPr/>
        </p:nvSpPr>
        <p:spPr>
          <a:xfrm>
            <a:off x="654819" y="1041632"/>
            <a:ext cx="7763664" cy="433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本征矢量</a:t>
            </a:r>
            <a:r>
              <a:rPr kumimoji="1" lang="zh-Hans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kumimoji="1" lang="en-US" altLang="zh-Hans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kumimoji="1"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容易证明：</a:t>
            </a:r>
            <a:endParaRPr kumimoji="1"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不依赖于相因⼦选取</a:t>
            </a:r>
            <a:r>
              <a:rPr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有意义的物理量。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意味着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的破坏，通常称这种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破坏为间接的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两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个本征值：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endParaRPr kumimoji="1"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kumimoji="1"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E7FBA0A-0FD3-8047-9821-3D16D8152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39" y="913654"/>
            <a:ext cx="5442481" cy="660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8FD549-814B-5349-86B2-36AE1BA4E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39" y="1613627"/>
            <a:ext cx="4517921" cy="10552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DA69683-56CA-9442-A0E0-4B1DB9E74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18" y="2653090"/>
            <a:ext cx="3877841" cy="80130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DB2016-0ED2-164C-9806-EFC6B31DE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02" y="4008447"/>
            <a:ext cx="1559238" cy="29939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8664349-8B9F-D84C-A874-420D3D846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96" y="4836049"/>
            <a:ext cx="5760510" cy="1090047"/>
          </a:xfrm>
          <a:prstGeom prst="rect">
            <a:avLst/>
          </a:prstGeom>
          <a:effectLst>
            <a:innerShdw blurRad="114300">
              <a:srgbClr val="FF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587954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93" y="1251585"/>
            <a:ext cx="7870508" cy="44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603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414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4743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6. 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未来重味物理研究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2036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91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1218"/>
            <a:ext cx="9110800" cy="71485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中性赝标量介子的</a:t>
            </a:r>
            <a:r>
              <a:rPr lang="en-US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变换，时间演化和混合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14</a:t>
            </a:fld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A1C339-B153-DC42-8FC8-D1C32A827E1D}"/>
              </a:ext>
            </a:extLst>
          </p:cNvPr>
          <p:cNvSpPr txBox="1"/>
          <p:nvPr/>
        </p:nvSpPr>
        <p:spPr>
          <a:xfrm>
            <a:off x="262946" y="1026262"/>
            <a:ext cx="62902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本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征态的</a:t>
            </a: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演化方程：</a:t>
            </a:r>
            <a:endParaRPr lang="en-US" altLang="zh-CN" sz="2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设初始时刻处于</a:t>
            </a:r>
            <a:r>
              <a:rPr lang="en-US" altLang="zh-Han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|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</a:t>
            </a:r>
            <a:r>
              <a:rPr lang="en-US" altLang="zh-CN" sz="2000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(0)&gt;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态，则在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时刻将演化为</a:t>
            </a:r>
            <a:r>
              <a:rPr lang="zh-Hans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09D67A-F80F-C546-827A-E0D06F05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6" y="1144281"/>
            <a:ext cx="2893024" cy="36727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07D1323-B028-544C-8565-2C791A30F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6" y="2025250"/>
            <a:ext cx="7528274" cy="383706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924713" y="5200015"/>
            <a:ext cx="3373120" cy="1016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492975" y="4995029"/>
            <a:ext cx="92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混合态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400723" y="5179695"/>
            <a:ext cx="523990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346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21218"/>
            <a:ext cx="9110800" cy="714850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中性赝标量介子的</a:t>
            </a:r>
            <a:r>
              <a:rPr lang="en-US" altLang="zh-CN" sz="36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变换，时间演化和混合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15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740"/>
            <a:ext cx="4696675" cy="379222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555400" y="978583"/>
            <a:ext cx="308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常定义：</a:t>
            </a:r>
            <a:endParaRPr lang="en-US" altLang="zh-CN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证明下面的关系式成立：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1322485"/>
            <a:ext cx="3752850" cy="54074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0" y="2508706"/>
            <a:ext cx="412877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87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16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36" y="1041575"/>
            <a:ext cx="8411527" cy="1495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434896" y="2577585"/>
                <a:ext cx="6743904" cy="1456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奇异数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+1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rgbClr val="FF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altLang="zh-CN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奇异数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本征态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, 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宇称为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+1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的态可以衰变到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两个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𝜋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endParaRPr lang="en-US" altLang="zh-CN" dirty="0" smtClean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                          CP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宇称为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-1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态衰变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到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三个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𝜋</a:t>
                </a:r>
                <a:endParaRPr lang="zh-CN" altLang="en-US" dirty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896" y="2577585"/>
                <a:ext cx="6743904" cy="1456745"/>
              </a:xfrm>
              <a:prstGeom prst="rect">
                <a:avLst/>
              </a:prstGeom>
              <a:blipFill>
                <a:blip r:embed="rId3"/>
                <a:stretch>
                  <a:fillRect l="-7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6675120" y="4206240"/>
            <a:ext cx="59944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756400" y="4841798"/>
            <a:ext cx="59944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761480" y="5747867"/>
            <a:ext cx="59944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756400" y="6198158"/>
            <a:ext cx="59944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47040" y="3809733"/>
            <a:ext cx="8148320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奇异数只有在强相互作用和电磁相互作用中守恒，在弱作用中不是好量子数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: 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-25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寿命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(8.926±0.012)×10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-11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秒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，主要衰变到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2𝜋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K</a:t>
            </a:r>
            <a:r>
              <a:rPr lang="en-US" altLang="zh-CN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寿命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(5.17±0.04) )×10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 </a:t>
            </a:r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秒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主要衰变到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3𝜋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如果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是严格的对称性，则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应该是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宇称为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+1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的本征态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                          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⽽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宇称为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-1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的本征态。</a:t>
            </a: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但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1964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年发现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有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-3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机率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衰变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到两个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𝜋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，这说明或者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不是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100%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本征态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，或者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在它的衰变过程中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发生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了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破坏，也可能两者都有。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470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17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96" y="1062672"/>
            <a:ext cx="4316404" cy="441356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45540" y="201733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15370" y="275864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130895" y="392853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85920" y="4610948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50" y="985888"/>
            <a:ext cx="3862354" cy="458628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437235" y="2002672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437235" y="2268323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453120" y="2969363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579700" y="520641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51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18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4045540" y="201733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15370" y="275864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130895" y="392853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185920" y="4610948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437235" y="2002672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437235" y="2268323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453120" y="2969363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579700" y="5206416"/>
            <a:ext cx="5689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52" y="1090399"/>
            <a:ext cx="8305855" cy="491416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75280" y="1402080"/>
            <a:ext cx="518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41680" y="5357030"/>
            <a:ext cx="1402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75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00" y="1148715"/>
            <a:ext cx="7721600" cy="520763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19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437120" y="1757680"/>
            <a:ext cx="78232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589520" y="3051493"/>
            <a:ext cx="78232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518400" y="4168458"/>
            <a:ext cx="78232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518400" y="5586944"/>
            <a:ext cx="78232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518400" y="5980113"/>
            <a:ext cx="782320" cy="386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1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粒子物理研究前沿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648" y="940604"/>
            <a:ext cx="4305239" cy="36207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407793" y="1932434"/>
            <a:ext cx="1964432" cy="12322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6824128" y="931079"/>
            <a:ext cx="2294972" cy="2304256"/>
          </a:xfrm>
          <a:prstGeom prst="wedgeRoundRectCallout">
            <a:avLst>
              <a:gd name="adj1" fmla="val -69913"/>
              <a:gd name="adj2" fmla="val 6371"/>
              <a:gd name="adj3" fmla="val 16667"/>
            </a:avLst>
          </a:prstGeom>
          <a:solidFill>
            <a:srgbClr val="00B0F0"/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高能量前沿</a:t>
            </a:r>
            <a:endParaRPr lang="en-US" altLang="zh-CN" sz="22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20000"/>
              </a:lnSpc>
              <a:buFont typeface="华文楷体" panose="02010600040101010101" pitchFamily="2" charset="-122"/>
              <a:buChar char="−"/>
            </a:pP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物质质量起源；电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弱精确测量：希格斯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粒子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等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20000"/>
              </a:lnSpc>
              <a:buFont typeface="华文楷体" panose="02010600040101010101" pitchFamily="2" charset="-122"/>
              <a:buChar char="−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寻找新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物理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691171" y="1422171"/>
            <a:ext cx="1501317" cy="927294"/>
            <a:chOff x="2662596" y="1374546"/>
            <a:chExt cx="1501317" cy="927294"/>
          </a:xfrm>
        </p:grpSpPr>
        <p:sp>
          <p:nvSpPr>
            <p:cNvPr id="9" name="文本框 8"/>
            <p:cNvSpPr txBox="1"/>
            <p:nvPr/>
          </p:nvSpPr>
          <p:spPr>
            <a:xfrm>
              <a:off x="2662596" y="1374546"/>
              <a:ext cx="1017171" cy="927294"/>
            </a:xfrm>
            <a:prstGeom prst="rect">
              <a:avLst/>
            </a:prstGeom>
            <a:noFill/>
            <a:ln w="5080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693836" y="1864573"/>
              <a:ext cx="470077" cy="437267"/>
            </a:xfrm>
            <a:prstGeom prst="rect">
              <a:avLst/>
            </a:prstGeom>
            <a:noFill/>
            <a:ln w="50800"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3684311" y="1869792"/>
              <a:ext cx="0" cy="432048"/>
            </a:xfrm>
            <a:prstGeom prst="line">
              <a:avLst/>
            </a:prstGeom>
            <a:ln w="50800">
              <a:solidFill>
                <a:srgbClr val="C346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圆角矩形标注 11"/>
          <p:cNvSpPr/>
          <p:nvPr/>
        </p:nvSpPr>
        <p:spPr>
          <a:xfrm>
            <a:off x="73184" y="1035907"/>
            <a:ext cx="2076833" cy="1837745"/>
          </a:xfrm>
          <a:prstGeom prst="wedgeRoundRectCallout">
            <a:avLst>
              <a:gd name="adj1" fmla="val 75840"/>
              <a:gd name="adj2" fmla="val -3240"/>
              <a:gd name="adj3" fmla="val 16667"/>
            </a:avLst>
          </a:prstGeom>
          <a:solidFill>
            <a:srgbClr val="00B0F0"/>
          </a:solidFill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高亮度前沿</a:t>
            </a:r>
            <a:endParaRPr lang="en-US" altLang="zh-CN" sz="22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20000"/>
              </a:lnSpc>
              <a:buFont typeface="华文楷体" panose="02010600040101010101" pitchFamily="2" charset="-122"/>
              <a:buChar char="−"/>
            </a:pP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强子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结构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与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味物理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20000"/>
              </a:lnSpc>
              <a:buFont typeface="华文楷体" panose="02010600040101010101" pitchFamily="2" charset="-122"/>
              <a:buChar char="−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寻找新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物理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700936" y="3347836"/>
            <a:ext cx="2303465" cy="1759097"/>
            <a:chOff x="6415744" y="5090650"/>
            <a:chExt cx="2432152" cy="1759097"/>
          </a:xfrm>
        </p:grpSpPr>
        <p:pic>
          <p:nvPicPr>
            <p:cNvPr id="15" name="Picture 2" descr="atla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15744" y="5132180"/>
              <a:ext cx="2432152" cy="17175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6733489" y="5090650"/>
              <a:ext cx="20880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LHC/ATLAS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773662" y="5040513"/>
            <a:ext cx="2370338" cy="1614287"/>
            <a:chOff x="2945306" y="4918184"/>
            <a:chExt cx="2437214" cy="189828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306" y="5202183"/>
              <a:ext cx="2437214" cy="161428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226599" y="4918184"/>
              <a:ext cx="19775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LHC/CMS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300" y="2851412"/>
            <a:ext cx="2303464" cy="1856544"/>
            <a:chOff x="1323309" y="4640409"/>
            <a:chExt cx="2370527" cy="1971053"/>
          </a:xfrm>
        </p:grpSpPr>
        <p:graphicFrame>
          <p:nvGraphicFramePr>
            <p:cNvPr id="20" name="对象 19"/>
            <p:cNvGraphicFramePr>
              <a:graphicFrameLocks noChangeAspect="1"/>
            </p:cNvGraphicFramePr>
            <p:nvPr>
              <p:extLst/>
            </p:nvPr>
          </p:nvGraphicFramePr>
          <p:xfrm>
            <a:off x="1323309" y="4838646"/>
            <a:ext cx="2370527" cy="1772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2" name="Photo Editor 照片" r:id="rId6" imgW="7695238" imgH="5904762" progId="">
                    <p:embed/>
                  </p:oleObj>
                </mc:Choice>
                <mc:Fallback>
                  <p:oleObj name="Photo Editor 照片" r:id="rId6" imgW="7695238" imgH="5904762" progId="">
                    <p:embed/>
                    <p:pic>
                      <p:nvPicPr>
                        <p:cNvPr id="20" name="对象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3392" t="6097" r="14035" b="12193"/>
                        <a:stretch>
                          <a:fillRect/>
                        </a:stretch>
                      </p:blipFill>
                      <p:spPr bwMode="auto">
                        <a:xfrm>
                          <a:off x="1323309" y="4838646"/>
                          <a:ext cx="2370527" cy="1772816"/>
                        </a:xfrm>
                        <a:prstGeom prst="rect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文本框 20"/>
            <p:cNvSpPr txBox="1"/>
            <p:nvPr/>
          </p:nvSpPr>
          <p:spPr>
            <a:xfrm>
              <a:off x="1465208" y="4640409"/>
              <a:ext cx="2214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BEPCII/BESIII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-46562" y="6266052"/>
            <a:ext cx="826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两</a:t>
            </a:r>
            <a:r>
              <a:rPr lang="zh-CN" altLang="zh-CN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个前沿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研究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互为补充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相辅相成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探索微观世界的基本规律</a:t>
            </a:r>
            <a:endParaRPr lang="zh-CN" altLang="en-US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24" name="Group 5"/>
          <p:cNvGrpSpPr/>
          <p:nvPr/>
        </p:nvGrpSpPr>
        <p:grpSpPr>
          <a:xfrm>
            <a:off x="59165" y="4636384"/>
            <a:ext cx="2473460" cy="1719967"/>
            <a:chOff x="-68216" y="2555534"/>
            <a:chExt cx="2678465" cy="2308915"/>
          </a:xfrm>
        </p:grpSpPr>
        <p:pic>
          <p:nvPicPr>
            <p:cNvPr id="25" name="Picture 2" descr=" Ring4.JPG                                                      04FFC802Macintosh HD                   C12DDCCD: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20" y="2900214"/>
              <a:ext cx="2626869" cy="196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4"/>
            <p:cNvSpPr txBox="1"/>
            <p:nvPr/>
          </p:nvSpPr>
          <p:spPr>
            <a:xfrm>
              <a:off x="-68216" y="2555534"/>
              <a:ext cx="2585047" cy="49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SKEKB/BELLEII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7" name="Group 10"/>
          <p:cNvGrpSpPr/>
          <p:nvPr/>
        </p:nvGrpSpPr>
        <p:grpSpPr>
          <a:xfrm>
            <a:off x="2225446" y="4608927"/>
            <a:ext cx="2345090" cy="1607304"/>
            <a:chOff x="3029570" y="613521"/>
            <a:chExt cx="2980439" cy="1472584"/>
          </a:xfrm>
        </p:grpSpPr>
        <p:pic>
          <p:nvPicPr>
            <p:cNvPr id="28" name="Picture 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29570" y="786325"/>
              <a:ext cx="2752081" cy="1299780"/>
            </a:xfrm>
            <a:prstGeom prst="rect">
              <a:avLst/>
            </a:prstGeom>
          </p:spPr>
        </p:pic>
        <p:sp>
          <p:nvSpPr>
            <p:cNvPr id="29" name="TextBox 8"/>
            <p:cNvSpPr txBox="1"/>
            <p:nvPr/>
          </p:nvSpPr>
          <p:spPr>
            <a:xfrm>
              <a:off x="3159515" y="613521"/>
              <a:ext cx="2850494" cy="338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DAFNE/KLEO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476639" y="4618568"/>
            <a:ext cx="2190458" cy="1743694"/>
            <a:chOff x="4476639" y="4618568"/>
            <a:chExt cx="2190458" cy="1743694"/>
          </a:xfrm>
        </p:grpSpPr>
        <p:pic>
          <p:nvPicPr>
            <p:cNvPr id="33" name="Picture 5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76639" y="4930446"/>
              <a:ext cx="2190458" cy="1431816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4672780" y="4618568"/>
              <a:ext cx="19233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LHC/</a:t>
              </a:r>
              <a:r>
                <a:rPr lang="en-US" altLang="zh-CN" b="1" dirty="0" err="1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LHCb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22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70" y="1043105"/>
            <a:ext cx="7452860" cy="56783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66000" y="1300480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366000" y="2829349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91400" y="3705809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391400" y="4674129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366000" y="5358245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1400" y="6132512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222240" y="4408183"/>
            <a:ext cx="1046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4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4" y="1003725"/>
            <a:ext cx="8131696" cy="56953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20000" y="1394512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782560" y="2338704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82560" y="3073189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620000" y="4227089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28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22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62" y="1121435"/>
            <a:ext cx="7839075" cy="49237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82840" y="2728912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482840" y="4782334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495302" y="5382220"/>
            <a:ext cx="782320" cy="4876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EEFECC-384C-DC46-A760-8DA8BEE00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0" y="5918862"/>
            <a:ext cx="5104912" cy="5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69" y="1055922"/>
            <a:ext cx="7561262" cy="56039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35520" y="4246880"/>
            <a:ext cx="88392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60411" y="5761990"/>
            <a:ext cx="88392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8800" y="5049520"/>
            <a:ext cx="7569200" cy="1610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05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24</a:t>
            </a:fld>
            <a:endParaRPr 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0" y="1015999"/>
            <a:ext cx="6984119" cy="570547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32320" y="1463040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051040" y="2473380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132320" y="3550523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7132320" y="4376197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7105210" y="5258514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7284720" y="1615440"/>
            <a:ext cx="568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859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25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335520" y="4246880"/>
            <a:ext cx="88392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460411" y="5761990"/>
            <a:ext cx="88392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22" y="963509"/>
            <a:ext cx="7201218" cy="154474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35520" y="1662644"/>
            <a:ext cx="782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" y="2663956"/>
            <a:ext cx="7425055" cy="28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319520" y="6356350"/>
            <a:ext cx="2133600" cy="365125"/>
          </a:xfrm>
        </p:spPr>
        <p:txBody>
          <a:bodyPr/>
          <a:lstStyle/>
          <a:p>
            <a:fld id="{BEF7031F-3985-8841-9F96-93325AFB8D2A}" type="slidenum">
              <a:rPr lang="en-US" smtClean="0"/>
              <a:t>26</a:t>
            </a:fld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3380953" y="907534"/>
            <a:ext cx="2287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破坏机制的分类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53" y="1307644"/>
            <a:ext cx="7390448" cy="1859116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522720" y="2062480"/>
            <a:ext cx="782320" cy="568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" y="3386147"/>
            <a:ext cx="7591425" cy="174307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066280" y="4560391"/>
            <a:ext cx="782320" cy="568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30" y="5129093"/>
            <a:ext cx="6343650" cy="1666875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9FF98DB3-C2AA-EB43-8FD8-728488C367AC}"/>
              </a:ext>
            </a:extLst>
          </p:cNvPr>
          <p:cNvSpPr txBox="1"/>
          <p:nvPr/>
        </p:nvSpPr>
        <p:spPr>
          <a:xfrm>
            <a:off x="6403340" y="5521146"/>
            <a:ext cx="2641600" cy="1200329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Φ</a:t>
            </a:r>
            <a:r>
              <a:rPr lang="en-US" altLang="zh-CN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</a:t>
            </a:r>
            <a:r>
              <a:rPr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是弱相因⼦，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   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CP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的拉氏量参数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𝛿</a:t>
            </a:r>
            <a:r>
              <a:rPr lang="en-US" altLang="zh-CN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</a:t>
            </a:r>
            <a:r>
              <a:rPr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通常是由强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相互作用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的再散射效应产生的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299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27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00" y="948372"/>
            <a:ext cx="7162800" cy="31527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01560" y="2511067"/>
            <a:ext cx="819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477760" y="1219200"/>
            <a:ext cx="819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7" y="4309212"/>
            <a:ext cx="7439025" cy="19716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193280" y="4742231"/>
            <a:ext cx="813752" cy="552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078480" y="5745900"/>
            <a:ext cx="3688080" cy="5528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25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00" y="1059180"/>
            <a:ext cx="6773052" cy="3139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553" y="4428172"/>
            <a:ext cx="5606707" cy="207930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949440" y="1630680"/>
            <a:ext cx="802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33260" y="2795309"/>
            <a:ext cx="802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991350" y="3359189"/>
            <a:ext cx="8021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501140" y="2339340"/>
            <a:ext cx="1226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88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29</a:t>
            </a:fld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047B1DC-F645-5041-BD11-CEBA771E0C14}"/>
              </a:ext>
            </a:extLst>
          </p:cNvPr>
          <p:cNvSpPr txBox="1"/>
          <p:nvPr/>
        </p:nvSpPr>
        <p:spPr>
          <a:xfrm>
            <a:off x="326695" y="1499776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时刻中性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K 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介⼦态</a:t>
            </a:r>
            <a:r>
              <a:rPr lang="zh-Hans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CA87AA-EF18-CA4A-9FBF-691910225AE1}"/>
              </a:ext>
            </a:extLst>
          </p:cNvPr>
          <p:cNvSpPr txBox="1"/>
          <p:nvPr/>
        </p:nvSpPr>
        <p:spPr>
          <a:xfrm>
            <a:off x="1788565" y="880769"/>
            <a:ext cx="5990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2400" b="1" dirty="0">
                <a:solidFill>
                  <a:srgbClr val="FF0000"/>
                </a:solidFill>
              </a:rPr>
              <a:t> </a:t>
            </a:r>
            <a:r>
              <a:rPr lang="en-US" altLang="zh-Hans" sz="2400" b="1" dirty="0" smtClean="0">
                <a:solidFill>
                  <a:srgbClr val="FF0000"/>
                </a:solidFill>
              </a:rPr>
              <a:t>   </a:t>
            </a:r>
            <a:r>
              <a:rPr lang="zh-Hans" altLang="en-US" sz="2400" b="1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𝜂</a:t>
            </a:r>
            <a:r>
              <a:rPr lang="en-US" altLang="zh-CN" sz="2400" b="1" baseline="-25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Hans" sz="2400" b="1" baseline="-25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sz="2400" b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Hans" altLang="en-US" sz="2400" b="1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𝜂</a:t>
            </a:r>
            <a:r>
              <a:rPr lang="en-US" altLang="zh-CN" sz="2400" b="1" baseline="-25000" dirty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00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及中性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介子系统中的直接</a:t>
            </a:r>
            <a:r>
              <a:rPr lang="en-US" altLang="zh-CN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BD9F60E-4FCB-8241-BC3B-488793104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4" y="2076820"/>
            <a:ext cx="6932916" cy="33351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687BB7A-73F7-8C4B-AB08-83DA222E3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69" y="1499776"/>
            <a:ext cx="4495800" cy="3683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6FB2414-7661-1146-8AD1-8B89C8D2C6A0}"/>
              </a:ext>
            </a:extLst>
          </p:cNvPr>
          <p:cNvSpPr txBox="1"/>
          <p:nvPr/>
        </p:nvSpPr>
        <p:spPr>
          <a:xfrm>
            <a:off x="326695" y="5458068"/>
            <a:ext cx="811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实验可观测量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。振幅和相⾓都和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CPT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或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任何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别的对称性⽆关，可以独⽴地测定</a:t>
            </a:r>
          </a:p>
        </p:txBody>
      </p:sp>
    </p:spTree>
    <p:extLst>
      <p:ext uri="{BB962C8B-B14F-4D97-AF65-F5344CB8AC3E}">
        <p14:creationId xmlns:p14="http://schemas.microsoft.com/office/powerpoint/2010/main" val="19102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目录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693500" y="1394616"/>
            <a:ext cx="61398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简介</a:t>
            </a:r>
            <a:endParaRPr lang="en-US" altLang="zh-CN" sz="2800" b="1" dirty="0" smtClean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en-US" altLang="zh-CN" sz="2800" b="1" dirty="0" smtClean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en-US" altLang="zh-CN" sz="2800" b="1" dirty="0" smtClean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B(s)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介子的典型衰变过程</a:t>
            </a:r>
            <a:endParaRPr lang="en-US" altLang="zh-CN" sz="2800" b="1" dirty="0" smtClean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sz="2800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en-US" altLang="zh-CN" sz="2800" b="1" dirty="0" smtClean="0">
              <a:solidFill>
                <a:srgbClr val="0000CC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57204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30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210310"/>
            <a:ext cx="7905750" cy="3543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60640" y="3802757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620000" y="2851904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660640" y="2407920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60640" y="4211161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7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31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195" y="977781"/>
            <a:ext cx="3057525" cy="314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45" y="972066"/>
            <a:ext cx="3790950" cy="285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" y="984964"/>
            <a:ext cx="1095375" cy="2571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03045" y="913844"/>
            <a:ext cx="29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：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1354296"/>
            <a:ext cx="7924800" cy="4191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620000" y="1489853"/>
            <a:ext cx="650240" cy="38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731760" y="2212954"/>
            <a:ext cx="650240" cy="38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7640320" y="3522039"/>
            <a:ext cx="650240" cy="38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731760" y="4934093"/>
            <a:ext cx="650240" cy="38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835" y="3233911"/>
            <a:ext cx="652329" cy="390178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276600" y="4385453"/>
            <a:ext cx="3550920" cy="3897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B75DDCD-EAC9-AD44-B68A-DC754439461E}"/>
              </a:ext>
            </a:extLst>
          </p:cNvPr>
          <p:cNvSpPr txBox="1"/>
          <p:nvPr/>
        </p:nvSpPr>
        <p:spPr>
          <a:xfrm>
            <a:off x="6598047" y="4887357"/>
            <a:ext cx="1042273" cy="400110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zh-CN" sz="2000" b="1" dirty="0">
                <a:solidFill>
                  <a:srgbClr val="FF0000"/>
                </a:solidFill>
              </a:rPr>
              <a:t>Δ =</a:t>
            </a:r>
            <a:r>
              <a:rPr lang="zh-Hans" altLang="en-US" sz="2000" b="1" dirty="0">
                <a:solidFill>
                  <a:srgbClr val="FF0000"/>
                </a:solidFill>
              </a:rPr>
              <a:t>𝛿</a:t>
            </a:r>
            <a:r>
              <a:rPr lang="el-GR" altLang="zh-CN" sz="2000" b="1" baseline="-25000" dirty="0">
                <a:solidFill>
                  <a:srgbClr val="FF0000"/>
                </a:solidFill>
              </a:rPr>
              <a:t>2</a:t>
            </a:r>
            <a:r>
              <a:rPr lang="en-US" altLang="zh-Hans" sz="2000" b="1" dirty="0">
                <a:solidFill>
                  <a:srgbClr val="FF0000"/>
                </a:solidFill>
              </a:rPr>
              <a:t>-</a:t>
            </a:r>
            <a:r>
              <a:rPr lang="zh-Hans" altLang="en-US" sz="2000" b="1" dirty="0">
                <a:solidFill>
                  <a:srgbClr val="FF0000"/>
                </a:solidFill>
              </a:rPr>
              <a:t>𝛿</a:t>
            </a:r>
            <a:r>
              <a:rPr lang="en-US" altLang="zh-CN" sz="2000" b="1" baseline="-25000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0360" y="5641776"/>
            <a:ext cx="37909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920115"/>
            <a:ext cx="8143875" cy="343794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13040" y="1052195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813040" y="1928391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793469" y="2462316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24698" y="2974761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839189" y="3977698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BB6909C-6606-AA43-AAC8-7E724858ED38}"/>
              </a:ext>
            </a:extLst>
          </p:cNvPr>
          <p:cNvSpPr txBox="1"/>
          <p:nvPr/>
        </p:nvSpPr>
        <p:spPr>
          <a:xfrm>
            <a:off x="834463" y="4414377"/>
            <a:ext cx="635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如果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采用⼀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种特殊的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相角约定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，要求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是实的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42" y="4929835"/>
            <a:ext cx="7008178" cy="18672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259320" y="4853894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338338" y="5310159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259320" y="5664699"/>
            <a:ext cx="721360" cy="380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C646065-80A2-2B44-A73C-8B620DAC68A5}"/>
                  </a:ext>
                </a:extLst>
              </p:cNvPr>
              <p:cNvSpPr txBox="1"/>
              <p:nvPr/>
            </p:nvSpPr>
            <p:spPr>
              <a:xfrm>
                <a:off x="533401" y="992674"/>
                <a:ext cx="8164415" cy="114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在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𝜂</a:t>
                </a:r>
                <a:r>
                  <a:rPr lang="en-US" altLang="zh-CN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</a:t>
                </a:r>
                <a:r>
                  <a:rPr lang="en-US" altLang="zh-Hans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𝜂</a:t>
                </a:r>
                <a:r>
                  <a:rPr lang="en-US" altLang="zh-CN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00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中不仅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含有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来自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混合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en-US" altLang="zh-Han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|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q/p</a:t>
                </a:r>
                <a:r>
                  <a:rPr lang="en-US" altLang="zh-Han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|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≠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1)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和衰变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en-US" altLang="zh-Han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Han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rgbClr val="FF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altLang="zh-CN" baseline="-25000" dirty="0">
                            <a:solidFill>
                              <a:srgbClr val="FF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ij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ij</a:t>
                </a:r>
                <a:r>
                  <a:rPr lang="en-US" altLang="zh-Han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|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≠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1)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破坏信息，</a:t>
                </a: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也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含有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来自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混合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与衰变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的干涉效应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中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𝛬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Han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altLang="zh-Han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∙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Han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US" altLang="zh-Han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altLang="zh-CN" dirty="0">
                                <a:solidFill>
                                  <a:srgbClr val="FF0000"/>
                                </a:solidFill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US" altLang="zh-CN" baseline="-25000" dirty="0">
                                <a:solidFill>
                                  <a:srgbClr val="FF0000"/>
                                </a:solidFill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m:t>ij</m:t>
                            </m:r>
                          </m:e>
                        </m:acc>
                      </m:num>
                      <m:den>
                        <m:r>
                          <m:rPr>
                            <m:nor/>
                          </m:rPr>
                          <a:rPr lang="en-US" altLang="zh-CN" dirty="0">
                            <a:solidFill>
                              <a:srgbClr val="FF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altLang="zh-CN" baseline="-25000" dirty="0">
                            <a:solidFill>
                              <a:srgbClr val="FF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ij</m:t>
                        </m:r>
                      </m:den>
                    </m:f>
                  </m:oMath>
                </a14:m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）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破坏信息。</a:t>
                </a:r>
              </a:p>
              <a:p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C646065-80A2-2B44-A73C-8B620DAC6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1" y="992674"/>
                <a:ext cx="8164415" cy="1148776"/>
              </a:xfrm>
              <a:prstGeom prst="rect">
                <a:avLst/>
              </a:prstGeom>
              <a:blipFill>
                <a:blip r:embed="rId2"/>
                <a:stretch>
                  <a:fillRect l="-672" t="-42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12" y="1770062"/>
            <a:ext cx="7877175" cy="2200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559040" y="1871662"/>
            <a:ext cx="772160" cy="434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559040" y="2306320"/>
            <a:ext cx="772160" cy="434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711440" y="3550631"/>
            <a:ext cx="772160" cy="434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4EC0C8B-BB83-3F42-92D3-E17CBD20FD22}"/>
              </a:ext>
            </a:extLst>
          </p:cNvPr>
          <p:cNvSpPr txBox="1"/>
          <p:nvPr/>
        </p:nvSpPr>
        <p:spPr>
          <a:xfrm>
            <a:off x="332561" y="3957954"/>
            <a:ext cx="7998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CKM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矩阵元理论上预期这种效应应该⽐较⼩，在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</a:t>
            </a:r>
            <a:r>
              <a:rPr lang="en-US" altLang="zh-Hans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量级以下。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1997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M.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Ciuchini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计算得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(4. 6± 3.0) ×10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-4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对用以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输⼊的参数和估计强相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互作用矩阵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元的⽅法敏感，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1993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美国费米实验室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E731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实验组的结果为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(7.4± 5.9) ×10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-4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CERN NA31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实验组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(23± 6.5) ×10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-4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1999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年⼯作在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Tevatron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对撞机上的</a:t>
            </a:r>
            <a:r>
              <a:rPr lang="en-US" altLang="zh-CN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KTeV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(Kaon at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Tevatron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实验组给出了最新的测量结果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28AABB8-384D-A444-AEC9-DE93A54E4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30" y="5608840"/>
            <a:ext cx="5596390" cy="3071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CBC80B5-874C-C245-BFD0-42A32681467D}"/>
              </a:ext>
            </a:extLst>
          </p:cNvPr>
          <p:cNvSpPr txBox="1"/>
          <p:nvPr/>
        </p:nvSpPr>
        <p:spPr>
          <a:xfrm>
            <a:off x="332561" y="5933543"/>
            <a:ext cx="822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    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NA31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组的结果相近，精度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更高。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实验结果和标准模型理论相符，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同时表明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Wolfenstein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的超弱相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互作用理论模型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不是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K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介子系统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CP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破坏的唯⼀来源，因为该模型预⾔了</a:t>
            </a:r>
            <a:r>
              <a:rPr lang="el-GR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ϵ′= 0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6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1065217"/>
            <a:ext cx="7334567" cy="5584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72960" y="3058160"/>
            <a:ext cx="7213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259320" y="5233983"/>
            <a:ext cx="72136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64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35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68" y="1025867"/>
            <a:ext cx="7486332" cy="569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36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" y="1008380"/>
            <a:ext cx="8034020" cy="3827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67600" y="2834640"/>
            <a:ext cx="833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67600" y="4354830"/>
            <a:ext cx="833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35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2. K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37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15" y="1084580"/>
            <a:ext cx="8553450" cy="1295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85" y="2607731"/>
            <a:ext cx="820243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61" y="940604"/>
            <a:ext cx="4305239" cy="36207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20" y="4561315"/>
            <a:ext cx="7033260" cy="213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39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" y="925052"/>
            <a:ext cx="7161846" cy="9703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21892" y="1564179"/>
            <a:ext cx="922020" cy="4562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417" y="1880279"/>
            <a:ext cx="5179423" cy="15853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18372" y="3138828"/>
            <a:ext cx="1652588" cy="4562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" y="3416014"/>
            <a:ext cx="6520237" cy="18305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517" y="5115722"/>
            <a:ext cx="5879783" cy="16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15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3522300" y="50539"/>
            <a:ext cx="20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1. </a:t>
            </a:r>
            <a:r>
              <a:rPr lang="zh-CN" altLang="en-US" sz="4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简介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291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40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027" y="1175885"/>
            <a:ext cx="7415213" cy="46133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13320" y="1651530"/>
            <a:ext cx="81534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513320" y="2840520"/>
            <a:ext cx="81534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766560" y="2082169"/>
            <a:ext cx="81534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496050" y="5991225"/>
            <a:ext cx="81534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933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41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284720" y="1402080"/>
            <a:ext cx="99631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272337" y="2117939"/>
            <a:ext cx="99631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45680" y="3080809"/>
            <a:ext cx="99631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272336" y="4611259"/>
            <a:ext cx="99631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272335" y="5043056"/>
            <a:ext cx="996315" cy="480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5" y="1210313"/>
            <a:ext cx="7416165" cy="429021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16140" y="1642110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254240" y="2275559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16140" y="3387499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7216140" y="5078586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8658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42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60" y="1240155"/>
            <a:ext cx="7147560" cy="11008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19" y="2457450"/>
            <a:ext cx="7273067" cy="16268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520940" y="1851660"/>
            <a:ext cx="826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520940" y="3191537"/>
            <a:ext cx="826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39740" y="3792047"/>
            <a:ext cx="2255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33" y="4283271"/>
            <a:ext cx="7171853" cy="219309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520940" y="4809544"/>
            <a:ext cx="8265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523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95" y="955357"/>
            <a:ext cx="7094905" cy="11020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54" y="2247368"/>
            <a:ext cx="7085306" cy="3763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08520" y="3779520"/>
            <a:ext cx="76200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1567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097" y="942023"/>
            <a:ext cx="6809423" cy="16321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55" y="2666417"/>
            <a:ext cx="7378065" cy="37623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39940" y="1679707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551420" y="3114832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589520" y="3932579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589520" y="5894760"/>
            <a:ext cx="1005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771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45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125" y="1033780"/>
            <a:ext cx="6915150" cy="16789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705" y="2844782"/>
            <a:ext cx="5853719" cy="38766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85660" y="1714500"/>
            <a:ext cx="835615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270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46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15" y="943928"/>
            <a:ext cx="6433185" cy="7878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15" y="1830452"/>
            <a:ext cx="6699885" cy="4708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58000" y="3855720"/>
            <a:ext cx="70104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858000" y="5524500"/>
            <a:ext cx="70104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1510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47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67" y="1230630"/>
            <a:ext cx="7232333" cy="43719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09460" y="1569720"/>
            <a:ext cx="762000" cy="601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09460" y="3931920"/>
            <a:ext cx="762000" cy="601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48500" y="4767253"/>
            <a:ext cx="762000" cy="601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58889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5" y="988695"/>
            <a:ext cx="6886575" cy="105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55" y="2181564"/>
            <a:ext cx="6461625" cy="42844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252099" y="2880360"/>
            <a:ext cx="2663301" cy="2491740"/>
            <a:chOff x="4476639" y="4618568"/>
            <a:chExt cx="2190458" cy="1743694"/>
          </a:xfrm>
        </p:grpSpPr>
        <p:pic>
          <p:nvPicPr>
            <p:cNvPr id="7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6639" y="4930446"/>
              <a:ext cx="2190458" cy="143181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672780" y="4618568"/>
              <a:ext cx="19233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LHC/</a:t>
              </a:r>
              <a:r>
                <a:rPr lang="en-US" altLang="zh-CN" b="1" dirty="0" err="1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LHCb</a:t>
              </a:r>
              <a:r>
                <a:rPr lang="zh-CN" altLang="en-US" b="1" dirty="0" smtClean="0">
                  <a:solidFill>
                    <a:srgbClr val="FF0000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rPr>
                <a:t>实验</a:t>
              </a:r>
              <a:endPara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11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49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1143031"/>
            <a:ext cx="7321867" cy="539588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261860" y="2125980"/>
            <a:ext cx="716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254240" y="3656305"/>
            <a:ext cx="716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185660" y="5827315"/>
            <a:ext cx="716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53200" y="4790830"/>
            <a:ext cx="632460" cy="266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41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味物理与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</a:t>
            </a:fld>
            <a:endParaRPr lang="en-US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3D4C7E5-6405-D449-84A2-D3938C17557D}"/>
              </a:ext>
            </a:extLst>
          </p:cNvPr>
          <p:cNvSpPr txBox="1"/>
          <p:nvPr/>
        </p:nvSpPr>
        <p:spPr>
          <a:xfrm>
            <a:off x="423745" y="945662"/>
            <a:ext cx="798166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标准模型中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矩阵的相角</a:t>
            </a:r>
            <a:r>
              <a:rPr lang="el-GR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δ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清楚地预言了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破坏的存在，夸克的混合和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破坏已为实验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确认</a:t>
            </a:r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但是宇宙观测得到的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物质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—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反物质不对称性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远大于标准模型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矩阵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破坏机制的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预言</a:t>
            </a:r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物质对反物质，或者说重子数对反重子数的超出暗示存在着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超出标准模型的别的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r>
              <a:rPr lang="zh-CN" altLang="en-US" sz="2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机制</a:t>
            </a:r>
            <a:endParaRPr lang="en-US" altLang="zh-CN" sz="2000" b="1" dirty="0" smtClean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宇宙中观测到的重子数对反重子数的超出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∆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B=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−n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̄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相对于光子数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el-GR" altLang="zh-CN" sz="2000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γ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还比较小，∆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B/n</a:t>
            </a:r>
            <a:r>
              <a:rPr lang="el-GR" altLang="zh-CN" sz="2000" b="1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γ</a:t>
            </a:r>
            <a:r>
              <a:rPr lang="el-GR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∼10</a:t>
            </a:r>
            <a:r>
              <a:rPr lang="el-GR" altLang="zh-CN" sz="2000" b="1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−10</a:t>
            </a:r>
            <a:r>
              <a:rPr lang="el-GR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,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可以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用宇宙中存在着反物质的区域来解释，但迄今为止我们还不知道是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何种机制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产生了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实验观测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到的</a:t>
            </a:r>
            <a:r>
              <a:rPr lang="zh-Hans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正反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物质区的不同大小，且对宇宙光子源的观测研究也</a:t>
            </a:r>
            <a:r>
              <a:rPr lang="zh-Hans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未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发现比较大的反物质区域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56" y="1556590"/>
            <a:ext cx="7113320" cy="18630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93620" y="2810107"/>
            <a:ext cx="721756" cy="4609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7313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50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43" y="1045309"/>
            <a:ext cx="6919913" cy="34637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36" y="4459876"/>
            <a:ext cx="7166373" cy="207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95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51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97" y="1097280"/>
            <a:ext cx="7098983" cy="22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9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52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598420" y="929640"/>
            <a:ext cx="424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介子系统第二、三类</a:t>
            </a:r>
            <a:r>
              <a:rPr lang="en-US" altLang="zh-CN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" y="1500453"/>
            <a:ext cx="7292340" cy="50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42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53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10" y="955606"/>
            <a:ext cx="7882890" cy="57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71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33" y="1337281"/>
            <a:ext cx="7485738" cy="526365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73340" y="5760720"/>
            <a:ext cx="876300" cy="449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24510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3. 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介子系统的混合与</a:t>
            </a:r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55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04" y="1053901"/>
            <a:ext cx="7407592" cy="548501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29500" y="1813560"/>
            <a:ext cx="632460" cy="777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429500" y="4305300"/>
            <a:ext cx="579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330440" y="5650476"/>
            <a:ext cx="731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3834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B</a:t>
            </a:r>
            <a:r>
              <a:rPr lang="en-US" altLang="zh-CN" b="1" baseline="-25000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56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913970" y="929640"/>
            <a:ext cx="3299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低能有效哈密顿量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12" y="1443335"/>
            <a:ext cx="8080058" cy="29995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76" y="4189582"/>
            <a:ext cx="8043430" cy="2349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20000" y="5025421"/>
            <a:ext cx="1047070" cy="536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67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57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2" y="947737"/>
            <a:ext cx="7471728" cy="32641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2" y="4319587"/>
            <a:ext cx="7702395" cy="25384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609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58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31" y="1164697"/>
            <a:ext cx="8019869" cy="160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79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59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47215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36020" y="817363"/>
            <a:ext cx="6055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800" b="1" baseline="-250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s,d</a:t>
            </a:r>
            <a:r>
              <a:rPr lang="en-US" altLang="zh-CN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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纯轻子衰变过程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75" y="1241461"/>
            <a:ext cx="4610533" cy="23049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09167" y="3424293"/>
            <a:ext cx="1475335" cy="405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98" y="3637246"/>
            <a:ext cx="7220946" cy="313292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73116" y="1421975"/>
            <a:ext cx="1971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在标准模型（左侧图）和新物理模型（右侧图）框架下纯轻子衰变过程有贡献的单圈费曼图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26960" y="5117783"/>
            <a:ext cx="60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1032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味物理与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92240" y="6082030"/>
            <a:ext cx="2133600" cy="365125"/>
          </a:xfrm>
        </p:spPr>
        <p:txBody>
          <a:bodyPr/>
          <a:lstStyle/>
          <a:p>
            <a:fld id="{BEF7031F-3985-8841-9F96-93325AFB8D2A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3D4C7E5-6405-D449-84A2-D3938C17557D}"/>
              </a:ext>
            </a:extLst>
          </p:cNvPr>
          <p:cNvSpPr txBox="1"/>
          <p:nvPr/>
        </p:nvSpPr>
        <p:spPr>
          <a:xfrm>
            <a:off x="149425" y="865513"/>
            <a:ext cx="7981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1967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Sakharov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曾指出产生这种不对称性的三种可能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93620" y="2810107"/>
            <a:ext cx="721756" cy="4609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97E4F3-416F-CD4D-B176-90DE2EEB7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2" y="1265623"/>
            <a:ext cx="7631254" cy="26481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3680" y="4013161"/>
            <a:ext cx="820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理论上还有一个所谓的强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问题：在强相互作用的对称性理论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QCD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中，真空的特殊性质允许在拉氏量中有一个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破坏的项：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2DCC840-3E74-1D48-9BC0-1010B48C5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606" y="4629035"/>
            <a:ext cx="1788434" cy="550013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0240" y="4674566"/>
            <a:ext cx="1686560" cy="36933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ym typeface="Symbol" panose="05050102010706020507" pitchFamily="18" charset="2"/>
              </a:rPr>
              <a:t></a:t>
            </a:r>
            <a:r>
              <a:rPr lang="zh-CN" altLang="en-US" dirty="0" smtClean="0">
                <a:sym typeface="Symbol" panose="05050102010706020507" pitchFamily="18" charset="2"/>
              </a:rPr>
              <a:t>：</a:t>
            </a:r>
            <a:r>
              <a:rPr lang="en-US" altLang="zh-CN" dirty="0" smtClean="0"/>
              <a:t>CP</a:t>
            </a:r>
            <a:r>
              <a:rPr lang="zh-CN" altLang="en-US" dirty="0" smtClean="0"/>
              <a:t>破坏程度</a:t>
            </a:r>
            <a:endParaRPr lang="zh-CN" altLang="en-US" dirty="0"/>
          </a:p>
        </p:txBody>
      </p:sp>
      <p:cxnSp>
        <p:nvCxnSpPr>
          <p:cNvPr id="12" name="直接箭头连接符 11"/>
          <p:cNvCxnSpPr/>
          <p:nvPr/>
        </p:nvCxnSpPr>
        <p:spPr>
          <a:xfrm>
            <a:off x="2407920" y="4855736"/>
            <a:ext cx="79248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5588000" y="4719376"/>
            <a:ext cx="2854960" cy="369332"/>
          </a:xfrm>
          <a:prstGeom prst="rect">
            <a:avLst/>
          </a:prstGeom>
          <a:noFill/>
          <a:ln w="2540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对中子的电偶极矩有贡献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4795520" y="4904042"/>
            <a:ext cx="792480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4592282F-DD24-BB4A-9D52-C4B368491CBC}"/>
              </a:ext>
            </a:extLst>
          </p:cNvPr>
          <p:cNvSpPr txBox="1"/>
          <p:nvPr/>
        </p:nvSpPr>
        <p:spPr>
          <a:xfrm>
            <a:off x="299184" y="5247247"/>
            <a:ext cx="502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基本粒子</a:t>
            </a: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的电偶极矩是</a:t>
            </a:r>
            <a:r>
              <a:rPr lang="en-US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破坏效应的灵敏探针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75DA36C-9B8E-2F4C-921E-20437FDD8F48}"/>
                  </a:ext>
                </a:extLst>
              </p:cNvPr>
              <p:cNvSpPr txBox="1"/>
              <p:nvPr/>
            </p:nvSpPr>
            <p:spPr>
              <a:xfrm>
                <a:off x="765081" y="5536428"/>
                <a:ext cx="3737659" cy="109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Han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Han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kumimoji="1" lang="en-US" altLang="zh-Hans" sz="2400" b="1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Hans" sz="2400" dirty="0">
                    <a:solidFill>
                      <a:srgbClr val="C00000"/>
                    </a:solidFill>
                  </a:rPr>
                  <a:t>= d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Han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kumimoji="1" lang="en-US" altLang="zh-Hans" sz="2400" b="1" dirty="0">
                            <a:solidFill>
                              <a:srgbClr val="C00000"/>
                            </a:solidFill>
                          </a:rPr>
                          <m:t>J</m:t>
                        </m:r>
                      </m:e>
                    </m:acc>
                  </m:oMath>
                </a14:m>
                <a:r>
                  <a:rPr kumimoji="1" lang="zh-CN" altLang="en-US" sz="2400" b="1" dirty="0">
                    <a:solidFill>
                      <a:srgbClr val="C00000"/>
                    </a:solidFill>
                  </a:rPr>
                  <a:t> </a:t>
                </a:r>
                <a:r>
                  <a:rPr kumimoji="1" lang="en-US" altLang="zh-CN" sz="2400" b="1" dirty="0">
                    <a:solidFill>
                      <a:srgbClr val="C00000"/>
                    </a:solidFill>
                  </a:rPr>
                  <a:t>= </a:t>
                </a:r>
                <a:r>
                  <a:rPr kumimoji="1" lang="en-US" altLang="zh-CN" sz="2400" dirty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kumimoji="1"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kumimoji="1" lang="en-US" altLang="zh-CN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1"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kumimoji="1"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𝓟</m:t>
                        </m:r>
                      </m:e>
                    </m:groupChr>
                    <m:r>
                      <a:rPr kumimoji="1"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m:rPr>
                        <m:nor/>
                      </m:rPr>
                      <a:rPr kumimoji="1" lang="en-US" altLang="zh-CN" sz="2400" dirty="0">
                        <a:solidFill>
                          <a:srgbClr val="C00000"/>
                        </a:solidFill>
                      </a:rPr>
                      <m:t>d</m:t>
                    </m:r>
                    <m:acc>
                      <m:accPr>
                        <m:chr m:val="⃗"/>
                        <m:ctrlP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kumimoji="1"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kumimoji="1" lang="en-US" altLang="zh-CN" sz="2400" b="1" dirty="0" smtClean="0">
                    <a:solidFill>
                      <a:srgbClr val="002060"/>
                    </a:solidFill>
                  </a:rPr>
                  <a:t>          </a:t>
                </a:r>
                <a:endParaRPr kumimoji="1" lang="en-US" altLang="zh-CN" sz="2400" b="1" dirty="0">
                  <a:solidFill>
                    <a:srgbClr val="002060"/>
                  </a:solidFill>
                </a:endParaRPr>
              </a:p>
              <a:p>
                <a:r>
                  <a:rPr kumimoji="1" lang="zh-Hans" altLang="en-US" sz="2400" b="1" dirty="0">
                    <a:solidFill>
                      <a:srgbClr val="002060"/>
                    </a:solidFill>
                  </a:rPr>
                  <a:t>                    </a:t>
                </a:r>
                <a:r>
                  <a:rPr kumimoji="1" lang="zh-Hans" altLang="en-US" sz="2400" b="1" dirty="0" smtClean="0">
                    <a:solidFill>
                      <a:srgbClr val="002060"/>
                    </a:solidFill>
                  </a:rPr>
                  <a:t>        </a:t>
                </a:r>
                <a:r>
                  <a:rPr kumimoji="1" lang="en-US" altLang="zh-CN" sz="2400" b="1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1"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kumimoji="1" lang="en-US" altLang="zh-CN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𝓣</m:t>
                        </m:r>
                        <m:r>
                          <m:rPr>
                            <m:nor/>
                          </m:rPr>
                          <a:rPr lang="zh-CN" altLang="en-US" sz="2400" dirty="0"/>
                          <m:t> </m:t>
                        </m:r>
                      </m:e>
                    </m:groupChr>
                  </m:oMath>
                </a14:m>
                <a:r>
                  <a:rPr kumimoji="1" lang="zh-CN" altLang="en-US" sz="2400" b="1" dirty="0"/>
                  <a:t>  </a:t>
                </a:r>
                <a:r>
                  <a:rPr kumimoji="1" lang="en-US" altLang="zh-CN" sz="2400" b="1" dirty="0">
                    <a:solidFill>
                      <a:srgbClr val="FF0000"/>
                    </a:solidFill>
                  </a:rPr>
                  <a:t>-</a:t>
                </a:r>
                <a:r>
                  <a:rPr kumimoji="1" lang="en-US" altLang="zh-CN" sz="2400" dirty="0">
                    <a:solidFill>
                      <a:srgbClr val="C00000"/>
                    </a:solidFill>
                  </a:rPr>
                  <a:t> d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  <m:r>
                      <a:rPr kumimoji="1" lang="en-US" altLang="zh-C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kumimoji="1" lang="en-US" altLang="zh-CN" sz="2400" b="1" dirty="0">
                    <a:solidFill>
                      <a:srgbClr val="002060"/>
                    </a:solidFill>
                  </a:rPr>
                  <a:t> </a:t>
                </a:r>
                <a:endParaRPr kumimoji="1" lang="zh-CN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75DA36C-9B8E-2F4C-921E-20437FDD8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81" y="5536428"/>
                <a:ext cx="3737659" cy="1099916"/>
              </a:xfrm>
              <a:prstGeom prst="rect">
                <a:avLst/>
              </a:prstGeom>
              <a:blipFill>
                <a:blip r:embed="rId4"/>
                <a:stretch>
                  <a:fillRect b="-116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E8F255A-D81D-D847-A8EA-D6C861C60AE3}"/>
                  </a:ext>
                </a:extLst>
              </p:cNvPr>
              <p:cNvSpPr txBox="1"/>
              <p:nvPr/>
            </p:nvSpPr>
            <p:spPr>
              <a:xfrm>
                <a:off x="5320110" y="5247247"/>
                <a:ext cx="32159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Hans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若</a:t>
                </a:r>
                <a14:m>
                  <m:oMath xmlns:m="http://schemas.openxmlformats.org/officeDocument/2006/math">
                    <m:r>
                      <m:rPr>
                        <m:brk m:alnAt="2"/>
                      </m:rP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𝒫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或者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是好的对称性，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</a:t>
                </a:r>
                <a:r>
                  <a:rPr lang="en-US" altLang="zh-Han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=0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E8F255A-D81D-D847-A8EA-D6C861C60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110" y="5247247"/>
                <a:ext cx="3215945" cy="369332"/>
              </a:xfrm>
              <a:prstGeom prst="rect">
                <a:avLst/>
              </a:prstGeom>
              <a:blipFill>
                <a:blip r:embed="rId5"/>
                <a:stretch>
                  <a:fillRect l="-1708" t="-8333" r="-1139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100D5B3B-5D71-9D41-9368-6CC9A548AD15}"/>
              </a:ext>
            </a:extLst>
          </p:cNvPr>
          <p:cNvSpPr txBox="1"/>
          <p:nvPr/>
        </p:nvSpPr>
        <p:spPr>
          <a:xfrm>
            <a:off x="4338789" y="5695396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中子电偶磁矩</a:t>
            </a:r>
            <a:r>
              <a:rPr lang="zh-Hans" altLang="en-US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：理论</a:t>
            </a:r>
            <a:r>
              <a:rPr lang="zh-Hans" altLang="en-U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  </a:t>
            </a:r>
            <a:r>
              <a:rPr lang="en-US" altLang="zh-CN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CN" baseline="-25000" dirty="0" err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en-US" altLang="zh-CN" baseline="-25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∼ </a:t>
            </a:r>
            <a:r>
              <a:rPr lang="el-GR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θ×10</a:t>
            </a:r>
            <a:r>
              <a:rPr lang="el-GR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−15</a:t>
            </a:r>
            <a:r>
              <a:rPr lang="zh-Hans" altLang="en-US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e cm</a:t>
            </a:r>
          </a:p>
          <a:p>
            <a:r>
              <a:rPr kumimoji="1"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          </a:t>
            </a:r>
            <a:r>
              <a:rPr kumimoji="1" lang="zh-Hans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kumimoji="1"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实验，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|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CN" baseline="-25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n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|&lt;</a:t>
            </a:r>
            <a:r>
              <a:rPr lang="zh-Hans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0.29×10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−25</a:t>
            </a:r>
            <a:r>
              <a:rPr lang="zh-Hans" altLang="en-US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e cm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F4FE0D0-4AC4-8A47-8335-4C7285734E5C}"/>
              </a:ext>
            </a:extLst>
          </p:cNvPr>
          <p:cNvSpPr txBox="1"/>
          <p:nvPr/>
        </p:nvSpPr>
        <p:spPr>
          <a:xfrm>
            <a:off x="6109423" y="6401172"/>
            <a:ext cx="18453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意味着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|</a:t>
            </a:r>
            <a:r>
              <a:rPr lang="el-GR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θ|⩽10</a:t>
            </a:r>
            <a:r>
              <a:rPr lang="el-GR" altLang="zh-CN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−10</a:t>
            </a:r>
          </a:p>
        </p:txBody>
      </p:sp>
    </p:spTree>
    <p:extLst>
      <p:ext uri="{BB962C8B-B14F-4D97-AF65-F5344CB8AC3E}">
        <p14:creationId xmlns:p14="http://schemas.microsoft.com/office/powerpoint/2010/main" val="37785848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60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80" y="986261"/>
            <a:ext cx="8023860" cy="17874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510" y="2621812"/>
            <a:ext cx="7364730" cy="167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38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61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" y="980228"/>
            <a:ext cx="7825865" cy="54510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74560" y="1615440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350760" y="2317036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487920" y="3208655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473440" y="5637978"/>
            <a:ext cx="91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168208" y="3490607"/>
            <a:ext cx="1249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4988561" y="3745532"/>
            <a:ext cx="1300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74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62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4" y="1049341"/>
            <a:ext cx="8062596" cy="28419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37120" y="1935606"/>
            <a:ext cx="955040" cy="4475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29" y="3841508"/>
            <a:ext cx="7464331" cy="27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573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63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27" y="954601"/>
            <a:ext cx="7687945" cy="27028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61" y="3657478"/>
            <a:ext cx="5242879" cy="301385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20000" y="1351280"/>
            <a:ext cx="787672" cy="49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620000" y="2335548"/>
            <a:ext cx="787672" cy="497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500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64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15" y="1150803"/>
            <a:ext cx="6964045" cy="309607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37360" y="3820160"/>
            <a:ext cx="6299200" cy="426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5973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65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123440" y="914400"/>
            <a:ext cx="456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半轻子衰变过程</a:t>
            </a:r>
            <a:endParaRPr lang="zh-CN" altLang="en-US" sz="36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" y="1600200"/>
            <a:ext cx="7743190" cy="16422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" y="3390326"/>
            <a:ext cx="7875270" cy="227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41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66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" y="1026183"/>
            <a:ext cx="7630795" cy="31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67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10" y="945622"/>
            <a:ext cx="7486650" cy="25087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040" y="3412967"/>
            <a:ext cx="4775200" cy="330850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69920" y="2341868"/>
            <a:ext cx="15036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79507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68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" y="979594"/>
            <a:ext cx="7879715" cy="28100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395" y="3564374"/>
            <a:ext cx="5134610" cy="328219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333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69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85" y="1068705"/>
            <a:ext cx="7635875" cy="56527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74560" y="2589014"/>
            <a:ext cx="670560" cy="458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167880" y="4533642"/>
            <a:ext cx="777240" cy="458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715680" y="5811520"/>
            <a:ext cx="417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01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破坏研究发展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727B3D5-1114-674C-BC8C-4CB38B2C2FE3}"/>
              </a:ext>
            </a:extLst>
          </p:cNvPr>
          <p:cNvSpPr txBox="1"/>
          <p:nvPr/>
        </p:nvSpPr>
        <p:spPr>
          <a:xfrm>
            <a:off x="226596" y="1013195"/>
            <a:ext cx="86742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1964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Christenson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Cronin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Fitch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0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Turlay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等人首次在实验上测得了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−K̄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系统中的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  <a:endParaRPr lang="en-US" altLang="zh-CN" sz="20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上个世纪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en-US" altLang="zh-CN" sz="20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I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Sanda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, A</a:t>
            </a:r>
            <a:r>
              <a:rPr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. R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 Carter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I</a:t>
            </a:r>
            <a:r>
              <a:rPr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. I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 </a:t>
            </a:r>
            <a:r>
              <a:rPr lang="en-US" altLang="zh-CN" sz="2000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Bigi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证明只要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en-US" altLang="zh-CN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的混合效应较大，</a:t>
            </a:r>
            <a:r>
              <a:rPr lang="zh-Hans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即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导致可观测到的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破坏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461760" y="1788163"/>
            <a:ext cx="27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Symbol" panose="05050102010706020507" pitchFamily="18" charset="2"/>
              </a:rPr>
              <a:t>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60400" y="2644411"/>
            <a:ext cx="3159760" cy="1295868"/>
            <a:chOff x="589280" y="2830936"/>
            <a:chExt cx="3159760" cy="1295868"/>
          </a:xfrm>
        </p:grpSpPr>
        <p:sp>
          <p:nvSpPr>
            <p:cNvPr id="6" name="文本框 5"/>
            <p:cNvSpPr txBox="1"/>
            <p:nvPr/>
          </p:nvSpPr>
          <p:spPr>
            <a:xfrm>
              <a:off x="589280" y="2830936"/>
              <a:ext cx="3159760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B</a:t>
              </a:r>
              <a:r>
                <a:rPr lang="en-US" altLang="zh-CN" b="1" baseline="300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0</a:t>
              </a:r>
              <a:r>
                <a:rPr lang="zh-CN" altLang="en-US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和</a:t>
              </a:r>
              <a:r>
                <a:rPr lang="en-US" altLang="zh-CN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B</a:t>
              </a:r>
              <a:r>
                <a:rPr lang="en-US" altLang="zh-CN" b="1" baseline="30000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0</a:t>
              </a:r>
              <a:r>
                <a:rPr lang="zh-CN" altLang="en-US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衰变到</a:t>
              </a:r>
              <a:r>
                <a:rPr lang="en-US" altLang="zh-CN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CP</a:t>
              </a:r>
              <a:r>
                <a:rPr lang="zh-CN" altLang="en-US" b="1" dirty="0" smtClean="0">
                  <a:latin typeface="华文楷体" panose="02010600040101010101" pitchFamily="2" charset="-122"/>
                  <a:ea typeface="华文楷体" panose="02010600040101010101" pitchFamily="2" charset="-122"/>
                </a:rPr>
                <a:t>本征态：</a:t>
              </a:r>
              <a:endPara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 smtClean="0"/>
                <a:t>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 </a:t>
              </a:r>
              <a:endParaRPr lang="zh-CN" altLang="en-US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27778" y="3387510"/>
              <a:ext cx="1572730" cy="647294"/>
              <a:chOff x="927778" y="3387510"/>
              <a:chExt cx="1572730" cy="647294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6C9770F-0331-9948-A3B6-C03C394CC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778" y="3387510"/>
                <a:ext cx="1002622" cy="256245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F6034751-EB4D-E84F-A194-0FC790D28D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778" y="3742544"/>
                <a:ext cx="1572730" cy="292260"/>
              </a:xfrm>
              <a:prstGeom prst="rect">
                <a:avLst/>
              </a:prstGeom>
            </p:spPr>
          </p:pic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3D06300-9D7C-C046-9F62-4954703521D0}"/>
              </a:ext>
            </a:extLst>
          </p:cNvPr>
          <p:cNvSpPr txBox="1"/>
          <p:nvPr/>
        </p:nvSpPr>
        <p:spPr>
          <a:xfrm>
            <a:off x="3524165" y="2976334"/>
            <a:ext cx="5376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zh-CN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kumimoji="1" lang="en-US" altLang="zh-Hans" b="1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mix</a:t>
            </a:r>
            <a:r>
              <a:rPr kumimoji="1" lang="zh-Hans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混合的弱相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位                             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l-GR" altLang="zh-CN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kumimoji="1" lang="en-US" altLang="zh-Hans" b="1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mix</a:t>
            </a:r>
            <a:r>
              <a:rPr kumimoji="1" lang="zh-Hans" altLang="en-US" b="1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Han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</a:t>
            </a:r>
            <a:r>
              <a:rPr kumimoji="1" lang="zh-Hans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kumimoji="1" lang="en-US" altLang="zh-Han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l-GR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 </a:t>
            </a:r>
            <a:r>
              <a:rPr lang="el-GR" altLang="zh-CN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="1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endParaRPr lang="en-US" altLang="zh-CN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l-GR" altLang="zh-CN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="1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 </a:t>
            </a:r>
            <a:r>
              <a:rPr lang="en-US" altLang="zh-Han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r>
              <a:rPr lang="zh-Hans" altLang="en-U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Hans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衰变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的弱相角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474803" y="2892217"/>
            <a:ext cx="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Symbol" panose="05050102010706020507" pitchFamily="18" charset="2"/>
              </a:rPr>
              <a:t>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8A6E0C1-3440-C748-A86A-D02B9EA8D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08" y="3106394"/>
            <a:ext cx="1578242" cy="3050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5C400F6-05E7-BA42-8471-3319A0586E08}"/>
              </a:ext>
            </a:extLst>
          </p:cNvPr>
          <p:cNvSpPr txBox="1"/>
          <p:nvPr/>
        </p:nvSpPr>
        <p:spPr>
          <a:xfrm>
            <a:off x="689348" y="3948104"/>
            <a:ext cx="8068572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Hans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相位差</a:t>
            </a:r>
            <a:r>
              <a:rPr lang="el-GR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kumimoji="1" lang="en-US" altLang="zh-Hans" baseline="-25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mix </a:t>
            </a:r>
            <a:r>
              <a:rPr lang="el-GR" altLang="zh-CN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el-GR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l-GR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aseline="-25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zh-Hans" altLang="en-US" baseline="-25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Han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=</a:t>
            </a:r>
            <a:r>
              <a:rPr lang="zh-Hans" altLang="en-U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Hans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n-US" altLang="zh-Hans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l-GR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aseline="-25000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Hans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l-GR" altLang="zh-CN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l-GR" altLang="zh-CN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aseline="-25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Hans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由于两个振幅之间的干涉对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0  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衰变具有相反的符号，从而导致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破坏效应正比与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Sin</a:t>
            </a:r>
            <a:r>
              <a:rPr lang="en-US" altLang="zh-Hans" dirty="0">
                <a:latin typeface="华文楷体" panose="02010600040101010101" pitchFamily="2" charset="-122"/>
                <a:ea typeface="华文楷体" panose="02010600040101010101" pitchFamily="2" charset="-122"/>
              </a:rPr>
              <a:t>2(</a:t>
            </a:r>
            <a:r>
              <a:rPr lang="el-GR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en-US" altLang="zh-Hans" dirty="0"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l-GR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l-GR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</a:t>
            </a:r>
            <a:r>
              <a:rPr lang="en-US" altLang="zh-Hans" baseline="-25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Han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endParaRPr lang="en-US" altLang="zh-Han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9309ADA-6D09-9647-89D5-0F55C6085E57}"/>
              </a:ext>
            </a:extLst>
          </p:cNvPr>
          <p:cNvSpPr txBox="1"/>
          <p:nvPr/>
        </p:nvSpPr>
        <p:spPr>
          <a:xfrm>
            <a:off x="388366" y="5120733"/>
            <a:ext cx="2284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kumimoji="1" lang="en-US" altLang="zh-Han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kumimoji="1" lang="zh-Hans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介子工厂</a:t>
            </a:r>
            <a:r>
              <a:rPr kumimoji="1" lang="zh-Hans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实验</a:t>
            </a:r>
            <a:r>
              <a:rPr kumimoji="1" lang="en-US" altLang="zh-Han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kumimoji="1" lang="zh-CN" altLang="en-US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3517" y="2607002"/>
            <a:ext cx="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Symbol" panose="05050102010706020507" pitchFamily="18" charset="2"/>
              </a:rPr>
              <a:t>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814403" y="4228204"/>
            <a:ext cx="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ym typeface="Symbol" panose="05050102010706020507" pitchFamily="18" charset="2"/>
              </a:rPr>
              <a:t>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FB744C-783A-4047-9E86-D45A12117262}"/>
              </a:ext>
            </a:extLst>
          </p:cNvPr>
          <p:cNvSpPr txBox="1"/>
          <p:nvPr/>
        </p:nvSpPr>
        <p:spPr>
          <a:xfrm>
            <a:off x="3025470" y="5089955"/>
            <a:ext cx="432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Babar,   Belle   </a:t>
            </a:r>
            <a:r>
              <a:rPr kumimoji="1" lang="zh-Hans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➤   </a:t>
            </a:r>
            <a:r>
              <a:rPr kumimoji="1"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Belle-II,  LHC</a:t>
            </a:r>
            <a:endParaRPr kumimoji="1" lang="zh-CN" altLang="en-US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048" y="5638340"/>
            <a:ext cx="8093752" cy="1104006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26596" y="5520843"/>
            <a:ext cx="772302" cy="4127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86934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70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85" y="1152524"/>
            <a:ext cx="7414764" cy="40290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274560" y="4103687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274560" y="3157737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329105" y="2568258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719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4. B</a:t>
            </a:r>
            <a:r>
              <a:rPr lang="en-US" altLang="zh-CN" b="1" baseline="-25000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(s)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介子典型衰变过程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71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" y="1452290"/>
            <a:ext cx="7936230" cy="5263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604760" y="5631180"/>
            <a:ext cx="680720" cy="447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457440" y="5996305"/>
            <a:ext cx="1026160" cy="447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915920" y="890484"/>
            <a:ext cx="2976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强子衰变过程</a:t>
            </a:r>
            <a:endParaRPr lang="zh-CN" altLang="en-US" sz="32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9113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</a:t>
            </a:r>
            <a:r>
              <a:rPr lang="zh-CN" altLang="en-US" b="1" dirty="0" smtClean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72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" y="1050608"/>
            <a:ext cx="7855585" cy="50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73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73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40" y="922338"/>
            <a:ext cx="8187660" cy="57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72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74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7" y="949960"/>
            <a:ext cx="7629525" cy="59080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52440" y="1433980"/>
            <a:ext cx="2103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9640" y="1707347"/>
            <a:ext cx="6173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17011" y="2773585"/>
            <a:ext cx="1832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780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75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57" y="1109345"/>
            <a:ext cx="7640003" cy="33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65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76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016D69F-C30B-6249-BC85-0CF2FF2D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" y="1012114"/>
            <a:ext cx="3152867" cy="4001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B4D944D-EE78-344A-AD4E-AA85C1BCE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1" y="1552012"/>
            <a:ext cx="2684390" cy="7481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98CF47-047F-2244-BFCC-3DD86BACB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60" y="950275"/>
            <a:ext cx="3929129" cy="168911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FBA9AE8-79DC-7748-979D-D0F178CF5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82" y="2582647"/>
            <a:ext cx="6728070" cy="1686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03D9CC-8160-214D-8439-90F4CBBFB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10" y="4928844"/>
            <a:ext cx="4937250" cy="16230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E996C0-96E4-9F4A-BB21-C809A5076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104289"/>
            <a:ext cx="2342382" cy="1780244"/>
          </a:xfrm>
          <a:prstGeom prst="rect">
            <a:avLst/>
          </a:prstGeom>
        </p:spPr>
      </p:pic>
      <p:sp>
        <p:nvSpPr>
          <p:cNvPr id="11" name="文本框 19">
            <a:extLst>
              <a:ext uri="{FF2B5EF4-FFF2-40B4-BE49-F238E27FC236}">
                <a16:creationId xmlns:a16="http://schemas.microsoft.com/office/drawing/2014/main" id="{6B7BD2C8-9CB6-3C43-B957-C0DB0D82A420}"/>
              </a:ext>
            </a:extLst>
          </p:cNvPr>
          <p:cNvSpPr txBox="1"/>
          <p:nvPr/>
        </p:nvSpPr>
        <p:spPr>
          <a:xfrm>
            <a:off x="4947920" y="4904223"/>
            <a:ext cx="432358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由幺正关系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形成的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所有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三角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形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都具有相同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的面积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它们正比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于</a:t>
            </a:r>
            <a:r>
              <a:rPr lang="zh-Hans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Im</a:t>
            </a:r>
            <a:r>
              <a:rPr lang="zh-Hans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zh-Hans" altLang="en-US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en-US" altLang="zh-CN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cs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en-US" altLang="zh-CN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us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en-US" altLang="zh-CN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cd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V</a:t>
            </a:r>
            <a:r>
              <a:rPr lang="zh-Hans" altLang="en-US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*</a:t>
            </a:r>
            <a:r>
              <a:rPr lang="en-US" altLang="zh-CN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ud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。标准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模型允许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通过用各种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方法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测量幺正三角形的角和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边，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或者两者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的组合</a:t>
            </a:r>
          </a:p>
        </p:txBody>
      </p:sp>
      <p:sp>
        <p:nvSpPr>
          <p:cNvPr id="12" name="文本框 16">
            <a:extLst>
              <a:ext uri="{FF2B5EF4-FFF2-40B4-BE49-F238E27FC236}">
                <a16:creationId xmlns:a16="http://schemas.microsoft.com/office/drawing/2014/main" id="{7CD0344F-8157-2D4F-A517-EA0CAF7DA4F4}"/>
              </a:ext>
            </a:extLst>
          </p:cNvPr>
          <p:cNvSpPr txBox="1"/>
          <p:nvPr/>
        </p:nvSpPr>
        <p:spPr>
          <a:xfrm>
            <a:off x="160410" y="4573950"/>
            <a:ext cx="3530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容易给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出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下面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⼀些关系式</a:t>
            </a:r>
            <a:r>
              <a:rPr lang="zh-Hans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00327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77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10" y="941812"/>
            <a:ext cx="7593330" cy="56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921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78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10" y="1064319"/>
            <a:ext cx="7448550" cy="40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273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79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60" y="1170650"/>
            <a:ext cx="7735660" cy="184550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60" y="3243620"/>
            <a:ext cx="7735660" cy="16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2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矩阵的整体拟合与加权平均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904240"/>
            <a:ext cx="8715375" cy="76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8" y="1544321"/>
            <a:ext cx="7784783" cy="34385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2" y="4811077"/>
            <a:ext cx="4943475" cy="466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15" y="5277381"/>
            <a:ext cx="7648576" cy="155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86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88" y="1402754"/>
            <a:ext cx="7519981" cy="35868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80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392741" y="1020244"/>
            <a:ext cx="161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相角</a:t>
            </a:r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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98" y="4776868"/>
            <a:ext cx="6631301" cy="204287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049" y="902996"/>
            <a:ext cx="2485752" cy="6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0940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81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86" y="1172145"/>
            <a:ext cx="7782028" cy="29870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72686" y="4336717"/>
                <a:ext cx="8166514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0000"/>
                  </a:buClr>
                  <a:buFontTx/>
                  <a:buChar char="♣"/>
                </a:pPr>
                <a:r>
                  <a:rPr lang="en-US" altLang="zh-CN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</a:t>
                </a:r>
                <a:r>
                  <a:rPr lang="en-US" altLang="zh-CN" b="1" baseline="-25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</a:t>
                </a:r>
                <a:r>
                  <a:rPr lang="en-US" altLang="zh-CN" b="1" baseline="30000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  <a:sym typeface="Symbol" panose="05050102010706020507" pitchFamily="18" charset="2"/>
                  </a:rPr>
                  <a:t>J/K*, 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zh-CN" altLang="en-US" b="1" dirty="0">
                    <a:solidFill>
                      <a:srgbClr val="0070C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衰变到本征</a:t>
                </a:r>
                <a:r>
                  <a:rPr lang="zh-CN" altLang="en-US" b="1" dirty="0" smtClean="0">
                    <a:solidFill>
                      <a:srgbClr val="0070C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态</a:t>
                </a:r>
                <a:r>
                  <a:rPr lang="en-US" altLang="zh-CN" b="1" dirty="0">
                    <a:solidFill>
                      <a:srgbClr val="0070C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zh-Hans" altLang="en-U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→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i="1" baseline="30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末态两个粒⼦的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值为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(-1)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</a:t>
                </a:r>
                <a:r>
                  <a:rPr lang="zh-CN" altLang="en-U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。当</a:t>
                </a:r>
                <a:r>
                  <a:rPr lang="en-US" altLang="zh-CN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 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衰变末态的两个粒⼦都具有⾮零的</a:t>
                </a:r>
                <a:r>
                  <a:rPr lang="zh-CN" altLang="en-US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⾃旋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时，可以出现或正或负的⾓动量，如末态为两个⽮量粒⼦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J/</a:t>
                </a:r>
                <a:r>
                  <a:rPr lang="zh-Hans" altLang="en-U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𝜓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时，就必须进⾏⾓</a:t>
                </a:r>
                <a:r>
                  <a:rPr lang="zh-CN" altLang="en-US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分布分析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以确定振幅的</a:t>
                </a:r>
                <a:r>
                  <a:rPr lang="en-US" altLang="zh-CN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特性，增加了物理分析的复杂性。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686" y="4336717"/>
                <a:ext cx="8166514" cy="1785104"/>
              </a:xfrm>
              <a:prstGeom prst="rect">
                <a:avLst/>
              </a:prstGeom>
              <a:blipFill>
                <a:blip r:embed="rId3"/>
                <a:stretch>
                  <a:fillRect l="-522" r="-3433" b="-23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9490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2">
                <a:extLst>
                  <a:ext uri="{FF2B5EF4-FFF2-40B4-BE49-F238E27FC236}">
                    <a16:creationId xmlns:a16="http://schemas.microsoft.com/office/drawing/2014/main" id="{81A4C7B6-DE04-6348-AA88-DA127074394B}"/>
                  </a:ext>
                </a:extLst>
              </p:cNvPr>
              <p:cNvSpPr txBox="1"/>
              <p:nvPr/>
            </p:nvSpPr>
            <p:spPr>
              <a:xfrm>
                <a:off x="1026160" y="916224"/>
                <a:ext cx="7284720" cy="555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b="1" dirty="0">
                    <a:solidFill>
                      <a:srgbClr val="FF0000"/>
                    </a:solidFill>
                  </a:rPr>
                  <a:t>b </a:t>
                </a:r>
                <a:r>
                  <a:rPr lang="zh-Hans" altLang="en-US" sz="2800" b="1" dirty="0">
                    <a:solidFill>
                      <a:srgbClr val="FF0000"/>
                    </a:solidFill>
                  </a:rPr>
                  <a:t>→</a:t>
                </a:r>
                <a:r>
                  <a:rPr lang="en-US" altLang="zh-CN" sz="2800" b="1" dirty="0">
                    <a:solidFill>
                      <a:srgbClr val="FF0000"/>
                    </a:solidFill>
                  </a:rPr>
                  <a:t> c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</a:rPr>
                  <a:t>s</a:t>
                </a:r>
                <a:r>
                  <a:rPr lang="zh-Hans" altLang="en-US" sz="24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的精度</a:t>
                </a:r>
                <a:r>
                  <a:rPr lang="zh-Hans" altLang="en-US" sz="2400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最高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</a:rPr>
                  <a:t>：</a:t>
                </a:r>
                <a:r>
                  <a:rPr lang="en-US" altLang="zh-CN" sz="2800" b="1" dirty="0" smtClean="0">
                    <a:solidFill>
                      <a:srgbClr val="C00000"/>
                    </a:solidFill>
                  </a:rPr>
                  <a:t>B</a:t>
                </a:r>
                <a:r>
                  <a:rPr lang="en-US" altLang="zh-CN" sz="2800" b="1" baseline="30000" dirty="0" smtClean="0">
                    <a:solidFill>
                      <a:srgbClr val="C00000"/>
                    </a:solidFill>
                  </a:rPr>
                  <a:t>0</a:t>
                </a:r>
                <a:r>
                  <a:rPr lang="en-US" altLang="zh-CN" sz="2800" b="1" dirty="0">
                    <a:solidFill>
                      <a:srgbClr val="C00000"/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Hans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zh-CN" sz="2800" b="1" dirty="0">
                            <a:solidFill>
                              <a:srgbClr val="C0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zh-Hans" altLang="en-US" sz="2800" b="1" dirty="0">
                            <a:solidFill>
                              <a:srgbClr val="C00000"/>
                            </a:solidFill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zh-CN" sz="2800" b="1" baseline="30000" dirty="0">
                    <a:solidFill>
                      <a:srgbClr val="C00000"/>
                    </a:solidFill>
                  </a:rPr>
                  <a:t>0</a:t>
                </a:r>
                <a:r>
                  <a:rPr lang="zh-Hans" altLang="en-US" sz="2800" b="1" baseline="30000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Hans" sz="2800" b="1" dirty="0">
                    <a:solidFill>
                      <a:srgbClr val="C00000"/>
                    </a:solidFill>
                  </a:rPr>
                  <a:t>) </a:t>
                </a:r>
                <a:r>
                  <a:rPr lang="zh-Hans" altLang="en-US" sz="2800" b="1" dirty="0">
                    <a:solidFill>
                      <a:srgbClr val="C00000"/>
                    </a:solidFill>
                  </a:rPr>
                  <a:t>→</a:t>
                </a:r>
                <a:r>
                  <a:rPr lang="en-US" altLang="zh-CN" sz="2800" b="1" dirty="0">
                    <a:solidFill>
                      <a:srgbClr val="FF0000"/>
                    </a:solidFill>
                  </a:rPr>
                  <a:t> J/</a:t>
                </a:r>
                <a:r>
                  <a:rPr lang="zh-Hans" altLang="en-US" sz="2800" b="1" dirty="0">
                    <a:solidFill>
                      <a:srgbClr val="FF0000"/>
                    </a:solidFill>
                  </a:rPr>
                  <a:t>𝜓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zh-Han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Hans" altLang="en-US" sz="2800" b="1" dirty="0">
                    <a:solidFill>
                      <a:srgbClr val="C00000"/>
                    </a:solidFill>
                  </a:rPr>
                  <a:t>→</a:t>
                </a:r>
                <a:r>
                  <a:rPr lang="en-US" altLang="zh-Hans" sz="2800" b="1" dirty="0" err="1">
                    <a:solidFill>
                      <a:srgbClr val="C00000"/>
                    </a:solidFill>
                  </a:rPr>
                  <a:t>l</a:t>
                </a:r>
                <a:r>
                  <a:rPr lang="en-US" altLang="zh-Hans" sz="2800" b="1" baseline="30000" dirty="0" err="1">
                    <a:solidFill>
                      <a:srgbClr val="C00000"/>
                    </a:solidFill>
                  </a:rPr>
                  <a:t>+</a:t>
                </a:r>
                <a:r>
                  <a:rPr lang="en-US" altLang="zh-Hans" sz="2800" b="1" dirty="0" err="1">
                    <a:solidFill>
                      <a:srgbClr val="C00000"/>
                    </a:solidFill>
                  </a:rPr>
                  <a:t>l</a:t>
                </a:r>
                <a:r>
                  <a:rPr lang="en-US" altLang="zh-Hans" sz="2800" b="1" baseline="30000" dirty="0">
                    <a:solidFill>
                      <a:srgbClr val="C00000"/>
                    </a:solidFill>
                  </a:rPr>
                  <a:t>-</a:t>
                </a:r>
                <a:r>
                  <a:rPr lang="zh-Hans" altLang="en-US" sz="2800" b="1" dirty="0">
                    <a:solidFill>
                      <a:srgbClr val="C00000"/>
                    </a:solidFill>
                  </a:rPr>
                  <a:t>𝜋</a:t>
                </a:r>
                <a:r>
                  <a:rPr lang="en-US" altLang="zh-Hans" sz="2800" b="1" baseline="30000" dirty="0">
                    <a:solidFill>
                      <a:srgbClr val="C00000"/>
                    </a:solidFill>
                  </a:rPr>
                  <a:t>+</a:t>
                </a:r>
                <a:r>
                  <a:rPr lang="zh-Hans" altLang="en-US" sz="2800" b="1" dirty="0">
                    <a:solidFill>
                      <a:srgbClr val="C00000"/>
                    </a:solidFill>
                  </a:rPr>
                  <a:t>𝜋 </a:t>
                </a:r>
                <a:r>
                  <a:rPr lang="en-US" altLang="zh-Hans" sz="2800" b="1" baseline="30000" dirty="0">
                    <a:solidFill>
                      <a:srgbClr val="C00000"/>
                    </a:solidFill>
                  </a:rPr>
                  <a:t>-</a:t>
                </a:r>
                <a:endParaRPr kumimoji="1" lang="zh-CN" alt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2">
                <a:extLst>
                  <a:ext uri="{FF2B5EF4-FFF2-40B4-BE49-F238E27FC236}">
                    <a16:creationId xmlns:a16="http://schemas.microsoft.com/office/drawing/2014/main" id="{81A4C7B6-DE04-6348-AA88-DA1270743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160" y="916224"/>
                <a:ext cx="7284720" cy="555152"/>
              </a:xfrm>
              <a:prstGeom prst="rect">
                <a:avLst/>
              </a:prstGeom>
              <a:blipFill>
                <a:blip r:embed="rId2"/>
                <a:stretch>
                  <a:fillRect l="-1674" t="-10989" b="-307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516D6EE2-B5AC-5F4F-AEFE-BBE97F633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61" y="1471376"/>
            <a:ext cx="5435600" cy="1833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EB28CD9E-F826-B149-84C3-E1544865C3BF}"/>
                  </a:ext>
                </a:extLst>
              </p:cNvPr>
              <p:cNvSpPr txBox="1"/>
              <p:nvPr/>
            </p:nvSpPr>
            <p:spPr>
              <a:xfrm>
                <a:off x="220354" y="3075604"/>
                <a:ext cx="726756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会有</a:t>
                </a:r>
                <a:r>
                  <a:rPr lang="en-US" altLang="zh-Hans" sz="2000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sz="2000" b="1" baseline="30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en-US" altLang="zh-Hans" sz="2000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Han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sz="2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m:rPr>
                            <m:nor/>
                          </m:rPr>
                          <a:rPr lang="zh-Hans" altLang="en-US" sz="2000" b="1" dirty="0">
                            <a:solidFill>
                              <a:srgbClr val="C00000"/>
                            </a:solidFill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zh-CN" sz="2000" b="1" baseline="30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zh-Hans" altLang="en-US" sz="2000" b="1" baseline="30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混合效应</a:t>
                </a:r>
                <a:r>
                  <a:rPr lang="en-US" altLang="zh-Han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endParaRPr lang="en-US" altLang="zh-Hans" sz="20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树图占优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振幅正⽐于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cs</a:t>
                </a:r>
                <a:r>
                  <a:rPr lang="zh-Hans" altLang="en-US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∼ 𝜆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企鹅图的圈图中为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或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</a:t>
                </a:r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时它正⽐于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Hans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Hans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</a:t>
                </a:r>
                <a:r>
                  <a:rPr lang="zh-Hans" altLang="en-US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（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或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cs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）</a:t>
                </a:r>
                <a:r>
                  <a:rPr lang="zh-Hans" altLang="en-US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≃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𝜆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</a:t>
                </a:r>
                <a:endParaRPr lang="en-US" altLang="zh-CN" sz="20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为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 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时正⽐于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CN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us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≃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𝜆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4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。</a:t>
                </a:r>
                <a:endParaRPr lang="en-US" altLang="zh-CN" sz="20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依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么正关系式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Hans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Hans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</a:t>
                </a:r>
                <a:r>
                  <a:rPr lang="zh-Hans" altLang="en-US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cb</a:t>
                </a:r>
                <a:r>
                  <a:rPr lang="en-US" altLang="zh-CN" sz="2000" b="1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V</a:t>
                </a:r>
                <a:r>
                  <a:rPr lang="zh-Hans" altLang="en-U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*</a:t>
                </a:r>
                <a:r>
                  <a:rPr lang="en-US" altLang="zh-CN" sz="2000" b="1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cs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𝓞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𝜆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4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，企鹅图具有和树图⾮常接近相同的弱相因⼦，属于前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面</a:t>
                </a:r>
                <a:r>
                  <a:rPr lang="zh-CN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幅⾓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为</a:t>
                </a:r>
                <a:r>
                  <a:rPr lang="en-US" altLang="zh-Han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zh-Hans" altLang="en-US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或𝜋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第三类情况。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强作⽤不确定性只有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10</a:t>
                </a:r>
                <a:r>
                  <a:rPr lang="en-US" altLang="zh-Hans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sz="2000" b="1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3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的量级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测量</a:t>
                </a:r>
                <a:r>
                  <a:rPr lang="en-US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sin 2</a:t>
                </a:r>
                <a:r>
                  <a:rPr lang="el-GR" altLang="zh-CN" sz="20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ϕ</a:t>
                </a:r>
                <a:r>
                  <a:rPr lang="el-GR" altLang="zh-CN" sz="2000" b="1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</a:t>
                </a:r>
                <a:r>
                  <a:rPr lang="zh-Hans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最⼲净的过程</a:t>
                </a:r>
              </a:p>
            </p:txBody>
          </p:sp>
        </mc:Choice>
        <mc:Fallback xmlns=""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EB28CD9E-F826-B149-84C3-E1544865C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54" y="3075604"/>
                <a:ext cx="7267565" cy="2554545"/>
              </a:xfrm>
              <a:prstGeom prst="rect">
                <a:avLst/>
              </a:prstGeom>
              <a:blipFill>
                <a:blip r:embed="rId4"/>
                <a:stretch>
                  <a:fillRect l="-755" t="-1193" b="-35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5B4A8E55-3B2C-5942-B86A-363F71316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71" y="5806247"/>
            <a:ext cx="3587999" cy="60045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B92462-2040-0249-999A-D6E7368CC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970" y="5939850"/>
            <a:ext cx="2771449" cy="27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118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83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12" y="969645"/>
            <a:ext cx="6886575" cy="3028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027" y="3964726"/>
            <a:ext cx="309562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32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84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1001484"/>
            <a:ext cx="7391400" cy="28885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" y="4126172"/>
            <a:ext cx="5844540" cy="22171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4658779"/>
            <a:ext cx="2400300" cy="163936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41440" y="4361192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色荷和卡比博双压低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92159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85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40" y="941030"/>
            <a:ext cx="7541260" cy="13126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97" y="2176524"/>
            <a:ext cx="2616925" cy="198266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98F6932-577D-5E44-B508-05059F761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07" y="2456760"/>
            <a:ext cx="3041953" cy="82988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563700" y="2186020"/>
            <a:ext cx="198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主导的数图振幅：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62770" y="3430364"/>
            <a:ext cx="443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其是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压制的，具有不同弱相位的企鹅图变得重要了，不对称表达式变得复杂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2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86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9" y="1075824"/>
            <a:ext cx="7948971" cy="483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87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0" y="1079079"/>
            <a:ext cx="4494620" cy="486208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620" y="1180572"/>
            <a:ext cx="452678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88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013369"/>
            <a:ext cx="7169785" cy="12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410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89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530282" y="977296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项角</a:t>
            </a:r>
            <a:endParaRPr lang="zh-CN" altLang="en-US" sz="28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38226"/>
            <a:ext cx="7325995" cy="43065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700" y="960132"/>
            <a:ext cx="2457450" cy="65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6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CKM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矩阵的整体拟合与加权平均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" y="935673"/>
            <a:ext cx="8753475" cy="16551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80080" y="955992"/>
            <a:ext cx="71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58" y="2550214"/>
            <a:ext cx="7178435" cy="41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24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90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91366"/>
            <a:ext cx="7149148" cy="54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368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91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593" y="956230"/>
            <a:ext cx="6738213" cy="4742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5693626"/>
            <a:ext cx="63246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74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92</a:t>
            </a:fld>
            <a:endParaRPr lang="en-US"/>
          </a:p>
        </p:txBody>
      </p:sp>
      <p:sp>
        <p:nvSpPr>
          <p:cNvPr id="6" name="文本框 5"/>
          <p:cNvSpPr txBox="1"/>
          <p:nvPr/>
        </p:nvSpPr>
        <p:spPr>
          <a:xfrm>
            <a:off x="7274560" y="2773680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26960" y="5026343"/>
            <a:ext cx="762000" cy="3962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32" y="1007744"/>
            <a:ext cx="8021282" cy="46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03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93</a:t>
            </a:fld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7630160" y="1798320"/>
            <a:ext cx="822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6800" y="2589014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685200" y="6352143"/>
            <a:ext cx="15138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61642" y="884664"/>
            <a:ext cx="993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相位</a:t>
            </a:r>
            <a:r>
              <a:rPr lang="zh-CN" altLang="en-US" sz="24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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65" y="948929"/>
            <a:ext cx="1524002" cy="4855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230F7E0-FC79-804E-A9A5-385CED613009}"/>
                  </a:ext>
                </a:extLst>
              </p:cNvPr>
              <p:cNvSpPr txBox="1"/>
              <p:nvPr/>
            </p:nvSpPr>
            <p:spPr>
              <a:xfrm>
                <a:off x="623001" y="1505824"/>
                <a:ext cx="7502769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Hans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理论上，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sin 2</a:t>
                </a:r>
                <a:r>
                  <a:rPr lang="el-GR" altLang="zh-CN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ϕ</a:t>
                </a:r>
                <a:r>
                  <a:rPr lang="el-GR" altLang="zh-CN" b="1" baseline="-25000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3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⾓可以由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 (</a:t>
                </a:r>
                <a:r>
                  <a:rPr lang="en-US" altLang="zh-CN" b="1" dirty="0" err="1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) </a:t>
                </a:r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的衰变模式测得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r>
                  <a:rPr lang="en-US" altLang="zh-CN" b="1" dirty="0" smtClean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 </a:t>
                </a:r>
                <a:r>
                  <a:rPr lang="zh-Hans" altLang="en-U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→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Hans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Han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kumimoji="1" lang="zh-Hans" altLang="en-US" b="1" dirty="0">
                    <a:solidFill>
                      <a:srgbClr val="0070C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b="1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跃迁</a:t>
                </a:r>
                <a:endParaRPr lang="zh-CN" altLang="en-US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230F7E0-FC79-804E-A9A5-385CED613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001" y="1505824"/>
                <a:ext cx="7502769" cy="375552"/>
              </a:xfrm>
              <a:prstGeom prst="rect">
                <a:avLst/>
              </a:prstGeom>
              <a:blipFill>
                <a:blip r:embed="rId3"/>
                <a:stretch>
                  <a:fillRect l="-650" t="-9677" b="-258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6134468C-D8FB-8342-9D4A-E04A6CDB2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" y="2096634"/>
            <a:ext cx="1880315" cy="363422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F84764F-B897-4D49-8091-7686DA2DE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40" y="2053967"/>
            <a:ext cx="3750794" cy="4143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DDF57A-2788-404D-AD9D-955F3B7A7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61" y="2124032"/>
            <a:ext cx="1483359" cy="27424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58FF9C4C-9B19-0148-841B-2ACFE226B10B}"/>
              </a:ext>
            </a:extLst>
          </p:cNvPr>
          <p:cNvSpPr txBox="1"/>
          <p:nvPr/>
        </p:nvSpPr>
        <p:spPr>
          <a:xfrm>
            <a:off x="6406165" y="2047512"/>
            <a:ext cx="46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Hans" altLang="en-US" sz="2400" dirty="0">
                <a:solidFill>
                  <a:srgbClr val="FF0000"/>
                </a:solidFill>
              </a:rPr>
              <a:t>➤</a:t>
            </a:r>
            <a:endParaRPr kumimoji="1" lang="zh-CN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8D14F17-8171-DB45-9A23-1E438502B240}"/>
                  </a:ext>
                </a:extLst>
              </p:cNvPr>
              <p:cNvSpPr txBox="1"/>
              <p:nvPr/>
            </p:nvSpPr>
            <p:spPr>
              <a:xfrm>
                <a:off x="390004" y="2721434"/>
                <a:ext cx="8296795" cy="2989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98000" indent="-198000">
                  <a:lnSpc>
                    <a:spcPct val="130000"/>
                  </a:lnSpc>
                  <a:buClr>
                    <a:srgbClr val="FF0000"/>
                  </a:buClr>
                  <a:buFontTx/>
                  <a:buChar char="♣"/>
                </a:pP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由于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企鹅图的贡献相对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较大，强作用不确定性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大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且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不能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通过同位旋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分析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方法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予以减小。</a:t>
                </a: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198000" indent="-198000">
                  <a:lnSpc>
                    <a:spcPct val="130000"/>
                  </a:lnSpc>
                  <a:buClr>
                    <a:srgbClr val="FF0000"/>
                  </a:buClr>
                  <a:buFontTx/>
                  <a:buChar char="♣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𝐵</m:t>
                        </m:r>
                      </m:e>
                      <m:sub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𝑠</m:t>
                        </m:r>
                      </m:sub>
                      <m:sup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Han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𝑠</m:t>
                        </m:r>
                      </m:sub>
                      <m:sup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bSup>
                    <m:r>
                      <a:rPr lang="en-US" altLang="zh-CN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混合的问题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目前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在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95%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的置信度下给出的标准模型下混合强度参数为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  <a:buClr>
                    <a:srgbClr val="FF0000"/>
                  </a:buClr>
                </a:pP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   </a:t>
                </a: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>
                  <a:lnSpc>
                    <a:spcPct val="130000"/>
                  </a:lnSpc>
                  <a:buClr>
                    <a:srgbClr val="FF0000"/>
                  </a:buClr>
                </a:pP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比</a:t>
                </a:r>
                <a:r>
                  <a:rPr lang="en-US" altLang="zh-CN" dirty="0" err="1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x</a:t>
                </a:r>
                <a:r>
                  <a:rPr lang="en-US" altLang="zh-CN" baseline="-25000" dirty="0" err="1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大得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多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。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实验中就会掩盖由适度罗仑兹增强所产⽣的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不对称性</a:t>
                </a:r>
              </a:p>
              <a:p>
                <a:pPr marL="198000" indent="-198000">
                  <a:lnSpc>
                    <a:spcPct val="130000"/>
                  </a:lnSpc>
                  <a:buClr>
                    <a:srgbClr val="FF0000"/>
                  </a:buClr>
                  <a:buFontTx/>
                  <a:buChar char="♣"/>
                </a:pP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198000" indent="-198000">
                  <a:lnSpc>
                    <a:spcPct val="130000"/>
                  </a:lnSpc>
                  <a:buClr>
                    <a:srgbClr val="FF0000"/>
                  </a:buClr>
                  <a:buFontTx/>
                  <a:buChar char="♣"/>
                </a:pP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对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于</a:t>
                </a:r>
                <a:r>
                  <a:rPr lang="en-US" altLang="zh-CN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B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工厂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𝑩</m:t>
                        </m:r>
                      </m:e>
                      <m:sub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𝒔</m:t>
                        </m:r>
                      </m:sub>
                      <m:sup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Han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</m:ctrlPr>
                          </m:accPr>
                          <m:e>
                            <m:r>
                              <a:rPr lang="en-US" altLang="zh-CN">
                                <a:latin typeface="华文楷体" panose="02010600040101010101" pitchFamily="2" charset="-122"/>
                                <a:ea typeface="华文楷体" panose="02010600040101010101" pitchFamily="2" charset="-122"/>
                              </a:rPr>
                              <m:t>𝑩</m:t>
                            </m:r>
                          </m:e>
                        </m:acc>
                      </m:e>
                      <m:sub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𝒔</m:t>
                        </m:r>
                      </m:sub>
                      <m:sup>
                        <m:r>
                          <a:rPr lang="en-US" altLang="zh-CN">
                            <a:latin typeface="华文楷体" panose="02010600040101010101" pitchFamily="2" charset="-122"/>
                            <a:ea typeface="华文楷体" panose="02010600040101010101" pitchFamily="2" charset="-122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对不能在</a:t>
                </a:r>
                <a:r>
                  <a:rPr lang="zh-Hans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𝛶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(4s) 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态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产生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，需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运行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在</a:t>
                </a:r>
                <a:r>
                  <a:rPr lang="zh-Hans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𝛶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(5s)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能区</a:t>
                </a:r>
                <a:r>
                  <a:rPr lang="zh-CN" altLang="en-US" dirty="0" smtClean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，产生截面小</a:t>
                </a: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198000" indent="-198000">
                  <a:lnSpc>
                    <a:spcPct val="130000"/>
                  </a:lnSpc>
                  <a:buClr>
                    <a:srgbClr val="FF0000"/>
                  </a:buClr>
                  <a:buFontTx/>
                  <a:buChar char="♣"/>
                </a:pPr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68D14F17-8171-DB45-9A23-1E438502B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04" y="2721434"/>
                <a:ext cx="8296795" cy="2989280"/>
              </a:xfrm>
              <a:prstGeom prst="rect">
                <a:avLst/>
              </a:prstGeom>
              <a:blipFill>
                <a:blip r:embed="rId7"/>
                <a:stretch>
                  <a:fillRect l="-514" r="-33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1066800" y="5869645"/>
            <a:ext cx="676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普遍相信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Hans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DK 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衰变的幅度分析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是用来抽取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</a:t>
            </a:r>
            <a:r>
              <a:rPr lang="en-US" altLang="zh-CN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Symbol" panose="05050102010706020507" pitchFamily="18" charset="2"/>
              </a:rPr>
              <a:t>/</a:t>
            </a:r>
            <a:r>
              <a:rPr lang="el-GR" altLang="zh-CN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ϕ</a:t>
            </a:r>
            <a:r>
              <a:rPr lang="el-GR" altLang="zh-CN" b="1" baseline="-25000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角的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理想过程</a:t>
            </a:r>
            <a:endParaRPr lang="zh-CN" altLang="en-US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3957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94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17" y="929640"/>
            <a:ext cx="6506737" cy="25643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0449" y="3107473"/>
            <a:ext cx="765717" cy="453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141847" y="2617309"/>
                <a:ext cx="229715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B</a:t>
                </a:r>
                <a:r>
                  <a:rPr lang="en-US" altLang="zh-Hans" b="1" baseline="30000" dirty="0">
                    <a:solidFill>
                      <a:srgbClr val="FF0000"/>
                    </a:solidFill>
                  </a:rPr>
                  <a:t>-</a:t>
                </a:r>
                <a:r>
                  <a:rPr lang="zh-Hans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zh-Hans" altLang="en-US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 D</a:t>
                </a:r>
                <a:r>
                  <a:rPr lang="en-US" altLang="zh-CN" b="1" baseline="30000" dirty="0" smtClean="0">
                    <a:solidFill>
                      <a:srgbClr val="FF0000"/>
                    </a:solidFill>
                  </a:rPr>
                  <a:t>0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zh-Hans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altLang="zh-Hans" b="1" dirty="0">
                    <a:solidFill>
                      <a:srgbClr val="FF0000"/>
                    </a:solidFill>
                  </a:rPr>
                  <a:t>(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b </a:t>
                </a:r>
                <a:r>
                  <a:rPr lang="zh-Hans" altLang="en-US" b="1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c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Han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s)</a:t>
                </a:r>
                <a:endParaRPr lang="zh-CN" altLang="en-US" dirty="0"/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847" y="2617309"/>
                <a:ext cx="2297151" cy="369332"/>
              </a:xfrm>
              <a:prstGeom prst="rect">
                <a:avLst/>
              </a:prstGeom>
              <a:blipFill>
                <a:blip r:embed="rId3"/>
                <a:stretch>
                  <a:fillRect l="-2122" t="-1147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828477" y="2617309"/>
                <a:ext cx="242353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B</a:t>
                </a:r>
                <a:r>
                  <a:rPr lang="en-US" altLang="zh-Hans" b="1" baseline="30000" dirty="0">
                    <a:solidFill>
                      <a:srgbClr val="FF0000"/>
                    </a:solidFill>
                  </a:rPr>
                  <a:t>-</a:t>
                </a:r>
                <a:r>
                  <a:rPr lang="zh-Hans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zh-Hans" altLang="en-US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zh-Hans" altLang="en-US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Han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altLang="zh-Hans" b="1" dirty="0">
                            <a:solidFill>
                              <a:srgbClr val="FF0000"/>
                            </a:solidFill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zh-Hans" altLang="en-US" b="1" dirty="0">
                            <a:solidFill>
                              <a:srgbClr val="FF0000"/>
                            </a:solidFill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zh-CN" b="1" baseline="30000" dirty="0">
                    <a:solidFill>
                      <a:srgbClr val="FF0000"/>
                    </a:solidFill>
                  </a:rPr>
                  <a:t>0</a:t>
                </a:r>
                <a:r>
                  <a:rPr lang="zh-Hans" altLang="en-US" b="1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zh-Hans" b="1" baseline="3000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altLang="zh-Hans" b="1" dirty="0">
                    <a:solidFill>
                      <a:srgbClr val="FF0000"/>
                    </a:solidFill>
                  </a:rPr>
                  <a:t>(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b </a:t>
                </a:r>
                <a:r>
                  <a:rPr lang="en-US" altLang="zh-CN" b="1" dirty="0" smtClean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altLang="zh-CN" b="1" dirty="0" smtClean="0">
                    <a:solidFill>
                      <a:srgbClr val="FF0000"/>
                    </a:solidFill>
                  </a:rPr>
                  <a:t>u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lang="en-US" altLang="zh-Han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s)</a:t>
                </a:r>
                <a:endParaRPr lang="zh-CN" altLang="en-US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477" y="2617309"/>
                <a:ext cx="2423532" cy="369332"/>
              </a:xfrm>
              <a:prstGeom prst="rect">
                <a:avLst/>
              </a:prstGeom>
              <a:blipFill>
                <a:blip r:embed="rId4"/>
                <a:stretch>
                  <a:fillRect l="-2010" t="-11475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7434146" y="4155688"/>
            <a:ext cx="1025913" cy="490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545658" y="5025551"/>
            <a:ext cx="1025913" cy="490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E0A8E66-C572-FE47-ABD5-056092928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9" y="3480480"/>
            <a:ext cx="5250800" cy="3683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FFCDCC6-952E-9149-A6FF-BABCFB1E3BC5}"/>
                  </a:ext>
                </a:extLst>
              </p:cNvPr>
              <p:cNvSpPr txBox="1"/>
              <p:nvPr/>
            </p:nvSpPr>
            <p:spPr>
              <a:xfrm>
                <a:off x="5745400" y="3471936"/>
                <a:ext cx="3171661" cy="369332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、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</a:t>
                </a:r>
                <a:r>
                  <a:rPr lang="zh-CN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、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和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zh-Hans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都是正实数</a:t>
                </a:r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FFCDCC6-952E-9149-A6FF-BABCFB1E3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400" y="3471936"/>
                <a:ext cx="3171661" cy="369332"/>
              </a:xfrm>
              <a:prstGeom prst="rect">
                <a:avLst/>
              </a:prstGeom>
              <a:blipFill>
                <a:blip r:embed="rId6"/>
                <a:stretch>
                  <a:fillRect l="-1143" t="-4688" b="-23438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5AA3A03-A1A0-A249-909F-92E773E689D0}"/>
              </a:ext>
            </a:extLst>
          </p:cNvPr>
          <p:cNvSpPr txBox="1"/>
          <p:nvPr/>
        </p:nvSpPr>
        <p:spPr>
          <a:xfrm>
            <a:off x="248765" y="3866970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记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f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为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介子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衰变末态，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AF8D286-0D57-2341-BFFE-1E72827B4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09" y="3846891"/>
            <a:ext cx="4435550" cy="387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519EB41-739D-2544-BEC8-9048827E3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90" y="4254111"/>
            <a:ext cx="5273038" cy="109909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89481" y="5393367"/>
            <a:ext cx="4899103" cy="1355992"/>
            <a:chOff x="6986516" y="5069975"/>
            <a:chExt cx="4689870" cy="135599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A8388CA-AFB0-A149-9F71-6C5449BE5FF5}"/>
                    </a:ext>
                  </a:extLst>
                </p:cNvPr>
                <p:cNvSpPr txBox="1"/>
                <p:nvPr/>
              </p:nvSpPr>
              <p:spPr>
                <a:xfrm>
                  <a:off x="6986516" y="5069975"/>
                  <a:ext cx="446949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000" b="1" dirty="0">
                      <a:solidFill>
                        <a:srgbClr val="FF0000"/>
                      </a:solidFill>
                    </a:rPr>
                    <a:t>（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b </a:t>
                  </a:r>
                  <a:r>
                    <a:rPr lang="zh-Hans" altLang="en-US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→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c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Han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altLang="zh-Hans" sz="2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s)</a:t>
                  </a:r>
                  <a:r>
                    <a:rPr lang="en-US" altLang="zh-CN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</a:t>
                  </a: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和</a:t>
                  </a:r>
                  <a:r>
                    <a:rPr lang="zh-CN" altLang="en-US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（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b </a:t>
                  </a:r>
                  <a:r>
                    <a:rPr lang="zh-Hans" altLang="en-US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→</a:t>
                  </a:r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 u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Han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Hans" sz="2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000" dirty="0">
                      <a:solidFill>
                        <a:srgbClr val="FF0000"/>
                      </a:solidFill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s) </a:t>
                  </a:r>
                  <a:r>
                    <a:rPr lang="zh-CN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的振幅</a:t>
                  </a:r>
                  <a:r>
                    <a:rPr lang="zh-Hans" altLang="en-US" sz="2000" dirty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比：</a:t>
                  </a:r>
                  <a:endParaRPr kumimoji="1" lang="zh-CN" altLang="en-US" sz="2000" dirty="0">
                    <a:latin typeface="华文楷体" panose="02010600040101010101" pitchFamily="2" charset="-122"/>
                    <a:ea typeface="华文楷体" panose="02010600040101010101" pitchFamily="2" charset="-122"/>
                  </a:endParaRPr>
                </a:p>
              </p:txBody>
            </p:sp>
          </mc:Choice>
          <mc:Fallback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7A8388CA-AFB0-A149-9F71-6C5449BE5F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6516" y="5069975"/>
                  <a:ext cx="4469493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1305" t="-15385" b="-2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AEAC0A5-A429-1047-9303-5E1D1450A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2977" y="5447091"/>
              <a:ext cx="812800" cy="3048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9EF5D022-58C7-7445-B13C-D9FE32C1F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396" y="5449397"/>
              <a:ext cx="3568700" cy="2667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359CEBFD-A3D5-9F4C-BB0B-97E26346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3813" y="5731203"/>
              <a:ext cx="1136653" cy="314976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BBC1E1D-FC24-974D-AFC4-67702E46CCA2}"/>
                    </a:ext>
                  </a:extLst>
                </p:cNvPr>
                <p:cNvSpPr txBox="1"/>
                <p:nvPr/>
              </p:nvSpPr>
              <p:spPr>
                <a:xfrm>
                  <a:off x="7115683" y="6025857"/>
                  <a:ext cx="380005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2000" dirty="0" smtClean="0">
                      <a:latin typeface="华文楷体" panose="02010600040101010101" pitchFamily="2" charset="-122"/>
                      <a:ea typeface="华文楷体" panose="02010600040101010101" pitchFamily="2" charset="-122"/>
                    </a:rPr>
                    <a:t>强相角差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𝛿</a:t>
                  </a:r>
                  <a:r>
                    <a:rPr lang="en-US" altLang="zh-CN" sz="2000" b="1" baseline="-25000" dirty="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= 𝛿</a:t>
                  </a:r>
                  <a:r>
                    <a:rPr lang="en-US" altLang="zh-CN" sz="2000" b="1" baseline="-25000" dirty="0">
                      <a:solidFill>
                        <a:srgbClr val="FF0000"/>
                      </a:solidFill>
                    </a:rPr>
                    <a:t>u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- 𝛿</a:t>
                  </a:r>
                  <a:r>
                    <a:rPr lang="en-US" altLang="zh-CN" sz="2000" b="1" baseline="-25000" dirty="0">
                      <a:solidFill>
                        <a:srgbClr val="FF0000"/>
                      </a:solidFill>
                    </a:rPr>
                    <a:t>c</a:t>
                  </a:r>
                  <a:r>
                    <a:rPr lang="zh-CN" altLang="en-US" sz="2000" b="1" dirty="0"/>
                    <a:t>，</a:t>
                  </a:r>
                  <a:r>
                    <a:rPr lang="en-US" altLang="zh-CN" sz="2000" b="1" dirty="0"/>
                    <a:t> 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𝛿</a:t>
                  </a:r>
                  <a:r>
                    <a:rPr lang="en-US" altLang="zh-CN" sz="2000" b="1" baseline="-25000" dirty="0">
                      <a:solidFill>
                        <a:srgbClr val="FF0000"/>
                      </a:solidFill>
                    </a:rPr>
                    <a:t>D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=  𝛿</a:t>
                  </a:r>
                  <a:r>
                    <a:rPr lang="en-US" altLang="zh-CN" sz="2000" b="1" baseline="-25000" dirty="0">
                      <a:solidFill>
                        <a:srgbClr val="FF0000"/>
                      </a:solidFill>
                    </a:rPr>
                    <a:t>f </a:t>
                  </a:r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-  </a:t>
                  </a:r>
                  <a14:m>
                    <m:oMath xmlns:m="http://schemas.openxmlformats.org/officeDocument/2006/math">
                      <m:r>
                        <a:rPr lang="en-US" altLang="zh-CN" sz="2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  <m:acc>
                        <m:accPr>
                          <m:chr m:val="̅"/>
                          <m:ctrlPr>
                            <a:rPr lang="en-US" altLang="zh-CN" sz="2000" b="1" i="1" baseline="-25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baseline="-2500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</m:acc>
                    </m:oMath>
                  </a14:m>
                  <a:endParaRPr lang="en-US" altLang="zh-CN" sz="2000" b="1" baseline="-25000" dirty="0"/>
                </a:p>
              </p:txBody>
            </p:sp>
          </mc:Choice>
          <mc:Fallback>
            <p:sp>
              <p:nvSpPr>
                <p:cNvPr id="21" name="文本框 20">
                  <a:extLst>
                    <a:ext uri="{FF2B5EF4-FFF2-40B4-BE49-F238E27FC236}">
                      <a16:creationId xmlns:a16="http://schemas.microsoft.com/office/drawing/2014/main" id="{4BBC1E1D-FC24-974D-AFC4-67702E46CC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5683" y="6025857"/>
                  <a:ext cx="3800058" cy="400110"/>
                </a:xfrm>
                <a:prstGeom prst="rect">
                  <a:avLst/>
                </a:prstGeom>
                <a:blipFill>
                  <a:blip r:embed="rId13"/>
                  <a:stretch>
                    <a:fillRect l="-1690" t="-15385" b="-2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直线连接符 33">
              <a:extLst>
                <a:ext uri="{FF2B5EF4-FFF2-40B4-BE49-F238E27FC236}">
                  <a16:creationId xmlns:a16="http://schemas.microsoft.com/office/drawing/2014/main" id="{ECD2A05E-F448-2F45-8F5A-6B25EC658541}"/>
                </a:ext>
              </a:extLst>
            </p:cNvPr>
            <p:cNvCxnSpPr>
              <a:cxnSpLocks/>
            </p:cNvCxnSpPr>
            <p:nvPr/>
          </p:nvCxnSpPr>
          <p:spPr>
            <a:xfrm>
              <a:off x="7115683" y="5126976"/>
              <a:ext cx="0" cy="129899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37">
              <a:extLst>
                <a:ext uri="{FF2B5EF4-FFF2-40B4-BE49-F238E27FC236}">
                  <a16:creationId xmlns:a16="http://schemas.microsoft.com/office/drawing/2014/main" id="{AFBA2600-627F-194B-B0BC-D5053D2C8752}"/>
                </a:ext>
              </a:extLst>
            </p:cNvPr>
            <p:cNvCxnSpPr/>
            <p:nvPr/>
          </p:nvCxnSpPr>
          <p:spPr>
            <a:xfrm>
              <a:off x="7115683" y="5126976"/>
              <a:ext cx="44995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39">
              <a:extLst>
                <a:ext uri="{FF2B5EF4-FFF2-40B4-BE49-F238E27FC236}">
                  <a16:creationId xmlns:a16="http://schemas.microsoft.com/office/drawing/2014/main" id="{F502723C-87F9-9246-A594-442E491863EF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769" y="5208576"/>
              <a:ext cx="29617" cy="1195568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42">
              <a:extLst>
                <a:ext uri="{FF2B5EF4-FFF2-40B4-BE49-F238E27FC236}">
                  <a16:creationId xmlns:a16="http://schemas.microsoft.com/office/drawing/2014/main" id="{F36B0320-4494-CD4B-B03F-36C1CE3A8BAB}"/>
                </a:ext>
              </a:extLst>
            </p:cNvPr>
            <p:cNvCxnSpPr/>
            <p:nvPr/>
          </p:nvCxnSpPr>
          <p:spPr>
            <a:xfrm>
              <a:off x="7146083" y="6425967"/>
              <a:ext cx="44691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06946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31161"/>
            <a:ext cx="9110800" cy="71485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95</a:t>
            </a:fld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15" y="1100511"/>
            <a:ext cx="7706307" cy="271987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48293" y="1412488"/>
            <a:ext cx="1241502" cy="483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389541" y="2200933"/>
            <a:ext cx="1040781" cy="5651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3368748" y="1412488"/>
            <a:ext cx="339652" cy="648206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1869440" y="1524000"/>
            <a:ext cx="1509132" cy="1709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041772" y="1323842"/>
            <a:ext cx="99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色压低</a:t>
            </a:r>
            <a:endParaRPr lang="zh-CN" altLang="en-US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68FBEE4-A62E-1B45-9251-3A2656DA1785}"/>
              </a:ext>
            </a:extLst>
          </p:cNvPr>
          <p:cNvSpPr txBox="1"/>
          <p:nvPr/>
        </p:nvSpPr>
        <p:spPr>
          <a:xfrm>
            <a:off x="480175" y="4229140"/>
            <a:ext cx="772949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华文楷体" panose="02010600040101010101" pitchFamily="2" charset="-122"/>
              <a:buChar char="♣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对于电荷共轭的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的衰变模式，只需将上式的</a:t>
            </a:r>
            <a:r>
              <a:rPr lang="el-GR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ϕ</a:t>
            </a:r>
            <a:r>
              <a:rPr lang="el-GR" altLang="zh-CN" sz="2000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换成 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l-GR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ϕ</a:t>
            </a:r>
            <a:r>
              <a:rPr lang="el-GR" altLang="zh-CN" sz="2000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即可</a:t>
            </a:r>
            <a:r>
              <a:rPr kumimoji="1"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华文楷体" panose="02010600040101010101" pitchFamily="2" charset="-122"/>
              <a:buChar char="♣"/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上述讨论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同样适用于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zh-Hans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→ 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D*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,B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zh-Hans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→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D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*±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，以及味标记的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中性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介⼦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衰变过程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Hans" altLang="en-US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→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D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K*</a:t>
            </a:r>
            <a:r>
              <a:rPr lang="en-US" altLang="zh-CN" sz="2000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</a:p>
          <a:p>
            <a:pPr marL="342900" indent="-342900">
              <a:lnSpc>
                <a:spcPct val="130000"/>
              </a:lnSpc>
              <a:buClr>
                <a:srgbClr val="FF0000"/>
              </a:buClr>
              <a:buFont typeface="华文楷体" panose="02010600040101010101" pitchFamily="2" charset="-122"/>
              <a:buChar char="♣"/>
            </a:pP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对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中性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介⼦衰变</a:t>
            </a:r>
            <a:r>
              <a:rPr lang="en-US" altLang="zh-CN" sz="2000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2000" b="1" baseline="-25000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可⼤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0.4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，但由于产额很低，所以和带电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介⼦的衰变相⽐较并没有竞争性。</a:t>
            </a:r>
          </a:p>
        </p:txBody>
      </p:sp>
    </p:spTree>
    <p:extLst>
      <p:ext uri="{BB962C8B-B14F-4D97-AF65-F5344CB8AC3E}">
        <p14:creationId xmlns:p14="http://schemas.microsoft.com/office/powerpoint/2010/main" val="32044193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96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" y="987108"/>
            <a:ext cx="7833995" cy="3635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72" y="1497571"/>
            <a:ext cx="7515860" cy="32219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963" y="4719492"/>
            <a:ext cx="4882878" cy="21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5881"/>
            <a:ext cx="9110800" cy="71485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4590"/>
            <a:ext cx="2133600" cy="365125"/>
          </a:xfrm>
        </p:spPr>
        <p:txBody>
          <a:bodyPr/>
          <a:lstStyle/>
          <a:p>
            <a:fld id="{BEF7031F-3985-8841-9F96-93325AFB8D2A}" type="slidenum">
              <a:rPr lang="en-US" smtClean="0"/>
              <a:t>97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40F74D8-ADD4-B24E-A6AD-22B458A782B2}"/>
              </a:ext>
            </a:extLst>
          </p:cNvPr>
          <p:cNvSpPr txBox="1"/>
          <p:nvPr/>
        </p:nvSpPr>
        <p:spPr>
          <a:xfrm>
            <a:off x="283580" y="2846530"/>
            <a:ext cx="5445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定义如下的不对称性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和事例率</a:t>
            </a:r>
            <a:r>
              <a:rPr lang="en-US" altLang="zh-CN" sz="20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sz="2000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±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可观测量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671D08C-6449-3641-9B1A-339E36BD1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1" y="3442314"/>
            <a:ext cx="4269389" cy="11429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0D238-4B01-A441-B15D-A0A03B1DD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3442314"/>
            <a:ext cx="4075098" cy="137600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B2821D3-2A35-3349-AF4B-BBB386A51B47}"/>
              </a:ext>
            </a:extLst>
          </p:cNvPr>
          <p:cNvSpPr txBox="1"/>
          <p:nvPr/>
        </p:nvSpPr>
        <p:spPr>
          <a:xfrm>
            <a:off x="283580" y="4937173"/>
            <a:ext cx="5883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上面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公式通常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又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表示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为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如下的三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独立</a:t>
            </a:r>
            <a:r>
              <a:rPr lang="zh-CN" altLang="en-US" sz="20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物理量</a:t>
            </a: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: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8FE040F-D80A-AB4D-9D08-5A210A56E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1" y="5394199"/>
            <a:ext cx="5664200" cy="125751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97797D3-C468-1D4B-8128-51EB72AF06C1}"/>
                  </a:ext>
                </a:extLst>
              </p:cNvPr>
              <p:cNvSpPr txBox="1"/>
              <p:nvPr/>
            </p:nvSpPr>
            <p:spPr>
              <a:xfrm>
                <a:off x="565608" y="1006145"/>
                <a:ext cx="6681188" cy="7958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如</a:t>
                </a:r>
                <a:r>
                  <a:rPr lang="en-US" altLang="zh-CN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en-US" altLang="zh-Hans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</a:t>
                </a:r>
                <a:r>
                  <a:rPr lang="zh-Hans" altLang="en-US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+1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Han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Han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Han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en-US" altLang="zh-Han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→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</a:t>
                </a:r>
                <a:r>
                  <a:rPr lang="en-US" altLang="zh-Hans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，𝜋</a:t>
                </a:r>
                <a:r>
                  <a:rPr lang="en-US" altLang="zh-Hans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+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𝜋</a:t>
                </a:r>
                <a:r>
                  <a:rPr lang="en-US" altLang="zh-Hans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;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   </a:t>
                </a:r>
                <a:r>
                  <a:rPr lang="en-US" altLang="zh-CN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 </a:t>
                </a:r>
                <a:r>
                  <a:rPr lang="en-US" altLang="zh-Hans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</a:t>
                </a:r>
                <a:r>
                  <a:rPr lang="zh-Hans" altLang="en-US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Hans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-</a:t>
                </a:r>
                <a:r>
                  <a:rPr lang="en-US" altLang="zh-CN" dirty="0">
                    <a:solidFill>
                      <a:srgbClr val="00B0F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1: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Han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Han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Han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en-US" altLang="zh-Han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→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𝜋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0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等。</a:t>
                </a:r>
              </a:p>
              <a:p>
                <a:pPr>
                  <a:lnSpc>
                    <a:spcPct val="130000"/>
                  </a:lnSpc>
                </a:pP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这时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</a:t>
                </a:r>
                <a:r>
                  <a:rPr lang="en-US" altLang="zh-CN" baseline="-25000" dirty="0" err="1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f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/ A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Hans" b="0" i="1" baseline="-25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 1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𝛿</a:t>
                </a:r>
                <a:r>
                  <a:rPr lang="en-US" altLang="zh-CN" baseline="-25000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D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= 0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CP=+1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时）或</a:t>
                </a:r>
                <a:r>
                  <a:rPr lang="zh-Hans" altLang="en-US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𝜋</a:t>
                </a:r>
                <a:r>
                  <a:rPr lang="en-US" altLang="zh-CN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</a:t>
                </a:r>
                <a:r>
                  <a:rPr lang="en-US" altLang="zh-CN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CP=-1 </a:t>
                </a:r>
                <a:r>
                  <a:rPr lang="zh-CN" altLang="en-US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时），因此</a:t>
                </a:r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97797D3-C468-1D4B-8128-51EB72AF0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08" y="1006145"/>
                <a:ext cx="6681188" cy="795859"/>
              </a:xfrm>
              <a:prstGeom prst="rect">
                <a:avLst/>
              </a:prstGeom>
              <a:blipFill>
                <a:blip r:embed="rId5"/>
                <a:stretch>
                  <a:fillRect l="-821" b="-114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A1513AA5-7A02-204C-B19F-D5A35CB5C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1" y="1996380"/>
            <a:ext cx="5816600" cy="3429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30598" y="4937173"/>
            <a:ext cx="2795136" cy="186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GLW 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不足</a:t>
            </a:r>
            <a:r>
              <a:rPr lang="zh-CN" altLang="en-US" b="1" dirty="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altLang="zh-CN" b="1" dirty="0" smtClean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→D</a:t>
            </a:r>
            <a:r>
              <a:rPr lang="en-US" altLang="zh-CN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−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→D</a:t>
            </a:r>
            <a:r>
              <a:rPr lang="en-US" altLang="zh-CN" b="1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="1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衰变⼏率的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b="1" dirty="0">
                <a:solidFill>
                  <a:schemeClr val="accent4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不对称性相对⽐较⼩，结果具有较⼤的系统误差。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82492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98</a:t>
            </a:fld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71550"/>
            <a:ext cx="8305800" cy="1638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000" y="2599690"/>
            <a:ext cx="7914640" cy="1144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在衰变过程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→[K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𝛑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]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D0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zh-CN" altLang="en-US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和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→[K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𝛑 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]</a:t>
            </a:r>
            <a:r>
              <a:rPr lang="en-US" altLang="zh-CN" baseline="-25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D0 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中被压制的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衰变接着是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Cabibbo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允许的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，而允许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衰变接着的是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Cabibbo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双压制的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en-US" altLang="zh-CN" baseline="300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0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衰变，因此它们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干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涉振幅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大小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相近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，预期可以导致较显著的</a:t>
            </a:r>
            <a:r>
              <a:rPr lang="en-US" altLang="zh-CN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CP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不对称性。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8A29E6-F02E-F247-A627-29EBEC28E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05" y="3701842"/>
            <a:ext cx="5770795" cy="180122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C264E1-B7FB-9747-A797-80B2DEAE6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0" y="5488612"/>
            <a:ext cx="4381500" cy="6096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8E641F4-2881-D84F-9400-1D8D220FF7C7}"/>
              </a:ext>
            </a:extLst>
          </p:cNvPr>
          <p:cNvSpPr txBox="1"/>
          <p:nvPr/>
        </p:nvSpPr>
        <p:spPr>
          <a:xfrm>
            <a:off x="5353685" y="5200474"/>
            <a:ext cx="371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r </a:t>
            </a:r>
            <a:r>
              <a:rPr lang="en-US" altLang="zh-CN" b="1" baseline="-25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为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 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介子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双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Cabibbo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压制和</a:t>
            </a:r>
            <a:r>
              <a:rPr lang="en-US" altLang="zh-CN" b="1" dirty="0" err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Cabibbo</a:t>
            </a:r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允许的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振幅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之比</a:t>
            </a:r>
            <a:endParaRPr lang="en-US" altLang="zh-CN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r</a:t>
            </a:r>
            <a:r>
              <a:rPr lang="en-US" altLang="zh-CN" b="1" baseline="-25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在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10%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左右， 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𝛿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是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D 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衰变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强相角之</a:t>
            </a:r>
            <a:r>
              <a:rPr lang="zh-CN" altLang="en-US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和 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𝛿 = 𝛿</a:t>
            </a:r>
            <a:r>
              <a:rPr lang="en-US" altLang="zh-CN" b="1" baseline="-25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B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+ 𝛿</a:t>
            </a:r>
            <a:r>
              <a:rPr lang="en-US" altLang="zh-CN" b="1" baseline="-250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7680" y="6388973"/>
            <a:ext cx="865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ADS 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方法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致命缺点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是分支比太小，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确定的测量结果需</a:t>
            </a:r>
            <a:r>
              <a:rPr lang="zh-Hans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积累足够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</a:t>
            </a:r>
            <a:r>
              <a:rPr lang="zh-CN" altLang="en-US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实验统计量</a:t>
            </a:r>
            <a:endParaRPr lang="en-US" altLang="zh-CN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35093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5.CKM</a:t>
            </a:r>
            <a:r>
              <a:rPr lang="zh-CN" altLang="en-US" b="1" dirty="0">
                <a:solidFill>
                  <a:srgbClr val="0000CC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矩阵与幺正三角形相角抽取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7031F-3985-8841-9F96-93325AFB8D2A}" type="slidenum">
              <a:rPr lang="en-US" smtClean="0"/>
              <a:t>99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12" y="938847"/>
            <a:ext cx="8410575" cy="10382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768D0F-231D-1847-8824-50B991C14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8" y="1977810"/>
            <a:ext cx="7476472" cy="30513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E8AF52B-2204-1544-ACCF-C7DA1CAF07FD}"/>
              </a:ext>
            </a:extLst>
          </p:cNvPr>
          <p:cNvSpPr txBox="1"/>
          <p:nvPr/>
        </p:nvSpPr>
        <p:spPr>
          <a:xfrm>
            <a:off x="7353741" y="3304222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</a:rPr>
              <a:t>(1)</a:t>
            </a:r>
            <a:endParaRPr kumimoji="1"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09" y="5144667"/>
            <a:ext cx="7476472" cy="58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5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27979</TotalTime>
  <Words>2734</Words>
  <Application>Microsoft Office PowerPoint</Application>
  <PresentationFormat>全屏显示(4:3)</PresentationFormat>
  <Paragraphs>454</Paragraphs>
  <Slides>134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134</vt:i4>
      </vt:variant>
    </vt:vector>
  </HeadingPairs>
  <TitlesOfParts>
    <vt:vector size="144" baseType="lpstr">
      <vt:lpstr>华文楷体</vt:lpstr>
      <vt:lpstr>宋体</vt:lpstr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Photo Editor 照片</vt:lpstr>
      <vt:lpstr>对撞物理</vt:lpstr>
      <vt:lpstr>粒子物理研究前沿</vt:lpstr>
      <vt:lpstr>目录</vt:lpstr>
      <vt:lpstr>PowerPoint 演示文稿</vt:lpstr>
      <vt:lpstr>味物理与CP破坏</vt:lpstr>
      <vt:lpstr>味物理与CP破坏</vt:lpstr>
      <vt:lpstr>CP破坏研究发展</vt:lpstr>
      <vt:lpstr>CKM矩阵的整体拟合与加权平均</vt:lpstr>
      <vt:lpstr>CKM矩阵的整体拟合与加权平均</vt:lpstr>
      <vt:lpstr>CKM矩阵的整体拟合与加权平均</vt:lpstr>
      <vt:lpstr>中性赝标量介子的CP变换，时间演化和混合</vt:lpstr>
      <vt:lpstr>中性赝标量介子的CP变换，时间演化和混合</vt:lpstr>
      <vt:lpstr>中性赝标量介子的CP变换，时间演化和混合</vt:lpstr>
      <vt:lpstr>中性赝标量介子的CP变换，时间演化和混合</vt:lpstr>
      <vt:lpstr>中性赝标量介子的CP变换，时间演化和混合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2. K介子系统的混合与CP破坏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3. B介子系统的混合与CP破坏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4. B(s)介子典型衰变过程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5.CKM矩阵与幺正三角形相角抽取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6. 未来重味物理研究</vt:lpstr>
      <vt:lpstr>PowerPoint 演示文稿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zhaozg</dc:creator>
  <cp:lastModifiedBy>彭 海平</cp:lastModifiedBy>
  <cp:revision>1249</cp:revision>
  <dcterms:created xsi:type="dcterms:W3CDTF">2012-07-20T12:09:59Z</dcterms:created>
  <dcterms:modified xsi:type="dcterms:W3CDTF">2019-05-31T05:38:49Z</dcterms:modified>
</cp:coreProperties>
</file>