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1252" r:id="rId2"/>
    <p:sldId id="606" r:id="rId3"/>
    <p:sldId id="1238" r:id="rId4"/>
    <p:sldId id="1122" r:id="rId5"/>
    <p:sldId id="1232" r:id="rId6"/>
    <p:sldId id="1233" r:id="rId7"/>
    <p:sldId id="1248" r:id="rId8"/>
    <p:sldId id="1239" r:id="rId9"/>
    <p:sldId id="1123" r:id="rId10"/>
    <p:sldId id="1106" r:id="rId11"/>
    <p:sldId id="1107" r:id="rId12"/>
    <p:sldId id="1200" r:id="rId13"/>
    <p:sldId id="1244" r:id="rId14"/>
    <p:sldId id="1202" r:id="rId15"/>
    <p:sldId id="1208" r:id="rId16"/>
    <p:sldId id="1243" r:id="rId17"/>
    <p:sldId id="1240" r:id="rId18"/>
    <p:sldId id="1245" r:id="rId19"/>
    <p:sldId id="1231" r:id="rId20"/>
    <p:sldId id="1230" r:id="rId21"/>
    <p:sldId id="1167" r:id="rId22"/>
    <p:sldId id="1213" r:id="rId23"/>
    <p:sldId id="1215" r:id="rId24"/>
    <p:sldId id="1112" r:id="rId25"/>
    <p:sldId id="1235" r:id="rId26"/>
    <p:sldId id="1253" r:id="rId27"/>
    <p:sldId id="1210" r:id="rId28"/>
    <p:sldId id="1211" r:id="rId29"/>
    <p:sldId id="1237" r:id="rId30"/>
    <p:sldId id="1228" r:id="rId31"/>
    <p:sldId id="1222" r:id="rId32"/>
    <p:sldId id="1254" r:id="rId33"/>
    <p:sldId id="1165" r:id="rId34"/>
    <p:sldId id="1219" r:id="rId35"/>
    <p:sldId id="1220" r:id="rId36"/>
    <p:sldId id="1221" r:id="rId37"/>
    <p:sldId id="1169" r:id="rId38"/>
    <p:sldId id="1170" r:id="rId39"/>
    <p:sldId id="1171" r:id="rId40"/>
    <p:sldId id="1218" r:id="rId41"/>
    <p:sldId id="1250" r:id="rId42"/>
    <p:sldId id="1251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1EFF12"/>
    <a:srgbClr val="8ACD2A"/>
    <a:srgbClr val="57D4D2"/>
    <a:srgbClr val="FF23DA"/>
    <a:srgbClr val="0ECD2A"/>
    <a:srgbClr val="FFFF67"/>
    <a:srgbClr val="F3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3252" autoAdjust="0"/>
    <p:restoredTop sz="93402" autoAdjust="0"/>
  </p:normalViewPr>
  <p:slideViewPr>
    <p:cSldViewPr snapToGrid="0" snapToObjects="1">
      <p:cViewPr>
        <p:scale>
          <a:sx n="130" d="100"/>
          <a:sy n="130" d="100"/>
        </p:scale>
        <p:origin x="-2712" y="-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3" d="100"/>
        <a:sy n="9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788013998250219"/>
          <c:y val="0.0443353160421329"/>
          <c:w val="0.789712612381451"/>
          <c:h val="0.84335797707581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国内GDP（万亿元）</c:v>
                </c:pt>
              </c:strCache>
            </c:strRef>
          </c:tx>
          <c:invertIfNegative val="0"/>
          <c:cat>
            <c:strRef>
              <c:f>工作表1!$A$2:$A$5</c:f>
              <c:strCache>
                <c:ptCount val="3"/>
                <c:pt idx="0">
                  <c:v>2006年 </c:v>
                </c:pt>
                <c:pt idx="1">
                  <c:v>2011年</c:v>
                </c:pt>
                <c:pt idx="2">
                  <c:v>2016年</c:v>
                </c:pt>
              </c:strCache>
            </c:strRef>
          </c:cat>
          <c:val>
            <c:numRef>
              <c:f>工作表1!$B$2:$B$5</c:f>
              <c:numCache>
                <c:formatCode>General</c:formatCode>
                <c:ptCount val="4"/>
                <c:pt idx="0">
                  <c:v>21.6314</c:v>
                </c:pt>
                <c:pt idx="1">
                  <c:v>47.1564</c:v>
                </c:pt>
                <c:pt idx="2">
                  <c:v>63.646</c:v>
                </c:pt>
              </c:numCache>
            </c:numRef>
          </c:val>
        </c:ser>
        <c:ser>
          <c:idx val="1"/>
          <c:order val="1"/>
          <c:tx>
            <c:strRef>
              <c:f>工作表1!$C$1</c:f>
              <c:strCache>
                <c:ptCount val="1"/>
                <c:pt idx="0">
                  <c:v>NSFC（亿元）</c:v>
                </c:pt>
              </c:strCache>
            </c:strRef>
          </c:tx>
          <c:invertIfNegative val="0"/>
          <c:cat>
            <c:strRef>
              <c:f>工作表1!$A$2:$A$5</c:f>
              <c:strCache>
                <c:ptCount val="3"/>
                <c:pt idx="0">
                  <c:v>2006年 </c:v>
                </c:pt>
                <c:pt idx="1">
                  <c:v>2011年</c:v>
                </c:pt>
                <c:pt idx="2">
                  <c:v>2016年</c:v>
                </c:pt>
              </c:strCache>
            </c:strRef>
          </c:cat>
          <c:val>
            <c:numRef>
              <c:f>工作表1!$C$2:$C$5</c:f>
              <c:numCache>
                <c:formatCode>General</c:formatCode>
                <c:ptCount val="4"/>
                <c:pt idx="0">
                  <c:v>36.0</c:v>
                </c:pt>
                <c:pt idx="1">
                  <c:v>140.0</c:v>
                </c:pt>
                <c:pt idx="2">
                  <c:v>220.0</c:v>
                </c:pt>
              </c:numCache>
            </c:numRef>
          </c:val>
        </c:ser>
        <c:ser>
          <c:idx val="2"/>
          <c:order val="2"/>
          <c:tx>
            <c:strRef>
              <c:f>工作表1!$D$1</c:f>
              <c:strCache>
                <c:ptCount val="1"/>
                <c:pt idx="0">
                  <c:v>ATLAS+CMS（百万元）</c:v>
                </c:pt>
              </c:strCache>
            </c:strRef>
          </c:tx>
          <c:invertIfNegative val="0"/>
          <c:cat>
            <c:strRef>
              <c:f>工作表1!$A$2:$A$5</c:f>
              <c:strCache>
                <c:ptCount val="3"/>
                <c:pt idx="0">
                  <c:v>2006年 </c:v>
                </c:pt>
                <c:pt idx="1">
                  <c:v>2011年</c:v>
                </c:pt>
                <c:pt idx="2">
                  <c:v>2016年</c:v>
                </c:pt>
              </c:strCache>
            </c:strRef>
          </c:cat>
          <c:val>
            <c:numRef>
              <c:f>工作表1!$D$2:$D$5</c:f>
              <c:numCache>
                <c:formatCode>General</c:formatCode>
                <c:ptCount val="4"/>
                <c:pt idx="0">
                  <c:v>26.5</c:v>
                </c:pt>
                <c:pt idx="1">
                  <c:v>30.0</c:v>
                </c:pt>
                <c:pt idx="2">
                  <c:v>105.75</c:v>
                </c:pt>
              </c:numCache>
            </c:numRef>
          </c:val>
        </c:ser>
        <c:ser>
          <c:idx val="3"/>
          <c:order val="3"/>
          <c:tx>
            <c:strRef>
              <c:f>工作表1!$E$1</c:f>
              <c:strCache>
                <c:ptCount val="1"/>
                <c:pt idx="0">
                  <c:v>人员（名）</c:v>
                </c:pt>
              </c:strCache>
            </c:strRef>
          </c:tx>
          <c:invertIfNegative val="0"/>
          <c:cat>
            <c:strRef>
              <c:f>工作表1!$A$2:$A$5</c:f>
              <c:strCache>
                <c:ptCount val="3"/>
                <c:pt idx="0">
                  <c:v>2006年 </c:v>
                </c:pt>
                <c:pt idx="1">
                  <c:v>2011年</c:v>
                </c:pt>
                <c:pt idx="2">
                  <c:v>2016年</c:v>
                </c:pt>
              </c:strCache>
            </c:strRef>
          </c:cat>
          <c:val>
            <c:numRef>
              <c:f>工作表1!$E$2:$E$5</c:f>
              <c:numCache>
                <c:formatCode>General</c:formatCode>
                <c:ptCount val="4"/>
                <c:pt idx="0">
                  <c:v>20.0</c:v>
                </c:pt>
                <c:pt idx="1">
                  <c:v>30.0</c:v>
                </c:pt>
                <c:pt idx="2">
                  <c:v>47.0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06830616"/>
        <c:axId val="-2106836520"/>
      </c:barChart>
      <c:catAx>
        <c:axId val="-21068306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aseline="0">
                <a:ea typeface="楷体" panose="02010609060101010101" pitchFamily="49" charset="-122"/>
              </a:defRPr>
            </a:pPr>
            <a:endParaRPr lang="en-US"/>
          </a:p>
        </c:txPr>
        <c:crossAx val="-2106836520"/>
        <c:crosses val="autoZero"/>
        <c:auto val="1"/>
        <c:lblAlgn val="ctr"/>
        <c:lblOffset val="100"/>
        <c:noMultiLvlLbl val="0"/>
      </c:catAx>
      <c:valAx>
        <c:axId val="-21068365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1068306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73073380083312"/>
          <c:y val="0.0362914211353762"/>
          <c:w val="0.425498000438935"/>
          <c:h val="0.34568869223237"/>
        </c:manualLayout>
      </c:layout>
      <c:overlay val="0"/>
      <c:txPr>
        <a:bodyPr/>
        <a:lstStyle/>
        <a:p>
          <a:pPr>
            <a:defRPr sz="2400" b="1" baseline="0">
              <a:latin typeface="华文楷体"/>
              <a:ea typeface="华文楷体"/>
              <a:cs typeface="华文楷体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52425A-B869-ED44-AABC-864CA411AED4}" type="datetimeFigureOut">
              <a:rPr lang="en-US" smtClean="0"/>
              <a:t>12/18/15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4D4BE7-F420-8A48-AFA4-886DC4867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59767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34C7EB-5FA1-2A48-96AC-B3FDC2A4A197}" type="datetimeFigureOut">
              <a:rPr lang="en-US" smtClean="0"/>
              <a:t>12/18/15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512964-9D25-F140-BCE5-41B8A8543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8710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1292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9B467E4-0A13-5B42-B400-FE3A55CC39E0}" type="slidenum">
              <a:rPr lang="en-US">
                <a:latin typeface="Arial" charset="0"/>
              </a:rPr>
              <a:pPr/>
              <a:t>37</a:t>
            </a:fld>
            <a:endParaRPr lang="en-US">
              <a:latin typeface="Arial" charset="0"/>
            </a:endParaRPr>
          </a:p>
        </p:txBody>
      </p:sp>
      <p:sp>
        <p:nvSpPr>
          <p:cNvPr id="368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3588" cy="34305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8" name="Text Box 2"/>
          <p:cNvSpPr txBox="1">
            <a:spLocks noChangeArrowheads="1"/>
          </p:cNvSpPr>
          <p:nvPr/>
        </p:nvSpPr>
        <p:spPr bwMode="auto">
          <a:xfrm>
            <a:off x="685640" y="4343912"/>
            <a:ext cx="5488322" cy="4115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/>
          </a:p>
        </p:txBody>
      </p:sp>
      <p:sp>
        <p:nvSpPr>
          <p:cNvPr id="36869" name="Text Box 3"/>
          <p:cNvSpPr txBox="1">
            <a:spLocks noChangeArrowheads="1"/>
          </p:cNvSpPr>
          <p:nvPr/>
        </p:nvSpPr>
        <p:spPr bwMode="auto">
          <a:xfrm>
            <a:off x="3884758" y="8684899"/>
            <a:ext cx="2973242" cy="457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160" tIns="46080" rIns="92160" bIns="4608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SzPct val="100000"/>
            </a:pPr>
            <a:fld id="{0CF9AC56-DFD4-E040-A74D-3EA9A3ABD3BF}" type="slidenum">
              <a:rPr lang="en-US">
                <a:latin typeface="Arial" charset="0"/>
                <a:cs typeface="DejaVu Sans" charset="0"/>
              </a:rPr>
              <a:pPr eaLnBrk="1" hangingPunct="1">
                <a:buSzPct val="100000"/>
              </a:pPr>
              <a:t>37</a:t>
            </a:fld>
            <a:endParaRPr lang="en-US">
              <a:latin typeface="Arial" charset="0"/>
              <a:cs typeface="DejaVu Sans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B540547-7184-A04A-8753-A440E16B6A31}" type="slidenum">
              <a:rPr lang="en-US">
                <a:latin typeface="Arial" charset="0"/>
              </a:rPr>
              <a:pPr/>
              <a:t>38</a:t>
            </a:fld>
            <a:endParaRPr lang="en-US">
              <a:latin typeface="Arial" charset="0"/>
            </a:endParaRPr>
          </a:p>
        </p:txBody>
      </p:sp>
      <p:sp>
        <p:nvSpPr>
          <p:cNvPr id="491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3588" cy="34305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6" name="Text Box 2"/>
          <p:cNvSpPr txBox="1">
            <a:spLocks noChangeArrowheads="1"/>
          </p:cNvSpPr>
          <p:nvPr/>
        </p:nvSpPr>
        <p:spPr bwMode="auto">
          <a:xfrm>
            <a:off x="685640" y="4343912"/>
            <a:ext cx="5488322" cy="4115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/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3884758" y="8684899"/>
            <a:ext cx="2973242" cy="457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buSzPct val="100000"/>
            </a:pPr>
            <a:fld id="{EE4961CE-7444-964F-8D34-ADFB42050329}" type="slidenum">
              <a:rPr lang="en-US" sz="1200">
                <a:solidFill>
                  <a:srgbClr val="000000"/>
                </a:solidFill>
              </a:rPr>
              <a:pPr eaLnBrk="1" hangingPunct="1">
                <a:buSzPct val="100000"/>
              </a:pPr>
              <a:t>38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829098E-247B-ED45-91F5-DB4A9A24DEC8}" type="slidenum">
              <a:rPr lang="en-US">
                <a:latin typeface="Arial" charset="0"/>
              </a:rPr>
              <a:pPr/>
              <a:t>39</a:t>
            </a:fld>
            <a:endParaRPr lang="en-US">
              <a:latin typeface="Arial" charset="0"/>
            </a:endParaRPr>
          </a:p>
        </p:txBody>
      </p:sp>
      <p:sp>
        <p:nvSpPr>
          <p:cNvPr id="593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3588" cy="34305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6" name="Text Box 2"/>
          <p:cNvSpPr txBox="1">
            <a:spLocks noChangeArrowheads="1"/>
          </p:cNvSpPr>
          <p:nvPr/>
        </p:nvSpPr>
        <p:spPr bwMode="auto">
          <a:xfrm>
            <a:off x="685640" y="4343912"/>
            <a:ext cx="5488322" cy="4115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/>
          </a:p>
        </p:txBody>
      </p:sp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3884758" y="8684899"/>
            <a:ext cx="2973242" cy="457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buSzPct val="100000"/>
            </a:pPr>
            <a:fld id="{0189F157-70AF-0B45-9F96-3FC38839459D}" type="slidenum">
              <a:rPr lang="en-US" sz="1200">
                <a:solidFill>
                  <a:srgbClr val="000000"/>
                </a:solidFill>
              </a:rPr>
              <a:pPr eaLnBrk="1" hangingPunct="1">
                <a:buSzPct val="100000"/>
              </a:pPr>
              <a:t>39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1292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cs typeface="Comic Sans MS"/>
              </a:rPr>
              <a:t>Add</a:t>
            </a:r>
            <a:r>
              <a:rPr lang="en-US" sz="1200" baseline="0" dirty="0" smtClean="0">
                <a:cs typeface="Comic Sans MS"/>
              </a:rPr>
              <a:t> SBF, CEPC, HIEPA, DAMPE</a:t>
            </a:r>
            <a:endParaRPr lang="en-US" sz="1200" dirty="0" smtClean="0">
              <a:cs typeface="Comic Sans M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438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1292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US" altLang="zh-CN" sz="1200" b="1" dirty="0" smtClean="0">
                <a:latin typeface="华文楷体"/>
                <a:ea typeface="华文楷体"/>
                <a:cs typeface="华文楷体"/>
              </a:rPr>
              <a:t>Hardly</a:t>
            </a:r>
            <a:r>
              <a:rPr lang="en-US" altLang="zh-CN" sz="1200" b="1" baseline="0" dirty="0" smtClean="0">
                <a:latin typeface="华文楷体"/>
                <a:ea typeface="华文楷体"/>
                <a:cs typeface="华文楷体"/>
              </a:rPr>
              <a:t> one can imagine that China has nothing to do with the discovery of Higgs particles.  </a:t>
            </a:r>
            <a:endParaRPr lang="en-US" altLang="zh-CN" sz="1200" b="1" dirty="0" smtClean="0">
              <a:latin typeface="华文楷体"/>
              <a:ea typeface="华文楷体"/>
              <a:cs typeface="华文楷体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8778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1292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6298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1FFB50-B851-0342-9B63-F61D4E202DCA}" type="slidenum">
              <a:rPr kumimoji="1" lang="zh-CN" altLang="en-US" smtClean="0"/>
              <a:t>25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868344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237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Hadron Physics </a:t>
            </a:r>
            <a:br>
              <a:rPr lang="en-US" dirty="0" smtClean="0"/>
            </a:br>
            <a:r>
              <a:rPr lang="en-US" dirty="0" smtClean="0"/>
              <a:t>in China and the Facilities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72067" y="3886200"/>
            <a:ext cx="73660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Zhengguo</a:t>
            </a:r>
            <a:r>
              <a:rPr lang="en-US" dirty="0" smtClean="0"/>
              <a:t> Zhao</a:t>
            </a:r>
          </a:p>
          <a:p>
            <a:r>
              <a:rPr lang="en-US" dirty="0" smtClean="0"/>
              <a:t>University of Science and Technology of China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1/14/2015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169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1/14/2015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537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1/14/2015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485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1/14/2015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A2F6C-EB47-8E48-9100-153391A91E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794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  <p:sp>
        <p:nvSpPr>
          <p:cNvPr id="11" name="Titolo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4" name="Segnaposto data 11"/>
          <p:cNvSpPr>
            <a:spLocks noGrp="1"/>
          </p:cNvSpPr>
          <p:nvPr>
            <p:ph type="dt" sz="half" idx="10"/>
          </p:nvPr>
        </p:nvSpPr>
        <p:spPr>
          <a:xfrm>
            <a:off x="5629275" y="6275388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楷体_GB2312" pitchFamily="49" charset="-122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B89898D-4429-4253-9603-7F482E5C4E63}" type="slidenum">
              <a:rPr lang="it-IT" altLang="zh-CN"/>
              <a:pPr/>
              <a:t>‹#›</a:t>
            </a:fld>
            <a:endParaRPr lang="it-IT" altLang="zh-CN"/>
          </a:p>
        </p:txBody>
      </p:sp>
      <p:sp>
        <p:nvSpPr>
          <p:cNvPr id="6" name="Segnaposto piè di pagina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5829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73BCF5-847E-174D-AEC5-22EB95379568}" type="datetime1">
              <a:rPr lang="en-US" altLang="zh-CN"/>
              <a:pPr>
                <a:defRPr/>
              </a:pPr>
              <a:t>12/18/15</a:t>
            </a:fld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C8F8A3-BDE8-4B40-B2E5-B5CB5A8386C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28196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00" y="50539"/>
            <a:ext cx="9110800" cy="71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Hadron Physics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075" y="1059768"/>
            <a:ext cx="8654105" cy="5066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1/14/2015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73300C-797F-D148-A78D-320196FBAF0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300" y="889795"/>
            <a:ext cx="9119100" cy="0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5397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61" r:id="rId5"/>
    <p:sldLayoutId id="2147483662" r:id="rId6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jpe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tiff"/><Relationship Id="rId5" Type="http://schemas.openxmlformats.org/officeDocument/2006/relationships/image" Target="../media/image4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tif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emf"/><Relationship Id="rId5" Type="http://schemas.openxmlformats.org/officeDocument/2006/relationships/image" Target="../media/image53.jpeg"/><Relationship Id="rId6" Type="http://schemas.openxmlformats.org/officeDocument/2006/relationships/image" Target="../media/image54.jpeg"/><Relationship Id="rId7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chart" Target="../charts/char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1.jpeg"/><Relationship Id="rId12" Type="http://schemas.openxmlformats.org/officeDocument/2006/relationships/image" Target="../media/image72.png"/><Relationship Id="rId13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jpeg"/><Relationship Id="rId6" Type="http://schemas.openxmlformats.org/officeDocument/2006/relationships/image" Target="../media/image66.jpeg"/><Relationship Id="rId7" Type="http://schemas.openxmlformats.org/officeDocument/2006/relationships/image" Target="../media/image67.png"/><Relationship Id="rId8" Type="http://schemas.openxmlformats.org/officeDocument/2006/relationships/image" Target="../media/image68.jpeg"/><Relationship Id="rId9" Type="http://schemas.openxmlformats.org/officeDocument/2006/relationships/image" Target="../media/image69.jpeg"/><Relationship Id="rId10" Type="http://schemas.openxmlformats.org/officeDocument/2006/relationships/image" Target="../media/image70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4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5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6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png"/><Relationship Id="rId12" Type="http://schemas.openxmlformats.org/officeDocument/2006/relationships/image" Target="../media/image10.jpe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jpe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jpeg"/><Relationship Id="rId6" Type="http://schemas.openxmlformats.org/officeDocument/2006/relationships/image" Target="../media/image83.png"/><Relationship Id="rId7" Type="http://schemas.openxmlformats.org/officeDocument/2006/relationships/image" Target="../media/image84.jpeg"/><Relationship Id="rId8" Type="http://schemas.openxmlformats.org/officeDocument/2006/relationships/image" Target="../media/image85.png"/><Relationship Id="rId9" Type="http://schemas.openxmlformats.org/officeDocument/2006/relationships/image" Target="../media/image86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欢迎</a:t>
            </a:r>
            <a:endParaRPr lang="en-US" b="1" dirty="0">
              <a:solidFill>
                <a:srgbClr val="FF0000"/>
              </a:solidFill>
              <a:latin typeface="华文楷体"/>
              <a:ea typeface="华文楷体"/>
              <a:cs typeface="华文楷体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075" y="956997"/>
            <a:ext cx="8654105" cy="558330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zh-CN" altLang="en-US" b="1" dirty="0" smtClean="0">
                <a:latin typeface="华文楷体"/>
                <a:ea typeface="华文楷体"/>
                <a:cs typeface="华文楷体"/>
              </a:rPr>
              <a:t>中国大型强子对撞机物理大会</a:t>
            </a:r>
            <a:r>
              <a:rPr lang="en-US" altLang="zh-CN" b="1" dirty="0" smtClean="0">
                <a:latin typeface="华文楷体"/>
                <a:ea typeface="华文楷体"/>
                <a:cs typeface="华文楷体"/>
              </a:rPr>
              <a:t> </a:t>
            </a:r>
            <a:endParaRPr lang="en-US" altLang="zh-CN" b="1" dirty="0">
              <a:latin typeface="华文楷体"/>
              <a:ea typeface="华文楷体"/>
              <a:cs typeface="华文楷体"/>
            </a:endParaRPr>
          </a:p>
          <a:p>
            <a:pPr marL="0" indent="0" algn="ctr">
              <a:buNone/>
            </a:pPr>
            <a:r>
              <a:rPr lang="en-US" b="1" dirty="0" smtClean="0">
                <a:latin typeface="华文楷体"/>
                <a:ea typeface="华文楷体"/>
                <a:cs typeface="华文楷体"/>
              </a:rPr>
              <a:t>China Large Hadron Collider Physics(</a:t>
            </a:r>
            <a:r>
              <a:rPr lang="en-US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CLHCP</a:t>
            </a:r>
            <a:r>
              <a:rPr lang="en-US" b="1" dirty="0" smtClean="0">
                <a:latin typeface="华文楷体"/>
                <a:ea typeface="华文楷体"/>
                <a:cs typeface="华文楷体"/>
              </a:rPr>
              <a:t>)</a:t>
            </a:r>
          </a:p>
          <a:p>
            <a:pPr marL="0" indent="0" algn="ctr">
              <a:buNone/>
            </a:pPr>
            <a:endParaRPr lang="en-US" sz="1000" b="1" dirty="0">
              <a:latin typeface="华文楷体"/>
              <a:ea typeface="华文楷体"/>
              <a:cs typeface="华文楷体"/>
            </a:endParaRPr>
          </a:p>
          <a:p>
            <a:pPr marL="0" indent="0" algn="ctr">
              <a:buNone/>
            </a:pPr>
            <a:r>
              <a:rPr lang="zh-CN" altLang="en-US" b="1" dirty="0" smtClean="0">
                <a:latin typeface="华文楷体"/>
                <a:ea typeface="华文楷体"/>
                <a:cs typeface="华文楷体"/>
              </a:rPr>
              <a:t>中国高能物理分会</a:t>
            </a:r>
            <a:endParaRPr lang="en-US" altLang="zh-CN" b="1" dirty="0" smtClean="0">
              <a:latin typeface="华文楷体"/>
              <a:ea typeface="华文楷体"/>
              <a:cs typeface="华文楷体"/>
            </a:endParaRPr>
          </a:p>
          <a:p>
            <a:pPr marL="0" indent="0" algn="ctr">
              <a:buNone/>
            </a:pPr>
            <a:r>
              <a:rPr lang="zh-CN" altLang="en-US" b="1" dirty="0" smtClean="0">
                <a:latin typeface="华文楷体"/>
                <a:ea typeface="华文楷体"/>
                <a:cs typeface="华文楷体"/>
              </a:rPr>
              <a:t>中国科学院粒子物理卓越中心</a:t>
            </a:r>
            <a:endParaRPr lang="en-US" altLang="zh-CN" b="1" dirty="0" smtClean="0">
              <a:latin typeface="华文楷体"/>
              <a:ea typeface="华文楷体"/>
              <a:cs typeface="华文楷体"/>
            </a:endParaRPr>
          </a:p>
          <a:p>
            <a:pPr marL="0" indent="0" algn="ctr">
              <a:buNone/>
            </a:pPr>
            <a:r>
              <a:rPr lang="zh-CN" altLang="en-US" b="1" dirty="0" smtClean="0">
                <a:latin typeface="华文楷体"/>
                <a:ea typeface="华文楷体"/>
                <a:cs typeface="华文楷体"/>
              </a:rPr>
              <a:t>粒子和相互作用协同创新中心</a:t>
            </a:r>
            <a:endParaRPr lang="en-US" altLang="zh-CN" b="1" dirty="0" smtClean="0">
              <a:latin typeface="华文楷体"/>
              <a:ea typeface="华文楷体"/>
              <a:cs typeface="华文楷体"/>
            </a:endParaRPr>
          </a:p>
          <a:p>
            <a:pPr marL="0" indent="0" algn="ctr">
              <a:buNone/>
            </a:pPr>
            <a:endParaRPr lang="en-US" sz="1000" b="1" dirty="0">
              <a:latin typeface="华文楷体"/>
              <a:ea typeface="华文楷体"/>
              <a:cs typeface="华文楷体"/>
            </a:endParaRPr>
          </a:p>
          <a:p>
            <a:pPr marL="0" indent="0" algn="ctr">
              <a:buNone/>
            </a:pPr>
            <a:r>
              <a:rPr lang="zh-CN" altLang="en-US" b="1" dirty="0" smtClean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谢谢</a:t>
            </a:r>
            <a:endParaRPr lang="en-US" altLang="zh-CN" b="1" dirty="0" smtClean="0">
              <a:solidFill>
                <a:srgbClr val="0000FF"/>
              </a:solidFill>
              <a:latin typeface="华文楷体"/>
              <a:ea typeface="华文楷体"/>
              <a:cs typeface="华文楷体"/>
            </a:endParaRPr>
          </a:p>
          <a:p>
            <a:pPr marL="0" indent="0" algn="ctr">
              <a:buNone/>
            </a:pPr>
            <a:r>
              <a:rPr lang="zh-CN" altLang="en-US" b="1" dirty="0" smtClean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基金委，科学院，科技部领导</a:t>
            </a:r>
          </a:p>
          <a:p>
            <a:pPr marL="0" indent="0" algn="ctr">
              <a:buNone/>
            </a:pPr>
            <a:r>
              <a:rPr lang="zh-CN" altLang="en-US" b="1" dirty="0" smtClean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赵光达，张肇西，陈和生，罗民兴院士</a:t>
            </a:r>
            <a:endParaRPr lang="en-US" altLang="zh-CN" b="1" dirty="0" smtClean="0">
              <a:solidFill>
                <a:srgbClr val="0000FF"/>
              </a:solidFill>
              <a:latin typeface="华文楷体"/>
              <a:ea typeface="华文楷体"/>
              <a:cs typeface="华文楷体"/>
            </a:endParaRPr>
          </a:p>
          <a:p>
            <a:pPr marL="0" indent="0" algn="ctr">
              <a:buNone/>
            </a:pPr>
            <a:r>
              <a:rPr lang="zh-CN" altLang="en-US" b="1" dirty="0" smtClean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全体到会人员</a:t>
            </a:r>
            <a:endParaRPr lang="en-US" altLang="zh-CN" b="1" dirty="0" smtClean="0">
              <a:solidFill>
                <a:srgbClr val="0000FF"/>
              </a:solidFill>
              <a:latin typeface="华文楷体"/>
              <a:ea typeface="华文楷体"/>
              <a:cs typeface="华文楷体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726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atla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949"/>
            <a:ext cx="8878520" cy="6797011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</p:pic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6792003" y="10949"/>
            <a:ext cx="2345191" cy="1015651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prstTxWarp prst="textNoShape">
              <a:avLst/>
            </a:prstTxWarp>
            <a:spAutoFit/>
          </a:bodyPr>
          <a:lstStyle/>
          <a:p>
            <a:pPr defTabSz="914608"/>
            <a:r>
              <a:rPr lang="en-US" sz="2000" dirty="0" smtClean="0">
                <a:solidFill>
                  <a:srgbClr val="0000FF"/>
                </a:solidFill>
              </a:rPr>
              <a:t>Weight </a:t>
            </a:r>
            <a:r>
              <a:rPr lang="en-US" sz="2000" dirty="0">
                <a:solidFill>
                  <a:srgbClr val="0000FF"/>
                </a:solidFill>
              </a:rPr>
              <a:t>: ~ 7000 tons</a:t>
            </a:r>
          </a:p>
          <a:p>
            <a:pPr defTabSz="914608"/>
            <a:r>
              <a:rPr lang="en-US" sz="2000" dirty="0">
                <a:solidFill>
                  <a:srgbClr val="0000FF"/>
                </a:solidFill>
              </a:rPr>
              <a:t>Channels: ~ 10</a:t>
            </a:r>
            <a:r>
              <a:rPr lang="en-US" sz="2000" baseline="30000" dirty="0">
                <a:solidFill>
                  <a:srgbClr val="0000FF"/>
                </a:solidFill>
              </a:rPr>
              <a:t>8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</a:p>
          <a:p>
            <a:pPr defTabSz="914608"/>
            <a:r>
              <a:rPr lang="en-US" sz="2000" dirty="0">
                <a:solidFill>
                  <a:srgbClr val="0000FF"/>
                </a:solidFill>
              </a:rPr>
              <a:t>Cost:  </a:t>
            </a:r>
            <a:r>
              <a:rPr lang="en-US" sz="2000" dirty="0" smtClean="0">
                <a:solidFill>
                  <a:srgbClr val="0000FF"/>
                </a:solidFill>
              </a:rPr>
              <a:t>550 MCHF  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A2F6C-EB47-8E48-9100-153391A91E0C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426436"/>
            <a:ext cx="2505814" cy="1200328"/>
          </a:xfrm>
          <a:prstGeom prst="rect">
            <a:avLst/>
          </a:prstGeom>
          <a:solidFill>
            <a:srgbClr val="FFFF00">
              <a:alpha val="36000"/>
            </a:srgbClr>
          </a:solidFill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latin typeface="华文楷体"/>
                <a:ea typeface="华文楷体"/>
                <a:cs typeface="华文楷体"/>
              </a:rPr>
              <a:t>中国</a:t>
            </a:r>
            <a:r>
              <a:rPr lang="en-US" altLang="zh-CN" sz="2400" b="1" dirty="0" smtClean="0">
                <a:latin typeface="华文楷体"/>
                <a:ea typeface="华文楷体"/>
                <a:cs typeface="华文楷体"/>
              </a:rPr>
              <a:t>:    </a:t>
            </a:r>
          </a:p>
          <a:p>
            <a:r>
              <a:rPr lang="en-US" altLang="zh-CN" sz="2400" b="1" dirty="0" err="1" smtClean="0">
                <a:latin typeface="华文楷体"/>
                <a:ea typeface="华文楷体"/>
                <a:cs typeface="华文楷体"/>
              </a:rPr>
              <a:t>Muon</a:t>
            </a:r>
            <a:r>
              <a:rPr lang="en-US" altLang="zh-CN" sz="2400" b="1" dirty="0" smtClean="0">
                <a:latin typeface="华文楷体"/>
                <a:ea typeface="华文楷体"/>
                <a:cs typeface="华文楷体"/>
              </a:rPr>
              <a:t> MDT/TGC</a:t>
            </a:r>
          </a:p>
          <a:p>
            <a:r>
              <a:rPr lang="en-US" altLang="zh-CN" sz="2400" b="1" dirty="0" smtClean="0">
                <a:latin typeface="华文楷体"/>
                <a:ea typeface="华文楷体"/>
                <a:cs typeface="华文楷体"/>
              </a:rPr>
              <a:t>TGC, </a:t>
            </a:r>
            <a:r>
              <a:rPr lang="zh-CN" altLang="en-US" sz="2400" b="1" dirty="0" smtClean="0">
                <a:latin typeface="华文楷体"/>
                <a:ea typeface="华文楷体"/>
                <a:cs typeface="华文楷体"/>
              </a:rPr>
              <a:t>触发电子学</a:t>
            </a:r>
            <a:r>
              <a:rPr lang="en-US" altLang="zh-CN" sz="2400" b="1" dirty="0" smtClean="0">
                <a:latin typeface="华文楷体"/>
                <a:ea typeface="华文楷体"/>
                <a:cs typeface="华文楷体"/>
              </a:rPr>
              <a:t>  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992467" y="1626764"/>
            <a:ext cx="613067" cy="130749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992467" y="1626764"/>
            <a:ext cx="1280872" cy="130749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723494" y="6321570"/>
            <a:ext cx="6006773" cy="52322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人类建造最大的加速器上粒子探测器</a:t>
            </a:r>
            <a:endParaRPr lang="en-US" sz="2800" b="1" dirty="0">
              <a:solidFill>
                <a:srgbClr val="FF0000"/>
              </a:solidFill>
              <a:latin typeface="华文楷体"/>
              <a:ea typeface="华文楷体"/>
              <a:cs typeface="华文楷体"/>
            </a:endParaRPr>
          </a:p>
        </p:txBody>
      </p:sp>
    </p:spTree>
    <p:extLst>
      <p:ext uri="{BB962C8B-B14F-4D97-AF65-F5344CB8AC3E}">
        <p14:creationId xmlns:p14="http://schemas.microsoft.com/office/powerpoint/2010/main" val="3972367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549275" y="107950"/>
            <a:ext cx="8042275" cy="635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zh-CN" b="1" smtClean="0">
                <a:latin typeface="华文楷体" panose="02010600040101010101" pitchFamily="2" charset="-122"/>
                <a:ea typeface="华文楷体" panose="02010600040101010101" pitchFamily="2" charset="-122"/>
              </a:rPr>
              <a:t>CMS Detector</a:t>
            </a:r>
            <a:endParaRPr lang="it-IT" altLang="zh-CN" b="1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13" y="1303338"/>
            <a:ext cx="6053137" cy="439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Line 4"/>
          <p:cNvSpPr>
            <a:spLocks noChangeShapeType="1"/>
          </p:cNvSpPr>
          <p:nvPr/>
        </p:nvSpPr>
        <p:spPr bwMode="auto">
          <a:xfrm flipH="1">
            <a:off x="4113213" y="1916113"/>
            <a:ext cx="819150" cy="8493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5845" name="Oval 5"/>
          <p:cNvSpPr>
            <a:spLocks noChangeArrowheads="1"/>
          </p:cNvSpPr>
          <p:nvPr/>
        </p:nvSpPr>
        <p:spPr bwMode="auto">
          <a:xfrm>
            <a:off x="4067175" y="2714625"/>
            <a:ext cx="95250" cy="103188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115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zh-CN" sz="2000">
              <a:latin typeface="Comic Sans MS" panose="030F0702030302020204" pitchFamily="66" charset="0"/>
            </a:endParaRPr>
          </a:p>
        </p:txBody>
      </p:sp>
      <p:sp>
        <p:nvSpPr>
          <p:cNvPr id="199688" name="Rectangle 8"/>
          <p:cNvSpPr>
            <a:spLocks noChangeArrowheads="1"/>
          </p:cNvSpPr>
          <p:nvPr/>
        </p:nvSpPr>
        <p:spPr bwMode="auto">
          <a:xfrm>
            <a:off x="6719888" y="1143000"/>
            <a:ext cx="1897062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defRPr/>
            </a:pP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ea typeface="楷体_GB2312" pitchFamily="49" charset="-122"/>
              </a:rPr>
              <a:t>CALORIMETERS</a:t>
            </a:r>
            <a:endParaRPr lang="en-US" dirty="0">
              <a:solidFill>
                <a:schemeClr val="accent6">
                  <a:lumMod val="75000"/>
                </a:schemeClr>
              </a:solidFill>
              <a:ea typeface="楷体_GB2312" pitchFamily="49" charset="-122"/>
            </a:endParaRPr>
          </a:p>
        </p:txBody>
      </p:sp>
      <p:sp>
        <p:nvSpPr>
          <p:cNvPr id="35847" name="Line 16"/>
          <p:cNvSpPr>
            <a:spLocks noChangeShapeType="1"/>
          </p:cNvSpPr>
          <p:nvPr/>
        </p:nvSpPr>
        <p:spPr bwMode="auto">
          <a:xfrm flipV="1">
            <a:off x="1603375" y="2930525"/>
            <a:ext cx="2368550" cy="13716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5848" name="Oval 17"/>
          <p:cNvSpPr>
            <a:spLocks noChangeArrowheads="1"/>
          </p:cNvSpPr>
          <p:nvPr/>
        </p:nvSpPr>
        <p:spPr bwMode="auto">
          <a:xfrm>
            <a:off x="3925888" y="2878138"/>
            <a:ext cx="95250" cy="104775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115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zh-CN" sz="2000">
              <a:latin typeface="Comic Sans MS" panose="030F0702030302020204" pitchFamily="66" charset="0"/>
            </a:endParaRPr>
          </a:p>
        </p:txBody>
      </p:sp>
      <p:sp>
        <p:nvSpPr>
          <p:cNvPr id="35849" name="Line 18"/>
          <p:cNvSpPr>
            <a:spLocks noChangeShapeType="1"/>
          </p:cNvSpPr>
          <p:nvPr/>
        </p:nvSpPr>
        <p:spPr bwMode="auto">
          <a:xfrm flipH="1">
            <a:off x="4641850" y="2563813"/>
            <a:ext cx="2017713" cy="3032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5850" name="Oval 19"/>
          <p:cNvSpPr>
            <a:spLocks noChangeArrowheads="1"/>
          </p:cNvSpPr>
          <p:nvPr/>
        </p:nvSpPr>
        <p:spPr bwMode="auto">
          <a:xfrm>
            <a:off x="4595813" y="2814638"/>
            <a:ext cx="95250" cy="103187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115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zh-CN" sz="2000">
              <a:latin typeface="Comic Sans MS" panose="030F0702030302020204" pitchFamily="66" charset="0"/>
            </a:endParaRPr>
          </a:p>
        </p:txBody>
      </p:sp>
      <p:sp>
        <p:nvSpPr>
          <p:cNvPr id="35851" name="Line 20"/>
          <p:cNvSpPr>
            <a:spLocks noChangeShapeType="1"/>
          </p:cNvSpPr>
          <p:nvPr/>
        </p:nvSpPr>
        <p:spPr bwMode="auto">
          <a:xfrm flipH="1">
            <a:off x="5991225" y="4365625"/>
            <a:ext cx="1444625" cy="2174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5852" name="Oval 21"/>
          <p:cNvSpPr>
            <a:spLocks noChangeArrowheads="1"/>
          </p:cNvSpPr>
          <p:nvPr/>
        </p:nvSpPr>
        <p:spPr bwMode="auto">
          <a:xfrm>
            <a:off x="5942013" y="4530725"/>
            <a:ext cx="96837" cy="103188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115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zh-CN" sz="2000">
              <a:latin typeface="Comic Sans MS" panose="030F0702030302020204" pitchFamily="66" charset="0"/>
            </a:endParaRPr>
          </a:p>
        </p:txBody>
      </p:sp>
      <p:sp>
        <p:nvSpPr>
          <p:cNvPr id="35853" name="Line 22"/>
          <p:cNvSpPr>
            <a:spLocks noChangeShapeType="1"/>
          </p:cNvSpPr>
          <p:nvPr/>
        </p:nvSpPr>
        <p:spPr bwMode="auto">
          <a:xfrm flipH="1" flipV="1">
            <a:off x="5005388" y="3984625"/>
            <a:ext cx="223837" cy="16414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5854" name="Oval 23"/>
          <p:cNvSpPr>
            <a:spLocks noChangeArrowheads="1"/>
          </p:cNvSpPr>
          <p:nvPr/>
        </p:nvSpPr>
        <p:spPr bwMode="auto">
          <a:xfrm>
            <a:off x="4957763" y="3933825"/>
            <a:ext cx="96837" cy="103188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115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zh-CN" sz="2000">
              <a:latin typeface="Comic Sans MS" panose="030F0702030302020204" pitchFamily="66" charset="0"/>
            </a:endParaRPr>
          </a:p>
        </p:txBody>
      </p:sp>
      <p:sp>
        <p:nvSpPr>
          <p:cNvPr id="35855" name="Line 24"/>
          <p:cNvSpPr>
            <a:spLocks noChangeShapeType="1"/>
          </p:cNvSpPr>
          <p:nvPr/>
        </p:nvSpPr>
        <p:spPr bwMode="auto">
          <a:xfrm flipV="1">
            <a:off x="3868738" y="3960813"/>
            <a:ext cx="996950" cy="15890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5856" name="Oval 25"/>
          <p:cNvSpPr>
            <a:spLocks noChangeArrowheads="1"/>
          </p:cNvSpPr>
          <p:nvPr/>
        </p:nvSpPr>
        <p:spPr bwMode="auto">
          <a:xfrm>
            <a:off x="4816475" y="3908425"/>
            <a:ext cx="96838" cy="104775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115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zh-CN" sz="2000">
              <a:latin typeface="Comic Sans MS" panose="030F0702030302020204" pitchFamily="66" charset="0"/>
            </a:endParaRPr>
          </a:p>
        </p:txBody>
      </p:sp>
      <p:sp>
        <p:nvSpPr>
          <p:cNvPr id="35857" name="Line 46"/>
          <p:cNvSpPr>
            <a:spLocks noChangeShapeType="1"/>
          </p:cNvSpPr>
          <p:nvPr/>
        </p:nvSpPr>
        <p:spPr bwMode="auto">
          <a:xfrm>
            <a:off x="1258888" y="2132013"/>
            <a:ext cx="2725737" cy="36512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5858" name="Oval 47"/>
          <p:cNvSpPr>
            <a:spLocks noChangeArrowheads="1"/>
          </p:cNvSpPr>
          <p:nvPr/>
        </p:nvSpPr>
        <p:spPr bwMode="auto">
          <a:xfrm>
            <a:off x="3935413" y="2446338"/>
            <a:ext cx="96837" cy="103187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115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zh-CN" sz="2000">
              <a:latin typeface="Comic Sans MS" panose="030F0702030302020204" pitchFamily="66" charset="0"/>
            </a:endParaRPr>
          </a:p>
        </p:txBody>
      </p:sp>
      <p:sp>
        <p:nvSpPr>
          <p:cNvPr id="199728" name="Rectangle 48"/>
          <p:cNvSpPr>
            <a:spLocks noChangeArrowheads="1"/>
          </p:cNvSpPr>
          <p:nvPr/>
        </p:nvSpPr>
        <p:spPr bwMode="auto">
          <a:xfrm>
            <a:off x="561975" y="3084959"/>
            <a:ext cx="875089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en-US" sz="1800" b="1" dirty="0"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ea typeface="楷体_GB2312" pitchFamily="49" charset="-122"/>
              </a:rPr>
              <a:t>TRACKER</a:t>
            </a:r>
            <a:endParaRPr lang="en-US" dirty="0">
              <a:solidFill>
                <a:srgbClr val="FF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ea typeface="楷体_GB2312" pitchFamily="49" charset="-122"/>
            </a:endParaRPr>
          </a:p>
        </p:txBody>
      </p:sp>
      <p:sp>
        <p:nvSpPr>
          <p:cNvPr id="35860" name="Rectangle 49"/>
          <p:cNvSpPr>
            <a:spLocks noChangeArrowheads="1"/>
          </p:cNvSpPr>
          <p:nvPr/>
        </p:nvSpPr>
        <p:spPr bwMode="auto">
          <a:xfrm>
            <a:off x="1709738" y="3084513"/>
            <a:ext cx="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115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GB" altLang="zh-CN" sz="2000">
              <a:latin typeface="Times" panose="02020603050405020304" pitchFamily="18" charset="0"/>
            </a:endParaRPr>
          </a:p>
        </p:txBody>
      </p:sp>
      <p:pic>
        <p:nvPicPr>
          <p:cNvPr id="199745" name="Picture 6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51725" y="4221163"/>
            <a:ext cx="1165225" cy="141128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9748" name="Picture 6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0" y="4941888"/>
            <a:ext cx="1163638" cy="8826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</p:pic>
      <p:pic>
        <p:nvPicPr>
          <p:cNvPr id="199750" name="Picture 7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37075" y="4911725"/>
            <a:ext cx="1330325" cy="9302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9751" name="Picture 7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32363" y="1557338"/>
            <a:ext cx="1063625" cy="76993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9752" name="Picture 7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8925" y="3460750"/>
            <a:ext cx="1866900" cy="142081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9753" name="Picture 7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659563" y="1901825"/>
            <a:ext cx="1095375" cy="8763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9758" name="Rectangle 78"/>
          <p:cNvSpPr>
            <a:spLocks noChangeArrowheads="1"/>
          </p:cNvSpPr>
          <p:nvPr/>
        </p:nvSpPr>
        <p:spPr bwMode="auto">
          <a:xfrm>
            <a:off x="7755607" y="3645024"/>
            <a:ext cx="904256" cy="55399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eaLnBrk="0" hangingPunct="0">
              <a:defRPr/>
            </a:pPr>
            <a:r>
              <a:rPr lang="en-US" sz="1800" b="1" dirty="0"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ea typeface="楷体_GB2312" pitchFamily="49" charset="-122"/>
              </a:rPr>
              <a:t>MUON</a:t>
            </a:r>
          </a:p>
          <a:p>
            <a:pPr algn="r" eaLnBrk="0" hangingPunct="0">
              <a:defRPr/>
            </a:pPr>
            <a:r>
              <a:rPr lang="en-US" b="1" dirty="0"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ea typeface="楷体_GB2312" pitchFamily="49" charset="-122"/>
              </a:rPr>
              <a:t>ENDCAPS</a:t>
            </a:r>
            <a:endParaRPr lang="en-US" dirty="0">
              <a:solidFill>
                <a:srgbClr val="FF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ea typeface="楷体_GB2312" pitchFamily="49" charset="-122"/>
            </a:endParaRPr>
          </a:p>
        </p:txBody>
      </p:sp>
      <p:sp>
        <p:nvSpPr>
          <p:cNvPr id="35868" name="CasellaDiTesto 81"/>
          <p:cNvSpPr txBox="1">
            <a:spLocks noChangeArrowheads="1"/>
          </p:cNvSpPr>
          <p:nvPr/>
        </p:nvSpPr>
        <p:spPr bwMode="auto">
          <a:xfrm>
            <a:off x="6892290" y="5716726"/>
            <a:ext cx="225171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115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2000" b="1" dirty="0">
                <a:solidFill>
                  <a:srgbClr val="0000FF"/>
                </a:solidFill>
                <a:ea typeface="楷体_GB2312"/>
                <a:cs typeface="楷体_GB2312"/>
              </a:rPr>
              <a:t>Cathode Strip Chambers (CSC</a:t>
            </a:r>
            <a:r>
              <a:rPr lang="en-US" altLang="zh-CN" sz="2000" b="1" dirty="0" smtClean="0">
                <a:solidFill>
                  <a:srgbClr val="0000FF"/>
                </a:solidFill>
                <a:ea typeface="楷体_GB2312"/>
                <a:cs typeface="楷体_GB2312"/>
              </a:rPr>
              <a:t>)</a:t>
            </a:r>
            <a:endParaRPr lang="en-US" altLang="zh-CN" sz="2000" b="1" dirty="0">
              <a:solidFill>
                <a:srgbClr val="0000FF"/>
              </a:solidFill>
              <a:ea typeface="楷体_GB2312"/>
              <a:cs typeface="楷体_GB2312"/>
            </a:endParaRPr>
          </a:p>
        </p:txBody>
      </p:sp>
      <p:sp>
        <p:nvSpPr>
          <p:cNvPr id="35869" name="CasellaDiTesto 82"/>
          <p:cNvSpPr txBox="1">
            <a:spLocks noChangeArrowheads="1"/>
          </p:cNvSpPr>
          <p:nvPr/>
        </p:nvSpPr>
        <p:spPr bwMode="auto">
          <a:xfrm>
            <a:off x="4411662" y="5688964"/>
            <a:ext cx="231235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115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2000" dirty="0">
                <a:solidFill>
                  <a:srgbClr val="0000FF"/>
                </a:solidFill>
                <a:ea typeface="楷体_GB2312"/>
                <a:cs typeface="楷体_GB2312"/>
              </a:rPr>
              <a:t>Resistive Plate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2000" dirty="0">
                <a:solidFill>
                  <a:srgbClr val="0000FF"/>
                </a:solidFill>
                <a:ea typeface="楷体_GB2312"/>
                <a:cs typeface="楷体_GB2312"/>
              </a:rPr>
              <a:t>Chambers (</a:t>
            </a:r>
            <a:r>
              <a:rPr lang="en-US" altLang="zh-CN" sz="2000" b="1" dirty="0">
                <a:solidFill>
                  <a:srgbClr val="0000FF"/>
                </a:solidFill>
                <a:ea typeface="楷体_GB2312"/>
                <a:cs typeface="楷体_GB2312"/>
              </a:rPr>
              <a:t>RPC</a:t>
            </a:r>
            <a:r>
              <a:rPr lang="en-US" altLang="zh-CN" sz="2000" dirty="0">
                <a:solidFill>
                  <a:srgbClr val="0000FF"/>
                </a:solidFill>
                <a:ea typeface="楷体_GB2312"/>
                <a:cs typeface="楷体_GB2312"/>
              </a:rPr>
              <a:t>)</a:t>
            </a:r>
          </a:p>
        </p:txBody>
      </p:sp>
      <p:sp>
        <p:nvSpPr>
          <p:cNvPr id="35870" name="CasellaDiTesto 83"/>
          <p:cNvSpPr txBox="1">
            <a:spLocks noChangeArrowheads="1"/>
          </p:cNvSpPr>
          <p:nvPr/>
        </p:nvSpPr>
        <p:spPr bwMode="auto">
          <a:xfrm>
            <a:off x="2916238" y="5949950"/>
            <a:ext cx="149542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115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1400">
                <a:ea typeface="楷体_GB2312"/>
                <a:cs typeface="楷体_GB2312"/>
              </a:rPr>
              <a:t>Drift Tubes (</a:t>
            </a:r>
            <a:r>
              <a:rPr lang="en-US" altLang="zh-CN" sz="1400" b="1">
                <a:ea typeface="楷体_GB2312"/>
                <a:cs typeface="楷体_GB2312"/>
              </a:rPr>
              <a:t>DT</a:t>
            </a:r>
            <a:r>
              <a:rPr lang="en-US" altLang="zh-CN" sz="1400">
                <a:ea typeface="楷体_GB2312"/>
                <a:cs typeface="楷体_GB2312"/>
              </a:rPr>
              <a:t>)</a:t>
            </a:r>
          </a:p>
        </p:txBody>
      </p:sp>
      <p:sp>
        <p:nvSpPr>
          <p:cNvPr id="35871" name="CasellaDiTesto 84"/>
          <p:cNvSpPr txBox="1">
            <a:spLocks noChangeArrowheads="1"/>
          </p:cNvSpPr>
          <p:nvPr/>
        </p:nvSpPr>
        <p:spPr bwMode="auto">
          <a:xfrm>
            <a:off x="250825" y="4941888"/>
            <a:ext cx="14414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115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1400">
                <a:ea typeface="楷体_GB2312"/>
                <a:cs typeface="楷体_GB2312"/>
              </a:rPr>
              <a:t>Pixels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1400">
                <a:ea typeface="楷体_GB2312"/>
                <a:cs typeface="楷体_GB2312"/>
              </a:rPr>
              <a:t>Silicon Strips</a:t>
            </a:r>
          </a:p>
        </p:txBody>
      </p:sp>
      <p:sp>
        <p:nvSpPr>
          <p:cNvPr id="35872" name="CasellaDiTesto 85"/>
          <p:cNvSpPr txBox="1">
            <a:spLocks noChangeArrowheads="1"/>
          </p:cNvSpPr>
          <p:nvPr/>
        </p:nvSpPr>
        <p:spPr bwMode="auto">
          <a:xfrm>
            <a:off x="4067175" y="1196975"/>
            <a:ext cx="28813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115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1400" b="1">
                <a:ea typeface="楷体_GB2312"/>
                <a:cs typeface="楷体_GB2312"/>
              </a:rPr>
              <a:t>ECAL</a:t>
            </a:r>
            <a:r>
              <a:rPr lang="en-US" altLang="zh-CN" sz="1400">
                <a:ea typeface="楷体_GB2312"/>
                <a:cs typeface="楷体_GB2312"/>
              </a:rPr>
              <a:t> Scintillating PbWO</a:t>
            </a:r>
            <a:r>
              <a:rPr lang="en-US" altLang="zh-CN" sz="1400" baseline="-25000">
                <a:ea typeface="楷体_GB2312"/>
                <a:cs typeface="楷体_GB2312"/>
              </a:rPr>
              <a:t>4</a:t>
            </a:r>
            <a:r>
              <a:rPr lang="en-US" altLang="zh-CN" sz="1400">
                <a:ea typeface="楷体_GB2312"/>
                <a:cs typeface="楷体_GB2312"/>
              </a:rPr>
              <a:t> Crystals</a:t>
            </a:r>
          </a:p>
        </p:txBody>
      </p:sp>
      <p:sp>
        <p:nvSpPr>
          <p:cNvPr id="35873" name="CasellaDiTesto 86"/>
          <p:cNvSpPr txBox="1">
            <a:spLocks noChangeArrowheads="1"/>
          </p:cNvSpPr>
          <p:nvPr/>
        </p:nvSpPr>
        <p:spPr bwMode="auto">
          <a:xfrm>
            <a:off x="6227763" y="1609725"/>
            <a:ext cx="23891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115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1400" b="1">
                <a:ea typeface="楷体_GB2312"/>
                <a:cs typeface="楷体_GB2312"/>
              </a:rPr>
              <a:t>HCAL</a:t>
            </a:r>
            <a:r>
              <a:rPr lang="en-US" altLang="zh-CN" sz="1400">
                <a:ea typeface="楷体_GB2312"/>
                <a:cs typeface="楷体_GB2312"/>
              </a:rPr>
              <a:t> Plastic scintillator</a:t>
            </a:r>
          </a:p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1400">
                <a:ea typeface="楷体_GB2312"/>
                <a:cs typeface="楷体_GB2312"/>
              </a:rPr>
              <a:t>Brass</a:t>
            </a:r>
          </a:p>
        </p:txBody>
      </p:sp>
      <p:sp>
        <p:nvSpPr>
          <p:cNvPr id="88" name="Rectangle 48"/>
          <p:cNvSpPr>
            <a:spLocks noChangeArrowheads="1"/>
          </p:cNvSpPr>
          <p:nvPr/>
        </p:nvSpPr>
        <p:spPr bwMode="auto">
          <a:xfrm>
            <a:off x="458788" y="1741488"/>
            <a:ext cx="1273175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defRPr/>
            </a:pP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ea typeface="楷体_GB2312" pitchFamily="49" charset="-122"/>
              </a:rPr>
              <a:t>SOLENOID</a:t>
            </a:r>
          </a:p>
          <a:p>
            <a:pPr eaLnBrk="0" hangingPunct="0">
              <a:defRPr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  <a:ea typeface="楷体_GB2312" pitchFamily="49" charset="-122"/>
              </a:rPr>
              <a:t>B = 3.8 T</a:t>
            </a:r>
          </a:p>
        </p:txBody>
      </p:sp>
      <p:sp>
        <p:nvSpPr>
          <p:cNvPr id="199687" name="Rectangle 7"/>
          <p:cNvSpPr>
            <a:spLocks noChangeArrowheads="1"/>
          </p:cNvSpPr>
          <p:nvPr/>
        </p:nvSpPr>
        <p:spPr bwMode="auto">
          <a:xfrm>
            <a:off x="2693988" y="4523234"/>
            <a:ext cx="145217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en-US" sz="1800" b="1" dirty="0"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ea typeface="楷体_GB2312" pitchFamily="49" charset="-122"/>
              </a:rPr>
              <a:t>MUON BARREL</a:t>
            </a:r>
            <a:endParaRPr lang="en-US" dirty="0">
              <a:solidFill>
                <a:srgbClr val="FF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ea typeface="楷体_GB2312" pitchFamily="49" charset="-122"/>
            </a:endParaRPr>
          </a:p>
        </p:txBody>
      </p:sp>
      <p:sp>
        <p:nvSpPr>
          <p:cNvPr id="37" name="CasellaDiTesto 36"/>
          <p:cNvSpPr txBox="1"/>
          <p:nvPr/>
        </p:nvSpPr>
        <p:spPr>
          <a:xfrm>
            <a:off x="-5269" y="24774"/>
            <a:ext cx="2120900" cy="83099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600" b="1" dirty="0"/>
              <a:t>weight: 12500 t</a:t>
            </a:r>
          </a:p>
          <a:p>
            <a:pPr>
              <a:defRPr/>
            </a:pPr>
            <a:r>
              <a:rPr lang="en-US" sz="1600" b="1" dirty="0"/>
              <a:t>overall diameter: 15 m</a:t>
            </a:r>
          </a:p>
          <a:p>
            <a:pPr>
              <a:defRPr/>
            </a:pPr>
            <a:r>
              <a:rPr lang="en-US" sz="1600" b="1" dirty="0"/>
              <a:t>overall length: 21.6 m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1"/>
          </p:nvPr>
        </p:nvSpPr>
        <p:spPr>
          <a:xfrm>
            <a:off x="6659563" y="6424612"/>
            <a:ext cx="2133600" cy="365125"/>
          </a:xfrm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7A5E6905-24DD-401E-B160-89B186BC9B13}" type="slidenum">
              <a:rPr lang="it-IT" altLang="zh-CN" sz="1400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11</a:t>
            </a:fld>
            <a:endParaRPr lang="it-IT" altLang="zh-CN" sz="1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2185" y="6360007"/>
            <a:ext cx="5929828" cy="52322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人类建造最重的加速器上粒子探测器</a:t>
            </a:r>
            <a:endParaRPr lang="en-US" sz="2800" b="1" dirty="0">
              <a:solidFill>
                <a:srgbClr val="FF0000"/>
              </a:solidFill>
              <a:latin typeface="华文楷体"/>
              <a:ea typeface="华文楷体"/>
              <a:cs typeface="华文楷体"/>
            </a:endParaRPr>
          </a:p>
        </p:txBody>
      </p:sp>
    </p:spTree>
    <p:extLst>
      <p:ext uri="{BB962C8B-B14F-4D97-AF65-F5344CB8AC3E}">
        <p14:creationId xmlns:p14="http://schemas.microsoft.com/office/powerpoint/2010/main" val="2582105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5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5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5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5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5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5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99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99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99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99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5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35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5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99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51" grpId="0" animBg="1"/>
      <p:bldP spid="35852" grpId="0" animBg="1"/>
      <p:bldP spid="35853" grpId="0" animBg="1"/>
      <p:bldP spid="35854" grpId="0" animBg="1"/>
      <p:bldP spid="35855" grpId="0" animBg="1"/>
      <p:bldP spid="35856" grpId="0" animBg="1"/>
      <p:bldP spid="199758" grpId="0" animBg="1"/>
      <p:bldP spid="35868" grpId="0"/>
      <p:bldP spid="35869" grpId="0"/>
      <p:bldP spid="35870" grpId="0"/>
      <p:bldP spid="199687" grpId="0"/>
      <p:bldP spid="3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57312" y="973668"/>
            <a:ext cx="1964768" cy="1143000"/>
          </a:xfrm>
          <a:prstGeom prst="rect">
            <a:avLst/>
          </a:prstGeom>
          <a:noFill/>
          <a:ln w="9525">
            <a:solidFill>
              <a:srgbClr val="FFFF99"/>
            </a:solidFill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478" y="152400"/>
            <a:ext cx="7975600" cy="565150"/>
          </a:xfrm>
        </p:spPr>
        <p:txBody>
          <a:bodyPr>
            <a:noAutofit/>
          </a:bodyPr>
          <a:lstStyle/>
          <a:p>
            <a:r>
              <a:rPr lang="en-US" b="1" dirty="0" smtClean="0"/>
              <a:t>ALICE at LHC (√</a:t>
            </a:r>
            <a:r>
              <a:rPr lang="en-US" b="1" dirty="0" err="1" smtClean="0"/>
              <a:t>s</a:t>
            </a:r>
            <a:r>
              <a:rPr lang="en-US" b="1" baseline="-25000" dirty="0" err="1" smtClean="0"/>
              <a:t>NN</a:t>
            </a:r>
            <a:r>
              <a:rPr lang="en-US" b="1" dirty="0"/>
              <a:t>:</a:t>
            </a:r>
            <a:r>
              <a:rPr lang="en-US" b="1" dirty="0" smtClean="0"/>
              <a:t> </a:t>
            </a:r>
            <a:r>
              <a:rPr lang="en-US" b="1" dirty="0"/>
              <a:t>0.9 – 5.5 </a:t>
            </a:r>
            <a:r>
              <a:rPr lang="en-US" b="1" dirty="0" err="1"/>
              <a:t>TeV</a:t>
            </a:r>
            <a:r>
              <a:rPr lang="en-US" b="1" dirty="0"/>
              <a:t> 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6494" y="2171700"/>
            <a:ext cx="6015586" cy="4413372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4692650" y="2292350"/>
            <a:ext cx="2032000" cy="165100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4845050" y="3409950"/>
            <a:ext cx="3124200" cy="68580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12</a:t>
            </a:fld>
            <a:endParaRPr lang="en-US"/>
          </a:p>
        </p:txBody>
      </p:sp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32655"/>
            <a:ext cx="3145774" cy="2125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-116658" y="4739005"/>
            <a:ext cx="32624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sz="2400" b="1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  <a:sym typeface="Gill Sans" charset="0"/>
              </a:rPr>
              <a:t>电磁量能器读</a:t>
            </a:r>
            <a:r>
              <a:rPr kumimoji="1" lang="zh-CN" altLang="en-US" sz="2400" b="1" dirty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  <a:sym typeface="Gill Sans" charset="0"/>
              </a:rPr>
              <a:t>出控制板 </a:t>
            </a:r>
            <a:endParaRPr lang="en-US" sz="2400" dirty="0"/>
          </a:p>
        </p:txBody>
      </p:sp>
      <p:pic>
        <p:nvPicPr>
          <p:cNvPr id="13" name="Content Placeholder 6" descr="Fees-for-PHOS copy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" b="1572"/>
          <a:stretch>
            <a:fillRect/>
          </a:stretch>
        </p:blipFill>
        <p:spPr bwMode="auto">
          <a:xfrm>
            <a:off x="30799" y="1981200"/>
            <a:ext cx="3703381" cy="1900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0799" y="3574018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  <a:latin typeface="黑体" charset="0"/>
                <a:ea typeface="黑体" charset="0"/>
                <a:cs typeface="黑体" charset="0"/>
              </a:rPr>
              <a:t>光子谱仪前端电子学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799" y="973668"/>
            <a:ext cx="56106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latin typeface="华文楷体"/>
                <a:ea typeface="华文楷体"/>
                <a:cs typeface="华文楷体"/>
              </a:rPr>
              <a:t>寻找极端条件下的物质形态－</a:t>
            </a:r>
            <a:r>
              <a:rPr lang="en-US" altLang="zh-CN" sz="28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QGP</a:t>
            </a:r>
            <a:endParaRPr lang="en-US" sz="2800" b="1" dirty="0">
              <a:solidFill>
                <a:srgbClr val="FF0000"/>
              </a:solidFill>
              <a:latin typeface="华文楷体"/>
              <a:ea typeface="华文楷体"/>
              <a:cs typeface="华文楷体"/>
            </a:endParaRPr>
          </a:p>
        </p:txBody>
      </p:sp>
    </p:spTree>
    <p:extLst>
      <p:ext uri="{BB962C8B-B14F-4D97-AF65-F5344CB8AC3E}">
        <p14:creationId xmlns:p14="http://schemas.microsoft.com/office/powerpoint/2010/main" val="2686329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err="1" smtClean="0"/>
              <a:t>LHCb</a:t>
            </a:r>
            <a:r>
              <a:rPr lang="en-US" sz="3200" b="1" dirty="0" smtClean="0"/>
              <a:t>: Dedicated Heavy Flavor Physics  Experiment</a:t>
            </a:r>
            <a:endParaRPr lang="en-US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5513" y="18048288"/>
            <a:ext cx="15371762" cy="853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7913" y="18200688"/>
            <a:ext cx="15371762" cy="853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578" y="15299160"/>
            <a:ext cx="15371762" cy="853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978" y="15451560"/>
            <a:ext cx="15371762" cy="853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438" y="927834"/>
            <a:ext cx="6863080" cy="5147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46629" y="5875457"/>
            <a:ext cx="7704297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Search for new physics in CP violation and rare decays of hadrons with b and c quarks; search for exotic hadrons</a:t>
            </a:r>
            <a:endParaRPr lang="en-US" sz="2400" dirty="0"/>
          </a:p>
        </p:txBody>
      </p:sp>
      <p:pic>
        <p:nvPicPr>
          <p:cNvPr id="12" name="Picture 8" descr="TELL1_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363" y="4264540"/>
            <a:ext cx="1789952" cy="155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7146399" y="3704012"/>
            <a:ext cx="179391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1600" b="1" dirty="0" smtClean="0"/>
              <a:t>Common Readout</a:t>
            </a:r>
          </a:p>
          <a:p>
            <a:r>
              <a:rPr kumimoji="1" lang="en-US" altLang="zh-CN" sz="1600" b="1" dirty="0"/>
              <a:t> </a:t>
            </a:r>
            <a:r>
              <a:rPr kumimoji="1" lang="en-US" altLang="zh-CN" sz="1600" b="1" dirty="0" smtClean="0"/>
              <a:t>        (1M Hz)</a:t>
            </a:r>
          </a:p>
        </p:txBody>
      </p:sp>
    </p:spTree>
    <p:extLst>
      <p:ext uri="{BB962C8B-B14F-4D97-AF65-F5344CB8AC3E}">
        <p14:creationId xmlns:p14="http://schemas.microsoft.com/office/powerpoint/2010/main" val="4266132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b="1" dirty="0" smtClean="0">
                <a:latin typeface="华文楷体"/>
                <a:ea typeface="华文楷体"/>
                <a:cs typeface="华文楷体"/>
              </a:rPr>
              <a:t>中国与</a:t>
            </a:r>
            <a:r>
              <a:rPr lang="en-US" altLang="zh-CN" b="1" dirty="0" smtClean="0">
                <a:latin typeface="华文楷体"/>
                <a:ea typeface="华文楷体"/>
                <a:cs typeface="华文楷体"/>
              </a:rPr>
              <a:t>LHC</a:t>
            </a:r>
            <a:endParaRPr lang="en-US" b="1" dirty="0">
              <a:latin typeface="华文楷体"/>
              <a:ea typeface="华文楷体"/>
              <a:cs typeface="华文楷体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14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49230" y="923688"/>
            <a:ext cx="8801790" cy="49613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400" b="1" dirty="0" smtClean="0">
                <a:latin typeface="华文楷体"/>
                <a:ea typeface="华文楷体"/>
                <a:cs typeface="华文楷体"/>
              </a:rPr>
              <a:t>在基金委，科技部和科学院的支持下参加</a:t>
            </a:r>
            <a:r>
              <a:rPr lang="en-US" altLang="zh-CN" sz="2400" b="1" dirty="0" smtClean="0">
                <a:latin typeface="华文楷体"/>
                <a:ea typeface="华文楷体"/>
                <a:cs typeface="华文楷体"/>
              </a:rPr>
              <a:t>LHC</a:t>
            </a:r>
            <a:r>
              <a:rPr lang="zh-CN" altLang="en-US" sz="2400" b="1" dirty="0" smtClean="0">
                <a:latin typeface="华文楷体"/>
                <a:ea typeface="华文楷体"/>
                <a:cs typeface="华文楷体"/>
              </a:rPr>
              <a:t>上的实验使得我国</a:t>
            </a:r>
            <a:endParaRPr lang="en-US" altLang="zh-CN" sz="1000" b="1" dirty="0">
              <a:latin typeface="华文楷体"/>
              <a:ea typeface="华文楷体"/>
              <a:cs typeface="华文楷体"/>
            </a:endParaRP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altLang="zh-CN" sz="2400" b="1" dirty="0" smtClean="0">
                <a:latin typeface="华文楷体"/>
                <a:ea typeface="华文楷体"/>
                <a:cs typeface="华文楷体"/>
              </a:rPr>
              <a:t> </a:t>
            </a:r>
            <a:r>
              <a:rPr lang="zh-CN" altLang="en-US" sz="2400" b="1" dirty="0" smtClean="0">
                <a:latin typeface="华文楷体"/>
                <a:ea typeface="华文楷体"/>
                <a:cs typeface="华文楷体"/>
              </a:rPr>
              <a:t>在新一代探测器（及相关电子学）的建造方面做出贡献，</a:t>
            </a:r>
            <a:endParaRPr lang="en-US" altLang="zh-CN" sz="2400" b="1" dirty="0" smtClean="0">
              <a:latin typeface="华文楷体"/>
              <a:ea typeface="华文楷体"/>
              <a:cs typeface="华文楷体"/>
            </a:endParaRPr>
          </a:p>
          <a:p>
            <a:pPr>
              <a:lnSpc>
                <a:spcPct val="110000"/>
              </a:lnSpc>
            </a:pPr>
            <a:r>
              <a:rPr lang="en-US" altLang="zh-CN" sz="2400" b="1" dirty="0">
                <a:latin typeface="华文楷体"/>
                <a:ea typeface="华文楷体"/>
                <a:cs typeface="华文楷体"/>
              </a:rPr>
              <a:t> </a:t>
            </a:r>
            <a:r>
              <a:rPr lang="en-US" altLang="zh-CN" sz="2400" b="1" dirty="0" smtClean="0">
                <a:latin typeface="华文楷体"/>
                <a:ea typeface="华文楷体"/>
                <a:cs typeface="华文楷体"/>
              </a:rPr>
              <a:t>     </a:t>
            </a:r>
            <a:r>
              <a:rPr lang="zh-CN" altLang="en-US" sz="2400" b="1" dirty="0" smtClean="0">
                <a:latin typeface="华文楷体"/>
                <a:ea typeface="华文楷体"/>
                <a:cs typeface="华文楷体"/>
              </a:rPr>
              <a:t>并培养了掌握先进技术和方法的</a:t>
            </a:r>
            <a:r>
              <a:rPr lang="zh-CN" altLang="en-US" sz="24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专家</a:t>
            </a:r>
            <a:r>
              <a:rPr lang="zh-CN" altLang="en-US" sz="2400" b="1" dirty="0" smtClean="0">
                <a:latin typeface="华文楷体"/>
                <a:ea typeface="华文楷体"/>
                <a:cs typeface="华文楷体"/>
              </a:rPr>
              <a:t>；</a:t>
            </a:r>
            <a:endParaRPr lang="en-US" altLang="zh-CN" sz="2400" b="1" dirty="0" smtClean="0">
              <a:latin typeface="华文楷体"/>
              <a:ea typeface="华文楷体"/>
              <a:cs typeface="华文楷体"/>
            </a:endParaRPr>
          </a:p>
          <a:p>
            <a:pPr>
              <a:lnSpc>
                <a:spcPct val="110000"/>
              </a:lnSpc>
            </a:pPr>
            <a:r>
              <a:rPr lang="en-US" altLang="zh-CN" sz="2400" b="1" dirty="0">
                <a:latin typeface="华文楷体"/>
                <a:ea typeface="华文楷体"/>
                <a:cs typeface="华文楷体"/>
              </a:rPr>
              <a:t> </a:t>
            </a:r>
            <a:r>
              <a:rPr lang="en-US" altLang="zh-CN" sz="2400" b="1" dirty="0" smtClean="0">
                <a:latin typeface="华文楷体"/>
                <a:ea typeface="华文楷体"/>
                <a:cs typeface="华文楷体"/>
              </a:rPr>
              <a:t>     </a:t>
            </a:r>
            <a:r>
              <a:rPr lang="en-US" altLang="zh-CN" sz="2400" b="1" dirty="0">
                <a:latin typeface="华文楷体"/>
                <a:ea typeface="华文楷体"/>
                <a:cs typeface="华文楷体"/>
              </a:rPr>
              <a:t>-</a:t>
            </a:r>
            <a:r>
              <a:rPr lang="en-US" altLang="zh-CN" sz="2400" b="1" dirty="0" smtClean="0">
                <a:latin typeface="华文楷体"/>
                <a:ea typeface="华文楷体"/>
                <a:cs typeface="华文楷体"/>
              </a:rPr>
              <a:t> ATLAS: </a:t>
            </a:r>
            <a:r>
              <a:rPr lang="zh-CN" altLang="en-US" sz="2400" b="1" dirty="0" smtClean="0">
                <a:latin typeface="华文楷体"/>
                <a:ea typeface="华文楷体"/>
                <a:cs typeface="华文楷体"/>
              </a:rPr>
              <a:t>部分</a:t>
            </a:r>
            <a:r>
              <a:rPr lang="en-US" altLang="zh-CN" sz="2400" b="1" dirty="0" err="1" smtClean="0">
                <a:latin typeface="华文楷体"/>
                <a:ea typeface="华文楷体"/>
                <a:cs typeface="华文楷体"/>
              </a:rPr>
              <a:t>Muon</a:t>
            </a:r>
            <a:r>
              <a:rPr lang="zh-CN" altLang="en-US" sz="2400" b="1" dirty="0" smtClean="0">
                <a:latin typeface="华文楷体"/>
                <a:ea typeface="华文楷体"/>
                <a:cs typeface="华文楷体"/>
              </a:rPr>
              <a:t>探测器建造（</a:t>
            </a:r>
            <a:r>
              <a:rPr lang="en-US" altLang="zh-CN" sz="24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MDT</a:t>
            </a:r>
            <a:r>
              <a:rPr lang="en-US" altLang="zh-CN" sz="2400" b="1" dirty="0" smtClean="0">
                <a:latin typeface="华文楷体"/>
                <a:ea typeface="华文楷体"/>
                <a:cs typeface="华文楷体"/>
              </a:rPr>
              <a:t>, </a:t>
            </a:r>
            <a:r>
              <a:rPr lang="en-US" altLang="zh-CN" sz="24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TGC</a:t>
            </a:r>
            <a:r>
              <a:rPr lang="zh-CN" altLang="en-US" sz="2400" b="1" dirty="0" smtClean="0">
                <a:latin typeface="华文楷体"/>
                <a:ea typeface="华文楷体"/>
                <a:cs typeface="华文楷体"/>
              </a:rPr>
              <a:t>）</a:t>
            </a:r>
            <a:r>
              <a:rPr lang="en-US" altLang="zh-CN" sz="2400" b="1" dirty="0" smtClean="0">
                <a:latin typeface="华文楷体"/>
                <a:ea typeface="华文楷体"/>
                <a:cs typeface="华文楷体"/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en-US" altLang="zh-CN" sz="2400" b="1" dirty="0">
                <a:latin typeface="华文楷体"/>
                <a:ea typeface="华文楷体"/>
                <a:cs typeface="华文楷体"/>
              </a:rPr>
              <a:t> </a:t>
            </a:r>
            <a:r>
              <a:rPr lang="en-US" altLang="zh-CN" sz="2400" b="1" dirty="0" smtClean="0">
                <a:latin typeface="华文楷体"/>
                <a:ea typeface="华文楷体"/>
                <a:cs typeface="华文楷体"/>
              </a:rPr>
              <a:t>     - CMS:    </a:t>
            </a:r>
            <a:r>
              <a:rPr lang="zh-CN" altLang="en-US" sz="2400" b="1" dirty="0" smtClean="0">
                <a:latin typeface="华文楷体"/>
                <a:ea typeface="华文楷体"/>
                <a:cs typeface="华文楷体"/>
              </a:rPr>
              <a:t>部分</a:t>
            </a:r>
            <a:r>
              <a:rPr lang="en-US" altLang="zh-CN" sz="2400" b="1" dirty="0" err="1">
                <a:latin typeface="华文楷体"/>
                <a:ea typeface="华文楷体"/>
                <a:cs typeface="华文楷体"/>
              </a:rPr>
              <a:t>Muon</a:t>
            </a:r>
            <a:r>
              <a:rPr lang="zh-CN" altLang="en-US" sz="2400" b="1" dirty="0">
                <a:latin typeface="华文楷体"/>
                <a:ea typeface="华文楷体"/>
                <a:cs typeface="华文楷体"/>
              </a:rPr>
              <a:t>探测器</a:t>
            </a:r>
            <a:r>
              <a:rPr lang="zh-CN" altLang="en-US" sz="2400" b="1" dirty="0" smtClean="0">
                <a:latin typeface="华文楷体"/>
                <a:ea typeface="华文楷体"/>
                <a:cs typeface="华文楷体"/>
              </a:rPr>
              <a:t>建造（</a:t>
            </a:r>
            <a:r>
              <a:rPr lang="en-US" altLang="zh-CN" sz="24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CSC</a:t>
            </a:r>
            <a:r>
              <a:rPr lang="en-US" altLang="zh-CN" sz="2400" b="1" dirty="0" smtClean="0">
                <a:latin typeface="华文楷体"/>
                <a:ea typeface="华文楷体"/>
                <a:cs typeface="华文楷体"/>
              </a:rPr>
              <a:t>, </a:t>
            </a:r>
            <a:r>
              <a:rPr lang="en-US" altLang="zh-CN" sz="24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RPC</a:t>
            </a:r>
            <a:r>
              <a:rPr lang="zh-CN" altLang="en-US" sz="2400" b="1" dirty="0" smtClean="0">
                <a:latin typeface="华文楷体"/>
                <a:ea typeface="华文楷体"/>
                <a:cs typeface="华文楷体"/>
              </a:rPr>
              <a:t>）</a:t>
            </a:r>
            <a:endParaRPr lang="en-US" altLang="zh-CN" sz="2400" b="1" dirty="0" smtClean="0">
              <a:latin typeface="华文楷体"/>
              <a:ea typeface="华文楷体"/>
              <a:cs typeface="华文楷体"/>
            </a:endParaRPr>
          </a:p>
          <a:p>
            <a:pPr>
              <a:lnSpc>
                <a:spcPct val="110000"/>
              </a:lnSpc>
            </a:pPr>
            <a:r>
              <a:rPr lang="en-US" altLang="zh-CN" sz="2400" b="1" dirty="0" smtClean="0">
                <a:latin typeface="华文楷体"/>
                <a:ea typeface="华文楷体"/>
                <a:cs typeface="华文楷体"/>
              </a:rPr>
              <a:t>      - ALICE:  </a:t>
            </a:r>
            <a:r>
              <a:rPr lang="en-US" altLang="zh-CN" sz="2400" b="1" dirty="0">
                <a:latin typeface="华文楷体"/>
                <a:ea typeface="华文楷体"/>
                <a:cs typeface="华文楷体"/>
              </a:rPr>
              <a:t>PHOS</a:t>
            </a:r>
            <a:r>
              <a:rPr lang="zh-CN" altLang="en-US" sz="2400" b="1" dirty="0" smtClean="0">
                <a:latin typeface="华文楷体"/>
                <a:ea typeface="华文楷体"/>
                <a:cs typeface="华文楷体"/>
              </a:rPr>
              <a:t>的前端</a:t>
            </a:r>
            <a:r>
              <a:rPr lang="zh-CN" altLang="en-US" sz="24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电子学</a:t>
            </a:r>
            <a:r>
              <a:rPr lang="zh-CN" altLang="en-US" sz="2400" b="1" dirty="0" smtClean="0">
                <a:latin typeface="华文楷体"/>
                <a:ea typeface="华文楷体"/>
                <a:cs typeface="华文楷体"/>
              </a:rPr>
              <a:t>，量能器读出控制</a:t>
            </a:r>
            <a:r>
              <a:rPr lang="zh-CN" altLang="en-US" sz="2400" b="1" dirty="0">
                <a:latin typeface="华文楷体"/>
                <a:ea typeface="华文楷体"/>
                <a:cs typeface="华文楷体"/>
              </a:rPr>
              <a:t>主板</a:t>
            </a:r>
            <a:endParaRPr lang="en-US" altLang="zh-CN" sz="2400" b="1" dirty="0" smtClean="0">
              <a:latin typeface="华文楷体"/>
              <a:ea typeface="华文楷体"/>
              <a:cs typeface="华文楷体"/>
            </a:endParaRPr>
          </a:p>
          <a:p>
            <a:pPr>
              <a:lnSpc>
                <a:spcPct val="110000"/>
              </a:lnSpc>
            </a:pPr>
            <a:r>
              <a:rPr lang="en-US" altLang="zh-CN" sz="2400" b="1" dirty="0">
                <a:latin typeface="华文楷体"/>
                <a:ea typeface="华文楷体"/>
                <a:cs typeface="华文楷体"/>
              </a:rPr>
              <a:t> </a:t>
            </a:r>
            <a:r>
              <a:rPr lang="en-US" altLang="zh-CN" sz="2400" b="1" dirty="0" smtClean="0">
                <a:latin typeface="华文楷体"/>
                <a:ea typeface="华文楷体"/>
                <a:cs typeface="华文楷体"/>
              </a:rPr>
              <a:t>     - </a:t>
            </a:r>
            <a:r>
              <a:rPr lang="en-US" altLang="zh-CN" sz="2400" b="1" dirty="0" err="1" smtClean="0">
                <a:latin typeface="华文楷体"/>
                <a:ea typeface="华文楷体"/>
                <a:cs typeface="华文楷体"/>
              </a:rPr>
              <a:t>LHCb</a:t>
            </a:r>
            <a:r>
              <a:rPr lang="en-US" altLang="zh-CN" sz="2400" b="1" dirty="0" smtClean="0">
                <a:latin typeface="华文楷体"/>
                <a:ea typeface="华文楷体"/>
                <a:cs typeface="华文楷体"/>
              </a:rPr>
              <a:t>:   </a:t>
            </a:r>
            <a:r>
              <a:rPr lang="zh-CN" altLang="en-US" sz="2400" b="1" dirty="0" smtClean="0">
                <a:latin typeface="华文楷体"/>
                <a:ea typeface="华文楷体"/>
                <a:cs typeface="华文楷体"/>
              </a:rPr>
              <a:t>读出</a:t>
            </a:r>
            <a:r>
              <a:rPr lang="zh-CN" altLang="en-US" sz="24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电子学</a:t>
            </a:r>
            <a:endParaRPr lang="en-US" altLang="zh-CN" sz="2400" b="1" dirty="0" smtClean="0">
              <a:solidFill>
                <a:srgbClr val="FF0000"/>
              </a:solidFill>
              <a:latin typeface="华文楷体"/>
              <a:ea typeface="华文楷体"/>
              <a:cs typeface="华文楷体"/>
            </a:endParaRPr>
          </a:p>
          <a:p>
            <a:pPr>
              <a:lnSpc>
                <a:spcPct val="110000"/>
              </a:lnSpc>
            </a:pPr>
            <a:r>
              <a:rPr lang="en-US" altLang="zh-CN" sz="2400" b="1" dirty="0">
                <a:latin typeface="华文楷体"/>
                <a:ea typeface="华文楷体"/>
                <a:cs typeface="华文楷体"/>
              </a:rPr>
              <a:t> </a:t>
            </a:r>
            <a:r>
              <a:rPr lang="en-US" altLang="zh-CN" sz="2400" b="1" dirty="0" smtClean="0">
                <a:latin typeface="华文楷体"/>
                <a:ea typeface="华文楷体"/>
                <a:cs typeface="华文楷体"/>
              </a:rPr>
              <a:t>     - </a:t>
            </a:r>
            <a:r>
              <a:rPr lang="zh-CN" altLang="en-US" sz="2400" b="1" dirty="0" smtClean="0">
                <a:latin typeface="华文楷体"/>
                <a:ea typeface="华文楷体"/>
                <a:cs typeface="华文楷体"/>
              </a:rPr>
              <a:t>计算机和网络：</a:t>
            </a:r>
            <a:r>
              <a:rPr lang="en-US" altLang="zh-CN" sz="24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Tire2, Tire3, </a:t>
            </a:r>
            <a:r>
              <a:rPr lang="en-US" altLang="zh-CN" sz="2400" dirty="0" smtClean="0">
                <a:solidFill>
                  <a:srgbClr val="FF0000"/>
                </a:solidFill>
                <a:ea typeface="华文楷体"/>
                <a:cs typeface="华文楷体"/>
              </a:rPr>
              <a:t>grid </a:t>
            </a:r>
            <a:r>
              <a:rPr lang="en-US" altLang="zh-CN" sz="2400" dirty="0" smtClean="0">
                <a:ea typeface="华文楷体"/>
                <a:cs typeface="华文楷体"/>
              </a:rPr>
              <a:t>computing</a:t>
            </a:r>
            <a:endParaRPr lang="en-US" altLang="zh-CN" sz="1000" dirty="0" smtClean="0">
              <a:ea typeface="华文楷体"/>
              <a:cs typeface="华文楷体"/>
            </a:endParaRP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zh-CN" altLang="en-US" sz="2400" b="1" dirty="0" smtClean="0">
                <a:latin typeface="华文楷体"/>
                <a:ea typeface="华文楷体"/>
                <a:cs typeface="华文楷体"/>
              </a:rPr>
              <a:t>对发现</a:t>
            </a:r>
            <a:r>
              <a:rPr lang="en-US" altLang="zh-CN" sz="24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Higgs</a:t>
            </a:r>
            <a:r>
              <a:rPr lang="zh-CN" altLang="en-US" sz="2400" b="1" dirty="0" smtClean="0">
                <a:latin typeface="华文楷体"/>
                <a:ea typeface="华文楷体"/>
                <a:cs typeface="华文楷体"/>
              </a:rPr>
              <a:t>粒子做出直接贡献</a:t>
            </a:r>
            <a:endParaRPr lang="en-US" altLang="zh-CN" sz="2400" b="1" dirty="0" smtClean="0">
              <a:latin typeface="华文楷体"/>
              <a:ea typeface="华文楷体"/>
              <a:cs typeface="华文楷体"/>
            </a:endParaRP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zh-CN" altLang="en-US" sz="2400" b="1" dirty="0" smtClean="0">
                <a:latin typeface="华文楷体"/>
                <a:ea typeface="华文楷体"/>
                <a:cs typeface="华文楷体"/>
              </a:rPr>
              <a:t>在</a:t>
            </a:r>
            <a:r>
              <a:rPr lang="zh-CN" altLang="en-US" sz="24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新物理</a:t>
            </a:r>
            <a:r>
              <a:rPr lang="zh-CN" altLang="en-US" sz="2400" b="1" dirty="0" smtClean="0">
                <a:latin typeface="华文楷体"/>
                <a:ea typeface="华文楷体"/>
                <a:cs typeface="华文楷体"/>
              </a:rPr>
              <a:t>寻找中有独特和直接贡献（暗物质</a:t>
            </a:r>
            <a:r>
              <a:rPr lang="en-US" altLang="zh-CN" sz="2400" b="1" dirty="0" smtClean="0">
                <a:latin typeface="华文楷体"/>
                <a:ea typeface="华文楷体"/>
                <a:cs typeface="华文楷体"/>
              </a:rPr>
              <a:t>, </a:t>
            </a:r>
            <a:r>
              <a:rPr lang="zh-CN" altLang="en-US" sz="2400" b="1" dirty="0" smtClean="0">
                <a:latin typeface="华文楷体"/>
                <a:ea typeface="华文楷体"/>
                <a:cs typeface="华文楷体"/>
              </a:rPr>
              <a:t>超对称粒子</a:t>
            </a:r>
            <a:r>
              <a:rPr lang="en-US" altLang="zh-CN" sz="2400" b="1" dirty="0" smtClean="0">
                <a:latin typeface="华文楷体"/>
                <a:ea typeface="华文楷体"/>
                <a:cs typeface="华文楷体"/>
              </a:rPr>
              <a:t>…)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zh-CN" altLang="en-US" sz="2400" b="1" dirty="0" smtClean="0">
                <a:latin typeface="华文楷体"/>
                <a:ea typeface="华文楷体"/>
                <a:cs typeface="华文楷体"/>
              </a:rPr>
              <a:t>在观测到的</a:t>
            </a:r>
            <a:r>
              <a:rPr lang="zh-CN" altLang="en-US" sz="24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五夸克</a:t>
            </a:r>
            <a:r>
              <a:rPr lang="zh-CN" altLang="en-US" sz="2400" b="1" dirty="0" smtClean="0">
                <a:latin typeface="华文楷体"/>
                <a:ea typeface="华文楷体"/>
                <a:cs typeface="华文楷体"/>
              </a:rPr>
              <a:t>态的候选者中做出重要贡献</a:t>
            </a:r>
            <a:endParaRPr lang="en-US" altLang="zh-CN" sz="2400" b="1" dirty="0" smtClean="0">
              <a:latin typeface="华文楷体"/>
              <a:ea typeface="华文楷体"/>
              <a:cs typeface="华文楷体"/>
            </a:endParaRP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zh-CN" altLang="en-US" sz="2400" b="1" dirty="0" smtClean="0">
                <a:latin typeface="华文楷体"/>
                <a:ea typeface="华文楷体"/>
                <a:cs typeface="华文楷体"/>
              </a:rPr>
              <a:t>铅</a:t>
            </a:r>
            <a:r>
              <a:rPr lang="en-US" altLang="zh-CN" sz="2400" b="1" dirty="0" smtClean="0">
                <a:latin typeface="华文楷体"/>
                <a:ea typeface="华文楷体"/>
                <a:cs typeface="华文楷体"/>
              </a:rPr>
              <a:t>-</a:t>
            </a:r>
            <a:r>
              <a:rPr lang="zh-CN" altLang="en-US" sz="2400" b="1" dirty="0" smtClean="0">
                <a:latin typeface="华文楷体"/>
                <a:ea typeface="华文楷体"/>
                <a:cs typeface="华文楷体"/>
              </a:rPr>
              <a:t>铅碰撞中重味衰变</a:t>
            </a:r>
            <a:r>
              <a:rPr lang="en-US" altLang="zh-CN" sz="2400" b="1" dirty="0">
                <a:latin typeface="华文楷体"/>
                <a:ea typeface="华文楷体"/>
                <a:cs typeface="华文楷体"/>
              </a:rPr>
              <a:t>µ</a:t>
            </a:r>
            <a:r>
              <a:rPr lang="zh-CN" altLang="en-US" sz="2400" b="1" dirty="0" smtClean="0">
                <a:latin typeface="华文楷体"/>
                <a:ea typeface="华文楷体"/>
                <a:cs typeface="华文楷体"/>
              </a:rPr>
              <a:t>子产额</a:t>
            </a:r>
            <a:r>
              <a:rPr lang="en-US" altLang="zh-CN" sz="2400" b="1" dirty="0" smtClean="0">
                <a:latin typeface="华文楷体"/>
                <a:ea typeface="华文楷体"/>
                <a:cs typeface="华文楷体"/>
              </a:rPr>
              <a:t>—</a:t>
            </a:r>
            <a:r>
              <a:rPr lang="en-US" altLang="zh-CN" sz="2400" b="1" dirty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QGP</a:t>
            </a:r>
            <a:r>
              <a:rPr lang="zh-CN" altLang="en-US" sz="2400" b="1" dirty="0">
                <a:latin typeface="华文楷体"/>
                <a:ea typeface="华文楷体"/>
                <a:cs typeface="华文楷体"/>
              </a:rPr>
              <a:t>物质形成</a:t>
            </a:r>
            <a:r>
              <a:rPr lang="zh-CN" altLang="en-US" sz="2400" b="1" dirty="0" smtClean="0">
                <a:latin typeface="华文楷体"/>
                <a:ea typeface="华文楷体"/>
                <a:cs typeface="华文楷体"/>
              </a:rPr>
              <a:t>信号</a:t>
            </a:r>
            <a:endParaRPr lang="zh-CN" altLang="en-US" sz="2400" b="1" dirty="0">
              <a:latin typeface="华文楷体"/>
              <a:ea typeface="华文楷体"/>
              <a:cs typeface="华文楷体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5935" y="5901540"/>
            <a:ext cx="8180545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培养和吸引了一批在高能量前沿有国际竞争力的人才</a:t>
            </a:r>
            <a:r>
              <a:rPr lang="zh-CN" altLang="en-US" sz="2400" b="1" dirty="0" smtClean="0">
                <a:solidFill>
                  <a:srgbClr val="0000FF"/>
                </a:solidFill>
                <a:latin typeface="华文楷体"/>
                <a:ea typeface="华文楷体"/>
                <a:cs typeface="华文楷体"/>
                <a:sym typeface="Wingdings"/>
              </a:rPr>
              <a:t>我国</a:t>
            </a:r>
            <a:endParaRPr lang="en-US" altLang="zh-CN" sz="2400" b="1" dirty="0" smtClean="0">
              <a:solidFill>
                <a:srgbClr val="0000FF"/>
              </a:solidFill>
              <a:latin typeface="华文楷体"/>
              <a:ea typeface="华文楷体"/>
              <a:cs typeface="华文楷体"/>
              <a:sym typeface="Wingdings"/>
            </a:endParaRPr>
          </a:p>
          <a:p>
            <a:r>
              <a:rPr lang="zh-CN" altLang="en-US" sz="2400" b="1" dirty="0" smtClean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高能物理发展的重要力量。</a:t>
            </a:r>
            <a:endParaRPr lang="en-US" sz="2400" b="1" dirty="0">
              <a:solidFill>
                <a:srgbClr val="0000FF"/>
              </a:solidFill>
              <a:latin typeface="华文楷体"/>
              <a:ea typeface="华文楷体"/>
              <a:cs typeface="华文楷体"/>
            </a:endParaRPr>
          </a:p>
        </p:txBody>
      </p:sp>
    </p:spTree>
    <p:extLst>
      <p:ext uri="{BB962C8B-B14F-4D97-AF65-F5344CB8AC3E}">
        <p14:creationId xmlns:p14="http://schemas.microsoft.com/office/powerpoint/2010/main" val="445232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Search for Dark Matter at LHC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15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37810" y="5643988"/>
            <a:ext cx="870170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 smtClean="0"/>
              <a:t>LHC </a:t>
            </a:r>
            <a:r>
              <a:rPr lang="en-US" sz="2600" b="1" dirty="0"/>
              <a:t>has very </a:t>
            </a:r>
            <a:r>
              <a:rPr lang="en-US" sz="2600" b="1" dirty="0">
                <a:solidFill>
                  <a:srgbClr val="FF0000"/>
                </a:solidFill>
              </a:rPr>
              <a:t>good sensitivity </a:t>
            </a:r>
            <a:r>
              <a:rPr lang="en-US" sz="2600" b="1" dirty="0"/>
              <a:t>in </a:t>
            </a:r>
            <a:r>
              <a:rPr lang="en-US" sz="2600" b="1" dirty="0" err="1"/>
              <a:t>m</a:t>
            </a:r>
            <a:r>
              <a:rPr lang="en-US" sz="2600" b="1" baseline="-25000" dirty="0" err="1"/>
              <a:t>DM</a:t>
            </a:r>
            <a:r>
              <a:rPr lang="en-US" sz="2600" b="1" dirty="0"/>
              <a:t>&lt;</a:t>
            </a:r>
            <a:r>
              <a:rPr lang="en-US" sz="2600" b="1" dirty="0" err="1"/>
              <a:t>m</a:t>
            </a:r>
            <a:r>
              <a:rPr lang="en-US" sz="2600" b="1" baseline="-25000" dirty="0" err="1"/>
              <a:t>H</a:t>
            </a:r>
            <a:r>
              <a:rPr lang="en-US" sz="2600" b="1" dirty="0"/>
              <a:t>/2 region &amp; </a:t>
            </a:r>
            <a:r>
              <a:rPr lang="en-US" sz="2600" b="1" dirty="0" smtClean="0"/>
              <a:t>provides </a:t>
            </a:r>
            <a:r>
              <a:rPr lang="en-US" sz="2600" b="1" dirty="0" smtClean="0">
                <a:solidFill>
                  <a:srgbClr val="FF0000"/>
                </a:solidFill>
              </a:rPr>
              <a:t>complementary</a:t>
            </a:r>
            <a:r>
              <a:rPr lang="en-US" sz="2600" b="1" dirty="0" smtClean="0"/>
              <a:t> </a:t>
            </a:r>
            <a:r>
              <a:rPr lang="en-US" sz="2600" b="1" dirty="0"/>
              <a:t>results to the direct detection experiments.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686" y="941805"/>
            <a:ext cx="3171190" cy="1244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202843" y="2186106"/>
            <a:ext cx="26059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PRL 112, 201802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2764" y="2618325"/>
            <a:ext cx="4430436" cy="302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072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b="1" dirty="0" smtClean="0"/>
              <a:t>Observation of the candidate of </a:t>
            </a:r>
            <a:r>
              <a:rPr lang="en-US" altLang="zh-CN" sz="3600" b="1" dirty="0" err="1" smtClean="0"/>
              <a:t>pentaquark</a:t>
            </a:r>
            <a:r>
              <a:rPr lang="en-US" altLang="zh-CN" sz="3600" b="1" dirty="0" smtClean="0"/>
              <a:t> </a:t>
            </a:r>
            <a:endParaRPr lang="en-US" sz="3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16</a:t>
            </a:fld>
            <a:endParaRPr 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259" y="1511897"/>
            <a:ext cx="3168692" cy="145219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857" y="3371117"/>
            <a:ext cx="4453405" cy="3125718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996133" y="919684"/>
            <a:ext cx="3273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 smtClean="0">
                <a:solidFill>
                  <a:srgbClr val="0000FF"/>
                </a:solidFill>
              </a:rPr>
              <a:t>PRL 115, 072001 (2015)</a:t>
            </a:r>
            <a:endParaRPr kumimoji="1" lang="zh-CN" altLang="en-US" sz="2400" b="1" dirty="0">
              <a:solidFill>
                <a:srgbClr val="0000FF"/>
              </a:solidFill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7524" y="4306867"/>
            <a:ext cx="2790832" cy="130122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4241" y="1381349"/>
            <a:ext cx="2340962" cy="234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703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28077"/>
          </a:xfrm>
        </p:spPr>
        <p:txBody>
          <a:bodyPr>
            <a:noAutofit/>
          </a:bodyPr>
          <a:lstStyle/>
          <a:p>
            <a:r>
              <a:rPr lang="zh-CN" altLang="en-US" b="1" dirty="0" smtClean="0">
                <a:latin typeface="华文楷体"/>
                <a:ea typeface="华文楷体"/>
                <a:cs typeface="华文楷体"/>
              </a:rPr>
              <a:t>大型强子对撞机－机遇与挑战</a:t>
            </a:r>
            <a:endParaRPr lang="en-US" b="1" dirty="0">
              <a:latin typeface="华文楷体"/>
              <a:ea typeface="华文楷体"/>
              <a:cs typeface="华文楷体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17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00" y="1563208"/>
            <a:ext cx="7660640" cy="1032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endParaRPr lang="en-US" altLang="zh-CN" sz="1200" b="1" dirty="0" smtClean="0">
              <a:latin typeface="华文楷体"/>
              <a:ea typeface="华文楷体"/>
              <a:cs typeface="华文楷体"/>
            </a:endParaRPr>
          </a:p>
          <a:p>
            <a:pPr marL="914400" lvl="1" indent="-457200" algn="ctr">
              <a:lnSpc>
                <a:spcPct val="120000"/>
              </a:lnSpc>
              <a:buFont typeface="Arial"/>
              <a:buChar char="•"/>
            </a:pPr>
            <a:r>
              <a:rPr lang="zh-CN" altLang="en-US" sz="4000" b="1" dirty="0" smtClean="0">
                <a:latin typeface="华文楷体"/>
                <a:ea typeface="华文楷体"/>
                <a:cs typeface="华文楷体"/>
              </a:rPr>
              <a:t>机遇与挑战</a:t>
            </a:r>
            <a:endParaRPr lang="en-US" sz="4000" b="1" dirty="0" smtClean="0">
              <a:latin typeface="华文楷体"/>
              <a:ea typeface="华文楷体"/>
              <a:cs typeface="华文楷体"/>
            </a:endParaRPr>
          </a:p>
        </p:txBody>
      </p:sp>
    </p:spTree>
    <p:extLst>
      <p:ext uri="{BB962C8B-B14F-4D97-AF65-F5344CB8AC3E}">
        <p14:creationId xmlns:p14="http://schemas.microsoft.com/office/powerpoint/2010/main" val="345450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A2F6C-EB47-8E48-9100-153391A91E0C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1" y="940426"/>
            <a:ext cx="8716283" cy="5917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8300" y="0"/>
            <a:ext cx="9110800" cy="86359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+mn-lt"/>
                <a:ea typeface="华文楷体"/>
                <a:cs typeface="华文楷体"/>
              </a:rPr>
              <a:t>Status of LHC and The Experiments</a:t>
            </a:r>
            <a:endParaRPr lang="en-US" b="1" dirty="0">
              <a:latin typeface="+mn-lt"/>
              <a:ea typeface="华文楷体"/>
              <a:cs typeface="华文楷体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781" y="940426"/>
            <a:ext cx="4208451" cy="31970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2194" y="940426"/>
            <a:ext cx="4036906" cy="30276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616" y="4137453"/>
            <a:ext cx="6169139" cy="258402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3397" y="3968106"/>
            <a:ext cx="4351723" cy="275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7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A2F6C-EB47-8E48-9100-153391A91E0C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" y="960755"/>
            <a:ext cx="5566083" cy="55387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5509" y="1022400"/>
            <a:ext cx="3788491" cy="289858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79775" y="4133731"/>
            <a:ext cx="366422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Taking a</a:t>
            </a:r>
            <a:r>
              <a:rPr lang="en-US" sz="2400" dirty="0"/>
              <a:t> </a:t>
            </a:r>
            <a:r>
              <a:rPr lang="en-US" sz="2400" dirty="0" smtClean="0"/>
              <a:t>LEE in a mass range</a:t>
            </a:r>
          </a:p>
          <a:p>
            <a:r>
              <a:rPr lang="en-US" sz="2400" dirty="0" smtClean="0"/>
              <a:t>(fixed before </a:t>
            </a:r>
            <a:r>
              <a:rPr lang="en-US" sz="2400" dirty="0" err="1" smtClean="0"/>
              <a:t>unblinding</a:t>
            </a:r>
            <a:r>
              <a:rPr lang="en-US" sz="2400" dirty="0" smtClean="0"/>
              <a:t>)</a:t>
            </a:r>
          </a:p>
          <a:p>
            <a:r>
              <a:rPr lang="en-US" sz="2400" dirty="0"/>
              <a:t>o</a:t>
            </a:r>
            <a:r>
              <a:rPr lang="en-US" sz="2400" dirty="0" smtClean="0"/>
              <a:t>f 200</a:t>
            </a:r>
            <a:r>
              <a:rPr lang="en-US" sz="2400" dirty="0"/>
              <a:t> </a:t>
            </a:r>
            <a:r>
              <a:rPr lang="en-US" sz="2400" dirty="0" err="1" smtClean="0"/>
              <a:t>GeV</a:t>
            </a:r>
            <a:r>
              <a:rPr lang="en-US" sz="2400" dirty="0"/>
              <a:t> </a:t>
            </a:r>
            <a:r>
              <a:rPr lang="en-US" sz="2400" dirty="0" smtClean="0"/>
              <a:t>to</a:t>
            </a:r>
            <a:r>
              <a:rPr lang="en-US" sz="2400" dirty="0"/>
              <a:t> </a:t>
            </a:r>
            <a:r>
              <a:rPr lang="en-US" sz="2400" dirty="0" smtClean="0"/>
              <a:t>2.0</a:t>
            </a:r>
            <a:r>
              <a:rPr lang="en-US" sz="2400" dirty="0"/>
              <a:t> </a:t>
            </a:r>
            <a:r>
              <a:rPr lang="en-US" sz="2400" dirty="0" err="1" smtClean="0"/>
              <a:t>TeV</a:t>
            </a:r>
            <a:r>
              <a:rPr lang="en-US" sz="2400" dirty="0"/>
              <a:t> </a:t>
            </a:r>
            <a:r>
              <a:rPr lang="en-US" sz="2400" dirty="0" smtClean="0"/>
              <a:t>the</a:t>
            </a:r>
            <a:r>
              <a:rPr lang="en-US" sz="2400" dirty="0"/>
              <a:t> </a:t>
            </a:r>
            <a:endParaRPr lang="en-US" sz="2400" dirty="0" smtClean="0"/>
          </a:p>
          <a:p>
            <a:r>
              <a:rPr lang="en-US" sz="2400" dirty="0" smtClean="0"/>
              <a:t>global significance</a:t>
            </a:r>
            <a:r>
              <a:rPr lang="en-US" sz="2400" dirty="0"/>
              <a:t> </a:t>
            </a:r>
            <a:r>
              <a:rPr lang="en-US" sz="2400" dirty="0" smtClean="0"/>
              <a:t>of</a:t>
            </a:r>
            <a:r>
              <a:rPr lang="en-US" sz="2400" dirty="0"/>
              <a:t> </a:t>
            </a:r>
            <a:r>
              <a:rPr lang="en-US" sz="2400" dirty="0" smtClean="0"/>
              <a:t>the</a:t>
            </a:r>
          </a:p>
          <a:p>
            <a:r>
              <a:rPr lang="en-US" sz="2400" dirty="0"/>
              <a:t>e</a:t>
            </a:r>
            <a:r>
              <a:rPr lang="en-US" sz="2400" dirty="0" smtClean="0"/>
              <a:t>xcess </a:t>
            </a:r>
            <a:r>
              <a:rPr lang="en-US" sz="2400" dirty="0"/>
              <a:t>i</a:t>
            </a:r>
            <a:r>
              <a:rPr lang="en-US" sz="2400" dirty="0" smtClean="0"/>
              <a:t>s </a:t>
            </a:r>
            <a:r>
              <a:rPr lang="el-GR" sz="2400" b="1" dirty="0" smtClean="0">
                <a:solidFill>
                  <a:srgbClr val="FF0000"/>
                </a:solidFill>
              </a:rPr>
              <a:t>2.0</a:t>
            </a:r>
            <a:r>
              <a:rPr lang="el-GR" sz="2400" dirty="0" smtClean="0">
                <a:solidFill>
                  <a:srgbClr val="FF0000"/>
                </a:solidFill>
              </a:rPr>
              <a:t>σ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235" y="33956"/>
            <a:ext cx="90587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Search for new physics from di-photon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117246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28077"/>
          </a:xfrm>
        </p:spPr>
        <p:txBody>
          <a:bodyPr>
            <a:noAutofit/>
          </a:bodyPr>
          <a:lstStyle/>
          <a:p>
            <a:r>
              <a:rPr lang="zh-CN" altLang="en-US" b="1" dirty="0" smtClean="0">
                <a:latin typeface="华文楷体"/>
                <a:ea typeface="华文楷体"/>
                <a:cs typeface="华文楷体"/>
              </a:rPr>
              <a:t>大型强子对撞机－机遇与挑战</a:t>
            </a:r>
            <a:endParaRPr lang="en-US" b="1" dirty="0">
              <a:latin typeface="华文楷体"/>
              <a:ea typeface="华文楷体"/>
              <a:cs typeface="华文楷体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380251" y="5000771"/>
            <a:ext cx="8508999" cy="12816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 b="1" dirty="0" smtClean="0">
                <a:solidFill>
                  <a:schemeClr val="tx1"/>
                </a:solidFill>
                <a:latin typeface="华文楷体"/>
                <a:ea typeface="华文楷体"/>
                <a:cs typeface="华文楷体"/>
              </a:rPr>
              <a:t>赵政国</a:t>
            </a:r>
            <a:endParaRPr lang="en-US" altLang="zh-CN" sz="3600" b="1" dirty="0" smtClean="0">
              <a:solidFill>
                <a:schemeClr val="tx1"/>
              </a:solidFill>
              <a:latin typeface="华文楷体"/>
              <a:ea typeface="华文楷体"/>
              <a:cs typeface="华文楷体"/>
            </a:endParaRPr>
          </a:p>
          <a:p>
            <a:r>
              <a:rPr lang="zh-CN" altLang="en-US" sz="3600" b="1" dirty="0" smtClean="0">
                <a:solidFill>
                  <a:schemeClr val="tx1"/>
                </a:solidFill>
                <a:latin typeface="华文楷体"/>
                <a:ea typeface="华文楷体"/>
                <a:cs typeface="华文楷体"/>
              </a:rPr>
              <a:t>中国科学技术大学</a:t>
            </a:r>
            <a:endParaRPr lang="en-US" altLang="zh-CN" sz="3600" b="1" dirty="0" smtClean="0">
              <a:solidFill>
                <a:schemeClr val="tx1"/>
              </a:solidFill>
              <a:latin typeface="华文楷体"/>
              <a:ea typeface="华文楷体"/>
              <a:cs typeface="华文楷体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00" y="1101367"/>
            <a:ext cx="7660640" cy="3248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4000" b="1" dirty="0" smtClean="0">
                <a:latin typeface="华文楷体"/>
                <a:ea typeface="华文楷体"/>
                <a:cs typeface="华文楷体"/>
              </a:rPr>
              <a:t>提纲</a:t>
            </a:r>
            <a:endParaRPr lang="en-US" altLang="zh-CN" sz="4000" b="1" dirty="0" smtClean="0">
              <a:latin typeface="华文楷体"/>
              <a:ea typeface="华文楷体"/>
              <a:cs typeface="华文楷体"/>
            </a:endParaRPr>
          </a:p>
          <a:p>
            <a:pPr algn="ctr">
              <a:lnSpc>
                <a:spcPct val="120000"/>
              </a:lnSpc>
            </a:pPr>
            <a:endParaRPr lang="en-US" altLang="zh-CN" sz="1200" b="1" dirty="0" smtClean="0">
              <a:latin typeface="华文楷体"/>
              <a:ea typeface="华文楷体"/>
              <a:cs typeface="华文楷体"/>
            </a:endParaRPr>
          </a:p>
          <a:p>
            <a:pPr marL="457200" indent="-457200" algn="ctr">
              <a:lnSpc>
                <a:spcPct val="120000"/>
              </a:lnSpc>
              <a:buFont typeface="Arial"/>
              <a:buChar char="•"/>
            </a:pPr>
            <a:r>
              <a:rPr lang="en-US" altLang="zh-CN" sz="4000" b="1" dirty="0" smtClean="0">
                <a:latin typeface="华文楷体"/>
                <a:ea typeface="华文楷体"/>
                <a:cs typeface="华文楷体"/>
              </a:rPr>
              <a:t>LHC</a:t>
            </a:r>
            <a:r>
              <a:rPr lang="zh-CN" altLang="en-US" sz="4000" b="1" dirty="0" smtClean="0">
                <a:latin typeface="华文楷体"/>
                <a:ea typeface="华文楷体"/>
                <a:cs typeface="华文楷体"/>
              </a:rPr>
              <a:t>与本世纪重大科学问题</a:t>
            </a:r>
            <a:endParaRPr lang="en-US" altLang="zh-CN" sz="4000" b="1" dirty="0" smtClean="0">
              <a:latin typeface="华文楷体"/>
              <a:ea typeface="华文楷体"/>
              <a:cs typeface="华文楷体"/>
            </a:endParaRPr>
          </a:p>
          <a:p>
            <a:pPr marL="457200" indent="-457200" algn="ctr">
              <a:lnSpc>
                <a:spcPct val="120000"/>
              </a:lnSpc>
              <a:buFont typeface="Arial"/>
              <a:buChar char="•"/>
            </a:pPr>
            <a:r>
              <a:rPr lang="zh-CN" altLang="en-US" sz="4000" b="1" dirty="0" smtClean="0">
                <a:latin typeface="华文楷体"/>
                <a:ea typeface="华文楷体"/>
                <a:cs typeface="华文楷体"/>
              </a:rPr>
              <a:t>中国在</a:t>
            </a:r>
            <a:r>
              <a:rPr lang="en-US" altLang="zh-CN" sz="4000" b="1" dirty="0" smtClean="0">
                <a:latin typeface="华文楷体"/>
                <a:ea typeface="华文楷体"/>
                <a:cs typeface="华文楷体"/>
              </a:rPr>
              <a:t>LHC</a:t>
            </a:r>
            <a:r>
              <a:rPr lang="zh-CN" altLang="en-US" sz="4000" b="1" dirty="0" smtClean="0">
                <a:latin typeface="华文楷体"/>
                <a:ea typeface="华文楷体"/>
                <a:cs typeface="华文楷体"/>
              </a:rPr>
              <a:t>上的贡献与现状</a:t>
            </a:r>
            <a:endParaRPr lang="en-US" altLang="zh-CN" sz="4000" b="1" dirty="0" smtClean="0">
              <a:latin typeface="华文楷体"/>
              <a:ea typeface="华文楷体"/>
              <a:cs typeface="华文楷体"/>
            </a:endParaRPr>
          </a:p>
          <a:p>
            <a:pPr marL="914400" lvl="1" indent="-457200">
              <a:lnSpc>
                <a:spcPct val="120000"/>
              </a:lnSpc>
              <a:buFont typeface="Arial"/>
              <a:buChar char="•"/>
            </a:pPr>
            <a:r>
              <a:rPr lang="zh-CN" altLang="en-US" sz="4000" b="1" dirty="0" smtClean="0">
                <a:latin typeface="华文楷体"/>
                <a:ea typeface="华文楷体"/>
                <a:cs typeface="华文楷体"/>
              </a:rPr>
              <a:t>机遇与挑战</a:t>
            </a:r>
            <a:endParaRPr lang="en-US" sz="4000" b="1" dirty="0" smtClean="0">
              <a:latin typeface="华文楷体"/>
              <a:ea typeface="华文楷体"/>
              <a:cs typeface="华文楷体"/>
            </a:endParaRPr>
          </a:p>
        </p:txBody>
      </p:sp>
    </p:spTree>
    <p:extLst>
      <p:ext uri="{BB962C8B-B14F-4D97-AF65-F5344CB8AC3E}">
        <p14:creationId xmlns:p14="http://schemas.microsoft.com/office/powerpoint/2010/main" val="1703784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A2F6C-EB47-8E48-9100-153391A91E0C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66" y="958444"/>
            <a:ext cx="4363302" cy="30396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2948" y="912662"/>
            <a:ext cx="4298435" cy="30854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367" y="54332"/>
            <a:ext cx="90587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Search for new physics from di-p</a:t>
            </a:r>
            <a:r>
              <a:rPr lang="en-US" altLang="zh-CN" sz="4400" dirty="0" smtClean="0"/>
              <a:t>h</a:t>
            </a:r>
            <a:r>
              <a:rPr lang="en-US" sz="4400" dirty="0" smtClean="0"/>
              <a:t>oton</a:t>
            </a:r>
            <a:endParaRPr lang="en-US" sz="4400" dirty="0"/>
          </a:p>
        </p:txBody>
      </p:sp>
      <p:sp>
        <p:nvSpPr>
          <p:cNvPr id="8" name="TextBox 7"/>
          <p:cNvSpPr txBox="1"/>
          <p:nvPr/>
        </p:nvSpPr>
        <p:spPr>
          <a:xfrm>
            <a:off x="5313611" y="3995948"/>
            <a:ext cx="3373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Global significance: 1.2 </a:t>
            </a:r>
            <a:r>
              <a:rPr lang="en-US" sz="24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s</a:t>
            </a:r>
            <a:endParaRPr lang="en-US" sz="2400" b="1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5952" y="4854636"/>
            <a:ext cx="788328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It’s premature to claim anything, but wait for </a:t>
            </a:r>
          </a:p>
          <a:p>
            <a:r>
              <a:rPr lang="en-US" sz="3200" b="1" dirty="0" smtClean="0"/>
              <a:t>data with high statistics </a:t>
            </a:r>
            <a:r>
              <a:rPr lang="en-US" sz="3200" b="1" dirty="0" smtClean="0">
                <a:sym typeface="Wingdings"/>
              </a:rPr>
              <a:t> </a:t>
            </a:r>
            <a:r>
              <a:rPr lang="en-US" sz="3200" b="1" dirty="0" smtClean="0">
                <a:solidFill>
                  <a:srgbClr val="FF0000"/>
                </a:solidFill>
                <a:sym typeface="Wingdings"/>
              </a:rPr>
              <a:t>30-100 fb</a:t>
            </a:r>
            <a:r>
              <a:rPr lang="en-US" sz="3200" b="1" baseline="30000" dirty="0" smtClean="0">
                <a:solidFill>
                  <a:srgbClr val="FF0000"/>
                </a:solidFill>
                <a:sym typeface="Wingdings"/>
              </a:rPr>
              <a:t>-1</a:t>
            </a:r>
            <a:r>
              <a:rPr lang="en-US" sz="3200" b="1" dirty="0" smtClean="0">
                <a:solidFill>
                  <a:srgbClr val="FF0000"/>
                </a:solidFill>
              </a:rPr>
              <a:t>  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950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00" y="0"/>
            <a:ext cx="9110800" cy="863599"/>
          </a:xfrm>
        </p:spPr>
        <p:txBody>
          <a:bodyPr>
            <a:noAutofit/>
          </a:bodyPr>
          <a:lstStyle/>
          <a:p>
            <a:r>
              <a:rPr lang="zh-CN" altLang="en-US" b="1" dirty="0" smtClean="0">
                <a:latin typeface="华文楷体"/>
                <a:ea typeface="华文楷体"/>
                <a:cs typeface="华文楷体"/>
              </a:rPr>
              <a:t>主要物理目标和核心技术</a:t>
            </a:r>
            <a:endParaRPr lang="en-US" b="1" dirty="0">
              <a:latin typeface="华文楷体"/>
              <a:ea typeface="华文楷体"/>
              <a:cs typeface="华文楷体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675" y="1018447"/>
            <a:ext cx="8654105" cy="516899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zh-CN" altLang="en-US" sz="2800" b="1" dirty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主要物理</a:t>
            </a:r>
            <a:r>
              <a:rPr lang="zh-CN" altLang="en-US" sz="2800" b="1" dirty="0" smtClean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目标</a:t>
            </a:r>
            <a:endParaRPr lang="en-US" sz="2800" b="1" dirty="0" smtClean="0">
              <a:solidFill>
                <a:srgbClr val="0000FF"/>
              </a:solidFill>
              <a:latin typeface="华文楷体"/>
              <a:ea typeface="华文楷体"/>
              <a:cs typeface="华文楷体"/>
            </a:endParaRPr>
          </a:p>
          <a:p>
            <a:r>
              <a:rPr lang="en-US" sz="28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Higgs</a:t>
            </a:r>
            <a:r>
              <a:rPr lang="en-US" sz="2800" b="1" dirty="0" smtClean="0">
                <a:latin typeface="华文楷体"/>
                <a:ea typeface="华文楷体"/>
                <a:cs typeface="华文楷体"/>
              </a:rPr>
              <a:t> </a:t>
            </a:r>
            <a:r>
              <a:rPr lang="zh-CN" altLang="en-US" sz="2800" b="1" dirty="0" smtClean="0">
                <a:latin typeface="华文楷体"/>
                <a:ea typeface="华文楷体"/>
                <a:cs typeface="华文楷体"/>
              </a:rPr>
              <a:t>粒子的性质测量</a:t>
            </a:r>
            <a:r>
              <a:rPr lang="zh-CN" altLang="en-US" sz="2800" b="1" dirty="0" smtClean="0">
                <a:latin typeface="华文楷体"/>
                <a:ea typeface="华文楷体"/>
                <a:cs typeface="华文楷体"/>
                <a:sym typeface="Wingdings"/>
              </a:rPr>
              <a:t>新相互作用？</a:t>
            </a:r>
            <a:endParaRPr lang="en-US" altLang="zh-CN" sz="2800" b="1" dirty="0" smtClean="0">
              <a:latin typeface="华文楷体"/>
              <a:ea typeface="华文楷体"/>
              <a:cs typeface="华文楷体"/>
              <a:sym typeface="Wingdings"/>
            </a:endParaRPr>
          </a:p>
          <a:p>
            <a:r>
              <a:rPr lang="zh-CN" altLang="en-US" sz="2800" b="1" dirty="0" smtClean="0">
                <a:latin typeface="华文楷体"/>
                <a:ea typeface="华文楷体"/>
                <a:cs typeface="华文楷体"/>
              </a:rPr>
              <a:t>标准模型</a:t>
            </a:r>
            <a:r>
              <a:rPr lang="zh-CN" altLang="en-US" sz="28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精确</a:t>
            </a:r>
            <a:r>
              <a:rPr lang="zh-CN" altLang="en-US" sz="2800" b="1" dirty="0" smtClean="0">
                <a:latin typeface="华文楷体"/>
                <a:ea typeface="华文楷体"/>
                <a:cs typeface="华文楷体"/>
              </a:rPr>
              <a:t>检验</a:t>
            </a:r>
            <a:r>
              <a:rPr lang="zh-CN" altLang="en-US" sz="2800" b="1" dirty="0" smtClean="0">
                <a:latin typeface="华文楷体"/>
                <a:ea typeface="华文楷体"/>
                <a:cs typeface="华文楷体"/>
                <a:sym typeface="Wingdings"/>
              </a:rPr>
              <a:t>寻找，理解新现象的基础，间接寻找新物理</a:t>
            </a:r>
            <a:endParaRPr lang="en-US" altLang="zh-CN" sz="2800" b="1" dirty="0" smtClean="0">
              <a:latin typeface="华文楷体"/>
              <a:ea typeface="华文楷体"/>
              <a:cs typeface="华文楷体"/>
              <a:sym typeface="Wingdings"/>
            </a:endParaRPr>
          </a:p>
          <a:p>
            <a:r>
              <a:rPr lang="zh-CN" altLang="en-US" sz="28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  <a:sym typeface="Wingdings"/>
              </a:rPr>
              <a:t>寻找</a:t>
            </a:r>
            <a:r>
              <a:rPr lang="zh-CN" altLang="en-US" sz="2800" b="1" dirty="0" smtClean="0">
                <a:latin typeface="华文楷体"/>
                <a:ea typeface="华文楷体"/>
                <a:cs typeface="华文楷体"/>
                <a:sym typeface="Wingdings"/>
              </a:rPr>
              <a:t>超对称粒子，暗物质粒子，奇异强子和极端条件下物质形态</a:t>
            </a:r>
            <a:endParaRPr lang="en-US" altLang="zh-CN" sz="2800" b="1" dirty="0" smtClean="0">
              <a:latin typeface="华文楷体"/>
              <a:ea typeface="华文楷体"/>
              <a:cs typeface="华文楷体"/>
              <a:sym typeface="Wingdings"/>
            </a:endParaRPr>
          </a:p>
          <a:p>
            <a:pPr marL="0" indent="0">
              <a:buNone/>
            </a:pPr>
            <a:endParaRPr lang="en-US" altLang="zh-CN" sz="2800" b="1" dirty="0" smtClean="0">
              <a:latin typeface="华文楷体"/>
              <a:ea typeface="华文楷体"/>
              <a:cs typeface="华文楷体"/>
              <a:sym typeface="Wingdings"/>
            </a:endParaRPr>
          </a:p>
          <a:p>
            <a:pPr marL="0" indent="0">
              <a:buNone/>
            </a:pPr>
            <a:r>
              <a:rPr lang="zh-CN" altLang="en-US" sz="2800" b="1" dirty="0" smtClean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主要核心技术</a:t>
            </a:r>
            <a:endParaRPr lang="en-US" altLang="zh-CN" sz="2800" b="1" dirty="0" smtClean="0">
              <a:solidFill>
                <a:srgbClr val="0000FF"/>
              </a:solidFill>
              <a:latin typeface="华文楷体"/>
              <a:ea typeface="华文楷体"/>
              <a:cs typeface="华文楷体"/>
            </a:endParaRPr>
          </a:p>
          <a:p>
            <a:r>
              <a:rPr lang="zh-CN" altLang="en-US" sz="2800" b="1" dirty="0" smtClean="0">
                <a:latin typeface="华文楷体"/>
                <a:ea typeface="华文楷体"/>
                <a:cs typeface="华文楷体"/>
              </a:rPr>
              <a:t>高空间分辨，大面积，抗辐射</a:t>
            </a:r>
            <a:r>
              <a:rPr lang="zh-CN" altLang="en-US" sz="28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硅探测器</a:t>
            </a:r>
            <a:endParaRPr lang="en-US" altLang="zh-CN" sz="2800" b="1" dirty="0" smtClean="0">
              <a:solidFill>
                <a:srgbClr val="FF0000"/>
              </a:solidFill>
              <a:latin typeface="华文楷体"/>
              <a:ea typeface="华文楷体"/>
              <a:cs typeface="华文楷体"/>
            </a:endParaRPr>
          </a:p>
          <a:p>
            <a:r>
              <a:rPr lang="zh-CN" altLang="en-US" sz="2800" b="1" dirty="0" smtClean="0">
                <a:latin typeface="华文楷体"/>
                <a:ea typeface="华文楷体"/>
                <a:cs typeface="华文楷体"/>
              </a:rPr>
              <a:t>高精度</a:t>
            </a:r>
            <a:r>
              <a:rPr lang="en-US" altLang="zh-CN" sz="2800" b="1" dirty="0" smtClean="0">
                <a:latin typeface="华文楷体"/>
                <a:ea typeface="华文楷体"/>
                <a:cs typeface="华文楷体"/>
              </a:rPr>
              <a:t>,</a:t>
            </a:r>
            <a:r>
              <a:rPr lang="zh-CN" altLang="en-US" sz="2800" b="1" dirty="0" smtClean="0">
                <a:latin typeface="华文楷体"/>
                <a:ea typeface="华文楷体"/>
                <a:cs typeface="华文楷体"/>
              </a:rPr>
              <a:t>大面积</a:t>
            </a:r>
            <a:r>
              <a:rPr lang="en-US" altLang="zh-CN" sz="2800" b="1" dirty="0" smtClean="0">
                <a:latin typeface="华文楷体"/>
                <a:ea typeface="华文楷体"/>
                <a:cs typeface="华文楷体"/>
              </a:rPr>
              <a:t>, </a:t>
            </a:r>
            <a:r>
              <a:rPr lang="zh-CN" altLang="en-US" sz="2800" b="1" dirty="0" smtClean="0">
                <a:latin typeface="华文楷体"/>
                <a:ea typeface="华文楷体"/>
                <a:cs typeface="华文楷体"/>
              </a:rPr>
              <a:t>高计数率</a:t>
            </a:r>
            <a:r>
              <a:rPr lang="zh-CN" altLang="en-US" sz="28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徑迹</a:t>
            </a:r>
            <a:r>
              <a:rPr lang="zh-CN" altLang="en-US" sz="2800" b="1" dirty="0" smtClean="0">
                <a:latin typeface="华文楷体"/>
                <a:ea typeface="华文楷体"/>
                <a:cs typeface="华文楷体"/>
              </a:rPr>
              <a:t>和</a:t>
            </a:r>
            <a:r>
              <a:rPr lang="zh-CN" altLang="en-US" sz="28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触发</a:t>
            </a:r>
            <a:r>
              <a:rPr lang="zh-CN" altLang="en-US" sz="2800" b="1" dirty="0" smtClean="0">
                <a:solidFill>
                  <a:srgbClr val="000000"/>
                </a:solidFill>
                <a:latin typeface="华文楷体"/>
                <a:ea typeface="华文楷体"/>
                <a:cs typeface="华文楷体"/>
              </a:rPr>
              <a:t>探测器</a:t>
            </a:r>
            <a:r>
              <a:rPr lang="zh-CN" altLang="en-US" sz="2800" b="1" dirty="0" smtClean="0">
                <a:latin typeface="华文楷体"/>
                <a:ea typeface="华文楷体"/>
                <a:cs typeface="华文楷体"/>
              </a:rPr>
              <a:t>及相关</a:t>
            </a:r>
            <a:r>
              <a:rPr lang="zh-CN" altLang="en-US" sz="28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电子学</a:t>
            </a:r>
            <a:r>
              <a:rPr lang="zh-CN" altLang="en-US" sz="2800" b="1" dirty="0" smtClean="0">
                <a:latin typeface="华文楷体"/>
                <a:ea typeface="华文楷体"/>
                <a:cs typeface="华文楷体"/>
              </a:rPr>
              <a:t>（尤其</a:t>
            </a:r>
            <a:r>
              <a:rPr lang="en-US" altLang="zh-CN" sz="28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ASIC</a:t>
            </a:r>
            <a:r>
              <a:rPr lang="en-US" altLang="zh-CN" sz="2800" b="1" dirty="0" smtClean="0">
                <a:latin typeface="华文楷体"/>
                <a:ea typeface="华文楷体"/>
                <a:cs typeface="华文楷体"/>
              </a:rPr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293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b="1" dirty="0" smtClean="0">
                <a:latin typeface="华文楷体"/>
                <a:ea typeface="华文楷体"/>
                <a:cs typeface="华文楷体"/>
              </a:rPr>
              <a:t>升级改进关键技术</a:t>
            </a:r>
            <a:endParaRPr lang="en-US" b="1" dirty="0">
              <a:latin typeface="华文楷体"/>
              <a:ea typeface="华文楷体"/>
              <a:cs typeface="华文楷体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22</a:t>
            </a:fld>
            <a:endParaRPr lang="en-US"/>
          </a:p>
        </p:txBody>
      </p:sp>
      <p:pic>
        <p:nvPicPr>
          <p:cNvPr id="5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089" y="1039548"/>
            <a:ext cx="3205801" cy="2662234"/>
          </a:xfrm>
          <a:prstGeom prst="rect">
            <a:avLst/>
          </a:prstGeom>
        </p:spPr>
      </p:pic>
      <p:pic>
        <p:nvPicPr>
          <p:cNvPr id="6" name="Picture 4" descr="DSCF00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3597" y="1039548"/>
            <a:ext cx="3160520" cy="2662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图片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329" y="4257508"/>
            <a:ext cx="4645711" cy="204146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5996" y="3848892"/>
            <a:ext cx="46483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Radiation </a:t>
            </a:r>
            <a:r>
              <a:rPr lang="en-US" altLang="zh-C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hard</a:t>
            </a:r>
            <a:r>
              <a:rPr lang="en-US" altLang="zh-CN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IBM 130nm ASIC</a:t>
            </a:r>
            <a:endParaRPr lang="zh-CN" altLang="en-US" sz="2400" dirty="0">
              <a:solidFill>
                <a:srgbClr val="0000FF"/>
              </a:solidFill>
            </a:endParaRPr>
          </a:p>
        </p:txBody>
      </p:sp>
      <p:grpSp>
        <p:nvGrpSpPr>
          <p:cNvPr id="9" name="组合 33"/>
          <p:cNvGrpSpPr/>
          <p:nvPr/>
        </p:nvGrpSpPr>
        <p:grpSpPr>
          <a:xfrm>
            <a:off x="5293597" y="3975694"/>
            <a:ext cx="3168285" cy="2304551"/>
            <a:chOff x="467544" y="794249"/>
            <a:chExt cx="8193596" cy="5119027"/>
          </a:xfrm>
        </p:grpSpPr>
        <p:pic>
          <p:nvPicPr>
            <p:cNvPr id="10" name="Picture 9" descr="VMM2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7544" y="794249"/>
              <a:ext cx="8193596" cy="5119027"/>
            </a:xfrm>
            <a:prstGeom prst="rect">
              <a:avLst/>
            </a:prstGeom>
          </p:spPr>
        </p:pic>
        <p:pic>
          <p:nvPicPr>
            <p:cNvPr id="11" name="Picture 10" descr="Acquisition1a.png"/>
            <p:cNvPicPr>
              <a:picLocks noChangeAspect="1"/>
            </p:cNvPicPr>
            <p:nvPr/>
          </p:nvPicPr>
          <p:blipFill>
            <a:blip r:embed="rId6" cstate="print"/>
            <a:srcRect l="20313" t="11125" r="23437" b="11125"/>
            <a:stretch>
              <a:fillRect/>
            </a:stretch>
          </p:blipFill>
          <p:spPr>
            <a:xfrm>
              <a:off x="4245863" y="2470053"/>
              <a:ext cx="3602501" cy="279515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2" name="Picture 37" descr="Acquisition1a.png"/>
            <p:cNvPicPr>
              <a:picLocks noChangeAspect="1"/>
            </p:cNvPicPr>
            <p:nvPr/>
          </p:nvPicPr>
          <p:blipFill>
            <a:blip r:embed="rId7" cstate="print"/>
            <a:srcRect l="21875" t="8344" r="23437" b="19469"/>
            <a:stretch>
              <a:fillRect/>
            </a:stretch>
          </p:blipFill>
          <p:spPr>
            <a:xfrm>
              <a:off x="1367644" y="1336884"/>
              <a:ext cx="3764003" cy="278910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13" name="Rectangle 12"/>
          <p:cNvSpPr/>
          <p:nvPr/>
        </p:nvSpPr>
        <p:spPr>
          <a:xfrm>
            <a:off x="5232400" y="6289611"/>
            <a:ext cx="3454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/>
                <a:ea typeface="华文楷体"/>
                <a:cs typeface="华文楷体"/>
              </a:rPr>
              <a:t>BNL</a:t>
            </a:r>
            <a:r>
              <a:rPr lang="zh-CN" alt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/>
                <a:ea typeface="华文楷体"/>
                <a:cs typeface="华文楷体"/>
              </a:rPr>
              <a:t>研发，对中国</a:t>
            </a:r>
            <a:r>
              <a:rPr lang="zh-CN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/>
                <a:ea typeface="华文楷体"/>
                <a:cs typeface="华文楷体"/>
              </a:rPr>
              <a:t>解禁</a:t>
            </a:r>
            <a:endParaRPr lang="en-US" sz="2400" dirty="0">
              <a:solidFill>
                <a:srgbClr val="FF0000"/>
              </a:solidFill>
              <a:latin typeface="华文楷体"/>
              <a:ea typeface="华文楷体"/>
              <a:cs typeface="华文楷体"/>
            </a:endParaRPr>
          </a:p>
        </p:txBody>
      </p:sp>
    </p:spTree>
    <p:extLst>
      <p:ext uri="{BB962C8B-B14F-4D97-AF65-F5344CB8AC3E}">
        <p14:creationId xmlns:p14="http://schemas.microsoft.com/office/powerpoint/2010/main" val="2519979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b="1" dirty="0" smtClean="0">
                <a:latin typeface="华文楷体"/>
                <a:ea typeface="华文楷体"/>
                <a:cs typeface="华文楷体"/>
              </a:rPr>
              <a:t>升级主要任务</a:t>
            </a:r>
            <a:endParaRPr lang="en-US" b="1" dirty="0">
              <a:latin typeface="华文楷体"/>
              <a:ea typeface="华文楷体"/>
              <a:cs typeface="华文楷体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4256" y="992125"/>
            <a:ext cx="3584013" cy="3017520"/>
          </a:xfrm>
          <a:prstGeom prst="rect">
            <a:avLst/>
          </a:prstGeom>
        </p:spPr>
      </p:pic>
      <p:pic>
        <p:nvPicPr>
          <p:cNvPr id="7" name="Picture 3" descr="its_layout_rev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72"/>
          <a:stretch>
            <a:fillRect/>
          </a:stretch>
        </p:blipFill>
        <p:spPr bwMode="auto">
          <a:xfrm>
            <a:off x="5605137" y="4110037"/>
            <a:ext cx="3271735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842" y="3507995"/>
            <a:ext cx="4831047" cy="28483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00" y="995245"/>
            <a:ext cx="544208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华文楷体"/>
                <a:ea typeface="华文楷体"/>
                <a:cs typeface="华文楷体"/>
              </a:rPr>
              <a:t>ATLAS:   </a:t>
            </a:r>
            <a:r>
              <a:rPr lang="zh-CN" altLang="en-US" sz="2400" b="1" dirty="0" smtClean="0">
                <a:latin typeface="华文楷体"/>
                <a:ea typeface="华文楷体"/>
                <a:cs typeface="华文楷体"/>
              </a:rPr>
              <a:t>硅微条</a:t>
            </a:r>
            <a:r>
              <a:rPr lang="en-US" sz="2400" b="1" dirty="0" smtClean="0">
                <a:latin typeface="华文楷体"/>
                <a:ea typeface="华文楷体"/>
                <a:cs typeface="华文楷体"/>
              </a:rPr>
              <a:t>, </a:t>
            </a:r>
            <a:r>
              <a:rPr lang="en-US" sz="2400" b="1" dirty="0" err="1" smtClean="0">
                <a:latin typeface="华文楷体"/>
                <a:ea typeface="华文楷体"/>
                <a:cs typeface="华文楷体"/>
              </a:rPr>
              <a:t>muon</a:t>
            </a:r>
            <a:r>
              <a:rPr lang="en-US" sz="2400" b="1" dirty="0" smtClean="0">
                <a:latin typeface="华文楷体"/>
                <a:ea typeface="华文楷体"/>
                <a:cs typeface="华文楷体"/>
              </a:rPr>
              <a:t> </a:t>
            </a:r>
            <a:r>
              <a:rPr lang="zh-CN" altLang="en-US" sz="2400" b="1" dirty="0" smtClean="0">
                <a:latin typeface="华文楷体"/>
                <a:ea typeface="华文楷体"/>
                <a:cs typeface="华文楷体"/>
              </a:rPr>
              <a:t>触发室及电子学</a:t>
            </a:r>
            <a:endParaRPr lang="en-US" altLang="zh-CN" sz="2400" b="1" dirty="0" smtClean="0">
              <a:latin typeface="华文楷体"/>
              <a:ea typeface="华文楷体"/>
              <a:cs typeface="华文楷体"/>
            </a:endParaRPr>
          </a:p>
          <a:p>
            <a:r>
              <a:rPr lang="en-US" sz="2400" b="1" dirty="0" smtClean="0">
                <a:latin typeface="华文楷体"/>
                <a:ea typeface="华文楷体"/>
                <a:cs typeface="华文楷体"/>
              </a:rPr>
              <a:t>CMS:      </a:t>
            </a:r>
            <a:r>
              <a:rPr lang="zh-CN" altLang="en-US" sz="2400" b="1" dirty="0" smtClean="0">
                <a:latin typeface="华文楷体"/>
                <a:ea typeface="华文楷体"/>
                <a:cs typeface="华文楷体"/>
              </a:rPr>
              <a:t>硅径迹，</a:t>
            </a:r>
            <a:r>
              <a:rPr lang="en-US" sz="2400" b="1" dirty="0" err="1" smtClean="0">
                <a:latin typeface="华文楷体"/>
                <a:ea typeface="华文楷体"/>
                <a:cs typeface="华文楷体"/>
              </a:rPr>
              <a:t>muon</a:t>
            </a:r>
            <a:r>
              <a:rPr lang="zh-CN" altLang="en-US" sz="2400" b="1" dirty="0">
                <a:latin typeface="华文楷体"/>
                <a:ea typeface="华文楷体"/>
                <a:cs typeface="华文楷体"/>
              </a:rPr>
              <a:t>触发室及电子学</a:t>
            </a:r>
            <a:endParaRPr lang="en-US" altLang="zh-CN" sz="2400" b="1" dirty="0">
              <a:latin typeface="华文楷体"/>
              <a:ea typeface="华文楷体"/>
              <a:cs typeface="华文楷体"/>
            </a:endParaRPr>
          </a:p>
          <a:p>
            <a:r>
              <a:rPr lang="en-US" sz="2400" b="1" dirty="0" smtClean="0">
                <a:latin typeface="华文楷体"/>
                <a:ea typeface="华文楷体"/>
                <a:cs typeface="华文楷体"/>
              </a:rPr>
              <a:t>ALICE:   </a:t>
            </a:r>
            <a:r>
              <a:rPr lang="zh-CN" altLang="en-US" sz="2400" b="1" dirty="0" smtClean="0">
                <a:latin typeface="华文楷体"/>
                <a:ea typeface="华文楷体"/>
                <a:cs typeface="华文楷体"/>
              </a:rPr>
              <a:t>硅径迹</a:t>
            </a:r>
            <a:endParaRPr lang="en-US" sz="2400" b="1" dirty="0" smtClean="0">
              <a:latin typeface="华文楷体"/>
              <a:ea typeface="华文楷体"/>
              <a:cs typeface="华文楷体"/>
            </a:endParaRPr>
          </a:p>
          <a:p>
            <a:r>
              <a:rPr lang="en-US" sz="2400" b="1" dirty="0" err="1" smtClean="0">
                <a:latin typeface="华文楷体"/>
                <a:ea typeface="华文楷体"/>
                <a:cs typeface="华文楷体"/>
              </a:rPr>
              <a:t>LHCb</a:t>
            </a:r>
            <a:r>
              <a:rPr lang="en-US" sz="2400" b="1" dirty="0" smtClean="0">
                <a:latin typeface="华文楷体"/>
                <a:ea typeface="华文楷体"/>
                <a:cs typeface="华文楷体"/>
              </a:rPr>
              <a:t>:    </a:t>
            </a:r>
            <a:r>
              <a:rPr lang="zh-CN" altLang="en-US" sz="2400" b="1" dirty="0" smtClean="0">
                <a:latin typeface="华文楷体"/>
                <a:ea typeface="华文楷体"/>
                <a:cs typeface="华文楷体"/>
              </a:rPr>
              <a:t>闪烁径迹探测器读出电子学</a:t>
            </a:r>
            <a:endParaRPr lang="en-US" sz="2400" b="1" dirty="0">
              <a:latin typeface="华文楷体"/>
              <a:ea typeface="华文楷体"/>
              <a:cs typeface="华文楷体"/>
            </a:endParaRPr>
          </a:p>
        </p:txBody>
      </p:sp>
    </p:spTree>
    <p:extLst>
      <p:ext uri="{BB962C8B-B14F-4D97-AF65-F5344CB8AC3E}">
        <p14:creationId xmlns:p14="http://schemas.microsoft.com/office/powerpoint/2010/main" val="1855194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00" y="0"/>
            <a:ext cx="9110800" cy="863029"/>
          </a:xfrm>
        </p:spPr>
        <p:txBody>
          <a:bodyPr>
            <a:noAutofit/>
          </a:bodyPr>
          <a:lstStyle/>
          <a:p>
            <a:r>
              <a:rPr lang="zh-CN" altLang="en-US" b="1" dirty="0" smtClean="0">
                <a:latin typeface="华文楷体"/>
                <a:ea typeface="华文楷体"/>
                <a:cs typeface="华文楷体"/>
              </a:rPr>
              <a:t>经费和人员</a:t>
            </a:r>
            <a:endParaRPr lang="en-US" b="1" dirty="0">
              <a:latin typeface="华文楷体"/>
              <a:ea typeface="华文楷体"/>
              <a:cs typeface="华文楷体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0900416"/>
              </p:ext>
            </p:extLst>
          </p:nvPr>
        </p:nvGraphicFramePr>
        <p:xfrm>
          <a:off x="104770" y="994994"/>
          <a:ext cx="8926691" cy="581675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03661"/>
                <a:gridCol w="998361"/>
                <a:gridCol w="1011944"/>
                <a:gridCol w="1039110"/>
                <a:gridCol w="1439813"/>
                <a:gridCol w="1351522"/>
                <a:gridCol w="1282280"/>
              </a:tblGrid>
              <a:tr h="84819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 smtClean="0">
                          <a:latin typeface="华文楷体"/>
                          <a:ea typeface="华文楷体"/>
                          <a:cs typeface="华文楷体"/>
                        </a:rPr>
                        <a:t>人民币</a:t>
                      </a:r>
                      <a:endParaRPr lang="en-US" altLang="zh-CN" sz="2400" b="1" dirty="0" smtClean="0">
                        <a:latin typeface="华文楷体"/>
                        <a:ea typeface="华文楷体"/>
                        <a:cs typeface="华文楷体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latin typeface="华文楷体"/>
                          <a:ea typeface="华文楷体"/>
                          <a:cs typeface="华文楷体"/>
                        </a:rPr>
                        <a:t>(</a:t>
                      </a:r>
                      <a:r>
                        <a:rPr lang="zh-CN" altLang="en-US" sz="2400" b="1" dirty="0" smtClean="0">
                          <a:latin typeface="华文楷体"/>
                          <a:ea typeface="华文楷体"/>
                          <a:cs typeface="华文楷体"/>
                        </a:rPr>
                        <a:t>万</a:t>
                      </a:r>
                      <a:r>
                        <a:rPr lang="en-US" altLang="zh-CN" sz="2400" b="1" dirty="0" smtClean="0">
                          <a:latin typeface="华文楷体"/>
                          <a:ea typeface="华文楷体"/>
                          <a:cs typeface="华文楷体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 smtClean="0">
                          <a:latin typeface="华文楷体"/>
                          <a:ea typeface="华文楷体"/>
                          <a:cs typeface="华文楷体"/>
                        </a:rPr>
                        <a:t>建造</a:t>
                      </a:r>
                      <a:endParaRPr lang="en-US" sz="2400" b="1" dirty="0">
                        <a:latin typeface="华文楷体"/>
                        <a:ea typeface="华文楷体"/>
                        <a:cs typeface="华文楷体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 smtClean="0">
                          <a:latin typeface="华文楷体"/>
                          <a:ea typeface="华文楷体"/>
                          <a:cs typeface="华文楷体"/>
                        </a:rPr>
                        <a:t>升</a:t>
                      </a:r>
                      <a:endParaRPr lang="en-US" altLang="zh-CN" sz="2400" b="1" dirty="0" smtClean="0">
                        <a:latin typeface="华文楷体"/>
                        <a:ea typeface="华文楷体"/>
                        <a:cs typeface="华文楷体"/>
                      </a:endParaRPr>
                    </a:p>
                    <a:p>
                      <a:pPr algn="ctr"/>
                      <a:r>
                        <a:rPr lang="en-US" sz="2400" b="1" dirty="0" smtClean="0">
                          <a:latin typeface="华文楷体"/>
                          <a:ea typeface="华文楷体"/>
                          <a:cs typeface="华文楷体"/>
                        </a:rPr>
                        <a:t> I     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华文楷体"/>
                        <a:ea typeface="华文楷体"/>
                        <a:cs typeface="华文楷体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b="1" dirty="0" smtClean="0">
                          <a:latin typeface="华文楷体"/>
                          <a:ea typeface="华文楷体"/>
                          <a:cs typeface="华文楷体"/>
                        </a:rPr>
                        <a:t>级</a:t>
                      </a:r>
                      <a:endParaRPr lang="en-US" sz="2400" b="1" dirty="0" smtClean="0">
                        <a:solidFill>
                          <a:srgbClr val="FF0000"/>
                        </a:solidFill>
                        <a:latin typeface="华文楷体"/>
                        <a:ea typeface="华文楷体"/>
                        <a:cs typeface="华文楷体"/>
                      </a:endParaRPr>
                    </a:p>
                    <a:p>
                      <a:pPr algn="ctr"/>
                      <a:r>
                        <a:rPr lang="en-US" altLang="zh-CN" sz="2400" b="1" dirty="0" smtClean="0">
                          <a:solidFill>
                            <a:srgbClr val="FF0000"/>
                          </a:solidFill>
                          <a:latin typeface="华文楷体"/>
                          <a:ea typeface="华文楷体"/>
                          <a:cs typeface="华文楷体"/>
                        </a:rPr>
                        <a:t>II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华文楷体"/>
                        <a:ea typeface="华文楷体"/>
                        <a:cs typeface="华文楷体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华文楷体"/>
                          <a:ea typeface="华文楷体"/>
                          <a:cs typeface="华文楷体"/>
                        </a:rPr>
                        <a:t>2006</a:t>
                      </a:r>
                      <a:endParaRPr lang="en-US" sz="2400" b="1" dirty="0">
                        <a:latin typeface="华文楷体"/>
                        <a:ea typeface="华文楷体"/>
                        <a:cs typeface="华文楷体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华文楷体"/>
                          <a:ea typeface="华文楷体"/>
                          <a:cs typeface="华文楷体"/>
                        </a:rPr>
                        <a:t>2011</a:t>
                      </a:r>
                      <a:endParaRPr lang="en-US" sz="2400" b="1" dirty="0">
                        <a:latin typeface="华文楷体"/>
                        <a:ea typeface="华文楷体"/>
                        <a:cs typeface="华文楷体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华文楷体"/>
                          <a:ea typeface="华文楷体"/>
                          <a:cs typeface="华文楷体"/>
                        </a:rPr>
                        <a:t>2016</a:t>
                      </a:r>
                      <a:endParaRPr lang="en-US" sz="2400" b="1" dirty="0">
                        <a:latin typeface="华文楷体"/>
                        <a:ea typeface="华文楷体"/>
                        <a:cs typeface="华文楷体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164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华文楷体"/>
                          <a:ea typeface="华文楷体"/>
                          <a:cs typeface="华文楷体"/>
                        </a:rPr>
                        <a:t>ATLAS </a:t>
                      </a:r>
                      <a:endParaRPr lang="en-US" altLang="zh-CN" sz="2400" b="1" dirty="0" smtClean="0">
                        <a:latin typeface="华文楷体"/>
                        <a:ea typeface="华文楷体"/>
                        <a:cs typeface="华文楷体"/>
                      </a:endParaRPr>
                    </a:p>
                    <a:p>
                      <a:pPr algn="ctr"/>
                      <a:r>
                        <a:rPr lang="zh-CN" altLang="en-US" sz="2400" b="1" dirty="0" smtClean="0">
                          <a:solidFill>
                            <a:srgbClr val="0000FF"/>
                          </a:solidFill>
                          <a:latin typeface="华文楷体"/>
                          <a:ea typeface="华文楷体"/>
                          <a:cs typeface="华文楷体"/>
                        </a:rPr>
                        <a:t>人员</a:t>
                      </a:r>
                      <a:endParaRPr lang="en-US" sz="2400" b="1" dirty="0">
                        <a:solidFill>
                          <a:srgbClr val="0000FF"/>
                        </a:solidFill>
                        <a:latin typeface="华文楷体"/>
                        <a:ea typeface="华文楷体"/>
                        <a:cs typeface="华文楷体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华文楷体"/>
                          <a:ea typeface="华文楷体"/>
                          <a:cs typeface="华文楷体"/>
                        </a:rPr>
                        <a:t>1240</a:t>
                      </a:r>
                      <a:endParaRPr lang="en-US" sz="2400" b="1" dirty="0">
                        <a:latin typeface="华文楷体"/>
                        <a:ea typeface="华文楷体"/>
                        <a:cs typeface="华文楷体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华文楷体"/>
                          <a:ea typeface="华文楷体"/>
                          <a:cs typeface="华文楷体"/>
                        </a:rPr>
                        <a:t>1100             </a:t>
                      </a:r>
                      <a:endParaRPr lang="en-US" sz="2400" b="1" dirty="0">
                        <a:latin typeface="华文楷体"/>
                        <a:ea typeface="华文楷体"/>
                        <a:cs typeface="华文楷体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  <a:latin typeface="华文楷体"/>
                          <a:ea typeface="华文楷体"/>
                          <a:cs typeface="华文楷体"/>
                        </a:rPr>
                        <a:t>500</a:t>
                      </a:r>
                      <a:r>
                        <a:rPr lang="en-US" altLang="zh-CN" sz="2400" b="1" dirty="0" smtClean="0">
                          <a:solidFill>
                            <a:srgbClr val="FF0000"/>
                          </a:solidFill>
                          <a:latin typeface="华文楷体"/>
                          <a:ea typeface="华文楷体"/>
                          <a:cs typeface="华文楷体"/>
                        </a:rPr>
                        <a:t>0</a:t>
                      </a:r>
                      <a:endParaRPr lang="en-US" sz="2400" b="1" dirty="0">
                        <a:latin typeface="华文楷体"/>
                        <a:ea typeface="华文楷体"/>
                        <a:cs typeface="华文楷体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华文楷体"/>
                          <a:ea typeface="华文楷体"/>
                          <a:cs typeface="华文楷体"/>
                        </a:rPr>
                        <a:t>1300</a:t>
                      </a:r>
                      <a:endParaRPr lang="en-US" altLang="zh-CN" sz="2400" b="1" dirty="0" smtClean="0">
                        <a:solidFill>
                          <a:srgbClr val="0000FF"/>
                        </a:solidFill>
                        <a:latin typeface="华文楷体"/>
                        <a:ea typeface="华文楷体"/>
                        <a:cs typeface="华文楷体"/>
                      </a:endParaRPr>
                    </a:p>
                    <a:p>
                      <a:pPr algn="ctr"/>
                      <a:r>
                        <a:rPr lang="en-US" altLang="zh-CN" sz="2400" b="1" dirty="0" smtClean="0">
                          <a:solidFill>
                            <a:srgbClr val="0000FF"/>
                          </a:solidFill>
                          <a:latin typeface="华文楷体"/>
                          <a:ea typeface="华文楷体"/>
                          <a:cs typeface="华文楷体"/>
                        </a:rPr>
                        <a:t>10</a:t>
                      </a:r>
                      <a:endParaRPr lang="en-US" sz="2400" b="1" dirty="0">
                        <a:solidFill>
                          <a:srgbClr val="0000FF"/>
                        </a:solidFill>
                        <a:latin typeface="华文楷体"/>
                        <a:ea typeface="华文楷体"/>
                        <a:cs typeface="华文楷体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华文楷体"/>
                          <a:ea typeface="华文楷体"/>
                          <a:cs typeface="华文楷体"/>
                        </a:rPr>
                        <a:t>2000</a:t>
                      </a:r>
                    </a:p>
                    <a:p>
                      <a:pPr algn="ctr"/>
                      <a:r>
                        <a:rPr lang="en-US" sz="2400" b="1" dirty="0" smtClean="0">
                          <a:solidFill>
                            <a:srgbClr val="0000FF"/>
                          </a:solidFill>
                          <a:latin typeface="华文楷体"/>
                          <a:ea typeface="华文楷体"/>
                          <a:cs typeface="华文楷体"/>
                        </a:rPr>
                        <a:t>20</a:t>
                      </a:r>
                      <a:endParaRPr lang="en-US" sz="2400" b="1" dirty="0">
                        <a:solidFill>
                          <a:srgbClr val="0000FF"/>
                        </a:solidFill>
                        <a:latin typeface="华文楷体"/>
                        <a:ea typeface="华文楷体"/>
                        <a:cs typeface="华文楷体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  <a:latin typeface="华文楷体"/>
                          <a:ea typeface="华文楷体"/>
                          <a:cs typeface="华文楷体"/>
                        </a:rPr>
                        <a:t>6560</a:t>
                      </a:r>
                      <a:endParaRPr lang="en-US" altLang="zh-CN" sz="2400" b="1" dirty="0" smtClean="0">
                        <a:solidFill>
                          <a:srgbClr val="0000FF"/>
                        </a:solidFill>
                        <a:latin typeface="华文楷体"/>
                        <a:ea typeface="华文楷体"/>
                        <a:cs typeface="华文楷体"/>
                      </a:endParaRPr>
                    </a:p>
                    <a:p>
                      <a:pPr algn="ctr"/>
                      <a:r>
                        <a:rPr lang="en-US" altLang="zh-CN" sz="2400" b="1" dirty="0" smtClean="0">
                          <a:solidFill>
                            <a:srgbClr val="0000FF"/>
                          </a:solidFill>
                          <a:latin typeface="华文楷体"/>
                          <a:ea typeface="华文楷体"/>
                          <a:cs typeface="华文楷体"/>
                        </a:rPr>
                        <a:t>30</a:t>
                      </a:r>
                      <a:endParaRPr lang="en-US" sz="2400" b="1" dirty="0">
                        <a:solidFill>
                          <a:srgbClr val="0000FF"/>
                        </a:solidFill>
                        <a:latin typeface="华文楷体"/>
                        <a:ea typeface="华文楷体"/>
                        <a:cs typeface="华文楷体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3128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latin typeface="华文楷体"/>
                          <a:ea typeface="华文楷体"/>
                          <a:cs typeface="华文楷体"/>
                        </a:rPr>
                        <a:t>CMS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 smtClean="0">
                        <a:solidFill>
                          <a:srgbClr val="0000FF"/>
                        </a:solidFill>
                        <a:latin typeface="华文楷体"/>
                        <a:ea typeface="华文楷体"/>
                        <a:cs typeface="华文楷体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华文楷体"/>
                          <a:ea typeface="华文楷体"/>
                          <a:cs typeface="华文楷体"/>
                        </a:rPr>
                        <a:t>2750</a:t>
                      </a:r>
                      <a:endParaRPr lang="en-US" sz="2400" b="1" dirty="0">
                        <a:latin typeface="华文楷体"/>
                        <a:ea typeface="华文楷体"/>
                        <a:cs typeface="华文楷体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华文楷体"/>
                          <a:ea typeface="华文楷体"/>
                          <a:cs typeface="华文楷体"/>
                        </a:rPr>
                        <a:t>700          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华文楷体"/>
                        <a:ea typeface="华文楷体"/>
                        <a:cs typeface="华文楷体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 smtClean="0">
                          <a:solidFill>
                            <a:srgbClr val="FF0000"/>
                          </a:solidFill>
                          <a:latin typeface="华文楷体"/>
                          <a:ea typeface="华文楷体"/>
                          <a:cs typeface="华文楷体"/>
                        </a:rPr>
                        <a:t>4000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华文楷体"/>
                        <a:ea typeface="华文楷体"/>
                        <a:cs typeface="华文楷体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华文楷体"/>
                          <a:ea typeface="华文楷体"/>
                          <a:cs typeface="华文楷体"/>
                        </a:rPr>
                        <a:t>1350</a:t>
                      </a:r>
                    </a:p>
                    <a:p>
                      <a:pPr algn="ctr"/>
                      <a:r>
                        <a:rPr lang="en-US" altLang="zh-CN" sz="2400" b="1" dirty="0" smtClean="0">
                          <a:solidFill>
                            <a:srgbClr val="0000FF"/>
                          </a:solidFill>
                          <a:latin typeface="华文楷体"/>
                          <a:ea typeface="华文楷体"/>
                          <a:cs typeface="华文楷体"/>
                        </a:rPr>
                        <a:t>10</a:t>
                      </a:r>
                      <a:endParaRPr lang="en-US" sz="2400" b="1" dirty="0">
                        <a:solidFill>
                          <a:srgbClr val="0000FF"/>
                        </a:solidFill>
                        <a:latin typeface="华文楷体"/>
                        <a:ea typeface="华文楷体"/>
                        <a:cs typeface="华文楷体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华文楷体"/>
                          <a:ea typeface="华文楷体"/>
                          <a:cs typeface="华文楷体"/>
                        </a:rPr>
                        <a:t>1000</a:t>
                      </a:r>
                    </a:p>
                    <a:p>
                      <a:pPr algn="ctr"/>
                      <a:r>
                        <a:rPr lang="en-US" sz="2400" b="1" dirty="0" smtClean="0">
                          <a:solidFill>
                            <a:srgbClr val="0000FF"/>
                          </a:solidFill>
                          <a:latin typeface="华文楷体"/>
                          <a:ea typeface="华文楷体"/>
                          <a:cs typeface="华文楷体"/>
                        </a:rPr>
                        <a:t>10</a:t>
                      </a:r>
                      <a:endParaRPr lang="en-US" sz="2400" b="1" dirty="0">
                        <a:solidFill>
                          <a:srgbClr val="0000FF"/>
                        </a:solidFill>
                        <a:latin typeface="华文楷体"/>
                        <a:ea typeface="华文楷体"/>
                        <a:cs typeface="华文楷体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  <a:latin typeface="华文楷体"/>
                          <a:ea typeface="华文楷体"/>
                          <a:cs typeface="华文楷体"/>
                        </a:rPr>
                        <a:t>4675</a:t>
                      </a:r>
                    </a:p>
                    <a:p>
                      <a:pPr algn="ctr"/>
                      <a:r>
                        <a:rPr lang="en-US" sz="2400" b="1" dirty="0" smtClean="0">
                          <a:solidFill>
                            <a:srgbClr val="0000FF"/>
                          </a:solidFill>
                          <a:latin typeface="华文楷体"/>
                          <a:ea typeface="华文楷体"/>
                          <a:cs typeface="华文楷体"/>
                        </a:rPr>
                        <a:t>17</a:t>
                      </a:r>
                      <a:endParaRPr lang="en-US" sz="2400" b="1" dirty="0">
                        <a:solidFill>
                          <a:srgbClr val="0000FF"/>
                        </a:solidFill>
                        <a:latin typeface="华文楷体"/>
                        <a:ea typeface="华文楷体"/>
                        <a:cs typeface="华文楷体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3018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1" dirty="0" smtClean="0">
                          <a:latin typeface="华文楷体"/>
                          <a:ea typeface="华文楷体"/>
                          <a:cs typeface="华文楷体"/>
                        </a:rPr>
                        <a:t>ALICE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华文楷体"/>
                          <a:ea typeface="华文楷体"/>
                          <a:cs typeface="华文楷体"/>
                        </a:rPr>
                        <a:t>520</a:t>
                      </a:r>
                    </a:p>
                    <a:p>
                      <a:pPr algn="ctr"/>
                      <a:r>
                        <a:rPr lang="en-US" sz="1800" b="1" dirty="0" smtClean="0">
                          <a:latin typeface="华文楷体"/>
                          <a:ea typeface="华文楷体"/>
                          <a:cs typeface="华文楷体"/>
                        </a:rPr>
                        <a:t>+600</a:t>
                      </a:r>
                    </a:p>
                    <a:p>
                      <a:pPr algn="ctr"/>
                      <a:r>
                        <a:rPr lang="en-US" sz="1800" b="1" dirty="0" smtClean="0">
                          <a:latin typeface="华文楷体"/>
                          <a:ea typeface="华文楷体"/>
                          <a:cs typeface="华文楷体"/>
                        </a:rPr>
                        <a:t>=1120</a:t>
                      </a:r>
                      <a:endParaRPr lang="en-US" sz="1800" b="1" dirty="0">
                        <a:latin typeface="华文楷体"/>
                        <a:ea typeface="华文楷体"/>
                        <a:cs typeface="华文楷体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  <a:latin typeface="华文楷体"/>
                          <a:ea typeface="华文楷体"/>
                          <a:cs typeface="华文楷体"/>
                        </a:rPr>
                        <a:t>980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华文楷体"/>
                        <a:ea typeface="华文楷体"/>
                        <a:cs typeface="华文楷体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  <a:latin typeface="华文楷体"/>
                        <a:ea typeface="华文楷体"/>
                        <a:cs typeface="华文楷体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2400" b="1" dirty="0" smtClean="0">
                          <a:latin typeface="华文楷体"/>
                          <a:ea typeface="华文楷体"/>
                          <a:cs typeface="华文楷体"/>
                        </a:rPr>
                        <a:t>510</a:t>
                      </a:r>
                    </a:p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2400" b="1" dirty="0" smtClean="0">
                          <a:solidFill>
                            <a:srgbClr val="0000FF"/>
                          </a:solidFill>
                          <a:latin typeface="华文楷体"/>
                          <a:ea typeface="华文楷体"/>
                          <a:cs typeface="华文楷体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2400" b="1" dirty="0" smtClean="0">
                          <a:latin typeface="华文楷体"/>
                          <a:ea typeface="华文楷体"/>
                          <a:cs typeface="华文楷体"/>
                        </a:rPr>
                        <a:t>1350</a:t>
                      </a:r>
                    </a:p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2400" b="1" dirty="0" smtClean="0">
                          <a:solidFill>
                            <a:srgbClr val="3333FF"/>
                          </a:solidFill>
                          <a:latin typeface="华文楷体"/>
                          <a:ea typeface="华文楷体"/>
                          <a:cs typeface="华文楷体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2400" b="1" dirty="0" smtClean="0">
                          <a:solidFill>
                            <a:srgbClr val="FF0000"/>
                          </a:solidFill>
                          <a:latin typeface="华文楷体"/>
                          <a:ea typeface="华文楷体"/>
                          <a:cs typeface="华文楷体"/>
                        </a:rPr>
                        <a:t>2200</a:t>
                      </a:r>
                    </a:p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2400" b="1" dirty="0" smtClean="0">
                          <a:solidFill>
                            <a:srgbClr val="3333FF"/>
                          </a:solidFill>
                          <a:latin typeface="华文楷体"/>
                          <a:ea typeface="华文楷体"/>
                          <a:cs typeface="华文楷体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938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latin typeface="华文楷体"/>
                          <a:ea typeface="华文楷体"/>
                          <a:cs typeface="华文楷体"/>
                        </a:rPr>
                        <a:t>LHCb</a:t>
                      </a:r>
                      <a:endParaRPr lang="en-US" sz="2400" b="1" dirty="0">
                        <a:latin typeface="华文楷体"/>
                        <a:ea typeface="华文楷体"/>
                        <a:cs typeface="华文楷体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华文楷体"/>
                          <a:ea typeface="华文楷体"/>
                          <a:cs typeface="华文楷体"/>
                        </a:rPr>
                        <a:t>120</a:t>
                      </a:r>
                      <a:endParaRPr lang="en-US" sz="2400" b="1" dirty="0">
                        <a:latin typeface="华文楷体"/>
                        <a:ea typeface="华文楷体"/>
                        <a:cs typeface="华文楷体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  <a:latin typeface="华文楷体"/>
                        <a:ea typeface="华文楷体"/>
                        <a:cs typeface="华文楷体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1" dirty="0" smtClean="0">
                          <a:solidFill>
                            <a:srgbClr val="FF0000"/>
                          </a:solidFill>
                          <a:latin typeface="华文楷体"/>
                          <a:ea typeface="华文楷体"/>
                          <a:cs typeface="华文楷体"/>
                        </a:rPr>
                        <a:t>392</a:t>
                      </a:r>
                      <a:endParaRPr lang="en-US" sz="2400" b="1" dirty="0" smtClean="0">
                        <a:solidFill>
                          <a:srgbClr val="FF0000"/>
                        </a:solidFill>
                        <a:latin typeface="华文楷体"/>
                        <a:ea typeface="华文楷体"/>
                        <a:cs typeface="华文楷体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2400" b="1" dirty="0" smtClean="0">
                          <a:latin typeface="华文楷体"/>
                          <a:ea typeface="华文楷体"/>
                          <a:cs typeface="华文楷体"/>
                        </a:rPr>
                        <a:t>125</a:t>
                      </a:r>
                    </a:p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2400" b="1" dirty="0" smtClean="0">
                          <a:solidFill>
                            <a:srgbClr val="0000FF"/>
                          </a:solidFill>
                          <a:latin typeface="华文楷体"/>
                          <a:ea typeface="华文楷体"/>
                          <a:cs typeface="华文楷体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2400" b="1" dirty="0" smtClean="0">
                          <a:latin typeface="华文楷体"/>
                          <a:ea typeface="华文楷体"/>
                          <a:cs typeface="华文楷体"/>
                        </a:rPr>
                        <a:t>620</a:t>
                      </a:r>
                    </a:p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2400" b="1" dirty="0" smtClean="0">
                          <a:solidFill>
                            <a:srgbClr val="0000FF"/>
                          </a:solidFill>
                          <a:latin typeface="华文楷体"/>
                          <a:ea typeface="华文楷体"/>
                          <a:cs typeface="华文楷体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2400" b="1" dirty="0" smtClean="0">
                          <a:solidFill>
                            <a:srgbClr val="FF0000"/>
                          </a:solidFill>
                          <a:latin typeface="华文楷体"/>
                          <a:ea typeface="华文楷体"/>
                          <a:cs typeface="华文楷体"/>
                        </a:rPr>
                        <a:t>1961</a:t>
                      </a:r>
                    </a:p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2400" b="1" dirty="0" smtClean="0">
                          <a:solidFill>
                            <a:srgbClr val="0000FF"/>
                          </a:solidFill>
                          <a:latin typeface="华文楷体"/>
                          <a:ea typeface="华文楷体"/>
                          <a:cs typeface="华文楷体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938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华文楷体"/>
                          <a:ea typeface="华文楷体"/>
                          <a:cs typeface="华文楷体"/>
                        </a:rPr>
                        <a:t>NSFC(</a:t>
                      </a:r>
                      <a:r>
                        <a:rPr lang="zh-CN" altLang="en-US" sz="2400" b="1" dirty="0" smtClean="0">
                          <a:latin typeface="华文楷体"/>
                          <a:ea typeface="华文楷体"/>
                          <a:cs typeface="华文楷体"/>
                        </a:rPr>
                        <a:t>亿</a:t>
                      </a:r>
                      <a:r>
                        <a:rPr lang="en-US" altLang="zh-CN" sz="2400" b="1" dirty="0" smtClean="0">
                          <a:latin typeface="华文楷体"/>
                          <a:ea typeface="华文楷体"/>
                          <a:cs typeface="华文楷体"/>
                        </a:rPr>
                        <a:t>)</a:t>
                      </a:r>
                      <a:endParaRPr lang="en-US" sz="2400" b="1" dirty="0">
                        <a:latin typeface="华文楷体"/>
                        <a:ea typeface="华文楷体"/>
                        <a:cs typeface="华文楷体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华文楷体"/>
                        <a:ea typeface="华文楷体"/>
                        <a:cs typeface="华文楷体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华文楷体"/>
                        <a:ea typeface="华文楷体"/>
                        <a:cs typeface="华文楷体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华文楷体"/>
                        <a:ea typeface="华文楷体"/>
                        <a:cs typeface="华文楷体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zh-CN" sz="2400" b="1" dirty="0" smtClean="0">
                          <a:latin typeface="华文楷体"/>
                          <a:ea typeface="华文楷体"/>
                          <a:cs typeface="华文楷体"/>
                        </a:rPr>
                        <a:t>3</a:t>
                      </a:r>
                      <a:r>
                        <a:rPr lang="en-US" altLang="zh-CN" sz="2400" b="1" dirty="0" smtClean="0">
                          <a:latin typeface="华文楷体"/>
                          <a:ea typeface="华文楷体"/>
                          <a:cs typeface="华文楷体"/>
                        </a:rPr>
                        <a:t>6            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2400" b="1" dirty="0" smtClean="0">
                          <a:latin typeface="华文楷体"/>
                          <a:ea typeface="华文楷体"/>
                          <a:cs typeface="华文楷体"/>
                        </a:rPr>
                        <a:t>140                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2400" b="1" dirty="0" smtClean="0">
                          <a:latin typeface="华文楷体"/>
                          <a:ea typeface="华文楷体"/>
                          <a:cs typeface="华文楷体"/>
                        </a:rPr>
                        <a:t>220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212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华文楷体"/>
                          <a:ea typeface="华文楷体"/>
                          <a:cs typeface="华文楷体"/>
                        </a:rPr>
                        <a:t>GDP(</a:t>
                      </a:r>
                      <a:r>
                        <a:rPr lang="zh-CN" altLang="en-US" sz="2400" b="1" dirty="0" smtClean="0">
                          <a:latin typeface="华文楷体"/>
                          <a:ea typeface="华文楷体"/>
                          <a:cs typeface="华文楷体"/>
                        </a:rPr>
                        <a:t>亿</a:t>
                      </a:r>
                      <a:r>
                        <a:rPr lang="en-US" altLang="zh-CN" sz="2400" b="1" dirty="0" smtClean="0">
                          <a:latin typeface="华文楷体"/>
                          <a:ea typeface="华文楷体"/>
                          <a:cs typeface="华文楷体"/>
                        </a:rPr>
                        <a:t>)</a:t>
                      </a:r>
                      <a:endParaRPr lang="en-US" sz="2400" b="1" dirty="0">
                        <a:latin typeface="华文楷体"/>
                        <a:ea typeface="华文楷体"/>
                        <a:cs typeface="华文楷体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华文楷体"/>
                        <a:ea typeface="华文楷体"/>
                        <a:cs typeface="华文楷体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华文楷体"/>
                        <a:ea typeface="华文楷体"/>
                        <a:cs typeface="华文楷体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华文楷体"/>
                        <a:ea typeface="华文楷体"/>
                        <a:cs typeface="华文楷体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2400" b="1" dirty="0" smtClean="0">
                          <a:latin typeface="华文楷体"/>
                          <a:ea typeface="华文楷体"/>
                          <a:cs typeface="华文楷体"/>
                        </a:rPr>
                        <a:t>216314    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2400" b="1" dirty="0" smtClean="0">
                          <a:latin typeface="华文楷体"/>
                          <a:ea typeface="华文楷体"/>
                          <a:cs typeface="华文楷体"/>
                        </a:rPr>
                        <a:t>  471564       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2400" b="1" dirty="0" smtClean="0">
                          <a:latin typeface="华文楷体"/>
                          <a:ea typeface="华文楷体"/>
                          <a:cs typeface="华文楷体"/>
                        </a:rPr>
                        <a:t> 636463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885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zh-CN" altLang="en-US" b="1" dirty="0" smtClean="0">
                <a:latin typeface="华文楷体"/>
                <a:ea typeface="华文楷体"/>
                <a:cs typeface="华文楷体"/>
              </a:rPr>
              <a:t>发展与变化</a:t>
            </a:r>
            <a:endParaRPr kumimoji="1" lang="zh-CN" altLang="en-US" b="1" dirty="0">
              <a:latin typeface="华文楷体"/>
              <a:ea typeface="华文楷体"/>
              <a:cs typeface="华文楷体"/>
            </a:endParaRPr>
          </a:p>
        </p:txBody>
      </p:sp>
      <p:graphicFrame>
        <p:nvGraphicFramePr>
          <p:cNvPr id="4" name="内容占位符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5856741"/>
              </p:ext>
            </p:extLst>
          </p:nvPr>
        </p:nvGraphicFramePr>
        <p:xfrm>
          <a:off x="98637" y="1134268"/>
          <a:ext cx="8889701" cy="49918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39815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26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3751"/>
            <a:ext cx="9144000" cy="3496530"/>
          </a:xfrm>
          <a:prstGeom prst="rect">
            <a:avLst/>
          </a:prstGeom>
        </p:spPr>
      </p:pic>
      <p:sp>
        <p:nvSpPr>
          <p:cNvPr id="2" name="Line Callout 1 1"/>
          <p:cNvSpPr/>
          <p:nvPr/>
        </p:nvSpPr>
        <p:spPr>
          <a:xfrm>
            <a:off x="36990" y="4215259"/>
            <a:ext cx="1933807" cy="2506216"/>
          </a:xfrm>
          <a:prstGeom prst="borderCallout1">
            <a:avLst>
              <a:gd name="adj1" fmla="val -150"/>
              <a:gd name="adj2" fmla="val 50000"/>
              <a:gd name="adj3" fmla="val -17470"/>
              <a:gd name="adj4" fmla="val 50129"/>
            </a:avLst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4205089"/>
            <a:ext cx="198578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华文楷体"/>
                <a:ea typeface="华文楷体"/>
                <a:cs typeface="华文楷体"/>
              </a:rPr>
              <a:t>~1% </a:t>
            </a:r>
            <a:r>
              <a:rPr lang="zh-CN" altLang="en-US" sz="2000" b="1" dirty="0" smtClean="0">
                <a:latin typeface="华文楷体"/>
                <a:ea typeface="华文楷体"/>
                <a:cs typeface="华文楷体"/>
              </a:rPr>
              <a:t>硬件投入</a:t>
            </a:r>
            <a:r>
              <a:rPr lang="en-US" altLang="zh-CN" sz="2000" b="1" dirty="0" smtClean="0">
                <a:latin typeface="华文楷体"/>
                <a:ea typeface="华文楷体"/>
                <a:cs typeface="华文楷体"/>
              </a:rPr>
              <a:t> </a:t>
            </a:r>
            <a:r>
              <a:rPr lang="zh-CN" altLang="en-US" sz="20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批量生产</a:t>
            </a:r>
            <a:r>
              <a:rPr lang="zh-CN" altLang="en-US" sz="2000" b="1" dirty="0" smtClean="0">
                <a:latin typeface="华文楷体"/>
                <a:ea typeface="华文楷体"/>
                <a:cs typeface="华文楷体"/>
              </a:rPr>
              <a:t>；</a:t>
            </a:r>
            <a:r>
              <a:rPr lang="en-US" altLang="zh-CN" sz="20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Higgs</a:t>
            </a:r>
            <a:r>
              <a:rPr lang="zh-CN" altLang="en-US" sz="2000" b="1" dirty="0" smtClean="0">
                <a:latin typeface="华文楷体"/>
                <a:ea typeface="华文楷体"/>
                <a:cs typeface="华文楷体"/>
              </a:rPr>
              <a:t>粒子分析中做出了直接贡献，</a:t>
            </a:r>
            <a:r>
              <a:rPr lang="zh-CN" altLang="en-US" sz="20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分享</a:t>
            </a:r>
            <a:r>
              <a:rPr lang="zh-CN" altLang="en-US" sz="2000" b="1" dirty="0" smtClean="0">
                <a:latin typeface="华文楷体"/>
                <a:ea typeface="华文楷体"/>
                <a:cs typeface="华文楷体"/>
              </a:rPr>
              <a:t>了这一重大成果。</a:t>
            </a:r>
            <a:endParaRPr lang="en-US" altLang="zh-CN" sz="2000" b="1" dirty="0" smtClean="0">
              <a:latin typeface="华文楷体"/>
              <a:ea typeface="华文楷体"/>
              <a:cs typeface="华文楷体"/>
            </a:endParaRPr>
          </a:p>
          <a:p>
            <a:r>
              <a:rPr lang="zh-CN" altLang="en-US" sz="2000" b="1" dirty="0" smtClean="0">
                <a:latin typeface="华文楷体"/>
                <a:ea typeface="华文楷体"/>
                <a:cs typeface="华文楷体"/>
              </a:rPr>
              <a:t>吸引和培养了人才和队伍。</a:t>
            </a:r>
            <a:endParaRPr lang="en-US" sz="2000" b="1" dirty="0">
              <a:latin typeface="华文楷体"/>
              <a:ea typeface="华文楷体"/>
              <a:cs typeface="华文楷体"/>
            </a:endParaRPr>
          </a:p>
        </p:txBody>
      </p:sp>
      <p:sp>
        <p:nvSpPr>
          <p:cNvPr id="6" name="Line Callout 1 5"/>
          <p:cNvSpPr/>
          <p:nvPr/>
        </p:nvSpPr>
        <p:spPr>
          <a:xfrm>
            <a:off x="2052463" y="4215259"/>
            <a:ext cx="2218642" cy="2532046"/>
          </a:xfrm>
          <a:prstGeom prst="borderCallout1">
            <a:avLst>
              <a:gd name="adj1" fmla="val -1372"/>
              <a:gd name="adj2" fmla="val 50000"/>
              <a:gd name="adj3" fmla="val -20677"/>
              <a:gd name="adj4" fmla="val 49488"/>
            </a:avLst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7" name="Right Brace 6"/>
          <p:cNvSpPr/>
          <p:nvPr/>
        </p:nvSpPr>
        <p:spPr>
          <a:xfrm rot="5400000">
            <a:off x="2969391" y="2240534"/>
            <a:ext cx="372232" cy="2690001"/>
          </a:xfrm>
          <a:prstGeom prst="rightBrace">
            <a:avLst>
              <a:gd name="adj1" fmla="val 0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156447" y="4241899"/>
            <a:ext cx="223309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Symbol" charset="2"/>
                <a:ea typeface="华文楷体"/>
                <a:cs typeface="Symbol" charset="2"/>
              </a:rPr>
              <a:t>m</a:t>
            </a:r>
            <a:r>
              <a:rPr lang="zh-CN" altLang="en-US" sz="2000" b="1" dirty="0" smtClean="0">
                <a:latin typeface="华文楷体"/>
                <a:ea typeface="华文楷体"/>
                <a:cs typeface="华文楷体"/>
              </a:rPr>
              <a:t>探测器升级，触发室和电子学</a:t>
            </a:r>
            <a:r>
              <a:rPr lang="zh-CN" altLang="en-US" sz="20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预研和生产</a:t>
            </a:r>
            <a:r>
              <a:rPr lang="zh-CN" altLang="en-US" sz="2000" b="1" dirty="0" smtClean="0">
                <a:latin typeface="华文楷体"/>
                <a:ea typeface="华文楷体"/>
                <a:cs typeface="华文楷体"/>
              </a:rPr>
              <a:t>。</a:t>
            </a:r>
            <a:r>
              <a:rPr lang="zh-CN" altLang="en-US" sz="20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最前沿</a:t>
            </a:r>
            <a:r>
              <a:rPr lang="zh-CN" altLang="en-US" sz="2000" b="1" dirty="0" smtClean="0">
                <a:solidFill>
                  <a:srgbClr val="000000"/>
                </a:solidFill>
                <a:latin typeface="华文楷体"/>
                <a:ea typeface="华文楷体"/>
                <a:cs typeface="华文楷体"/>
              </a:rPr>
              <a:t>的技术和方法。小规模。</a:t>
            </a:r>
            <a:endParaRPr lang="en-US" sz="2000" b="1" dirty="0" smtClean="0">
              <a:solidFill>
                <a:srgbClr val="FF0000"/>
              </a:solidFill>
              <a:latin typeface="华文楷体"/>
              <a:ea typeface="华文楷体"/>
              <a:cs typeface="华文楷体"/>
            </a:endParaRPr>
          </a:p>
          <a:p>
            <a:r>
              <a:rPr lang="zh-CN" altLang="en-US" sz="2000" b="1" dirty="0" smtClean="0">
                <a:latin typeface="华文楷体"/>
                <a:ea typeface="华文楷体"/>
                <a:cs typeface="华文楷体"/>
              </a:rPr>
              <a:t>新阶段，新面貌新水平和能力，应有新的更大的作为。</a:t>
            </a:r>
            <a:endParaRPr lang="en-US" sz="2000" b="1" dirty="0">
              <a:latin typeface="华文楷体"/>
              <a:ea typeface="华文楷体"/>
              <a:cs typeface="华文楷体"/>
            </a:endParaRPr>
          </a:p>
        </p:txBody>
      </p:sp>
      <p:sp>
        <p:nvSpPr>
          <p:cNvPr id="12" name="Line Callout 1 11"/>
          <p:cNvSpPr/>
          <p:nvPr/>
        </p:nvSpPr>
        <p:spPr>
          <a:xfrm>
            <a:off x="4619978" y="4233957"/>
            <a:ext cx="2872815" cy="2532046"/>
          </a:xfrm>
          <a:prstGeom prst="borderCallout1">
            <a:avLst>
              <a:gd name="adj1" fmla="val -1372"/>
              <a:gd name="adj2" fmla="val 50000"/>
              <a:gd name="adj3" fmla="val -15461"/>
              <a:gd name="adj4" fmla="val 50195"/>
            </a:avLst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13" name="Right Brace 12"/>
          <p:cNvSpPr/>
          <p:nvPr/>
        </p:nvSpPr>
        <p:spPr>
          <a:xfrm rot="5400000">
            <a:off x="5830854" y="2358103"/>
            <a:ext cx="372231" cy="3032925"/>
          </a:xfrm>
          <a:prstGeom prst="rightBrace">
            <a:avLst>
              <a:gd name="adj1" fmla="val 0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709982" y="4364462"/>
            <a:ext cx="282345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latin typeface="华文楷体"/>
                <a:ea typeface="华文楷体"/>
                <a:cs typeface="华文楷体"/>
              </a:rPr>
              <a:t>进入较大规模的，技术</a:t>
            </a:r>
            <a:endParaRPr lang="en-US" altLang="zh-CN" sz="2000" b="1" dirty="0" smtClean="0">
              <a:latin typeface="华文楷体"/>
              <a:ea typeface="华文楷体"/>
              <a:cs typeface="华文楷体"/>
            </a:endParaRPr>
          </a:p>
          <a:p>
            <a:r>
              <a:rPr lang="zh-CN" altLang="en-US" sz="2000" b="1" dirty="0" smtClean="0">
                <a:latin typeface="华文楷体"/>
                <a:ea typeface="华文楷体"/>
                <a:cs typeface="华文楷体"/>
              </a:rPr>
              <a:t>含量高，涉及最前沿</a:t>
            </a:r>
            <a:endParaRPr lang="en-US" altLang="zh-CN" sz="2000" b="1" dirty="0" smtClean="0">
              <a:latin typeface="华文楷体"/>
              <a:ea typeface="华文楷体"/>
              <a:cs typeface="华文楷体"/>
            </a:endParaRPr>
          </a:p>
          <a:p>
            <a:r>
              <a:rPr lang="zh-CN" altLang="en-US" sz="2000" b="1" dirty="0" smtClean="0">
                <a:latin typeface="华文楷体"/>
                <a:ea typeface="华文楷体"/>
                <a:cs typeface="华文楷体"/>
              </a:rPr>
              <a:t>技术和方法的升级改进。</a:t>
            </a:r>
            <a:endParaRPr lang="en-US" altLang="zh-CN" sz="2000" b="1" dirty="0" smtClean="0">
              <a:latin typeface="华文楷体"/>
              <a:ea typeface="华文楷体"/>
              <a:cs typeface="华文楷体"/>
            </a:endParaRPr>
          </a:p>
          <a:p>
            <a:endParaRPr lang="en-US" altLang="zh-CN" sz="1000" b="1" dirty="0">
              <a:latin typeface="华文楷体"/>
              <a:ea typeface="华文楷体"/>
              <a:cs typeface="华文楷体"/>
            </a:endParaRPr>
          </a:p>
          <a:p>
            <a:r>
              <a:rPr lang="zh-CN" altLang="en-US" sz="2000" b="1" dirty="0" smtClean="0">
                <a:latin typeface="华文楷体"/>
                <a:ea typeface="华文楷体"/>
                <a:cs typeface="华文楷体"/>
              </a:rPr>
              <a:t>逐渐走向与大国地位相</a:t>
            </a:r>
            <a:endParaRPr lang="en-US" altLang="zh-CN" sz="2000" b="1" dirty="0" smtClean="0">
              <a:latin typeface="华文楷体"/>
              <a:ea typeface="华文楷体"/>
              <a:cs typeface="华文楷体"/>
            </a:endParaRPr>
          </a:p>
          <a:p>
            <a:r>
              <a:rPr lang="zh-CN" altLang="en-US" sz="2000" b="1" dirty="0" smtClean="0">
                <a:latin typeface="华文楷体"/>
                <a:ea typeface="华文楷体"/>
                <a:cs typeface="华文楷体"/>
              </a:rPr>
              <a:t>称的规模，水平和成果</a:t>
            </a:r>
            <a:r>
              <a:rPr lang="en-US" altLang="zh-CN" sz="2000" b="1" dirty="0" smtClean="0">
                <a:latin typeface="华文楷体"/>
                <a:ea typeface="华文楷体"/>
                <a:cs typeface="华文楷体"/>
              </a:rPr>
              <a:t>,</a:t>
            </a:r>
          </a:p>
          <a:p>
            <a:r>
              <a:rPr lang="zh-CN" altLang="en-US" sz="2000" b="1" dirty="0" smtClean="0">
                <a:latin typeface="华文楷体"/>
                <a:ea typeface="华文楷体"/>
                <a:cs typeface="华文楷体"/>
              </a:rPr>
              <a:t>以及科学家和过程技术队伍</a:t>
            </a:r>
            <a:endParaRPr lang="en-US" altLang="zh-CN" sz="2000" b="1" dirty="0" smtClean="0">
              <a:latin typeface="华文楷体"/>
              <a:ea typeface="华文楷体"/>
              <a:cs typeface="华文楷体"/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7632073" y="5165846"/>
            <a:ext cx="1208309" cy="480831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47895" y="1887300"/>
            <a:ext cx="7446420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需要高统计量数据研究</a:t>
            </a:r>
            <a:r>
              <a:rPr lang="en-US" altLang="zh-CN" sz="28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Higgs</a:t>
            </a:r>
            <a:r>
              <a:rPr lang="zh-CN" altLang="en-US" sz="28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性质，寻找新物理</a:t>
            </a:r>
            <a:endParaRPr lang="en-US" sz="2800" b="1" dirty="0">
              <a:solidFill>
                <a:srgbClr val="FF0000"/>
              </a:solidFill>
              <a:latin typeface="华文楷体"/>
              <a:ea typeface="华文楷体"/>
              <a:cs typeface="华文楷体"/>
            </a:endParaRPr>
          </a:p>
        </p:txBody>
      </p:sp>
    </p:spTree>
    <p:extLst>
      <p:ext uri="{BB962C8B-B14F-4D97-AF65-F5344CB8AC3E}">
        <p14:creationId xmlns:p14="http://schemas.microsoft.com/office/powerpoint/2010/main" val="1838370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  <p:bldP spid="8" grpId="0"/>
      <p:bldP spid="12" grpId="0" animBg="1"/>
      <p:bldP spid="13" grpId="0" animBg="1"/>
      <p:bldP spid="14" grpId="0"/>
      <p:bldP spid="15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0" y="50539"/>
            <a:ext cx="9144000" cy="6807461"/>
          </a:xfrm>
          <a:prstGeom prst="rect">
            <a:avLst/>
          </a:prstGeom>
        </p:spPr>
      </p:pic>
      <p:sp>
        <p:nvSpPr>
          <p:cNvPr id="7" name="Rectangular Callout 6"/>
          <p:cNvSpPr/>
          <p:nvPr/>
        </p:nvSpPr>
        <p:spPr>
          <a:xfrm>
            <a:off x="1664506" y="3895961"/>
            <a:ext cx="1185653" cy="639396"/>
          </a:xfrm>
          <a:prstGeom prst="wedgeRectCallout">
            <a:avLst>
              <a:gd name="adj1" fmla="val 16086"/>
              <a:gd name="adj2" fmla="val 181548"/>
            </a:avLst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00FF"/>
                </a:solidFill>
              </a:rPr>
              <a:t>China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8" name="Rectangular Callout 7"/>
          <p:cNvSpPr/>
          <p:nvPr/>
        </p:nvSpPr>
        <p:spPr>
          <a:xfrm>
            <a:off x="2302491" y="2046611"/>
            <a:ext cx="1243295" cy="670219"/>
          </a:xfrm>
          <a:prstGeom prst="wedgeRectCallout">
            <a:avLst>
              <a:gd name="adj1" fmla="val 21356"/>
              <a:gd name="adj2" fmla="val 162487"/>
            </a:avLst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00FF"/>
                </a:solidFill>
              </a:rPr>
              <a:t>France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9" name="Rectangular Callout 8"/>
          <p:cNvSpPr/>
          <p:nvPr/>
        </p:nvSpPr>
        <p:spPr>
          <a:xfrm>
            <a:off x="5511368" y="3748013"/>
            <a:ext cx="1202426" cy="509941"/>
          </a:xfrm>
          <a:prstGeom prst="wedgeRectCallout">
            <a:avLst>
              <a:gd name="adj1" fmla="val 17010"/>
              <a:gd name="adj2" fmla="val 76786"/>
            </a:avLst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00FF"/>
                </a:solidFill>
              </a:rPr>
              <a:t>Russia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1" name="Rectangular Callout 10"/>
          <p:cNvSpPr/>
          <p:nvPr/>
        </p:nvSpPr>
        <p:spPr>
          <a:xfrm>
            <a:off x="7262181" y="3119233"/>
            <a:ext cx="785221" cy="468501"/>
          </a:xfrm>
          <a:prstGeom prst="wedgeRectCallout">
            <a:avLst>
              <a:gd name="adj1" fmla="val 81287"/>
              <a:gd name="adj2" fmla="val 86811"/>
            </a:avLst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00FF"/>
                </a:solidFill>
              </a:rPr>
              <a:t>UK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2" name="Rectangular Callout 11"/>
          <p:cNvSpPr/>
          <p:nvPr/>
        </p:nvSpPr>
        <p:spPr>
          <a:xfrm>
            <a:off x="7032362" y="1019883"/>
            <a:ext cx="1202426" cy="509941"/>
          </a:xfrm>
          <a:prstGeom prst="wedgeRectCallout">
            <a:avLst>
              <a:gd name="adj1" fmla="val 68280"/>
              <a:gd name="adj2" fmla="val 11508"/>
            </a:avLst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00FF"/>
                </a:solidFill>
              </a:rPr>
              <a:t>USA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3" name="Rectangular Callout 12"/>
          <p:cNvSpPr/>
          <p:nvPr/>
        </p:nvSpPr>
        <p:spPr>
          <a:xfrm>
            <a:off x="4130442" y="2112710"/>
            <a:ext cx="1046586" cy="509941"/>
          </a:xfrm>
          <a:prstGeom prst="wedgeRectCallout">
            <a:avLst>
              <a:gd name="adj1" fmla="val 14654"/>
              <a:gd name="adj2" fmla="val 151736"/>
            </a:avLst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00FF"/>
                </a:solidFill>
              </a:rPr>
              <a:t>Italy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4" name="Rectangular Callout 13"/>
          <p:cNvSpPr/>
          <p:nvPr/>
        </p:nvSpPr>
        <p:spPr>
          <a:xfrm>
            <a:off x="4910155" y="3209990"/>
            <a:ext cx="1069740" cy="468502"/>
          </a:xfrm>
          <a:prstGeom prst="wedgeRectCallout">
            <a:avLst>
              <a:gd name="adj1" fmla="val -37336"/>
              <a:gd name="adj2" fmla="val 71951"/>
            </a:avLst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00FF"/>
                </a:solidFill>
              </a:rPr>
              <a:t>Japan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5" name="Rectangular Callout 14"/>
          <p:cNvSpPr/>
          <p:nvPr/>
        </p:nvSpPr>
        <p:spPr>
          <a:xfrm>
            <a:off x="7299170" y="3895961"/>
            <a:ext cx="947949" cy="389219"/>
          </a:xfrm>
          <a:prstGeom prst="wedgeRectCallout">
            <a:avLst>
              <a:gd name="adj1" fmla="val 18852"/>
              <a:gd name="adj2" fmla="val 317755"/>
            </a:avLst>
          </a:prstGeom>
          <a:solidFill>
            <a:srgbClr val="0ECD2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0000FF"/>
                </a:solidFill>
              </a:rPr>
              <a:t>Taiwan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3329016" y="2790289"/>
            <a:ext cx="1405583" cy="419702"/>
          </a:xfrm>
          <a:prstGeom prst="wedgeRectCallout">
            <a:avLst>
              <a:gd name="adj1" fmla="val -20710"/>
              <a:gd name="adj2" fmla="val 185245"/>
            </a:avLst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Germany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7" name="Rectangular Callout 16"/>
          <p:cNvSpPr/>
          <p:nvPr/>
        </p:nvSpPr>
        <p:spPr>
          <a:xfrm>
            <a:off x="6423765" y="4405046"/>
            <a:ext cx="1232968" cy="389219"/>
          </a:xfrm>
          <a:prstGeom prst="wedgeRectCallout">
            <a:avLst>
              <a:gd name="adj1" fmla="val 57382"/>
              <a:gd name="adj2" fmla="val -14846"/>
            </a:avLst>
          </a:prstGeom>
          <a:solidFill>
            <a:srgbClr val="0ECD2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0000FF"/>
                </a:solidFill>
              </a:rPr>
              <a:t>Switzerland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18" name="Rectangular Callout 17"/>
          <p:cNvSpPr/>
          <p:nvPr/>
        </p:nvSpPr>
        <p:spPr>
          <a:xfrm>
            <a:off x="3797541" y="4340747"/>
            <a:ext cx="887738" cy="389219"/>
          </a:xfrm>
          <a:prstGeom prst="wedgeRectCallout">
            <a:avLst>
              <a:gd name="adj1" fmla="val 44438"/>
              <a:gd name="adj2" fmla="val 187882"/>
            </a:avLst>
          </a:prstGeom>
          <a:solidFill>
            <a:srgbClr val="0ECD2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rgbClr val="0000FF"/>
                </a:solidFill>
              </a:rPr>
              <a:t>I</a:t>
            </a:r>
            <a:r>
              <a:rPr lang="en-US" altLang="zh-CN" sz="2200" dirty="0" smtClean="0">
                <a:solidFill>
                  <a:srgbClr val="0000FF"/>
                </a:solidFill>
              </a:rPr>
              <a:t>srael</a:t>
            </a:r>
            <a:endParaRPr lang="en-US" sz="2200" dirty="0">
              <a:solidFill>
                <a:srgbClr val="0000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27</a:t>
            </a:fld>
            <a:endParaRPr lang="en-US"/>
          </a:p>
        </p:txBody>
      </p:sp>
      <p:sp>
        <p:nvSpPr>
          <p:cNvPr id="19" name="Rectangular Callout 18"/>
          <p:cNvSpPr/>
          <p:nvPr/>
        </p:nvSpPr>
        <p:spPr>
          <a:xfrm>
            <a:off x="7007701" y="2001749"/>
            <a:ext cx="1202426" cy="509941"/>
          </a:xfrm>
          <a:prstGeom prst="wedgeRectCallout">
            <a:avLst>
              <a:gd name="adj1" fmla="val 88788"/>
              <a:gd name="adj2" fmla="val 30850"/>
            </a:avLst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smtClean="0">
                <a:solidFill>
                  <a:srgbClr val="0000FF"/>
                </a:solidFill>
              </a:rPr>
              <a:t>CERN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99366" y="659641"/>
            <a:ext cx="30572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 smtClean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作者</a:t>
            </a:r>
            <a:r>
              <a:rPr lang="zh-CN" altLang="en-US" sz="3200" dirty="0" smtClean="0">
                <a:latin typeface="华文楷体"/>
                <a:ea typeface="华文楷体"/>
                <a:cs typeface="华文楷体"/>
              </a:rPr>
              <a:t>和</a:t>
            </a:r>
            <a:r>
              <a:rPr lang="zh-CN" altLang="en-US" sz="3200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建造贡献</a:t>
            </a:r>
            <a:endParaRPr lang="en-US" sz="3200" dirty="0">
              <a:solidFill>
                <a:srgbClr val="FF0000"/>
              </a:solidFill>
              <a:latin typeface="华文楷体"/>
              <a:ea typeface="华文楷体"/>
              <a:cs typeface="华文楷体"/>
            </a:endParaRPr>
          </a:p>
        </p:txBody>
      </p:sp>
    </p:spTree>
    <p:extLst>
      <p:ext uri="{BB962C8B-B14F-4D97-AF65-F5344CB8AC3E}">
        <p14:creationId xmlns:p14="http://schemas.microsoft.com/office/powerpoint/2010/main" val="4181955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28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392854" y="-1313692"/>
            <a:ext cx="6285492" cy="9054596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4476758"/>
              </p:ext>
            </p:extLst>
          </p:nvPr>
        </p:nvGraphicFramePr>
        <p:xfrm>
          <a:off x="8302" y="2022464"/>
          <a:ext cx="9054596" cy="2578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6815"/>
                <a:gridCol w="1866172"/>
                <a:gridCol w="2280877"/>
                <a:gridCol w="1900732"/>
              </a:tblGrid>
              <a:tr h="58521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 smtClean="0">
                          <a:latin typeface="华文楷体"/>
                          <a:ea typeface="华文楷体"/>
                          <a:cs typeface="华文楷体"/>
                        </a:rPr>
                        <a:t>人民币（亿）</a:t>
                      </a:r>
                      <a:endParaRPr lang="en-US" altLang="zh-CN" sz="2400" b="1" dirty="0" smtClean="0">
                        <a:latin typeface="华文楷体"/>
                        <a:ea typeface="华文楷体"/>
                        <a:cs typeface="华文楷体"/>
                      </a:endParaRPr>
                    </a:p>
                    <a:p>
                      <a:pPr algn="ctr"/>
                      <a:r>
                        <a:rPr lang="zh-CN" altLang="zh-CN" sz="2400" b="1" dirty="0" smtClean="0">
                          <a:latin typeface="华文楷体"/>
                          <a:ea typeface="华文楷体"/>
                          <a:cs typeface="华文楷体"/>
                        </a:rPr>
                        <a:t>1</a:t>
                      </a:r>
                      <a:r>
                        <a:rPr lang="en-US" altLang="zh-CN" sz="2400" b="1" dirty="0" smtClean="0">
                          <a:latin typeface="华文楷体"/>
                          <a:ea typeface="华文楷体"/>
                          <a:cs typeface="华文楷体"/>
                        </a:rPr>
                        <a:t>$ = 6.45¥</a:t>
                      </a:r>
                      <a:endParaRPr lang="en-US" sz="2400" b="1" dirty="0">
                        <a:latin typeface="华文楷体"/>
                        <a:ea typeface="华文楷体"/>
                        <a:cs typeface="华文楷体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华文楷体"/>
                          <a:ea typeface="华文楷体"/>
                          <a:cs typeface="华文楷体"/>
                        </a:rPr>
                        <a:t>2013</a:t>
                      </a:r>
                      <a:endParaRPr lang="en-US" sz="2400" b="1" dirty="0">
                        <a:latin typeface="华文楷体"/>
                        <a:ea typeface="华文楷体"/>
                        <a:cs typeface="华文楷体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华文楷体"/>
                          <a:ea typeface="华文楷体"/>
                          <a:cs typeface="华文楷体"/>
                        </a:rPr>
                        <a:t>2014</a:t>
                      </a:r>
                      <a:endParaRPr lang="en-US" sz="2400" b="1" dirty="0">
                        <a:latin typeface="华文楷体"/>
                        <a:ea typeface="华文楷体"/>
                        <a:cs typeface="华文楷体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华文楷体"/>
                          <a:ea typeface="华文楷体"/>
                          <a:cs typeface="华文楷体"/>
                        </a:rPr>
                        <a:t>2015</a:t>
                      </a:r>
                      <a:endParaRPr lang="en-US" sz="2400" b="1" dirty="0">
                        <a:latin typeface="华文楷体"/>
                        <a:ea typeface="华文楷体"/>
                        <a:cs typeface="华文楷体"/>
                      </a:endParaRPr>
                    </a:p>
                  </a:txBody>
                  <a:tcPr/>
                </a:tc>
              </a:tr>
              <a:tr h="58521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 smtClean="0">
                          <a:latin typeface="华文楷体"/>
                          <a:ea typeface="华文楷体"/>
                          <a:cs typeface="华文楷体"/>
                        </a:rPr>
                        <a:t>总计</a:t>
                      </a:r>
                      <a:endParaRPr lang="en-US" sz="2400" b="1" dirty="0">
                        <a:latin typeface="华文楷体"/>
                        <a:ea typeface="华文楷体"/>
                        <a:cs typeface="华文楷体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 smtClean="0">
                          <a:latin typeface="华文楷体"/>
                          <a:ea typeface="华文楷体"/>
                          <a:cs typeface="华文楷体"/>
                        </a:rPr>
                        <a:t>46.93</a:t>
                      </a:r>
                      <a:endParaRPr lang="en-US" sz="2400" b="1" dirty="0">
                        <a:latin typeface="华文楷体"/>
                        <a:ea typeface="华文楷体"/>
                        <a:cs typeface="华文楷体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 smtClean="0">
                          <a:latin typeface="华文楷体"/>
                          <a:ea typeface="华文楷体"/>
                          <a:cs typeface="华文楷体"/>
                        </a:rPr>
                        <a:t>51.38</a:t>
                      </a:r>
                      <a:endParaRPr lang="en-US" sz="2400" b="1" dirty="0">
                        <a:latin typeface="华文楷体"/>
                        <a:ea typeface="华文楷体"/>
                        <a:cs typeface="华文楷体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 smtClean="0">
                          <a:latin typeface="华文楷体"/>
                          <a:ea typeface="华文楷体"/>
                          <a:cs typeface="华文楷体"/>
                        </a:rPr>
                        <a:t>47.99</a:t>
                      </a:r>
                      <a:endParaRPr lang="en-US" sz="2400" b="1" dirty="0">
                        <a:latin typeface="华文楷体"/>
                        <a:ea typeface="华文楷体"/>
                        <a:cs typeface="华文楷体"/>
                      </a:endParaRPr>
                    </a:p>
                  </a:txBody>
                  <a:tcPr/>
                </a:tc>
              </a:tr>
              <a:tr h="58521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 smtClean="0">
                          <a:latin typeface="华文楷体"/>
                          <a:ea typeface="华文楷体"/>
                          <a:cs typeface="华文楷体"/>
                        </a:rPr>
                        <a:t>大学</a:t>
                      </a:r>
                      <a:endParaRPr lang="en-US" sz="2400" b="1" dirty="0">
                        <a:latin typeface="华文楷体"/>
                        <a:ea typeface="华文楷体"/>
                        <a:cs typeface="华文楷体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华文楷体"/>
                          <a:ea typeface="华文楷体"/>
                          <a:cs typeface="华文楷体"/>
                        </a:rPr>
                        <a:t> </a:t>
                      </a:r>
                      <a:r>
                        <a:rPr lang="zh-CN" altLang="zh-CN" sz="2400" b="1" dirty="0" smtClean="0">
                          <a:latin typeface="华文楷体"/>
                          <a:ea typeface="华文楷体"/>
                          <a:cs typeface="华文楷体"/>
                        </a:rPr>
                        <a:t>7</a:t>
                      </a:r>
                      <a:r>
                        <a:rPr lang="en-US" altLang="zh-CN" sz="2400" b="1" dirty="0" smtClean="0">
                          <a:latin typeface="华文楷体"/>
                          <a:ea typeface="华文楷体"/>
                          <a:cs typeface="华文楷体"/>
                        </a:rPr>
                        <a:t>.8</a:t>
                      </a:r>
                      <a:endParaRPr lang="en-US" sz="2400" b="1" dirty="0">
                        <a:latin typeface="华文楷体"/>
                        <a:ea typeface="华文楷体"/>
                        <a:cs typeface="华文楷体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 smtClean="0">
                          <a:latin typeface="华文楷体"/>
                          <a:ea typeface="华文楷体"/>
                          <a:cs typeface="华文楷体"/>
                        </a:rPr>
                        <a:t>7.68</a:t>
                      </a:r>
                      <a:endParaRPr lang="en-US" sz="2400" b="1" dirty="0">
                        <a:latin typeface="华文楷体"/>
                        <a:ea typeface="华文楷体"/>
                        <a:cs typeface="华文楷体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 smtClean="0">
                          <a:latin typeface="华文楷体"/>
                          <a:ea typeface="华文楷体"/>
                          <a:cs typeface="华文楷体"/>
                        </a:rPr>
                        <a:t>7.74</a:t>
                      </a:r>
                      <a:endParaRPr lang="en-US" sz="2400" b="1" dirty="0">
                        <a:latin typeface="华文楷体"/>
                        <a:ea typeface="华文楷体"/>
                        <a:cs typeface="华文楷体"/>
                      </a:endParaRPr>
                    </a:p>
                  </a:txBody>
                  <a:tcPr/>
                </a:tc>
              </a:tr>
              <a:tr h="58521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 smtClean="0">
                          <a:latin typeface="华文楷体"/>
                          <a:ea typeface="华文楷体"/>
                          <a:cs typeface="华文楷体"/>
                        </a:rPr>
                        <a:t>高能量前沿（</a:t>
                      </a:r>
                      <a:r>
                        <a:rPr lang="en-US" altLang="zh-CN" sz="2400" b="1" dirty="0" smtClean="0">
                          <a:latin typeface="华文楷体"/>
                          <a:ea typeface="华文楷体"/>
                          <a:cs typeface="华文楷体"/>
                        </a:rPr>
                        <a:t>LHC</a:t>
                      </a:r>
                      <a:r>
                        <a:rPr lang="zh-CN" altLang="en-US" sz="2400" b="1" dirty="0" smtClean="0">
                          <a:latin typeface="华文楷体"/>
                          <a:ea typeface="华文楷体"/>
                          <a:cs typeface="华文楷体"/>
                        </a:rPr>
                        <a:t>）</a:t>
                      </a:r>
                      <a:endParaRPr lang="en-US" sz="2400" b="1" dirty="0">
                        <a:latin typeface="华文楷体"/>
                        <a:ea typeface="华文楷体"/>
                        <a:cs typeface="华文楷体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华文楷体"/>
                          <a:ea typeface="华文楷体"/>
                          <a:cs typeface="华文楷体"/>
                        </a:rPr>
                        <a:t>9.64</a:t>
                      </a:r>
                      <a:endParaRPr lang="en-US" sz="2400" b="1" dirty="0">
                        <a:latin typeface="华文楷体"/>
                        <a:ea typeface="华文楷体"/>
                        <a:cs typeface="华文楷体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 smtClean="0">
                          <a:latin typeface="华文楷体"/>
                          <a:ea typeface="华文楷体"/>
                          <a:cs typeface="华文楷体"/>
                        </a:rPr>
                        <a:t>9.98</a:t>
                      </a:r>
                      <a:endParaRPr lang="en-US" sz="2400" b="1" dirty="0">
                        <a:latin typeface="华文楷体"/>
                        <a:ea typeface="华文楷体"/>
                        <a:cs typeface="华文楷体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 smtClean="0">
                          <a:latin typeface="华文楷体"/>
                          <a:ea typeface="华文楷体"/>
                          <a:cs typeface="华文楷体"/>
                        </a:rPr>
                        <a:t>9.91</a:t>
                      </a:r>
                      <a:endParaRPr lang="en-US" sz="2400" b="1" dirty="0">
                        <a:latin typeface="华文楷体"/>
                        <a:ea typeface="华文楷体"/>
                        <a:cs typeface="华文楷体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0381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b="1" dirty="0" smtClean="0">
                <a:latin typeface="华文楷体"/>
                <a:ea typeface="华文楷体"/>
                <a:cs typeface="华文楷体"/>
              </a:rPr>
              <a:t>建议与措施</a:t>
            </a:r>
            <a:endParaRPr lang="en-US" b="1" dirty="0">
              <a:latin typeface="华文楷体"/>
              <a:ea typeface="华文楷体"/>
              <a:cs typeface="华文楷体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195" y="1178226"/>
            <a:ext cx="8654105" cy="471425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 smtClean="0">
                <a:latin typeface="华文楷体"/>
                <a:ea typeface="华文楷体"/>
                <a:cs typeface="华文楷体"/>
              </a:rPr>
              <a:t>能够真正投入实验的研究人员要有经费来源；</a:t>
            </a:r>
            <a:endParaRPr lang="en-US" altLang="zh-CN" sz="2400" b="1" dirty="0" smtClean="0">
              <a:latin typeface="华文楷体"/>
              <a:ea typeface="华文楷体"/>
              <a:cs typeface="华文楷体"/>
            </a:endParaRPr>
          </a:p>
          <a:p>
            <a:pPr>
              <a:lnSpc>
                <a:spcPct val="120000"/>
              </a:lnSpc>
            </a:pPr>
            <a:r>
              <a:rPr lang="zh-CN" altLang="en-US" sz="2400" b="1" dirty="0">
                <a:solidFill>
                  <a:srgbClr val="000000"/>
                </a:solidFill>
                <a:latin typeface="华文楷体"/>
                <a:ea typeface="华文楷体"/>
                <a:cs typeface="华文楷体"/>
              </a:rPr>
              <a:t>稳定支持和竞争结合</a:t>
            </a:r>
            <a:r>
              <a:rPr lang="zh-CN" altLang="en-US" sz="2400" b="1" dirty="0" smtClean="0">
                <a:solidFill>
                  <a:srgbClr val="000000"/>
                </a:solidFill>
                <a:latin typeface="华文楷体"/>
                <a:ea typeface="华文楷体"/>
                <a:cs typeface="华文楷体"/>
              </a:rPr>
              <a:t>；</a:t>
            </a:r>
            <a:endParaRPr lang="en-US" altLang="zh-CN" sz="2400" b="1" dirty="0" smtClean="0">
              <a:latin typeface="华文楷体"/>
              <a:ea typeface="华文楷体"/>
              <a:cs typeface="华文楷体"/>
            </a:endParaRPr>
          </a:p>
          <a:p>
            <a:pPr>
              <a:lnSpc>
                <a:spcPct val="120000"/>
              </a:lnSpc>
            </a:pPr>
            <a:r>
              <a:rPr lang="zh-CN" altLang="en-US" sz="2400" b="1" dirty="0">
                <a:latin typeface="华文楷体"/>
                <a:ea typeface="华文楷体"/>
                <a:cs typeface="华文楷体"/>
              </a:rPr>
              <a:t>经费申请，管理，分配</a:t>
            </a:r>
            <a:r>
              <a:rPr lang="zh-CN" altLang="en-US" sz="2400" b="1" dirty="0">
                <a:latin typeface="华文楷体"/>
                <a:ea typeface="华文楷体"/>
                <a:cs typeface="华文楷体"/>
                <a:sym typeface="Wingdings"/>
              </a:rPr>
              <a:t></a:t>
            </a:r>
            <a:r>
              <a:rPr lang="en-US" altLang="zh-CN" sz="2400" b="1" dirty="0">
                <a:latin typeface="华文楷体"/>
                <a:ea typeface="华文楷体"/>
                <a:cs typeface="华文楷体"/>
                <a:sym typeface="Wingdings"/>
              </a:rPr>
              <a:t> </a:t>
            </a:r>
            <a:r>
              <a:rPr lang="zh-CN" altLang="en-US" sz="2400" b="1" dirty="0">
                <a:solidFill>
                  <a:srgbClr val="FF0000"/>
                </a:solidFill>
                <a:latin typeface="华文楷体"/>
                <a:ea typeface="华文楷体"/>
                <a:cs typeface="华文楷体"/>
                <a:sym typeface="Wingdings"/>
              </a:rPr>
              <a:t>协商</a:t>
            </a:r>
            <a:r>
              <a:rPr lang="zh-CN" altLang="en-US" sz="2400" b="1" dirty="0">
                <a:latin typeface="华文楷体"/>
                <a:ea typeface="华文楷体"/>
                <a:cs typeface="华文楷体"/>
                <a:sym typeface="Wingdings"/>
              </a:rPr>
              <a:t>，</a:t>
            </a:r>
            <a:r>
              <a:rPr lang="zh-CN" altLang="en-US" sz="2400" b="1" dirty="0">
                <a:solidFill>
                  <a:srgbClr val="FF0000"/>
                </a:solidFill>
                <a:latin typeface="华文楷体"/>
                <a:ea typeface="华文楷体"/>
                <a:cs typeface="华文楷体"/>
                <a:sym typeface="Wingdings"/>
              </a:rPr>
              <a:t>透明</a:t>
            </a:r>
            <a:r>
              <a:rPr lang="zh-CN" altLang="en-US" sz="2400" b="1" dirty="0">
                <a:latin typeface="华文楷体"/>
                <a:ea typeface="华文楷体"/>
                <a:cs typeface="华文楷体"/>
                <a:sym typeface="Wingdings"/>
              </a:rPr>
              <a:t>，</a:t>
            </a:r>
            <a:r>
              <a:rPr lang="zh-CN" altLang="en-US" sz="24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  <a:sym typeface="Wingdings"/>
              </a:rPr>
              <a:t>规范；</a:t>
            </a:r>
            <a:endParaRPr lang="en-US" altLang="zh-CN" sz="2400" b="1" dirty="0" smtClean="0">
              <a:solidFill>
                <a:srgbClr val="FF0000"/>
              </a:solidFill>
              <a:latin typeface="华文楷体"/>
              <a:ea typeface="华文楷体"/>
              <a:cs typeface="华文楷体"/>
              <a:sym typeface="Wingdings"/>
            </a:endParaRPr>
          </a:p>
          <a:p>
            <a:pPr>
              <a:lnSpc>
                <a:spcPct val="120000"/>
              </a:lnSpc>
            </a:pPr>
            <a:r>
              <a:rPr lang="zh-CN" altLang="en-US" sz="2400" b="1" dirty="0" smtClean="0">
                <a:latin typeface="华文楷体"/>
                <a:ea typeface="华文楷体"/>
                <a:cs typeface="华文楷体"/>
                <a:sym typeface="Wingdings"/>
              </a:rPr>
              <a:t>根据实际投入和贡献建立支持</a:t>
            </a:r>
            <a:r>
              <a:rPr lang="zh-CN" altLang="en-US" sz="24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  <a:sym typeface="Wingdings"/>
              </a:rPr>
              <a:t>增减</a:t>
            </a:r>
            <a:r>
              <a:rPr lang="zh-CN" altLang="en-US" sz="2400" b="1" dirty="0" smtClean="0">
                <a:latin typeface="华文楷体"/>
                <a:ea typeface="华文楷体"/>
                <a:cs typeface="华文楷体"/>
                <a:sym typeface="Wingdings"/>
              </a:rPr>
              <a:t>和</a:t>
            </a:r>
            <a:r>
              <a:rPr lang="en-US" altLang="zh-CN" sz="1000" b="1" dirty="0" smtClean="0">
                <a:latin typeface="华文楷体"/>
                <a:ea typeface="华文楷体"/>
                <a:cs typeface="华文楷体"/>
                <a:sym typeface="Wingdings"/>
              </a:rPr>
              <a:t> </a:t>
            </a:r>
            <a:r>
              <a:rPr lang="zh-CN" altLang="en-US" sz="24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  <a:sym typeface="Wingdings"/>
              </a:rPr>
              <a:t>进出</a:t>
            </a:r>
            <a:r>
              <a:rPr lang="zh-CN" altLang="en-US" sz="2400" b="1" dirty="0" smtClean="0">
                <a:latin typeface="华文楷体"/>
                <a:ea typeface="华文楷体"/>
                <a:cs typeface="华文楷体"/>
                <a:sym typeface="Wingdings"/>
              </a:rPr>
              <a:t>机制；</a:t>
            </a:r>
            <a:endParaRPr lang="en-US" altLang="zh-CN" sz="2400" b="1" dirty="0" smtClean="0">
              <a:latin typeface="华文楷体"/>
              <a:ea typeface="华文楷体"/>
              <a:cs typeface="华文楷体"/>
              <a:sym typeface="Wingdings"/>
            </a:endParaRPr>
          </a:p>
          <a:p>
            <a:pPr>
              <a:lnSpc>
                <a:spcPct val="120000"/>
              </a:lnSpc>
            </a:pPr>
            <a:r>
              <a:rPr lang="zh-CN" altLang="en-US" sz="2400" b="1" dirty="0" smtClean="0">
                <a:latin typeface="华文楷体"/>
                <a:ea typeface="华文楷体"/>
                <a:cs typeface="华文楷体"/>
              </a:rPr>
              <a:t>升级项目根据</a:t>
            </a:r>
            <a:r>
              <a:rPr lang="zh-CN" altLang="en-US" sz="24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  <a:sym typeface="Wingdings"/>
              </a:rPr>
              <a:t>技术</a:t>
            </a:r>
            <a:r>
              <a:rPr lang="zh-CN" altLang="en-US" sz="2400" b="1" dirty="0" smtClean="0">
                <a:solidFill>
                  <a:srgbClr val="000000"/>
                </a:solidFill>
                <a:latin typeface="华文楷体"/>
                <a:ea typeface="华文楷体"/>
                <a:cs typeface="华文楷体"/>
                <a:sym typeface="Wingdings"/>
              </a:rPr>
              <a:t>含量及储备</a:t>
            </a:r>
            <a:r>
              <a:rPr lang="zh-CN" altLang="en-US" sz="2400" b="1" dirty="0" smtClean="0">
                <a:latin typeface="华文楷体"/>
                <a:ea typeface="华文楷体"/>
                <a:cs typeface="华文楷体"/>
                <a:sym typeface="Wingdings"/>
              </a:rPr>
              <a:t>，</a:t>
            </a:r>
            <a:r>
              <a:rPr lang="zh-CN" altLang="en-US" sz="24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  <a:sym typeface="Wingdings"/>
              </a:rPr>
              <a:t>人才</a:t>
            </a:r>
            <a:r>
              <a:rPr lang="zh-CN" altLang="en-US" sz="2400" b="1" dirty="0" smtClean="0">
                <a:latin typeface="华文楷体"/>
                <a:ea typeface="华文楷体"/>
                <a:cs typeface="华文楷体"/>
                <a:sym typeface="Wingdings"/>
              </a:rPr>
              <a:t>培养及</a:t>
            </a:r>
            <a:r>
              <a:rPr lang="zh-CN" altLang="en-US" sz="24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  <a:sym typeface="Wingdings"/>
              </a:rPr>
              <a:t>竞争</a:t>
            </a:r>
            <a:r>
              <a:rPr lang="zh-CN" altLang="en-US" sz="2400" b="1" dirty="0" smtClean="0">
                <a:solidFill>
                  <a:srgbClr val="000000"/>
                </a:solidFill>
                <a:latin typeface="华文楷体"/>
                <a:ea typeface="华文楷体"/>
                <a:cs typeface="华文楷体"/>
                <a:sym typeface="Wingdings"/>
              </a:rPr>
              <a:t>来确定；</a:t>
            </a:r>
            <a:endParaRPr lang="en-US" altLang="zh-CN" sz="1000" b="1" dirty="0" smtClean="0">
              <a:solidFill>
                <a:srgbClr val="000000"/>
              </a:solidFill>
              <a:latin typeface="华文楷体"/>
              <a:ea typeface="华文楷体"/>
              <a:cs typeface="华文楷体"/>
              <a:sym typeface="Wingdings"/>
            </a:endParaRPr>
          </a:p>
          <a:p>
            <a:pPr>
              <a:lnSpc>
                <a:spcPct val="120000"/>
              </a:lnSpc>
            </a:pPr>
            <a:r>
              <a:rPr lang="zh-CN" altLang="en-US" sz="2400" b="1" dirty="0" smtClean="0">
                <a:latin typeface="华文楷体"/>
                <a:ea typeface="华文楷体"/>
                <a:cs typeface="华文楷体"/>
                <a:sym typeface="Wingdings"/>
              </a:rPr>
              <a:t>定期</a:t>
            </a:r>
            <a:r>
              <a:rPr lang="zh-CN" altLang="en-US" sz="24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  <a:sym typeface="Wingdings"/>
              </a:rPr>
              <a:t>学术</a:t>
            </a:r>
            <a:r>
              <a:rPr lang="zh-CN" altLang="en-US" sz="2400" b="1" dirty="0" smtClean="0">
                <a:latin typeface="华文楷体"/>
                <a:ea typeface="华文楷体"/>
                <a:cs typeface="华文楷体"/>
                <a:sym typeface="Wingdings"/>
              </a:rPr>
              <a:t>交流，会议，加强理论和实验</a:t>
            </a:r>
            <a:r>
              <a:rPr lang="zh-CN" altLang="en-US" sz="24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  <a:sym typeface="Wingdings"/>
              </a:rPr>
              <a:t>结合</a:t>
            </a:r>
            <a:r>
              <a:rPr lang="zh-CN" altLang="en-US" sz="2400" b="1" dirty="0" smtClean="0">
                <a:latin typeface="华文楷体"/>
                <a:ea typeface="华文楷体"/>
                <a:cs typeface="华文楷体"/>
                <a:sym typeface="Wingdings"/>
              </a:rPr>
              <a:t>，加强</a:t>
            </a:r>
            <a:r>
              <a:rPr lang="zh-CN" altLang="en-US" sz="24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  <a:sym typeface="Wingdings"/>
              </a:rPr>
              <a:t>协同</a:t>
            </a:r>
            <a:r>
              <a:rPr lang="zh-CN" altLang="en-US" sz="2400" b="1" dirty="0" smtClean="0">
                <a:latin typeface="华文楷体"/>
                <a:ea typeface="华文楷体"/>
                <a:cs typeface="华文楷体"/>
                <a:sym typeface="Wingdings"/>
              </a:rPr>
              <a:t>课题，</a:t>
            </a:r>
            <a:endParaRPr lang="en-US" altLang="zh-CN" sz="2400" b="1" dirty="0" smtClean="0">
              <a:latin typeface="华文楷体"/>
              <a:ea typeface="华文楷体"/>
              <a:cs typeface="华文楷体"/>
              <a:sym typeface="Wingdings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zh-CN" sz="2400" b="1" dirty="0">
                <a:latin typeface="华文楷体"/>
                <a:ea typeface="华文楷体"/>
                <a:cs typeface="华文楷体"/>
                <a:sym typeface="Wingdings"/>
              </a:rPr>
              <a:t> </a:t>
            </a:r>
            <a:r>
              <a:rPr lang="en-US" altLang="zh-CN" sz="2400" b="1" dirty="0" smtClean="0">
                <a:latin typeface="华文楷体"/>
                <a:ea typeface="华文楷体"/>
                <a:cs typeface="华文楷体"/>
                <a:sym typeface="Wingdings"/>
              </a:rPr>
              <a:t>    </a:t>
            </a:r>
            <a:r>
              <a:rPr lang="zh-CN" altLang="en-US" sz="2400" b="1" dirty="0" smtClean="0">
                <a:latin typeface="华文楷体"/>
                <a:ea typeface="华文楷体"/>
                <a:cs typeface="华文楷体"/>
                <a:sym typeface="Wingdings"/>
              </a:rPr>
              <a:t>有重点课题</a:t>
            </a:r>
            <a:r>
              <a:rPr lang="zh-CN" altLang="en-US" sz="24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  <a:sym typeface="Wingdings"/>
              </a:rPr>
              <a:t>布局</a:t>
            </a:r>
            <a:r>
              <a:rPr lang="zh-CN" altLang="en-US" sz="2400" b="1" dirty="0">
                <a:solidFill>
                  <a:srgbClr val="FF0000"/>
                </a:solidFill>
                <a:latin typeface="华文楷体"/>
                <a:ea typeface="华文楷体"/>
                <a:cs typeface="华文楷体"/>
                <a:sym typeface="Wingdings"/>
              </a:rPr>
              <a:t>；</a:t>
            </a:r>
            <a:endParaRPr lang="en-US" altLang="zh-CN" sz="2400" b="1" dirty="0" smtClean="0">
              <a:solidFill>
                <a:srgbClr val="FF0000"/>
              </a:solidFill>
              <a:latin typeface="华文楷体"/>
              <a:ea typeface="华文楷体"/>
              <a:cs typeface="华文楷体"/>
              <a:sym typeface="Wingdings"/>
            </a:endParaRPr>
          </a:p>
          <a:p>
            <a:pPr>
              <a:lnSpc>
                <a:spcPct val="120000"/>
              </a:lnSpc>
            </a:pPr>
            <a:r>
              <a:rPr lang="zh-CN" altLang="en-US" sz="2400" b="1" dirty="0" smtClean="0">
                <a:solidFill>
                  <a:srgbClr val="000000"/>
                </a:solidFill>
                <a:latin typeface="华文楷体"/>
                <a:ea typeface="华文楷体"/>
                <a:cs typeface="华文楷体"/>
                <a:sym typeface="Wingdings"/>
              </a:rPr>
              <a:t>争取有序举办相关国际会议，提高参于度，知名度实力</a:t>
            </a:r>
            <a:endParaRPr lang="en-US" altLang="zh-CN" sz="2400" b="1" dirty="0" smtClean="0">
              <a:solidFill>
                <a:srgbClr val="000000"/>
              </a:solidFill>
              <a:latin typeface="华文楷体"/>
              <a:ea typeface="华文楷体"/>
              <a:cs typeface="华文楷体"/>
              <a:sym typeface="Wingdings"/>
            </a:endParaRPr>
          </a:p>
          <a:p>
            <a:pPr>
              <a:lnSpc>
                <a:spcPct val="120000"/>
              </a:lnSpc>
            </a:pPr>
            <a:r>
              <a:rPr lang="zh-CN" altLang="en-US" sz="2400" b="1" dirty="0" smtClean="0">
                <a:solidFill>
                  <a:srgbClr val="000000"/>
                </a:solidFill>
                <a:latin typeface="华文楷体"/>
                <a:ea typeface="华文楷体"/>
                <a:cs typeface="华文楷体"/>
                <a:sym typeface="Wingdings"/>
              </a:rPr>
              <a:t>举办假期学校，培养新生力量。</a:t>
            </a:r>
            <a:endParaRPr lang="en-US" altLang="zh-CN" sz="2400" b="1" dirty="0" smtClean="0">
              <a:solidFill>
                <a:srgbClr val="000000"/>
              </a:solidFill>
              <a:latin typeface="华文楷体"/>
              <a:ea typeface="华文楷体"/>
              <a:cs typeface="华文楷体"/>
              <a:sym typeface="Wingding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774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28077"/>
          </a:xfrm>
        </p:spPr>
        <p:txBody>
          <a:bodyPr>
            <a:noAutofit/>
          </a:bodyPr>
          <a:lstStyle/>
          <a:p>
            <a:r>
              <a:rPr lang="zh-CN" altLang="en-US" b="1" dirty="0" smtClean="0">
                <a:latin typeface="华文楷体"/>
                <a:ea typeface="华文楷体"/>
                <a:cs typeface="华文楷体"/>
              </a:rPr>
              <a:t>大型强子对撞机－机遇与挑战</a:t>
            </a:r>
            <a:endParaRPr lang="en-US" b="1" dirty="0">
              <a:latin typeface="华文楷体"/>
              <a:ea typeface="华文楷体"/>
              <a:cs typeface="华文楷体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00" y="1563208"/>
            <a:ext cx="7660640" cy="1032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endParaRPr lang="en-US" altLang="zh-CN" sz="1200" b="1" dirty="0" smtClean="0">
              <a:latin typeface="华文楷体"/>
              <a:ea typeface="华文楷体"/>
              <a:cs typeface="华文楷体"/>
            </a:endParaRPr>
          </a:p>
          <a:p>
            <a:pPr marL="457200" indent="-457200" algn="ctr">
              <a:lnSpc>
                <a:spcPct val="120000"/>
              </a:lnSpc>
              <a:buFont typeface="Arial"/>
              <a:buChar char="•"/>
            </a:pPr>
            <a:r>
              <a:rPr lang="en-US" altLang="zh-CN" sz="4000" b="1" dirty="0" smtClean="0">
                <a:latin typeface="华文楷体"/>
                <a:ea typeface="华文楷体"/>
                <a:cs typeface="华文楷体"/>
              </a:rPr>
              <a:t>LHC</a:t>
            </a:r>
            <a:r>
              <a:rPr lang="zh-CN" altLang="en-US" sz="4000" b="1" dirty="0" smtClean="0">
                <a:latin typeface="华文楷体"/>
                <a:ea typeface="华文楷体"/>
                <a:cs typeface="华文楷体"/>
              </a:rPr>
              <a:t>与本世纪重大科学问题</a:t>
            </a:r>
          </a:p>
        </p:txBody>
      </p:sp>
    </p:spTree>
    <p:extLst>
      <p:ext uri="{BB962C8B-B14F-4D97-AF65-F5344CB8AC3E}">
        <p14:creationId xmlns:p14="http://schemas.microsoft.com/office/powerpoint/2010/main" val="4157088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00" y="0"/>
            <a:ext cx="9110800" cy="813061"/>
          </a:xfrm>
        </p:spPr>
        <p:txBody>
          <a:bodyPr>
            <a:normAutofit/>
          </a:bodyPr>
          <a:lstStyle/>
          <a:p>
            <a:r>
              <a:rPr lang="zh-CN" altLang="en-US" b="1" dirty="0" smtClean="0">
                <a:latin typeface="华文楷体"/>
                <a:ea typeface="华文楷体"/>
                <a:cs typeface="华文楷体"/>
              </a:rPr>
              <a:t>总结</a:t>
            </a:r>
            <a:endParaRPr lang="en-US" b="1" dirty="0">
              <a:latin typeface="华文楷体"/>
              <a:ea typeface="华文楷体"/>
              <a:cs typeface="华文楷体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30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93187" y="1001038"/>
            <a:ext cx="8193613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zh-CN" altLang="en-US" sz="2400" b="1" dirty="0" smtClean="0">
                <a:latin typeface="华文楷体"/>
                <a:ea typeface="华文楷体"/>
                <a:cs typeface="华文楷体"/>
              </a:rPr>
              <a:t>基金委＋科技部＋科学院十年前对</a:t>
            </a:r>
            <a:r>
              <a:rPr lang="en-US" altLang="zh-CN" sz="2400" b="1" dirty="0" smtClean="0">
                <a:latin typeface="华文楷体"/>
                <a:ea typeface="华文楷体"/>
                <a:cs typeface="华文楷体"/>
              </a:rPr>
              <a:t>LHC</a:t>
            </a:r>
            <a:r>
              <a:rPr lang="zh-CN" altLang="en-US" sz="2400" b="1" dirty="0" smtClean="0">
                <a:latin typeface="华文楷体"/>
                <a:ea typeface="华文楷体"/>
                <a:cs typeface="华文楷体"/>
              </a:rPr>
              <a:t>实验支持的决定以及此后持续的支持是有</a:t>
            </a:r>
            <a:r>
              <a:rPr lang="zh-CN" altLang="en-US" sz="24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远见</a:t>
            </a:r>
            <a:r>
              <a:rPr lang="zh-CN" altLang="en-US" sz="2400" b="1" dirty="0" smtClean="0">
                <a:latin typeface="华文楷体"/>
                <a:ea typeface="华文楷体"/>
                <a:cs typeface="华文楷体"/>
              </a:rPr>
              <a:t>的</a:t>
            </a:r>
            <a:r>
              <a:rPr lang="zh-CN" altLang="en-US" sz="24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决策</a:t>
            </a:r>
            <a:r>
              <a:rPr lang="zh-CN" altLang="en-US" sz="2400" b="1" dirty="0" smtClean="0">
                <a:latin typeface="华文楷体"/>
                <a:ea typeface="华文楷体"/>
                <a:cs typeface="华文楷体"/>
                <a:sym typeface="Wingdings"/>
              </a:rPr>
              <a:t></a:t>
            </a:r>
            <a:r>
              <a:rPr lang="zh-CN" altLang="en-US" sz="2400" b="1" dirty="0">
                <a:latin typeface="华文楷体"/>
                <a:ea typeface="华文楷体"/>
                <a:cs typeface="华文楷体"/>
              </a:rPr>
              <a:t>使我国对重大发现有</a:t>
            </a:r>
            <a:r>
              <a:rPr lang="zh-CN" altLang="en-US" sz="2400" b="1" dirty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机会</a:t>
            </a:r>
            <a:r>
              <a:rPr lang="zh-CN" altLang="en-US" sz="2400" b="1" dirty="0">
                <a:latin typeface="华文楷体"/>
                <a:ea typeface="华文楷体"/>
                <a:cs typeface="华文楷体"/>
              </a:rPr>
              <a:t>做</a:t>
            </a:r>
            <a:r>
              <a:rPr lang="zh-CN" altLang="en-US" sz="2400" b="1" dirty="0" smtClean="0">
                <a:latin typeface="华文楷体"/>
                <a:ea typeface="华文楷体"/>
                <a:cs typeface="华文楷体"/>
              </a:rPr>
              <a:t>直接的重要</a:t>
            </a:r>
            <a:r>
              <a:rPr lang="zh-CN" altLang="en-US" sz="24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贡献</a:t>
            </a:r>
            <a:r>
              <a:rPr lang="en-US" altLang="zh-CN" sz="2400" b="1" dirty="0" smtClean="0">
                <a:latin typeface="华文楷体"/>
                <a:ea typeface="华文楷体"/>
                <a:cs typeface="华文楷体"/>
              </a:rPr>
              <a:t>, </a:t>
            </a:r>
            <a:r>
              <a:rPr lang="zh-CN" altLang="en-US" sz="2400" b="1" dirty="0" smtClean="0">
                <a:latin typeface="华文楷体"/>
                <a:ea typeface="华文楷体"/>
                <a:cs typeface="华文楷体"/>
              </a:rPr>
              <a:t>并在对全球性科学的合作中逐渐</a:t>
            </a:r>
            <a:r>
              <a:rPr lang="zh-CN" altLang="en-US" sz="2400" b="1" dirty="0" smtClean="0">
                <a:solidFill>
                  <a:srgbClr val="000000"/>
                </a:solidFill>
                <a:latin typeface="华文楷体"/>
                <a:ea typeface="华文楷体"/>
                <a:cs typeface="华文楷体"/>
              </a:rPr>
              <a:t>走向</a:t>
            </a:r>
            <a:r>
              <a:rPr lang="zh-CN" altLang="en-US" sz="24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大国</a:t>
            </a:r>
            <a:r>
              <a:rPr lang="zh-CN" altLang="en-US" sz="2400" b="1" dirty="0" smtClean="0">
                <a:latin typeface="华文楷体"/>
                <a:ea typeface="华文楷体"/>
                <a:cs typeface="华文楷体"/>
              </a:rPr>
              <a:t>。</a:t>
            </a:r>
            <a:endParaRPr lang="en-US" altLang="zh-CN" sz="2400" b="1" dirty="0" smtClean="0">
              <a:latin typeface="华文楷体"/>
              <a:ea typeface="华文楷体"/>
              <a:cs typeface="华文楷体"/>
            </a:endParaRPr>
          </a:p>
          <a:p>
            <a:endParaRPr lang="en-US" altLang="zh-CN" sz="1000" b="1" dirty="0">
              <a:latin typeface="华文楷体"/>
              <a:ea typeface="华文楷体"/>
              <a:cs typeface="华文楷体"/>
            </a:endParaRPr>
          </a:p>
          <a:p>
            <a:pPr marL="285750" indent="-285750">
              <a:buFont typeface="Arial"/>
              <a:buChar char="•"/>
            </a:pPr>
            <a:r>
              <a:rPr lang="zh-CN" altLang="en-US" sz="2400" b="1" dirty="0" smtClean="0">
                <a:latin typeface="华文楷体"/>
                <a:ea typeface="华文楷体"/>
                <a:cs typeface="华文楷体"/>
              </a:rPr>
              <a:t>对</a:t>
            </a:r>
            <a:r>
              <a:rPr lang="zh-CN" altLang="en-US" sz="24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探测器</a:t>
            </a:r>
            <a:r>
              <a:rPr lang="zh-CN" altLang="en-US" sz="2400" b="1" dirty="0" smtClean="0">
                <a:latin typeface="华文楷体"/>
                <a:ea typeface="华文楷体"/>
                <a:cs typeface="华文楷体"/>
              </a:rPr>
              <a:t>建造，</a:t>
            </a:r>
            <a:r>
              <a:rPr lang="zh-CN" altLang="en-US" sz="24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计算机</a:t>
            </a:r>
            <a:r>
              <a:rPr lang="zh-CN" altLang="en-US" sz="2400" b="1" dirty="0" smtClean="0">
                <a:latin typeface="华文楷体"/>
                <a:ea typeface="华文楷体"/>
                <a:cs typeface="华文楷体"/>
              </a:rPr>
              <a:t>平台和</a:t>
            </a:r>
            <a:r>
              <a:rPr lang="zh-CN" altLang="en-US" sz="24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网络</a:t>
            </a:r>
            <a:r>
              <a:rPr lang="zh-CN" altLang="en-US" sz="2400" b="1" dirty="0" smtClean="0">
                <a:latin typeface="华文楷体"/>
                <a:ea typeface="华文楷体"/>
                <a:cs typeface="华文楷体"/>
              </a:rPr>
              <a:t>及</a:t>
            </a:r>
            <a:r>
              <a:rPr lang="zh-CN" altLang="en-US" sz="24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物理</a:t>
            </a:r>
            <a:r>
              <a:rPr lang="zh-CN" altLang="en-US" sz="2400" b="1" dirty="0" smtClean="0">
                <a:latin typeface="华文楷体"/>
                <a:ea typeface="华文楷体"/>
                <a:cs typeface="华文楷体"/>
              </a:rPr>
              <a:t>分析（包括</a:t>
            </a:r>
            <a:r>
              <a:rPr lang="en-US" altLang="zh-CN" sz="2400" b="1" dirty="0" smtClean="0">
                <a:latin typeface="华文楷体"/>
                <a:ea typeface="华文楷体"/>
                <a:cs typeface="华文楷体"/>
              </a:rPr>
              <a:t>Higgs</a:t>
            </a:r>
            <a:r>
              <a:rPr lang="zh-CN" altLang="en-US" sz="2400" b="1" dirty="0" smtClean="0">
                <a:latin typeface="华文楷体"/>
                <a:ea typeface="华文楷体"/>
                <a:cs typeface="华文楷体"/>
              </a:rPr>
              <a:t>粒子的发现）做出了相当贡献；</a:t>
            </a:r>
            <a:r>
              <a:rPr lang="en-US" altLang="zh-CN" sz="2400" b="1" dirty="0" smtClean="0">
                <a:latin typeface="华文楷体"/>
                <a:ea typeface="华文楷体"/>
                <a:cs typeface="华文楷体"/>
              </a:rPr>
              <a:t> </a:t>
            </a:r>
            <a:r>
              <a:rPr lang="zh-CN" altLang="en-US" sz="2400" b="1" dirty="0" smtClean="0">
                <a:latin typeface="华文楷体"/>
                <a:ea typeface="华文楷体"/>
                <a:cs typeface="华文楷体"/>
              </a:rPr>
              <a:t>掌握了部分</a:t>
            </a:r>
            <a:r>
              <a:rPr lang="zh-CN" altLang="en-US" sz="24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前沿技术</a:t>
            </a:r>
            <a:r>
              <a:rPr lang="zh-CN" altLang="en-US" sz="2400" b="1" dirty="0" smtClean="0">
                <a:latin typeface="华文楷体"/>
                <a:ea typeface="华文楷体"/>
                <a:cs typeface="华文楷体"/>
              </a:rPr>
              <a:t>和</a:t>
            </a:r>
            <a:r>
              <a:rPr lang="zh-CN" altLang="en-US" sz="24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方法</a:t>
            </a:r>
            <a:r>
              <a:rPr lang="zh-CN" altLang="en-US" sz="2400" b="1" dirty="0" smtClean="0">
                <a:latin typeface="华文楷体"/>
                <a:ea typeface="华文楷体"/>
                <a:cs typeface="华文楷体"/>
              </a:rPr>
              <a:t>并打破了一些</a:t>
            </a:r>
            <a:r>
              <a:rPr lang="zh-CN" altLang="en-US" sz="24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禁运</a:t>
            </a:r>
            <a:r>
              <a:rPr lang="zh-CN" altLang="en-US" sz="2400" b="1" dirty="0" smtClean="0">
                <a:latin typeface="华文楷体"/>
                <a:ea typeface="华文楷体"/>
                <a:cs typeface="华文楷体"/>
              </a:rPr>
              <a:t>；为高校和研究所培养和吸引了一批优秀</a:t>
            </a:r>
            <a:r>
              <a:rPr lang="zh-CN" altLang="en-US" sz="24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人才</a:t>
            </a:r>
            <a:r>
              <a:rPr lang="zh-CN" altLang="zh-CN" sz="2400" b="1" dirty="0" smtClean="0">
                <a:latin typeface="华文楷体"/>
                <a:ea typeface="华文楷体"/>
                <a:cs typeface="华文楷体"/>
              </a:rPr>
              <a:t>。</a:t>
            </a:r>
            <a:endParaRPr lang="en-US" altLang="zh-CN" sz="2400" b="1" dirty="0" smtClean="0">
              <a:latin typeface="华文楷体"/>
              <a:ea typeface="华文楷体"/>
              <a:cs typeface="华文楷体"/>
            </a:endParaRPr>
          </a:p>
          <a:p>
            <a:endParaRPr lang="en-US" altLang="zh-CN" sz="1000" b="1" dirty="0" smtClean="0">
              <a:latin typeface="华文楷体"/>
              <a:ea typeface="华文楷体"/>
              <a:cs typeface="华文楷体"/>
            </a:endParaRPr>
          </a:p>
          <a:p>
            <a:pPr marL="285750" indent="-285750">
              <a:buFont typeface="Arial"/>
              <a:buChar char="•"/>
            </a:pPr>
            <a:r>
              <a:rPr lang="en-US" altLang="zh-CN" sz="24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LHC</a:t>
            </a:r>
            <a:r>
              <a:rPr lang="zh-CN" altLang="en-US" sz="2400" b="1" dirty="0" smtClean="0">
                <a:latin typeface="华文楷体"/>
                <a:ea typeface="华文楷体"/>
                <a:cs typeface="华文楷体"/>
              </a:rPr>
              <a:t>在今后</a:t>
            </a:r>
            <a:r>
              <a:rPr lang="en-US" altLang="zh-CN" sz="2400" b="1" dirty="0" smtClean="0">
                <a:latin typeface="华文楷体"/>
                <a:ea typeface="华文楷体"/>
                <a:cs typeface="华文楷体"/>
              </a:rPr>
              <a:t>15-20</a:t>
            </a:r>
            <a:r>
              <a:rPr lang="zh-CN" altLang="en-US" sz="2400" b="1" dirty="0" smtClean="0">
                <a:latin typeface="华文楷体"/>
                <a:ea typeface="华文楷体"/>
                <a:cs typeface="华文楷体"/>
              </a:rPr>
              <a:t>年是高能物理</a:t>
            </a:r>
            <a:r>
              <a:rPr lang="zh-CN" altLang="en-US" sz="24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最前沿</a:t>
            </a:r>
            <a:r>
              <a:rPr lang="zh-CN" altLang="en-US" sz="2400" b="1" dirty="0">
                <a:latin typeface="华文楷体"/>
                <a:ea typeface="华文楷体"/>
                <a:cs typeface="华文楷体"/>
                <a:sym typeface="Wingdings"/>
              </a:rPr>
              <a:t>：</a:t>
            </a:r>
            <a:r>
              <a:rPr lang="zh-CN" altLang="en-US" sz="2400" b="1" dirty="0" smtClean="0">
                <a:latin typeface="华文楷体"/>
                <a:ea typeface="华文楷体"/>
                <a:cs typeface="华文楷体"/>
                <a:sym typeface="Wingdings"/>
              </a:rPr>
              <a:t>广谱的</a:t>
            </a:r>
            <a:r>
              <a:rPr lang="zh-CN" altLang="en-US" sz="24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  <a:sym typeface="Wingdings"/>
              </a:rPr>
              <a:t>重大</a:t>
            </a:r>
            <a:r>
              <a:rPr lang="zh-CN" altLang="en-US" sz="2400" b="1" dirty="0" smtClean="0">
                <a:latin typeface="华文楷体"/>
                <a:ea typeface="华文楷体"/>
                <a:cs typeface="华文楷体"/>
                <a:sym typeface="Wingdings"/>
              </a:rPr>
              <a:t>科学问题，重大发现</a:t>
            </a:r>
            <a:r>
              <a:rPr lang="zh-CN" altLang="en-US" sz="24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  <a:sym typeface="Wingdings"/>
              </a:rPr>
              <a:t>潜力</a:t>
            </a:r>
            <a:r>
              <a:rPr lang="zh-CN" altLang="en-US" sz="2400" b="1" dirty="0" smtClean="0">
                <a:latin typeface="华文楷体"/>
                <a:ea typeface="华文楷体"/>
                <a:cs typeface="华文楷体"/>
                <a:sym typeface="Wingdings"/>
              </a:rPr>
              <a:t>，</a:t>
            </a:r>
            <a:r>
              <a:rPr lang="zh-CN" altLang="en-US" sz="24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  <a:sym typeface="Wingdings"/>
              </a:rPr>
              <a:t>最前沿</a:t>
            </a:r>
            <a:r>
              <a:rPr lang="zh-CN" altLang="en-US" sz="2400" b="1" dirty="0" smtClean="0">
                <a:latin typeface="华文楷体"/>
                <a:ea typeface="华文楷体"/>
                <a:cs typeface="华文楷体"/>
                <a:sym typeface="Wingdings"/>
              </a:rPr>
              <a:t>的技术和方法，</a:t>
            </a:r>
            <a:r>
              <a:rPr lang="zh-CN" altLang="en-US" sz="24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  <a:sym typeface="Wingdings"/>
              </a:rPr>
              <a:t>先进</a:t>
            </a:r>
            <a:r>
              <a:rPr lang="zh-CN" altLang="en-US" sz="2400" b="1" dirty="0" smtClean="0">
                <a:latin typeface="华文楷体"/>
                <a:ea typeface="华文楷体"/>
                <a:cs typeface="华文楷体"/>
                <a:sym typeface="Wingdings"/>
              </a:rPr>
              <a:t>的管理模式，集中</a:t>
            </a:r>
            <a:r>
              <a:rPr lang="zh-CN" altLang="en-US" sz="24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  <a:sym typeface="Wingdings"/>
              </a:rPr>
              <a:t>大批一流</a:t>
            </a:r>
            <a:r>
              <a:rPr lang="zh-CN" altLang="en-US" sz="2400" b="1" dirty="0" smtClean="0">
                <a:latin typeface="华文楷体"/>
                <a:ea typeface="华文楷体"/>
                <a:cs typeface="华文楷体"/>
                <a:sym typeface="Wingdings"/>
              </a:rPr>
              <a:t>科学家和工程技术人才。</a:t>
            </a:r>
            <a:endParaRPr lang="en-US" altLang="zh-CN" sz="2400" b="1" dirty="0" smtClean="0">
              <a:latin typeface="华文楷体"/>
              <a:ea typeface="华文楷体"/>
              <a:cs typeface="华文楷体"/>
              <a:sym typeface="Wingdings"/>
            </a:endParaRPr>
          </a:p>
          <a:p>
            <a:endParaRPr lang="en-US" altLang="zh-CN" sz="1000" b="1" dirty="0" smtClean="0">
              <a:latin typeface="华文楷体"/>
              <a:ea typeface="华文楷体"/>
              <a:cs typeface="华文楷体"/>
              <a:sym typeface="Wingdings"/>
            </a:endParaRPr>
          </a:p>
          <a:p>
            <a:pPr marL="285750" indent="-285750">
              <a:buFont typeface="Arial"/>
              <a:buChar char="•"/>
            </a:pPr>
            <a:r>
              <a:rPr lang="zh-CN" altLang="en-US" sz="2400" b="1" dirty="0" smtClean="0">
                <a:latin typeface="华文楷体"/>
                <a:ea typeface="华文楷体"/>
                <a:cs typeface="华文楷体"/>
              </a:rPr>
              <a:t>抓住机遇，加强组织和协调，提高水平，做出更显著和实质的贡献。</a:t>
            </a:r>
            <a:endParaRPr lang="en-US" altLang="zh-CN" sz="2400" b="1" dirty="0" smtClean="0">
              <a:latin typeface="华文楷体"/>
              <a:ea typeface="华文楷体"/>
              <a:cs typeface="华文楷体"/>
            </a:endParaRPr>
          </a:p>
          <a:p>
            <a:pPr marL="285750" indent="-285750">
              <a:buFont typeface="Arial"/>
              <a:buChar char="•"/>
            </a:pPr>
            <a:endParaRPr lang="en-US" altLang="zh-CN" sz="2400" b="1" dirty="0" smtClean="0">
              <a:latin typeface="华文楷体"/>
              <a:ea typeface="华文楷体"/>
              <a:cs typeface="华文楷体"/>
            </a:endParaRPr>
          </a:p>
        </p:txBody>
      </p:sp>
    </p:spTree>
    <p:extLst>
      <p:ext uri="{BB962C8B-B14F-4D97-AF65-F5344CB8AC3E}">
        <p14:creationId xmlns:p14="http://schemas.microsoft.com/office/powerpoint/2010/main" val="579667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0" y="44624"/>
            <a:ext cx="9036496" cy="680120"/>
          </a:xfrm>
        </p:spPr>
        <p:txBody>
          <a:bodyPr>
            <a:noAutofit/>
          </a:bodyPr>
          <a:lstStyle/>
          <a:p>
            <a:r>
              <a:rPr lang="zh-CN" altLang="en-US" sz="4000" b="1" dirty="0" smtClean="0">
                <a:latin typeface="华文楷体"/>
                <a:ea typeface="华文楷体"/>
                <a:cs typeface="华文楷体"/>
              </a:rPr>
              <a:t>争取到</a:t>
            </a:r>
            <a:r>
              <a:rPr lang="en-US" altLang="zh-CN" sz="4000" b="1" dirty="0" smtClean="0">
                <a:latin typeface="华文楷体"/>
                <a:ea typeface="华文楷体"/>
                <a:cs typeface="华文楷体"/>
              </a:rPr>
              <a:t>LHCP2017</a:t>
            </a:r>
            <a:r>
              <a:rPr lang="zh-CN" altLang="en-US" sz="4000" b="1" dirty="0" smtClean="0">
                <a:latin typeface="华文楷体"/>
                <a:ea typeface="华文楷体"/>
                <a:cs typeface="华文楷体"/>
              </a:rPr>
              <a:t>大型国际会议举办权</a:t>
            </a:r>
            <a:endParaRPr lang="en-US" sz="4000" b="1" dirty="0" smtClean="0">
              <a:latin typeface="华文楷体"/>
              <a:ea typeface="华文楷体"/>
              <a:cs typeface="华文楷体"/>
            </a:endParaRPr>
          </a:p>
        </p:txBody>
      </p:sp>
      <p:sp>
        <p:nvSpPr>
          <p:cNvPr id="29699" name="Content Placeholder 2"/>
          <p:cNvSpPr>
            <a:spLocks noGrp="1"/>
          </p:cNvSpPr>
          <p:nvPr>
            <p:ph sz="quarter" idx="1"/>
          </p:nvPr>
        </p:nvSpPr>
        <p:spPr>
          <a:xfrm>
            <a:off x="251520" y="957064"/>
            <a:ext cx="8712968" cy="5640288"/>
          </a:xfrm>
        </p:spPr>
        <p:txBody>
          <a:bodyPr>
            <a:normAutofit/>
          </a:bodyPr>
          <a:lstStyle/>
          <a:p>
            <a:pPr marL="0" indent="0" fontAlgn="auto">
              <a:buNone/>
            </a:pPr>
            <a:r>
              <a:rPr lang="en-US" altLang="zh-CN" sz="2200" b="1" dirty="0" smtClean="0">
                <a:latin typeface="华文楷体"/>
                <a:ea typeface="华文楷体"/>
                <a:cs typeface="华文楷体"/>
                <a:sym typeface="Wingdings" pitchFamily="2" charset="2"/>
              </a:rPr>
              <a:t> </a:t>
            </a:r>
            <a:r>
              <a:rPr lang="zh-CN" altLang="en-US" sz="2200" b="1" dirty="0" smtClean="0">
                <a:latin typeface="华文楷体"/>
                <a:ea typeface="华文楷体"/>
                <a:cs typeface="华文楷体"/>
              </a:rPr>
              <a:t>自</a:t>
            </a:r>
            <a:r>
              <a:rPr lang="en-US" sz="2200" b="1" dirty="0">
                <a:latin typeface="华文楷体"/>
                <a:ea typeface="华文楷体"/>
                <a:cs typeface="华文楷体"/>
              </a:rPr>
              <a:t>2013</a:t>
            </a:r>
            <a:r>
              <a:rPr lang="zh-CN" altLang="en-US" sz="2200" b="1" dirty="0">
                <a:latin typeface="华文楷体"/>
                <a:ea typeface="华文楷体"/>
                <a:cs typeface="华文楷体"/>
              </a:rPr>
              <a:t>年起，大型强子对撞机物理（</a:t>
            </a:r>
            <a:r>
              <a:rPr lang="en-US" sz="2200" b="1" dirty="0">
                <a:latin typeface="华文楷体"/>
                <a:ea typeface="华文楷体"/>
                <a:cs typeface="华文楷体"/>
              </a:rPr>
              <a:t>LHCP</a:t>
            </a:r>
            <a:r>
              <a:rPr lang="zh-CN" altLang="en-US" sz="2200" b="1" dirty="0">
                <a:latin typeface="华文楷体"/>
                <a:ea typeface="华文楷体"/>
                <a:cs typeface="华文楷体"/>
              </a:rPr>
              <a:t>）国际会议每年召开一次</a:t>
            </a:r>
            <a:r>
              <a:rPr lang="zh-CN" altLang="en-US" sz="2200" b="1" dirty="0" smtClean="0">
                <a:latin typeface="华文楷体"/>
                <a:ea typeface="华文楷体"/>
                <a:cs typeface="华文楷体"/>
              </a:rPr>
              <a:t>，</a:t>
            </a:r>
            <a:r>
              <a:rPr lang="zh-CN" altLang="en-US" sz="2200" b="1" dirty="0">
                <a:latin typeface="华文楷体"/>
                <a:ea typeface="华文楷体"/>
                <a:cs typeface="华文楷体"/>
              </a:rPr>
              <a:t>轮流在各大洲举</a:t>
            </a:r>
            <a:r>
              <a:rPr lang="zh-CN" altLang="en-US" sz="2200" b="1" dirty="0" smtClean="0">
                <a:latin typeface="华文楷体"/>
                <a:ea typeface="华文楷体"/>
                <a:cs typeface="华文楷体"/>
              </a:rPr>
              <a:t>行</a:t>
            </a:r>
            <a:r>
              <a:rPr lang="zh-CN" altLang="en-US" sz="2200" b="1" dirty="0">
                <a:latin typeface="华文楷体"/>
                <a:ea typeface="华文楷体"/>
                <a:cs typeface="华文楷体"/>
              </a:rPr>
              <a:t>，</a:t>
            </a:r>
            <a:r>
              <a:rPr lang="zh-CN" altLang="en-US" sz="2200" b="1" dirty="0" smtClean="0">
                <a:latin typeface="华文楷体"/>
                <a:ea typeface="华文楷体"/>
                <a:cs typeface="华文楷体"/>
              </a:rPr>
              <a:t>交流</a:t>
            </a:r>
            <a:r>
              <a:rPr lang="zh-CN" altLang="en-US" sz="2200" b="1" dirty="0">
                <a:latin typeface="华文楷体"/>
                <a:ea typeface="华文楷体"/>
                <a:cs typeface="华文楷体"/>
              </a:rPr>
              <a:t>和研讨强子对撞机物理领域最新最前沿的实验和理论方面的进</a:t>
            </a:r>
            <a:r>
              <a:rPr lang="zh-CN" altLang="en-US" sz="2200" b="1" dirty="0" smtClean="0">
                <a:latin typeface="华文楷体"/>
                <a:ea typeface="华文楷体"/>
                <a:cs typeface="华文楷体"/>
              </a:rPr>
              <a:t>展。</a:t>
            </a:r>
            <a:endParaRPr lang="en-US" sz="2200" b="1" dirty="0" smtClean="0">
              <a:latin typeface="华文楷体"/>
              <a:ea typeface="华文楷体"/>
              <a:cs typeface="华文楷体"/>
            </a:endParaRPr>
          </a:p>
          <a:p>
            <a:pPr lvl="1">
              <a:buFont typeface="Wingdings" pitchFamily="2" charset="2"/>
              <a:buChar char="v"/>
            </a:pPr>
            <a:r>
              <a:rPr lang="en-US" sz="2000" b="1" dirty="0" smtClean="0">
                <a:latin typeface="华文楷体"/>
                <a:ea typeface="华文楷体"/>
                <a:cs typeface="华文楷体"/>
              </a:rPr>
              <a:t>LHCP2013 </a:t>
            </a:r>
            <a:r>
              <a:rPr lang="en-US" sz="2000" b="1" dirty="0">
                <a:latin typeface="华文楷体"/>
                <a:ea typeface="华文楷体"/>
                <a:cs typeface="华文楷体"/>
              </a:rPr>
              <a:t>,</a:t>
            </a:r>
            <a:r>
              <a:rPr lang="zh-CN" altLang="en-US" sz="2000" b="1" dirty="0" smtClean="0">
                <a:latin typeface="华文楷体"/>
                <a:ea typeface="华文楷体"/>
                <a:cs typeface="华文楷体"/>
              </a:rPr>
              <a:t>西班牙巴塞罗那</a:t>
            </a:r>
            <a:endParaRPr lang="en-US" sz="2000" b="1" dirty="0" smtClean="0">
              <a:latin typeface="华文楷体"/>
              <a:ea typeface="华文楷体"/>
              <a:cs typeface="华文楷体"/>
            </a:endParaRPr>
          </a:p>
          <a:p>
            <a:pPr lvl="1">
              <a:buFont typeface="Wingdings" pitchFamily="2" charset="2"/>
              <a:buChar char="v"/>
            </a:pPr>
            <a:r>
              <a:rPr lang="en-US" sz="2000" b="1" dirty="0" smtClean="0">
                <a:latin typeface="华文楷体"/>
                <a:ea typeface="华文楷体"/>
                <a:cs typeface="华文楷体"/>
              </a:rPr>
              <a:t>LHCP2014, </a:t>
            </a:r>
            <a:r>
              <a:rPr lang="zh-CN" altLang="en-US" sz="2000" b="1" dirty="0" smtClean="0">
                <a:latin typeface="华文楷体"/>
                <a:ea typeface="华文楷体"/>
                <a:cs typeface="华文楷体"/>
              </a:rPr>
              <a:t>美国纽约</a:t>
            </a:r>
            <a:endParaRPr lang="en-US" sz="2000" b="1" dirty="0">
              <a:latin typeface="华文楷体"/>
              <a:ea typeface="华文楷体"/>
              <a:cs typeface="华文楷体"/>
            </a:endParaRPr>
          </a:p>
          <a:p>
            <a:pPr lvl="1">
              <a:buFont typeface="Wingdings" pitchFamily="2" charset="2"/>
              <a:buChar char="v"/>
            </a:pPr>
            <a:r>
              <a:rPr lang="en-US" sz="2000" b="1" dirty="0">
                <a:latin typeface="华文楷体"/>
                <a:ea typeface="华文楷体"/>
                <a:cs typeface="华文楷体"/>
              </a:rPr>
              <a:t>LHCP2015 </a:t>
            </a:r>
            <a:r>
              <a:rPr lang="en-US" sz="2000" b="1" dirty="0" smtClean="0">
                <a:latin typeface="华文楷体"/>
                <a:ea typeface="华文楷体"/>
                <a:cs typeface="华文楷体"/>
              </a:rPr>
              <a:t>, </a:t>
            </a:r>
            <a:r>
              <a:rPr lang="zh-CN" altLang="en-US" sz="2000" b="1" dirty="0" smtClean="0">
                <a:latin typeface="华文楷体"/>
                <a:ea typeface="华文楷体"/>
                <a:cs typeface="华文楷体"/>
              </a:rPr>
              <a:t>俄罗斯圣彼得堡</a:t>
            </a:r>
            <a:endParaRPr lang="en-US" sz="2000" b="1" dirty="0">
              <a:latin typeface="华文楷体"/>
              <a:ea typeface="华文楷体"/>
              <a:cs typeface="华文楷体"/>
            </a:endParaRPr>
          </a:p>
          <a:p>
            <a:pPr lvl="1">
              <a:buFont typeface="Wingdings" pitchFamily="2" charset="2"/>
              <a:buChar char="v"/>
            </a:pPr>
            <a:r>
              <a:rPr lang="en-US" sz="2000" b="1" dirty="0">
                <a:latin typeface="华文楷体"/>
                <a:ea typeface="华文楷体"/>
                <a:cs typeface="华文楷体"/>
              </a:rPr>
              <a:t>LHCP2016 </a:t>
            </a:r>
            <a:r>
              <a:rPr lang="en-US" sz="2000" b="1" dirty="0" smtClean="0">
                <a:latin typeface="华文楷体"/>
                <a:ea typeface="华文楷体"/>
                <a:cs typeface="华文楷体"/>
              </a:rPr>
              <a:t>, </a:t>
            </a:r>
            <a:r>
              <a:rPr lang="zh-CN" altLang="en-US" sz="2000" b="1" dirty="0" smtClean="0">
                <a:latin typeface="华文楷体"/>
                <a:ea typeface="华文楷体"/>
                <a:cs typeface="华文楷体"/>
              </a:rPr>
              <a:t>瑞典隆德</a:t>
            </a:r>
            <a:endParaRPr lang="en-US" sz="2000" b="1" dirty="0">
              <a:latin typeface="华文楷体"/>
              <a:ea typeface="华文楷体"/>
              <a:cs typeface="华文楷体"/>
            </a:endParaRPr>
          </a:p>
          <a:p>
            <a:pPr lvl="1">
              <a:buFont typeface="Wingdings" pitchFamily="2" charset="2"/>
              <a:buChar char="v"/>
            </a:pPr>
            <a:r>
              <a:rPr lang="en-US" sz="2000" b="1" dirty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LHCP2017 </a:t>
            </a:r>
            <a:r>
              <a:rPr lang="en-US" sz="20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, </a:t>
            </a:r>
            <a:r>
              <a:rPr lang="zh-CN" altLang="en-US" sz="20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中国上海 </a:t>
            </a:r>
            <a:r>
              <a:rPr lang="en-US" altLang="zh-CN" sz="20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(</a:t>
            </a:r>
            <a:r>
              <a:rPr lang="zh-CN" altLang="en-US" sz="20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交大</a:t>
            </a:r>
            <a:r>
              <a:rPr lang="en-US" altLang="zh-CN" sz="20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)</a:t>
            </a:r>
            <a:endParaRPr lang="en-US" sz="2000" b="1" dirty="0">
              <a:solidFill>
                <a:srgbClr val="FF0000"/>
              </a:solidFill>
              <a:latin typeface="华文楷体"/>
              <a:ea typeface="华文楷体"/>
              <a:cs typeface="华文楷体"/>
            </a:endParaRPr>
          </a:p>
          <a:p>
            <a:pPr marL="0" indent="0">
              <a:buNone/>
            </a:pPr>
            <a:r>
              <a:rPr lang="en-US" sz="2400" b="1" dirty="0" smtClean="0">
                <a:latin typeface="华文楷体"/>
                <a:ea typeface="华文楷体"/>
                <a:cs typeface="华文楷体"/>
                <a:sym typeface="Wingdings" pitchFamily="2" charset="2"/>
              </a:rPr>
              <a:t> </a:t>
            </a:r>
            <a:r>
              <a:rPr lang="zh-CN" altLang="en-US" sz="2400" b="1" dirty="0">
                <a:latin typeface="华文楷体"/>
                <a:ea typeface="华文楷体"/>
                <a:cs typeface="华文楷体"/>
                <a:sym typeface="Wingdings" pitchFamily="2" charset="2"/>
              </a:rPr>
              <a:t>大会</a:t>
            </a:r>
            <a:r>
              <a:rPr lang="zh-CN" altLang="en-US" sz="2400" b="1" dirty="0" smtClean="0">
                <a:latin typeface="华文楷体"/>
                <a:ea typeface="华文楷体"/>
                <a:cs typeface="华文楷体"/>
                <a:sym typeface="Wingdings" pitchFamily="2" charset="2"/>
              </a:rPr>
              <a:t>主席</a:t>
            </a:r>
            <a:endParaRPr lang="en-US" sz="2400" b="1" dirty="0" smtClean="0">
              <a:latin typeface="华文楷体"/>
              <a:ea typeface="华文楷体"/>
              <a:cs typeface="华文楷体"/>
            </a:endParaRPr>
          </a:p>
          <a:p>
            <a:pPr lvl="1"/>
            <a:r>
              <a:rPr lang="zh-CN" altLang="en-US" sz="2000" b="1" dirty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陈</a:t>
            </a:r>
            <a:r>
              <a:rPr lang="zh-CN" altLang="en-US" sz="20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和生</a:t>
            </a:r>
            <a:r>
              <a:rPr lang="en-US" sz="20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(</a:t>
            </a:r>
            <a:r>
              <a:rPr lang="zh-CN" altLang="en-US" sz="2000" b="1" dirty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高能所</a:t>
            </a:r>
            <a:r>
              <a:rPr lang="en-US" sz="2000" b="1" dirty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) </a:t>
            </a:r>
          </a:p>
          <a:p>
            <a:pPr lvl="1"/>
            <a:r>
              <a:rPr lang="zh-CN" altLang="en-US" sz="2000" b="1" dirty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赵政</a:t>
            </a:r>
            <a:r>
              <a:rPr lang="zh-CN" altLang="en-US" sz="20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国</a:t>
            </a:r>
            <a:r>
              <a:rPr lang="en-US" sz="20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(</a:t>
            </a:r>
            <a:r>
              <a:rPr lang="zh-CN" altLang="en-US" sz="2000" b="1" dirty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科大</a:t>
            </a:r>
            <a:r>
              <a:rPr lang="en-US" sz="2000" b="1" dirty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)</a:t>
            </a:r>
          </a:p>
          <a:p>
            <a:pPr lvl="1"/>
            <a:r>
              <a:rPr lang="en-US" sz="2000" b="1" dirty="0" smtClean="0">
                <a:latin typeface="华文楷体"/>
                <a:ea typeface="华文楷体"/>
                <a:cs typeface="华文楷体"/>
              </a:rPr>
              <a:t>Gregorio </a:t>
            </a:r>
            <a:r>
              <a:rPr lang="en-US" sz="2000" b="1" dirty="0" err="1" smtClean="0">
                <a:latin typeface="华文楷体"/>
                <a:ea typeface="华文楷体"/>
                <a:cs typeface="华文楷体"/>
              </a:rPr>
              <a:t>Bernardi</a:t>
            </a:r>
            <a:r>
              <a:rPr lang="en-US" sz="2000" b="1" dirty="0" smtClean="0">
                <a:latin typeface="华文楷体"/>
                <a:ea typeface="华文楷体"/>
                <a:cs typeface="华文楷体"/>
              </a:rPr>
              <a:t> (LPNHE</a:t>
            </a:r>
            <a:r>
              <a:rPr lang="en-US" altLang="zh-CN" sz="2000" b="1" dirty="0" smtClean="0">
                <a:latin typeface="华文楷体"/>
                <a:ea typeface="华文楷体"/>
                <a:cs typeface="华文楷体"/>
              </a:rPr>
              <a:t>)</a:t>
            </a:r>
          </a:p>
          <a:p>
            <a:pPr lvl="1"/>
            <a:r>
              <a:rPr lang="en-US" sz="2000" b="1" dirty="0" err="1" smtClean="0">
                <a:latin typeface="华文楷体"/>
                <a:ea typeface="华文楷体"/>
                <a:cs typeface="华文楷体"/>
              </a:rPr>
              <a:t>Guenakh</a:t>
            </a:r>
            <a:r>
              <a:rPr lang="en-US" sz="2000" b="1" dirty="0" smtClean="0">
                <a:latin typeface="华文楷体"/>
                <a:ea typeface="华文楷体"/>
                <a:cs typeface="华文楷体"/>
              </a:rPr>
              <a:t> </a:t>
            </a:r>
            <a:r>
              <a:rPr lang="en-US" sz="2000" b="1" dirty="0" err="1" smtClean="0">
                <a:latin typeface="华文楷体"/>
                <a:ea typeface="华文楷体"/>
                <a:cs typeface="华文楷体"/>
              </a:rPr>
              <a:t>Mitselmakher</a:t>
            </a:r>
            <a:r>
              <a:rPr lang="en-US" sz="2000" b="1" dirty="0" smtClean="0">
                <a:latin typeface="华文楷体"/>
                <a:ea typeface="华文楷体"/>
                <a:cs typeface="华文楷体"/>
              </a:rPr>
              <a:t> (U. Florida)</a:t>
            </a:r>
          </a:p>
          <a:p>
            <a:pPr marL="0" indent="0">
              <a:buNone/>
            </a:pPr>
            <a:r>
              <a:rPr lang="en-US" altLang="zh-CN" sz="2400" b="1" dirty="0" smtClean="0">
                <a:latin typeface="华文楷体"/>
                <a:ea typeface="华文楷体"/>
                <a:cs typeface="华文楷体"/>
                <a:sym typeface="Wingdings" pitchFamily="2" charset="2"/>
              </a:rPr>
              <a:t> </a:t>
            </a:r>
            <a:r>
              <a:rPr lang="zh-CN" altLang="en-US" sz="2400" b="1" dirty="0" smtClean="0">
                <a:latin typeface="华文楷体"/>
                <a:ea typeface="华文楷体"/>
                <a:cs typeface="华文楷体"/>
              </a:rPr>
              <a:t>大会</a:t>
            </a:r>
            <a:r>
              <a:rPr lang="zh-CN" altLang="en-US" sz="2400" b="1" dirty="0">
                <a:latin typeface="华文楷体"/>
                <a:ea typeface="华文楷体"/>
                <a:cs typeface="华文楷体"/>
              </a:rPr>
              <a:t>组织</a:t>
            </a:r>
            <a:r>
              <a:rPr lang="zh-CN" altLang="en-US" sz="2400" b="1" dirty="0" smtClean="0">
                <a:latin typeface="华文楷体"/>
                <a:ea typeface="华文楷体"/>
                <a:cs typeface="华文楷体"/>
              </a:rPr>
              <a:t>者：</a:t>
            </a:r>
            <a:r>
              <a:rPr lang="zh-CN" altLang="en-US" sz="20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杨海军 </a:t>
            </a:r>
            <a:r>
              <a:rPr lang="en-US" altLang="zh-CN" sz="20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(</a:t>
            </a:r>
            <a:r>
              <a:rPr lang="zh-CN" altLang="en-US" sz="20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上海交大</a:t>
            </a:r>
            <a:r>
              <a:rPr lang="en-US" altLang="zh-CN" sz="20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)</a:t>
            </a:r>
            <a:endParaRPr lang="en-US" sz="2000" b="1" dirty="0" smtClean="0">
              <a:solidFill>
                <a:srgbClr val="FF0000"/>
              </a:solidFill>
              <a:latin typeface="华文楷体"/>
              <a:ea typeface="华文楷体"/>
              <a:cs typeface="华文楷体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017960EF-FD23-4626-9E11-D919E8F29191}" type="slidenum">
              <a:rPr lang="en-US" altLang="zh-CN" smtClean="0"/>
              <a:pPr>
                <a:defRPr/>
              </a:pPr>
              <a:t>31</a:t>
            </a:fld>
            <a:endParaRPr lang="en-US" altLang="zh-CN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815375"/>
            <a:ext cx="9107805" cy="93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913" y="2082170"/>
            <a:ext cx="1589087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486" y="3298247"/>
            <a:ext cx="1169987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834" y="3284754"/>
            <a:ext cx="1177925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778" y="3311741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https://upload.wikimedia.org/wikipedia/zh/thumb/e/ec/Tsinghua_University_Logo.svg/1024px-Tsinghua_University_Logo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289" y="3311741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7" descr="http://p2.so.qhimg.com/bdr/1080__/t010a70440ac40f270c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526749"/>
            <a:ext cx="1166812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858" y="2063914"/>
            <a:ext cx="1668462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9" descr="http://p3.so.qhimg.com/bdr/1080__/t019d40e168f4133ddd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539449"/>
            <a:ext cx="962025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1" descr="http://p3.so.qhimg.com/bdr/_960_/t0123bf6b8a035e98a8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084" y="4526749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060848"/>
            <a:ext cx="1147762" cy="1169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6194168"/>
            <a:ext cx="6012160" cy="637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59229" y="2143130"/>
            <a:ext cx="4288353" cy="1569660"/>
          </a:xfrm>
          <a:prstGeom prst="rect">
            <a:avLst/>
          </a:prstGeom>
          <a:solidFill>
            <a:srgbClr val="FFFF67"/>
          </a:solidFill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b="1" dirty="0" smtClean="0">
                <a:latin typeface="华文楷体"/>
                <a:ea typeface="华文楷体"/>
                <a:cs typeface="华文楷体"/>
              </a:rPr>
              <a:t>中国高能物理协会</a:t>
            </a:r>
            <a:endParaRPr lang="en-US" altLang="zh-CN" sz="3200" b="1" dirty="0" smtClean="0">
              <a:latin typeface="华文楷体"/>
              <a:ea typeface="华文楷体"/>
              <a:cs typeface="华文楷体"/>
            </a:endParaRPr>
          </a:p>
          <a:p>
            <a:pPr algn="ctr"/>
            <a:r>
              <a:rPr lang="zh-CN" altLang="en-US" sz="3200" b="1" dirty="0" smtClean="0">
                <a:latin typeface="华文楷体"/>
                <a:ea typeface="华文楷体"/>
                <a:cs typeface="华文楷体"/>
              </a:rPr>
              <a:t>粒子物理卓越中心</a:t>
            </a:r>
            <a:endParaRPr lang="en-US" altLang="zh-CN" sz="3200" b="1" dirty="0" smtClean="0">
              <a:latin typeface="华文楷体"/>
              <a:ea typeface="华文楷体"/>
              <a:cs typeface="华文楷体"/>
            </a:endParaRPr>
          </a:p>
          <a:p>
            <a:pPr algn="ctr"/>
            <a:r>
              <a:rPr lang="zh-CN" altLang="en-US" sz="3200" b="1" dirty="0" smtClean="0">
                <a:latin typeface="华文楷体"/>
                <a:ea typeface="华文楷体"/>
                <a:cs typeface="华文楷体"/>
              </a:rPr>
              <a:t>粒子物理协同创新中心</a:t>
            </a:r>
            <a:endParaRPr lang="en-US" sz="3200" b="1" dirty="0">
              <a:latin typeface="华文楷体"/>
              <a:ea typeface="华文楷体"/>
              <a:cs typeface="华文楷体"/>
            </a:endParaRPr>
          </a:p>
        </p:txBody>
      </p:sp>
    </p:spTree>
    <p:extLst>
      <p:ext uri="{BB962C8B-B14F-4D97-AF65-F5344CB8AC3E}">
        <p14:creationId xmlns:p14="http://schemas.microsoft.com/office/powerpoint/2010/main" val="1635973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075" y="1059769"/>
            <a:ext cx="8654105" cy="27418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 smtClean="0">
                <a:solidFill>
                  <a:srgbClr val="FF0000"/>
                </a:solidFill>
              </a:rPr>
              <a:t>Merry Christmas and happy new year!</a:t>
            </a:r>
          </a:p>
          <a:p>
            <a:pPr marL="0" indent="0" algn="ctr">
              <a:buNone/>
            </a:pPr>
            <a:endParaRPr lang="en-US" sz="4000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zh-CN" altLang="en-US" sz="44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祝大家新年好</a:t>
            </a:r>
            <a:endParaRPr lang="en-US" altLang="zh-CN" sz="4400" b="1" dirty="0" smtClean="0">
              <a:solidFill>
                <a:srgbClr val="FF0000"/>
              </a:solidFill>
              <a:latin typeface="华文楷体"/>
              <a:ea typeface="华文楷体"/>
              <a:cs typeface="华文楷体"/>
            </a:endParaRPr>
          </a:p>
          <a:p>
            <a:pPr marL="0" indent="0" algn="ctr">
              <a:buNone/>
            </a:pP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864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Extra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309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0" y="274638"/>
            <a:ext cx="9144000" cy="6224587"/>
            <a:chOff x="4891356" y="970757"/>
            <a:chExt cx="4218751" cy="5197630"/>
          </a:xfrm>
        </p:grpSpPr>
        <p:pic>
          <p:nvPicPr>
            <p:cNvPr id="8807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1356" y="970757"/>
              <a:ext cx="4218751" cy="514815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7633697" y="5944363"/>
              <a:ext cx="442847" cy="22402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8477907" y="5164917"/>
              <a:ext cx="528109" cy="224024"/>
            </a:xfrm>
            <a:prstGeom prst="ellipse">
              <a:avLst/>
            </a:prstGeom>
            <a:noFill/>
            <a:ln w="19050">
              <a:solidFill>
                <a:srgbClr val="FF23DA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7238916" y="4832073"/>
              <a:ext cx="323103" cy="15256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</p:grpSp>
      <p:sp>
        <p:nvSpPr>
          <p:cNvPr id="88066" name="TextBox 7"/>
          <p:cNvSpPr txBox="1">
            <a:spLocks noChangeArrowheads="1"/>
          </p:cNvSpPr>
          <p:nvPr/>
        </p:nvSpPr>
        <p:spPr bwMode="auto">
          <a:xfrm>
            <a:off x="990600" y="1905000"/>
            <a:ext cx="77184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sto MT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sto MT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zh-CN" altLang="en-US" sz="2800" b="1">
                <a:solidFill>
                  <a:srgbClr val="FF0000"/>
                </a:solidFill>
                <a:latin typeface="华文楷体" charset="0"/>
                <a:ea typeface="华文楷体" charset="0"/>
                <a:cs typeface="华文楷体" charset="0"/>
              </a:rPr>
              <a:t>通过</a:t>
            </a:r>
            <a:r>
              <a:rPr lang="en-US" altLang="zh-CN" sz="2800" b="1">
                <a:solidFill>
                  <a:srgbClr val="FF0000"/>
                </a:solidFill>
                <a:latin typeface="华文楷体" charset="0"/>
                <a:ea typeface="华文楷体" charset="0"/>
                <a:cs typeface="华文楷体" charset="0"/>
              </a:rPr>
              <a:t>H</a:t>
            </a:r>
            <a:r>
              <a:rPr lang="en-US" altLang="zh-CN" sz="2800" b="1">
                <a:solidFill>
                  <a:srgbClr val="FF0000"/>
                </a:solidFill>
                <a:latin typeface="华文楷体" charset="0"/>
                <a:ea typeface="华文楷体" charset="0"/>
                <a:cs typeface="华文楷体" charset="0"/>
                <a:sym typeface="Wingdings" charset="0"/>
              </a:rPr>
              <a:t>WW</a:t>
            </a:r>
            <a:r>
              <a:rPr lang="zh-CN" altLang="en-US" sz="2800" b="1" baseline="30000">
                <a:solidFill>
                  <a:srgbClr val="FF0000"/>
                </a:solidFill>
                <a:latin typeface="华文楷体" charset="0"/>
                <a:ea typeface="华文楷体" charset="0"/>
                <a:cs typeface="华文楷体" charset="0"/>
                <a:sym typeface="Wingdings" charset="0"/>
              </a:rPr>
              <a:t>＊</a:t>
            </a:r>
            <a:r>
              <a:rPr lang="en-US" altLang="zh-CN" sz="2800" b="1">
                <a:solidFill>
                  <a:srgbClr val="FF0000"/>
                </a:solidFill>
                <a:latin typeface="华文楷体" charset="0"/>
                <a:ea typeface="华文楷体" charset="0"/>
                <a:cs typeface="华文楷体" charset="0"/>
                <a:sym typeface="Wingdings" charset="0"/>
              </a:rPr>
              <a:t>2l2</a:t>
            </a:r>
            <a:r>
              <a:rPr lang="en-US" altLang="zh-CN" sz="2800" b="1">
                <a:solidFill>
                  <a:srgbClr val="FF0000"/>
                </a:solidFill>
                <a:latin typeface="Symbol" charset="0"/>
                <a:cs typeface="Symbol" charset="0"/>
                <a:sym typeface="Wingdings" charset="0"/>
              </a:rPr>
              <a:t>n</a:t>
            </a:r>
            <a:r>
              <a:rPr lang="en-US" altLang="zh-CN" sz="2800" b="1">
                <a:solidFill>
                  <a:srgbClr val="FF0000"/>
                </a:solidFill>
                <a:latin typeface="华文楷体" charset="0"/>
                <a:ea typeface="华文楷体" charset="0"/>
                <a:cs typeface="华文楷体" charset="0"/>
                <a:sym typeface="Wingdings" charset="0"/>
              </a:rPr>
              <a:t> </a:t>
            </a:r>
            <a:r>
              <a:rPr lang="zh-CN" altLang="en-US" sz="2800" b="1">
                <a:solidFill>
                  <a:srgbClr val="FF0000"/>
                </a:solidFill>
                <a:latin typeface="华文楷体" charset="0"/>
                <a:ea typeface="华文楷体" charset="0"/>
                <a:cs typeface="华文楷体" charset="0"/>
                <a:sym typeface="Wingdings" charset="0"/>
              </a:rPr>
              <a:t>寻找</a:t>
            </a:r>
            <a:r>
              <a:rPr lang="en-US" altLang="zh-CN" sz="2800" b="1">
                <a:solidFill>
                  <a:srgbClr val="FF0000"/>
                </a:solidFill>
                <a:latin typeface="华文楷体" charset="0"/>
                <a:ea typeface="华文楷体" charset="0"/>
                <a:cs typeface="华文楷体" charset="0"/>
                <a:sym typeface="Wingdings" charset="0"/>
              </a:rPr>
              <a:t> Higgs </a:t>
            </a:r>
            <a:r>
              <a:rPr lang="zh-CN" altLang="en-US" sz="2800" b="1">
                <a:solidFill>
                  <a:srgbClr val="FF0000"/>
                </a:solidFill>
                <a:latin typeface="华文楷体" charset="0"/>
                <a:ea typeface="华文楷体" charset="0"/>
                <a:cs typeface="华文楷体" charset="0"/>
                <a:sym typeface="Wingdings" charset="0"/>
              </a:rPr>
              <a:t>的全部主要作者</a:t>
            </a:r>
            <a:endParaRPr lang="en-US" sz="2800" b="1">
              <a:solidFill>
                <a:srgbClr val="FF0000"/>
              </a:solidFill>
              <a:latin typeface="华文楷体" charset="0"/>
              <a:ea typeface="华文楷体" charset="0"/>
              <a:cs typeface="华文楷体" charset="0"/>
            </a:endParaRP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3810000" y="1219200"/>
            <a:ext cx="1524000" cy="3048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1079817" y="5040949"/>
            <a:ext cx="917575" cy="172720"/>
          </a:xfrm>
          <a:prstGeom prst="ellipse">
            <a:avLst/>
          </a:prstGeom>
          <a:noFill/>
          <a:ln w="19050">
            <a:solidFill>
              <a:srgbClr val="FF23DA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5191760" y="3982718"/>
            <a:ext cx="917575" cy="194629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1452880" y="4571999"/>
            <a:ext cx="917575" cy="194629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6502401" y="4831557"/>
            <a:ext cx="900112" cy="268288"/>
          </a:xfrm>
          <a:prstGeom prst="ellipse">
            <a:avLst/>
          </a:prstGeom>
          <a:noFill/>
          <a:ln w="19050">
            <a:solidFill>
              <a:srgbClr val="FF23DA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23DA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>
            <a:off x="7000241" y="6230938"/>
            <a:ext cx="1095374" cy="268287"/>
          </a:xfrm>
          <a:prstGeom prst="ellipse">
            <a:avLst/>
          </a:prstGeom>
          <a:noFill/>
          <a:ln w="19050">
            <a:solidFill>
              <a:srgbClr val="FF23DA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5802948" y="4898880"/>
            <a:ext cx="624960" cy="170626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178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0" y="274638"/>
            <a:ext cx="9265920" cy="6361112"/>
            <a:chOff x="94327" y="970757"/>
            <a:chExt cx="4797030" cy="5238861"/>
          </a:xfrm>
        </p:grpSpPr>
        <p:pic>
          <p:nvPicPr>
            <p:cNvPr id="87047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327" y="970757"/>
              <a:ext cx="4797030" cy="52388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2482209" y="5434314"/>
              <a:ext cx="503607" cy="239259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968834" y="5566364"/>
              <a:ext cx="569110" cy="23926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823537" y="4398832"/>
              <a:ext cx="569110" cy="239259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</p:grpSp>
      <p:sp>
        <p:nvSpPr>
          <p:cNvPr id="87042" name="TextBox 1"/>
          <p:cNvSpPr txBox="1">
            <a:spLocks noChangeArrowheads="1"/>
          </p:cNvSpPr>
          <p:nvPr/>
        </p:nvSpPr>
        <p:spPr bwMode="auto">
          <a:xfrm>
            <a:off x="1219200" y="1676400"/>
            <a:ext cx="71993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sto MT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sto MT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zh-CN" altLang="en-US" sz="2800" b="1">
                <a:solidFill>
                  <a:srgbClr val="FF0000"/>
                </a:solidFill>
                <a:latin typeface="华文楷体" charset="0"/>
                <a:ea typeface="华文楷体" charset="0"/>
                <a:cs typeface="华文楷体" charset="0"/>
              </a:rPr>
              <a:t>通过</a:t>
            </a:r>
            <a:r>
              <a:rPr lang="en-US" altLang="zh-CN" sz="2800" b="1">
                <a:solidFill>
                  <a:srgbClr val="FF0000"/>
                </a:solidFill>
                <a:latin typeface="华文楷体" charset="0"/>
                <a:ea typeface="华文楷体" charset="0"/>
                <a:cs typeface="华文楷体" charset="0"/>
              </a:rPr>
              <a:t>H</a:t>
            </a:r>
            <a:r>
              <a:rPr lang="en-US" altLang="zh-CN" sz="2800" b="1">
                <a:solidFill>
                  <a:srgbClr val="FF0000"/>
                </a:solidFill>
                <a:latin typeface="华文楷体" charset="0"/>
                <a:ea typeface="华文楷体" charset="0"/>
                <a:cs typeface="华文楷体" charset="0"/>
                <a:sym typeface="Wingdings" charset="0"/>
              </a:rPr>
              <a:t>ZZ</a:t>
            </a:r>
            <a:r>
              <a:rPr lang="zh-CN" altLang="en-US" sz="2800" b="1" baseline="30000">
                <a:solidFill>
                  <a:srgbClr val="FF0000"/>
                </a:solidFill>
                <a:latin typeface="华文楷体" charset="0"/>
                <a:ea typeface="华文楷体" charset="0"/>
                <a:cs typeface="华文楷体" charset="0"/>
                <a:sym typeface="Wingdings" charset="0"/>
              </a:rPr>
              <a:t>＊</a:t>
            </a:r>
            <a:r>
              <a:rPr lang="en-US" altLang="zh-CN" sz="2800" b="1">
                <a:solidFill>
                  <a:srgbClr val="FF0000"/>
                </a:solidFill>
                <a:latin typeface="华文楷体" charset="0"/>
                <a:ea typeface="华文楷体" charset="0"/>
                <a:cs typeface="华文楷体" charset="0"/>
                <a:sym typeface="Wingdings" charset="0"/>
              </a:rPr>
              <a:t>4l </a:t>
            </a:r>
            <a:r>
              <a:rPr lang="zh-CN" altLang="en-US" sz="2800" b="1">
                <a:solidFill>
                  <a:srgbClr val="FF0000"/>
                </a:solidFill>
                <a:latin typeface="华文楷体" charset="0"/>
                <a:ea typeface="华文楷体" charset="0"/>
                <a:cs typeface="华文楷体" charset="0"/>
                <a:sym typeface="Wingdings" charset="0"/>
              </a:rPr>
              <a:t>寻找</a:t>
            </a:r>
            <a:r>
              <a:rPr lang="en-US" altLang="zh-CN" sz="2800" b="1">
                <a:solidFill>
                  <a:srgbClr val="FF0000"/>
                </a:solidFill>
                <a:latin typeface="华文楷体" charset="0"/>
                <a:ea typeface="华文楷体" charset="0"/>
                <a:cs typeface="华文楷体" charset="0"/>
                <a:sym typeface="Wingdings" charset="0"/>
              </a:rPr>
              <a:t> Higgs </a:t>
            </a:r>
            <a:r>
              <a:rPr lang="zh-CN" altLang="en-US" sz="2800" b="1">
                <a:solidFill>
                  <a:srgbClr val="FF0000"/>
                </a:solidFill>
                <a:latin typeface="华文楷体" charset="0"/>
                <a:ea typeface="华文楷体" charset="0"/>
                <a:cs typeface="华文楷体" charset="0"/>
                <a:sym typeface="Wingdings" charset="0"/>
              </a:rPr>
              <a:t>的全部主要作者</a:t>
            </a:r>
            <a:endParaRPr lang="en-US" sz="2800" b="1">
              <a:solidFill>
                <a:srgbClr val="FF0000"/>
              </a:solidFill>
              <a:latin typeface="华文楷体" charset="0"/>
              <a:ea typeface="华文楷体" charset="0"/>
              <a:cs typeface="华文楷体" charset="0"/>
            </a:endParaRPr>
          </a:p>
        </p:txBody>
      </p:sp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3810000" y="1219200"/>
            <a:ext cx="1524000" cy="3048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688181" y="5854700"/>
            <a:ext cx="1062037" cy="290513"/>
          </a:xfrm>
          <a:prstGeom prst="ellipse">
            <a:avLst/>
          </a:prstGeom>
          <a:noFill/>
          <a:ln w="19050">
            <a:solidFill>
              <a:srgbClr val="FF23DA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088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212725" y="179388"/>
            <a:ext cx="8650288" cy="6251575"/>
            <a:chOff x="8300" y="1011992"/>
            <a:chExt cx="4797138" cy="5156395"/>
          </a:xfrm>
        </p:grpSpPr>
        <p:pic>
          <p:nvPicPr>
            <p:cNvPr id="89092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0" y="1011992"/>
              <a:ext cx="4797138" cy="5156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2391463" y="4760788"/>
              <a:ext cx="1435004" cy="223907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</p:grpSp>
      <p:sp>
        <p:nvSpPr>
          <p:cNvPr id="89090" name="TextBox 6"/>
          <p:cNvSpPr txBox="1">
            <a:spLocks noChangeArrowheads="1"/>
          </p:cNvSpPr>
          <p:nvPr/>
        </p:nvSpPr>
        <p:spPr bwMode="auto">
          <a:xfrm>
            <a:off x="1676400" y="1676400"/>
            <a:ext cx="60753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sto MT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sto MT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zh-CN" altLang="en-US" sz="2800" b="1">
                <a:solidFill>
                  <a:srgbClr val="FF0000"/>
                </a:solidFill>
                <a:latin typeface="华文楷体" charset="0"/>
                <a:ea typeface="华文楷体" charset="0"/>
                <a:cs typeface="华文楷体" charset="0"/>
              </a:rPr>
              <a:t>通过</a:t>
            </a:r>
            <a:r>
              <a:rPr lang="en-US" altLang="zh-CN" sz="2800" b="1">
                <a:solidFill>
                  <a:srgbClr val="FF0000"/>
                </a:solidFill>
                <a:latin typeface="华文楷体" charset="0"/>
                <a:ea typeface="华文楷体" charset="0"/>
                <a:cs typeface="华文楷体" charset="0"/>
              </a:rPr>
              <a:t>H</a:t>
            </a:r>
            <a:r>
              <a:rPr lang="en-US" altLang="zh-CN" sz="2800" b="1">
                <a:solidFill>
                  <a:srgbClr val="FF0000"/>
                </a:solidFill>
                <a:latin typeface="华文楷体" charset="0"/>
                <a:ea typeface="华文楷体" charset="0"/>
                <a:cs typeface="华文楷体" charset="0"/>
                <a:sym typeface="Wingdings" charset="0"/>
              </a:rPr>
              <a:t></a:t>
            </a:r>
            <a:r>
              <a:rPr lang="en-US" altLang="zh-CN" sz="2800" b="1">
                <a:solidFill>
                  <a:srgbClr val="FF0000"/>
                </a:solidFill>
                <a:latin typeface="Symbol" charset="0"/>
                <a:cs typeface="Symbol" charset="0"/>
                <a:sym typeface="Wingdings" charset="0"/>
              </a:rPr>
              <a:t>gg</a:t>
            </a:r>
            <a:r>
              <a:rPr lang="zh-CN" altLang="en-US" sz="2800" b="1">
                <a:solidFill>
                  <a:srgbClr val="FF0000"/>
                </a:solidFill>
                <a:latin typeface="华文楷体" charset="0"/>
                <a:ea typeface="华文楷体" charset="0"/>
                <a:cs typeface="华文楷体" charset="0"/>
                <a:sym typeface="Wingdings" charset="0"/>
              </a:rPr>
              <a:t>寻找</a:t>
            </a:r>
            <a:r>
              <a:rPr lang="en-US" altLang="zh-CN" sz="2800" b="1">
                <a:solidFill>
                  <a:srgbClr val="FF0000"/>
                </a:solidFill>
                <a:latin typeface="华文楷体" charset="0"/>
                <a:ea typeface="华文楷体" charset="0"/>
                <a:cs typeface="华文楷体" charset="0"/>
                <a:sym typeface="Wingdings" charset="0"/>
              </a:rPr>
              <a:t> Higgs </a:t>
            </a:r>
            <a:r>
              <a:rPr lang="zh-CN" altLang="en-US" sz="2800" b="1">
                <a:solidFill>
                  <a:srgbClr val="FF0000"/>
                </a:solidFill>
                <a:latin typeface="华文楷体" charset="0"/>
                <a:ea typeface="华文楷体" charset="0"/>
                <a:cs typeface="华文楷体" charset="0"/>
                <a:sym typeface="Wingdings" charset="0"/>
              </a:rPr>
              <a:t>的全部主要作者</a:t>
            </a:r>
            <a:endParaRPr lang="en-US" sz="2800" b="1">
              <a:solidFill>
                <a:srgbClr val="FF0000"/>
              </a:solidFill>
              <a:latin typeface="华文楷体" charset="0"/>
              <a:ea typeface="华文楷体" charset="0"/>
              <a:cs typeface="华文楷体" charset="0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382587" y="4023360"/>
            <a:ext cx="1679893" cy="271463"/>
          </a:xfrm>
          <a:prstGeom prst="ellipse">
            <a:avLst/>
          </a:prstGeom>
          <a:noFill/>
          <a:ln w="28575">
            <a:solidFill>
              <a:srgbClr val="FF23DA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4230511" y="6146060"/>
            <a:ext cx="1186556" cy="27146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923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1"/>
          <p:cNvSpPr txBox="1">
            <a:spLocks noChangeArrowheads="1"/>
          </p:cNvSpPr>
          <p:nvPr/>
        </p:nvSpPr>
        <p:spPr bwMode="auto">
          <a:xfrm>
            <a:off x="800100" y="0"/>
            <a:ext cx="74295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eaLnBrk="1">
              <a:buSzPct val="100000"/>
            </a:pPr>
            <a:r>
              <a:rPr lang="en-US" sz="3600">
                <a:solidFill>
                  <a:srgbClr val="FFFFFF"/>
                </a:solidFill>
              </a:rPr>
              <a:t>Electron cloud challenge</a:t>
            </a:r>
          </a:p>
        </p:txBody>
      </p:sp>
      <p:sp>
        <p:nvSpPr>
          <p:cNvPr id="35843" name="Text Box 2"/>
          <p:cNvSpPr txBox="1">
            <a:spLocks noChangeArrowheads="1"/>
          </p:cNvSpPr>
          <p:nvPr/>
        </p:nvSpPr>
        <p:spPr bwMode="auto">
          <a:xfrm>
            <a:off x="7886700" y="6400800"/>
            <a:ext cx="9144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buSzPct val="100000"/>
            </a:pPr>
            <a:fld id="{68FDB1C4-8995-4047-9B2E-D0ADF7B8AF03}" type="slidenum">
              <a:rPr lang="en-US" sz="1400">
                <a:cs typeface="DejaVu Sans" charset="0"/>
              </a:rPr>
              <a:pPr eaLnBrk="1" hangingPunct="1">
                <a:buSzPct val="100000"/>
              </a:pPr>
              <a:t>37</a:t>
            </a:fld>
            <a:endParaRPr lang="en-US" sz="1400">
              <a:cs typeface="DejaVu Sans" charset="0"/>
            </a:endParaRPr>
          </a:p>
        </p:txBody>
      </p:sp>
      <p:sp>
        <p:nvSpPr>
          <p:cNvPr id="35844" name="AutoShape 3"/>
          <p:cNvSpPr>
            <a:spLocks noChangeArrowheads="1"/>
          </p:cNvSpPr>
          <p:nvPr/>
        </p:nvSpPr>
        <p:spPr bwMode="auto">
          <a:xfrm>
            <a:off x="438150" y="855663"/>
            <a:ext cx="8512175" cy="1581150"/>
          </a:xfrm>
          <a:custGeom>
            <a:avLst/>
            <a:gdLst>
              <a:gd name="T0" fmla="*/ 2147483646 w 23645"/>
              <a:gd name="T1" fmla="*/ 284677217 h 4391"/>
              <a:gd name="T2" fmla="*/ 1532187180 w 23645"/>
              <a:gd name="T3" fmla="*/ 569354435 h 4391"/>
              <a:gd name="T4" fmla="*/ 0 w 23645"/>
              <a:gd name="T5" fmla="*/ 284677217 h 4391"/>
              <a:gd name="T6" fmla="*/ 1532187180 w 23645"/>
              <a:gd name="T7" fmla="*/ 0 h 4391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3645"/>
              <a:gd name="T13" fmla="*/ 0 h 4391"/>
              <a:gd name="T14" fmla="*/ 23645 w 23645"/>
              <a:gd name="T15" fmla="*/ 4391 h 439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3645" h="4391">
                <a:moveTo>
                  <a:pt x="0" y="0"/>
                </a:moveTo>
                <a:lnTo>
                  <a:pt x="23645" y="0"/>
                </a:lnTo>
                <a:lnTo>
                  <a:pt x="23645" y="4391"/>
                </a:lnTo>
                <a:lnTo>
                  <a:pt x="0" y="4391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marL="222250" indent="-222250" eaLnBrk="1">
              <a:spcBef>
                <a:spcPts val="25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Wingdings" charset="0"/>
              <a:buChar char=""/>
              <a:tabLst>
                <a:tab pos="222250" algn="l"/>
                <a:tab pos="679450" algn="l"/>
                <a:tab pos="1136650" algn="l"/>
                <a:tab pos="1593850" algn="l"/>
                <a:tab pos="2051050" algn="l"/>
                <a:tab pos="2508250" algn="l"/>
                <a:tab pos="2965450" algn="l"/>
                <a:tab pos="3422650" algn="l"/>
                <a:tab pos="3879850" algn="l"/>
                <a:tab pos="4337050" algn="l"/>
                <a:tab pos="4794250" algn="l"/>
                <a:tab pos="5251450" algn="l"/>
                <a:tab pos="5708650" algn="l"/>
                <a:tab pos="6165850" algn="l"/>
                <a:tab pos="6623050" algn="l"/>
                <a:tab pos="7080250" algn="l"/>
                <a:tab pos="7537450" algn="l"/>
                <a:tab pos="7994650" algn="l"/>
                <a:tab pos="8451850" algn="l"/>
                <a:tab pos="8909050" algn="l"/>
                <a:tab pos="9366250" algn="l"/>
              </a:tabLst>
            </a:pPr>
            <a:r>
              <a:rPr lang="en-US">
                <a:solidFill>
                  <a:srgbClr val="000000"/>
                </a:solidFill>
              </a:rPr>
              <a:t>When operating with </a:t>
            </a:r>
            <a:r>
              <a:rPr lang="en-US" u="sng">
                <a:solidFill>
                  <a:srgbClr val="D60093"/>
                </a:solidFill>
              </a:rPr>
              <a:t>positively charged beams</a:t>
            </a:r>
            <a:r>
              <a:rPr lang="en-US">
                <a:solidFill>
                  <a:srgbClr val="000000"/>
                </a:solidFill>
              </a:rPr>
              <a:t> and </a:t>
            </a:r>
            <a:r>
              <a:rPr lang="en-US" u="sng">
                <a:solidFill>
                  <a:srgbClr val="D60093"/>
                </a:solidFill>
              </a:rPr>
              <a:t>closely spaced bunches</a:t>
            </a:r>
            <a:r>
              <a:rPr lang="en-US">
                <a:solidFill>
                  <a:srgbClr val="D60093"/>
                </a:solidFill>
              </a:rPr>
              <a:t> </a:t>
            </a:r>
            <a:r>
              <a:rPr lang="en-US">
                <a:solidFill>
                  <a:srgbClr val="000000"/>
                </a:solidFill>
              </a:rPr>
              <a:t>electrons liberated on vacuum chamber surface can multiply and build up a </a:t>
            </a:r>
            <a:r>
              <a:rPr lang="en-US">
                <a:solidFill>
                  <a:srgbClr val="FF0000"/>
                </a:solidFill>
              </a:rPr>
              <a:t>cloud of electrons</a:t>
            </a:r>
            <a:r>
              <a:rPr lang="en-US">
                <a:solidFill>
                  <a:srgbClr val="000000"/>
                </a:solidFill>
              </a:rPr>
              <a:t>. </a:t>
            </a:r>
          </a:p>
        </p:txBody>
      </p:sp>
      <p:sp>
        <p:nvSpPr>
          <p:cNvPr id="35845" name="AutoShape 4"/>
          <p:cNvSpPr>
            <a:spLocks noChangeArrowheads="1"/>
          </p:cNvSpPr>
          <p:nvPr/>
        </p:nvSpPr>
        <p:spPr bwMode="auto">
          <a:xfrm>
            <a:off x="461963" y="5214938"/>
            <a:ext cx="8512175" cy="901700"/>
          </a:xfrm>
          <a:custGeom>
            <a:avLst/>
            <a:gdLst>
              <a:gd name="T0" fmla="*/ 2147483646 w 23645"/>
              <a:gd name="T1" fmla="*/ 162288002 h 2505"/>
              <a:gd name="T2" fmla="*/ 1532187180 w 23645"/>
              <a:gd name="T3" fmla="*/ 324576004 h 2505"/>
              <a:gd name="T4" fmla="*/ 0 w 23645"/>
              <a:gd name="T5" fmla="*/ 162288002 h 2505"/>
              <a:gd name="T6" fmla="*/ 1532187180 w 23645"/>
              <a:gd name="T7" fmla="*/ 0 h 2505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3645"/>
              <a:gd name="T13" fmla="*/ 0 h 2505"/>
              <a:gd name="T14" fmla="*/ 23645 w 23645"/>
              <a:gd name="T15" fmla="*/ 2505 h 250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3645" h="2505">
                <a:moveTo>
                  <a:pt x="0" y="0"/>
                </a:moveTo>
                <a:lnTo>
                  <a:pt x="23645" y="0"/>
                </a:lnTo>
                <a:lnTo>
                  <a:pt x="23645" y="2505"/>
                </a:lnTo>
                <a:lnTo>
                  <a:pt x="0" y="250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1" name="AutoShape 5"/>
          <p:cNvSpPr>
            <a:spLocks noChangeArrowheads="1"/>
          </p:cNvSpPr>
          <p:nvPr/>
        </p:nvSpPr>
        <p:spPr bwMode="auto">
          <a:xfrm>
            <a:off x="550863" y="5387975"/>
            <a:ext cx="7953375" cy="2081213"/>
          </a:xfrm>
          <a:custGeom>
            <a:avLst/>
            <a:gdLst>
              <a:gd name="G0" fmla="+- 10728 0 0"/>
              <a:gd name="G1" fmla="+- 1352 0 0"/>
              <a:gd name="G2" fmla="+- 2704 0 0"/>
              <a:gd name="G3" fmla="+- 21456 0 0"/>
              <a:gd name="T0" fmla="*/ 0 w 11885"/>
              <a:gd name="T1" fmla="*/ 0 h 5326"/>
              <a:gd name="T2" fmla="*/ G3 w 11885"/>
              <a:gd name="T3" fmla="*/ G2 h 5326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11885" h="5326">
                <a:moveTo>
                  <a:pt x="0" y="0"/>
                </a:moveTo>
                <a:lnTo>
                  <a:pt x="21456" y="0"/>
                </a:lnTo>
                <a:lnTo>
                  <a:pt x="21456" y="2704"/>
                </a:lnTo>
                <a:lnTo>
                  <a:pt x="0" y="2704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marL="222250" indent="-222250">
              <a:tabLst>
                <a:tab pos="222250" algn="l"/>
                <a:tab pos="679450" algn="l"/>
                <a:tab pos="1136650" algn="l"/>
                <a:tab pos="1593850" algn="l"/>
                <a:tab pos="2051050" algn="l"/>
                <a:tab pos="2508250" algn="l"/>
                <a:tab pos="2965450" algn="l"/>
                <a:tab pos="3422650" algn="l"/>
                <a:tab pos="3879850" algn="l"/>
                <a:tab pos="4337050" algn="l"/>
                <a:tab pos="4794250" algn="l"/>
                <a:tab pos="5251450" algn="l"/>
                <a:tab pos="5708650" algn="l"/>
                <a:tab pos="6165850" algn="l"/>
                <a:tab pos="6623050" algn="l"/>
                <a:tab pos="7080250" algn="l"/>
                <a:tab pos="7537450" algn="l"/>
                <a:tab pos="7994650" algn="l"/>
                <a:tab pos="8451850" algn="l"/>
                <a:tab pos="8909050" algn="l"/>
                <a:tab pos="9366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 marL="528638" indent="-177800">
              <a:tabLst>
                <a:tab pos="222250" algn="l"/>
                <a:tab pos="679450" algn="l"/>
                <a:tab pos="1136650" algn="l"/>
                <a:tab pos="1593850" algn="l"/>
                <a:tab pos="2051050" algn="l"/>
                <a:tab pos="2508250" algn="l"/>
                <a:tab pos="2965450" algn="l"/>
                <a:tab pos="3422650" algn="l"/>
                <a:tab pos="3879850" algn="l"/>
                <a:tab pos="4337050" algn="l"/>
                <a:tab pos="4794250" algn="l"/>
                <a:tab pos="5251450" algn="l"/>
                <a:tab pos="5708650" algn="l"/>
                <a:tab pos="6165850" algn="l"/>
                <a:tab pos="6623050" algn="l"/>
                <a:tab pos="7080250" algn="l"/>
                <a:tab pos="7537450" algn="l"/>
                <a:tab pos="7994650" algn="l"/>
                <a:tab pos="8451850" algn="l"/>
                <a:tab pos="8909050" algn="l"/>
                <a:tab pos="9366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222250" algn="l"/>
                <a:tab pos="679450" algn="l"/>
                <a:tab pos="1136650" algn="l"/>
                <a:tab pos="1593850" algn="l"/>
                <a:tab pos="2051050" algn="l"/>
                <a:tab pos="2508250" algn="l"/>
                <a:tab pos="2965450" algn="l"/>
                <a:tab pos="3422650" algn="l"/>
                <a:tab pos="3879850" algn="l"/>
                <a:tab pos="4337050" algn="l"/>
                <a:tab pos="4794250" algn="l"/>
                <a:tab pos="5251450" algn="l"/>
                <a:tab pos="5708650" algn="l"/>
                <a:tab pos="6165850" algn="l"/>
                <a:tab pos="6623050" algn="l"/>
                <a:tab pos="7080250" algn="l"/>
                <a:tab pos="7537450" algn="l"/>
                <a:tab pos="7994650" algn="l"/>
                <a:tab pos="8451850" algn="l"/>
                <a:tab pos="8909050" algn="l"/>
                <a:tab pos="9366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222250" algn="l"/>
                <a:tab pos="679450" algn="l"/>
                <a:tab pos="1136650" algn="l"/>
                <a:tab pos="1593850" algn="l"/>
                <a:tab pos="2051050" algn="l"/>
                <a:tab pos="2508250" algn="l"/>
                <a:tab pos="2965450" algn="l"/>
                <a:tab pos="3422650" algn="l"/>
                <a:tab pos="3879850" algn="l"/>
                <a:tab pos="4337050" algn="l"/>
                <a:tab pos="4794250" algn="l"/>
                <a:tab pos="5251450" algn="l"/>
                <a:tab pos="5708650" algn="l"/>
                <a:tab pos="6165850" algn="l"/>
                <a:tab pos="6623050" algn="l"/>
                <a:tab pos="7080250" algn="l"/>
                <a:tab pos="7537450" algn="l"/>
                <a:tab pos="7994650" algn="l"/>
                <a:tab pos="8451850" algn="l"/>
                <a:tab pos="8909050" algn="l"/>
                <a:tab pos="9366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222250" algn="l"/>
                <a:tab pos="679450" algn="l"/>
                <a:tab pos="1136650" algn="l"/>
                <a:tab pos="1593850" algn="l"/>
                <a:tab pos="2051050" algn="l"/>
                <a:tab pos="2508250" algn="l"/>
                <a:tab pos="2965450" algn="l"/>
                <a:tab pos="3422650" algn="l"/>
                <a:tab pos="3879850" algn="l"/>
                <a:tab pos="4337050" algn="l"/>
                <a:tab pos="4794250" algn="l"/>
                <a:tab pos="5251450" algn="l"/>
                <a:tab pos="5708650" algn="l"/>
                <a:tab pos="6165850" algn="l"/>
                <a:tab pos="6623050" algn="l"/>
                <a:tab pos="7080250" algn="l"/>
                <a:tab pos="7537450" algn="l"/>
                <a:tab pos="7994650" algn="l"/>
                <a:tab pos="8451850" algn="l"/>
                <a:tab pos="8909050" algn="l"/>
                <a:tab pos="9366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22250" algn="l"/>
                <a:tab pos="679450" algn="l"/>
                <a:tab pos="1136650" algn="l"/>
                <a:tab pos="1593850" algn="l"/>
                <a:tab pos="2051050" algn="l"/>
                <a:tab pos="2508250" algn="l"/>
                <a:tab pos="2965450" algn="l"/>
                <a:tab pos="3422650" algn="l"/>
                <a:tab pos="3879850" algn="l"/>
                <a:tab pos="4337050" algn="l"/>
                <a:tab pos="4794250" algn="l"/>
                <a:tab pos="5251450" algn="l"/>
                <a:tab pos="5708650" algn="l"/>
                <a:tab pos="6165850" algn="l"/>
                <a:tab pos="6623050" algn="l"/>
                <a:tab pos="7080250" algn="l"/>
                <a:tab pos="7537450" algn="l"/>
                <a:tab pos="7994650" algn="l"/>
                <a:tab pos="8451850" algn="l"/>
                <a:tab pos="8909050" algn="l"/>
                <a:tab pos="9366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22250" algn="l"/>
                <a:tab pos="679450" algn="l"/>
                <a:tab pos="1136650" algn="l"/>
                <a:tab pos="1593850" algn="l"/>
                <a:tab pos="2051050" algn="l"/>
                <a:tab pos="2508250" algn="l"/>
                <a:tab pos="2965450" algn="l"/>
                <a:tab pos="3422650" algn="l"/>
                <a:tab pos="3879850" algn="l"/>
                <a:tab pos="4337050" algn="l"/>
                <a:tab pos="4794250" algn="l"/>
                <a:tab pos="5251450" algn="l"/>
                <a:tab pos="5708650" algn="l"/>
                <a:tab pos="6165850" algn="l"/>
                <a:tab pos="6623050" algn="l"/>
                <a:tab pos="7080250" algn="l"/>
                <a:tab pos="7537450" algn="l"/>
                <a:tab pos="7994650" algn="l"/>
                <a:tab pos="8451850" algn="l"/>
                <a:tab pos="8909050" algn="l"/>
                <a:tab pos="9366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22250" algn="l"/>
                <a:tab pos="679450" algn="l"/>
                <a:tab pos="1136650" algn="l"/>
                <a:tab pos="1593850" algn="l"/>
                <a:tab pos="2051050" algn="l"/>
                <a:tab pos="2508250" algn="l"/>
                <a:tab pos="2965450" algn="l"/>
                <a:tab pos="3422650" algn="l"/>
                <a:tab pos="3879850" algn="l"/>
                <a:tab pos="4337050" algn="l"/>
                <a:tab pos="4794250" algn="l"/>
                <a:tab pos="5251450" algn="l"/>
                <a:tab pos="5708650" algn="l"/>
                <a:tab pos="6165850" algn="l"/>
                <a:tab pos="6623050" algn="l"/>
                <a:tab pos="7080250" algn="l"/>
                <a:tab pos="7537450" algn="l"/>
                <a:tab pos="7994650" algn="l"/>
                <a:tab pos="8451850" algn="l"/>
                <a:tab pos="8909050" algn="l"/>
                <a:tab pos="9366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22250" algn="l"/>
                <a:tab pos="679450" algn="l"/>
                <a:tab pos="1136650" algn="l"/>
                <a:tab pos="1593850" algn="l"/>
                <a:tab pos="2051050" algn="l"/>
                <a:tab pos="2508250" algn="l"/>
                <a:tab pos="2965450" algn="l"/>
                <a:tab pos="3422650" algn="l"/>
                <a:tab pos="3879850" algn="l"/>
                <a:tab pos="4337050" algn="l"/>
                <a:tab pos="4794250" algn="l"/>
                <a:tab pos="5251450" algn="l"/>
                <a:tab pos="5708650" algn="l"/>
                <a:tab pos="6165850" algn="l"/>
                <a:tab pos="6623050" algn="l"/>
                <a:tab pos="7080250" algn="l"/>
                <a:tab pos="7537450" algn="l"/>
                <a:tab pos="7994650" algn="l"/>
                <a:tab pos="8451850" algn="l"/>
                <a:tab pos="8909050" algn="l"/>
                <a:tab pos="9366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eaLnBrk="1">
              <a:spcBef>
                <a:spcPts val="25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Wingdings" panose="05000000000000000000" pitchFamily="2" charset="2"/>
              <a:buChar char=""/>
              <a:defRPr/>
            </a:pPr>
            <a:r>
              <a:rPr lang="en-US" altLang="en-US" smtClean="0"/>
              <a:t>The key parameter for e-clouds is the </a:t>
            </a:r>
            <a:r>
              <a:rPr lang="en-US" altLang="en-US" b="1" smtClean="0"/>
              <a:t>Secondary Emission Yield (SEY) </a:t>
            </a:r>
          </a:p>
          <a:p>
            <a:pPr marL="225425" indent="-220663" eaLnBrk="1">
              <a:spcBef>
                <a:spcPts val="250"/>
              </a:spcBef>
              <a:spcAft>
                <a:spcPts val="400"/>
              </a:spcAft>
              <a:buSzPct val="80000"/>
              <a:defRPr/>
            </a:pPr>
            <a:r>
              <a:rPr lang="en-US" altLang="en-US" smtClean="0"/>
              <a:t>of electrons from the vacuum chamber surface.</a:t>
            </a:r>
          </a:p>
          <a:p>
            <a:pPr lvl="1" eaLnBrk="1">
              <a:spcBef>
                <a:spcPts val="325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altLang="en-US" sz="1600" i="1" smtClean="0">
                <a:solidFill>
                  <a:srgbClr val="0000FF"/>
                </a:solidFill>
              </a:rPr>
              <a:t>SEY reduced by electron bombardement of the surface (SCRUBBING)</a:t>
            </a:r>
          </a:p>
        </p:txBody>
      </p:sp>
      <p:sp>
        <p:nvSpPr>
          <p:cNvPr id="35847" name="AutoShape 6"/>
          <p:cNvSpPr>
            <a:spLocks noChangeArrowheads="1"/>
          </p:cNvSpPr>
          <p:nvPr/>
        </p:nvSpPr>
        <p:spPr bwMode="auto">
          <a:xfrm>
            <a:off x="550863" y="3887788"/>
            <a:ext cx="7723187" cy="1919287"/>
          </a:xfrm>
          <a:custGeom>
            <a:avLst/>
            <a:gdLst>
              <a:gd name="T0" fmla="*/ 2147483646 w 11885"/>
              <a:gd name="T1" fmla="*/ 345819049 h 5326"/>
              <a:gd name="T2" fmla="*/ 2147483646 w 11885"/>
              <a:gd name="T3" fmla="*/ 691637737 h 5326"/>
              <a:gd name="T4" fmla="*/ 0 w 11885"/>
              <a:gd name="T5" fmla="*/ 345819049 h 5326"/>
              <a:gd name="T6" fmla="*/ 2147483646 w 11885"/>
              <a:gd name="T7" fmla="*/ 0 h 5326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11885"/>
              <a:gd name="T13" fmla="*/ 0 h 5326"/>
              <a:gd name="T14" fmla="*/ 21456 w 11885"/>
              <a:gd name="T15" fmla="*/ 3802 h 53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885" h="5326">
                <a:moveTo>
                  <a:pt x="0" y="0"/>
                </a:moveTo>
                <a:lnTo>
                  <a:pt x="21456" y="0"/>
                </a:lnTo>
                <a:lnTo>
                  <a:pt x="21456" y="3802"/>
                </a:lnTo>
                <a:lnTo>
                  <a:pt x="0" y="3802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marL="222250" indent="-222250" eaLnBrk="1">
              <a:spcBef>
                <a:spcPts val="25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Wingdings" charset="0"/>
              <a:buChar char=""/>
              <a:tabLst>
                <a:tab pos="222250" algn="l"/>
                <a:tab pos="679450" algn="l"/>
                <a:tab pos="1136650" algn="l"/>
                <a:tab pos="1593850" algn="l"/>
                <a:tab pos="2051050" algn="l"/>
                <a:tab pos="2508250" algn="l"/>
                <a:tab pos="2965450" algn="l"/>
                <a:tab pos="3422650" algn="l"/>
                <a:tab pos="3879850" algn="l"/>
                <a:tab pos="4337050" algn="l"/>
                <a:tab pos="4794250" algn="l"/>
                <a:tab pos="5251450" algn="l"/>
                <a:tab pos="5708650" algn="l"/>
                <a:tab pos="6165850" algn="l"/>
                <a:tab pos="6623050" algn="l"/>
                <a:tab pos="7080250" algn="l"/>
                <a:tab pos="7537450" algn="l"/>
                <a:tab pos="7994650" algn="l"/>
                <a:tab pos="8451850" algn="l"/>
                <a:tab pos="8909050" algn="l"/>
                <a:tab pos="9366250" algn="l"/>
              </a:tabLst>
            </a:pPr>
            <a:r>
              <a:rPr lang="en-US">
                <a:solidFill>
                  <a:srgbClr val="000000"/>
                </a:solidFill>
              </a:rPr>
              <a:t>Consequences of e-cloud build-up:</a:t>
            </a:r>
          </a:p>
          <a:p>
            <a:pPr marL="528638" lvl="1" indent="-177800" eaLnBrk="1">
              <a:spcBef>
                <a:spcPts val="325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Courier New" charset="0"/>
              <a:buChar char="o"/>
              <a:tabLst>
                <a:tab pos="222250" algn="l"/>
                <a:tab pos="679450" algn="l"/>
                <a:tab pos="1136650" algn="l"/>
                <a:tab pos="1593850" algn="l"/>
                <a:tab pos="2051050" algn="l"/>
                <a:tab pos="2508250" algn="l"/>
                <a:tab pos="2965450" algn="l"/>
                <a:tab pos="3422650" algn="l"/>
                <a:tab pos="3879850" algn="l"/>
                <a:tab pos="4337050" algn="l"/>
                <a:tab pos="4794250" algn="l"/>
                <a:tab pos="5251450" algn="l"/>
                <a:tab pos="5708650" algn="l"/>
                <a:tab pos="6165850" algn="l"/>
                <a:tab pos="6623050" algn="l"/>
                <a:tab pos="7080250" algn="l"/>
                <a:tab pos="7537450" algn="l"/>
                <a:tab pos="7994650" algn="l"/>
                <a:tab pos="8451850" algn="l"/>
                <a:tab pos="8909050" algn="l"/>
                <a:tab pos="9366250" algn="l"/>
              </a:tabLst>
            </a:pPr>
            <a:r>
              <a:rPr lang="en-US" sz="1600" i="1">
                <a:solidFill>
                  <a:srgbClr val="0000FF"/>
                </a:solidFill>
                <a:ea typeface="Droid Sans Fallback" charset="0"/>
              </a:rPr>
              <a:t>Vacuum pressure increases → interlocks triggered</a:t>
            </a:r>
          </a:p>
          <a:p>
            <a:pPr marL="528638" lvl="1" indent="-177800" eaLnBrk="1">
              <a:spcBef>
                <a:spcPts val="325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Courier New" charset="0"/>
              <a:buChar char="o"/>
              <a:tabLst>
                <a:tab pos="222250" algn="l"/>
                <a:tab pos="679450" algn="l"/>
                <a:tab pos="1136650" algn="l"/>
                <a:tab pos="1593850" algn="l"/>
                <a:tab pos="2051050" algn="l"/>
                <a:tab pos="2508250" algn="l"/>
                <a:tab pos="2965450" algn="l"/>
                <a:tab pos="3422650" algn="l"/>
                <a:tab pos="3879850" algn="l"/>
                <a:tab pos="4337050" algn="l"/>
                <a:tab pos="4794250" algn="l"/>
                <a:tab pos="5251450" algn="l"/>
                <a:tab pos="5708650" algn="l"/>
                <a:tab pos="6165850" algn="l"/>
                <a:tab pos="6623050" algn="l"/>
                <a:tab pos="7080250" algn="l"/>
                <a:tab pos="7537450" algn="l"/>
                <a:tab pos="7994650" algn="l"/>
                <a:tab pos="8451850" algn="l"/>
                <a:tab pos="8909050" algn="l"/>
                <a:tab pos="9366250" algn="l"/>
              </a:tabLst>
            </a:pPr>
            <a:r>
              <a:rPr lang="en-US" sz="1600" i="1">
                <a:solidFill>
                  <a:srgbClr val="0000FF"/>
                </a:solidFill>
                <a:ea typeface="Droid Sans Fallback" charset="0"/>
              </a:rPr>
              <a:t>Impact on beam quality (emittance growth, instabilities, particle losses)</a:t>
            </a:r>
          </a:p>
          <a:p>
            <a:pPr marL="528638" lvl="1" indent="-177800" eaLnBrk="1">
              <a:spcBef>
                <a:spcPts val="325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Courier New" charset="0"/>
              <a:buChar char="o"/>
              <a:tabLst>
                <a:tab pos="222250" algn="l"/>
                <a:tab pos="679450" algn="l"/>
                <a:tab pos="1136650" algn="l"/>
                <a:tab pos="1593850" algn="l"/>
                <a:tab pos="2051050" algn="l"/>
                <a:tab pos="2508250" algn="l"/>
                <a:tab pos="2965450" algn="l"/>
                <a:tab pos="3422650" algn="l"/>
                <a:tab pos="3879850" algn="l"/>
                <a:tab pos="4337050" algn="l"/>
                <a:tab pos="4794250" algn="l"/>
                <a:tab pos="5251450" algn="l"/>
                <a:tab pos="5708650" algn="l"/>
                <a:tab pos="6165850" algn="l"/>
                <a:tab pos="6623050" algn="l"/>
                <a:tab pos="7080250" algn="l"/>
                <a:tab pos="7537450" algn="l"/>
                <a:tab pos="7994650" algn="l"/>
                <a:tab pos="8451850" algn="l"/>
                <a:tab pos="8909050" algn="l"/>
                <a:tab pos="9366250" algn="l"/>
              </a:tabLst>
            </a:pPr>
            <a:r>
              <a:rPr lang="en-US" sz="1600" i="1">
                <a:solidFill>
                  <a:srgbClr val="0000FF"/>
                </a:solidFill>
                <a:ea typeface="Droid Sans Fallback" charset="0"/>
              </a:rPr>
              <a:t>Excessive energy deposition → cryogenic cooling capacity and stability</a:t>
            </a:r>
          </a:p>
        </p:txBody>
      </p:sp>
      <p:grpSp>
        <p:nvGrpSpPr>
          <p:cNvPr id="35848" name="Group 51"/>
          <p:cNvGrpSpPr>
            <a:grpSpLocks/>
          </p:cNvGrpSpPr>
          <p:nvPr/>
        </p:nvGrpSpPr>
        <p:grpSpPr bwMode="auto">
          <a:xfrm>
            <a:off x="971550" y="1557338"/>
            <a:ext cx="6835775" cy="2111375"/>
            <a:chOff x="1384385" y="2353660"/>
            <a:chExt cx="6836090" cy="2112275"/>
          </a:xfrm>
        </p:grpSpPr>
        <p:grpSp>
          <p:nvGrpSpPr>
            <p:cNvPr id="35849" name="Group 52"/>
            <p:cNvGrpSpPr>
              <a:grpSpLocks/>
            </p:cNvGrpSpPr>
            <p:nvPr/>
          </p:nvGrpSpPr>
          <p:grpSpPr bwMode="auto">
            <a:xfrm>
              <a:off x="1384385" y="2569752"/>
              <a:ext cx="2040943" cy="1896183"/>
              <a:chOff x="6010948" y="3906408"/>
              <a:chExt cx="2040943" cy="1896183"/>
            </a:xfrm>
          </p:grpSpPr>
          <p:grpSp>
            <p:nvGrpSpPr>
              <p:cNvPr id="35881" name="Group 64"/>
              <p:cNvGrpSpPr>
                <a:grpSpLocks/>
              </p:cNvGrpSpPr>
              <p:nvPr/>
            </p:nvGrpSpPr>
            <p:grpSpPr bwMode="auto">
              <a:xfrm>
                <a:off x="6387846" y="4251972"/>
                <a:ext cx="1358384" cy="1550619"/>
                <a:chOff x="4614798" y="4211444"/>
                <a:chExt cx="1358539" cy="1551648"/>
              </a:xfrm>
            </p:grpSpPr>
            <p:grpSp>
              <p:nvGrpSpPr>
                <p:cNvPr id="35885" name="Group 47"/>
                <p:cNvGrpSpPr>
                  <a:grpSpLocks/>
                </p:cNvGrpSpPr>
                <p:nvPr/>
              </p:nvGrpSpPr>
              <p:grpSpPr bwMode="auto">
                <a:xfrm>
                  <a:off x="4614798" y="4220266"/>
                  <a:ext cx="914400" cy="1244210"/>
                  <a:chOff x="923745" y="4153359"/>
                  <a:chExt cx="914400" cy="1244210"/>
                </a:xfrm>
              </p:grpSpPr>
              <p:sp>
                <p:nvSpPr>
                  <p:cNvPr id="35889" name="Oval 8"/>
                  <p:cNvSpPr>
                    <a:spLocks noChangeArrowheads="1"/>
                  </p:cNvSpPr>
                  <p:nvPr/>
                </p:nvSpPr>
                <p:spPr bwMode="auto">
                  <a:xfrm>
                    <a:off x="923745" y="4972692"/>
                    <a:ext cx="914400" cy="133564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1">
                      <a:lnSpc>
                        <a:spcPct val="93000"/>
                      </a:lnSpc>
                      <a:buClr>
                        <a:srgbClr val="000000"/>
                      </a:buClr>
                      <a:buSzPct val="100000"/>
                      <a:buFont typeface="Times New Roman" charset="0"/>
                      <a:buNone/>
                    </a:pPr>
                    <a:endParaRPr lang="en-US"/>
                  </a:p>
                </p:txBody>
              </p:sp>
              <p:sp>
                <p:nvSpPr>
                  <p:cNvPr id="35890" name="Freeform 9"/>
                  <p:cNvSpPr>
                    <a:spLocks noChangeArrowheads="1"/>
                  </p:cNvSpPr>
                  <p:nvPr/>
                </p:nvSpPr>
                <p:spPr bwMode="auto">
                  <a:xfrm rot="412966">
                    <a:off x="1344058" y="4153359"/>
                    <a:ext cx="369065" cy="369066"/>
                  </a:xfrm>
                  <a:custGeom>
                    <a:avLst/>
                    <a:gdLst>
                      <a:gd name="T0" fmla="*/ 1 w 530832"/>
                      <a:gd name="T1" fmla="*/ 325 h 422953"/>
                      <a:gd name="T2" fmla="*/ 1 w 530832"/>
                      <a:gd name="T3" fmla="*/ 206 h 422953"/>
                      <a:gd name="T4" fmla="*/ 1 w 530832"/>
                      <a:gd name="T5" fmla="*/ 344 h 422953"/>
                      <a:gd name="T6" fmla="*/ 1 w 530832"/>
                      <a:gd name="T7" fmla="*/ 147 h 422953"/>
                      <a:gd name="T8" fmla="*/ 1 w 530832"/>
                      <a:gd name="T9" fmla="*/ 258 h 422953"/>
                      <a:gd name="T10" fmla="*/ 1 w 530832"/>
                      <a:gd name="T11" fmla="*/ 69 h 422953"/>
                      <a:gd name="T12" fmla="*/ 1 w 530832"/>
                      <a:gd name="T13" fmla="*/ 188 h 422953"/>
                      <a:gd name="T14" fmla="*/ 1 w 530832"/>
                      <a:gd name="T15" fmla="*/ 51 h 422953"/>
                      <a:gd name="T16" fmla="*/ 1 w 530832"/>
                      <a:gd name="T17" fmla="*/ 0 h 422953"/>
                      <a:gd name="T18" fmla="*/ 1 w 530832"/>
                      <a:gd name="T19" fmla="*/ 0 h 4229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530832"/>
                      <a:gd name="T31" fmla="*/ 0 h 422953"/>
                      <a:gd name="T32" fmla="*/ 530832 w 530832"/>
                      <a:gd name="T33" fmla="*/ 422953 h 422953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530832" h="422953">
                        <a:moveTo>
                          <a:pt x="99317" y="390418"/>
                        </a:moveTo>
                        <a:cubicBezTo>
                          <a:pt x="49658" y="316786"/>
                          <a:pt x="0" y="243155"/>
                          <a:pt x="27398" y="246580"/>
                        </a:cubicBezTo>
                        <a:cubicBezTo>
                          <a:pt x="54796" y="250005"/>
                          <a:pt x="243156" y="422953"/>
                          <a:pt x="263704" y="410967"/>
                        </a:cubicBezTo>
                        <a:cubicBezTo>
                          <a:pt x="284252" y="398981"/>
                          <a:pt x="133564" y="191785"/>
                          <a:pt x="150688" y="174661"/>
                        </a:cubicBezTo>
                        <a:cubicBezTo>
                          <a:pt x="167812" y="157537"/>
                          <a:pt x="345898" y="323636"/>
                          <a:pt x="366446" y="308225"/>
                        </a:cubicBezTo>
                        <a:cubicBezTo>
                          <a:pt x="386994" y="292814"/>
                          <a:pt x="251717" y="95893"/>
                          <a:pt x="273978" y="82194"/>
                        </a:cubicBezTo>
                        <a:cubicBezTo>
                          <a:pt x="296239" y="68495"/>
                          <a:pt x="469188" y="229457"/>
                          <a:pt x="500010" y="226032"/>
                        </a:cubicBezTo>
                        <a:cubicBezTo>
                          <a:pt x="530832" y="222607"/>
                          <a:pt x="455488" y="99317"/>
                          <a:pt x="458913" y="61645"/>
                        </a:cubicBezTo>
                        <a:cubicBezTo>
                          <a:pt x="462338" y="23973"/>
                          <a:pt x="520558" y="0"/>
                          <a:pt x="520558" y="0"/>
                        </a:cubicBezTo>
                      </a:path>
                    </a:pathLst>
                  </a:custGeom>
                  <a:noFill/>
                  <a:ln w="12700">
                    <a:solidFill>
                      <a:srgbClr val="00206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cxnSp>
                <p:nvCxnSpPr>
                  <p:cNvPr id="35891" name="Straight Arrow Connector 11"/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1649776" y="4310349"/>
                    <a:ext cx="286438" cy="60593"/>
                  </a:xfrm>
                  <a:prstGeom prst="straightConnector1">
                    <a:avLst/>
                  </a:prstGeom>
                  <a:noFill/>
                  <a:ln w="12700">
                    <a:solidFill>
                      <a:srgbClr val="FF0000"/>
                    </a:solidFill>
                    <a:prstDash val="sysDash"/>
                    <a:round/>
                    <a:headEnd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35892" name="TextBox 1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222873" y="5089792"/>
                    <a:ext cx="330540" cy="30777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>
                        <a:solidFill>
                          <a:srgbClr val="000000"/>
                        </a:solidFill>
                        <a:latin typeface="Arial" charset="0"/>
                        <a:ea typeface="ＭＳ Ｐゴシック" charset="0"/>
                        <a:cs typeface="Droid Sans Fallback" charset="0"/>
                      </a:defRPr>
                    </a:lvl1pPr>
                    <a:lvl2pPr>
                      <a:defRPr sz="1400">
                        <a:solidFill>
                          <a:srgbClr val="000000"/>
                        </a:solidFill>
                        <a:latin typeface="Arial" charset="0"/>
                        <a:ea typeface="Droid Sans Fallback" charset="0"/>
                        <a:cs typeface="Droid Sans Fallback" charset="0"/>
                      </a:defRPr>
                    </a:lvl2pPr>
                    <a:lvl3pPr>
                      <a:defRPr sz="1400">
                        <a:solidFill>
                          <a:srgbClr val="000000"/>
                        </a:solidFill>
                        <a:latin typeface="Arial" charset="0"/>
                        <a:ea typeface="Droid Sans Fallback" charset="0"/>
                        <a:cs typeface="Droid Sans Fallback" charset="0"/>
                      </a:defRPr>
                    </a:lvl3pPr>
                    <a:lvl4pPr>
                      <a:defRPr sz="1400">
                        <a:solidFill>
                          <a:srgbClr val="000000"/>
                        </a:solidFill>
                        <a:latin typeface="Arial" charset="0"/>
                        <a:ea typeface="Droid Sans Fallback" charset="0"/>
                        <a:cs typeface="Droid Sans Fallback" charset="0"/>
                      </a:defRPr>
                    </a:lvl4pPr>
                    <a:lvl5pPr>
                      <a:defRPr sz="2000">
                        <a:solidFill>
                          <a:srgbClr val="000000"/>
                        </a:solidFill>
                        <a:latin typeface="Arial" charset="0"/>
                        <a:ea typeface="Droid Sans Fallback" charset="0"/>
                        <a:cs typeface="Droid Sans Fallback" charset="0"/>
                      </a:defRPr>
                    </a:lvl5pPr>
                    <a:lvl6pPr defTabSz="457200" eaLnBrk="0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ts val="288"/>
                      </a:spcAft>
                      <a:buClr>
                        <a:srgbClr val="000000"/>
                      </a:buClr>
                      <a:buSzPct val="100000"/>
                      <a:buFont typeface="Times New Roman" charset="0"/>
                      <a:defRPr sz="2000">
                        <a:solidFill>
                          <a:srgbClr val="000000"/>
                        </a:solidFill>
                        <a:latin typeface="Arial" charset="0"/>
                        <a:ea typeface="Droid Sans Fallback" charset="0"/>
                        <a:cs typeface="Droid Sans Fallback" charset="0"/>
                      </a:defRPr>
                    </a:lvl6pPr>
                    <a:lvl7pPr defTabSz="457200" eaLnBrk="0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ts val="288"/>
                      </a:spcAft>
                      <a:buClr>
                        <a:srgbClr val="000000"/>
                      </a:buClr>
                      <a:buSzPct val="100000"/>
                      <a:buFont typeface="Times New Roman" charset="0"/>
                      <a:defRPr sz="2000">
                        <a:solidFill>
                          <a:srgbClr val="000000"/>
                        </a:solidFill>
                        <a:latin typeface="Arial" charset="0"/>
                        <a:ea typeface="Droid Sans Fallback" charset="0"/>
                        <a:cs typeface="Droid Sans Fallback" charset="0"/>
                      </a:defRPr>
                    </a:lvl7pPr>
                    <a:lvl8pPr defTabSz="457200" eaLnBrk="0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ts val="288"/>
                      </a:spcAft>
                      <a:buClr>
                        <a:srgbClr val="000000"/>
                      </a:buClr>
                      <a:buSzPct val="100000"/>
                      <a:buFont typeface="Times New Roman" charset="0"/>
                      <a:defRPr sz="2000">
                        <a:solidFill>
                          <a:srgbClr val="000000"/>
                        </a:solidFill>
                        <a:latin typeface="Arial" charset="0"/>
                        <a:ea typeface="Droid Sans Fallback" charset="0"/>
                        <a:cs typeface="Droid Sans Fallback" charset="0"/>
                      </a:defRPr>
                    </a:lvl8pPr>
                    <a:lvl9pPr defTabSz="457200" eaLnBrk="0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ts val="288"/>
                      </a:spcAft>
                      <a:buClr>
                        <a:srgbClr val="000000"/>
                      </a:buClr>
                      <a:buSzPct val="100000"/>
                      <a:buFont typeface="Times New Roman" charset="0"/>
                      <a:defRPr sz="2000">
                        <a:solidFill>
                          <a:srgbClr val="000000"/>
                        </a:solidFill>
                        <a:latin typeface="Arial" charset="0"/>
                        <a:ea typeface="Droid Sans Fallback" charset="0"/>
                        <a:cs typeface="Droid Sans Fallback" charset="0"/>
                      </a:defRPr>
                    </a:lvl9pPr>
                  </a:lstStyle>
                  <a:p>
                    <a:pPr eaLnBrk="1">
                      <a:lnSpc>
                        <a:spcPct val="93000"/>
                      </a:lnSpc>
                      <a:buClr>
                        <a:srgbClr val="000000"/>
                      </a:buClr>
                      <a:buSzPct val="100000"/>
                      <a:buFont typeface="Times New Roman" charset="0"/>
                      <a:buNone/>
                    </a:pPr>
                    <a:r>
                      <a:rPr lang="en-US" sz="1400" b="1">
                        <a:solidFill>
                          <a:schemeClr val="tx1"/>
                        </a:solidFill>
                        <a:latin typeface="Comic Sans MS" charset="0"/>
                      </a:rPr>
                      <a:t>N</a:t>
                    </a:r>
                  </a:p>
                </p:txBody>
              </p:sp>
            </p:grpSp>
            <p:cxnSp>
              <p:nvCxnSpPr>
                <p:cNvPr id="35886" name="Straight Connector 55"/>
                <p:cNvCxnSpPr>
                  <a:cxnSpLocks noChangeShapeType="1"/>
                </p:cNvCxnSpPr>
                <p:nvPr/>
              </p:nvCxnSpPr>
              <p:spPr bwMode="auto">
                <a:xfrm flipV="1">
                  <a:off x="4638699" y="4211444"/>
                  <a:ext cx="1334638" cy="1629"/>
                </a:xfrm>
                <a:prstGeom prst="line">
                  <a:avLst/>
                </a:prstGeom>
                <a:noFill/>
                <a:ln w="28575">
                  <a:solidFill>
                    <a:srgbClr val="007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5887" name="Straight Connector 58"/>
                <p:cNvCxnSpPr>
                  <a:cxnSpLocks noChangeShapeType="1"/>
                </p:cNvCxnSpPr>
                <p:nvPr/>
              </p:nvCxnSpPr>
              <p:spPr bwMode="auto">
                <a:xfrm flipV="1">
                  <a:off x="4638699" y="5761463"/>
                  <a:ext cx="1334638" cy="1629"/>
                </a:xfrm>
                <a:prstGeom prst="line">
                  <a:avLst/>
                </a:prstGeom>
                <a:noFill/>
                <a:ln w="28575">
                  <a:solidFill>
                    <a:srgbClr val="007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35888" name="TextBox 59"/>
                <p:cNvSpPr txBox="1">
                  <a:spLocks noChangeArrowheads="1"/>
                </p:cNvSpPr>
                <p:nvPr/>
              </p:nvSpPr>
              <p:spPr bwMode="auto">
                <a:xfrm>
                  <a:off x="5523526" y="4271255"/>
                  <a:ext cx="365806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Droid Sans Fallback" charset="0"/>
                    </a:defRPr>
                  </a:lvl1pPr>
                  <a:lvl2pPr>
                    <a:defRPr sz="1400">
                      <a:solidFill>
                        <a:srgbClr val="000000"/>
                      </a:solidFill>
                      <a:latin typeface="Arial" charset="0"/>
                      <a:ea typeface="Droid Sans Fallback" charset="0"/>
                      <a:cs typeface="Droid Sans Fallback" charset="0"/>
                    </a:defRPr>
                  </a:lvl2pPr>
                  <a:lvl3pPr>
                    <a:defRPr sz="1400">
                      <a:solidFill>
                        <a:srgbClr val="000000"/>
                      </a:solidFill>
                      <a:latin typeface="Arial" charset="0"/>
                      <a:ea typeface="Droid Sans Fallback" charset="0"/>
                      <a:cs typeface="Droid Sans Fallback" charset="0"/>
                    </a:defRPr>
                  </a:lvl3pPr>
                  <a:lvl4pPr>
                    <a:defRPr sz="1400">
                      <a:solidFill>
                        <a:srgbClr val="000000"/>
                      </a:solidFill>
                      <a:latin typeface="Arial" charset="0"/>
                      <a:ea typeface="Droid Sans Fallback" charset="0"/>
                      <a:cs typeface="Droid Sans Fallback" charset="0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Arial" charset="0"/>
                      <a:ea typeface="Droid Sans Fallback" charset="0"/>
                      <a:cs typeface="Droid Sans Fallback" charset="0"/>
                    </a:defRPr>
                  </a:lvl5pPr>
                  <a:lvl6pPr defTabSz="457200" eaLnBrk="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ts val="288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000">
                      <a:solidFill>
                        <a:srgbClr val="000000"/>
                      </a:solidFill>
                      <a:latin typeface="Arial" charset="0"/>
                      <a:ea typeface="Droid Sans Fallback" charset="0"/>
                      <a:cs typeface="Droid Sans Fallback" charset="0"/>
                    </a:defRPr>
                  </a:lvl6pPr>
                  <a:lvl7pPr defTabSz="457200" eaLnBrk="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ts val="288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000">
                      <a:solidFill>
                        <a:srgbClr val="000000"/>
                      </a:solidFill>
                      <a:latin typeface="Arial" charset="0"/>
                      <a:ea typeface="Droid Sans Fallback" charset="0"/>
                      <a:cs typeface="Droid Sans Fallback" charset="0"/>
                    </a:defRPr>
                  </a:lvl7pPr>
                  <a:lvl8pPr defTabSz="457200" eaLnBrk="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ts val="288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000">
                      <a:solidFill>
                        <a:srgbClr val="000000"/>
                      </a:solidFill>
                      <a:latin typeface="Arial" charset="0"/>
                      <a:ea typeface="Droid Sans Fallback" charset="0"/>
                      <a:cs typeface="Droid Sans Fallback" charset="0"/>
                    </a:defRPr>
                  </a:lvl8pPr>
                  <a:lvl9pPr defTabSz="457200" eaLnBrk="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ts val="288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000">
                      <a:solidFill>
                        <a:srgbClr val="000000"/>
                      </a:solidFill>
                      <a:latin typeface="Arial" charset="0"/>
                      <a:ea typeface="Droid Sans Fallback" charset="0"/>
                      <a:cs typeface="Droid Sans Fallback" charset="0"/>
                    </a:defRPr>
                  </a:lvl9pPr>
                </a:lstStyle>
                <a:p>
                  <a:pPr eaLnBrk="1">
                    <a:lnSpc>
                      <a:spcPct val="93000"/>
                    </a:lnSpc>
                    <a:buClr>
                      <a:srgbClr val="000000"/>
                    </a:buClr>
                    <a:buSzPct val="100000"/>
                    <a:buFont typeface="Times New Roman" charset="0"/>
                    <a:buNone/>
                  </a:pPr>
                  <a:r>
                    <a:rPr lang="en-US" sz="1200" b="1">
                      <a:solidFill>
                        <a:srgbClr val="FF0000"/>
                      </a:solidFill>
                      <a:latin typeface="Comic Sans MS" charset="0"/>
                    </a:rPr>
                    <a:t>e-</a:t>
                  </a:r>
                </a:p>
              </p:txBody>
            </p:sp>
          </p:grpSp>
          <p:sp>
            <p:nvSpPr>
              <p:cNvPr id="86" name="TextBox 65"/>
              <p:cNvSpPr txBox="1">
                <a:spLocks noChangeArrowheads="1"/>
              </p:cNvSpPr>
              <p:nvPr/>
            </p:nvSpPr>
            <p:spPr bwMode="auto">
              <a:xfrm>
                <a:off x="6010948" y="3906308"/>
                <a:ext cx="2041619" cy="292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defRPr/>
                </a:pPr>
                <a:r>
                  <a:rPr lang="en-US" sz="1400" b="1" dirty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rPr>
                  <a:t>Bunch N liberates e-</a:t>
                </a:r>
              </a:p>
            </p:txBody>
          </p:sp>
          <p:sp>
            <p:nvSpPr>
              <p:cNvPr id="35883" name="TextBox 68"/>
              <p:cNvSpPr txBox="1">
                <a:spLocks noChangeArrowheads="1"/>
              </p:cNvSpPr>
              <p:nvPr/>
            </p:nvSpPr>
            <p:spPr bwMode="auto">
              <a:xfrm>
                <a:off x="6556733" y="5034091"/>
                <a:ext cx="588556" cy="2614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Droid Sans Fallback" charset="0"/>
                  </a:defRPr>
                </a:lvl1pPr>
                <a:lvl2pPr>
                  <a:defRPr sz="1400">
                    <a:solidFill>
                      <a:srgbClr val="000000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2pPr>
                <a:lvl3pPr>
                  <a:defRPr sz="1400">
                    <a:solidFill>
                      <a:srgbClr val="000000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3pPr>
                <a:lvl4pPr>
                  <a:defRPr sz="1400">
                    <a:solidFill>
                      <a:srgbClr val="000000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4pPr>
                <a:lvl5pPr>
                  <a:defRPr sz="2000">
                    <a:solidFill>
                      <a:srgbClr val="000000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5pPr>
                <a:lvl6pPr defTabSz="4572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ts val="288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000">
                    <a:solidFill>
                      <a:srgbClr val="000000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6pPr>
                <a:lvl7pPr defTabSz="4572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ts val="288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000">
                    <a:solidFill>
                      <a:srgbClr val="000000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7pPr>
                <a:lvl8pPr defTabSz="4572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ts val="288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000">
                    <a:solidFill>
                      <a:srgbClr val="000000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8pPr>
                <a:lvl9pPr defTabSz="4572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ts val="288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000">
                    <a:solidFill>
                      <a:srgbClr val="000000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charset="0"/>
                  <a:buNone/>
                </a:pPr>
                <a:r>
                  <a:rPr lang="en-US" sz="1100">
                    <a:solidFill>
                      <a:srgbClr val="7030A0"/>
                    </a:solidFill>
                    <a:latin typeface="Comic Sans MS" charset="0"/>
                  </a:rPr>
                  <a:t>++++++</a:t>
                </a:r>
              </a:p>
            </p:txBody>
          </p:sp>
          <p:cxnSp>
            <p:nvCxnSpPr>
              <p:cNvPr id="35884" name="Straight Arrow Connector 72"/>
              <p:cNvCxnSpPr>
                <a:cxnSpLocks noChangeShapeType="1"/>
                <a:stCxn id="35889" idx="6"/>
              </p:cNvCxnSpPr>
              <p:nvPr/>
            </p:nvCxnSpPr>
            <p:spPr bwMode="auto">
              <a:xfrm flipV="1">
                <a:off x="7302142" y="5144508"/>
                <a:ext cx="384127" cy="1808"/>
              </a:xfrm>
              <a:prstGeom prst="straightConnector1">
                <a:avLst/>
              </a:prstGeom>
              <a:noFill/>
              <a:ln w="9525">
                <a:solidFill>
                  <a:srgbClr val="0070C0"/>
                </a:solidFill>
                <a:prstDash val="dash"/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35850" name="Group 53"/>
            <p:cNvGrpSpPr>
              <a:grpSpLocks/>
            </p:cNvGrpSpPr>
            <p:nvPr/>
          </p:nvGrpSpPr>
          <p:grpSpPr bwMode="auto">
            <a:xfrm>
              <a:off x="3507747" y="2353660"/>
              <a:ext cx="2646879" cy="2108505"/>
              <a:chOff x="3422780" y="3736240"/>
              <a:chExt cx="2646879" cy="2108505"/>
            </a:xfrm>
          </p:grpSpPr>
          <p:grpSp>
            <p:nvGrpSpPr>
              <p:cNvPr id="35868" name="Group 63"/>
              <p:cNvGrpSpPr>
                <a:grpSpLocks/>
              </p:cNvGrpSpPr>
              <p:nvPr/>
            </p:nvGrpSpPr>
            <p:grpSpPr bwMode="auto">
              <a:xfrm>
                <a:off x="4012083" y="4260692"/>
                <a:ext cx="1390234" cy="1584053"/>
                <a:chOff x="2676085" y="4200291"/>
                <a:chExt cx="1390393" cy="1585104"/>
              </a:xfrm>
            </p:grpSpPr>
            <p:grpSp>
              <p:nvGrpSpPr>
                <p:cNvPr id="35872" name="Group 48"/>
                <p:cNvGrpSpPr>
                  <a:grpSpLocks/>
                </p:cNvGrpSpPr>
                <p:nvPr/>
              </p:nvGrpSpPr>
              <p:grpSpPr bwMode="auto">
                <a:xfrm>
                  <a:off x="2849189" y="4271769"/>
                  <a:ext cx="914400" cy="1493414"/>
                  <a:chOff x="2849189" y="4271769"/>
                  <a:chExt cx="914400" cy="1493414"/>
                </a:xfrm>
              </p:grpSpPr>
              <p:sp>
                <p:nvSpPr>
                  <p:cNvPr id="35876" name="Oval 14"/>
                  <p:cNvSpPr>
                    <a:spLocks noChangeArrowheads="1"/>
                  </p:cNvSpPr>
                  <p:nvPr/>
                </p:nvSpPr>
                <p:spPr bwMode="auto">
                  <a:xfrm>
                    <a:off x="2849189" y="4968974"/>
                    <a:ext cx="914400" cy="133564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1">
                      <a:lnSpc>
                        <a:spcPct val="93000"/>
                      </a:lnSpc>
                      <a:buClr>
                        <a:srgbClr val="000000"/>
                      </a:buClr>
                      <a:buSzPct val="100000"/>
                      <a:buFont typeface="Times New Roman" charset="0"/>
                      <a:buNone/>
                    </a:pPr>
                    <a:endParaRPr lang="en-US"/>
                  </a:p>
                </p:txBody>
              </p:sp>
              <p:sp>
                <p:nvSpPr>
                  <p:cNvPr id="35877" name="TextBox 1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148317" y="5086074"/>
                    <a:ext cx="548548" cy="30777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>
                        <a:solidFill>
                          <a:srgbClr val="000000"/>
                        </a:solidFill>
                        <a:latin typeface="Arial" charset="0"/>
                        <a:ea typeface="ＭＳ Ｐゴシック" charset="0"/>
                        <a:cs typeface="Droid Sans Fallback" charset="0"/>
                      </a:defRPr>
                    </a:lvl1pPr>
                    <a:lvl2pPr>
                      <a:defRPr sz="1400">
                        <a:solidFill>
                          <a:srgbClr val="000000"/>
                        </a:solidFill>
                        <a:latin typeface="Arial" charset="0"/>
                        <a:ea typeface="Droid Sans Fallback" charset="0"/>
                        <a:cs typeface="Droid Sans Fallback" charset="0"/>
                      </a:defRPr>
                    </a:lvl2pPr>
                    <a:lvl3pPr>
                      <a:defRPr sz="1400">
                        <a:solidFill>
                          <a:srgbClr val="000000"/>
                        </a:solidFill>
                        <a:latin typeface="Arial" charset="0"/>
                        <a:ea typeface="Droid Sans Fallback" charset="0"/>
                        <a:cs typeface="Droid Sans Fallback" charset="0"/>
                      </a:defRPr>
                    </a:lvl3pPr>
                    <a:lvl4pPr>
                      <a:defRPr sz="1400">
                        <a:solidFill>
                          <a:srgbClr val="000000"/>
                        </a:solidFill>
                        <a:latin typeface="Arial" charset="0"/>
                        <a:ea typeface="Droid Sans Fallback" charset="0"/>
                        <a:cs typeface="Droid Sans Fallback" charset="0"/>
                      </a:defRPr>
                    </a:lvl4pPr>
                    <a:lvl5pPr>
                      <a:defRPr sz="2000">
                        <a:solidFill>
                          <a:srgbClr val="000000"/>
                        </a:solidFill>
                        <a:latin typeface="Arial" charset="0"/>
                        <a:ea typeface="Droid Sans Fallback" charset="0"/>
                        <a:cs typeface="Droid Sans Fallback" charset="0"/>
                      </a:defRPr>
                    </a:lvl5pPr>
                    <a:lvl6pPr defTabSz="457200" eaLnBrk="0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ts val="288"/>
                      </a:spcAft>
                      <a:buClr>
                        <a:srgbClr val="000000"/>
                      </a:buClr>
                      <a:buSzPct val="100000"/>
                      <a:buFont typeface="Times New Roman" charset="0"/>
                      <a:defRPr sz="2000">
                        <a:solidFill>
                          <a:srgbClr val="000000"/>
                        </a:solidFill>
                        <a:latin typeface="Arial" charset="0"/>
                        <a:ea typeface="Droid Sans Fallback" charset="0"/>
                        <a:cs typeface="Droid Sans Fallback" charset="0"/>
                      </a:defRPr>
                    </a:lvl6pPr>
                    <a:lvl7pPr defTabSz="457200" eaLnBrk="0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ts val="288"/>
                      </a:spcAft>
                      <a:buClr>
                        <a:srgbClr val="000000"/>
                      </a:buClr>
                      <a:buSzPct val="100000"/>
                      <a:buFont typeface="Times New Roman" charset="0"/>
                      <a:defRPr sz="2000">
                        <a:solidFill>
                          <a:srgbClr val="000000"/>
                        </a:solidFill>
                        <a:latin typeface="Arial" charset="0"/>
                        <a:ea typeface="Droid Sans Fallback" charset="0"/>
                        <a:cs typeface="Droid Sans Fallback" charset="0"/>
                      </a:defRPr>
                    </a:lvl7pPr>
                    <a:lvl8pPr defTabSz="457200" eaLnBrk="0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ts val="288"/>
                      </a:spcAft>
                      <a:buClr>
                        <a:srgbClr val="000000"/>
                      </a:buClr>
                      <a:buSzPct val="100000"/>
                      <a:buFont typeface="Times New Roman" charset="0"/>
                      <a:defRPr sz="2000">
                        <a:solidFill>
                          <a:srgbClr val="000000"/>
                        </a:solidFill>
                        <a:latin typeface="Arial" charset="0"/>
                        <a:ea typeface="Droid Sans Fallback" charset="0"/>
                        <a:cs typeface="Droid Sans Fallback" charset="0"/>
                      </a:defRPr>
                    </a:lvl8pPr>
                    <a:lvl9pPr defTabSz="457200" eaLnBrk="0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ts val="288"/>
                      </a:spcAft>
                      <a:buClr>
                        <a:srgbClr val="000000"/>
                      </a:buClr>
                      <a:buSzPct val="100000"/>
                      <a:buFont typeface="Times New Roman" charset="0"/>
                      <a:defRPr sz="2000">
                        <a:solidFill>
                          <a:srgbClr val="000000"/>
                        </a:solidFill>
                        <a:latin typeface="Arial" charset="0"/>
                        <a:ea typeface="Droid Sans Fallback" charset="0"/>
                        <a:cs typeface="Droid Sans Fallback" charset="0"/>
                      </a:defRPr>
                    </a:lvl9pPr>
                  </a:lstStyle>
                  <a:p>
                    <a:pPr eaLnBrk="1">
                      <a:lnSpc>
                        <a:spcPct val="93000"/>
                      </a:lnSpc>
                      <a:buClr>
                        <a:srgbClr val="000000"/>
                      </a:buClr>
                      <a:buSzPct val="100000"/>
                      <a:buFont typeface="Times New Roman" charset="0"/>
                      <a:buNone/>
                    </a:pPr>
                    <a:r>
                      <a:rPr lang="en-US" sz="1400" b="1">
                        <a:solidFill>
                          <a:schemeClr val="tx1"/>
                        </a:solidFill>
                        <a:latin typeface="Comic Sans MS" charset="0"/>
                      </a:rPr>
                      <a:t>N+1</a:t>
                    </a:r>
                  </a:p>
                </p:txBody>
              </p:sp>
              <p:cxnSp>
                <p:nvCxnSpPr>
                  <p:cNvPr id="35878" name="Straight Arrow Connector 16"/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2574902" y="5017019"/>
                    <a:ext cx="1493414" cy="2914"/>
                  </a:xfrm>
                  <a:prstGeom prst="straightConnector1">
                    <a:avLst/>
                  </a:prstGeom>
                  <a:noFill/>
                  <a:ln w="12700">
                    <a:solidFill>
                      <a:srgbClr val="FF0000"/>
                    </a:solidFill>
                    <a:prstDash val="sysDash"/>
                    <a:round/>
                    <a:headEnd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35879" name="Straight Arrow Connector 18"/>
                  <p:cNvCxnSpPr>
                    <a:cxnSpLocks noChangeShapeType="1"/>
                  </p:cNvCxnSpPr>
                  <p:nvPr/>
                </p:nvCxnSpPr>
                <p:spPr bwMode="auto">
                  <a:xfrm rot="16200000" flipV="1">
                    <a:off x="3161372" y="5625790"/>
                    <a:ext cx="167271" cy="89213"/>
                  </a:xfrm>
                  <a:prstGeom prst="straightConnector1">
                    <a:avLst/>
                  </a:prstGeom>
                  <a:noFill/>
                  <a:ln w="12700">
                    <a:solidFill>
                      <a:srgbClr val="FF0000"/>
                    </a:solidFill>
                    <a:prstDash val="sysDash"/>
                    <a:round/>
                    <a:headEnd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35880" name="Straight Arrow Connector 19"/>
                  <p:cNvCxnSpPr>
                    <a:cxnSpLocks noChangeShapeType="1"/>
                  </p:cNvCxnSpPr>
                  <p:nvPr/>
                </p:nvCxnSpPr>
                <p:spPr bwMode="auto">
                  <a:xfrm rot="5400000" flipH="1" flipV="1">
                    <a:off x="3334215" y="5564461"/>
                    <a:ext cx="223027" cy="178418"/>
                  </a:xfrm>
                  <a:prstGeom prst="straightConnector1">
                    <a:avLst/>
                  </a:prstGeom>
                  <a:noFill/>
                  <a:ln w="12700">
                    <a:solidFill>
                      <a:srgbClr val="FF0000"/>
                    </a:solidFill>
                    <a:prstDash val="sysDash"/>
                    <a:round/>
                    <a:headEnd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cxnSp>
              <p:nvCxnSpPr>
                <p:cNvPr id="35873" name="Straight Connector 54"/>
                <p:cNvCxnSpPr>
                  <a:cxnSpLocks noChangeShapeType="1"/>
                </p:cNvCxnSpPr>
                <p:nvPr/>
              </p:nvCxnSpPr>
              <p:spPr bwMode="auto">
                <a:xfrm flipV="1">
                  <a:off x="2676085" y="4200291"/>
                  <a:ext cx="1334638" cy="1629"/>
                </a:xfrm>
                <a:prstGeom prst="line">
                  <a:avLst/>
                </a:prstGeom>
                <a:noFill/>
                <a:ln w="28575">
                  <a:solidFill>
                    <a:srgbClr val="007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5874" name="Straight Connector 57"/>
                <p:cNvCxnSpPr>
                  <a:cxnSpLocks noChangeShapeType="1"/>
                </p:cNvCxnSpPr>
                <p:nvPr/>
              </p:nvCxnSpPr>
              <p:spPr bwMode="auto">
                <a:xfrm flipV="1">
                  <a:off x="2731840" y="5783766"/>
                  <a:ext cx="1334638" cy="1629"/>
                </a:xfrm>
                <a:prstGeom prst="line">
                  <a:avLst/>
                </a:prstGeom>
                <a:noFill/>
                <a:ln w="28575">
                  <a:solidFill>
                    <a:srgbClr val="007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35875" name="TextBox 60"/>
                <p:cNvSpPr txBox="1">
                  <a:spLocks noChangeArrowheads="1"/>
                </p:cNvSpPr>
                <p:nvPr/>
              </p:nvSpPr>
              <p:spPr bwMode="auto">
                <a:xfrm>
                  <a:off x="3504226" y="5470643"/>
                  <a:ext cx="365806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Droid Sans Fallback" charset="0"/>
                    </a:defRPr>
                  </a:lvl1pPr>
                  <a:lvl2pPr>
                    <a:defRPr sz="1400">
                      <a:solidFill>
                        <a:srgbClr val="000000"/>
                      </a:solidFill>
                      <a:latin typeface="Arial" charset="0"/>
                      <a:ea typeface="Droid Sans Fallback" charset="0"/>
                      <a:cs typeface="Droid Sans Fallback" charset="0"/>
                    </a:defRPr>
                  </a:lvl2pPr>
                  <a:lvl3pPr>
                    <a:defRPr sz="1400">
                      <a:solidFill>
                        <a:srgbClr val="000000"/>
                      </a:solidFill>
                      <a:latin typeface="Arial" charset="0"/>
                      <a:ea typeface="Droid Sans Fallback" charset="0"/>
                      <a:cs typeface="Droid Sans Fallback" charset="0"/>
                    </a:defRPr>
                  </a:lvl3pPr>
                  <a:lvl4pPr>
                    <a:defRPr sz="1400">
                      <a:solidFill>
                        <a:srgbClr val="000000"/>
                      </a:solidFill>
                      <a:latin typeface="Arial" charset="0"/>
                      <a:ea typeface="Droid Sans Fallback" charset="0"/>
                      <a:cs typeface="Droid Sans Fallback" charset="0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Arial" charset="0"/>
                      <a:ea typeface="Droid Sans Fallback" charset="0"/>
                      <a:cs typeface="Droid Sans Fallback" charset="0"/>
                    </a:defRPr>
                  </a:lvl5pPr>
                  <a:lvl6pPr defTabSz="457200" eaLnBrk="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ts val="288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000">
                      <a:solidFill>
                        <a:srgbClr val="000000"/>
                      </a:solidFill>
                      <a:latin typeface="Arial" charset="0"/>
                      <a:ea typeface="Droid Sans Fallback" charset="0"/>
                      <a:cs typeface="Droid Sans Fallback" charset="0"/>
                    </a:defRPr>
                  </a:lvl6pPr>
                  <a:lvl7pPr defTabSz="457200" eaLnBrk="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ts val="288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000">
                      <a:solidFill>
                        <a:srgbClr val="000000"/>
                      </a:solidFill>
                      <a:latin typeface="Arial" charset="0"/>
                      <a:ea typeface="Droid Sans Fallback" charset="0"/>
                      <a:cs typeface="Droid Sans Fallback" charset="0"/>
                    </a:defRPr>
                  </a:lvl7pPr>
                  <a:lvl8pPr defTabSz="457200" eaLnBrk="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ts val="288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000">
                      <a:solidFill>
                        <a:srgbClr val="000000"/>
                      </a:solidFill>
                      <a:latin typeface="Arial" charset="0"/>
                      <a:ea typeface="Droid Sans Fallback" charset="0"/>
                      <a:cs typeface="Droid Sans Fallback" charset="0"/>
                    </a:defRPr>
                  </a:lvl8pPr>
                  <a:lvl9pPr defTabSz="457200" eaLnBrk="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ts val="288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000">
                      <a:solidFill>
                        <a:srgbClr val="000000"/>
                      </a:solidFill>
                      <a:latin typeface="Arial" charset="0"/>
                      <a:ea typeface="Droid Sans Fallback" charset="0"/>
                      <a:cs typeface="Droid Sans Fallback" charset="0"/>
                    </a:defRPr>
                  </a:lvl9pPr>
                </a:lstStyle>
                <a:p>
                  <a:pPr eaLnBrk="1">
                    <a:lnSpc>
                      <a:spcPct val="93000"/>
                    </a:lnSpc>
                    <a:buClr>
                      <a:srgbClr val="000000"/>
                    </a:buClr>
                    <a:buSzPct val="100000"/>
                    <a:buFont typeface="Times New Roman" charset="0"/>
                    <a:buNone/>
                  </a:pPr>
                  <a:r>
                    <a:rPr lang="en-US" sz="1200" b="1">
                      <a:solidFill>
                        <a:srgbClr val="FF0000"/>
                      </a:solidFill>
                      <a:latin typeface="Comic Sans MS" charset="0"/>
                    </a:rPr>
                    <a:t>e-</a:t>
                  </a:r>
                </a:p>
              </p:txBody>
            </p:sp>
          </p:grpSp>
          <p:sp>
            <p:nvSpPr>
              <p:cNvPr id="73" name="TextBox 66"/>
              <p:cNvSpPr txBox="1">
                <a:spLocks noChangeArrowheads="1"/>
              </p:cNvSpPr>
              <p:nvPr/>
            </p:nvSpPr>
            <p:spPr bwMode="auto">
              <a:xfrm>
                <a:off x="3422004" y="3736240"/>
                <a:ext cx="2648072" cy="4939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defRPr/>
                </a:pPr>
                <a:r>
                  <a:rPr lang="en-US" sz="1400" b="1" dirty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rPr>
                  <a:t>Bunch N+1 accelerates  e-,</a:t>
                </a:r>
              </a:p>
              <a:p>
                <a:pPr algn="ctr"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defRPr/>
                </a:pPr>
                <a:r>
                  <a:rPr lang="en-US" sz="1400" b="1" dirty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rPr>
                  <a:t>multiplication at impact</a:t>
                </a:r>
              </a:p>
            </p:txBody>
          </p:sp>
          <p:sp>
            <p:nvSpPr>
              <p:cNvPr id="35870" name="TextBox 69"/>
              <p:cNvSpPr txBox="1">
                <a:spLocks noChangeArrowheads="1"/>
              </p:cNvSpPr>
              <p:nvPr/>
            </p:nvSpPr>
            <p:spPr bwMode="auto">
              <a:xfrm>
                <a:off x="4370043" y="4965557"/>
                <a:ext cx="588556" cy="2614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Droid Sans Fallback" charset="0"/>
                  </a:defRPr>
                </a:lvl1pPr>
                <a:lvl2pPr>
                  <a:defRPr sz="1400">
                    <a:solidFill>
                      <a:srgbClr val="000000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2pPr>
                <a:lvl3pPr>
                  <a:defRPr sz="1400">
                    <a:solidFill>
                      <a:srgbClr val="000000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3pPr>
                <a:lvl4pPr>
                  <a:defRPr sz="1400">
                    <a:solidFill>
                      <a:srgbClr val="000000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4pPr>
                <a:lvl5pPr>
                  <a:defRPr sz="2000">
                    <a:solidFill>
                      <a:srgbClr val="000000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5pPr>
                <a:lvl6pPr defTabSz="4572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ts val="288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000">
                    <a:solidFill>
                      <a:srgbClr val="000000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6pPr>
                <a:lvl7pPr defTabSz="4572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ts val="288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000">
                    <a:solidFill>
                      <a:srgbClr val="000000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7pPr>
                <a:lvl8pPr defTabSz="4572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ts val="288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000">
                    <a:solidFill>
                      <a:srgbClr val="000000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8pPr>
                <a:lvl9pPr defTabSz="4572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ts val="288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000">
                    <a:solidFill>
                      <a:srgbClr val="000000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charset="0"/>
                  <a:buNone/>
                </a:pPr>
                <a:r>
                  <a:rPr lang="en-US" sz="1100">
                    <a:solidFill>
                      <a:srgbClr val="7030A0"/>
                    </a:solidFill>
                    <a:latin typeface="Comic Sans MS" charset="0"/>
                  </a:rPr>
                  <a:t>++++++</a:t>
                </a:r>
              </a:p>
            </p:txBody>
          </p:sp>
          <p:cxnSp>
            <p:nvCxnSpPr>
              <p:cNvPr id="35871" name="Straight Arrow Connector 73"/>
              <p:cNvCxnSpPr>
                <a:cxnSpLocks noChangeShapeType="1"/>
              </p:cNvCxnSpPr>
              <p:nvPr/>
            </p:nvCxnSpPr>
            <p:spPr bwMode="auto">
              <a:xfrm flipV="1">
                <a:off x="5102118" y="5106433"/>
                <a:ext cx="384127" cy="1808"/>
              </a:xfrm>
              <a:prstGeom prst="straightConnector1">
                <a:avLst/>
              </a:prstGeom>
              <a:noFill/>
              <a:ln w="9525">
                <a:solidFill>
                  <a:srgbClr val="0070C0"/>
                </a:solidFill>
                <a:prstDash val="dash"/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35851" name="Group 54"/>
            <p:cNvGrpSpPr>
              <a:grpSpLocks/>
            </p:cNvGrpSpPr>
            <p:nvPr/>
          </p:nvGrpSpPr>
          <p:grpSpPr bwMode="auto">
            <a:xfrm>
              <a:off x="6163764" y="2368300"/>
              <a:ext cx="2056711" cy="2097635"/>
              <a:chOff x="1105628" y="3726033"/>
              <a:chExt cx="2056711" cy="2097635"/>
            </a:xfrm>
          </p:grpSpPr>
          <p:grpSp>
            <p:nvGrpSpPr>
              <p:cNvPr id="35852" name="Group 62"/>
              <p:cNvGrpSpPr>
                <a:grpSpLocks/>
              </p:cNvGrpSpPr>
              <p:nvPr/>
            </p:nvGrpSpPr>
            <p:grpSpPr bwMode="auto">
              <a:xfrm>
                <a:off x="1440809" y="4228474"/>
                <a:ext cx="1438551" cy="1595194"/>
                <a:chOff x="780378" y="4177991"/>
                <a:chExt cx="1438715" cy="1596253"/>
              </a:xfrm>
            </p:grpSpPr>
            <p:cxnSp>
              <p:nvCxnSpPr>
                <p:cNvPr id="35856" name="Straight Connector 6"/>
                <p:cNvCxnSpPr>
                  <a:cxnSpLocks noChangeShapeType="1"/>
                </p:cNvCxnSpPr>
                <p:nvPr/>
              </p:nvCxnSpPr>
              <p:spPr bwMode="auto">
                <a:xfrm flipV="1">
                  <a:off x="884455" y="4181707"/>
                  <a:ext cx="1334638" cy="1629"/>
                </a:xfrm>
                <a:prstGeom prst="line">
                  <a:avLst/>
                </a:prstGeom>
                <a:noFill/>
                <a:ln w="28575">
                  <a:solidFill>
                    <a:srgbClr val="007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grpSp>
              <p:nvGrpSpPr>
                <p:cNvPr id="35857" name="Group 49"/>
                <p:cNvGrpSpPr>
                  <a:grpSpLocks/>
                </p:cNvGrpSpPr>
                <p:nvPr/>
              </p:nvGrpSpPr>
              <p:grpSpPr bwMode="auto">
                <a:xfrm>
                  <a:off x="927462" y="4177991"/>
                  <a:ext cx="914400" cy="1524003"/>
                  <a:chOff x="4607364" y="4211444"/>
                  <a:chExt cx="914400" cy="1524003"/>
                </a:xfrm>
              </p:grpSpPr>
              <p:sp>
                <p:nvSpPr>
                  <p:cNvPr id="35860" name="Oval 26"/>
                  <p:cNvSpPr>
                    <a:spLocks noChangeArrowheads="1"/>
                  </p:cNvSpPr>
                  <p:nvPr/>
                </p:nvSpPr>
                <p:spPr bwMode="auto">
                  <a:xfrm>
                    <a:off x="4607364" y="4931804"/>
                    <a:ext cx="914400" cy="133564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1">
                      <a:lnSpc>
                        <a:spcPct val="93000"/>
                      </a:lnSpc>
                      <a:buClr>
                        <a:srgbClr val="000000"/>
                      </a:buClr>
                      <a:buSzPct val="100000"/>
                      <a:buFont typeface="Times New Roman" charset="0"/>
                      <a:buNone/>
                    </a:pPr>
                    <a:endParaRPr lang="en-US"/>
                  </a:p>
                </p:txBody>
              </p:sp>
              <p:sp>
                <p:nvSpPr>
                  <p:cNvPr id="35861" name="TextBox 2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906492" y="5048904"/>
                    <a:ext cx="548548" cy="30777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>
                        <a:solidFill>
                          <a:srgbClr val="000000"/>
                        </a:solidFill>
                        <a:latin typeface="Arial" charset="0"/>
                        <a:ea typeface="ＭＳ Ｐゴシック" charset="0"/>
                        <a:cs typeface="Droid Sans Fallback" charset="0"/>
                      </a:defRPr>
                    </a:lvl1pPr>
                    <a:lvl2pPr>
                      <a:defRPr sz="1400">
                        <a:solidFill>
                          <a:srgbClr val="000000"/>
                        </a:solidFill>
                        <a:latin typeface="Arial" charset="0"/>
                        <a:ea typeface="Droid Sans Fallback" charset="0"/>
                        <a:cs typeface="Droid Sans Fallback" charset="0"/>
                      </a:defRPr>
                    </a:lvl2pPr>
                    <a:lvl3pPr>
                      <a:defRPr sz="1400">
                        <a:solidFill>
                          <a:srgbClr val="000000"/>
                        </a:solidFill>
                        <a:latin typeface="Arial" charset="0"/>
                        <a:ea typeface="Droid Sans Fallback" charset="0"/>
                        <a:cs typeface="Droid Sans Fallback" charset="0"/>
                      </a:defRPr>
                    </a:lvl3pPr>
                    <a:lvl4pPr>
                      <a:defRPr sz="1400">
                        <a:solidFill>
                          <a:srgbClr val="000000"/>
                        </a:solidFill>
                        <a:latin typeface="Arial" charset="0"/>
                        <a:ea typeface="Droid Sans Fallback" charset="0"/>
                        <a:cs typeface="Droid Sans Fallback" charset="0"/>
                      </a:defRPr>
                    </a:lvl4pPr>
                    <a:lvl5pPr>
                      <a:defRPr sz="2000">
                        <a:solidFill>
                          <a:srgbClr val="000000"/>
                        </a:solidFill>
                        <a:latin typeface="Arial" charset="0"/>
                        <a:ea typeface="Droid Sans Fallback" charset="0"/>
                        <a:cs typeface="Droid Sans Fallback" charset="0"/>
                      </a:defRPr>
                    </a:lvl5pPr>
                    <a:lvl6pPr defTabSz="457200" eaLnBrk="0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ts val="288"/>
                      </a:spcAft>
                      <a:buClr>
                        <a:srgbClr val="000000"/>
                      </a:buClr>
                      <a:buSzPct val="100000"/>
                      <a:buFont typeface="Times New Roman" charset="0"/>
                      <a:defRPr sz="2000">
                        <a:solidFill>
                          <a:srgbClr val="000000"/>
                        </a:solidFill>
                        <a:latin typeface="Arial" charset="0"/>
                        <a:ea typeface="Droid Sans Fallback" charset="0"/>
                        <a:cs typeface="Droid Sans Fallback" charset="0"/>
                      </a:defRPr>
                    </a:lvl6pPr>
                    <a:lvl7pPr defTabSz="457200" eaLnBrk="0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ts val="288"/>
                      </a:spcAft>
                      <a:buClr>
                        <a:srgbClr val="000000"/>
                      </a:buClr>
                      <a:buSzPct val="100000"/>
                      <a:buFont typeface="Times New Roman" charset="0"/>
                      <a:defRPr sz="2000">
                        <a:solidFill>
                          <a:srgbClr val="000000"/>
                        </a:solidFill>
                        <a:latin typeface="Arial" charset="0"/>
                        <a:ea typeface="Droid Sans Fallback" charset="0"/>
                        <a:cs typeface="Droid Sans Fallback" charset="0"/>
                      </a:defRPr>
                    </a:lvl7pPr>
                    <a:lvl8pPr defTabSz="457200" eaLnBrk="0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ts val="288"/>
                      </a:spcAft>
                      <a:buClr>
                        <a:srgbClr val="000000"/>
                      </a:buClr>
                      <a:buSzPct val="100000"/>
                      <a:buFont typeface="Times New Roman" charset="0"/>
                      <a:defRPr sz="2000">
                        <a:solidFill>
                          <a:srgbClr val="000000"/>
                        </a:solidFill>
                        <a:latin typeface="Arial" charset="0"/>
                        <a:ea typeface="Droid Sans Fallback" charset="0"/>
                        <a:cs typeface="Droid Sans Fallback" charset="0"/>
                      </a:defRPr>
                    </a:lvl8pPr>
                    <a:lvl9pPr defTabSz="457200" eaLnBrk="0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ts val="288"/>
                      </a:spcAft>
                      <a:buClr>
                        <a:srgbClr val="000000"/>
                      </a:buClr>
                      <a:buSzPct val="100000"/>
                      <a:buFont typeface="Times New Roman" charset="0"/>
                      <a:defRPr sz="2000">
                        <a:solidFill>
                          <a:srgbClr val="000000"/>
                        </a:solidFill>
                        <a:latin typeface="Arial" charset="0"/>
                        <a:ea typeface="Droid Sans Fallback" charset="0"/>
                        <a:cs typeface="Droid Sans Fallback" charset="0"/>
                      </a:defRPr>
                    </a:lvl9pPr>
                  </a:lstStyle>
                  <a:p>
                    <a:pPr eaLnBrk="1">
                      <a:lnSpc>
                        <a:spcPct val="93000"/>
                      </a:lnSpc>
                      <a:buClr>
                        <a:srgbClr val="000000"/>
                      </a:buClr>
                      <a:buSzPct val="100000"/>
                      <a:buFont typeface="Times New Roman" charset="0"/>
                      <a:buNone/>
                    </a:pPr>
                    <a:r>
                      <a:rPr lang="en-US" sz="1400" b="1">
                        <a:solidFill>
                          <a:schemeClr val="tx1"/>
                        </a:solidFill>
                        <a:latin typeface="Comic Sans MS" charset="0"/>
                      </a:rPr>
                      <a:t>N+2</a:t>
                    </a:r>
                  </a:p>
                </p:txBody>
              </p:sp>
              <p:cxnSp>
                <p:nvCxnSpPr>
                  <p:cNvPr id="35862" name="Straight Arrow Connector 28"/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4333077" y="4979849"/>
                    <a:ext cx="1493414" cy="2914"/>
                  </a:xfrm>
                  <a:prstGeom prst="straightConnector1">
                    <a:avLst/>
                  </a:prstGeom>
                  <a:noFill/>
                  <a:ln w="12700">
                    <a:solidFill>
                      <a:srgbClr val="FF0000"/>
                    </a:solidFill>
                    <a:prstDash val="sysDash"/>
                    <a:round/>
                    <a:headEnd type="arrow" w="med" len="med"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35863" name="Straight Arrow Connector 31"/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4206696" y="4987283"/>
                    <a:ext cx="1493414" cy="2914"/>
                  </a:xfrm>
                  <a:prstGeom prst="straightConnector1">
                    <a:avLst/>
                  </a:prstGeom>
                  <a:noFill/>
                  <a:ln w="12700">
                    <a:solidFill>
                      <a:srgbClr val="FF0000"/>
                    </a:solidFill>
                    <a:prstDash val="sysDash"/>
                    <a:round/>
                    <a:headEnd type="arrow" w="med" len="med"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35864" name="Straight Arrow Connector 32"/>
                  <p:cNvCxnSpPr>
                    <a:cxnSpLocks noChangeShapeType="1"/>
                  </p:cNvCxnSpPr>
                  <p:nvPr/>
                </p:nvCxnSpPr>
                <p:spPr bwMode="auto">
                  <a:xfrm rot="5400000" flipH="1" flipV="1">
                    <a:off x="4690948" y="4233749"/>
                    <a:ext cx="223027" cy="178418"/>
                  </a:xfrm>
                  <a:prstGeom prst="straightConnector1">
                    <a:avLst/>
                  </a:prstGeom>
                  <a:noFill/>
                  <a:ln w="12700">
                    <a:solidFill>
                      <a:srgbClr val="FF0000"/>
                    </a:solidFill>
                    <a:prstDash val="sysDash"/>
                    <a:round/>
                    <a:headEnd type="arrow" w="med" len="med"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35865" name="Straight Arrow Connector 36"/>
                  <p:cNvCxnSpPr>
                    <a:cxnSpLocks noChangeShapeType="1"/>
                  </p:cNvCxnSpPr>
                  <p:nvPr/>
                </p:nvCxnSpPr>
                <p:spPr bwMode="auto">
                  <a:xfrm rot="5400000" flipH="1" flipV="1">
                    <a:off x="4733695" y="4354553"/>
                    <a:ext cx="234175" cy="111510"/>
                  </a:xfrm>
                  <a:prstGeom prst="straightConnector1">
                    <a:avLst/>
                  </a:prstGeom>
                  <a:noFill/>
                  <a:ln w="12700">
                    <a:solidFill>
                      <a:srgbClr val="FF0000"/>
                    </a:solidFill>
                    <a:prstDash val="sysDash"/>
                    <a:round/>
                    <a:headEnd type="arrow" w="med" len="med"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35866" name="Straight Arrow Connector 37"/>
                  <p:cNvCxnSpPr>
                    <a:cxnSpLocks noChangeShapeType="1"/>
                  </p:cNvCxnSpPr>
                  <p:nvPr/>
                </p:nvCxnSpPr>
                <p:spPr bwMode="auto">
                  <a:xfrm rot="16200000" flipV="1">
                    <a:off x="5034779" y="4388005"/>
                    <a:ext cx="234174" cy="44606"/>
                  </a:xfrm>
                  <a:prstGeom prst="straightConnector1">
                    <a:avLst/>
                  </a:prstGeom>
                  <a:noFill/>
                  <a:ln w="12700">
                    <a:solidFill>
                      <a:srgbClr val="FF0000"/>
                    </a:solidFill>
                    <a:prstDash val="sysDash"/>
                    <a:round/>
                    <a:headEnd type="arrow" w="med" len="med"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35867" name="Straight Arrow Connector 38"/>
                  <p:cNvCxnSpPr>
                    <a:cxnSpLocks noChangeShapeType="1"/>
                  </p:cNvCxnSpPr>
                  <p:nvPr/>
                </p:nvCxnSpPr>
                <p:spPr bwMode="auto">
                  <a:xfrm rot="16200000" flipV="1">
                    <a:off x="5107262" y="4259769"/>
                    <a:ext cx="189569" cy="167264"/>
                  </a:xfrm>
                  <a:prstGeom prst="straightConnector1">
                    <a:avLst/>
                  </a:prstGeom>
                  <a:noFill/>
                  <a:ln w="12700">
                    <a:solidFill>
                      <a:srgbClr val="FF0000"/>
                    </a:solidFill>
                    <a:prstDash val="sysDash"/>
                    <a:round/>
                    <a:headEnd type="arrow" w="med" len="med"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cxnSp>
              <p:nvCxnSpPr>
                <p:cNvPr id="35858" name="Straight Connector 56"/>
                <p:cNvCxnSpPr>
                  <a:cxnSpLocks noChangeShapeType="1"/>
                </p:cNvCxnSpPr>
                <p:nvPr/>
              </p:nvCxnSpPr>
              <p:spPr bwMode="auto">
                <a:xfrm flipV="1">
                  <a:off x="780378" y="5772615"/>
                  <a:ext cx="1334638" cy="1629"/>
                </a:xfrm>
                <a:prstGeom prst="line">
                  <a:avLst/>
                </a:prstGeom>
                <a:noFill/>
                <a:ln w="28575">
                  <a:solidFill>
                    <a:srgbClr val="007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35859" name="TextBox 61"/>
                <p:cNvSpPr txBox="1">
                  <a:spLocks noChangeArrowheads="1"/>
                </p:cNvSpPr>
                <p:nvPr/>
              </p:nvSpPr>
              <p:spPr bwMode="auto">
                <a:xfrm>
                  <a:off x="1602274" y="4249919"/>
                  <a:ext cx="365806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Droid Sans Fallback" charset="0"/>
                    </a:defRPr>
                  </a:lvl1pPr>
                  <a:lvl2pPr>
                    <a:defRPr sz="1400">
                      <a:solidFill>
                        <a:srgbClr val="000000"/>
                      </a:solidFill>
                      <a:latin typeface="Arial" charset="0"/>
                      <a:ea typeface="Droid Sans Fallback" charset="0"/>
                      <a:cs typeface="Droid Sans Fallback" charset="0"/>
                    </a:defRPr>
                  </a:lvl2pPr>
                  <a:lvl3pPr>
                    <a:defRPr sz="1400">
                      <a:solidFill>
                        <a:srgbClr val="000000"/>
                      </a:solidFill>
                      <a:latin typeface="Arial" charset="0"/>
                      <a:ea typeface="Droid Sans Fallback" charset="0"/>
                      <a:cs typeface="Droid Sans Fallback" charset="0"/>
                    </a:defRPr>
                  </a:lvl3pPr>
                  <a:lvl4pPr>
                    <a:defRPr sz="1400">
                      <a:solidFill>
                        <a:srgbClr val="000000"/>
                      </a:solidFill>
                      <a:latin typeface="Arial" charset="0"/>
                      <a:ea typeface="Droid Sans Fallback" charset="0"/>
                      <a:cs typeface="Droid Sans Fallback" charset="0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Arial" charset="0"/>
                      <a:ea typeface="Droid Sans Fallback" charset="0"/>
                      <a:cs typeface="Droid Sans Fallback" charset="0"/>
                    </a:defRPr>
                  </a:lvl5pPr>
                  <a:lvl6pPr defTabSz="457200" eaLnBrk="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ts val="288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000">
                      <a:solidFill>
                        <a:srgbClr val="000000"/>
                      </a:solidFill>
                      <a:latin typeface="Arial" charset="0"/>
                      <a:ea typeface="Droid Sans Fallback" charset="0"/>
                      <a:cs typeface="Droid Sans Fallback" charset="0"/>
                    </a:defRPr>
                  </a:lvl6pPr>
                  <a:lvl7pPr defTabSz="457200" eaLnBrk="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ts val="288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000">
                      <a:solidFill>
                        <a:srgbClr val="000000"/>
                      </a:solidFill>
                      <a:latin typeface="Arial" charset="0"/>
                      <a:ea typeface="Droid Sans Fallback" charset="0"/>
                      <a:cs typeface="Droid Sans Fallback" charset="0"/>
                    </a:defRPr>
                  </a:lvl7pPr>
                  <a:lvl8pPr defTabSz="457200" eaLnBrk="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ts val="288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000">
                      <a:solidFill>
                        <a:srgbClr val="000000"/>
                      </a:solidFill>
                      <a:latin typeface="Arial" charset="0"/>
                      <a:ea typeface="Droid Sans Fallback" charset="0"/>
                      <a:cs typeface="Droid Sans Fallback" charset="0"/>
                    </a:defRPr>
                  </a:lvl8pPr>
                  <a:lvl9pPr defTabSz="457200" eaLnBrk="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ts val="288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000">
                      <a:solidFill>
                        <a:srgbClr val="000000"/>
                      </a:solidFill>
                      <a:latin typeface="Arial" charset="0"/>
                      <a:ea typeface="Droid Sans Fallback" charset="0"/>
                      <a:cs typeface="Droid Sans Fallback" charset="0"/>
                    </a:defRPr>
                  </a:lvl9pPr>
                </a:lstStyle>
                <a:p>
                  <a:pPr eaLnBrk="1">
                    <a:lnSpc>
                      <a:spcPct val="93000"/>
                    </a:lnSpc>
                    <a:buClr>
                      <a:srgbClr val="000000"/>
                    </a:buClr>
                    <a:buSzPct val="100000"/>
                    <a:buFont typeface="Times New Roman" charset="0"/>
                    <a:buNone/>
                  </a:pPr>
                  <a:r>
                    <a:rPr lang="en-US" sz="1200" b="1">
                      <a:solidFill>
                        <a:srgbClr val="FF0000"/>
                      </a:solidFill>
                      <a:latin typeface="Comic Sans MS" charset="0"/>
                    </a:rPr>
                    <a:t>e-</a:t>
                  </a:r>
                </a:p>
              </p:txBody>
            </p:sp>
          </p:grpSp>
          <p:sp>
            <p:nvSpPr>
              <p:cNvPr id="57" name="TextBox 67"/>
              <p:cNvSpPr txBox="1">
                <a:spLocks noChangeArrowheads="1"/>
              </p:cNvSpPr>
              <p:nvPr/>
            </p:nvSpPr>
            <p:spPr bwMode="auto">
              <a:xfrm>
                <a:off x="1104844" y="3725686"/>
                <a:ext cx="2057495" cy="4939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charset="0"/>
                  <a:buNone/>
                </a:pPr>
                <a:r>
                  <a:rPr lang="en-US" sz="1400" b="1">
                    <a:solidFill>
                      <a:schemeClr val="tx1"/>
                    </a:solidFill>
                    <a:latin typeface="Comic Sans MS" charset="0"/>
                  </a:rPr>
                  <a:t>Process repeats for Bunch N+2 …</a:t>
                </a:r>
              </a:p>
            </p:txBody>
          </p:sp>
          <p:sp>
            <p:nvSpPr>
              <p:cNvPr id="35854" name="TextBox 70"/>
              <p:cNvSpPr txBox="1">
                <a:spLocks noChangeArrowheads="1"/>
              </p:cNvSpPr>
              <p:nvPr/>
            </p:nvSpPr>
            <p:spPr bwMode="auto">
              <a:xfrm>
                <a:off x="1726205" y="4897022"/>
                <a:ext cx="588556" cy="2614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Droid Sans Fallback" charset="0"/>
                  </a:defRPr>
                </a:lvl1pPr>
                <a:lvl2pPr>
                  <a:defRPr sz="1400">
                    <a:solidFill>
                      <a:srgbClr val="000000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2pPr>
                <a:lvl3pPr>
                  <a:defRPr sz="1400">
                    <a:solidFill>
                      <a:srgbClr val="000000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3pPr>
                <a:lvl4pPr>
                  <a:defRPr sz="1400">
                    <a:solidFill>
                      <a:srgbClr val="000000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4pPr>
                <a:lvl5pPr>
                  <a:defRPr sz="2000">
                    <a:solidFill>
                      <a:srgbClr val="000000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5pPr>
                <a:lvl6pPr defTabSz="4572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ts val="288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000">
                    <a:solidFill>
                      <a:srgbClr val="000000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6pPr>
                <a:lvl7pPr defTabSz="4572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ts val="288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000">
                    <a:solidFill>
                      <a:srgbClr val="000000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7pPr>
                <a:lvl8pPr defTabSz="4572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ts val="288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000">
                    <a:solidFill>
                      <a:srgbClr val="000000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8pPr>
                <a:lvl9pPr defTabSz="4572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ts val="288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000">
                    <a:solidFill>
                      <a:srgbClr val="000000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charset="0"/>
                  <a:buNone/>
                </a:pPr>
                <a:r>
                  <a:rPr lang="en-US" sz="1100">
                    <a:solidFill>
                      <a:srgbClr val="7030A0"/>
                    </a:solidFill>
                    <a:latin typeface="Comic Sans MS" charset="0"/>
                  </a:rPr>
                  <a:t>++++++</a:t>
                </a:r>
              </a:p>
            </p:txBody>
          </p:sp>
          <p:cxnSp>
            <p:nvCxnSpPr>
              <p:cNvPr id="35855" name="Straight Arrow Connector 74"/>
              <p:cNvCxnSpPr>
                <a:cxnSpLocks noChangeShapeType="1"/>
              </p:cNvCxnSpPr>
              <p:nvPr/>
            </p:nvCxnSpPr>
            <p:spPr bwMode="auto">
              <a:xfrm flipV="1">
                <a:off x="2530662" y="5020765"/>
                <a:ext cx="384127" cy="1808"/>
              </a:xfrm>
              <a:prstGeom prst="straightConnector1">
                <a:avLst/>
              </a:prstGeom>
              <a:noFill/>
              <a:ln w="9525">
                <a:solidFill>
                  <a:srgbClr val="0070C0"/>
                </a:solidFill>
                <a:prstDash val="dash"/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</p:spTree>
    <p:extLst>
      <p:ext uri="{BB962C8B-B14F-4D97-AF65-F5344CB8AC3E}">
        <p14:creationId xmlns:p14="http://schemas.microsoft.com/office/powerpoint/2010/main" val="117145761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1"/>
          <p:cNvSpPr txBox="1">
            <a:spLocks noChangeArrowheads="1"/>
          </p:cNvSpPr>
          <p:nvPr/>
        </p:nvSpPr>
        <p:spPr bwMode="auto">
          <a:xfrm>
            <a:off x="800100" y="0"/>
            <a:ext cx="74295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eaLnBrk="1">
              <a:buSzPct val="100000"/>
            </a:pPr>
            <a:r>
              <a:rPr lang="en-US" sz="3200">
                <a:solidFill>
                  <a:srgbClr val="FFFFFF"/>
                </a:solidFill>
              </a:rPr>
              <a:t>The bad ‘surprise’ : aperture restriction</a:t>
            </a:r>
          </a:p>
        </p:txBody>
      </p:sp>
      <p:sp>
        <p:nvSpPr>
          <p:cNvPr id="48131" name="Text Box 2"/>
          <p:cNvSpPr txBox="1">
            <a:spLocks noChangeArrowheads="1"/>
          </p:cNvSpPr>
          <p:nvPr/>
        </p:nvSpPr>
        <p:spPr bwMode="auto">
          <a:xfrm>
            <a:off x="7886700" y="6400800"/>
            <a:ext cx="9144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buSzPct val="100000"/>
            </a:pPr>
            <a:fld id="{D7276B5B-6AE2-5043-8F6F-DB13BA76CDCA}" type="slidenum">
              <a:rPr lang="en-US" sz="1400">
                <a:cs typeface="DejaVu Sans" charset="0"/>
              </a:rPr>
              <a:pPr eaLnBrk="1" hangingPunct="1">
                <a:buSzPct val="100000"/>
              </a:pPr>
              <a:t>38</a:t>
            </a:fld>
            <a:endParaRPr lang="en-US" sz="1400">
              <a:cs typeface="DejaVu Sans" charset="0"/>
            </a:endParaRPr>
          </a:p>
        </p:txBody>
      </p:sp>
      <p:sp>
        <p:nvSpPr>
          <p:cNvPr id="48132" name="AutoShape 3"/>
          <p:cNvSpPr>
            <a:spLocks noChangeArrowheads="1"/>
          </p:cNvSpPr>
          <p:nvPr/>
        </p:nvSpPr>
        <p:spPr bwMode="auto">
          <a:xfrm>
            <a:off x="420688" y="914400"/>
            <a:ext cx="6218237" cy="1171575"/>
          </a:xfrm>
          <a:custGeom>
            <a:avLst/>
            <a:gdLst>
              <a:gd name="T0" fmla="*/ 1703218720 w 22702"/>
              <a:gd name="T1" fmla="*/ 248477399 h 2762"/>
              <a:gd name="T2" fmla="*/ 851609497 w 22702"/>
              <a:gd name="T3" fmla="*/ 496954374 h 2762"/>
              <a:gd name="T4" fmla="*/ 0 w 22702"/>
              <a:gd name="T5" fmla="*/ 248477399 h 2762"/>
              <a:gd name="T6" fmla="*/ 851609497 w 22702"/>
              <a:gd name="T7" fmla="*/ 0 h 2762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2702"/>
              <a:gd name="T13" fmla="*/ 0 h 2762"/>
              <a:gd name="T14" fmla="*/ 17273 w 22702"/>
              <a:gd name="T15" fmla="*/ 4286 h 276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2702" h="2762">
                <a:moveTo>
                  <a:pt x="0" y="0"/>
                </a:moveTo>
                <a:lnTo>
                  <a:pt x="17273" y="0"/>
                </a:lnTo>
                <a:lnTo>
                  <a:pt x="17273" y="4286"/>
                </a:lnTo>
                <a:lnTo>
                  <a:pt x="0" y="4286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marL="222250" indent="-222250" eaLnBrk="1">
              <a:spcBef>
                <a:spcPts val="25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Wingdings" charset="0"/>
              <a:buChar char=""/>
              <a:tabLst>
                <a:tab pos="222250" algn="l"/>
                <a:tab pos="679450" algn="l"/>
                <a:tab pos="1136650" algn="l"/>
                <a:tab pos="1593850" algn="l"/>
                <a:tab pos="2051050" algn="l"/>
                <a:tab pos="2508250" algn="l"/>
                <a:tab pos="2965450" algn="l"/>
                <a:tab pos="3422650" algn="l"/>
                <a:tab pos="3879850" algn="l"/>
                <a:tab pos="4337050" algn="l"/>
                <a:tab pos="4794250" algn="l"/>
                <a:tab pos="5251450" algn="l"/>
                <a:tab pos="5708650" algn="l"/>
                <a:tab pos="6165850" algn="l"/>
                <a:tab pos="6623050" algn="l"/>
                <a:tab pos="7080250" algn="l"/>
                <a:tab pos="7537450" algn="l"/>
                <a:tab pos="7994650" algn="l"/>
                <a:tab pos="8451850" algn="l"/>
                <a:tab pos="8909050" algn="l"/>
                <a:tab pos="9366250" algn="l"/>
              </a:tabLst>
            </a:pPr>
            <a:r>
              <a:rPr lang="en-US">
                <a:solidFill>
                  <a:srgbClr val="000000"/>
                </a:solidFill>
              </a:rPr>
              <a:t>A position with anomalous beam losses was located on beam 2 in the arc between LHCb and ATLAS only few days after commissioning.</a:t>
            </a:r>
          </a:p>
          <a:p>
            <a:pPr marL="222250" indent="-222250" eaLnBrk="1">
              <a:spcBef>
                <a:spcPts val="25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Wingdings" charset="0"/>
              <a:buChar char=""/>
              <a:tabLst>
                <a:tab pos="222250" algn="l"/>
                <a:tab pos="679450" algn="l"/>
                <a:tab pos="1136650" algn="l"/>
                <a:tab pos="1593850" algn="l"/>
                <a:tab pos="2051050" algn="l"/>
                <a:tab pos="2508250" algn="l"/>
                <a:tab pos="2965450" algn="l"/>
                <a:tab pos="3422650" algn="l"/>
                <a:tab pos="3879850" algn="l"/>
                <a:tab pos="4337050" algn="l"/>
                <a:tab pos="4794250" algn="l"/>
                <a:tab pos="5251450" algn="l"/>
                <a:tab pos="5708650" algn="l"/>
                <a:tab pos="6165850" algn="l"/>
                <a:tab pos="6623050" algn="l"/>
                <a:tab pos="7080250" algn="l"/>
                <a:tab pos="7537450" algn="l"/>
                <a:tab pos="7994650" algn="l"/>
                <a:tab pos="8451850" algn="l"/>
                <a:tab pos="8909050" algn="l"/>
                <a:tab pos="9366250" algn="l"/>
              </a:tabLst>
            </a:pPr>
            <a:r>
              <a:rPr lang="en-US">
                <a:solidFill>
                  <a:srgbClr val="000000"/>
                </a:solidFill>
              </a:rPr>
              <a:t>An aperture restriction due to an obstacle was found by scanning the beam position. </a:t>
            </a:r>
          </a:p>
        </p:txBody>
      </p:sp>
      <p:sp>
        <p:nvSpPr>
          <p:cNvPr id="48133" name="AutoShape 4"/>
          <p:cNvSpPr>
            <a:spLocks noChangeArrowheads="1"/>
          </p:cNvSpPr>
          <p:nvPr/>
        </p:nvSpPr>
        <p:spPr bwMode="auto">
          <a:xfrm>
            <a:off x="368300" y="2832100"/>
            <a:ext cx="4570413" cy="1901825"/>
          </a:xfrm>
          <a:custGeom>
            <a:avLst/>
            <a:gdLst>
              <a:gd name="T0" fmla="*/ 1645425364 w 12695"/>
              <a:gd name="T1" fmla="*/ 342902942 h 5274"/>
              <a:gd name="T2" fmla="*/ 822712862 w 12695"/>
              <a:gd name="T3" fmla="*/ 685805523 h 5274"/>
              <a:gd name="T4" fmla="*/ 0 w 12695"/>
              <a:gd name="T5" fmla="*/ 342902942 h 5274"/>
              <a:gd name="T6" fmla="*/ 822712862 w 12695"/>
              <a:gd name="T7" fmla="*/ 0 h 5274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12695"/>
              <a:gd name="T13" fmla="*/ 0 h 5274"/>
              <a:gd name="T14" fmla="*/ 12695 w 12695"/>
              <a:gd name="T15" fmla="*/ 8012 h 527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95" h="5274">
                <a:moveTo>
                  <a:pt x="0" y="0"/>
                </a:moveTo>
                <a:lnTo>
                  <a:pt x="12695" y="0"/>
                </a:lnTo>
                <a:lnTo>
                  <a:pt x="12695" y="8012"/>
                </a:lnTo>
                <a:lnTo>
                  <a:pt x="0" y="8012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marL="222250" indent="-222250" eaLnBrk="1">
              <a:spcBef>
                <a:spcPts val="25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Wingdings" charset="0"/>
              <a:buChar char=""/>
              <a:tabLst>
                <a:tab pos="222250" algn="l"/>
                <a:tab pos="679450" algn="l"/>
                <a:tab pos="1136650" algn="l"/>
                <a:tab pos="1593850" algn="l"/>
                <a:tab pos="2051050" algn="l"/>
                <a:tab pos="2508250" algn="l"/>
                <a:tab pos="2965450" algn="l"/>
                <a:tab pos="3422650" algn="l"/>
                <a:tab pos="3879850" algn="l"/>
                <a:tab pos="4337050" algn="l"/>
                <a:tab pos="4794250" algn="l"/>
                <a:tab pos="5251450" algn="l"/>
                <a:tab pos="5708650" algn="l"/>
                <a:tab pos="6165850" algn="l"/>
                <a:tab pos="6623050" algn="l"/>
                <a:tab pos="7080250" algn="l"/>
                <a:tab pos="7537450" algn="l"/>
                <a:tab pos="7994650" algn="l"/>
                <a:tab pos="8451850" algn="l"/>
                <a:tab pos="8909050" algn="l"/>
                <a:tab pos="9366250" algn="l"/>
              </a:tabLst>
            </a:pPr>
            <a:r>
              <a:rPr lang="en-US">
                <a:solidFill>
                  <a:srgbClr val="000000"/>
                </a:solidFill>
              </a:rPr>
              <a:t>The beam orbit was shifted upward and sideways to avoid the ULO (Unidentified Lying Object).</a:t>
            </a:r>
          </a:p>
          <a:p>
            <a:pPr marL="427038" lvl="1" indent="-215900" eaLnBrk="1">
              <a:spcBef>
                <a:spcPts val="250"/>
              </a:spcBef>
              <a:spcAft>
                <a:spcPts val="400"/>
              </a:spcAft>
              <a:buClr>
                <a:srgbClr val="000000"/>
              </a:buClr>
              <a:buSzPct val="45000"/>
              <a:buFont typeface="Wingdings" charset="0"/>
              <a:buChar char=""/>
              <a:tabLst>
                <a:tab pos="222250" algn="l"/>
                <a:tab pos="679450" algn="l"/>
                <a:tab pos="1136650" algn="l"/>
                <a:tab pos="1593850" algn="l"/>
                <a:tab pos="2051050" algn="l"/>
                <a:tab pos="2508250" algn="l"/>
                <a:tab pos="2965450" algn="l"/>
                <a:tab pos="3422650" algn="l"/>
                <a:tab pos="3879850" algn="l"/>
                <a:tab pos="4337050" algn="l"/>
                <a:tab pos="4794250" algn="l"/>
                <a:tab pos="5251450" algn="l"/>
                <a:tab pos="5708650" algn="l"/>
                <a:tab pos="6165850" algn="l"/>
                <a:tab pos="6623050" algn="l"/>
                <a:tab pos="7080250" algn="l"/>
                <a:tab pos="7537450" algn="l"/>
                <a:tab pos="7994650" algn="l"/>
                <a:tab pos="8451850" algn="l"/>
                <a:tab pos="8909050" algn="l"/>
                <a:tab pos="9366250" algn="l"/>
              </a:tabLst>
            </a:pPr>
            <a:r>
              <a:rPr lang="en-US">
                <a:solidFill>
                  <a:srgbClr val="000000"/>
                </a:solidFill>
                <a:ea typeface="Droid Sans Fallback" charset="0"/>
              </a:rPr>
              <a:t>-3 mm in H, + 1 mm in V</a:t>
            </a:r>
          </a:p>
          <a:p>
            <a:pPr marL="222250" indent="-222250" eaLnBrk="1">
              <a:spcBef>
                <a:spcPts val="25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Wingdings" charset="0"/>
              <a:buChar char=""/>
              <a:tabLst>
                <a:tab pos="222250" algn="l"/>
                <a:tab pos="679450" algn="l"/>
                <a:tab pos="1136650" algn="l"/>
                <a:tab pos="1593850" algn="l"/>
                <a:tab pos="2051050" algn="l"/>
                <a:tab pos="2508250" algn="l"/>
                <a:tab pos="2965450" algn="l"/>
                <a:tab pos="3422650" algn="l"/>
                <a:tab pos="3879850" algn="l"/>
                <a:tab pos="4337050" algn="l"/>
                <a:tab pos="4794250" algn="l"/>
                <a:tab pos="5251450" algn="l"/>
                <a:tab pos="5708650" algn="l"/>
                <a:tab pos="6165850" algn="l"/>
                <a:tab pos="6623050" algn="l"/>
                <a:tab pos="7080250" algn="l"/>
                <a:tab pos="7537450" algn="l"/>
                <a:tab pos="7994650" algn="l"/>
                <a:tab pos="8451850" algn="l"/>
                <a:tab pos="8909050" algn="l"/>
                <a:tab pos="9366250" algn="l"/>
              </a:tabLst>
            </a:pPr>
            <a:r>
              <a:rPr lang="en-US" b="1">
                <a:solidFill>
                  <a:srgbClr val="000000"/>
                </a:solidFill>
              </a:rPr>
              <a:t>So far operation </a:t>
            </a:r>
            <a:r>
              <a:rPr lang="en-US">
                <a:solidFill>
                  <a:srgbClr val="000000"/>
                </a:solidFill>
              </a:rPr>
              <a:t>– even at high intensity –</a:t>
            </a:r>
            <a:r>
              <a:rPr lang="en-US" b="1">
                <a:solidFill>
                  <a:srgbClr val="000000"/>
                </a:solidFill>
              </a:rPr>
              <a:t> does not suffer from this object.</a:t>
            </a:r>
          </a:p>
          <a:p>
            <a:pPr marL="222250" indent="-222250" eaLnBrk="1">
              <a:spcBef>
                <a:spcPts val="25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Wingdings" charset="0"/>
              <a:buChar char=""/>
              <a:tabLst>
                <a:tab pos="222250" algn="l"/>
                <a:tab pos="679450" algn="l"/>
                <a:tab pos="1136650" algn="l"/>
                <a:tab pos="1593850" algn="l"/>
                <a:tab pos="2051050" algn="l"/>
                <a:tab pos="2508250" algn="l"/>
                <a:tab pos="2965450" algn="l"/>
                <a:tab pos="3422650" algn="l"/>
                <a:tab pos="3879850" algn="l"/>
                <a:tab pos="4337050" algn="l"/>
                <a:tab pos="4794250" algn="l"/>
                <a:tab pos="5251450" algn="l"/>
                <a:tab pos="5708650" algn="l"/>
                <a:tab pos="6165850" algn="l"/>
                <a:tab pos="6623050" algn="l"/>
                <a:tab pos="7080250" algn="l"/>
                <a:tab pos="7537450" algn="l"/>
                <a:tab pos="7994650" algn="l"/>
                <a:tab pos="8451850" algn="l"/>
                <a:tab pos="8909050" algn="l"/>
                <a:tab pos="9366250" algn="l"/>
              </a:tabLst>
            </a:pPr>
            <a:r>
              <a:rPr lang="en-US">
                <a:solidFill>
                  <a:srgbClr val="000000"/>
                </a:solidFill>
              </a:rPr>
              <a:t>Opening the magnet to remove this object would take 2-3 months !</a:t>
            </a:r>
          </a:p>
          <a:p>
            <a:pPr marL="222250" indent="-222250" eaLnBrk="1">
              <a:spcBef>
                <a:spcPts val="250"/>
              </a:spcBef>
              <a:spcAft>
                <a:spcPts val="400"/>
              </a:spcAft>
              <a:buSzPct val="100000"/>
              <a:tabLst>
                <a:tab pos="222250" algn="l"/>
                <a:tab pos="679450" algn="l"/>
                <a:tab pos="1136650" algn="l"/>
                <a:tab pos="1593850" algn="l"/>
                <a:tab pos="2051050" algn="l"/>
                <a:tab pos="2508250" algn="l"/>
                <a:tab pos="2965450" algn="l"/>
                <a:tab pos="3422650" algn="l"/>
                <a:tab pos="3879850" algn="l"/>
                <a:tab pos="4337050" algn="l"/>
                <a:tab pos="4794250" algn="l"/>
                <a:tab pos="5251450" algn="l"/>
                <a:tab pos="5708650" algn="l"/>
                <a:tab pos="6165850" algn="l"/>
                <a:tab pos="6623050" algn="l"/>
                <a:tab pos="7080250" algn="l"/>
                <a:tab pos="7537450" algn="l"/>
                <a:tab pos="7994650" algn="l"/>
                <a:tab pos="8451850" algn="l"/>
                <a:tab pos="8909050" algn="l"/>
                <a:tab pos="9366250" algn="l"/>
              </a:tabLst>
            </a:pPr>
            <a:r>
              <a:rPr lang="en-US" b="1">
                <a:solidFill>
                  <a:srgbClr val="000000"/>
                </a:solidFill>
              </a:rPr>
              <a:t> =&gt; Not planned for YETS</a:t>
            </a:r>
          </a:p>
        </p:txBody>
      </p:sp>
      <p:pic>
        <p:nvPicPr>
          <p:cNvPr id="4813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838" y="2373313"/>
            <a:ext cx="3833812" cy="374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8135" name="AutoShape 6"/>
          <p:cNvSpPr>
            <a:spLocks noChangeArrowheads="1"/>
          </p:cNvSpPr>
          <p:nvPr/>
        </p:nvSpPr>
        <p:spPr bwMode="auto">
          <a:xfrm>
            <a:off x="7402513" y="2286000"/>
            <a:ext cx="1433512" cy="576263"/>
          </a:xfrm>
          <a:custGeom>
            <a:avLst/>
            <a:gdLst>
              <a:gd name="T0" fmla="*/ 515285019 w 3988"/>
              <a:gd name="T1" fmla="*/ 103516091 h 1604"/>
              <a:gd name="T2" fmla="*/ 257642509 w 3988"/>
              <a:gd name="T3" fmla="*/ 207031824 h 1604"/>
              <a:gd name="T4" fmla="*/ 0 w 3988"/>
              <a:gd name="T5" fmla="*/ 103516091 h 1604"/>
              <a:gd name="T6" fmla="*/ 257642509 w 3988"/>
              <a:gd name="T7" fmla="*/ 0 h 1604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3988"/>
              <a:gd name="T13" fmla="*/ 0 h 1604"/>
              <a:gd name="T14" fmla="*/ 3988 w 3988"/>
              <a:gd name="T15" fmla="*/ 1604 h 160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988" h="1604">
                <a:moveTo>
                  <a:pt x="0" y="0"/>
                </a:moveTo>
                <a:lnTo>
                  <a:pt x="3988" y="0"/>
                </a:lnTo>
                <a:lnTo>
                  <a:pt x="3988" y="1604"/>
                </a:lnTo>
                <a:lnTo>
                  <a:pt x="0" y="160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63500" dist="37675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/>
          <a:p>
            <a:pPr algn="ctr" eaLnBrk="1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>
                <a:solidFill>
                  <a:srgbClr val="0000FF"/>
                </a:solidFill>
              </a:rPr>
              <a:t>Shifted beam orbit</a:t>
            </a:r>
          </a:p>
        </p:txBody>
      </p:sp>
      <p:cxnSp>
        <p:nvCxnSpPr>
          <p:cNvPr id="48136" name="AutoShape 7"/>
          <p:cNvCxnSpPr>
            <a:cxnSpLocks noChangeShapeType="1"/>
          </p:cNvCxnSpPr>
          <p:nvPr/>
        </p:nvCxnSpPr>
        <p:spPr bwMode="auto">
          <a:xfrm flipH="1">
            <a:off x="6764338" y="2746375"/>
            <a:ext cx="623887" cy="1282700"/>
          </a:xfrm>
          <a:prstGeom prst="straightConnector1">
            <a:avLst/>
          </a:prstGeom>
          <a:noFill/>
          <a:ln w="25560">
            <a:solidFill>
              <a:srgbClr val="0000FF"/>
            </a:solidFill>
            <a:round/>
            <a:headEnd/>
            <a:tailEnd type="triangle" w="med" len="med"/>
          </a:ln>
          <a:effectLst>
            <a:outerShdw blurRad="63500" dist="20160" dir="5400000" algn="ctr" rotWithShape="0">
              <a:srgbClr val="000000">
                <a:alpha val="38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8137" name="AutoShape 8"/>
          <p:cNvSpPr>
            <a:spLocks noChangeArrowheads="1"/>
          </p:cNvSpPr>
          <p:nvPr/>
        </p:nvSpPr>
        <p:spPr bwMode="auto">
          <a:xfrm>
            <a:off x="7794625" y="5081588"/>
            <a:ext cx="1349375" cy="576262"/>
          </a:xfrm>
          <a:custGeom>
            <a:avLst/>
            <a:gdLst>
              <a:gd name="T0" fmla="*/ 485161975 w 3753"/>
              <a:gd name="T1" fmla="*/ 103515553 h 1604"/>
              <a:gd name="T2" fmla="*/ 242581167 w 3753"/>
              <a:gd name="T3" fmla="*/ 207031105 h 1604"/>
              <a:gd name="T4" fmla="*/ 0 w 3753"/>
              <a:gd name="T5" fmla="*/ 103515553 h 1604"/>
              <a:gd name="T6" fmla="*/ 242581167 w 3753"/>
              <a:gd name="T7" fmla="*/ 0 h 1604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3753"/>
              <a:gd name="T13" fmla="*/ 0 h 1604"/>
              <a:gd name="T14" fmla="*/ 3753 w 3753"/>
              <a:gd name="T15" fmla="*/ 1604 h 160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753" h="1604">
                <a:moveTo>
                  <a:pt x="0" y="0"/>
                </a:moveTo>
                <a:lnTo>
                  <a:pt x="3753" y="0"/>
                </a:lnTo>
                <a:lnTo>
                  <a:pt x="3753" y="1604"/>
                </a:lnTo>
                <a:lnTo>
                  <a:pt x="0" y="160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63500" dist="37675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/>
          <a:p>
            <a:pPr algn="ctr" eaLnBrk="1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>
                <a:solidFill>
                  <a:srgbClr val="FF0000"/>
                </a:solidFill>
              </a:rPr>
              <a:t>Edge of the object</a:t>
            </a:r>
          </a:p>
        </p:txBody>
      </p:sp>
      <p:cxnSp>
        <p:nvCxnSpPr>
          <p:cNvPr id="48138" name="AutoShape 9"/>
          <p:cNvCxnSpPr>
            <a:cxnSpLocks noChangeShapeType="1"/>
          </p:cNvCxnSpPr>
          <p:nvPr/>
        </p:nvCxnSpPr>
        <p:spPr bwMode="auto">
          <a:xfrm flipH="1" flipV="1">
            <a:off x="6999288" y="4848225"/>
            <a:ext cx="782637" cy="549275"/>
          </a:xfrm>
          <a:prstGeom prst="straightConnector1">
            <a:avLst/>
          </a:prstGeom>
          <a:noFill/>
          <a:ln w="2556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20160" dir="5400000" algn="ctr" rotWithShape="0">
              <a:srgbClr val="000000">
                <a:alpha val="38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8139" name="AutoShape 10"/>
          <p:cNvSpPr>
            <a:spLocks noChangeArrowheads="1"/>
          </p:cNvSpPr>
          <p:nvPr/>
        </p:nvSpPr>
        <p:spPr bwMode="auto">
          <a:xfrm>
            <a:off x="5629275" y="2359025"/>
            <a:ext cx="1217613" cy="515938"/>
          </a:xfrm>
          <a:custGeom>
            <a:avLst/>
            <a:gdLst>
              <a:gd name="T0" fmla="*/ 437727020 w 3387"/>
              <a:gd name="T1" fmla="*/ 92685244 h 1436"/>
              <a:gd name="T2" fmla="*/ 218863690 w 3387"/>
              <a:gd name="T3" fmla="*/ 185370487 h 1436"/>
              <a:gd name="T4" fmla="*/ 0 w 3387"/>
              <a:gd name="T5" fmla="*/ 92685244 h 1436"/>
              <a:gd name="T6" fmla="*/ 218863690 w 3387"/>
              <a:gd name="T7" fmla="*/ 0 h 1436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3387"/>
              <a:gd name="T13" fmla="*/ 0 h 1436"/>
              <a:gd name="T14" fmla="*/ 3387 w 3387"/>
              <a:gd name="T15" fmla="*/ 1436 h 14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387" h="1436">
                <a:moveTo>
                  <a:pt x="0" y="0"/>
                </a:moveTo>
                <a:lnTo>
                  <a:pt x="3387" y="0"/>
                </a:lnTo>
                <a:lnTo>
                  <a:pt x="3387" y="1436"/>
                </a:lnTo>
                <a:lnTo>
                  <a:pt x="0" y="1436"/>
                </a:lnTo>
                <a:lnTo>
                  <a:pt x="0" y="0"/>
                </a:lnTo>
                <a:close/>
              </a:path>
            </a:pathLst>
          </a:custGeom>
          <a:solidFill>
            <a:srgbClr val="99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algn="ctr" eaLnBrk="1">
              <a:spcBef>
                <a:spcPts val="288"/>
              </a:spcBef>
              <a:spcAft>
                <a:spcPts val="400"/>
              </a:spcAft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b="1" i="1">
                <a:solidFill>
                  <a:srgbClr val="008E40"/>
                </a:solidFill>
              </a:rPr>
              <a:t>Clear for beam</a:t>
            </a:r>
          </a:p>
        </p:txBody>
      </p:sp>
      <p:cxnSp>
        <p:nvCxnSpPr>
          <p:cNvPr id="48140" name="AutoShape 11"/>
          <p:cNvCxnSpPr>
            <a:cxnSpLocks noChangeShapeType="1"/>
          </p:cNvCxnSpPr>
          <p:nvPr/>
        </p:nvCxnSpPr>
        <p:spPr bwMode="auto">
          <a:xfrm>
            <a:off x="6238875" y="2882900"/>
            <a:ext cx="182563" cy="709613"/>
          </a:xfrm>
          <a:prstGeom prst="straightConnector1">
            <a:avLst/>
          </a:prstGeom>
          <a:noFill/>
          <a:ln w="9360">
            <a:solidFill>
              <a:srgbClr val="008E4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48141" name="AutoShape 12"/>
          <p:cNvSpPr>
            <a:spLocks noChangeArrowheads="1"/>
          </p:cNvSpPr>
          <p:nvPr/>
        </p:nvSpPr>
        <p:spPr bwMode="auto">
          <a:xfrm>
            <a:off x="8118475" y="2974975"/>
            <a:ext cx="1025525" cy="515938"/>
          </a:xfrm>
          <a:custGeom>
            <a:avLst/>
            <a:gdLst>
              <a:gd name="T0" fmla="*/ 368759301 w 2852"/>
              <a:gd name="T1" fmla="*/ 92685244 h 1436"/>
              <a:gd name="T2" fmla="*/ 184379830 w 2852"/>
              <a:gd name="T3" fmla="*/ 185370487 h 1436"/>
              <a:gd name="T4" fmla="*/ 0 w 2852"/>
              <a:gd name="T5" fmla="*/ 92685244 h 1436"/>
              <a:gd name="T6" fmla="*/ 184379830 w 2852"/>
              <a:gd name="T7" fmla="*/ 0 h 1436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852"/>
              <a:gd name="T13" fmla="*/ 0 h 1436"/>
              <a:gd name="T14" fmla="*/ 2852 w 2852"/>
              <a:gd name="T15" fmla="*/ 1436 h 14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852" h="1436">
                <a:moveTo>
                  <a:pt x="0" y="0"/>
                </a:moveTo>
                <a:lnTo>
                  <a:pt x="2852" y="0"/>
                </a:lnTo>
                <a:lnTo>
                  <a:pt x="2852" y="1436"/>
                </a:lnTo>
                <a:lnTo>
                  <a:pt x="0" y="143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algn="ctr" eaLnBrk="1">
              <a:spcBef>
                <a:spcPts val="288"/>
              </a:spcBef>
              <a:spcAft>
                <a:spcPts val="400"/>
              </a:spcAft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b="1" i="1">
                <a:solidFill>
                  <a:srgbClr val="000000"/>
                </a:solidFill>
              </a:rPr>
              <a:t>Vacuum chamber</a:t>
            </a:r>
          </a:p>
        </p:txBody>
      </p:sp>
      <p:cxnSp>
        <p:nvCxnSpPr>
          <p:cNvPr id="48142" name="AutoShape 13"/>
          <p:cNvCxnSpPr>
            <a:cxnSpLocks noChangeShapeType="1"/>
          </p:cNvCxnSpPr>
          <p:nvPr/>
        </p:nvCxnSpPr>
        <p:spPr bwMode="auto">
          <a:xfrm flipH="1">
            <a:off x="8120063" y="3498850"/>
            <a:ext cx="509587" cy="430213"/>
          </a:xfrm>
          <a:prstGeom prst="straightConnector1">
            <a:avLst/>
          </a:prstGeom>
          <a:noFill/>
          <a:ln w="9360">
            <a:solidFill>
              <a:srgbClr val="00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pic>
        <p:nvPicPr>
          <p:cNvPr id="48143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450" y="1096963"/>
            <a:ext cx="1495425" cy="1022350"/>
          </a:xfrm>
          <a:prstGeom prst="rect">
            <a:avLst/>
          </a:prstGeom>
          <a:noFill/>
          <a:ln>
            <a:noFill/>
          </a:ln>
          <a:effectLst>
            <a:outerShdw blurRad="63500" dist="37675" dir="2700000" algn="ctr" rotWithShape="0">
              <a:srgbClr val="000000">
                <a:alpha val="40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8144" name="AutoShape 15"/>
          <p:cNvSpPr>
            <a:spLocks noChangeArrowheads="1"/>
          </p:cNvSpPr>
          <p:nvPr/>
        </p:nvSpPr>
        <p:spPr bwMode="auto">
          <a:xfrm>
            <a:off x="6578600" y="4040188"/>
            <a:ext cx="182563" cy="212725"/>
          </a:xfrm>
          <a:custGeom>
            <a:avLst/>
            <a:gdLst>
              <a:gd name="T0" fmla="*/ 182563 w 182563"/>
              <a:gd name="T1" fmla="*/ 106363 h 212725"/>
              <a:gd name="T2" fmla="*/ 91282 w 182563"/>
              <a:gd name="T3" fmla="*/ 212725 h 212725"/>
              <a:gd name="T4" fmla="*/ 0 w 182563"/>
              <a:gd name="T5" fmla="*/ 106363 h 212725"/>
              <a:gd name="T6" fmla="*/ 91282 w 182563"/>
              <a:gd name="T7" fmla="*/ 0 h 212725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182563"/>
              <a:gd name="T13" fmla="*/ 0 h 212725"/>
              <a:gd name="T14" fmla="*/ 182563 w 182563"/>
              <a:gd name="T15" fmla="*/ 212725 h 21272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2563" h="212725">
                <a:moveTo>
                  <a:pt x="-519" y="950"/>
                </a:moveTo>
                <a:lnTo>
                  <a:pt x="-224" y="950"/>
                </a:lnTo>
                <a:lnTo>
                  <a:pt x="253" y="0"/>
                </a:lnTo>
                <a:lnTo>
                  <a:pt x="729" y="950"/>
                </a:lnTo>
                <a:lnTo>
                  <a:pt x="1024" y="950"/>
                </a:lnTo>
                <a:lnTo>
                  <a:pt x="729" y="950"/>
                </a:lnTo>
                <a:lnTo>
                  <a:pt x="1024" y="950"/>
                </a:lnTo>
                <a:lnTo>
                  <a:pt x="253" y="1536"/>
                </a:lnTo>
                <a:lnTo>
                  <a:pt x="-519" y="950"/>
                </a:lnTo>
                <a:lnTo>
                  <a:pt x="-224" y="950"/>
                </a:lnTo>
                <a:lnTo>
                  <a:pt x="-519" y="950"/>
                </a:lnTo>
                <a:close/>
              </a:path>
            </a:pathLst>
          </a:custGeom>
          <a:solidFill>
            <a:srgbClr val="0000FF"/>
          </a:solidFill>
          <a:ln w="936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62852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1"/>
          <p:cNvSpPr txBox="1">
            <a:spLocks noChangeArrowheads="1"/>
          </p:cNvSpPr>
          <p:nvPr/>
        </p:nvSpPr>
        <p:spPr bwMode="auto">
          <a:xfrm>
            <a:off x="800100" y="0"/>
            <a:ext cx="74295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eaLnBrk="1">
              <a:buSzPct val="100000"/>
            </a:pPr>
            <a:r>
              <a:rPr lang="en-US" sz="3200">
                <a:solidFill>
                  <a:srgbClr val="FFFFFF"/>
                </a:solidFill>
              </a:rPr>
              <a:t>Possible performance after YETS</a:t>
            </a:r>
          </a:p>
        </p:txBody>
      </p:sp>
      <p:sp>
        <p:nvSpPr>
          <p:cNvPr id="58371" name="Text Box 2"/>
          <p:cNvSpPr txBox="1">
            <a:spLocks noChangeArrowheads="1"/>
          </p:cNvSpPr>
          <p:nvPr/>
        </p:nvSpPr>
        <p:spPr bwMode="auto">
          <a:xfrm>
            <a:off x="7886700" y="6400800"/>
            <a:ext cx="9144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buSzPct val="100000"/>
            </a:pPr>
            <a:fld id="{9BACE571-D433-1144-BD72-C1AF56FAFC9D}" type="slidenum">
              <a:rPr lang="en-US" sz="1400">
                <a:cs typeface="DejaVu Sans" charset="0"/>
              </a:rPr>
              <a:pPr eaLnBrk="1" hangingPunct="1">
                <a:buSzPct val="100000"/>
              </a:pPr>
              <a:t>39</a:t>
            </a:fld>
            <a:endParaRPr lang="en-US" sz="1400">
              <a:cs typeface="DejaVu Sans" charset="0"/>
            </a:endParaRPr>
          </a:p>
        </p:txBody>
      </p:sp>
      <p:sp>
        <p:nvSpPr>
          <p:cNvPr id="58372" name="AutoShape 3"/>
          <p:cNvSpPr>
            <a:spLocks noChangeArrowheads="1"/>
          </p:cNvSpPr>
          <p:nvPr/>
        </p:nvSpPr>
        <p:spPr bwMode="auto">
          <a:xfrm>
            <a:off x="549275" y="900113"/>
            <a:ext cx="8232775" cy="4230687"/>
          </a:xfrm>
          <a:custGeom>
            <a:avLst/>
            <a:gdLst>
              <a:gd name="T0" fmla="*/ 8232775 w 22868"/>
              <a:gd name="T1" fmla="*/ 2115344 h 11723"/>
              <a:gd name="T2" fmla="*/ 4116388 w 22868"/>
              <a:gd name="T3" fmla="*/ 4230687 h 11723"/>
              <a:gd name="T4" fmla="*/ 0 w 22868"/>
              <a:gd name="T5" fmla="*/ 2115344 h 11723"/>
              <a:gd name="T6" fmla="*/ 4116388 w 22868"/>
              <a:gd name="T7" fmla="*/ 0 h 11723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2868"/>
              <a:gd name="T13" fmla="*/ 0 h 11723"/>
              <a:gd name="T14" fmla="*/ 22868 w 22868"/>
              <a:gd name="T15" fmla="*/ 9352 h 1172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2868" h="11723">
                <a:moveTo>
                  <a:pt x="0" y="0"/>
                </a:moveTo>
                <a:lnTo>
                  <a:pt x="22868" y="0"/>
                </a:lnTo>
                <a:lnTo>
                  <a:pt x="22868" y="9352"/>
                </a:lnTo>
                <a:lnTo>
                  <a:pt x="0" y="9352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marL="338138" indent="-338138" eaLnBrk="1" hangingPunct="1">
              <a:lnSpc>
                <a:spcPct val="110000"/>
              </a:lnSpc>
              <a:spcBef>
                <a:spcPts val="600"/>
              </a:spcBef>
              <a:buClr>
                <a:srgbClr val="0000FF"/>
              </a:buClr>
              <a:buSzPct val="80000"/>
              <a:buFont typeface="Wingdings" charset="0"/>
              <a:buChar char="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2000">
                <a:solidFill>
                  <a:srgbClr val="000000"/>
                </a:solidFill>
              </a:rPr>
              <a:t>Exchange of Injection absorbers should allow nominal train injection (288 bunches per injection)</a:t>
            </a:r>
          </a:p>
          <a:p>
            <a:pPr marL="795338" lvl="1" indent="-338138" eaLnBrk="1" hangingPunct="1">
              <a:lnSpc>
                <a:spcPct val="110000"/>
              </a:lnSpc>
              <a:spcBef>
                <a:spcPts val="600"/>
              </a:spcBef>
              <a:buClr>
                <a:srgbClr val="0000FF"/>
              </a:buClr>
              <a:buSzPct val="80000"/>
              <a:buFont typeface="Courier New" charset="0"/>
              <a:buChar char="o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i="1">
                <a:solidFill>
                  <a:srgbClr val="0000FF"/>
                </a:solidFill>
                <a:ea typeface="Droid Sans Fallback" charset="0"/>
              </a:rPr>
              <a:t>Could help to complete scrubbing</a:t>
            </a:r>
          </a:p>
          <a:p>
            <a:pPr marL="338138" indent="-338138" eaLnBrk="1" hangingPunct="1">
              <a:lnSpc>
                <a:spcPct val="110000"/>
              </a:lnSpc>
              <a:spcBef>
                <a:spcPts val="600"/>
              </a:spcBef>
              <a:buClr>
                <a:srgbClr val="0000FF"/>
              </a:buClr>
              <a:buSzPct val="80000"/>
              <a:buFont typeface="Wingdings" charset="0"/>
              <a:buChar char="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2000">
                <a:solidFill>
                  <a:srgbClr val="000000"/>
                </a:solidFill>
              </a:rPr>
              <a:t>2016 – Production year, setting stage for Run 2:</a:t>
            </a:r>
          </a:p>
          <a:p>
            <a:pPr marL="795338" lvl="1" indent="-338138" eaLnBrk="1" hangingPunct="1">
              <a:lnSpc>
                <a:spcPct val="110000"/>
              </a:lnSpc>
              <a:spcBef>
                <a:spcPts val="600"/>
              </a:spcBef>
              <a:buClr>
                <a:srgbClr val="0000FF"/>
              </a:buClr>
              <a:buSzPct val="80000"/>
              <a:buFont typeface="Courier New" charset="0"/>
              <a:buChar char="o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i="1">
                <a:solidFill>
                  <a:srgbClr val="0000FF"/>
                </a:solidFill>
                <a:ea typeface="Droid Sans Fallback" charset="0"/>
              </a:rPr>
              <a:t>6.5 TeV</a:t>
            </a:r>
          </a:p>
          <a:p>
            <a:pPr marL="795338" lvl="1" indent="-338138" eaLnBrk="1" hangingPunct="1">
              <a:lnSpc>
                <a:spcPct val="110000"/>
              </a:lnSpc>
              <a:spcBef>
                <a:spcPts val="600"/>
              </a:spcBef>
              <a:buClr>
                <a:srgbClr val="0000FF"/>
              </a:buClr>
              <a:buSzPct val="80000"/>
              <a:buFont typeface="Courier New" charset="0"/>
              <a:buChar char="o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i="1">
                <a:solidFill>
                  <a:srgbClr val="0000FF"/>
                </a:solidFill>
                <a:ea typeface="Droid Sans Fallback" charset="0"/>
              </a:rPr>
              <a:t>β* reduction to 40 cm in ATLAS and CMS</a:t>
            </a:r>
          </a:p>
          <a:p>
            <a:pPr marL="795338" lvl="1" indent="-338138" eaLnBrk="1" hangingPunct="1">
              <a:lnSpc>
                <a:spcPct val="110000"/>
              </a:lnSpc>
              <a:spcBef>
                <a:spcPts val="600"/>
              </a:spcBef>
              <a:buClr>
                <a:srgbClr val="0000FF"/>
              </a:buClr>
              <a:buSzPct val="80000"/>
              <a:buFont typeface="Courier New" charset="0"/>
              <a:buChar char="o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i="1">
                <a:solidFill>
                  <a:srgbClr val="0000FF"/>
                </a:solidFill>
                <a:ea typeface="Droid Sans Fallback" charset="0"/>
              </a:rPr>
              <a:t>Not yet fully scrubbed for 25 ns</a:t>
            </a:r>
          </a:p>
          <a:p>
            <a:pPr marL="795338" lvl="1" indent="-338138" eaLnBrk="1" hangingPunct="1">
              <a:lnSpc>
                <a:spcPct val="110000"/>
              </a:lnSpc>
              <a:spcBef>
                <a:spcPts val="600"/>
              </a:spcBef>
              <a:buSzPct val="80000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2000" i="1">
                <a:solidFill>
                  <a:srgbClr val="0000FF"/>
                </a:solidFill>
                <a:ea typeface="Droid Sans Fallback" charset="0"/>
              </a:rPr>
              <a:t> =&gt; </a:t>
            </a:r>
            <a:r>
              <a:rPr lang="en-US" i="1">
                <a:solidFill>
                  <a:srgbClr val="0000FF"/>
                </a:solidFill>
                <a:ea typeface="Droid Sans Fallback" charset="0"/>
              </a:rPr>
              <a:t>Re-establish present conditions, good for operations up to ~2000 bunches, continue pushing</a:t>
            </a:r>
          </a:p>
        </p:txBody>
      </p:sp>
      <p:sp>
        <p:nvSpPr>
          <p:cNvPr id="58373" name="AutoShape 4"/>
          <p:cNvSpPr>
            <a:spLocks noChangeArrowheads="1"/>
          </p:cNvSpPr>
          <p:nvPr/>
        </p:nvSpPr>
        <p:spPr bwMode="auto">
          <a:xfrm>
            <a:off x="1357313" y="5875338"/>
            <a:ext cx="6308725" cy="944562"/>
          </a:xfrm>
          <a:custGeom>
            <a:avLst/>
            <a:gdLst>
              <a:gd name="T0" fmla="*/ 2147483646 w 17527"/>
              <a:gd name="T1" fmla="*/ 170136799 h 2622"/>
              <a:gd name="T2" fmla="*/ 1135391608 w 17527"/>
              <a:gd name="T3" fmla="*/ 340273597 h 2622"/>
              <a:gd name="T4" fmla="*/ 0 w 17527"/>
              <a:gd name="T5" fmla="*/ 170136799 h 2622"/>
              <a:gd name="T6" fmla="*/ 1135391608 w 17527"/>
              <a:gd name="T7" fmla="*/ 0 h 2622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17527"/>
              <a:gd name="T13" fmla="*/ 0 h 2622"/>
              <a:gd name="T14" fmla="*/ 17527 w 17527"/>
              <a:gd name="T15" fmla="*/ 1944 h 262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527" h="2622">
                <a:moveTo>
                  <a:pt x="0" y="0"/>
                </a:moveTo>
                <a:lnTo>
                  <a:pt x="17527" y="0"/>
                </a:lnTo>
                <a:lnTo>
                  <a:pt x="17527" y="1944"/>
                </a:lnTo>
                <a:lnTo>
                  <a:pt x="0" y="194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algn="ctr" eaLnBrk="1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1">
                <a:solidFill>
                  <a:srgbClr val="FF0000"/>
                </a:solidFill>
              </a:rPr>
              <a:t>=&gt; All options to be discussed at Evian and Chamonix Workshops</a:t>
            </a:r>
          </a:p>
        </p:txBody>
      </p:sp>
      <p:graphicFrame>
        <p:nvGraphicFramePr>
          <p:cNvPr id="35845" name="Group 5"/>
          <p:cNvGraphicFramePr>
            <a:graphicFrameLocks noGrp="1"/>
          </p:cNvGraphicFramePr>
          <p:nvPr/>
        </p:nvGraphicFramePr>
        <p:xfrm>
          <a:off x="1370013" y="4452938"/>
          <a:ext cx="6497637" cy="1322388"/>
        </p:xfrm>
        <a:graphic>
          <a:graphicData uri="http://schemas.openxmlformats.org/drawingml/2006/table">
            <a:tbl>
              <a:tblPr/>
              <a:tblGrid>
                <a:gridCol w="1624012"/>
                <a:gridCol w="1625600"/>
                <a:gridCol w="1624013"/>
                <a:gridCol w="1624012"/>
              </a:tblGrid>
              <a:tr h="534988"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marL="25146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marL="29718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marL="34290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marL="38862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alt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T="220248" horzOverflow="overflow">
                    <a:lnL w="1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marL="25146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marL="29718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marL="34290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marL="38862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Peak lumi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E34 cm</a:t>
                      </a:r>
                      <a:r>
                        <a:rPr kumimoji="0" lang="en-US" altLang="en-US" sz="14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-2</a:t>
                      </a: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s</a:t>
                      </a:r>
                      <a:r>
                        <a:rPr kumimoji="0" lang="en-US" altLang="en-US" sz="14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-1</a:t>
                      </a:r>
                    </a:p>
                  </a:txBody>
                  <a:tcPr marT="81072" horzOverflow="overflow">
                    <a:lnL w="1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marL="25146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marL="29718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marL="34290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marL="38862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Days proton physics</a:t>
                      </a:r>
                    </a:p>
                  </a:txBody>
                  <a:tcPr marT="81072" horzOverflow="overflow">
                    <a:lnL w="1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marL="25146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marL="29718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marL="34290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marL="38862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Approx</a:t>
                      </a: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. int lumi [fb</a:t>
                      </a:r>
                      <a:r>
                        <a:rPr kumimoji="0" lang="en-US" altLang="en-US" sz="14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-1</a:t>
                      </a: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]</a:t>
                      </a:r>
                    </a:p>
                  </a:txBody>
                  <a:tcPr marT="81072" horzOverflow="overflow">
                    <a:lnL w="1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</a:tr>
              <a:tr h="393700"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marL="25146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marL="29718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marL="34290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marL="38862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2015</a:t>
                      </a:r>
                    </a:p>
                  </a:txBody>
                  <a:tcPr marT="91224" horzOverflow="overflow">
                    <a:lnL w="1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marL="25146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marL="29718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marL="34290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marL="38862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~0.5</a:t>
                      </a:r>
                    </a:p>
                  </a:txBody>
                  <a:tcPr marT="91224" horzOverflow="overflow">
                    <a:lnL w="1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marL="25146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marL="29718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marL="34290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marL="38862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~50</a:t>
                      </a:r>
                    </a:p>
                  </a:txBody>
                  <a:tcPr marT="91224" horzOverflow="overflow">
                    <a:lnL w="1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marL="25146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marL="29718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marL="34290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marL="38862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4</a:t>
                      </a:r>
                    </a:p>
                  </a:txBody>
                  <a:tcPr marT="91224" horzOverflow="overflow">
                    <a:lnL w="1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7"/>
                    </a:solidFill>
                  </a:tcPr>
                </a:tc>
              </a:tr>
              <a:tr h="393700"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marL="25146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marL="29718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marL="34290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marL="38862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2016</a:t>
                      </a:r>
                    </a:p>
                  </a:txBody>
                  <a:tcPr marT="91224" horzOverflow="overflow">
                    <a:lnL w="1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marL="25146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marL="29718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marL="34290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marL="38862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1.2</a:t>
                      </a:r>
                    </a:p>
                  </a:txBody>
                  <a:tcPr marT="91224" horzOverflow="overflow">
                    <a:lnL w="1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marL="25146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marL="29718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marL="34290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marL="38862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160</a:t>
                      </a:r>
                    </a:p>
                  </a:txBody>
                  <a:tcPr marT="91224" horzOverflow="overflow">
                    <a:lnL w="1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marL="25146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marL="29718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marL="34290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marL="38862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~35</a:t>
                      </a:r>
                    </a:p>
                  </a:txBody>
                  <a:tcPr marT="91224" horzOverflow="overflow">
                    <a:lnL w="1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46393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Text Box 2"/>
          <p:cNvSpPr txBox="1">
            <a:spLocks noChangeArrowheads="1"/>
          </p:cNvSpPr>
          <p:nvPr/>
        </p:nvSpPr>
        <p:spPr bwMode="auto">
          <a:xfrm>
            <a:off x="531426" y="10853"/>
            <a:ext cx="792190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0" algn="ctr">
              <a:spcBef>
                <a:spcPct val="0"/>
              </a:spcBef>
              <a:defRPr/>
            </a:pPr>
            <a:r>
              <a:rPr lang="zh-CN" altLang="en-US" sz="4400" b="1" dirty="0" smtClean="0">
                <a:solidFill>
                  <a:srgbClr val="000000"/>
                </a:solidFill>
                <a:latin typeface="+mn-lt"/>
                <a:ea typeface="华文楷体"/>
                <a:cs typeface="华文楷体"/>
              </a:rPr>
              <a:t>粒子物理研究的大科学装置</a:t>
            </a:r>
            <a:endParaRPr lang="en-US" sz="4400" b="1" dirty="0">
              <a:solidFill>
                <a:srgbClr val="000000"/>
              </a:solidFill>
              <a:latin typeface="+mn-lt"/>
              <a:ea typeface="华文楷体"/>
              <a:cs typeface="华文楷体"/>
            </a:endParaRP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082" y="2086104"/>
            <a:ext cx="3653990" cy="3210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1"/>
          <p:cNvSpPr txBox="1">
            <a:spLocks noChangeArrowheads="1"/>
          </p:cNvSpPr>
          <p:nvPr/>
        </p:nvSpPr>
        <p:spPr bwMode="auto">
          <a:xfrm>
            <a:off x="4279572" y="3958477"/>
            <a:ext cx="2437372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2800" b="1" dirty="0" smtClean="0">
                <a:solidFill>
                  <a:srgbClr val="FFFF00"/>
                </a:solidFill>
              </a:rPr>
              <a:t>Graviton?</a:t>
            </a:r>
          </a:p>
          <a:p>
            <a:r>
              <a:rPr lang="en-US" altLang="zh-CN" sz="2800" b="1" dirty="0">
                <a:solidFill>
                  <a:srgbClr val="FFFF00"/>
                </a:solidFill>
              </a:rPr>
              <a:t> Dark matter</a:t>
            </a:r>
          </a:p>
          <a:p>
            <a:r>
              <a:rPr lang="en-US" altLang="zh-CN" sz="2800" b="1" dirty="0" smtClean="0">
                <a:solidFill>
                  <a:srgbClr val="FFFF00"/>
                </a:solidFill>
              </a:rPr>
              <a:t>Anti-matter</a:t>
            </a:r>
            <a:endParaRPr lang="en-US" altLang="zh-CN" sz="2800" b="1" dirty="0">
              <a:solidFill>
                <a:srgbClr val="FFFF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99841" y="3274683"/>
            <a:ext cx="2865174" cy="158879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-16418" y="3391328"/>
            <a:ext cx="2626869" cy="1964235"/>
            <a:chOff x="-16620" y="2900214"/>
            <a:chExt cx="2626869" cy="1964235"/>
          </a:xfrm>
        </p:grpSpPr>
        <p:pic>
          <p:nvPicPr>
            <p:cNvPr id="54" name="Picture 2" descr=" Ring4.JPG                                                      04FFC802Macintosh HD                   C12DDCCD: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620" y="2900214"/>
              <a:ext cx="2626869" cy="1964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107020" y="3789236"/>
              <a:ext cx="7882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SKEKB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A2F6C-EB47-8E48-9100-153391A91E0C}" type="slidenum">
              <a:rPr lang="en-US" smtClean="0"/>
              <a:pPr/>
              <a:t>4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3029570" y="926649"/>
            <a:ext cx="2779541" cy="1159456"/>
            <a:chOff x="3029570" y="926649"/>
            <a:chExt cx="2779541" cy="1159456"/>
          </a:xfrm>
        </p:grpSpPr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29570" y="926649"/>
              <a:ext cx="2752081" cy="115945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981090" y="926649"/>
              <a:ext cx="8280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>
                  <a:solidFill>
                    <a:srgbClr val="FF0000"/>
                  </a:solidFill>
                </a:rPr>
                <a:t>DAFNE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92" name="Picture 9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28" y="926649"/>
            <a:ext cx="2542268" cy="2288041"/>
          </a:xfrm>
          <a:prstGeom prst="rect">
            <a:avLst/>
          </a:prstGeom>
        </p:spPr>
      </p:pic>
      <p:grpSp>
        <p:nvGrpSpPr>
          <p:cNvPr id="93" name="Group 16"/>
          <p:cNvGrpSpPr>
            <a:grpSpLocks/>
          </p:cNvGrpSpPr>
          <p:nvPr/>
        </p:nvGrpSpPr>
        <p:grpSpPr bwMode="auto">
          <a:xfrm>
            <a:off x="6476784" y="913025"/>
            <a:ext cx="2473897" cy="2231823"/>
            <a:chOff x="336" y="762"/>
            <a:chExt cx="3850" cy="3696"/>
          </a:xfrm>
        </p:grpSpPr>
        <p:pic>
          <p:nvPicPr>
            <p:cNvPr id="94" name="Picture 3" descr="antechamber-011225-1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36" y="864"/>
              <a:ext cx="3850" cy="3594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</p:pic>
        <p:sp>
          <p:nvSpPr>
            <p:cNvPr id="95" name="Oval 4"/>
            <p:cNvSpPr>
              <a:spLocks noChangeArrowheads="1"/>
            </p:cNvSpPr>
            <p:nvPr/>
          </p:nvSpPr>
          <p:spPr bwMode="auto">
            <a:xfrm>
              <a:off x="2437" y="762"/>
              <a:ext cx="390" cy="435"/>
            </a:xfrm>
            <a:prstGeom prst="ellipse">
              <a:avLst/>
            </a:prstGeom>
            <a:solidFill>
              <a:srgbClr val="FFCCFF">
                <a:alpha val="50000"/>
              </a:srgbClr>
            </a:solidFill>
            <a:ln w="127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96" name="Picture 7" descr="BES3_2_0211 (2)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121" y="1632"/>
              <a:ext cx="2291" cy="1969"/>
            </a:xfrm>
            <a:prstGeom prst="rect">
              <a:avLst/>
            </a:prstGeom>
            <a:noFill/>
          </p:spPr>
        </p:pic>
        <p:sp>
          <p:nvSpPr>
            <p:cNvPr id="97" name="Line 8"/>
            <p:cNvSpPr>
              <a:spLocks noChangeShapeType="1"/>
            </p:cNvSpPr>
            <p:nvPr/>
          </p:nvSpPr>
          <p:spPr bwMode="auto">
            <a:xfrm>
              <a:off x="2230" y="3604"/>
              <a:ext cx="0" cy="653"/>
            </a:xfrm>
            <a:prstGeom prst="line">
              <a:avLst/>
            </a:prstGeom>
            <a:noFill/>
            <a:ln w="76200">
              <a:solidFill>
                <a:srgbClr val="9933FF"/>
              </a:solidFill>
              <a:prstDash val="sysDot"/>
              <a:round/>
              <a:headEnd/>
              <a:tailEnd type="stealth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Oval 9"/>
            <p:cNvSpPr>
              <a:spLocks noChangeArrowheads="1"/>
            </p:cNvSpPr>
            <p:nvPr/>
          </p:nvSpPr>
          <p:spPr bwMode="auto">
            <a:xfrm>
              <a:off x="3022" y="3971"/>
              <a:ext cx="390" cy="435"/>
            </a:xfrm>
            <a:prstGeom prst="ellipse">
              <a:avLst/>
            </a:prstGeom>
            <a:solidFill>
              <a:srgbClr val="FFCCFF">
                <a:alpha val="50000"/>
              </a:srgbClr>
            </a:solidFill>
            <a:ln w="127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Oval 11"/>
            <p:cNvSpPr>
              <a:spLocks noChangeArrowheads="1"/>
            </p:cNvSpPr>
            <p:nvPr/>
          </p:nvSpPr>
          <p:spPr bwMode="auto">
            <a:xfrm>
              <a:off x="1657" y="762"/>
              <a:ext cx="390" cy="435"/>
            </a:xfrm>
            <a:prstGeom prst="ellipse">
              <a:avLst/>
            </a:prstGeom>
            <a:solidFill>
              <a:srgbClr val="FFCCFF">
                <a:alpha val="50000"/>
              </a:srgbClr>
            </a:solidFill>
            <a:ln w="127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8" name="Group 107"/>
          <p:cNvGrpSpPr/>
          <p:nvPr/>
        </p:nvGrpSpPr>
        <p:grpSpPr>
          <a:xfrm>
            <a:off x="2892429" y="2528657"/>
            <a:ext cx="1210839" cy="2184421"/>
            <a:chOff x="1519579" y="2533484"/>
            <a:chExt cx="1210839" cy="2184421"/>
          </a:xfrm>
        </p:grpSpPr>
        <p:sp>
          <p:nvSpPr>
            <p:cNvPr id="55" name="Rectangle 54"/>
            <p:cNvSpPr/>
            <p:nvPr/>
          </p:nvSpPr>
          <p:spPr>
            <a:xfrm>
              <a:off x="1519579" y="2533484"/>
              <a:ext cx="849755" cy="789929"/>
            </a:xfrm>
            <a:prstGeom prst="rect">
              <a:avLst/>
            </a:prstGeom>
            <a:noFill/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1519579" y="3904757"/>
              <a:ext cx="1210839" cy="813148"/>
            </a:xfrm>
            <a:prstGeom prst="rect">
              <a:avLst/>
            </a:prstGeom>
            <a:noFill/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6" name="Picture 5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41" y="5355291"/>
            <a:ext cx="5473700" cy="1485900"/>
          </a:xfrm>
          <a:prstGeom prst="rect">
            <a:avLst/>
          </a:prstGeom>
        </p:spPr>
      </p:pic>
      <p:grpSp>
        <p:nvGrpSpPr>
          <p:cNvPr id="105" name="Group 104"/>
          <p:cNvGrpSpPr/>
          <p:nvPr/>
        </p:nvGrpSpPr>
        <p:grpSpPr>
          <a:xfrm>
            <a:off x="2892429" y="2533484"/>
            <a:ext cx="854833" cy="2184421"/>
            <a:chOff x="2892429" y="2533484"/>
            <a:chExt cx="854833" cy="2184421"/>
          </a:xfrm>
        </p:grpSpPr>
        <p:sp>
          <p:nvSpPr>
            <p:cNvPr id="59" name="Rectangle 58"/>
            <p:cNvSpPr/>
            <p:nvPr/>
          </p:nvSpPr>
          <p:spPr>
            <a:xfrm>
              <a:off x="2892429" y="3924242"/>
              <a:ext cx="854833" cy="793663"/>
            </a:xfrm>
            <a:prstGeom prst="rect">
              <a:avLst/>
            </a:prstGeom>
            <a:noFill/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3303600" y="2951760"/>
              <a:ext cx="411171" cy="417211"/>
            </a:xfrm>
            <a:prstGeom prst="rect">
              <a:avLst/>
            </a:prstGeom>
            <a:noFill/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2892429" y="2951151"/>
              <a:ext cx="411171" cy="417211"/>
            </a:xfrm>
            <a:prstGeom prst="rect">
              <a:avLst/>
            </a:prstGeom>
            <a:noFill/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2892429" y="2533484"/>
              <a:ext cx="411171" cy="417211"/>
            </a:xfrm>
            <a:prstGeom prst="rect">
              <a:avLst/>
            </a:prstGeom>
            <a:noFill/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2901863" y="2548291"/>
            <a:ext cx="1275606" cy="2169124"/>
            <a:chOff x="1457288" y="3311956"/>
            <a:chExt cx="1275606" cy="2169124"/>
          </a:xfrm>
        </p:grpSpPr>
        <p:sp>
          <p:nvSpPr>
            <p:cNvPr id="83" name="Rectangle 82"/>
            <p:cNvSpPr/>
            <p:nvPr/>
          </p:nvSpPr>
          <p:spPr>
            <a:xfrm>
              <a:off x="2307831" y="3321634"/>
              <a:ext cx="405525" cy="404223"/>
            </a:xfrm>
            <a:prstGeom prst="rect">
              <a:avLst/>
            </a:prstGeom>
            <a:noFill/>
            <a:ln w="5715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9" name="Group 108"/>
            <p:cNvGrpSpPr/>
            <p:nvPr/>
          </p:nvGrpSpPr>
          <p:grpSpPr>
            <a:xfrm>
              <a:off x="1457288" y="3311956"/>
              <a:ext cx="1265837" cy="2169124"/>
              <a:chOff x="1324743" y="2510349"/>
              <a:chExt cx="1265837" cy="2169124"/>
            </a:xfrm>
          </p:grpSpPr>
          <p:sp>
            <p:nvSpPr>
              <p:cNvPr id="102" name="Rectangle 101"/>
              <p:cNvSpPr/>
              <p:nvPr/>
            </p:nvSpPr>
            <p:spPr>
              <a:xfrm>
                <a:off x="1329654" y="2510349"/>
                <a:ext cx="1260926" cy="790619"/>
              </a:xfrm>
              <a:prstGeom prst="rect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Rectangle 109"/>
              <p:cNvSpPr/>
              <p:nvPr/>
            </p:nvSpPr>
            <p:spPr>
              <a:xfrm>
                <a:off x="1324743" y="3888854"/>
                <a:ext cx="1260926" cy="790619"/>
              </a:xfrm>
              <a:prstGeom prst="rect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12" name="Straight Connector 111"/>
            <p:cNvCxnSpPr/>
            <p:nvPr/>
          </p:nvCxnSpPr>
          <p:spPr>
            <a:xfrm flipV="1">
              <a:off x="2298895" y="3318586"/>
              <a:ext cx="433999" cy="3048"/>
            </a:xfrm>
            <a:prstGeom prst="line">
              <a:avLst/>
            </a:prstGeom>
            <a:ln w="57150" cmpd="sng"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>
              <a:off x="2713356" y="3318586"/>
              <a:ext cx="0" cy="407271"/>
            </a:xfrm>
            <a:prstGeom prst="line">
              <a:avLst/>
            </a:prstGeom>
            <a:ln w="57150" cmpd="sng"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5" name="Group 124"/>
          <p:cNvGrpSpPr/>
          <p:nvPr/>
        </p:nvGrpSpPr>
        <p:grpSpPr>
          <a:xfrm>
            <a:off x="2936102" y="2553094"/>
            <a:ext cx="2984769" cy="2134278"/>
            <a:chOff x="2936102" y="2553094"/>
            <a:chExt cx="2984769" cy="2134278"/>
          </a:xfrm>
        </p:grpSpPr>
        <p:sp>
          <p:nvSpPr>
            <p:cNvPr id="126" name="Oval 12"/>
            <p:cNvSpPr/>
            <p:nvPr/>
          </p:nvSpPr>
          <p:spPr>
            <a:xfrm>
              <a:off x="4292823" y="3389599"/>
              <a:ext cx="565710" cy="540878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5020755" y="3216069"/>
              <a:ext cx="900116" cy="787509"/>
            </a:xfrm>
            <a:prstGeom prst="rect">
              <a:avLst/>
            </a:prstGeom>
            <a:noFill/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2936102" y="2553094"/>
              <a:ext cx="1206051" cy="787509"/>
            </a:xfrm>
            <a:prstGeom prst="rect">
              <a:avLst/>
            </a:prstGeom>
            <a:noFill/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2936102" y="3899863"/>
              <a:ext cx="1206051" cy="787509"/>
            </a:xfrm>
            <a:prstGeom prst="rect">
              <a:avLst/>
            </a:prstGeom>
            <a:noFill/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1" name="Rectangle 130"/>
          <p:cNvSpPr/>
          <p:nvPr/>
        </p:nvSpPr>
        <p:spPr>
          <a:xfrm>
            <a:off x="2896476" y="4280350"/>
            <a:ext cx="1224546" cy="443521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2" name="Picture 5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58" b="1323"/>
          <a:stretch/>
        </p:blipFill>
        <p:spPr bwMode="auto">
          <a:xfrm>
            <a:off x="2758528" y="5331721"/>
            <a:ext cx="3068589" cy="1446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" name="Picture 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039187" y="5331721"/>
            <a:ext cx="1708366" cy="153819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pSp>
        <p:nvGrpSpPr>
          <p:cNvPr id="135" name="Group 134"/>
          <p:cNvGrpSpPr/>
          <p:nvPr/>
        </p:nvGrpSpPr>
        <p:grpSpPr>
          <a:xfrm>
            <a:off x="5878405" y="5296677"/>
            <a:ext cx="2728287" cy="1561323"/>
            <a:chOff x="5878405" y="5296677"/>
            <a:chExt cx="2728287" cy="1561323"/>
          </a:xfrm>
        </p:grpSpPr>
        <p:pic>
          <p:nvPicPr>
            <p:cNvPr id="134" name="Picture 4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5878405" y="5296677"/>
              <a:ext cx="2728287" cy="15325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4" name="TextBox 123"/>
            <p:cNvSpPr txBox="1"/>
            <p:nvPr/>
          </p:nvSpPr>
          <p:spPr>
            <a:xfrm>
              <a:off x="7802191" y="6396335"/>
              <a:ext cx="78739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FF00"/>
                  </a:solidFill>
                </a:rPr>
                <a:t>AMS</a:t>
              </a:r>
              <a:endParaRPr lang="en-US" sz="24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5320296" y="5318132"/>
            <a:ext cx="2457450" cy="1523059"/>
            <a:chOff x="9427317" y="5755758"/>
            <a:chExt cx="2457450" cy="1523059"/>
          </a:xfrm>
        </p:grpSpPr>
        <p:pic>
          <p:nvPicPr>
            <p:cNvPr id="137" name="图片 3"/>
            <p:cNvPicPr/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7317" y="5755758"/>
              <a:ext cx="2457450" cy="1523059"/>
            </a:xfrm>
            <a:prstGeom prst="rect">
              <a:avLst/>
            </a:prstGeom>
          </p:spPr>
        </p:pic>
        <p:sp>
          <p:nvSpPr>
            <p:cNvPr id="136" name="TextBox 135"/>
            <p:cNvSpPr txBox="1"/>
            <p:nvPr/>
          </p:nvSpPr>
          <p:spPr>
            <a:xfrm>
              <a:off x="9427317" y="5755758"/>
              <a:ext cx="11245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FFFF00"/>
                  </a:solidFill>
                </a:rPr>
                <a:t>DAMPE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41" name="Group 140"/>
          <p:cNvGrpSpPr/>
          <p:nvPr/>
        </p:nvGrpSpPr>
        <p:grpSpPr>
          <a:xfrm>
            <a:off x="1893370" y="5326818"/>
            <a:ext cx="2934086" cy="1538192"/>
            <a:chOff x="9884619" y="5481373"/>
            <a:chExt cx="2934086" cy="1538192"/>
          </a:xfrm>
        </p:grpSpPr>
        <p:pic>
          <p:nvPicPr>
            <p:cNvPr id="140" name="图片 8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4619" y="5481373"/>
              <a:ext cx="2934086" cy="1538192"/>
            </a:xfrm>
            <a:prstGeom prst="rect">
              <a:avLst/>
            </a:prstGeom>
          </p:spPr>
        </p:pic>
        <p:sp>
          <p:nvSpPr>
            <p:cNvPr id="139" name="TextBox 138"/>
            <p:cNvSpPr txBox="1"/>
            <p:nvPr/>
          </p:nvSpPr>
          <p:spPr>
            <a:xfrm>
              <a:off x="9884619" y="6490642"/>
              <a:ext cx="7360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FFFF00"/>
                  </a:solidFill>
                </a:rPr>
                <a:t>CJPL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21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3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31" grpId="0" animBg="1"/>
      <p:bldP spid="131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DOE Funding to National Labs and Universities 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40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520777" y="-747086"/>
            <a:ext cx="6075943" cy="910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0302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81529"/>
          </a:xfrm>
        </p:spPr>
        <p:txBody>
          <a:bodyPr>
            <a:normAutofit/>
          </a:bodyPr>
          <a:lstStyle/>
          <a:p>
            <a:r>
              <a:rPr lang="zh-CN" altLang="en-US" sz="4000" b="1" dirty="0" smtClean="0">
                <a:latin typeface="华文楷体"/>
                <a:ea typeface="华文楷体"/>
                <a:cs typeface="华文楷体"/>
              </a:rPr>
              <a:t>基本粒子物理研究的特点</a:t>
            </a:r>
            <a:endParaRPr lang="en-US" sz="4000" b="1" dirty="0">
              <a:latin typeface="华文楷体"/>
              <a:ea typeface="华文楷体"/>
              <a:cs typeface="华文楷体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90286" y="928382"/>
            <a:ext cx="8396514" cy="5793093"/>
          </a:xfrm>
        </p:spPr>
        <p:txBody>
          <a:bodyPr>
            <a:no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极端条件</a:t>
            </a:r>
            <a:endParaRPr lang="en-US" altLang="zh-CN" sz="2800" b="1" dirty="0" smtClean="0">
              <a:solidFill>
                <a:srgbClr val="FF0000"/>
              </a:solidFill>
              <a:latin typeface="华文楷体"/>
              <a:ea typeface="华文楷体"/>
              <a:cs typeface="华文楷体"/>
            </a:endParaRPr>
          </a:p>
          <a:p>
            <a:pPr marL="0" indent="0">
              <a:buNone/>
            </a:pPr>
            <a:r>
              <a:rPr lang="en-US" altLang="zh-CN" sz="2800" b="1" dirty="0">
                <a:latin typeface="华文楷体"/>
                <a:ea typeface="华文楷体"/>
                <a:cs typeface="华文楷体"/>
              </a:rPr>
              <a:t> </a:t>
            </a:r>
            <a:r>
              <a:rPr lang="en-US" altLang="zh-CN" sz="2800" b="1" dirty="0" smtClean="0">
                <a:latin typeface="华文楷体"/>
                <a:ea typeface="华文楷体"/>
                <a:cs typeface="华文楷体"/>
              </a:rPr>
              <a:t>  </a:t>
            </a:r>
            <a:r>
              <a:rPr lang="zh-CN" altLang="en-US" sz="2800" b="1" dirty="0" smtClean="0">
                <a:latin typeface="华文楷体"/>
                <a:ea typeface="华文楷体"/>
                <a:cs typeface="华文楷体"/>
              </a:rPr>
              <a:t>最小尺寸：</a:t>
            </a:r>
            <a:r>
              <a:rPr lang="en-US" altLang="zh-CN" sz="2800" b="1" dirty="0" smtClean="0">
                <a:latin typeface="华文楷体"/>
                <a:ea typeface="华文楷体"/>
                <a:cs typeface="华文楷体"/>
              </a:rPr>
              <a:t> 1</a:t>
            </a:r>
            <a:r>
              <a:rPr lang="en-US" altLang="zh-CN" sz="2800" b="1" dirty="0">
                <a:latin typeface="华文楷体"/>
                <a:ea typeface="华文楷体"/>
                <a:cs typeface="华文楷体"/>
              </a:rPr>
              <a:t>/</a:t>
            </a:r>
            <a:r>
              <a:rPr lang="en-US" altLang="zh-CN" sz="2800" b="1" dirty="0" smtClean="0">
                <a:latin typeface="华文楷体"/>
                <a:ea typeface="华文楷体"/>
                <a:cs typeface="华文楷体"/>
              </a:rPr>
              <a:t>100,000,000 </a:t>
            </a:r>
            <a:r>
              <a:rPr lang="zh-CN" altLang="en-US" sz="2800" b="1" dirty="0" smtClean="0">
                <a:latin typeface="华文楷体"/>
                <a:ea typeface="华文楷体"/>
                <a:cs typeface="华文楷体"/>
              </a:rPr>
              <a:t>原子</a:t>
            </a:r>
            <a:r>
              <a:rPr lang="zh-CN" altLang="zh-CN" sz="2800" b="1" dirty="0" smtClean="0">
                <a:latin typeface="华文楷体"/>
                <a:ea typeface="华文楷体"/>
                <a:cs typeface="华文楷体"/>
              </a:rPr>
              <a:t>；</a:t>
            </a:r>
            <a:endParaRPr lang="en-US" altLang="zh-CN" sz="2800" b="1" dirty="0" smtClean="0">
              <a:latin typeface="华文楷体"/>
              <a:ea typeface="华文楷体"/>
              <a:cs typeface="华文楷体"/>
            </a:endParaRPr>
          </a:p>
          <a:p>
            <a:pPr marL="0" indent="0">
              <a:buNone/>
            </a:pPr>
            <a:r>
              <a:rPr lang="en-US" altLang="zh-CN" sz="2800" b="1" dirty="0">
                <a:latin typeface="华文楷体"/>
                <a:ea typeface="华文楷体"/>
                <a:cs typeface="华文楷体"/>
              </a:rPr>
              <a:t> </a:t>
            </a:r>
            <a:r>
              <a:rPr lang="en-US" altLang="zh-CN" sz="2800" b="1" dirty="0" smtClean="0">
                <a:latin typeface="华文楷体"/>
                <a:ea typeface="华文楷体"/>
                <a:cs typeface="华文楷体"/>
              </a:rPr>
              <a:t>  </a:t>
            </a:r>
            <a:r>
              <a:rPr lang="zh-CN" altLang="en-US" sz="2800" b="1" dirty="0" smtClean="0">
                <a:latin typeface="华文楷体"/>
                <a:ea typeface="华文楷体"/>
                <a:cs typeface="华文楷体"/>
              </a:rPr>
              <a:t>最快速度</a:t>
            </a:r>
            <a:r>
              <a:rPr lang="zh-CN" altLang="en-US" sz="2800" b="1" dirty="0">
                <a:latin typeface="华文楷体"/>
                <a:ea typeface="华文楷体"/>
                <a:cs typeface="华文楷体"/>
              </a:rPr>
              <a:t>：近光速</a:t>
            </a:r>
            <a:endParaRPr lang="en-US" altLang="zh-CN" sz="2800" b="1" dirty="0">
              <a:latin typeface="华文楷体"/>
              <a:ea typeface="华文楷体"/>
              <a:cs typeface="华文楷体"/>
            </a:endParaRPr>
          </a:p>
          <a:p>
            <a:pPr marL="0" indent="0">
              <a:buNone/>
            </a:pPr>
            <a:r>
              <a:rPr lang="en-US" altLang="zh-CN" sz="2800" b="1" dirty="0" smtClean="0">
                <a:latin typeface="华文楷体"/>
                <a:ea typeface="华文楷体"/>
                <a:cs typeface="华文楷体"/>
              </a:rPr>
              <a:t>   </a:t>
            </a:r>
            <a:r>
              <a:rPr lang="zh-CN" altLang="en-US" sz="2800" b="1" dirty="0" smtClean="0">
                <a:latin typeface="华文楷体"/>
                <a:ea typeface="华文楷体"/>
                <a:cs typeface="华文楷体"/>
              </a:rPr>
              <a:t>最高</a:t>
            </a:r>
            <a:r>
              <a:rPr lang="zh-CN" altLang="en-US" sz="2800" b="1" dirty="0">
                <a:latin typeface="华文楷体"/>
                <a:ea typeface="华文楷体"/>
                <a:cs typeface="华文楷体"/>
              </a:rPr>
              <a:t>温度：</a:t>
            </a:r>
            <a:r>
              <a:rPr lang="en-US" altLang="zh-CN" sz="2800" b="1" dirty="0">
                <a:latin typeface="华文楷体"/>
                <a:ea typeface="华文楷体"/>
                <a:cs typeface="华文楷体"/>
              </a:rPr>
              <a:t>1,000,000,000,000,000 </a:t>
            </a:r>
            <a:r>
              <a:rPr lang="en-US" altLang="zh-CN" sz="2800" b="1" baseline="30000" dirty="0" smtClean="0">
                <a:latin typeface="华文楷体"/>
                <a:ea typeface="华文楷体"/>
                <a:cs typeface="华文楷体"/>
              </a:rPr>
              <a:t>0</a:t>
            </a:r>
            <a:r>
              <a:rPr lang="en-US" altLang="zh-CN" sz="2800" b="1" dirty="0" smtClean="0">
                <a:latin typeface="华文楷体"/>
                <a:ea typeface="华文楷体"/>
                <a:cs typeface="华文楷体"/>
              </a:rPr>
              <a:t>C</a:t>
            </a:r>
            <a:r>
              <a:rPr lang="zh-CN" altLang="en-US" sz="2800" b="1" dirty="0" smtClean="0">
                <a:latin typeface="华文楷体"/>
                <a:ea typeface="华文楷体"/>
                <a:cs typeface="华文楷体"/>
              </a:rPr>
              <a:t>；</a:t>
            </a:r>
            <a:endParaRPr lang="en-US" altLang="zh-CN" sz="2800" b="1" dirty="0" smtClean="0">
              <a:latin typeface="华文楷体"/>
              <a:ea typeface="华文楷体"/>
              <a:cs typeface="华文楷体"/>
            </a:endParaRPr>
          </a:p>
          <a:p>
            <a:pPr marL="0" indent="0">
              <a:buNone/>
            </a:pPr>
            <a:endParaRPr lang="en-US" altLang="zh-CN" sz="1000" b="1" dirty="0" smtClean="0">
              <a:latin typeface="华文楷体"/>
              <a:ea typeface="华文楷体"/>
              <a:cs typeface="华文楷体"/>
            </a:endParaRPr>
          </a:p>
          <a:p>
            <a:r>
              <a:rPr lang="zh-CN" altLang="en-US" sz="2800" b="1" dirty="0" smtClean="0">
                <a:latin typeface="华文楷体"/>
                <a:ea typeface="华文楷体"/>
                <a:cs typeface="华文楷体"/>
              </a:rPr>
              <a:t>最前沿</a:t>
            </a:r>
            <a:r>
              <a:rPr lang="zh-CN" altLang="en-US" sz="2800" b="1" dirty="0">
                <a:latin typeface="华文楷体"/>
                <a:ea typeface="华文楷体"/>
                <a:cs typeface="华文楷体"/>
              </a:rPr>
              <a:t>的</a:t>
            </a:r>
            <a:r>
              <a:rPr lang="zh-CN" altLang="en-US" sz="2800" b="1" dirty="0" smtClean="0">
                <a:latin typeface="华文楷体"/>
                <a:ea typeface="华文楷体"/>
                <a:cs typeface="华文楷体"/>
              </a:rPr>
              <a:t>高新技术，高投入，大规模、长周期；</a:t>
            </a:r>
            <a:endParaRPr lang="en-US" altLang="zh-CN" sz="2800" b="1" dirty="0" smtClean="0">
              <a:latin typeface="华文楷体"/>
              <a:ea typeface="华文楷体"/>
              <a:cs typeface="华文楷体"/>
            </a:endParaRPr>
          </a:p>
          <a:p>
            <a:pPr marL="0" indent="0">
              <a:buNone/>
            </a:pPr>
            <a:endParaRPr lang="en-US" altLang="zh-CN" sz="1000" b="1" dirty="0" smtClean="0">
              <a:latin typeface="华文楷体"/>
              <a:ea typeface="华文楷体"/>
              <a:cs typeface="华文楷体"/>
            </a:endParaRPr>
          </a:p>
          <a:p>
            <a:r>
              <a:rPr lang="zh-CN" altLang="en-US" sz="2800" b="1" dirty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多学科和技术的综合</a:t>
            </a:r>
            <a:r>
              <a:rPr lang="zh-CN" altLang="en-US" sz="2800" b="1" dirty="0">
                <a:latin typeface="华文楷体"/>
                <a:ea typeface="华文楷体"/>
                <a:cs typeface="华文楷体"/>
              </a:rPr>
              <a:t>，</a:t>
            </a:r>
            <a:r>
              <a:rPr lang="zh-CN" altLang="en-US" sz="2800" b="1" dirty="0" smtClean="0">
                <a:latin typeface="华文楷体"/>
                <a:ea typeface="华文楷体"/>
                <a:cs typeface="华文楷体"/>
              </a:rPr>
              <a:t>多国家甚至</a:t>
            </a:r>
            <a:r>
              <a:rPr lang="zh-CN" altLang="en-US" sz="28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全球合作</a:t>
            </a:r>
            <a:r>
              <a:rPr lang="zh-CN" altLang="en-US" sz="28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  <a:sym typeface="Wingdings"/>
              </a:rPr>
              <a:t></a:t>
            </a:r>
            <a:r>
              <a:rPr lang="en-US" altLang="zh-CN" sz="28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  <a:sym typeface="Wingdings"/>
              </a:rPr>
              <a:t>Global science</a:t>
            </a:r>
            <a:r>
              <a:rPr lang="zh-CN" altLang="en-US" sz="28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；</a:t>
            </a:r>
            <a:endParaRPr lang="en-US" altLang="zh-CN" sz="2800" b="1" dirty="0" smtClean="0">
              <a:solidFill>
                <a:srgbClr val="FF0000"/>
              </a:solidFill>
              <a:latin typeface="华文楷体"/>
              <a:ea typeface="华文楷体"/>
              <a:cs typeface="华文楷体"/>
            </a:endParaRPr>
          </a:p>
          <a:p>
            <a:pPr marL="0" indent="0">
              <a:buNone/>
            </a:pPr>
            <a:endParaRPr lang="en-US" altLang="zh-CN" sz="1000" b="1" dirty="0" smtClean="0">
              <a:latin typeface="华文楷体"/>
              <a:ea typeface="华文楷体"/>
              <a:cs typeface="华文楷体"/>
            </a:endParaRPr>
          </a:p>
          <a:p>
            <a:r>
              <a:rPr lang="zh-CN" altLang="en-US" sz="2800" b="1" dirty="0" smtClean="0">
                <a:latin typeface="华文楷体"/>
                <a:ea typeface="华文楷体"/>
                <a:cs typeface="华文楷体"/>
              </a:rPr>
              <a:t>由该领域发展的方法</a:t>
            </a:r>
            <a:r>
              <a:rPr lang="zh-CN" altLang="zh-CN" sz="2800" b="1" dirty="0" smtClean="0">
                <a:latin typeface="华文楷体"/>
                <a:ea typeface="华文楷体"/>
                <a:cs typeface="华文楷体"/>
              </a:rPr>
              <a:t>、</a:t>
            </a:r>
            <a:r>
              <a:rPr lang="zh-CN" altLang="en-US" sz="2800" b="1" dirty="0" smtClean="0">
                <a:latin typeface="华文楷体"/>
                <a:ea typeface="华文楷体"/>
                <a:cs typeface="华文楷体"/>
              </a:rPr>
              <a:t>手段和设备极大地推动了其它学科发展，并对国家安全、能源、医疗、信息等有广泛的应用。粒子物理的研究水平</a:t>
            </a:r>
            <a:r>
              <a:rPr lang="zh-CN" altLang="en-US" sz="28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反映一个国家甚至人类的经济、科学技术和教育的综合实力</a:t>
            </a:r>
            <a:r>
              <a:rPr lang="zh-CN" altLang="en-US" sz="2800" b="1" dirty="0" smtClean="0">
                <a:latin typeface="华文楷体"/>
                <a:ea typeface="华文楷体"/>
                <a:cs typeface="华文楷体"/>
              </a:rPr>
              <a:t>。</a:t>
            </a:r>
            <a:endParaRPr lang="en-US" sz="2800" b="1" dirty="0">
              <a:latin typeface="华文楷体"/>
              <a:ea typeface="华文楷体"/>
              <a:cs typeface="华文楷体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41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68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81"/>
    </mc:Choice>
    <mc:Fallback xmlns="">
      <p:transition xmlns:p14="http://schemas.microsoft.com/office/powerpoint/2010/main" spd="slow" advTm="3258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19275" y="61125"/>
            <a:ext cx="9144000" cy="848973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zh-CN" altLang="en-US" sz="4000" b="1" noProof="0" dirty="0" smtClean="0">
                <a:latin typeface="华文楷体"/>
                <a:ea typeface="华文楷体"/>
                <a:cs typeface="华文楷体"/>
              </a:rPr>
              <a:t>粒子物理研究</a:t>
            </a:r>
            <a:r>
              <a:rPr lang="zh-CN" altLang="en-US" sz="4000" b="1" noProof="0" dirty="0" smtClean="0">
                <a:latin typeface="华文楷体"/>
                <a:ea typeface="华文楷体"/>
                <a:cs typeface="华文楷体"/>
                <a:sym typeface="Wingdings"/>
              </a:rPr>
              <a:t></a:t>
            </a:r>
            <a:r>
              <a:rPr lang="zh-CN" altLang="en-US" sz="4000" b="1" dirty="0" smtClean="0">
                <a:latin typeface="华文楷体"/>
                <a:ea typeface="华文楷体"/>
                <a:cs typeface="华文楷体"/>
                <a:sym typeface="Wingdings"/>
              </a:rPr>
              <a:t>高科技的推动力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华文楷体"/>
                <a:ea typeface="华文楷体"/>
                <a:cs typeface="华文楷体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华文楷体"/>
              <a:ea typeface="华文楷体"/>
              <a:cs typeface="华文楷体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533464" y="3037990"/>
            <a:ext cx="204414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24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加速器技术</a:t>
            </a:r>
            <a:endParaRPr kumimoji="1" lang="en-US" altLang="zh-CN" sz="2400" b="1" dirty="0" smtClean="0">
              <a:solidFill>
                <a:srgbClr val="FF0000"/>
              </a:solidFill>
              <a:latin typeface="华文楷体"/>
              <a:ea typeface="华文楷体"/>
              <a:cs typeface="华文楷体"/>
            </a:endParaRPr>
          </a:p>
          <a:p>
            <a:pPr algn="ctr"/>
            <a:r>
              <a:rPr kumimoji="1" lang="zh-CN" altLang="en-US" sz="24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核探测技术</a:t>
            </a:r>
            <a:endParaRPr kumimoji="1" lang="en-US" altLang="zh-CN" sz="2400" b="1" dirty="0" smtClean="0">
              <a:solidFill>
                <a:srgbClr val="FF0000"/>
              </a:solidFill>
              <a:latin typeface="华文楷体"/>
              <a:ea typeface="华文楷体"/>
              <a:cs typeface="华文楷体"/>
            </a:endParaRPr>
          </a:p>
          <a:p>
            <a:pPr algn="ctr"/>
            <a:r>
              <a:rPr kumimoji="1" lang="zh-CN" altLang="en-US" sz="24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核电子学技术</a:t>
            </a:r>
            <a:endParaRPr kumimoji="1" lang="en-US" altLang="zh-CN" sz="2400" b="1" dirty="0" smtClean="0">
              <a:solidFill>
                <a:srgbClr val="FF0000"/>
              </a:solidFill>
              <a:latin typeface="华文楷体"/>
              <a:ea typeface="华文楷体"/>
              <a:cs typeface="华文楷体"/>
            </a:endParaRPr>
          </a:p>
          <a:p>
            <a:pPr algn="ctr"/>
            <a:r>
              <a:rPr kumimoji="1" lang="zh-CN" altLang="en-US" sz="24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海量数据技术</a:t>
            </a:r>
            <a:endParaRPr kumimoji="1" lang="en-US" altLang="zh-CN" sz="2400" b="1" dirty="0" smtClean="0">
              <a:solidFill>
                <a:srgbClr val="FF0000"/>
              </a:solidFill>
              <a:latin typeface="华文楷体"/>
              <a:ea typeface="华文楷体"/>
              <a:cs typeface="华文楷体"/>
            </a:endParaRPr>
          </a:p>
          <a:p>
            <a:pPr algn="ctr"/>
            <a:r>
              <a:rPr kumimoji="1" lang="en-US" altLang="zh-CN" sz="24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……</a:t>
            </a:r>
            <a:endParaRPr kumimoji="1" lang="en-US" altLang="zh-CN" sz="2800" b="1" dirty="0" smtClean="0">
              <a:solidFill>
                <a:srgbClr val="FF0000"/>
              </a:solidFill>
              <a:latin typeface="华文楷体"/>
              <a:ea typeface="华文楷体"/>
              <a:cs typeface="华文楷体"/>
            </a:endParaRPr>
          </a:p>
        </p:txBody>
      </p:sp>
      <p:pic>
        <p:nvPicPr>
          <p:cNvPr id="6" name="Picture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43484" y="885022"/>
            <a:ext cx="1501527" cy="1224136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4" t="40316" r="38736" b="6765"/>
          <a:stretch/>
        </p:blipFill>
        <p:spPr>
          <a:xfrm>
            <a:off x="619564" y="5015508"/>
            <a:ext cx="1517269" cy="106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Content Placeholder 6" descr="CT-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9" r="7139"/>
          <a:stretch>
            <a:fillRect/>
          </a:stretch>
        </p:blipFill>
        <p:spPr>
          <a:xfrm flipH="1">
            <a:off x="8005831" y="990774"/>
            <a:ext cx="868277" cy="973058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727094" y="6081389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b="1" dirty="0" smtClean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国土安全</a:t>
            </a:r>
            <a:endParaRPr kumimoji="1" lang="zh-CN" altLang="en-US" b="1" dirty="0">
              <a:solidFill>
                <a:srgbClr val="0000FF"/>
              </a:solidFill>
              <a:latin typeface="华文楷体"/>
              <a:ea typeface="华文楷体"/>
              <a:cs typeface="华文楷体"/>
            </a:endParaRPr>
          </a:p>
        </p:txBody>
      </p:sp>
      <p:sp>
        <p:nvSpPr>
          <p:cNvPr id="16" name="文本框 14"/>
          <p:cNvSpPr txBox="1"/>
          <p:nvPr/>
        </p:nvSpPr>
        <p:spPr>
          <a:xfrm>
            <a:off x="7187006" y="5946117"/>
            <a:ext cx="1219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b="1" dirty="0" smtClean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石油物探</a:t>
            </a:r>
            <a:endParaRPr kumimoji="1" lang="en-US" altLang="zh-CN" b="1" dirty="0" smtClean="0">
              <a:solidFill>
                <a:srgbClr val="0000FF"/>
              </a:solidFill>
              <a:latin typeface="华文楷体"/>
              <a:ea typeface="华文楷体"/>
              <a:cs typeface="华文楷体"/>
            </a:endParaRPr>
          </a:p>
          <a:p>
            <a:r>
              <a:rPr kumimoji="1" lang="zh-CN" altLang="en-US" b="1" dirty="0" smtClean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海洋监测</a:t>
            </a:r>
            <a:endParaRPr kumimoji="1" lang="zh-CN" altLang="en-US" b="1" dirty="0">
              <a:solidFill>
                <a:srgbClr val="0000FF"/>
              </a:solidFill>
              <a:latin typeface="华文楷体"/>
              <a:ea typeface="华文楷体"/>
              <a:cs typeface="华文楷体"/>
            </a:endParaRPr>
          </a:p>
        </p:txBody>
      </p:sp>
      <p:pic>
        <p:nvPicPr>
          <p:cNvPr id="18" name="图片 17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185" y="4974115"/>
            <a:ext cx="1905372" cy="982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grid-smal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6" y="910098"/>
            <a:ext cx="2337724" cy="1376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29572" y="970363"/>
            <a:ext cx="1993366" cy="137651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81621" y="2365561"/>
            <a:ext cx="2880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互连网，</a:t>
            </a:r>
            <a:r>
              <a:rPr lang="en-US" altLang="zh-CN" b="1" dirty="0" smtClean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WWW</a:t>
            </a:r>
            <a:r>
              <a:rPr lang="zh-CN" altLang="en-US" b="1" dirty="0" smtClean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，网格计算</a:t>
            </a:r>
            <a:endParaRPr lang="en-US" altLang="zh-CN" b="1" dirty="0" smtClean="0">
              <a:solidFill>
                <a:srgbClr val="0000FF"/>
              </a:solidFill>
              <a:latin typeface="华文楷体"/>
              <a:ea typeface="华文楷体"/>
              <a:cs typeface="华文楷体"/>
            </a:endParaRPr>
          </a:p>
          <a:p>
            <a:r>
              <a:rPr lang="zh-CN" altLang="en-US" b="1" dirty="0" smtClean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大数据获取，传输和处理</a:t>
            </a:r>
            <a:endParaRPr lang="en-US" b="1" dirty="0">
              <a:solidFill>
                <a:srgbClr val="0000FF"/>
              </a:solidFill>
              <a:latin typeface="华文楷体"/>
              <a:ea typeface="华文楷体"/>
              <a:cs typeface="华文楷体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22803" y="6527217"/>
            <a:ext cx="2465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 smtClean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大型高精度</a:t>
            </a:r>
            <a:r>
              <a:rPr lang="zh-CN" altLang="zh-CN" b="1" dirty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，</a:t>
            </a:r>
            <a:r>
              <a:rPr lang="zh-CN" altLang="en-US" b="1" dirty="0" smtClean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机械加工</a:t>
            </a:r>
            <a:endParaRPr lang="en-US" b="1" dirty="0">
              <a:solidFill>
                <a:srgbClr val="0000FF"/>
              </a:solidFill>
              <a:latin typeface="华文楷体"/>
              <a:ea typeface="华文楷体"/>
              <a:cs typeface="华文楷体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982806" y="2127841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 smtClean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医学成像</a:t>
            </a:r>
            <a:endParaRPr lang="en-US" altLang="zh-CN" b="1" dirty="0" smtClean="0">
              <a:solidFill>
                <a:srgbClr val="0000FF"/>
              </a:solidFill>
              <a:latin typeface="华文楷体"/>
              <a:ea typeface="华文楷体"/>
              <a:cs typeface="华文楷体"/>
            </a:endParaRPr>
          </a:p>
          <a:p>
            <a:pPr algn="ctr"/>
            <a:r>
              <a:rPr lang="zh-CN" altLang="en-US" b="1" dirty="0" smtClean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放射性治疗</a:t>
            </a:r>
            <a:endParaRPr lang="en-US" b="1" dirty="0">
              <a:solidFill>
                <a:srgbClr val="0000FF"/>
              </a:solidFill>
              <a:latin typeface="华文楷体"/>
              <a:ea typeface="华文楷体"/>
              <a:cs typeface="华文楷体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14907" y="2280354"/>
            <a:ext cx="1594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快／微电子学</a:t>
            </a:r>
            <a:endParaRPr lang="en-US" altLang="zh-CN" b="1" dirty="0">
              <a:solidFill>
                <a:srgbClr val="0000FF"/>
              </a:solidFill>
              <a:latin typeface="华文楷体"/>
              <a:ea typeface="华文楷体"/>
              <a:cs typeface="华文楷体"/>
            </a:endParaRPr>
          </a:p>
          <a:p>
            <a:r>
              <a:rPr lang="zh-CN" altLang="en-US" b="1" dirty="0" smtClean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大型超导磁铁</a:t>
            </a:r>
            <a:endParaRPr lang="en-US" b="1" dirty="0">
              <a:solidFill>
                <a:srgbClr val="0000FF"/>
              </a:solidFill>
              <a:latin typeface="华文楷体"/>
              <a:ea typeface="华文楷体"/>
              <a:cs typeface="华文楷体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8401" y="4974115"/>
            <a:ext cx="2699369" cy="148215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DAB93-DC7C-044C-9C48-5F296EEBF040}" type="slidenum">
              <a:rPr lang="en-US" smtClean="0"/>
              <a:t>42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786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211"/>
    </mc:Choice>
    <mc:Fallback xmlns="">
      <p:transition xmlns:p14="http://schemas.microsoft.com/office/powerpoint/2010/main" spd="slow" advTm="4921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  <p:bldP spid="16" grpId="0"/>
      <p:bldP spid="22" grpId="0"/>
      <p:bldP spid="23" grpId="0"/>
      <p:bldP spid="2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39242" y="0"/>
            <a:ext cx="8229600" cy="858650"/>
          </a:xfrm>
        </p:spPr>
        <p:txBody>
          <a:bodyPr/>
          <a:lstStyle/>
          <a:p>
            <a:r>
              <a:rPr lang="zh-CN" altLang="en-US" b="1" dirty="0" smtClean="0">
                <a:latin typeface="华文楷体"/>
                <a:ea typeface="华文楷体"/>
                <a:cs typeface="华文楷体"/>
              </a:rPr>
              <a:t>本世纪重大科学前沿问题</a:t>
            </a:r>
            <a:endParaRPr lang="en-US" altLang="zh-CN" b="1" dirty="0">
              <a:latin typeface="华文楷体"/>
              <a:ea typeface="华文楷体"/>
              <a:cs typeface="华文楷体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81186" y="858698"/>
            <a:ext cx="5969416" cy="5755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40000"/>
              </a:lnSpc>
              <a:buFont typeface="Arial"/>
              <a:buChar char="•"/>
            </a:pPr>
            <a:r>
              <a:rPr lang="zh-CN" altLang="en-US" sz="2400" b="1" dirty="0" smtClean="0">
                <a:latin typeface="华文楷体"/>
                <a:ea typeface="华文楷体"/>
                <a:cs typeface="华文楷体"/>
              </a:rPr>
              <a:t>标准</a:t>
            </a:r>
            <a:r>
              <a:rPr lang="zh-CN" altLang="en-US" sz="2400" b="1" dirty="0">
                <a:latin typeface="华文楷体"/>
                <a:ea typeface="华文楷体"/>
                <a:cs typeface="华文楷体"/>
              </a:rPr>
              <a:t>模型的</a:t>
            </a:r>
            <a:r>
              <a:rPr lang="en-US" sz="2400" b="1" dirty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Higgs</a:t>
            </a:r>
            <a:r>
              <a:rPr lang="zh-CN" altLang="en-US" sz="2400" b="1" dirty="0">
                <a:latin typeface="华文楷体"/>
                <a:ea typeface="华文楷体"/>
                <a:cs typeface="华文楷体"/>
              </a:rPr>
              <a:t>粒子反映什么样的</a:t>
            </a:r>
            <a:r>
              <a:rPr lang="zh-CN" altLang="en-US" sz="2400" b="1" dirty="0" smtClean="0">
                <a:latin typeface="华文楷体"/>
                <a:ea typeface="华文楷体"/>
                <a:cs typeface="华文楷体"/>
              </a:rPr>
              <a:t>相互</a:t>
            </a:r>
            <a:endParaRPr lang="en-US" altLang="zh-CN" sz="2400" b="1" dirty="0" smtClean="0">
              <a:latin typeface="华文楷体"/>
              <a:ea typeface="华文楷体"/>
              <a:cs typeface="华文楷体"/>
            </a:endParaRPr>
          </a:p>
          <a:p>
            <a:pPr lvl="0">
              <a:lnSpc>
                <a:spcPct val="140000"/>
              </a:lnSpc>
            </a:pPr>
            <a:r>
              <a:rPr lang="en-US" altLang="zh-CN" sz="2400" b="1" dirty="0">
                <a:latin typeface="华文楷体"/>
                <a:ea typeface="华文楷体"/>
                <a:cs typeface="华文楷体"/>
              </a:rPr>
              <a:t> </a:t>
            </a:r>
            <a:r>
              <a:rPr lang="en-US" altLang="zh-CN" sz="2400" b="1" dirty="0" smtClean="0">
                <a:latin typeface="华文楷体"/>
                <a:ea typeface="华文楷体"/>
                <a:cs typeface="华文楷体"/>
              </a:rPr>
              <a:t>    </a:t>
            </a:r>
            <a:r>
              <a:rPr lang="zh-CN" altLang="en-US" sz="2400" b="1" dirty="0" smtClean="0">
                <a:latin typeface="华文楷体"/>
                <a:ea typeface="华文楷体"/>
                <a:cs typeface="华文楷体"/>
              </a:rPr>
              <a:t>作用</a:t>
            </a:r>
            <a:r>
              <a:rPr lang="en-US" altLang="zh-CN" sz="2400" b="1" dirty="0" smtClean="0">
                <a:latin typeface="华文楷体"/>
                <a:ea typeface="华文楷体"/>
                <a:cs typeface="华文楷体"/>
              </a:rPr>
              <a:t>,</a:t>
            </a:r>
            <a:r>
              <a:rPr lang="zh-CN" altLang="en-US" sz="2400" b="1" dirty="0" smtClean="0">
                <a:latin typeface="华文楷体"/>
                <a:ea typeface="华文楷体"/>
                <a:cs typeface="华文楷体"/>
              </a:rPr>
              <a:t>是否有超出标准模型的新物理？</a:t>
            </a:r>
            <a:endParaRPr lang="en-US" altLang="zh-CN" sz="1000" b="1" dirty="0" smtClean="0">
              <a:latin typeface="华文楷体"/>
              <a:ea typeface="华文楷体"/>
              <a:cs typeface="华文楷体"/>
            </a:endParaRPr>
          </a:p>
          <a:p>
            <a:pPr marL="285750" lvl="0" indent="-285750">
              <a:lnSpc>
                <a:spcPct val="140000"/>
              </a:lnSpc>
              <a:buFont typeface="Arial"/>
              <a:buChar char="•"/>
            </a:pPr>
            <a:r>
              <a:rPr lang="zh-CN" altLang="en-US" sz="24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暗物质</a:t>
            </a:r>
            <a:endParaRPr lang="en-US" altLang="zh-CN" sz="2400" b="1" dirty="0">
              <a:latin typeface="华文楷体"/>
              <a:ea typeface="华文楷体"/>
              <a:cs typeface="华文楷体"/>
            </a:endParaRPr>
          </a:p>
          <a:p>
            <a:pPr marL="285750" lvl="0" indent="-285750">
              <a:lnSpc>
                <a:spcPct val="140000"/>
              </a:lnSpc>
              <a:buFont typeface="Arial"/>
              <a:buChar char="•"/>
            </a:pPr>
            <a:r>
              <a:rPr lang="zh-CN" altLang="en-US" sz="24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暗能量</a:t>
            </a:r>
            <a:endParaRPr lang="en-US" altLang="zh-CN" sz="800" b="1" dirty="0" smtClean="0">
              <a:latin typeface="华文楷体"/>
              <a:ea typeface="华文楷体"/>
              <a:cs typeface="华文楷体"/>
            </a:endParaRPr>
          </a:p>
          <a:p>
            <a:pPr marL="285750" lvl="0" indent="-285750">
              <a:lnSpc>
                <a:spcPct val="140000"/>
              </a:lnSpc>
              <a:buFont typeface="Arial"/>
              <a:buChar char="•"/>
            </a:pPr>
            <a:r>
              <a:rPr lang="zh-CN" altLang="en-US" sz="24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中微子</a:t>
            </a:r>
            <a:r>
              <a:rPr lang="zh-CN" altLang="en-US" sz="2400" b="1" dirty="0" smtClean="0">
                <a:latin typeface="华文楷体"/>
                <a:ea typeface="华文楷体"/>
                <a:cs typeface="华文楷体"/>
              </a:rPr>
              <a:t>的属性</a:t>
            </a:r>
            <a:endParaRPr lang="en-US" altLang="zh-CN" sz="1000" b="1" dirty="0" smtClean="0">
              <a:latin typeface="华文楷体"/>
              <a:ea typeface="华文楷体"/>
              <a:cs typeface="华文楷体"/>
            </a:endParaRPr>
          </a:p>
          <a:p>
            <a:pPr marL="285750" lvl="0" indent="-285750">
              <a:lnSpc>
                <a:spcPct val="140000"/>
              </a:lnSpc>
              <a:buFont typeface="Arial"/>
              <a:buChar char="•"/>
            </a:pPr>
            <a:r>
              <a:rPr lang="zh-CN" altLang="en-US" sz="24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引力</a:t>
            </a:r>
            <a:r>
              <a:rPr lang="zh-CN" altLang="en-US" sz="2400" b="1" dirty="0" smtClean="0">
                <a:latin typeface="华文楷体"/>
                <a:ea typeface="华文楷体"/>
                <a:cs typeface="华文楷体"/>
              </a:rPr>
              <a:t>量子化</a:t>
            </a:r>
            <a:endParaRPr lang="en-US" altLang="zh-CN" sz="1000" b="1" dirty="0" smtClean="0">
              <a:latin typeface="华文楷体"/>
              <a:ea typeface="华文楷体"/>
              <a:cs typeface="华文楷体"/>
            </a:endParaRPr>
          </a:p>
          <a:p>
            <a:pPr marL="285750" lvl="0" indent="-285750">
              <a:lnSpc>
                <a:spcPct val="140000"/>
              </a:lnSpc>
              <a:buFont typeface="Arial"/>
              <a:buChar char="•"/>
            </a:pPr>
            <a:r>
              <a:rPr lang="zh-CN" altLang="en-US" sz="2400" b="1" dirty="0" smtClean="0">
                <a:latin typeface="华文楷体"/>
                <a:ea typeface="华文楷体"/>
                <a:cs typeface="华文楷体"/>
              </a:rPr>
              <a:t>宇宙</a:t>
            </a:r>
            <a:r>
              <a:rPr lang="zh-CN" altLang="en-US" sz="24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起源</a:t>
            </a:r>
            <a:r>
              <a:rPr lang="zh-CN" altLang="en-US" sz="2400" b="1" dirty="0" smtClean="0">
                <a:latin typeface="华文楷体"/>
                <a:ea typeface="华文楷体"/>
                <a:cs typeface="华文楷体"/>
              </a:rPr>
              <a:t>及铁以上</a:t>
            </a:r>
            <a:r>
              <a:rPr lang="zh-CN" altLang="en-US" sz="24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重元素</a:t>
            </a:r>
            <a:r>
              <a:rPr lang="zh-CN" altLang="en-US" sz="2400" b="1" dirty="0" smtClean="0">
                <a:latin typeface="华文楷体"/>
                <a:ea typeface="华文楷体"/>
                <a:cs typeface="华文楷体"/>
              </a:rPr>
              <a:t>的形成</a:t>
            </a:r>
            <a:endParaRPr lang="en-US" altLang="zh-CN" sz="800" b="1" dirty="0">
              <a:latin typeface="华文楷体"/>
              <a:ea typeface="华文楷体"/>
              <a:cs typeface="华文楷体"/>
            </a:endParaRPr>
          </a:p>
          <a:p>
            <a:pPr marL="285750" lvl="0" indent="-285750">
              <a:lnSpc>
                <a:spcPct val="140000"/>
              </a:lnSpc>
              <a:buFont typeface="Arial"/>
              <a:buChar char="•"/>
            </a:pPr>
            <a:r>
              <a:rPr lang="zh-CN" altLang="en-US" sz="24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宇宙线</a:t>
            </a:r>
            <a:r>
              <a:rPr lang="zh-CN" altLang="en-US" sz="2400" b="1" dirty="0" smtClean="0">
                <a:latin typeface="华文楷体"/>
                <a:ea typeface="华文楷体"/>
                <a:cs typeface="华文楷体"/>
              </a:rPr>
              <a:t>粒子给我们带来的信息</a:t>
            </a:r>
            <a:endParaRPr lang="en-US" altLang="zh-CN" sz="800" b="1" dirty="0">
              <a:latin typeface="华文楷体"/>
              <a:ea typeface="华文楷体"/>
              <a:cs typeface="华文楷体"/>
            </a:endParaRPr>
          </a:p>
          <a:p>
            <a:pPr marL="285750" lvl="0" indent="-285750">
              <a:lnSpc>
                <a:spcPct val="140000"/>
              </a:lnSpc>
              <a:buFont typeface="Arial"/>
              <a:buChar char="•"/>
            </a:pPr>
            <a:r>
              <a:rPr lang="zh-CN" altLang="en-US" sz="2400" b="1" dirty="0" smtClean="0">
                <a:latin typeface="华文楷体"/>
                <a:ea typeface="华文楷体"/>
                <a:cs typeface="华文楷体"/>
              </a:rPr>
              <a:t>极端</a:t>
            </a:r>
            <a:r>
              <a:rPr lang="zh-CN" altLang="en-US" sz="2400" b="1" dirty="0">
                <a:latin typeface="华文楷体"/>
                <a:ea typeface="华文楷体"/>
                <a:cs typeface="华文楷体"/>
              </a:rPr>
              <a:t>条件</a:t>
            </a:r>
            <a:r>
              <a:rPr lang="zh-CN" altLang="en-US" sz="2400" b="1" dirty="0" smtClean="0">
                <a:latin typeface="华文楷体"/>
                <a:ea typeface="华文楷体"/>
                <a:cs typeface="华文楷体"/>
              </a:rPr>
              <a:t>下的物质形态及</a:t>
            </a:r>
            <a:r>
              <a:rPr lang="zh-CN" altLang="en-US" sz="24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奇异物质</a:t>
            </a:r>
            <a:endParaRPr lang="en-US" altLang="zh-CN" sz="1000" b="1" dirty="0" smtClean="0">
              <a:solidFill>
                <a:srgbClr val="FF0000"/>
              </a:solidFill>
              <a:latin typeface="华文楷体"/>
              <a:ea typeface="华文楷体"/>
              <a:cs typeface="华文楷体"/>
            </a:endParaRPr>
          </a:p>
          <a:p>
            <a:pPr marL="285750" lvl="0" indent="-285750">
              <a:lnSpc>
                <a:spcPct val="140000"/>
              </a:lnSpc>
              <a:buFont typeface="Arial"/>
              <a:buChar char="•"/>
            </a:pPr>
            <a:r>
              <a:rPr lang="zh-CN" altLang="en-US" sz="2400" b="1" dirty="0" smtClean="0">
                <a:solidFill>
                  <a:srgbClr val="000000"/>
                </a:solidFill>
                <a:latin typeface="华文楷体"/>
                <a:ea typeface="华文楷体"/>
                <a:cs typeface="华文楷体"/>
              </a:rPr>
              <a:t>宇宙中正</a:t>
            </a:r>
            <a:r>
              <a:rPr lang="zh-CN" altLang="en-US" sz="24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反物质</a:t>
            </a:r>
            <a:r>
              <a:rPr lang="zh-CN" altLang="en-US" sz="2400" b="1" dirty="0" smtClean="0">
                <a:solidFill>
                  <a:srgbClr val="000000"/>
                </a:solidFill>
                <a:latin typeface="华文楷体"/>
                <a:ea typeface="华文楷体"/>
                <a:cs typeface="华文楷体"/>
              </a:rPr>
              <a:t>不对称</a:t>
            </a:r>
            <a:endParaRPr lang="en-US" altLang="zh-CN" sz="800" b="1" dirty="0">
              <a:latin typeface="华文楷体"/>
              <a:ea typeface="华文楷体"/>
              <a:cs typeface="华文楷体"/>
            </a:endParaRPr>
          </a:p>
          <a:p>
            <a:pPr marL="285750" lvl="0" indent="-285750">
              <a:lnSpc>
                <a:spcPct val="140000"/>
              </a:lnSpc>
              <a:buFont typeface="Arial"/>
              <a:buChar char="•"/>
            </a:pPr>
            <a:r>
              <a:rPr lang="zh-CN" altLang="en-US" sz="2400" b="1" dirty="0" smtClean="0">
                <a:latin typeface="华文楷体"/>
                <a:ea typeface="华文楷体"/>
                <a:cs typeface="华文楷体"/>
              </a:rPr>
              <a:t>万有引力与弱电及强</a:t>
            </a:r>
            <a:r>
              <a:rPr lang="zh-CN" altLang="en-US" sz="24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相互作用的统一</a:t>
            </a:r>
            <a:endParaRPr lang="en-US" altLang="zh-CN" sz="2400" b="1" dirty="0" smtClean="0">
              <a:latin typeface="华文楷体"/>
              <a:ea typeface="华文楷体"/>
              <a:cs typeface="华文楷体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00080" y="6339070"/>
            <a:ext cx="2133600" cy="365125"/>
          </a:xfrm>
        </p:spPr>
        <p:txBody>
          <a:bodyPr/>
          <a:lstStyle/>
          <a:p>
            <a:fld id="{C973300C-797F-D148-A78D-320196FBAF04}" type="slidenum">
              <a:rPr lang="en-US" smtClean="0"/>
              <a:t>5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53402" y="1023819"/>
            <a:ext cx="17119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ATLAS, CMS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96103" y="2030119"/>
            <a:ext cx="445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01331" y="3037488"/>
            <a:ext cx="445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56583" y="5090202"/>
            <a:ext cx="445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35921" y="6111734"/>
            <a:ext cx="445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28865" y="5604991"/>
            <a:ext cx="445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02737" y="1020953"/>
            <a:ext cx="445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6122" y="2031298"/>
            <a:ext cx="17119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ATLAS, CMS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9322" y="3037488"/>
            <a:ext cx="17119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ATLAS, CMS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9322" y="4754030"/>
            <a:ext cx="17119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ALICE, </a:t>
            </a:r>
            <a:r>
              <a:rPr lang="en-US" sz="2400" b="1" dirty="0" err="1" smtClean="0">
                <a:solidFill>
                  <a:srgbClr val="0000FF"/>
                </a:solidFill>
              </a:rPr>
              <a:t>LHCb</a:t>
            </a:r>
            <a:endParaRPr lang="en-US" sz="2400" b="1" dirty="0" smtClean="0">
              <a:solidFill>
                <a:srgbClr val="0000FF"/>
              </a:solidFill>
            </a:endParaRPr>
          </a:p>
          <a:p>
            <a:r>
              <a:rPr lang="en-US" sz="2400" b="1" dirty="0" smtClean="0">
                <a:solidFill>
                  <a:srgbClr val="0000FF"/>
                </a:solidFill>
              </a:rPr>
              <a:t>ATLAS, CMS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24955" y="5561300"/>
            <a:ext cx="8316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0000FF"/>
                </a:solidFill>
              </a:rPr>
              <a:t>LHCb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9402" y="5939829"/>
            <a:ext cx="17119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ALICE, </a:t>
            </a:r>
            <a:r>
              <a:rPr lang="en-US" sz="2400" b="1" dirty="0" err="1" smtClean="0">
                <a:solidFill>
                  <a:srgbClr val="0000FF"/>
                </a:solidFill>
              </a:rPr>
              <a:t>LHCb</a:t>
            </a:r>
            <a:endParaRPr lang="en-US" sz="2400" b="1" dirty="0" smtClean="0">
              <a:solidFill>
                <a:srgbClr val="0000FF"/>
              </a:solidFill>
            </a:endParaRPr>
          </a:p>
          <a:p>
            <a:r>
              <a:rPr lang="en-US" sz="2400" b="1" dirty="0" smtClean="0">
                <a:solidFill>
                  <a:srgbClr val="0000FF"/>
                </a:solidFill>
              </a:rPr>
              <a:t>ATLAS, CMS</a:t>
            </a:r>
            <a:endParaRPr lang="en-US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882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7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00" y="50538"/>
            <a:ext cx="9110800" cy="935863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Roadmaps of Europe and USA</a:t>
            </a:r>
            <a:br>
              <a:rPr lang="en-US" sz="3600" b="1" dirty="0" smtClean="0"/>
            </a:br>
            <a:r>
              <a:rPr lang="zh-CN" altLang="en-US" sz="3600" b="1" dirty="0" smtClean="0">
                <a:latin typeface="华文楷体"/>
                <a:ea typeface="华文楷体"/>
                <a:cs typeface="华文楷体"/>
              </a:rPr>
              <a:t>欧美高能物理发展路线图</a:t>
            </a:r>
            <a:r>
              <a:rPr lang="en-US" sz="3600" b="1" dirty="0" smtClean="0"/>
              <a:t> </a:t>
            </a:r>
            <a:endParaRPr lang="en-US" sz="3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13758" y="2855734"/>
            <a:ext cx="830924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USA</a:t>
            </a:r>
          </a:p>
          <a:p>
            <a:r>
              <a:rPr lang="en-US" sz="2400" b="1" dirty="0"/>
              <a:t>• </a:t>
            </a:r>
            <a:r>
              <a:rPr lang="en-US" sz="2400" b="1" dirty="0" smtClean="0">
                <a:solidFill>
                  <a:srgbClr val="0000FF"/>
                </a:solidFill>
              </a:rPr>
              <a:t>Use the Higgs boson as a new tool for discovery</a:t>
            </a:r>
            <a:r>
              <a:rPr lang="zh-CN" altLang="en-US" sz="2400" b="1" dirty="0" smtClean="0">
                <a:solidFill>
                  <a:srgbClr val="0000FF"/>
                </a:solidFill>
              </a:rPr>
              <a:t>；</a:t>
            </a:r>
            <a:endParaRPr lang="en-US" sz="2400" b="1" dirty="0">
              <a:solidFill>
                <a:srgbClr val="0000FF"/>
              </a:solidFill>
            </a:endParaRPr>
          </a:p>
          <a:p>
            <a:r>
              <a:rPr lang="en-US" sz="2400" b="1" dirty="0"/>
              <a:t>• Pursue the physics associated with neutrino </a:t>
            </a:r>
            <a:r>
              <a:rPr lang="en-US" sz="2400" b="1" dirty="0" smtClean="0"/>
              <a:t>mass</a:t>
            </a:r>
            <a:r>
              <a:rPr lang="zh-CN" altLang="en-US" sz="2400" b="1" dirty="0" smtClean="0"/>
              <a:t>；</a:t>
            </a:r>
            <a:endParaRPr lang="en-US" sz="2400" b="1" dirty="0"/>
          </a:p>
          <a:p>
            <a:r>
              <a:rPr lang="en-US" sz="2400" b="1" dirty="0"/>
              <a:t>• </a:t>
            </a:r>
            <a:r>
              <a:rPr lang="en-US" sz="2400" b="1" dirty="0" smtClean="0"/>
              <a:t>Identify the new physics of </a:t>
            </a:r>
            <a:r>
              <a:rPr lang="en-US" sz="2400" b="1" dirty="0" smtClean="0">
                <a:solidFill>
                  <a:srgbClr val="0000FF"/>
                </a:solidFill>
              </a:rPr>
              <a:t>dark matter</a:t>
            </a:r>
            <a:r>
              <a:rPr lang="zh-CN" altLang="en-US" sz="2400" b="1" dirty="0" smtClean="0"/>
              <a:t>；</a:t>
            </a:r>
            <a:endParaRPr lang="en-US" sz="2400" b="1" dirty="0"/>
          </a:p>
          <a:p>
            <a:r>
              <a:rPr lang="en-US" sz="2400" b="1" dirty="0"/>
              <a:t>• Understand cosmic acceleration: dark energy and inflation</a:t>
            </a:r>
          </a:p>
          <a:p>
            <a:r>
              <a:rPr lang="en-US" sz="2400" b="1" dirty="0"/>
              <a:t>• </a:t>
            </a:r>
            <a:r>
              <a:rPr lang="en-US" sz="2400" b="1" dirty="0" smtClean="0"/>
              <a:t>Explore the unknown: </a:t>
            </a:r>
            <a:r>
              <a:rPr lang="en-US" sz="2400" b="1" dirty="0" smtClean="0">
                <a:solidFill>
                  <a:srgbClr val="0000FF"/>
                </a:solidFill>
              </a:rPr>
              <a:t>new particles</a:t>
            </a:r>
            <a:r>
              <a:rPr lang="en-US" sz="2400" b="1" dirty="0" smtClean="0"/>
              <a:t>, </a:t>
            </a:r>
            <a:r>
              <a:rPr lang="en-US" sz="2400" b="1" dirty="0" smtClean="0">
                <a:solidFill>
                  <a:srgbClr val="0000FF"/>
                </a:solidFill>
              </a:rPr>
              <a:t>interactions</a:t>
            </a:r>
            <a:r>
              <a:rPr lang="en-US" sz="2400" b="1" dirty="0"/>
              <a:t>, and </a:t>
            </a:r>
            <a:endParaRPr lang="en-US" sz="2400" b="1" dirty="0" smtClean="0"/>
          </a:p>
          <a:p>
            <a:r>
              <a:rPr lang="en-US" sz="2400" b="1" dirty="0"/>
              <a:t> </a:t>
            </a:r>
            <a:r>
              <a:rPr lang="en-US" sz="2400" b="1" dirty="0" smtClean="0"/>
              <a:t>  physical principles.</a:t>
            </a:r>
          </a:p>
        </p:txBody>
      </p:sp>
      <p:sp>
        <p:nvSpPr>
          <p:cNvPr id="6" name="Rectangle 5"/>
          <p:cNvSpPr/>
          <p:nvPr/>
        </p:nvSpPr>
        <p:spPr>
          <a:xfrm>
            <a:off x="695038" y="986402"/>
            <a:ext cx="7991762" cy="185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fr-FR" sz="2400" b="1" dirty="0" err="1">
                <a:solidFill>
                  <a:srgbClr val="FF0000"/>
                </a:solidFill>
                <a:latin typeface="+mj-lt"/>
                <a:cs typeface="Trebuchet MS"/>
              </a:rPr>
              <a:t>Europe’s</a:t>
            </a:r>
            <a:r>
              <a:rPr lang="fr-FR" sz="2400" b="1" dirty="0">
                <a:latin typeface="+mj-lt"/>
                <a:cs typeface="Trebuchet MS"/>
              </a:rPr>
              <a:t> top </a:t>
            </a:r>
            <a:r>
              <a:rPr lang="fr-FR" sz="2400" b="1" dirty="0" err="1">
                <a:latin typeface="+mj-lt"/>
                <a:cs typeface="Trebuchet MS"/>
              </a:rPr>
              <a:t>priority</a:t>
            </a:r>
            <a:r>
              <a:rPr lang="fr-FR" sz="2400" b="1" dirty="0">
                <a:latin typeface="+mj-lt"/>
                <a:cs typeface="Trebuchet MS"/>
              </a:rPr>
              <a:t> </a:t>
            </a:r>
            <a:r>
              <a:rPr lang="fr-FR" sz="2400" b="1" dirty="0" err="1">
                <a:latin typeface="+mj-lt"/>
                <a:cs typeface="Trebuchet MS"/>
              </a:rPr>
              <a:t>should</a:t>
            </a:r>
            <a:r>
              <a:rPr lang="fr-FR" sz="2400" b="1" dirty="0">
                <a:latin typeface="+mj-lt"/>
                <a:cs typeface="Trebuchet MS"/>
              </a:rPr>
              <a:t> </a:t>
            </a:r>
            <a:r>
              <a:rPr lang="fr-FR" sz="2400" b="1" dirty="0" err="1">
                <a:latin typeface="+mj-lt"/>
                <a:cs typeface="Trebuchet MS"/>
              </a:rPr>
              <a:t>be</a:t>
            </a:r>
            <a:r>
              <a:rPr lang="fr-FR" sz="2400" b="1" dirty="0">
                <a:latin typeface="+mj-lt"/>
                <a:cs typeface="Trebuchet MS"/>
              </a:rPr>
              <a:t> the exploitation of the </a:t>
            </a:r>
            <a:r>
              <a:rPr lang="fr-FR" sz="2400" b="1" dirty="0">
                <a:solidFill>
                  <a:srgbClr val="0000FF"/>
                </a:solidFill>
                <a:latin typeface="+mj-lt"/>
                <a:cs typeface="Trebuchet MS"/>
              </a:rPr>
              <a:t>full </a:t>
            </a:r>
            <a:r>
              <a:rPr lang="fr-FR" sz="2400" b="1" dirty="0" err="1">
                <a:solidFill>
                  <a:srgbClr val="0000FF"/>
                </a:solidFill>
                <a:latin typeface="+mj-lt"/>
                <a:cs typeface="Trebuchet MS"/>
              </a:rPr>
              <a:t>potential</a:t>
            </a:r>
            <a:r>
              <a:rPr lang="fr-FR" sz="2400" b="1" dirty="0">
                <a:solidFill>
                  <a:srgbClr val="0000FF"/>
                </a:solidFill>
                <a:latin typeface="+mj-lt"/>
                <a:cs typeface="Trebuchet MS"/>
              </a:rPr>
              <a:t> of the LHC</a:t>
            </a:r>
            <a:r>
              <a:rPr lang="fr-FR" sz="2400" b="1" dirty="0">
                <a:latin typeface="+mj-lt"/>
                <a:cs typeface="Trebuchet MS"/>
              </a:rPr>
              <a:t>, </a:t>
            </a:r>
            <a:r>
              <a:rPr lang="fr-FR" sz="2400" b="1" dirty="0" err="1">
                <a:latin typeface="+mj-lt"/>
                <a:cs typeface="Trebuchet MS"/>
              </a:rPr>
              <a:t>including</a:t>
            </a:r>
            <a:r>
              <a:rPr lang="fr-FR" sz="2400" b="1" dirty="0">
                <a:latin typeface="+mj-lt"/>
                <a:cs typeface="Trebuchet MS"/>
              </a:rPr>
              <a:t> the </a:t>
            </a:r>
            <a:r>
              <a:rPr lang="fr-FR" sz="2400" b="1" dirty="0" err="1">
                <a:latin typeface="+mj-lt"/>
                <a:cs typeface="Trebuchet MS"/>
              </a:rPr>
              <a:t>high-luminosity</a:t>
            </a:r>
            <a:r>
              <a:rPr lang="fr-FR" sz="2400" b="1" dirty="0">
                <a:latin typeface="+mj-lt"/>
                <a:cs typeface="Trebuchet MS"/>
              </a:rPr>
              <a:t> upgrade of the machine and detectors </a:t>
            </a:r>
            <a:r>
              <a:rPr lang="fr-FR" sz="2400" b="1" dirty="0" err="1">
                <a:latin typeface="+mj-lt"/>
                <a:cs typeface="Trebuchet MS"/>
              </a:rPr>
              <a:t>with</a:t>
            </a:r>
            <a:r>
              <a:rPr lang="fr-FR" sz="2400" b="1" dirty="0">
                <a:latin typeface="+mj-lt"/>
                <a:cs typeface="Trebuchet MS"/>
              </a:rPr>
              <a:t> a </a:t>
            </a:r>
            <a:r>
              <a:rPr lang="fr-FR" sz="2400" b="1" dirty="0" err="1">
                <a:latin typeface="+mj-lt"/>
                <a:cs typeface="Trebuchet MS"/>
              </a:rPr>
              <a:t>view</a:t>
            </a:r>
            <a:r>
              <a:rPr lang="fr-FR" sz="2400" b="1" dirty="0">
                <a:latin typeface="+mj-lt"/>
                <a:cs typeface="Trebuchet MS"/>
              </a:rPr>
              <a:t> to </a:t>
            </a:r>
            <a:r>
              <a:rPr lang="fr-FR" sz="2400" b="1" dirty="0" err="1">
                <a:latin typeface="+mj-lt"/>
                <a:cs typeface="Trebuchet MS"/>
              </a:rPr>
              <a:t>collecting</a:t>
            </a:r>
            <a:r>
              <a:rPr lang="fr-FR" sz="2400" b="1" dirty="0">
                <a:latin typeface="+mj-lt"/>
                <a:cs typeface="Trebuchet MS"/>
              </a:rPr>
              <a:t> </a:t>
            </a:r>
            <a:r>
              <a:rPr lang="fr-FR" sz="2400" b="1" dirty="0" err="1">
                <a:latin typeface="+mj-lt"/>
                <a:cs typeface="Trebuchet MS"/>
              </a:rPr>
              <a:t>ten</a:t>
            </a:r>
            <a:r>
              <a:rPr lang="fr-FR" sz="2400" b="1" dirty="0">
                <a:latin typeface="+mj-lt"/>
                <a:cs typeface="Trebuchet MS"/>
              </a:rPr>
              <a:t> times more data </a:t>
            </a:r>
            <a:r>
              <a:rPr lang="fr-FR" sz="2400" b="1" dirty="0" err="1">
                <a:latin typeface="+mj-lt"/>
                <a:cs typeface="Trebuchet MS"/>
              </a:rPr>
              <a:t>than</a:t>
            </a:r>
            <a:r>
              <a:rPr lang="fr-FR" sz="2400" b="1" dirty="0">
                <a:latin typeface="+mj-lt"/>
                <a:cs typeface="Trebuchet MS"/>
              </a:rPr>
              <a:t> in the initial design, by </a:t>
            </a:r>
            <a:r>
              <a:rPr lang="fr-FR" sz="2400" b="1" dirty="0" err="1">
                <a:latin typeface="+mj-lt"/>
                <a:cs typeface="Trebuchet MS"/>
              </a:rPr>
              <a:t>around</a:t>
            </a:r>
            <a:r>
              <a:rPr lang="fr-FR" sz="2400" b="1" dirty="0">
                <a:latin typeface="+mj-lt"/>
                <a:cs typeface="Trebuchet MS"/>
              </a:rPr>
              <a:t> 2030.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85713" y="1952898"/>
            <a:ext cx="7948322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最高优先级是充分发掘大型强子对撞机的潜力，包括高亮</a:t>
            </a:r>
            <a:endParaRPr lang="en-US" altLang="zh-CN" sz="2400" b="1" dirty="0" smtClean="0">
              <a:solidFill>
                <a:srgbClr val="0000FF"/>
              </a:solidFill>
              <a:latin typeface="华文楷体"/>
              <a:ea typeface="华文楷体"/>
              <a:cs typeface="华文楷体"/>
            </a:endParaRPr>
          </a:p>
          <a:p>
            <a:r>
              <a:rPr lang="zh-CN" altLang="en-US" sz="2400" b="1" dirty="0" smtClean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度的升级以在</a:t>
            </a:r>
            <a:r>
              <a:rPr lang="en-US" altLang="zh-CN" sz="2400" b="1" dirty="0" smtClean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2030</a:t>
            </a:r>
            <a:r>
              <a:rPr lang="zh-CN" altLang="en-US" sz="2400" b="1" dirty="0" smtClean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左右收集比最初设计高数十倍的数据。</a:t>
            </a:r>
            <a:endParaRPr lang="en-US" sz="2400" b="1" dirty="0">
              <a:solidFill>
                <a:srgbClr val="0000FF"/>
              </a:solidFill>
              <a:latin typeface="华文楷体"/>
              <a:ea typeface="华文楷体"/>
              <a:cs typeface="华文楷体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5038" y="5533390"/>
            <a:ext cx="7880002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LHC: </a:t>
            </a:r>
            <a:r>
              <a:rPr lang="zh-CN" altLang="en-US" sz="2400" b="1" dirty="0" smtClean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以</a:t>
            </a:r>
            <a:r>
              <a:rPr lang="en-US" altLang="zh-CN" sz="2400" b="1" dirty="0" smtClean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Higgs</a:t>
            </a:r>
            <a:r>
              <a:rPr lang="zh-CN" altLang="en-US" sz="2400" b="1" dirty="0" smtClean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粒子为工具发现新物理；寻找新粒子，新相互作用，暗物质</a:t>
            </a:r>
            <a:r>
              <a:rPr lang="en-US" altLang="zh-CN" sz="2400" b="1" dirty="0" smtClean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.</a:t>
            </a:r>
            <a:endParaRPr lang="en-US" sz="2400" b="1" dirty="0">
              <a:solidFill>
                <a:srgbClr val="0000FF"/>
              </a:solidFill>
              <a:latin typeface="华文楷体"/>
              <a:ea typeface="华文楷体"/>
              <a:cs typeface="华文楷体"/>
            </a:endParaRPr>
          </a:p>
        </p:txBody>
      </p:sp>
    </p:spTree>
    <p:extLst>
      <p:ext uri="{BB962C8B-B14F-4D97-AF65-F5344CB8AC3E}">
        <p14:creationId xmlns:p14="http://schemas.microsoft.com/office/powerpoint/2010/main" val="571793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3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00" y="6743"/>
            <a:ext cx="9110800" cy="858204"/>
          </a:xfrm>
        </p:spPr>
        <p:txBody>
          <a:bodyPr>
            <a:noAutofit/>
          </a:bodyPr>
          <a:lstStyle/>
          <a:p>
            <a:r>
              <a:rPr lang="zh-CN" altLang="en-US" sz="3600" b="1" dirty="0" smtClean="0">
                <a:solidFill>
                  <a:srgbClr val="000000"/>
                </a:solidFill>
                <a:latin typeface="华文楷体"/>
                <a:ea typeface="华文楷体"/>
                <a:cs typeface="华文楷体"/>
              </a:rPr>
              <a:t>人类共建</a:t>
            </a:r>
            <a:r>
              <a:rPr lang="en-US" sz="36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27</a:t>
            </a:r>
            <a:r>
              <a:rPr lang="zh-CN" altLang="en-US" sz="3600" b="1" dirty="0" smtClean="0">
                <a:solidFill>
                  <a:srgbClr val="000000"/>
                </a:solidFill>
                <a:latin typeface="华文楷体"/>
                <a:ea typeface="华文楷体"/>
                <a:cs typeface="华文楷体"/>
              </a:rPr>
              <a:t>个粒子加速器</a:t>
            </a:r>
            <a:r>
              <a:rPr lang="zh-CN" altLang="en-US" sz="3600" b="1" dirty="0">
                <a:solidFill>
                  <a:srgbClr val="000000"/>
                </a:solidFill>
                <a:latin typeface="华文楷体"/>
                <a:ea typeface="华文楷体"/>
                <a:cs typeface="华文楷体"/>
              </a:rPr>
              <a:t>，</a:t>
            </a:r>
            <a:r>
              <a:rPr lang="zh-CN" altLang="en-US" sz="3600" b="1" dirty="0" smtClean="0">
                <a:solidFill>
                  <a:srgbClr val="000000"/>
                </a:solidFill>
                <a:latin typeface="华文楷体"/>
                <a:ea typeface="华文楷体"/>
                <a:cs typeface="华文楷体"/>
              </a:rPr>
              <a:t>尚有</a:t>
            </a:r>
            <a:r>
              <a:rPr lang="en-US" sz="36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7</a:t>
            </a:r>
            <a:r>
              <a:rPr lang="zh-CN" altLang="en-US" sz="3600" b="1" dirty="0" smtClean="0">
                <a:solidFill>
                  <a:srgbClr val="000000"/>
                </a:solidFill>
                <a:latin typeface="华文楷体"/>
                <a:ea typeface="华文楷体"/>
                <a:cs typeface="华文楷体"/>
              </a:rPr>
              <a:t>个在运行</a:t>
            </a:r>
            <a:r>
              <a:rPr lang="en-US" sz="3600" b="1" dirty="0" smtClean="0">
                <a:solidFill>
                  <a:srgbClr val="000000"/>
                </a:solidFill>
                <a:latin typeface="华文楷体"/>
                <a:ea typeface="华文楷体"/>
                <a:cs typeface="华文楷体"/>
              </a:rPr>
              <a:t>  </a:t>
            </a:r>
            <a:endParaRPr lang="en-US" sz="3600" b="1" dirty="0">
              <a:solidFill>
                <a:srgbClr val="000000"/>
              </a:solidFill>
              <a:latin typeface="华文楷体"/>
              <a:ea typeface="华文楷体"/>
              <a:cs typeface="华文楷体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0" y="937128"/>
            <a:ext cx="9144000" cy="5262918"/>
          </a:xfrm>
          <a:prstGeom prst="rect">
            <a:avLst/>
          </a:prstGeom>
        </p:spPr>
      </p:pic>
      <p:sp>
        <p:nvSpPr>
          <p:cNvPr id="3" name="Line Callout 1 2"/>
          <p:cNvSpPr/>
          <p:nvPr/>
        </p:nvSpPr>
        <p:spPr>
          <a:xfrm>
            <a:off x="2286000" y="1123465"/>
            <a:ext cx="1483360" cy="1523999"/>
          </a:xfrm>
          <a:prstGeom prst="borderCallout1">
            <a:avLst>
              <a:gd name="adj1" fmla="val 102073"/>
              <a:gd name="adj2" fmla="val 99074"/>
              <a:gd name="adj3" fmla="val 140326"/>
              <a:gd name="adj4" fmla="val 128632"/>
            </a:avLst>
          </a:prstGeom>
          <a:solidFill>
            <a:srgbClr val="FFFF00">
              <a:alpha val="64000"/>
            </a:srgbClr>
          </a:solidFill>
          <a:ln w="3810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欧洲</a:t>
            </a:r>
            <a:endParaRPr lang="en-US" sz="2400" b="1" dirty="0" smtClean="0">
              <a:solidFill>
                <a:srgbClr val="0000FF"/>
              </a:solidFill>
              <a:latin typeface="华文楷体"/>
              <a:ea typeface="华文楷体"/>
              <a:cs typeface="华文楷体"/>
            </a:endParaRPr>
          </a:p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HLHC 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CLIC ?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FCC ?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Line Callout 1 6"/>
          <p:cNvSpPr/>
          <p:nvPr/>
        </p:nvSpPr>
        <p:spPr>
          <a:xfrm>
            <a:off x="2611509" y="3726579"/>
            <a:ext cx="975360" cy="944880"/>
          </a:xfrm>
          <a:prstGeom prst="borderCallout1">
            <a:avLst>
              <a:gd name="adj1" fmla="val 703"/>
              <a:gd name="adj2" fmla="val -718"/>
              <a:gd name="adj3" fmla="val -18276"/>
              <a:gd name="adj4" fmla="val -31634"/>
            </a:avLst>
          </a:prstGeom>
          <a:solidFill>
            <a:srgbClr val="FFFF00">
              <a:alpha val="64000"/>
            </a:srgbClr>
          </a:solidFill>
          <a:ln w="3810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美国</a:t>
            </a:r>
            <a:endParaRPr lang="en-US" sz="2400" b="1" dirty="0" smtClean="0">
              <a:solidFill>
                <a:srgbClr val="0000FF"/>
              </a:solidFill>
              <a:latin typeface="华文楷体"/>
              <a:ea typeface="华文楷体"/>
              <a:cs typeface="华文楷体"/>
            </a:endParaRPr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EIC ?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Line Callout 1 7"/>
          <p:cNvSpPr/>
          <p:nvPr/>
        </p:nvSpPr>
        <p:spPr>
          <a:xfrm>
            <a:off x="4620846" y="1398176"/>
            <a:ext cx="1200834" cy="721360"/>
          </a:xfrm>
          <a:prstGeom prst="borderCallout1">
            <a:avLst>
              <a:gd name="adj1" fmla="val 100147"/>
              <a:gd name="adj2" fmla="val 46189"/>
              <a:gd name="adj3" fmla="val 199366"/>
              <a:gd name="adj4" fmla="val 124331"/>
            </a:avLst>
          </a:prstGeom>
          <a:solidFill>
            <a:srgbClr val="FFFF00">
              <a:alpha val="64000"/>
            </a:srgbClr>
          </a:solidFill>
          <a:ln w="3810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>
                <a:solidFill>
                  <a:srgbClr val="0000FF"/>
                </a:solidFill>
              </a:rPr>
              <a:t>Russia</a:t>
            </a:r>
            <a:endParaRPr lang="en-US" sz="2400" b="1" dirty="0" smtClean="0">
              <a:solidFill>
                <a:srgbClr val="0000FF"/>
              </a:solidFill>
            </a:endParaRPr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STCF ?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" name="Line Callout 1 8"/>
          <p:cNvSpPr/>
          <p:nvPr/>
        </p:nvSpPr>
        <p:spPr>
          <a:xfrm>
            <a:off x="7355840" y="4150174"/>
            <a:ext cx="1402080" cy="1078132"/>
          </a:xfrm>
          <a:prstGeom prst="borderCallout1">
            <a:avLst>
              <a:gd name="adj1" fmla="val -2260"/>
              <a:gd name="adj2" fmla="val 47705"/>
              <a:gd name="adj3" fmla="val -29606"/>
              <a:gd name="adj4" fmla="val 24254"/>
            </a:avLst>
          </a:prstGeom>
          <a:solidFill>
            <a:srgbClr val="FFFF00">
              <a:alpha val="64000"/>
            </a:srgbClr>
          </a:solidFill>
          <a:ln w="3810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日本</a:t>
            </a:r>
            <a:endParaRPr lang="en-US" sz="2400" b="1" dirty="0" smtClean="0">
              <a:solidFill>
                <a:srgbClr val="0000FF"/>
              </a:solidFill>
              <a:latin typeface="华文楷体"/>
              <a:ea typeface="华文楷体"/>
              <a:cs typeface="华文楷体"/>
            </a:endParaRPr>
          </a:p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SKEK-B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ILC ?</a:t>
            </a:r>
          </a:p>
        </p:txBody>
      </p:sp>
      <p:sp>
        <p:nvSpPr>
          <p:cNvPr id="10" name="Line Callout 1 9"/>
          <p:cNvSpPr/>
          <p:nvPr/>
        </p:nvSpPr>
        <p:spPr>
          <a:xfrm>
            <a:off x="7355840" y="957448"/>
            <a:ext cx="1763260" cy="1250402"/>
          </a:xfrm>
          <a:prstGeom prst="borderCallout1">
            <a:avLst>
              <a:gd name="adj1" fmla="val 102073"/>
              <a:gd name="adj2" fmla="val 42910"/>
              <a:gd name="adj3" fmla="val 184707"/>
              <a:gd name="adj4" fmla="val -9354"/>
            </a:avLst>
          </a:prstGeom>
          <a:solidFill>
            <a:srgbClr val="FFFF00">
              <a:alpha val="64000"/>
            </a:srgbClr>
          </a:solidFill>
          <a:ln w="3810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中国</a:t>
            </a:r>
            <a:endParaRPr lang="en-US" sz="2400" b="1" dirty="0" smtClean="0">
              <a:solidFill>
                <a:srgbClr val="0000FF"/>
              </a:solidFill>
              <a:latin typeface="华文楷体"/>
              <a:ea typeface="华文楷体"/>
              <a:cs typeface="华文楷体"/>
            </a:endParaRPr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CEPC (ZF)?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HIEPA ?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3686" y="5402101"/>
            <a:ext cx="8784008" cy="138499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大国行为</a:t>
            </a:r>
            <a:r>
              <a:rPr lang="zh-CN" altLang="zh-CN" sz="2800" b="1" dirty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，</a:t>
            </a:r>
            <a:r>
              <a:rPr lang="zh-CN" altLang="en-US" sz="2800" b="1" dirty="0" smtClean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反映一个国家甚至人类</a:t>
            </a:r>
            <a:r>
              <a:rPr lang="zh-CN" altLang="en-US" sz="2800" b="1" dirty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的经济、科学技术和</a:t>
            </a:r>
            <a:r>
              <a:rPr lang="zh-CN" altLang="en-US" sz="2800" b="1" dirty="0" smtClean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教育的综合实力。中国在此领域应该有与</a:t>
            </a:r>
            <a:r>
              <a:rPr lang="zh-CN" altLang="en-US" sz="28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大国地位相称的作为</a:t>
            </a:r>
            <a:r>
              <a:rPr lang="zh-CN" altLang="en-US" sz="2800" b="1" dirty="0" smtClean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。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759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0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28077"/>
          </a:xfrm>
        </p:spPr>
        <p:txBody>
          <a:bodyPr>
            <a:noAutofit/>
          </a:bodyPr>
          <a:lstStyle/>
          <a:p>
            <a:r>
              <a:rPr lang="zh-CN" altLang="en-US" b="1" dirty="0" smtClean="0">
                <a:latin typeface="华文楷体"/>
                <a:ea typeface="华文楷体"/>
                <a:cs typeface="华文楷体"/>
              </a:rPr>
              <a:t>大型强子对撞机－机遇与挑战</a:t>
            </a:r>
            <a:endParaRPr lang="en-US" b="1" dirty="0">
              <a:latin typeface="华文楷体"/>
              <a:ea typeface="华文楷体"/>
              <a:cs typeface="华文楷体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8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00" y="1563208"/>
            <a:ext cx="7660640" cy="1032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endParaRPr lang="en-US" altLang="zh-CN" sz="1200" b="1" dirty="0" smtClean="0">
              <a:latin typeface="华文楷体"/>
              <a:ea typeface="华文楷体"/>
              <a:cs typeface="华文楷体"/>
            </a:endParaRPr>
          </a:p>
          <a:p>
            <a:pPr marL="457200" indent="-457200" algn="ctr">
              <a:lnSpc>
                <a:spcPct val="120000"/>
              </a:lnSpc>
              <a:buFont typeface="Arial"/>
              <a:buChar char="•"/>
            </a:pPr>
            <a:r>
              <a:rPr lang="zh-CN" altLang="en-US" sz="4000" b="1" dirty="0" smtClean="0">
                <a:latin typeface="华文楷体"/>
                <a:ea typeface="华文楷体"/>
                <a:cs typeface="华文楷体"/>
              </a:rPr>
              <a:t>中国在</a:t>
            </a:r>
            <a:r>
              <a:rPr lang="en-US" altLang="zh-CN" sz="4000" b="1" dirty="0" smtClean="0">
                <a:latin typeface="华文楷体"/>
                <a:ea typeface="华文楷体"/>
                <a:cs typeface="华文楷体"/>
              </a:rPr>
              <a:t>LHC</a:t>
            </a:r>
            <a:r>
              <a:rPr lang="zh-CN" altLang="en-US" sz="4000" b="1" dirty="0" smtClean="0">
                <a:latin typeface="华文楷体"/>
                <a:ea typeface="华文楷体"/>
                <a:cs typeface="华文楷体"/>
              </a:rPr>
              <a:t>上的贡献与现状</a:t>
            </a:r>
            <a:endParaRPr lang="en-US" altLang="zh-CN" sz="4000" b="1" dirty="0" smtClean="0">
              <a:latin typeface="华文楷体"/>
              <a:ea typeface="华文楷体"/>
              <a:cs typeface="华文楷体"/>
            </a:endParaRPr>
          </a:p>
        </p:txBody>
      </p:sp>
    </p:spTree>
    <p:extLst>
      <p:ext uri="{BB962C8B-B14F-4D97-AF65-F5344CB8AC3E}">
        <p14:creationId xmlns:p14="http://schemas.microsoft.com/office/powerpoint/2010/main" val="345450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00" y="0"/>
            <a:ext cx="9110800" cy="860425"/>
          </a:xfrm>
        </p:spPr>
        <p:txBody>
          <a:bodyPr>
            <a:normAutofit/>
          </a:bodyPr>
          <a:lstStyle/>
          <a:p>
            <a:r>
              <a:rPr lang="zh-CN" altLang="en-US" sz="4000" b="1" dirty="0" smtClean="0">
                <a:latin typeface="华文楷体"/>
                <a:ea typeface="华文楷体"/>
                <a:cs typeface="华文楷体"/>
              </a:rPr>
              <a:t>大型强子对撞机</a:t>
            </a:r>
            <a:r>
              <a:rPr lang="zh-CN" altLang="en-US" sz="4000" b="1" dirty="0">
                <a:latin typeface="华文楷体"/>
                <a:ea typeface="华文楷体"/>
                <a:cs typeface="华文楷体"/>
              </a:rPr>
              <a:t>－</a:t>
            </a:r>
            <a:r>
              <a:rPr lang="zh-CN" altLang="en-US" sz="4000" b="1" dirty="0" smtClean="0">
                <a:latin typeface="华文楷体"/>
                <a:ea typeface="华文楷体"/>
                <a:cs typeface="华文楷体"/>
              </a:rPr>
              <a:t>世界最高能量前沿</a:t>
            </a:r>
            <a:endParaRPr lang="en-US" sz="2700" b="1" dirty="0">
              <a:latin typeface="华文楷体"/>
              <a:ea typeface="华文楷体"/>
              <a:cs typeface="华文楷体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2" descr="CERN_picture_sk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02" y="860425"/>
            <a:ext cx="8001000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047749" y="2327233"/>
            <a:ext cx="7429705" cy="3963906"/>
            <a:chOff x="1657349" y="2327233"/>
            <a:chExt cx="7429705" cy="3963906"/>
          </a:xfrm>
        </p:grpSpPr>
        <p:sp>
          <p:nvSpPr>
            <p:cNvPr id="7" name="Line 70"/>
            <p:cNvSpPr>
              <a:spLocks noChangeShapeType="1"/>
            </p:cNvSpPr>
            <p:nvPr/>
          </p:nvSpPr>
          <p:spPr bwMode="auto">
            <a:xfrm flipV="1">
              <a:off x="3924299" y="2588707"/>
              <a:ext cx="505619" cy="1093245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Line 71"/>
            <p:cNvSpPr>
              <a:spLocks noChangeShapeType="1"/>
            </p:cNvSpPr>
            <p:nvPr/>
          </p:nvSpPr>
          <p:spPr bwMode="auto">
            <a:xfrm>
              <a:off x="3924299" y="2386255"/>
              <a:ext cx="466725" cy="206134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Oval 72"/>
            <p:cNvSpPr>
              <a:spLocks noChangeArrowheads="1"/>
            </p:cNvSpPr>
            <p:nvPr/>
          </p:nvSpPr>
          <p:spPr bwMode="auto">
            <a:xfrm>
              <a:off x="4364631" y="2566622"/>
              <a:ext cx="129183" cy="8711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pic>
          <p:nvPicPr>
            <p:cNvPr id="10" name="Picture 73" descr="bul-pho-2007-07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7349" y="2346991"/>
              <a:ext cx="2266950" cy="1334961"/>
            </a:xfrm>
            <a:prstGeom prst="rect">
              <a:avLst/>
            </a:prstGeom>
            <a:noFill/>
            <a:ln w="38100" cap="flat" cmpd="sng" algn="ctr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266700" dist="38100" dir="270000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 Box 74"/>
            <p:cNvSpPr txBox="1">
              <a:spLocks noChangeArrowheads="1"/>
            </p:cNvSpPr>
            <p:nvPr/>
          </p:nvSpPr>
          <p:spPr bwMode="auto">
            <a:xfrm>
              <a:off x="3269753" y="2327233"/>
              <a:ext cx="67369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de-CH" b="1" dirty="0" smtClean="0">
                  <a:solidFill>
                    <a:prstClr val="white"/>
                  </a:solidFill>
                  <a:latin typeface="Century Gothic" charset="0"/>
                </a:rPr>
                <a:t>CMS</a:t>
              </a:r>
              <a:endParaRPr lang="de-CH" sz="2000" b="1" dirty="0" smtClean="0">
                <a:solidFill>
                  <a:prstClr val="white"/>
                </a:solidFill>
                <a:latin typeface="Tahoma" charset="0"/>
              </a:endParaRPr>
            </a:p>
          </p:txBody>
        </p:sp>
        <p:sp>
          <p:nvSpPr>
            <p:cNvPr id="12" name="Oval 76"/>
            <p:cNvSpPr>
              <a:spLocks noChangeArrowheads="1"/>
            </p:cNvSpPr>
            <p:nvPr/>
          </p:nvSpPr>
          <p:spPr bwMode="auto">
            <a:xfrm>
              <a:off x="3182540" y="5276120"/>
              <a:ext cx="116681" cy="7975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27" name="Oval 83"/>
            <p:cNvSpPr>
              <a:spLocks noChangeArrowheads="1"/>
            </p:cNvSpPr>
            <p:nvPr/>
          </p:nvSpPr>
          <p:spPr bwMode="auto">
            <a:xfrm>
              <a:off x="7940860" y="3439657"/>
              <a:ext cx="105569" cy="6871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grpSp>
          <p:nvGrpSpPr>
            <p:cNvPr id="20" name="Group 90"/>
            <p:cNvGrpSpPr>
              <a:grpSpLocks/>
            </p:cNvGrpSpPr>
            <p:nvPr/>
          </p:nvGrpSpPr>
          <p:grpSpPr bwMode="auto">
            <a:xfrm>
              <a:off x="6657378" y="4945141"/>
              <a:ext cx="2429676" cy="1304285"/>
              <a:chOff x="3600" y="2976"/>
              <a:chExt cx="1920" cy="1063"/>
            </a:xfrm>
          </p:grpSpPr>
          <p:sp>
            <p:nvSpPr>
              <p:cNvPr id="23" name="Oval 91"/>
              <p:cNvSpPr>
                <a:spLocks noChangeArrowheads="1"/>
              </p:cNvSpPr>
              <p:nvPr/>
            </p:nvSpPr>
            <p:spPr bwMode="auto">
              <a:xfrm>
                <a:off x="3600" y="3247"/>
                <a:ext cx="75" cy="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  <p:sp>
            <p:nvSpPr>
              <p:cNvPr id="24" name="Line 92"/>
              <p:cNvSpPr>
                <a:spLocks noChangeShapeType="1"/>
              </p:cNvSpPr>
              <p:nvPr/>
            </p:nvSpPr>
            <p:spPr bwMode="auto">
              <a:xfrm flipV="1">
                <a:off x="3638" y="2976"/>
                <a:ext cx="298" cy="271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Line 93"/>
              <p:cNvSpPr>
                <a:spLocks noChangeShapeType="1"/>
              </p:cNvSpPr>
              <p:nvPr/>
            </p:nvSpPr>
            <p:spPr bwMode="auto">
              <a:xfrm>
                <a:off x="3638" y="3286"/>
                <a:ext cx="250" cy="746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pic>
            <p:nvPicPr>
              <p:cNvPr id="26" name="Picture 94" descr="0511013_0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88" y="2976"/>
                <a:ext cx="1632" cy="1063"/>
              </a:xfrm>
              <a:prstGeom prst="rect">
                <a:avLst/>
              </a:prstGeom>
              <a:noFill/>
              <a:ln w="38100">
                <a:solidFill>
                  <a:srgbClr val="FFFFFF"/>
                </a:solidFill>
                <a:miter lim="800000"/>
                <a:headEnd/>
                <a:tailEnd/>
              </a:ln>
              <a:effectLst>
                <a:outerShdw blurRad="266700" dist="38100" dir="2700000">
                  <a:srgbClr val="000000">
                    <a:alpha val="7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1" name="Rectangle 95"/>
            <p:cNvSpPr>
              <a:spLocks noChangeArrowheads="1"/>
            </p:cNvSpPr>
            <p:nvPr/>
          </p:nvSpPr>
          <p:spPr bwMode="auto">
            <a:xfrm>
              <a:off x="8593526" y="6012618"/>
              <a:ext cx="485935" cy="235581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22" name="Text Box 96"/>
            <p:cNvSpPr txBox="1">
              <a:spLocks noChangeArrowheads="1"/>
            </p:cNvSpPr>
            <p:nvPr/>
          </p:nvSpPr>
          <p:spPr bwMode="auto">
            <a:xfrm>
              <a:off x="8287674" y="5952585"/>
              <a:ext cx="79178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de-CH" b="1" dirty="0" smtClean="0">
                  <a:solidFill>
                    <a:prstClr val="white"/>
                  </a:solidFill>
                  <a:latin typeface="Century Gothic" charset="0"/>
                </a:rPr>
                <a:t>ATLAS</a:t>
              </a:r>
            </a:p>
          </p:txBody>
        </p:sp>
      </p:grpSp>
      <p:sp>
        <p:nvSpPr>
          <p:cNvPr id="36" name="Rectangle 35"/>
          <p:cNvSpPr/>
          <p:nvPr/>
        </p:nvSpPr>
        <p:spPr>
          <a:xfrm>
            <a:off x="2420654" y="4087713"/>
            <a:ext cx="3812579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cs typeface="Comic Sans MS"/>
              </a:rPr>
              <a:t>Tunnel circumference: </a:t>
            </a:r>
            <a:r>
              <a:rPr lang="en-US" sz="2400" dirty="0" smtClean="0">
                <a:solidFill>
                  <a:srgbClr val="FFFF00"/>
                </a:solidFill>
                <a:cs typeface="Comic Sans MS"/>
              </a:rPr>
              <a:t>27 km</a:t>
            </a:r>
            <a:endParaRPr lang="en-US" sz="2400" dirty="0">
              <a:solidFill>
                <a:srgbClr val="FFFF00"/>
              </a:solidFill>
              <a:cs typeface="Comic Sans MS"/>
            </a:endParaRPr>
          </a:p>
          <a:p>
            <a:r>
              <a:rPr lang="en-US" sz="2400" dirty="0">
                <a:solidFill>
                  <a:srgbClr val="FFFF00"/>
                </a:solidFill>
                <a:cs typeface="Comic Sans MS"/>
              </a:rPr>
              <a:t>D</a:t>
            </a:r>
            <a:r>
              <a:rPr lang="en-US" sz="2400" dirty="0" smtClean="0">
                <a:solidFill>
                  <a:srgbClr val="FFFF00"/>
                </a:solidFill>
                <a:cs typeface="Comic Sans MS"/>
              </a:rPr>
              <a:t>iameter</a:t>
            </a:r>
            <a:r>
              <a:rPr lang="en-US" sz="2400" dirty="0">
                <a:solidFill>
                  <a:srgbClr val="FFFF00"/>
                </a:solidFill>
                <a:cs typeface="Comic Sans MS"/>
              </a:rPr>
              <a:t>: 3.8 m</a:t>
            </a:r>
          </a:p>
          <a:p>
            <a:r>
              <a:rPr lang="en-US" sz="2400" dirty="0">
                <a:solidFill>
                  <a:srgbClr val="FFFF00"/>
                </a:solidFill>
                <a:cs typeface="Comic Sans MS"/>
              </a:rPr>
              <a:t>Depth: 70 – 140 </a:t>
            </a:r>
            <a:r>
              <a:rPr lang="en-US" sz="2400" dirty="0" smtClean="0">
                <a:solidFill>
                  <a:srgbClr val="FFFF00"/>
                </a:solidFill>
                <a:cs typeface="Comic Sans MS"/>
              </a:rPr>
              <a:t>m</a:t>
            </a:r>
            <a:endParaRPr lang="en-US" sz="2400" dirty="0">
              <a:solidFill>
                <a:srgbClr val="FFFF00"/>
              </a:solidFill>
              <a:cs typeface="Comic Sans M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591171" y="1411587"/>
            <a:ext cx="1930529" cy="2096781"/>
            <a:chOff x="6591171" y="1411587"/>
            <a:chExt cx="1930529" cy="2096781"/>
          </a:xfrm>
        </p:grpSpPr>
        <p:cxnSp>
          <p:nvCxnSpPr>
            <p:cNvPr id="13" name="Straight Connector 12"/>
            <p:cNvCxnSpPr/>
            <p:nvPr/>
          </p:nvCxnSpPr>
          <p:spPr>
            <a:xfrm flipH="1">
              <a:off x="7436829" y="2843403"/>
              <a:ext cx="1084871" cy="664965"/>
            </a:xfrm>
            <a:prstGeom prst="line">
              <a:avLst/>
            </a:prstGeom>
            <a:ln w="38100" cmpd="sng">
              <a:solidFill>
                <a:schemeClr val="bg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6676669" y="2843403"/>
              <a:ext cx="654591" cy="596254"/>
            </a:xfrm>
            <a:prstGeom prst="line">
              <a:avLst/>
            </a:prstGeom>
            <a:ln w="38100" cmpd="sng">
              <a:solidFill>
                <a:schemeClr val="bg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91171" y="1411587"/>
              <a:ext cx="1901745" cy="1431816"/>
            </a:xfrm>
            <a:prstGeom prst="rect">
              <a:avLst/>
            </a:prstGeom>
          </p:spPr>
        </p:pic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602" y="5351273"/>
            <a:ext cx="2166551" cy="151497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6058" y="2835989"/>
            <a:ext cx="2226629" cy="1231606"/>
          </a:xfrm>
          <a:prstGeom prst="rect">
            <a:avLst/>
          </a:prstGeom>
        </p:spPr>
      </p:pic>
      <p:sp>
        <p:nvSpPr>
          <p:cNvPr id="29" name="Slide Number Placeholder 1"/>
          <p:cNvSpPr txBox="1">
            <a:spLocks/>
          </p:cNvSpPr>
          <p:nvPr/>
        </p:nvSpPr>
        <p:spPr>
          <a:xfrm>
            <a:off x="6449500" y="467884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EF7031F-3985-8841-9F96-93325AFB8D2A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4" name="Text Box 5"/>
          <p:cNvSpPr txBox="1">
            <a:spLocks noChangeArrowheads="1"/>
          </p:cNvSpPr>
          <p:nvPr/>
        </p:nvSpPr>
        <p:spPr bwMode="auto">
          <a:xfrm>
            <a:off x="428174" y="810852"/>
            <a:ext cx="1878464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1" dirty="0">
                <a:solidFill>
                  <a:srgbClr val="FFFF00"/>
                </a:solidFill>
                <a:latin typeface="Arial" pitchFamily="34" charset="0"/>
                <a:ea typeface="+mn-ea"/>
              </a:rPr>
              <a:t>ATLAS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  <a:latin typeface="Arial" pitchFamily="34" charset="0"/>
                <a:ea typeface="+mn-ea"/>
              </a:rPr>
              <a:t>3000 Physicists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  <a:latin typeface="Arial" pitchFamily="34" charset="0"/>
                <a:ea typeface="+mn-ea"/>
              </a:rPr>
              <a:t>  176 Institutions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  <a:latin typeface="Arial" pitchFamily="34" charset="0"/>
                <a:ea typeface="+mn-ea"/>
              </a:rPr>
              <a:t>    38 countries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  <a:latin typeface="Arial" pitchFamily="34" charset="0"/>
                <a:ea typeface="+mn-ea"/>
              </a:rPr>
              <a:t>  550 MCHF</a:t>
            </a:r>
          </a:p>
        </p:txBody>
      </p:sp>
      <p:sp>
        <p:nvSpPr>
          <p:cNvPr id="35" name="Text Box 7"/>
          <p:cNvSpPr txBox="1">
            <a:spLocks noChangeArrowheads="1"/>
          </p:cNvSpPr>
          <p:nvPr/>
        </p:nvSpPr>
        <p:spPr bwMode="auto">
          <a:xfrm>
            <a:off x="2301401" y="820559"/>
            <a:ext cx="1876521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i="1" dirty="0">
                <a:solidFill>
                  <a:srgbClr val="FFFF00"/>
                </a:solidFill>
              </a:rPr>
              <a:t>CMS</a:t>
            </a:r>
          </a:p>
          <a:p>
            <a:pPr eaLnBrk="1" hangingPunct="1"/>
            <a:r>
              <a:rPr lang="en-US" dirty="0">
                <a:solidFill>
                  <a:srgbClr val="FFFF00"/>
                </a:solidFill>
              </a:rPr>
              <a:t>2900 Physicists</a:t>
            </a:r>
          </a:p>
          <a:p>
            <a:pPr eaLnBrk="1" hangingPunct="1"/>
            <a:r>
              <a:rPr lang="en-US" dirty="0">
                <a:solidFill>
                  <a:srgbClr val="FFFF00"/>
                </a:solidFill>
              </a:rPr>
              <a:t>  184 Institutions</a:t>
            </a:r>
          </a:p>
          <a:p>
            <a:pPr eaLnBrk="1" hangingPunct="1"/>
            <a:r>
              <a:rPr lang="en-US" dirty="0">
                <a:solidFill>
                  <a:srgbClr val="FFFF00"/>
                </a:solidFill>
              </a:rPr>
              <a:t>    38 countries</a:t>
            </a:r>
          </a:p>
          <a:p>
            <a:pPr eaLnBrk="1" hangingPunct="1"/>
            <a:r>
              <a:rPr lang="en-US" dirty="0">
                <a:solidFill>
                  <a:srgbClr val="FFFF00"/>
                </a:solidFill>
              </a:rPr>
              <a:t>  550 MCHF</a:t>
            </a:r>
          </a:p>
        </p:txBody>
      </p:sp>
      <p:sp>
        <p:nvSpPr>
          <p:cNvPr id="39" name="Text Box 8"/>
          <p:cNvSpPr txBox="1">
            <a:spLocks noChangeArrowheads="1"/>
          </p:cNvSpPr>
          <p:nvPr/>
        </p:nvSpPr>
        <p:spPr bwMode="auto">
          <a:xfrm>
            <a:off x="5880295" y="860425"/>
            <a:ext cx="1878464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1" dirty="0">
                <a:solidFill>
                  <a:srgbClr val="FFFF00"/>
                </a:solidFill>
                <a:latin typeface="Arial" pitchFamily="34" charset="0"/>
                <a:ea typeface="+mn-ea"/>
              </a:rPr>
              <a:t>ALICE</a:t>
            </a:r>
          </a:p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  <a:latin typeface="Arial" pitchFamily="34" charset="0"/>
                <a:ea typeface="+mn-ea"/>
              </a:rPr>
              <a:t>1550 </a:t>
            </a:r>
            <a:r>
              <a:rPr lang="en-US" dirty="0">
                <a:solidFill>
                  <a:srgbClr val="FFFF00"/>
                </a:solidFill>
                <a:latin typeface="Arial" pitchFamily="34" charset="0"/>
                <a:ea typeface="+mn-ea"/>
              </a:rPr>
              <a:t>Physicists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  <a:latin typeface="Arial" pitchFamily="34" charset="0"/>
                <a:ea typeface="+mn-ea"/>
              </a:rPr>
              <a:t>  </a:t>
            </a:r>
            <a:r>
              <a:rPr lang="en-US" dirty="0" smtClean="0">
                <a:solidFill>
                  <a:srgbClr val="FFFF00"/>
                </a:solidFill>
                <a:latin typeface="Arial" pitchFamily="34" charset="0"/>
                <a:ea typeface="+mn-ea"/>
              </a:rPr>
              <a:t>151 </a:t>
            </a:r>
            <a:r>
              <a:rPr lang="en-US" dirty="0">
                <a:solidFill>
                  <a:srgbClr val="FFFF00"/>
                </a:solidFill>
                <a:latin typeface="Arial" pitchFamily="34" charset="0"/>
                <a:ea typeface="+mn-ea"/>
              </a:rPr>
              <a:t>Institutions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  <a:latin typeface="Arial" pitchFamily="34" charset="0"/>
                <a:ea typeface="+mn-ea"/>
              </a:rPr>
              <a:t>    </a:t>
            </a:r>
            <a:r>
              <a:rPr lang="en-US" dirty="0" smtClean="0">
                <a:solidFill>
                  <a:srgbClr val="FFFF00"/>
                </a:solidFill>
                <a:latin typeface="Arial" pitchFamily="34" charset="0"/>
                <a:ea typeface="+mn-ea"/>
              </a:rPr>
              <a:t>37 </a:t>
            </a:r>
            <a:r>
              <a:rPr lang="en-US" dirty="0">
                <a:solidFill>
                  <a:srgbClr val="FFFF00"/>
                </a:solidFill>
                <a:latin typeface="Arial" pitchFamily="34" charset="0"/>
                <a:ea typeface="+mn-ea"/>
              </a:rPr>
              <a:t>countries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  <a:latin typeface="Arial" pitchFamily="34" charset="0"/>
                <a:ea typeface="+mn-ea"/>
              </a:rPr>
              <a:t>  150 MCHF</a:t>
            </a:r>
          </a:p>
        </p:txBody>
      </p:sp>
      <p:sp>
        <p:nvSpPr>
          <p:cNvPr id="40" name="Text Box 6"/>
          <p:cNvSpPr txBox="1">
            <a:spLocks noChangeArrowheads="1"/>
          </p:cNvSpPr>
          <p:nvPr/>
        </p:nvSpPr>
        <p:spPr bwMode="auto">
          <a:xfrm>
            <a:off x="4068020" y="860425"/>
            <a:ext cx="1846314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i="1" dirty="0" err="1">
                <a:solidFill>
                  <a:srgbClr val="FFFF00"/>
                </a:solidFill>
              </a:rPr>
              <a:t>LHCb</a:t>
            </a:r>
            <a:endParaRPr lang="en-US" i="1" dirty="0">
              <a:solidFill>
                <a:srgbClr val="FFFF00"/>
              </a:solidFill>
            </a:endParaRPr>
          </a:p>
          <a:p>
            <a:pPr eaLnBrk="1" hangingPunct="1"/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1160 </a:t>
            </a:r>
            <a:r>
              <a:rPr lang="en-US" dirty="0">
                <a:solidFill>
                  <a:srgbClr val="FFFF00"/>
                </a:solidFill>
              </a:rPr>
              <a:t>Physicists</a:t>
            </a:r>
          </a:p>
          <a:p>
            <a:pPr eaLnBrk="1" hangingPunct="1"/>
            <a:r>
              <a:rPr lang="en-US" dirty="0">
                <a:solidFill>
                  <a:srgbClr val="FFFF00"/>
                </a:solidFill>
              </a:rPr>
              <a:t>   </a:t>
            </a:r>
            <a:r>
              <a:rPr lang="en-US" dirty="0" smtClean="0">
                <a:solidFill>
                  <a:srgbClr val="FFFF00"/>
                </a:solidFill>
              </a:rPr>
              <a:t>69 </a:t>
            </a:r>
            <a:r>
              <a:rPr lang="en-US" dirty="0">
                <a:solidFill>
                  <a:srgbClr val="FFFF00"/>
                </a:solidFill>
              </a:rPr>
              <a:t>Institutions</a:t>
            </a:r>
          </a:p>
          <a:p>
            <a:pPr eaLnBrk="1" hangingPunct="1"/>
            <a:r>
              <a:rPr lang="en-US" dirty="0">
                <a:solidFill>
                  <a:srgbClr val="FFFF00"/>
                </a:solidFill>
              </a:rPr>
              <a:t>   </a:t>
            </a:r>
            <a:r>
              <a:rPr lang="en-US" dirty="0" smtClean="0">
                <a:solidFill>
                  <a:srgbClr val="FFFF00"/>
                </a:solidFill>
              </a:rPr>
              <a:t>16 </a:t>
            </a:r>
            <a:r>
              <a:rPr lang="en-US" dirty="0">
                <a:solidFill>
                  <a:srgbClr val="FFFF00"/>
                </a:solidFill>
              </a:rPr>
              <a:t>countries</a:t>
            </a:r>
          </a:p>
          <a:p>
            <a:pPr eaLnBrk="1" hangingPunct="1"/>
            <a:r>
              <a:rPr lang="en-US" dirty="0">
                <a:solidFill>
                  <a:srgbClr val="FFFF00"/>
                </a:solidFill>
              </a:rPr>
              <a:t>   75 MCHF</a:t>
            </a:r>
          </a:p>
        </p:txBody>
      </p:sp>
    </p:spTree>
    <p:extLst>
      <p:ext uri="{BB962C8B-B14F-4D97-AF65-F5344CB8AC3E}">
        <p14:creationId xmlns:p14="http://schemas.microsoft.com/office/powerpoint/2010/main" val="3350401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4" grpId="0"/>
      <p:bldP spid="35" grpId="0"/>
      <p:bldP spid="39" grpId="0"/>
      <p:bldP spid="4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6.6|6.5|6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0.4|10.2|12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16782</TotalTime>
  <Words>1958</Words>
  <Application>Microsoft Macintosh PowerPoint</Application>
  <PresentationFormat>On-screen Show (4:3)</PresentationFormat>
  <Paragraphs>484</Paragraphs>
  <Slides>42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欢迎</vt:lpstr>
      <vt:lpstr>大型强子对撞机－机遇与挑战</vt:lpstr>
      <vt:lpstr>大型强子对撞机－机遇与挑战</vt:lpstr>
      <vt:lpstr>PowerPoint Presentation</vt:lpstr>
      <vt:lpstr>本世纪重大科学前沿问题</vt:lpstr>
      <vt:lpstr>Roadmaps of Europe and USA 欧美高能物理发展路线图 </vt:lpstr>
      <vt:lpstr>人类共建27个粒子加速器，尚有7个在运行  </vt:lpstr>
      <vt:lpstr>大型强子对撞机－机遇与挑战</vt:lpstr>
      <vt:lpstr>大型强子对撞机－世界最高能量前沿</vt:lpstr>
      <vt:lpstr>PowerPoint Presentation</vt:lpstr>
      <vt:lpstr>CMS Detector</vt:lpstr>
      <vt:lpstr>ALICE at LHC (√sNN: 0.9 – 5.5 TeV )</vt:lpstr>
      <vt:lpstr>LHCb: Dedicated Heavy Flavor Physics  Experiment</vt:lpstr>
      <vt:lpstr>中国与LHC</vt:lpstr>
      <vt:lpstr>Search for Dark Matter at LHC</vt:lpstr>
      <vt:lpstr>Observation of the candidate of pentaquark </vt:lpstr>
      <vt:lpstr>大型强子对撞机－机遇与挑战</vt:lpstr>
      <vt:lpstr>PowerPoint Presentation</vt:lpstr>
      <vt:lpstr>PowerPoint Presentation</vt:lpstr>
      <vt:lpstr>PowerPoint Presentation</vt:lpstr>
      <vt:lpstr>主要物理目标和核心技术</vt:lpstr>
      <vt:lpstr>升级改进关键技术</vt:lpstr>
      <vt:lpstr>升级主要任务</vt:lpstr>
      <vt:lpstr>经费和人员</vt:lpstr>
      <vt:lpstr>发展与变化</vt:lpstr>
      <vt:lpstr>PowerPoint Presentation</vt:lpstr>
      <vt:lpstr>PowerPoint Presentation</vt:lpstr>
      <vt:lpstr>PowerPoint Presentation</vt:lpstr>
      <vt:lpstr>建议与措施</vt:lpstr>
      <vt:lpstr>总结</vt:lpstr>
      <vt:lpstr>争取到LHCP2017大型国际会议举办权</vt:lpstr>
      <vt:lpstr>PowerPoint Presentation</vt:lpstr>
      <vt:lpstr>Extra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DOE Funding to National Labs and Universities </vt:lpstr>
      <vt:lpstr>基本粒子物理研究的特点</vt:lpstr>
      <vt:lpstr>PowerPoint Presentation</vt:lpstr>
    </vt:vector>
  </TitlesOfParts>
  <Company>ustc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zhaozg</dc:creator>
  <cp:lastModifiedBy>Zhengguo Zhao</cp:lastModifiedBy>
  <cp:revision>1097</cp:revision>
  <cp:lastPrinted>2015-01-13T05:42:08Z</cp:lastPrinted>
  <dcterms:created xsi:type="dcterms:W3CDTF">2012-07-20T12:09:59Z</dcterms:created>
  <dcterms:modified xsi:type="dcterms:W3CDTF">2015-12-18T13:13:52Z</dcterms:modified>
</cp:coreProperties>
</file>