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7" r:id="rId9"/>
    <p:sldId id="268" r:id="rId10"/>
    <p:sldId id="266" r:id="rId11"/>
    <p:sldId id="270" r:id="rId12"/>
    <p:sldId id="264" r:id="rId13"/>
    <p:sldId id="265" r:id="rId14"/>
    <p:sldId id="269" r:id="rId15"/>
    <p:sldId id="271" r:id="rId16"/>
    <p:sldId id="275" r:id="rId17"/>
    <p:sldId id="272" r:id="rId18"/>
    <p:sldId id="273" r:id="rId19"/>
    <p:sldId id="274" r:id="rId20"/>
    <p:sldId id="276" r:id="rId21"/>
  </p:sldIdLst>
  <p:sldSz cx="9144000" cy="5143500" type="screen16x9"/>
  <p:notesSz cx="7281863" cy="9585325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Jiajin" initials="Ge" lastIdx="18" clrIdx="0">
    <p:extLst>
      <p:ext uri="{19B8F6BF-5375-455C-9EA6-DF929625EA0E}">
        <p15:presenceInfo xmlns:p15="http://schemas.microsoft.com/office/powerpoint/2012/main" userId="cb032cfb60e3d9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7"/>
    <a:srgbClr val="005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6B43EA-0C53-4B0A-9FFB-49091F214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" y="7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4F0A1-2599-447F-A38B-E11767FA21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24707" y="7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/>
          <a:lstStyle>
            <a:lvl1pPr algn="r">
              <a:defRPr sz="1700"/>
            </a:lvl1pPr>
          </a:lstStyle>
          <a:p>
            <a:fld id="{86E7F928-69B8-434B-97E8-F48274CAEB7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B17EC-94E9-43C0-A831-5F863E005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" y="9104403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BD18-220F-44E0-8BAC-C121BE288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24707" y="9104403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 anchor="b"/>
          <a:lstStyle>
            <a:lvl1pPr algn="r">
              <a:defRPr sz="1700"/>
            </a:lvl1pPr>
          </a:lstStyle>
          <a:p>
            <a:fld id="{98C9FB92-4A03-430E-BE8B-1799C0AA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24707" y="7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/>
          <a:lstStyle>
            <a:lvl1pPr algn="r">
              <a:defRPr sz="1700"/>
            </a:lvl1pPr>
          </a:lstStyle>
          <a:p>
            <a:fld id="{00C638E5-D272-44CC-961E-113F24D1CA8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98563"/>
            <a:ext cx="5757863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6915" tIns="63459" rIns="126915" bIns="634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8188" y="4612945"/>
            <a:ext cx="5825490" cy="3774222"/>
          </a:xfrm>
          <a:prstGeom prst="rect">
            <a:avLst/>
          </a:prstGeom>
        </p:spPr>
        <p:txBody>
          <a:bodyPr vert="horz" lIns="126915" tIns="63459" rIns="126915" bIns="634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104403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24707" y="9104403"/>
            <a:ext cx="3155476" cy="480930"/>
          </a:xfrm>
          <a:prstGeom prst="rect">
            <a:avLst/>
          </a:prstGeom>
        </p:spPr>
        <p:txBody>
          <a:bodyPr vert="horz" lIns="126915" tIns="63459" rIns="126915" bIns="63459" rtlCol="0" anchor="b"/>
          <a:lstStyle>
            <a:lvl1pPr algn="r">
              <a:defRPr sz="1700"/>
            </a:lvl1pPr>
          </a:lstStyle>
          <a:p>
            <a:fld id="{E121F4BD-2B6F-4BE8-95B0-280BE019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FB011-6935-47AB-B1E6-A9D0E3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075-870E-4001-BF5E-B107ED2D4CA1}" type="datetime1">
              <a:rPr lang="zh-CN" altLang="en-US" smtClean="0"/>
              <a:pPr/>
              <a:t>2023/5/10</a:t>
            </a:fld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4728-96E3-4A20-9857-08B69A4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8E4E5-2290-42C3-A232-4AE8F940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05857"/>
            <a:ext cx="7886700" cy="1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117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1336" y="534917"/>
            <a:ext cx="8541328" cy="4305208"/>
          </a:xfrm>
        </p:spPr>
        <p:txBody>
          <a:bodyPr/>
          <a:lstStyle>
            <a:lvl1pPr marL="0" indent="-137160" algn="l">
              <a:lnSpc>
                <a:spcPct val="100000"/>
              </a:lnSpc>
              <a:spcBef>
                <a:spcPts val="9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1950"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411480" indent="-137160" algn="l">
              <a:buClr>
                <a:srgbClr val="0074A7"/>
              </a:buClr>
              <a:defRPr lang="zh-CN" altLang="en-US" sz="15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028700" indent="-205740" algn="l">
              <a:defRPr sz="1350">
                <a:latin typeface="+mn-lt"/>
                <a:ea typeface="Microsoft YaHei UI" panose="020B0503020204020204" pitchFamily="34" charset="-122"/>
              </a:defRPr>
            </a:lvl3pPr>
            <a:lvl4pPr algn="l">
              <a:defRPr sz="75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l">
              <a:defRPr sz="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L1</a:t>
            </a:r>
            <a:endParaRPr lang="zh-CN" altLang="en-US" dirty="0"/>
          </a:p>
          <a:p>
            <a:pPr marL="514350" lvl="1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</a:pPr>
            <a:r>
              <a:rPr lang="en-US" altLang="zh-CN" dirty="0"/>
              <a:t>L2</a:t>
            </a:r>
          </a:p>
          <a:p>
            <a:pPr marL="1028700" lvl="2" indent="-3429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+mj-lt"/>
              <a:buAutoNum type="arabicPeriod"/>
            </a:pPr>
            <a:r>
              <a:rPr lang="en-US" altLang="zh-CN" dirty="0"/>
              <a:t>L3</a:t>
            </a:r>
            <a:endParaRPr lang="zh-CN" alt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B7D9A2-DD0F-4B69-82D8-D20C822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815" y="4865626"/>
            <a:ext cx="2057400" cy="273844"/>
          </a:xfrm>
        </p:spPr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16548E-43E6-43AF-9AD9-D7A60369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De Zhang</a:t>
            </a:r>
            <a:endParaRPr lang="zh-CN" alt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D268E3-E3C6-4924-8E2F-4222437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208" y="4874626"/>
            <a:ext cx="2057400" cy="269813"/>
          </a:xfrm>
        </p:spPr>
        <p:txBody>
          <a:bodyPr/>
          <a:lstStyle/>
          <a:p>
            <a:fld id="{492CF799-BC6A-4EE7-AC94-049158D528A2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46A39D-5930-487D-BBD1-DCE2B32D2ACE}"/>
              </a:ext>
            </a:extLst>
          </p:cNvPr>
          <p:cNvCxnSpPr>
            <a:cxnSpLocks/>
          </p:cNvCxnSpPr>
          <p:nvPr userDrawn="1"/>
        </p:nvCxnSpPr>
        <p:spPr>
          <a:xfrm>
            <a:off x="301336" y="505386"/>
            <a:ext cx="8541328" cy="0"/>
          </a:xfrm>
          <a:prstGeom prst="line">
            <a:avLst/>
          </a:prstGeom>
          <a:ln w="57150">
            <a:solidFill>
              <a:srgbClr val="007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EB65B1-FD6C-4CF7-8695-72CAA60552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1336" y="46195"/>
            <a:ext cx="8541328" cy="45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640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icpi.ustc.edu.cn/indico/abstractDisplay.py/pdf?abstractId=16&amp;confId=506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76706"/>
            <a:ext cx="7886700" cy="151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zh-CN" altLang="en-US" b="1" i="0" dirty="0">
                <a:solidFill>
                  <a:srgbClr val="444444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05857"/>
            <a:ext cx="7886700" cy="1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15" y="486965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74A7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696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0074A7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211" y="4874626"/>
            <a:ext cx="2057400" cy="268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74A7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8" name="Picture 6" descr="âä¸­ç§å¤§ æ ¡å¾½âçå¾çæç´¢ç»æ">
            <a:extLst>
              <a:ext uri="{FF2B5EF4-FFF2-40B4-BE49-F238E27FC236}">
                <a16:creationId xmlns:a16="http://schemas.microsoft.com/office/drawing/2014/main" id="{84BA519B-887B-4B3D-B294-CDEA49D3F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7481" y="20652"/>
            <a:ext cx="867189" cy="8614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lasexperiment.org/photos/atlas_photos/selected-photos/logos/2015/ATLAS-Logo-Square-Blue-RGB.png">
            <a:extLst>
              <a:ext uri="{FF2B5EF4-FFF2-40B4-BE49-F238E27FC236}">
                <a16:creationId xmlns:a16="http://schemas.microsoft.com/office/drawing/2014/main" id="{C96B7720-0372-4E8E-9B05-0E26F39C4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31" y="14909"/>
            <a:ext cx="867189" cy="8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zh-CN" altLang="en-US" sz="4500" b="0" i="0" u="none" strike="noStrike" kern="1200" smtClean="0">
          <a:solidFill>
            <a:srgbClr val="0074A7"/>
          </a:solidFill>
          <a:effectLst/>
          <a:latin typeface="+mn-lt"/>
          <a:ea typeface="Microsoft YaHei UI" panose="020B0503020204020204" pitchFamily="34" charset="-122"/>
          <a:cs typeface="Arial" panose="020B0604020202020204" pitchFamily="34" charset="0"/>
          <a:hlinkClick r:id="rId6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nima.2021.1654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075-870E-4001-BF5E-B107ED2D4CA1}" type="datetime1">
              <a:rPr lang="zh-CN" altLang="en-US" smtClean="0"/>
              <a:pPr/>
              <a:t>2023/5/10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2010C9-D1BF-4C20-9CF9-43C5619B5A54}"/>
              </a:ext>
            </a:extLst>
          </p:cNvPr>
          <p:cNvSpPr txBox="1"/>
          <p:nvPr/>
        </p:nvSpPr>
        <p:spPr>
          <a:xfrm>
            <a:off x="1494340" y="2571750"/>
            <a:ext cx="67678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 </a:t>
            </a:r>
            <a:r>
              <a:rPr lang="en-US" altLang="zh-CN" sz="1500" i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Zhang,Jiajin</a:t>
            </a:r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Ge, Xiao </a:t>
            </a:r>
            <a:r>
              <a:rPr lang="en-US" altLang="zh-CN" sz="1500" i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Yang,Chihao</a:t>
            </a:r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500" i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Li,Xiangxuan</a:t>
            </a:r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Zheng, </a:t>
            </a:r>
            <a:r>
              <a:rPr lang="en-US" altLang="zh-CN" sz="1500" i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Yanwen</a:t>
            </a:r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Liu</a:t>
            </a:r>
          </a:p>
          <a:p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University of Science and Technology of China</a:t>
            </a:r>
          </a:p>
          <a:p>
            <a:endParaRPr lang="en-US" altLang="zh-CN" sz="1500" i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1500" i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CN" sz="1500" i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2023/5/12</a:t>
            </a:r>
            <a:endParaRPr lang="zh-CN" altLang="en-US" sz="1500" i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7E646D-6343-4FC7-A92E-B6498FB70D49}"/>
              </a:ext>
            </a:extLst>
          </p:cNvPr>
          <p:cNvSpPr txBox="1"/>
          <p:nvPr/>
        </p:nvSpPr>
        <p:spPr>
          <a:xfrm>
            <a:off x="111816" y="1516723"/>
            <a:ext cx="88507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USTC LGAD</a:t>
            </a:r>
            <a:r>
              <a:rPr lang="zh-CN" altLang="en-US" sz="4500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测试电子学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75AAEC-30A2-4DC0-85FE-398A29D32C81}"/>
              </a:ext>
            </a:extLst>
          </p:cNvPr>
          <p:cNvSpPr/>
          <p:nvPr/>
        </p:nvSpPr>
        <p:spPr>
          <a:xfrm>
            <a:off x="6464851" y="4469545"/>
            <a:ext cx="245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https://doi.org/10.1016/j.nima.2021.165400</a:t>
            </a:r>
            <a:endParaRPr lang="en-US" altLang="zh-CN" sz="1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https://doi.org/10.1016/j.nima.2022.167222 </a:t>
            </a:r>
            <a:endParaRPr lang="zh-CN" altLang="en-US" sz="1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7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1E4B1F-AB26-488F-9563-E3CB9500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IV curves of the large-array sensor measured by our system have a similar leakage current and VBD to those measured by HPK (using automatic probe station), but show a better uniformity.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A4DF2-9ED3-4984-A376-992E21CC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10EE0-C77D-4459-A833-34B6BF73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B80221-4E0B-4607-8F33-13706CEE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D2FED0-A8F9-44A9-A94A-DD8C768D2CD0}"/>
              </a:ext>
            </a:extLst>
          </p:cNvPr>
          <p:cNvSpPr/>
          <p:nvPr/>
        </p:nvSpPr>
        <p:spPr>
          <a:xfrm>
            <a:off x="644035" y="4094234"/>
            <a:ext cx="7855928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>
                <a:solidFill>
                  <a:srgbClr val="000000"/>
                </a:solidFill>
                <a:latin typeface="TimesNewRomanPSMT"/>
              </a:rPr>
              <a:t>Distribution of leakage currents on the 5 </a:t>
            </a:r>
            <a:r>
              <a:rPr lang="en-US" altLang="zh-CN" sz="1013" dirty="0">
                <a:solidFill>
                  <a:srgbClr val="000000"/>
                </a:solidFill>
                <a:latin typeface="等线" panose="02010600030101010101" pitchFamily="2" charset="-122"/>
              </a:rPr>
              <a:t>× </a:t>
            </a:r>
            <a:r>
              <a:rPr lang="en-US" altLang="zh-CN" sz="1013" dirty="0">
                <a:solidFill>
                  <a:srgbClr val="000000"/>
                </a:solidFill>
                <a:latin typeface="TimesNewRomanPSMT"/>
              </a:rPr>
              <a:t>5 LGADs array with 100 V bias voltage (a typical bias voltage when the sensor is fully depleted but not broken down), (a) measured by us with the 5 </a:t>
            </a:r>
            <a:r>
              <a:rPr lang="en-US" altLang="zh-CN" sz="1013" dirty="0">
                <a:solidFill>
                  <a:srgbClr val="000000"/>
                </a:solidFill>
                <a:latin typeface="等线" panose="02010600030101010101" pitchFamily="2" charset="-122"/>
              </a:rPr>
              <a:t>× </a:t>
            </a:r>
            <a:r>
              <a:rPr lang="en-US" altLang="zh-CN" sz="1013" dirty="0">
                <a:solidFill>
                  <a:srgbClr val="000000"/>
                </a:solidFill>
                <a:latin typeface="TimesNewRomanPSMT"/>
              </a:rPr>
              <a:t>5 array digital switch board, (b) measured by HPK with the automatic probe station.</a:t>
            </a:r>
            <a:endParaRPr lang="zh-CN" altLang="en-US" sz="1013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460A35-D109-44E1-8D37-BC1183B5DF17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digital switch board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A0C11D7-8F8B-4FF7-9035-B5A69271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758" y="1600171"/>
            <a:ext cx="6000482" cy="2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E3879-4188-4D79-B780-1512F2211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CV measurement performance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E72EBD-AE86-4498-B2F9-776A14E7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E887D-276D-4CEE-A85D-904421D5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3D99D9-E3E6-4E89-9B9A-A73FF14D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F6931C-7EAF-4476-9CBA-F0F5C03E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5" y="1067915"/>
            <a:ext cx="5666015" cy="36853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E904D7A-A7F6-4B32-8A12-5D1FC6004FEA}"/>
              </a:ext>
            </a:extLst>
          </p:cNvPr>
          <p:cNvSpPr/>
          <p:nvPr/>
        </p:nvSpPr>
        <p:spPr>
          <a:xfrm>
            <a:off x="6237208" y="1058747"/>
            <a:ext cx="2483298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/>
              <a:t>CV curves of HPK Batch-2 W1- P1 5 × 5 LGADs array</a:t>
            </a:r>
            <a:endParaRPr lang="zh-CN" altLang="en-US" sz="1013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91D7B6-6A68-463E-81D9-A53A8AC747EB}"/>
              </a:ext>
            </a:extLst>
          </p:cNvPr>
          <p:cNvSpPr/>
          <p:nvPr/>
        </p:nvSpPr>
        <p:spPr>
          <a:xfrm>
            <a:off x="6237208" y="1529973"/>
            <a:ext cx="2483298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lphaLcParenBoth"/>
            </a:pPr>
            <a:r>
              <a:rPr lang="en-US" altLang="zh-CN" sz="1013" dirty="0"/>
              <a:t>measured by us with the 5 × 5 array digital switch board </a:t>
            </a:r>
          </a:p>
          <a:p>
            <a:pPr marL="228600" indent="-228600" algn="just">
              <a:buAutoNum type="alphaLcParenBoth"/>
            </a:pPr>
            <a:r>
              <a:rPr lang="en-US" altLang="zh-CN" sz="1013" dirty="0"/>
              <a:t>measured by HPK with the automatic probe station.</a:t>
            </a:r>
            <a:endParaRPr lang="zh-CN" altLang="en-US" sz="1013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C8026D-0456-475E-B018-B728438E31DA}"/>
              </a:ext>
            </a:extLst>
          </p:cNvPr>
          <p:cNvSpPr/>
          <p:nvPr/>
        </p:nvSpPr>
        <p:spPr>
          <a:xfrm>
            <a:off x="6237209" y="2875848"/>
            <a:ext cx="2483297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/>
              <a:t>CV curves of HPK Batch-2 W1- P7 15 × 15 LGADs array</a:t>
            </a:r>
            <a:endParaRPr lang="zh-CN" altLang="en-US" sz="1013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73874B-CDD1-49E5-AA99-15D5F22639DA}"/>
              </a:ext>
            </a:extLst>
          </p:cNvPr>
          <p:cNvSpPr/>
          <p:nvPr/>
        </p:nvSpPr>
        <p:spPr>
          <a:xfrm>
            <a:off x="6237209" y="3314434"/>
            <a:ext cx="2483297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AutoNum type="alphaLcParenBoth"/>
            </a:pPr>
            <a:r>
              <a:rPr lang="en-US" altLang="zh-CN" sz="1013" dirty="0"/>
              <a:t>225 CV curves measured by us with the 15 × 15 array digital switch board </a:t>
            </a:r>
          </a:p>
          <a:p>
            <a:pPr marL="257175" indent="-257175" algn="just">
              <a:buAutoNum type="alphaLcParenBoth"/>
            </a:pPr>
            <a:r>
              <a:rPr lang="en-US" altLang="zh-CN" sz="1013" dirty="0"/>
              <a:t>27 CV curves of sampling channels measured by HPK with the automatic probe station</a:t>
            </a:r>
            <a:endParaRPr lang="zh-CN" altLang="en-US" sz="1013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5F9C73-2120-4E25-BA54-501025D0B69A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digital switch board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F6BDB-89D5-43EC-A369-87D5E6F2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1933F-8D3A-4941-9433-BEF6EF1A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85889-13DC-4F1C-AAB4-AF34A430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2A663A-58D4-4F79-A8A5-693D3166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30" y="553997"/>
            <a:ext cx="2691857" cy="221197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4ABA0BD-4ABA-45AB-9437-43AE5B6449EA}"/>
              </a:ext>
            </a:extLst>
          </p:cNvPr>
          <p:cNvSpPr txBox="1">
            <a:spLocks/>
          </p:cNvSpPr>
          <p:nvPr/>
        </p:nvSpPr>
        <p:spPr>
          <a:xfrm>
            <a:off x="301336" y="3299754"/>
            <a:ext cx="8541328" cy="1507440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50" dirty="0"/>
              <a:t>For LGADs with an active thickness of 50 </a:t>
            </a:r>
            <a:r>
              <a:rPr lang="en-US" altLang="zh-CN" sz="1950" dirty="0" err="1"/>
              <a:t>μm</a:t>
            </a:r>
            <a:r>
              <a:rPr lang="en-US" altLang="zh-CN" sz="1950" dirty="0"/>
              <a:t>, the rise time (10%–90%) and the duration of the signal current are approximately 500 </a:t>
            </a:r>
            <a:r>
              <a:rPr lang="en-US" altLang="zh-CN" sz="1950" dirty="0" err="1"/>
              <a:t>ps</a:t>
            </a:r>
            <a:r>
              <a:rPr lang="en-US" altLang="zh-CN" sz="1950" dirty="0"/>
              <a:t> and 1 ns . </a:t>
            </a:r>
          </a:p>
          <a:p>
            <a:r>
              <a:rPr lang="en-US" altLang="zh-CN" sz="1950" dirty="0"/>
              <a:t>The LGAD preamplifier needs to have low noise, low jitter, high gain, and enough bandwidth. Besides, a wide dynamic range of the amplifier is also demanded. </a:t>
            </a:r>
          </a:p>
          <a:p>
            <a:r>
              <a:rPr lang="en-US" altLang="zh-CN" sz="1950" dirty="0"/>
              <a:t>Currently the most widely used preamplifier board for LGAD readout in HGTD community is developed by University of California, Santa Cruz (UCSC).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B0E4C79-C05F-4AB6-9FFA-38175DFB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4" b="1626"/>
          <a:stretch/>
        </p:blipFill>
        <p:spPr>
          <a:xfrm>
            <a:off x="462543" y="612430"/>
            <a:ext cx="2880009" cy="22119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541000F-CC93-403F-A888-489B6D649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42" y="553999"/>
            <a:ext cx="2277997" cy="22119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4336EA8-60E9-4E55-8B21-F9E898888A12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Ultra-fast low-noise preamplifier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88D9BC4-248C-499A-934C-918F13D6BD3C}"/>
              </a:ext>
            </a:extLst>
          </p:cNvPr>
          <p:cNvSpPr/>
          <p:nvPr/>
        </p:nvSpPr>
        <p:spPr>
          <a:xfrm>
            <a:off x="180740" y="2913156"/>
            <a:ext cx="34436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Waveforms of the output from HPK Type 3.1 single LGADs</a:t>
            </a:r>
            <a:endParaRPr lang="zh-CN" altLang="en-US" sz="1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6A68D1-7843-4EA3-99BA-821A282ABBDA}"/>
              </a:ext>
            </a:extLst>
          </p:cNvPr>
          <p:cNvSpPr/>
          <p:nvPr/>
        </p:nvSpPr>
        <p:spPr>
          <a:xfrm>
            <a:off x="3644600" y="2902087"/>
            <a:ext cx="26548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/>
              <a:t>Picture of the single-channel LGAD preamplifier</a:t>
            </a:r>
            <a:endParaRPr lang="zh-CN" altLang="en-US" sz="1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D2FC33-BD79-4D83-AE58-0C1C8275AACF}"/>
              </a:ext>
            </a:extLst>
          </p:cNvPr>
          <p:cNvSpPr/>
          <p:nvPr/>
        </p:nvSpPr>
        <p:spPr>
          <a:xfrm>
            <a:off x="6299494" y="2907930"/>
            <a:ext cx="27574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/>
              <a:t>Picture of the 9-channel LGAD preamplifier board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2563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37970-B25B-402C-B553-DE9CF664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560510"/>
            <a:ext cx="8541328" cy="4279615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1. Transimpedance Amplifiers(TIA) can take full advantage of the fast signal slew rate, and we choose </a:t>
            </a:r>
            <a:r>
              <a:rPr lang="en-US" altLang="zh-CN" sz="1800" dirty="0" err="1"/>
              <a:t>SiGe:C</a:t>
            </a:r>
            <a:r>
              <a:rPr lang="en-US" altLang="zh-CN" sz="1800" dirty="0"/>
              <a:t> RF transistor-BFR840L3RHESD,whose transition frequency is 75 GHz</a:t>
            </a:r>
          </a:p>
          <a:p>
            <a:r>
              <a:rPr lang="en-US" altLang="zh-CN" sz="1800" dirty="0"/>
              <a:t>2. A2 serves as an intermediate amplifier stage, requiring low noise and high gain.</a:t>
            </a:r>
          </a:p>
          <a:p>
            <a:r>
              <a:rPr lang="en-US" altLang="zh-CN" sz="1800" dirty="0"/>
              <a:t>3.As the output driver, A3 is characterized by wide dynamic range and strong load capacity.</a:t>
            </a:r>
            <a:endParaRPr lang="zh-CN" alt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512DA-C0F0-4F10-A9D8-8A6D07E1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923E15-561D-4780-B97C-751B5C26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0" cy="273844"/>
          </a:xfrm>
        </p:spPr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CA03C1-0B9C-4802-BED4-4A1C189A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4FF83E-5F7B-409D-8A06-DFFB5BC4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89" y="2571750"/>
            <a:ext cx="6212420" cy="19186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7094A84-21A5-4C06-9329-4680EFFBF000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Ultra-fast low-noise preamplifier</a:t>
            </a: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322CEEDC-DDD5-4237-A82C-55EDE42C0A7B}"/>
              </a:ext>
            </a:extLst>
          </p:cNvPr>
          <p:cNvSpPr txBox="1">
            <a:spLocks/>
          </p:cNvSpPr>
          <p:nvPr/>
        </p:nvSpPr>
        <p:spPr>
          <a:xfrm>
            <a:off x="3028949" y="456628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050" kern="1200">
                <a:solidFill>
                  <a:srgbClr val="0074A7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</a:rPr>
              <a:t>Simplified schematic of the LGAD preamplifier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3286D-EFEB-4227-8197-CD8BE08E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74" y="534917"/>
            <a:ext cx="8541328" cy="4305208"/>
          </a:xfrm>
        </p:spPr>
        <p:txBody>
          <a:bodyPr/>
          <a:lstStyle/>
          <a:p>
            <a:r>
              <a:rPr lang="en-US" altLang="zh-CN" dirty="0"/>
              <a:t>Electronic performance tests </a:t>
            </a:r>
          </a:p>
          <a:p>
            <a:pPr lvl="1"/>
            <a:r>
              <a:rPr lang="en-US" altLang="zh-CN" dirty="0"/>
              <a:t>The charge gain is  20.58 mV ns/</a:t>
            </a:r>
            <a:r>
              <a:rPr lang="en-US" altLang="zh-CN" dirty="0" err="1"/>
              <a:t>fC</a:t>
            </a:r>
            <a:r>
              <a:rPr lang="en-US" altLang="zh-CN" dirty="0"/>
              <a:t>, the effective dynamic range is [0.7 </a:t>
            </a:r>
            <a:r>
              <a:rPr lang="en-US" altLang="zh-CN" dirty="0" err="1"/>
              <a:t>fC</a:t>
            </a:r>
            <a:r>
              <a:rPr lang="en-US" altLang="zh-CN" dirty="0"/>
              <a:t>, 66 </a:t>
            </a:r>
            <a:r>
              <a:rPr lang="en-US" altLang="zh-CN" dirty="0" err="1"/>
              <a:t>fC</a:t>
            </a:r>
            <a:r>
              <a:rPr lang="en-US" altLang="zh-CN" dirty="0"/>
              <a:t>]. The mean RMS noise is 4.81 mV</a:t>
            </a:r>
          </a:p>
          <a:p>
            <a:pPr lvl="1"/>
            <a:r>
              <a:rPr lang="en-US" altLang="zh-CN" dirty="0"/>
              <a:t>The measured bandwidth of the preamplifier is about [1.5 MHz, 872 MHz] ,and the gain on the passband is about 48.5 dB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8CD03A-E616-4654-9BD0-FDD1024D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0819DA-38C9-4F0F-BD18-80162F18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1BCDF1-9BAE-4D3C-8C9F-372B3BA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118664-A53C-4C14-841A-94EC9233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3" y="1806532"/>
            <a:ext cx="3590087" cy="25372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D13D90-E964-4D6E-A13A-77059530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61" y="1806532"/>
            <a:ext cx="3289952" cy="25372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45C4F09-4917-49A8-8CC9-E8D07DB348D0}"/>
              </a:ext>
            </a:extLst>
          </p:cNvPr>
          <p:cNvSpPr/>
          <p:nvPr/>
        </p:nvSpPr>
        <p:spPr>
          <a:xfrm>
            <a:off x="367705" y="4458405"/>
            <a:ext cx="45881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Integration of the averaged output waveform versus equivalent injected charge.</a:t>
            </a:r>
            <a:endParaRPr lang="zh-CN" altLang="en-US" sz="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EA9F42C-8325-4656-B50F-7374253786F1}"/>
              </a:ext>
            </a:extLst>
          </p:cNvPr>
          <p:cNvSpPr/>
          <p:nvPr/>
        </p:nvSpPr>
        <p:spPr>
          <a:xfrm>
            <a:off x="4940640" y="4458404"/>
            <a:ext cx="35782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Frequency response curve of the single-channel preamplifier. </a:t>
            </a:r>
            <a:endParaRPr lang="zh-CN" altLang="en-US" sz="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849F6C-D2FF-4B45-BCC1-2B2EB7F96357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ultra-fast low-noise preamplifier</a:t>
            </a:r>
          </a:p>
        </p:txBody>
      </p:sp>
    </p:spTree>
    <p:extLst>
      <p:ext uri="{BB962C8B-B14F-4D97-AF65-F5344CB8AC3E}">
        <p14:creationId xmlns:p14="http://schemas.microsoft.com/office/powerpoint/2010/main" val="259621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E098A2-2834-4ADD-AEE9-9B805308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B1922-4CB7-485E-AC1B-331DDD42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3D85C-700F-412F-A805-CAC4C063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6C439E-046D-4DC6-AACD-001E2511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316" y="1939430"/>
            <a:ext cx="4628723" cy="269433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69E70D2-0666-47C7-B70B-3C7BFAE1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04" y="534591"/>
            <a:ext cx="8541329" cy="4305300"/>
          </a:xfrm>
        </p:spPr>
        <p:txBody>
          <a:bodyPr/>
          <a:lstStyle/>
          <a:p>
            <a:r>
              <a:rPr lang="zh-CN" altLang="en-US" dirty="0"/>
              <a:t>𝛽</a:t>
            </a:r>
            <a:r>
              <a:rPr lang="en-US" altLang="zh-CN" dirty="0"/>
              <a:t>-scope tests </a:t>
            </a:r>
          </a:p>
          <a:p>
            <a:pPr lvl="1"/>
            <a:r>
              <a:rPr lang="en-US" altLang="zh-CN" dirty="0"/>
              <a:t>Constructed for charge collection and time resolution studies with the LGADs mounted on our single-channel preamplifier boards</a:t>
            </a:r>
          </a:p>
          <a:p>
            <a:pPr lvl="1"/>
            <a:r>
              <a:rPr lang="en-US" altLang="zh-CN" dirty="0"/>
              <a:t>Two boards and the Sr </a:t>
            </a:r>
            <a:r>
              <a:rPr lang="zh-CN" altLang="en-US" dirty="0"/>
              <a:t>𝛽 </a:t>
            </a:r>
            <a:r>
              <a:rPr lang="en-US" altLang="zh-CN" dirty="0"/>
              <a:t>source were fixed on a custom-made support structure for mechanical stability and correct alignment, and placed in a climate chamber</a:t>
            </a:r>
          </a:p>
          <a:p>
            <a:pPr lvl="1"/>
            <a:endParaRPr lang="en-US" altLang="zh-CN" dirty="0"/>
          </a:p>
          <a:p>
            <a:pPr marL="274320" lvl="1" indent="0">
              <a:buNone/>
            </a:pPr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2906DF6-6696-4D87-B44F-2582DD135017}"/>
              </a:ext>
            </a:extLst>
          </p:cNvPr>
          <p:cNvSpPr txBox="1">
            <a:spLocks/>
          </p:cNvSpPr>
          <p:nvPr/>
        </p:nvSpPr>
        <p:spPr>
          <a:xfrm>
            <a:off x="230838" y="1939430"/>
            <a:ext cx="3830150" cy="20825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altLang="zh-CN" sz="1500" dirty="0"/>
              <a:t>HPK Type 3.1 single LGADs, which have an active pad area of 1.3 × 1.3 mm2 and thickness of 50 </a:t>
            </a:r>
            <a:r>
              <a:rPr lang="en-US" altLang="zh-CN" sz="1500" dirty="0" err="1"/>
              <a:t>μm</a:t>
            </a:r>
            <a:r>
              <a:rPr lang="en-US" altLang="zh-CN" sz="1500" dirty="0"/>
              <a:t>. </a:t>
            </a:r>
          </a:p>
          <a:p>
            <a:pPr lvl="1" algn="just"/>
            <a:endParaRPr lang="en-US" altLang="zh-CN" sz="1500" dirty="0"/>
          </a:p>
          <a:p>
            <a:pPr lvl="1" algn="just"/>
            <a:r>
              <a:rPr lang="en-US" sz="1500" dirty="0"/>
              <a:t>The output of Board 1 and 2 are read out by an oscilloscope. Board 2 serves as a trigger, with a threshold of 70 mV, while voltage scans are performed on Board 1.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80C60B-1A7B-44D2-B873-F8ED7693CD79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ultra-fast low-noise preamplifier</a:t>
            </a:r>
          </a:p>
        </p:txBody>
      </p:sp>
    </p:spTree>
    <p:extLst>
      <p:ext uri="{BB962C8B-B14F-4D97-AF65-F5344CB8AC3E}">
        <p14:creationId xmlns:p14="http://schemas.microsoft.com/office/powerpoint/2010/main" val="178287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EAEC5-0721-4BF8-9AFF-54D94AF2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31AEE-9810-463B-9FF1-835CF17D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19B9-8D9F-497B-9F09-2EC334B7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03A5507-7064-4C94-BC5B-8CABED4FB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45" y="546134"/>
            <a:ext cx="5403164" cy="22919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4E2292-6F08-4007-B71B-E04B087C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45" y="2763073"/>
            <a:ext cx="5403164" cy="215076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9D47431-1911-469D-A5D8-1DD3B0625075}"/>
              </a:ext>
            </a:extLst>
          </p:cNvPr>
          <p:cNvCxnSpPr>
            <a:cxnSpLocks/>
          </p:cNvCxnSpPr>
          <p:nvPr/>
        </p:nvCxnSpPr>
        <p:spPr>
          <a:xfrm>
            <a:off x="300846" y="2716823"/>
            <a:ext cx="847607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E1AB993-03F6-4B62-B949-00825BDD61B7}"/>
              </a:ext>
            </a:extLst>
          </p:cNvPr>
          <p:cNvSpPr/>
          <p:nvPr/>
        </p:nvSpPr>
        <p:spPr>
          <a:xfrm>
            <a:off x="5809517" y="927764"/>
            <a:ext cx="2901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ea typeface="Microsoft YaHei UI" panose="020B0503020204020204" pitchFamily="34" charset="-122"/>
              </a:rPr>
              <a:t>Distributions of output amplitude (a), collected charges (b), RMS noises (c), and </a:t>
            </a:r>
            <a:r>
              <a:rPr lang="zh-CN" altLang="en-US" sz="1200" dirty="0">
                <a:ea typeface="Microsoft YaHei UI" panose="020B0503020204020204" pitchFamily="34" charset="-122"/>
              </a:rPr>
              <a:t>𝛥</a:t>
            </a:r>
            <a:r>
              <a:rPr lang="en-US" altLang="zh-CN" sz="1200" dirty="0">
                <a:ea typeface="Microsoft YaHei UI" panose="020B0503020204020204" pitchFamily="34" charset="-122"/>
              </a:rPr>
              <a:t>TOA (d) measured with our single-channel boards and un-irradiated HPK Type 3.1 single LGADs at −180 V bias and 20 ◦C, and corresponding results (e–h) is measured with UCSC boards and the 2nd stage amplifiers.</a:t>
            </a:r>
            <a:endParaRPr lang="zh-CN" altLang="en-US" sz="1200" dirty="0">
              <a:ea typeface="Microsoft YaHei UI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5F16599-D16C-4D59-8FEF-DE90A820BDFB}"/>
              </a:ext>
            </a:extLst>
          </p:cNvPr>
          <p:cNvSpPr/>
          <p:nvPr/>
        </p:nvSpPr>
        <p:spPr>
          <a:xfrm>
            <a:off x="5809516" y="3026601"/>
            <a:ext cx="290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solidFill>
                  <a:srgbClr val="000000"/>
                </a:solidFill>
                <a:ea typeface="Microsoft YaHei UI" panose="020B0503020204020204" pitchFamily="34" charset="-122"/>
              </a:rPr>
              <a:t>Distributions of pulse amplitude (a), collected charges (b), RMS noises (c), and </a:t>
            </a:r>
            <a:r>
              <a:rPr lang="zh-CN" altLang="en-US" sz="1200" dirty="0">
                <a:solidFill>
                  <a:srgbClr val="000000"/>
                </a:solidFill>
                <a:ea typeface="Microsoft YaHei UI" panose="020B0503020204020204" pitchFamily="34" charset="-122"/>
              </a:rPr>
              <a:t>𝛥</a:t>
            </a:r>
            <a:r>
              <a:rPr lang="en-US" altLang="zh-CN" sz="1200" dirty="0">
                <a:solidFill>
                  <a:srgbClr val="000000"/>
                </a:solidFill>
                <a:ea typeface="Microsoft YaHei UI" panose="020B0503020204020204" pitchFamily="34" charset="-122"/>
              </a:rPr>
              <a:t>TOA (d) measured with our single-channel boards and un-irradiated HPK Type 3.1 single LGADs at −180 V bias and −30 ◦C, and corresponding results (e–h) is measured with UCSC boards and the 2nd stage amplifiers. </a:t>
            </a:r>
            <a:endParaRPr lang="zh-CN" altLang="en-US" sz="1200" dirty="0">
              <a:ea typeface="Microsoft YaHei U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80F56D-CAD4-410B-A0D8-EA9D77838EB2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ultra-fast low-noise preamplifier</a:t>
            </a:r>
          </a:p>
        </p:txBody>
      </p:sp>
    </p:spTree>
    <p:extLst>
      <p:ext uri="{BB962C8B-B14F-4D97-AF65-F5344CB8AC3E}">
        <p14:creationId xmlns:p14="http://schemas.microsoft.com/office/powerpoint/2010/main" val="253603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E2B5D8-3903-4EA0-A98D-41560090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3A7B1-05B2-47BC-A978-CE2DE64B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07087-E5B5-4697-B2DF-1EAC573A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F9ADE67-F571-4221-8BAA-FAD6E4DB0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29" y="534591"/>
            <a:ext cx="8541544" cy="4305300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</a:rPr>
              <a:t>𝛽</a:t>
            </a:r>
            <a:r>
              <a:rPr lang="en-US" altLang="zh-CN" dirty="0">
                <a:latin typeface="Microsoft YaHei UI" panose="020B0503020204020204" pitchFamily="34" charset="-122"/>
              </a:rPr>
              <a:t>-scope tests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EFB19F-EA65-4037-BC98-2FBB7A44FBDC}"/>
              </a:ext>
            </a:extLst>
          </p:cNvPr>
          <p:cNvSpPr/>
          <p:nvPr/>
        </p:nvSpPr>
        <p:spPr>
          <a:xfrm>
            <a:off x="737495" y="4351956"/>
            <a:ext cx="72860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500" dirty="0">
                <a:solidFill>
                  <a:srgbClr val="000000"/>
                </a:solidFill>
                <a:ea typeface="Microsoft YaHei UI" panose="020B0503020204020204" pitchFamily="34" charset="-122"/>
              </a:rPr>
              <a:t> The results show that our boards have a better noise  and time performance.</a:t>
            </a:r>
            <a:endParaRPr lang="zh-CN" altLang="en-US" sz="1500" dirty="0">
              <a:ea typeface="Microsoft YaHei UI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525140-2C64-4F80-96ED-D983675B1672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ultra-fast low-noise preamplifier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8CF551-ECD5-452E-A6C5-24A9D8A47554}"/>
              </a:ext>
            </a:extLst>
          </p:cNvPr>
          <p:cNvSpPr/>
          <p:nvPr/>
        </p:nvSpPr>
        <p:spPr>
          <a:xfrm>
            <a:off x="1140515" y="981221"/>
            <a:ext cx="77021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en-US" altLang="zh-CN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-scope test results using our single-channel boards and UCSC boards (with 2nd stage amplifier) with un-irradiated HPK Type 3.1 single LGADs at 20 ◦C and −30 ◦C.</a:t>
            </a:r>
          </a:p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type: Un-irradiated HPK Type 3.1 single LGADs Bias Voltage: −180 V</a:t>
            </a:r>
            <a:endParaRPr lang="zh-CN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ED3A89B-FA9B-4954-A867-FA81AA11E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15" y="1558302"/>
            <a:ext cx="6788857" cy="26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9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CA2C58-9A8D-4912-97CA-409987AC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9F2CAE-F20C-48DC-82AB-D3C98C52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E7DAD0-DAD5-4B73-9844-5B22AE5E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7F4C8FB-136E-462D-B6D1-BB372A4E414D}"/>
              </a:ext>
            </a:extLst>
          </p:cNvPr>
          <p:cNvSpPr txBox="1">
            <a:spLocks/>
          </p:cNvSpPr>
          <p:nvPr/>
        </p:nvSpPr>
        <p:spPr>
          <a:xfrm>
            <a:off x="301332" y="544574"/>
            <a:ext cx="8541328" cy="4305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50" dirty="0"/>
              <a:t>Multi-channel preamplifier board tests</a:t>
            </a:r>
          </a:p>
          <a:p>
            <a:pPr lvl="1"/>
            <a:endParaRPr lang="en-US" sz="1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7AC11F-833F-4343-A405-72F21D70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9" y="924385"/>
            <a:ext cx="8189522" cy="91538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7893EDD-BCA2-40D7-99F3-595B25FBF2EB}"/>
              </a:ext>
            </a:extLst>
          </p:cNvPr>
          <p:cNvSpPr/>
          <p:nvPr/>
        </p:nvSpPr>
        <p:spPr>
          <a:xfrm>
            <a:off x="301335" y="1837534"/>
            <a:ext cx="8541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ea typeface="Microsoft YaHei UI" panose="020B0503020204020204" pitchFamily="34" charset="-122"/>
              </a:rPr>
              <a:t>The average charge gains of the 9 channels are 18.35 mV ns/</a:t>
            </a:r>
            <a:r>
              <a:rPr lang="en-US" altLang="zh-CN" sz="1500" dirty="0" err="1">
                <a:ea typeface="Microsoft YaHei UI" panose="020B0503020204020204" pitchFamily="34" charset="-122"/>
              </a:rPr>
              <a:t>fC</a:t>
            </a:r>
            <a:r>
              <a:rPr lang="en-US" altLang="zh-CN" sz="1500" dirty="0">
                <a:ea typeface="Microsoft YaHei UI" panose="020B0503020204020204" pitchFamily="34" charset="-122"/>
              </a:rPr>
              <a:t>, and the standard deviation is 0.39 mV ns/</a:t>
            </a:r>
            <a:r>
              <a:rPr lang="en-US" altLang="zh-CN" sz="1500" dirty="0" err="1">
                <a:ea typeface="Microsoft YaHei UI" panose="020B0503020204020204" pitchFamily="34" charset="-122"/>
              </a:rPr>
              <a:t>fC</a:t>
            </a:r>
            <a:r>
              <a:rPr lang="en-US" altLang="zh-CN" sz="1500" dirty="0">
                <a:ea typeface="Microsoft YaHei UI" panose="020B0503020204020204" pitchFamily="34" charset="-122"/>
              </a:rPr>
              <a:t>, showing a good uniformity.</a:t>
            </a:r>
            <a:endParaRPr lang="zh-CN" altLang="en-US" sz="1500" dirty="0">
              <a:ea typeface="Microsoft YaHei U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8E4129-ACFB-4AF4-A981-492B6FDCE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44" y="2391532"/>
            <a:ext cx="2533502" cy="19032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00DA0B-9954-4067-A74A-DC21076A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99" y="2407376"/>
            <a:ext cx="5385301" cy="172953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055D1A4-1C13-436B-8408-63F53DF4CF6C}"/>
              </a:ext>
            </a:extLst>
          </p:cNvPr>
          <p:cNvSpPr/>
          <p:nvPr/>
        </p:nvSpPr>
        <p:spPr>
          <a:xfrm>
            <a:off x="301329" y="4038369"/>
            <a:ext cx="6002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000000"/>
                </a:solidFill>
                <a:ea typeface="Microsoft YaHei UI" panose="020B0503020204020204" pitchFamily="34" charset="-122"/>
              </a:rPr>
              <a:t>The overall jitter of the test system is about 15 ps. It suggests that the 9-channel board works well for the readout of multi-pad LGADs. </a:t>
            </a:r>
            <a:endParaRPr lang="zh-CN" altLang="en-US" sz="1500" dirty="0"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EEFEBD-D460-4214-AC30-746A9529E555}"/>
              </a:ext>
            </a:extLst>
          </p:cNvPr>
          <p:cNvSpPr/>
          <p:nvPr/>
        </p:nvSpPr>
        <p:spPr>
          <a:xfrm>
            <a:off x="6286505" y="4317672"/>
            <a:ext cx="20601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Setup for laser-scanning TCT tests</a:t>
            </a:r>
            <a:endParaRPr lang="zh-CN" altLang="en-US" sz="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D1C330-F917-46EF-A6F4-89EE0B9C4835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ultra-fast low-noise preamplifier</a:t>
            </a:r>
          </a:p>
        </p:txBody>
      </p:sp>
    </p:spTree>
    <p:extLst>
      <p:ext uri="{BB962C8B-B14F-4D97-AF65-F5344CB8AC3E}">
        <p14:creationId xmlns:p14="http://schemas.microsoft.com/office/powerpoint/2010/main" val="93371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4A4C05-B2FD-4C89-9EA5-F1EC7820C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>
                <a:cs typeface="Times New Roman" panose="02020603050405020304" pitchFamily="18" charset="0"/>
              </a:rPr>
              <a:t>The digital switch boards can greatly </a:t>
            </a:r>
            <a:r>
              <a:rPr lang="en-US" altLang="zh-CN" sz="1800" b="1" dirty="0">
                <a:cs typeface="Times New Roman" panose="02020603050405020304" pitchFamily="18" charset="0"/>
              </a:rPr>
              <a:t>improve the efficiency </a:t>
            </a:r>
            <a:r>
              <a:rPr lang="en-US" altLang="zh-CN" sz="1800" dirty="0">
                <a:cs typeface="Times New Roman" panose="02020603050405020304" pitchFamily="18" charset="0"/>
              </a:rPr>
              <a:t>during the IV and CV measurements </a:t>
            </a:r>
            <a:r>
              <a:rPr lang="en-US" altLang="zh-CN" sz="1800" b="1" dirty="0">
                <a:cs typeface="Times New Roman" panose="02020603050405020304" pitchFamily="18" charset="0"/>
              </a:rPr>
              <a:t>at a lower cost</a:t>
            </a:r>
            <a:r>
              <a:rPr lang="en-US" altLang="zh-CN" sz="1800" dirty="0"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>
                <a:cs typeface="Times New Roman" panose="02020603050405020304" pitchFamily="18" charset="0"/>
              </a:rPr>
              <a:t>Compared with the HPK results measured by automatic probe station, the IV curves measured by our platform have </a:t>
            </a:r>
            <a:r>
              <a:rPr lang="en-US" altLang="zh-CN" sz="1800" b="1" dirty="0">
                <a:cs typeface="Times New Roman" panose="02020603050405020304" pitchFamily="18" charset="0"/>
              </a:rPr>
              <a:t>better uniformity and accuracy</a:t>
            </a:r>
            <a:r>
              <a:rPr lang="en-US" altLang="zh-CN" sz="1800" dirty="0"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800" dirty="0">
                <a:cs typeface="Times New Roman" panose="02020603050405020304" pitchFamily="18" charset="0"/>
              </a:rPr>
              <a:t>Our ultra-fast low-noise LGAD preamplifier board has a </a:t>
            </a:r>
            <a:r>
              <a:rPr lang="en-US" altLang="zh-CN" sz="1800" b="1" dirty="0">
                <a:cs typeface="Times New Roman" panose="02020603050405020304" pitchFamily="18" charset="0"/>
              </a:rPr>
              <a:t>larger charge gain</a:t>
            </a:r>
            <a:r>
              <a:rPr lang="en-US" altLang="zh-CN" sz="1800" dirty="0">
                <a:cs typeface="Times New Roman" panose="02020603050405020304" pitchFamily="18" charset="0"/>
              </a:rPr>
              <a:t>,</a:t>
            </a:r>
            <a:r>
              <a:rPr lang="en-US" altLang="zh-CN" sz="1800" b="1" dirty="0">
                <a:cs typeface="Times New Roman" panose="02020603050405020304" pitchFamily="18" charset="0"/>
              </a:rPr>
              <a:t> higher SNR(or lower ENC)</a:t>
            </a:r>
            <a:r>
              <a:rPr lang="en-US" altLang="zh-CN" sz="1800" dirty="0">
                <a:cs typeface="Times New Roman" panose="02020603050405020304" pitchFamily="18" charset="0"/>
              </a:rPr>
              <a:t>,</a:t>
            </a:r>
            <a:r>
              <a:rPr lang="en-US" altLang="zh-CN" sz="1800" b="1" dirty="0">
                <a:cs typeface="Times New Roman" panose="02020603050405020304" pitchFamily="18" charset="0"/>
              </a:rPr>
              <a:t> lower jitter</a:t>
            </a:r>
            <a:r>
              <a:rPr lang="en-US" altLang="zh-CN" sz="1800" dirty="0">
                <a:cs typeface="Times New Roman" panose="02020603050405020304" pitchFamily="18" charset="0"/>
              </a:rPr>
              <a:t>,</a:t>
            </a:r>
            <a:r>
              <a:rPr lang="en-US" altLang="zh-CN" sz="1800" b="1" dirty="0">
                <a:cs typeface="Times New Roman" panose="02020603050405020304" pitchFamily="18" charset="0"/>
              </a:rPr>
              <a:t> and simpler structure</a:t>
            </a:r>
            <a:r>
              <a:rPr lang="zh-CN" altLang="en-US" sz="1800" dirty="0">
                <a:cs typeface="Times New Roman" panose="02020603050405020304" pitchFamily="18" charset="0"/>
              </a:rPr>
              <a:t>，</a:t>
            </a:r>
            <a:r>
              <a:rPr lang="en-US" altLang="zh-CN" sz="1800" b="1" dirty="0">
                <a:cs typeface="Times New Roman" panose="02020603050405020304" pitchFamily="18" charset="0"/>
              </a:rPr>
              <a:t>with good linearity</a:t>
            </a:r>
            <a:r>
              <a:rPr lang="zh-CN" altLang="en-US" sz="1800" dirty="0"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cs typeface="Times New Roman" panose="02020603050405020304" pitchFamily="18" charset="0"/>
              </a:rPr>
              <a:t>compared to the UCSC single-channel preamplifier </a:t>
            </a:r>
            <a:r>
              <a:rPr lang="en-US" altLang="zh-CN" sz="1800" dirty="0" err="1">
                <a:cs typeface="Times New Roman" panose="02020603050405020304" pitchFamily="18" charset="0"/>
              </a:rPr>
              <a:t>board.The</a:t>
            </a:r>
            <a:r>
              <a:rPr lang="en-US" altLang="zh-CN" sz="1800" dirty="0">
                <a:cs typeface="Times New Roman" panose="02020603050405020304" pitchFamily="18" charset="0"/>
              </a:rPr>
              <a:t> jitter caused by our preamplifier is about </a:t>
            </a:r>
            <a:r>
              <a:rPr lang="en-US" altLang="zh-CN" sz="1800" b="1" dirty="0">
                <a:cs typeface="Times New Roman" panose="02020603050405020304" pitchFamily="18" charset="0"/>
              </a:rPr>
              <a:t>7.12 ps</a:t>
            </a:r>
            <a:r>
              <a:rPr lang="en-US" altLang="zh-CN" sz="1800" dirty="0"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1800" dirty="0"/>
              <a:t>For our 9-channel preamplifier board, the gain of each channel has a </a:t>
            </a:r>
            <a:r>
              <a:rPr lang="en-US" altLang="zh-CN" sz="1800" b="1" dirty="0"/>
              <a:t>good uniformity</a:t>
            </a:r>
            <a:r>
              <a:rPr lang="en-US" altLang="zh-CN" sz="1800" dirty="0"/>
              <a:t>. The noise and crosstalk are effectively suppressed. </a:t>
            </a:r>
            <a:endParaRPr lang="en-US" altLang="zh-CN" sz="1800" dirty="0">
              <a:cs typeface="Times New Roman" panose="02020603050405020304" pitchFamily="18" charset="0"/>
            </a:endParaRPr>
          </a:p>
          <a:p>
            <a:endParaRPr lang="zh-CN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A0FB4-336B-4CB3-8D00-B54380A1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D6FE9-E3A9-4591-94AC-24BA7BEC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49E9CE-374D-42AC-B0F1-70033464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5F9C21-BA74-4278-A5E0-14271C2BEC6B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2212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E8026-ACC6-45E9-9AA1-D2517D57E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700" dirty="0"/>
              <a:t>1. Introduction</a:t>
            </a:r>
          </a:p>
          <a:p>
            <a:pPr algn="just"/>
            <a:r>
              <a:rPr lang="en-US" altLang="zh-CN" sz="2700" dirty="0"/>
              <a:t>2. Digital switch boards</a:t>
            </a:r>
          </a:p>
          <a:p>
            <a:pPr algn="just"/>
            <a:r>
              <a:rPr lang="en-US" altLang="zh-CN" sz="2700" dirty="0"/>
              <a:t>3. Ultra-fast low-noise preamplifier</a:t>
            </a:r>
          </a:p>
          <a:p>
            <a:pPr algn="just"/>
            <a:r>
              <a:rPr lang="en-US" altLang="zh-CN" sz="2700" dirty="0"/>
              <a:t>4. Summary</a:t>
            </a:r>
          </a:p>
          <a:p>
            <a:pPr algn="just"/>
            <a:endParaRPr lang="en-US" altLang="zh-CN" sz="27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3865DA-4E64-45D4-BFEB-29D45E9F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460A19-4213-4839-A864-111802ED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BB22A-F009-4984-A046-45D53ADC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C88185-3590-4886-B2EC-52271C6965C5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Contents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9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1BA3C-CACD-40B2-9F22-A2C14EDF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en-US" altLang="zh-CN" sz="3300" dirty="0">
              <a:latin typeface="Microsoft YaHei UI" panose="020B0503020204020204" pitchFamily="34" charset="-122"/>
            </a:endParaRPr>
          </a:p>
          <a:p>
            <a:pPr indent="0" algn="ctr">
              <a:buNone/>
            </a:pPr>
            <a:endParaRPr lang="en-US" altLang="zh-CN" sz="3300" dirty="0">
              <a:latin typeface="Microsoft YaHei UI" panose="020B0503020204020204" pitchFamily="34" charset="-122"/>
            </a:endParaRPr>
          </a:p>
          <a:p>
            <a:pPr indent="0" algn="ctr">
              <a:buNone/>
            </a:pPr>
            <a:endParaRPr lang="en-US" altLang="zh-CN" sz="3300" dirty="0">
              <a:latin typeface="Microsoft YaHei UI" panose="020B0503020204020204" pitchFamily="34" charset="-122"/>
            </a:endParaRPr>
          </a:p>
          <a:p>
            <a:pPr indent="0" algn="ctr">
              <a:buNone/>
            </a:pPr>
            <a:r>
              <a:rPr lang="en-US" altLang="zh-CN" sz="3300" dirty="0">
                <a:latin typeface="Microsoft YaHei UI" panose="020B0503020204020204" pitchFamily="34" charset="-122"/>
              </a:rPr>
              <a:t>THANKS!</a:t>
            </a:r>
            <a:endParaRPr lang="zh-CN" altLang="en-US" sz="3300" dirty="0">
              <a:latin typeface="Microsoft YaHei U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5DF54B-60D7-4CDC-85D7-89A3DA25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A36E-36FA-4D29-9C00-5C6518C4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D350F3-2BA3-47BC-AE1C-CADB606C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5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17AD3-8148-4F80-8E30-D0A5F70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7CCFDD-C5C6-4DA0-A1E7-92C85213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FBC3B2-EDB8-4241-9CFA-C5613498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D525D8-5CA7-45A0-8C78-A5954F65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16" y="2542508"/>
            <a:ext cx="3291548" cy="20174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E5FBA3-ADFF-4E55-8C56-AF01795F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339" y="583530"/>
            <a:ext cx="2808820" cy="1653548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F3F41DD7-735B-430F-81BC-7B817806779A}"/>
              </a:ext>
            </a:extLst>
          </p:cNvPr>
          <p:cNvSpPr txBox="1">
            <a:spLocks/>
          </p:cNvSpPr>
          <p:nvPr/>
        </p:nvSpPr>
        <p:spPr>
          <a:xfrm>
            <a:off x="301337" y="534917"/>
            <a:ext cx="4855352" cy="43052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500" dirty="0"/>
              <a:t>1. A High-Granularity Timing Detector (HGTD), with up to 30 </a:t>
            </a:r>
            <a:r>
              <a:rPr lang="en-US" altLang="zh-CN" sz="1500" dirty="0" err="1"/>
              <a:t>ps</a:t>
            </a:r>
            <a:r>
              <a:rPr lang="en-US" altLang="zh-CN" sz="1500" dirty="0"/>
              <a:t> time resolution per track, is proposed for the ATLAS Phase II upgrade, to address the new challenge of greatly increased pile-up interactions. </a:t>
            </a:r>
          </a:p>
          <a:p>
            <a:pPr algn="just"/>
            <a:r>
              <a:rPr lang="en-US" altLang="zh-CN" sz="1500" dirty="0"/>
              <a:t>2. The technology chosen for the HGTD sensors is Low Gain Avalanche Detector (LGAD) — a novel semiconductor detector.</a:t>
            </a:r>
          </a:p>
          <a:p>
            <a:pPr algn="just"/>
            <a:endParaRPr lang="en-US" altLang="zh-CN" sz="1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E8C076-A24F-4FA1-B01D-9BAE5C0C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92" y="2389453"/>
            <a:ext cx="3750231" cy="22191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C404982-7B03-44BB-B572-82773383C011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Introduction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979F37-845A-4880-A551-7A35453D3058}"/>
              </a:ext>
            </a:extLst>
          </p:cNvPr>
          <p:cNvSpPr/>
          <p:nvPr/>
        </p:nvSpPr>
        <p:spPr>
          <a:xfrm>
            <a:off x="1243330" y="4563126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Cross section of a 2 </a:t>
            </a:r>
            <a:r>
              <a:rPr lang="en-US" altLang="zh-CN" sz="1200" dirty="0">
                <a:solidFill>
                  <a:srgbClr val="000000"/>
                </a:solidFill>
                <a:ea typeface="华文新魏" panose="02010800040101010101" pitchFamily="2" charset="-122"/>
              </a:rPr>
              <a:t>× </a:t>
            </a:r>
            <a:r>
              <a:rPr lang="en-US" altLang="zh-CN" sz="1200" dirty="0">
                <a:solidFill>
                  <a:srgbClr val="000000"/>
                </a:solidFill>
              </a:rPr>
              <a:t>2 LGADs array.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065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FDC112-A481-43E8-8C92-96DDD1D3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current-voltage (IV) and capacitance-voltage (CV) measurements are important methods to study the electrical characteristics of semiconductor devices, including LGADs .</a:t>
            </a:r>
          </a:p>
          <a:p>
            <a:r>
              <a:rPr lang="en-US" altLang="zh-CN" dirty="0"/>
              <a:t>For large-array LGADs, the channel under test should be connected to the LCR meter or pico-ammeter alternately for the measurements, while other channels are usually grounded.</a:t>
            </a:r>
            <a:endParaRPr lang="zh-CN" altLang="en-US" sz="1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0BBD0-66EC-4BFC-832A-76E6763F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A5EA1-EE89-4EA8-B3AE-EC6D5397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AE70E-7E09-4BA2-9297-3AC61F4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259D0C-5935-4A41-A0F6-5EC4199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4" y="2687520"/>
            <a:ext cx="2733177" cy="17598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8EE3D8-B760-405B-8545-D2F4D796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68" y="2612213"/>
            <a:ext cx="2647193" cy="19104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F85E43B-D876-4289-A91E-FAE865C46703}"/>
              </a:ext>
            </a:extLst>
          </p:cNvPr>
          <p:cNvSpPr/>
          <p:nvPr/>
        </p:nvSpPr>
        <p:spPr>
          <a:xfrm>
            <a:off x="1030495" y="4519656"/>
            <a:ext cx="314541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/>
              <a:t>Our manual channel-switch board for 5 × 5 LGADs array</a:t>
            </a:r>
            <a:endParaRPr lang="zh-CN" altLang="en-US" sz="1013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83044D-9E24-44A8-BF22-78A148E80C73}"/>
              </a:ext>
            </a:extLst>
          </p:cNvPr>
          <p:cNvSpPr/>
          <p:nvPr/>
        </p:nvSpPr>
        <p:spPr>
          <a:xfrm>
            <a:off x="5867671" y="4517628"/>
            <a:ext cx="174278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/>
              <a:t>Fully automatic probe station</a:t>
            </a:r>
            <a:endParaRPr lang="zh-CN" altLang="en-US" sz="1013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9BBA55-F929-4E99-9BE0-95348719C64D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Introduction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6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EE290-B15C-45B0-B458-03D35B0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7DC75C-930B-4AC7-8673-39C5F6DB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915261-2DDC-4B07-A688-67FF7AB4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549D108-BAE5-4DAB-9FB2-A9AD55D9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40" y="754083"/>
            <a:ext cx="2156476" cy="352177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DB0095-90D2-42EC-8793-D07553AB69DA}"/>
              </a:ext>
            </a:extLst>
          </p:cNvPr>
          <p:cNvSpPr txBox="1"/>
          <p:nvPr/>
        </p:nvSpPr>
        <p:spPr>
          <a:xfrm>
            <a:off x="6929004" y="4265312"/>
            <a:ext cx="117211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3" dirty="0"/>
              <a:t>LCR meter adapter</a:t>
            </a:r>
            <a:endParaRPr lang="zh-CN" altLang="en-US" sz="1013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118219-1386-467A-8CCA-CB9BA1A4FF23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Setup for IV and CV measurements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8D6778-31BA-44F5-9740-E1BF4646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34" y="570689"/>
            <a:ext cx="4025618" cy="195452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A011462-9656-454F-95B0-6B9AF5C75DDB}"/>
              </a:ext>
            </a:extLst>
          </p:cNvPr>
          <p:cNvSpPr/>
          <p:nvPr/>
        </p:nvSpPr>
        <p:spPr>
          <a:xfrm>
            <a:off x="1027334" y="2465325"/>
            <a:ext cx="3671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Test platform for the IV and CV measurements of LGADs</a:t>
            </a:r>
            <a:endParaRPr lang="zh-CN" alt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1237660-1BB3-4874-A137-7BD1283D5147}"/>
              </a:ext>
            </a:extLst>
          </p:cNvPr>
          <p:cNvSpPr/>
          <p:nvPr/>
        </p:nvSpPr>
        <p:spPr>
          <a:xfrm>
            <a:off x="559847" y="4470386"/>
            <a:ext cx="5261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Setups for the IV (a) and CV (b) measurements of 5 × 5 and 15 × 15 LGADs arrays. </a:t>
            </a:r>
            <a:endParaRPr lang="zh-CN" altLang="en-US" sz="1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F34D32-B9EF-47CC-B4FE-DB7CAFB03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06" y="2773452"/>
            <a:ext cx="5719871" cy="17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3CC73-7B57-454B-A83B-B4FBF07B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CBC6F1-30CF-4AC0-A664-085F6BDD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ABD1A-3F4B-4C08-92B5-B6C1C35F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29579B-0613-497E-A6CE-A0B146B2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3218"/>
            <a:ext cx="2800657" cy="35476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474AA22-9100-4EF3-B9AE-BEAA2AD874C5}"/>
              </a:ext>
            </a:extLst>
          </p:cNvPr>
          <p:cNvSpPr/>
          <p:nvPr/>
        </p:nvSpPr>
        <p:spPr>
          <a:xfrm>
            <a:off x="4825219" y="4650900"/>
            <a:ext cx="229421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/>
              <a:t>a copper shielding box can reduce noise</a:t>
            </a:r>
            <a:endParaRPr lang="zh-CN" altLang="en-US" sz="1013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4353CE-0366-4A57-80C1-21A409CC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57" y="1087027"/>
            <a:ext cx="2716316" cy="37476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837DCE-CB88-4387-B3FC-4134CF7B845B}"/>
              </a:ext>
            </a:extLst>
          </p:cNvPr>
          <p:cNvSpPr/>
          <p:nvPr/>
        </p:nvSpPr>
        <p:spPr>
          <a:xfrm>
            <a:off x="733466" y="618470"/>
            <a:ext cx="3419856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Digital switch board for the IV and CV measurements of 5 × 5 LGAD arrays</a:t>
            </a:r>
            <a:endParaRPr lang="zh-CN" altLang="en-US" sz="1013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6FA702-D8FD-404E-86C5-0374608FE518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Digital switch boards</a:t>
            </a:r>
          </a:p>
        </p:txBody>
      </p:sp>
    </p:spTree>
    <p:extLst>
      <p:ext uri="{BB962C8B-B14F-4D97-AF65-F5344CB8AC3E}">
        <p14:creationId xmlns:p14="http://schemas.microsoft.com/office/powerpoint/2010/main" val="427035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67E608-98BC-45F6-AFED-F6D987B7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534917"/>
            <a:ext cx="5396885" cy="4305208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altLang="zh-CN" sz="1350" dirty="0">
                <a:latin typeface="Microsoft YaHei UI" panose="020B0503020204020204" pitchFamily="34" charset="-122"/>
              </a:rPr>
              <a:t>Digital switch board for the IV and CV measurements of 15 × 15 LGAD arrays </a:t>
            </a:r>
            <a:endParaRPr lang="zh-CN" altLang="en-US" sz="1350" dirty="0">
              <a:latin typeface="Microsoft YaHei UI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361D4-CF62-4465-957A-7C5EC796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96340-8C19-480A-94DF-C3FFE445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79AA0-1FA1-4BB6-A2CE-9FB0B684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FEDAC8-6852-47A0-B409-6A63D37C4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9" y="749424"/>
            <a:ext cx="2562680" cy="360936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20337D8-87A6-4003-AB6F-1F1B91EEF006}"/>
              </a:ext>
            </a:extLst>
          </p:cNvPr>
          <p:cNvSpPr/>
          <p:nvPr/>
        </p:nvSpPr>
        <p:spPr>
          <a:xfrm>
            <a:off x="5698221" y="4450777"/>
            <a:ext cx="30091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flexible flat cable (FFC) can fit our probe 9 station well.</a:t>
            </a:r>
            <a:endParaRPr lang="zh-CN" altLang="en-US" sz="1050" dirty="0"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86600D-EDA9-4EB2-9E3A-F2E34CDB7070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Digital switch boards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A59411-F8A4-4D29-88DC-EA258375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5" y="1212825"/>
            <a:ext cx="4965371" cy="32118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30AA13D-0F55-4F32-8503-596A3B49D242}"/>
              </a:ext>
            </a:extLst>
          </p:cNvPr>
          <p:cNvSpPr/>
          <p:nvPr/>
        </p:nvSpPr>
        <p:spPr>
          <a:xfrm>
            <a:off x="428164" y="4481052"/>
            <a:ext cx="51432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Block diagram of the digital switch board for the IV and CV measurements of 15 × 15 LGADs arrays.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05854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7167E-427F-407A-AF4C-ADEFCD68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40DA1-E404-4725-82CB-07FDD918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702579-9BEC-4050-A7F6-CF34E8EA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15982A4-3064-4573-B95A-F345F4958208}"/>
              </a:ext>
            </a:extLst>
          </p:cNvPr>
          <p:cNvSpPr txBox="1">
            <a:spLocks/>
          </p:cNvSpPr>
          <p:nvPr/>
        </p:nvSpPr>
        <p:spPr>
          <a:xfrm>
            <a:off x="301336" y="560510"/>
            <a:ext cx="8541328" cy="42796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lang="zh-CN" altLang="en-US" sz="2000" kern="1200" dirty="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50" b="1" dirty="0"/>
              <a:t>Test Methods</a:t>
            </a:r>
            <a:r>
              <a:rPr lang="en-US" altLang="zh-CN" sz="1950" dirty="0"/>
              <a:t>: connect the digital switch board and the probe card, but left the needles on the probe cards floated</a:t>
            </a:r>
          </a:p>
          <a:p>
            <a:r>
              <a:rPr lang="en-US" altLang="zh-CN" sz="1950" b="1" dirty="0"/>
              <a:t>Results</a:t>
            </a:r>
            <a:r>
              <a:rPr lang="en-US" altLang="zh-CN" sz="1950" dirty="0"/>
              <a:t>: the current noise caused by electronic and the background is basically in the order of </a:t>
            </a:r>
            <a:r>
              <a:rPr lang="en-US" altLang="zh-CN" sz="1950" dirty="0" err="1"/>
              <a:t>pA</a:t>
            </a:r>
            <a:r>
              <a:rPr lang="en-US" altLang="zh-CN" sz="1950" dirty="0"/>
              <a:t>, meeting the design requirements </a:t>
            </a:r>
            <a:endParaRPr lang="zh-CN" altLang="en-US" sz="1950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D2438D9E-EEAF-4402-9A0B-66C8E6E9B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55" y="2081028"/>
            <a:ext cx="7002890" cy="235931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4939AFD-E89C-4881-AD9F-5D1F58A5F936}"/>
              </a:ext>
            </a:extLst>
          </p:cNvPr>
          <p:cNvSpPr/>
          <p:nvPr/>
        </p:nvSpPr>
        <p:spPr>
          <a:xfrm>
            <a:off x="1497849" y="4546747"/>
            <a:ext cx="6148300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/>
              <a:t>The open-circuit currents of all channels on the 5 × 5 (a) and 15 × 15 (b) array digital switch boards </a:t>
            </a:r>
            <a:endParaRPr lang="zh-CN" altLang="en-US" sz="1013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3939A1-75D6-417C-B046-5360D562223A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digital switch board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E3879-4188-4D79-B780-1512F2211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IV measurement performance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E72EBD-AE86-4498-B2F9-776A14E7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1112-B6C7-4669-8CDF-09DE85B83ACF}" type="datetime1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E887D-276D-4CEE-A85D-904421D5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De Zhang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3D99D9-E3E6-4E89-9B9A-A73FF14D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F799-BC6A-4EE7-AC94-049158D528A2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A878F9-9284-43D5-8888-BDB13AC83F89}"/>
              </a:ext>
            </a:extLst>
          </p:cNvPr>
          <p:cNvSpPr/>
          <p:nvPr/>
        </p:nvSpPr>
        <p:spPr>
          <a:xfrm>
            <a:off x="6316907" y="965610"/>
            <a:ext cx="2481910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/>
              <a:t>IV curves of HPK Batch-2 W1- P1 5 × 5 LGADs array</a:t>
            </a:r>
            <a:endParaRPr lang="zh-CN" altLang="en-US" sz="1013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3D11CE-640A-41A4-BF50-1A37D7DE5D61}"/>
              </a:ext>
            </a:extLst>
          </p:cNvPr>
          <p:cNvSpPr/>
          <p:nvPr/>
        </p:nvSpPr>
        <p:spPr>
          <a:xfrm>
            <a:off x="6322719" y="1416045"/>
            <a:ext cx="2519944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altLang="zh-CN" sz="1013" dirty="0"/>
              <a:t>measured by us with the 5 × 5 array digital switch board </a:t>
            </a:r>
          </a:p>
          <a:p>
            <a:pPr marL="228600" indent="-228600">
              <a:buAutoNum type="alphaLcParenBoth"/>
            </a:pPr>
            <a:r>
              <a:rPr lang="en-US" altLang="zh-CN" sz="1013" dirty="0"/>
              <a:t>measured by HPK with the automatic probe station</a:t>
            </a:r>
            <a:endParaRPr lang="zh-CN" altLang="en-US" sz="1013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3F06EB-D76E-436F-AB67-DE503579230C}"/>
              </a:ext>
            </a:extLst>
          </p:cNvPr>
          <p:cNvSpPr/>
          <p:nvPr/>
        </p:nvSpPr>
        <p:spPr>
          <a:xfrm>
            <a:off x="6349670" y="3011619"/>
            <a:ext cx="2466042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/>
              <a:t>IV curves of HPK Batch-2 W1- P7 15 × 15 LGADs array</a:t>
            </a:r>
            <a:endParaRPr lang="zh-CN" altLang="en-US" sz="1013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92F505-D61D-4ACB-8C00-3C098E748A69}"/>
              </a:ext>
            </a:extLst>
          </p:cNvPr>
          <p:cNvSpPr/>
          <p:nvPr/>
        </p:nvSpPr>
        <p:spPr>
          <a:xfrm>
            <a:off x="6316907" y="3543837"/>
            <a:ext cx="2362483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altLang="zh-CN" sz="1013" dirty="0"/>
              <a:t>226 IV curves measured by us with the 15 × 15 array digital switch board </a:t>
            </a:r>
          </a:p>
          <a:p>
            <a:pPr marL="228600" indent="-228600">
              <a:buAutoNum type="alphaLcParenBoth"/>
            </a:pPr>
            <a:r>
              <a:rPr lang="en-US" altLang="zh-CN" sz="1013" dirty="0"/>
              <a:t>225 IV curves measured by HPK with the automatic probe station.</a:t>
            </a:r>
            <a:endParaRPr lang="zh-CN" altLang="en-US" sz="1013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9E2090-14C2-4756-AD3D-A1A0B34C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8" y="965610"/>
            <a:ext cx="5618904" cy="382224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251865F-F302-4A49-992E-218582D37410}"/>
              </a:ext>
            </a:extLst>
          </p:cNvPr>
          <p:cNvSpPr txBox="1"/>
          <p:nvPr/>
        </p:nvSpPr>
        <p:spPr>
          <a:xfrm>
            <a:off x="301335" y="0"/>
            <a:ext cx="8541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Test for digital switch board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10690"/>
      </p:ext>
    </p:extLst>
  </p:cSld>
  <p:clrMapOvr>
    <a:masterClrMapping/>
  </p:clrMapOvr>
</p:sld>
</file>

<file path=ppt/theme/theme1.xml><?xml version="1.0" encoding="utf-8"?>
<a:theme xmlns:a="http://schemas.openxmlformats.org/drawingml/2006/main" name="16-9USTC+ATLAS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3" id="{10809D38-F149-4FA1-8626-38DFFD7F20E2}" vid="{79943FE3-40B2-418D-A04A-4D534A258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 LGAD测试电子学_张德_20221029</Template>
  <TotalTime>8423</TotalTime>
  <Words>1539</Words>
  <Application>Microsoft Office PowerPoint</Application>
  <PresentationFormat>全屏显示(16:9)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Helvetica Neue</vt:lpstr>
      <vt:lpstr>Microsoft YaHei UI</vt:lpstr>
      <vt:lpstr>TimesNewRomanPSMT</vt:lpstr>
      <vt:lpstr>等线</vt:lpstr>
      <vt:lpstr>华文新魏</vt:lpstr>
      <vt:lpstr>Arial</vt:lpstr>
      <vt:lpstr>Calibri</vt:lpstr>
      <vt:lpstr>Times New Roman</vt:lpstr>
      <vt:lpstr>Wingdings</vt:lpstr>
      <vt:lpstr>16-9USTC+ATLAS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192</cp:revision>
  <cp:lastPrinted>2022-10-23T07:37:54Z</cp:lastPrinted>
  <dcterms:created xsi:type="dcterms:W3CDTF">2022-10-12T08:05:51Z</dcterms:created>
  <dcterms:modified xsi:type="dcterms:W3CDTF">2023-05-10T11:40:06Z</dcterms:modified>
</cp:coreProperties>
</file>