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9BA822-ABD3-E7E0-CB46-8CA8B0198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EAD97BF-DB81-EF01-AE0D-40847E2C6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33863C-1B7E-3301-6289-980C1B24A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B0B9-EB64-490D-9911-D305BDF0530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7938CC-ED39-CA44-F739-19895249F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476693-E077-7F13-1624-344C4FD3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6270-F126-4B09-85B9-7806E6601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61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4B4AB8-1154-4F19-A477-91701E50E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EE6A17-3D29-81F4-9174-681CE1BA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9743BC-EB5D-998A-4B9E-B65E26CE5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B0B9-EB64-490D-9911-D305BDF0530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D0213B-0663-A911-BDB2-D579674A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842070-F8D8-EFB0-D503-556F89EB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6270-F126-4B09-85B9-7806E6601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62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0FF6BB9-2FBF-CA25-A726-1CBE13CD7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D1C5C0-505C-BBDA-DDA3-0A19B9A48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648127-DCBC-1F4D-DA73-83EF4F53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B0B9-EB64-490D-9911-D305BDF0530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875030-1305-D952-FB09-D369651D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658B40-100F-3E26-37AC-81E5EC5CF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6270-F126-4B09-85B9-7806E6601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21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577865-29AF-8AD4-610B-DDCCCE81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0E45D4-B49E-40BA-417B-1FB0A39ED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A2D68E-1E00-4F2E-5624-9C095CABC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B0B9-EB64-490D-9911-D305BDF0530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3BB378-E9F4-8972-9AE6-3E3AFA39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ADCED6-98D3-0901-EEBB-A28B7DF7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6270-F126-4B09-85B9-7806E6601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94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0C41E-F4E8-9601-38A1-403EEAEB7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80EE1F-6408-5E9F-F0DC-3A812F4AA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CDA797-BBF8-AE5B-C6A0-ADA03DF5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B0B9-EB64-490D-9911-D305BDF0530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1DA33D-E4DA-A0AB-8D45-63E38AE3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CA41C1-6C5C-41AD-EA4B-FA192592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6270-F126-4B09-85B9-7806E6601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54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5463A-E549-91B8-0920-F05FF017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2AC8DF-7E45-BCF7-E579-BE3286FB0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34718F-DA0A-0841-E9F6-9E4521BD9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5392990-61CA-B855-5A47-5CA0F4B9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B0B9-EB64-490D-9911-D305BDF0530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C0C457-F557-AF2A-B87F-AF84DD5F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0E8FD6-19D3-0443-C31A-92FCBDC41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6270-F126-4B09-85B9-7806E6601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38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1E9F2-4DFC-7C9D-EF60-EA7FA3C5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D57390-2788-F069-5AF2-310924D68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D2D4D8-B003-81C0-9127-51E7AA25A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E88EB6C-41BA-2C58-CD58-47BB049FE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E585D25-81D5-7213-8A35-81BFE5C025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236C83C-4C67-D9A5-8215-517CCEB0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B0B9-EB64-490D-9911-D305BDF0530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38E3EF3-AF06-AB93-8FC2-7192BF5C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36F19F0-5CF0-5D9F-B96A-3D7A1368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6270-F126-4B09-85B9-7806E6601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84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978BC3-8096-EAB3-23D2-68C213A8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BA33F46-04F4-BC92-FD45-2F043B23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B0B9-EB64-490D-9911-D305BDF0530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99C5097-0B61-7BEE-645A-35967618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76596F5-A633-BA8A-8C71-5B2B01ACE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6270-F126-4B09-85B9-7806E6601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48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96322D-0060-6EA3-0786-BB28F3632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B0B9-EB64-490D-9911-D305BDF0530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9F4C3D-8D65-8CEC-EE4D-CB29B310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D7D69B-82A6-9263-2C0C-CB29967C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6270-F126-4B09-85B9-7806E6601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75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259E2-0038-77DA-451A-751E3B10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33B973-BF9C-9037-DB16-68CA632FC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63A58C-F5E5-0E09-7B67-949EC1819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B06DF3-1371-8F24-65B9-F58047FD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B0B9-EB64-490D-9911-D305BDF0530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C608E6-FAA0-C78A-D8C2-9EE24487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4B0772-3F6E-6A17-1E87-A944A9A6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6270-F126-4B09-85B9-7806E6601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0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828E5F-C7C0-6F22-DD4E-88020C5C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E650DF1-37B8-2BD7-BA04-6A62D9287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4834D5-0136-064F-9D59-058AE7B01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732645-E1BC-17D8-C311-4E117AB2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B0B9-EB64-490D-9911-D305BDF0530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7B1B3E-8B4E-4731-D019-064739F3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EAAB20-7864-4A9A-CDC7-72A35C71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6270-F126-4B09-85B9-7806E6601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65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58C7650-6931-B247-32F9-466AAFF7C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6C4893-D0F1-C36C-9544-44C113846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EE11B9-95A2-93EC-3D24-01252FC92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DB0B9-EB64-490D-9911-D305BDF05300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0C5A13-0D4B-7D20-4B2A-1914A0E2E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2EC39C-5BEB-B454-B609-35CBBE72D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A6270-F126-4B09-85B9-7806E6601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4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0.png"/><Relationship Id="rId7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D4C0FB7-E19E-FC77-5B69-EBA2E003990B}"/>
                  </a:ext>
                </a:extLst>
              </p:cNvPr>
              <p:cNvSpPr txBox="1"/>
              <p:nvPr/>
            </p:nvSpPr>
            <p:spPr>
              <a:xfrm>
                <a:off x="621435" y="319596"/>
                <a:ext cx="90841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/>
                  <a:t>Check of angle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in Conversion Package 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D4C0FB7-E19E-FC77-5B69-EBA2E0039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35" y="319596"/>
                <a:ext cx="9084126" cy="523220"/>
              </a:xfrm>
              <a:prstGeom prst="rect">
                <a:avLst/>
              </a:prstGeom>
              <a:blipFill>
                <a:blip r:embed="rId2"/>
                <a:stretch>
                  <a:fillRect l="-1409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15780C8C-5365-74D1-B34F-B1A7304F245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1435" y="810989"/>
                <a:ext cx="10199430" cy="24430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n"/>
                </a:pPr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We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𝒙𝒚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𝒄𝒐𝒔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𝒆𝒈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𝚫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𝒙𝒚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information from gamma conversion package(GammaConv-00-00-03) when the angle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is higher than a threshold, and those from the result of vertex fit with electron pair if lower. We choose MC of signal process and conversion process in equal </a:t>
                </a:r>
                <a:r>
                  <a:rPr lang="en-US" altLang="zh-CN" b="1" dirty="0" err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propotion</a:t>
                </a:r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to PDG. When we change the threshold,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𝑺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𝒔𝒊𝒈𝒏𝒂𝒍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𝒃𝒌𝒈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are shown below:</a:t>
                </a: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15780C8C-5365-74D1-B34F-B1A7304F2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435" y="810989"/>
                <a:ext cx="10199430" cy="2443027"/>
              </a:xfrm>
              <a:prstGeom prst="rect">
                <a:avLst/>
              </a:prstGeom>
              <a:blipFill>
                <a:blip r:embed="rId3"/>
                <a:stretch>
                  <a:fillRect l="-538" r="-1853" b="-89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2AA64B4-E021-67D7-4C42-55514742C1FF}"/>
                  </a:ext>
                </a:extLst>
              </p:cNvPr>
              <p:cNvSpPr txBox="1"/>
              <p:nvPr/>
            </p:nvSpPr>
            <p:spPr>
              <a:xfrm>
                <a:off x="1669002" y="6136434"/>
                <a:ext cx="1500326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2AA64B4-E021-67D7-4C42-55514742C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2" y="6136434"/>
                <a:ext cx="1500326" cy="401970"/>
              </a:xfrm>
              <a:prstGeom prst="rect">
                <a:avLst/>
              </a:prstGeom>
              <a:blipFill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A2E37BF-2C53-9191-7A8A-BFD7A2C420CC}"/>
                  </a:ext>
                </a:extLst>
              </p:cNvPr>
              <p:cNvSpPr txBox="1"/>
              <p:nvPr/>
            </p:nvSpPr>
            <p:spPr>
              <a:xfrm>
                <a:off x="5504155" y="6121833"/>
                <a:ext cx="1500326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A2E37BF-2C53-9191-7A8A-BFD7A2C42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155" y="6121833"/>
                <a:ext cx="1500326" cy="391902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9E4B418-9223-ABE4-57DD-6F5BF8855C12}"/>
                  </a:ext>
                </a:extLst>
              </p:cNvPr>
              <p:cNvSpPr txBox="1"/>
              <p:nvPr/>
            </p:nvSpPr>
            <p:spPr>
              <a:xfrm>
                <a:off x="9339308" y="6055425"/>
                <a:ext cx="1500326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𝑏𝑘𝑔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9E4B418-9223-ABE4-57DD-6F5BF8855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308" y="6055425"/>
                <a:ext cx="1500326" cy="391902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7E86517A-BEE7-5C90-E796-8604AE030D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4" t="7378" r="1772" b="7055"/>
          <a:stretch/>
        </p:blipFill>
        <p:spPr>
          <a:xfrm>
            <a:off x="199465" y="3603984"/>
            <a:ext cx="3735365" cy="23686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69374A-050A-DE1B-B0B3-4FD4B11DAE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55" t="11826" r="8544" b="7055"/>
          <a:stretch/>
        </p:blipFill>
        <p:spPr>
          <a:xfrm>
            <a:off x="4216893" y="3564303"/>
            <a:ext cx="3284738" cy="2258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C51446-4CF7-4507-9E68-00590460554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30" t="7120" r="8835" b="7314"/>
          <a:stretch/>
        </p:blipFill>
        <p:spPr>
          <a:xfrm>
            <a:off x="8009927" y="3429000"/>
            <a:ext cx="3391268" cy="239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0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CA5F42D-5065-2DDA-1FF7-37FBC4809717}"/>
              </a:ext>
            </a:extLst>
          </p:cNvPr>
          <p:cNvSpPr txBox="1"/>
          <p:nvPr/>
        </p:nvSpPr>
        <p:spPr>
          <a:xfrm>
            <a:off x="621435" y="319596"/>
            <a:ext cx="908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Distribution of </a:t>
            </a:r>
            <a:r>
              <a:rPr lang="en-US" altLang="zh-CN" sz="2800" b="1" dirty="0" err="1"/>
              <a:t>rxyfit-cosee</a:t>
            </a:r>
            <a:r>
              <a:rPr lang="en-US" altLang="zh-CN" sz="2800" b="1" dirty="0"/>
              <a:t> and </a:t>
            </a:r>
            <a:r>
              <a:rPr lang="en-US" altLang="zh-CN" sz="2800" b="1" dirty="0" err="1"/>
              <a:t>rxy-cosee</a:t>
            </a:r>
            <a:endParaRPr lang="zh-CN" altLang="en-US" sz="2800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03FF64-4AA3-49DF-6B7E-2E5C5FC8D700}"/>
              </a:ext>
            </a:extLst>
          </p:cNvPr>
          <p:cNvSpPr txBox="1">
            <a:spLocks/>
          </p:cNvSpPr>
          <p:nvPr/>
        </p:nvSpPr>
        <p:spPr bwMode="auto">
          <a:xfrm>
            <a:off x="621435" y="810989"/>
            <a:ext cx="10199430" cy="153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 call </a:t>
            </a:r>
            <a:r>
              <a:rPr lang="en-US" altLang="zh-CN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rxy</a:t>
            </a:r>
            <a:r>
              <a:rPr lang="en-US" altLang="zh-CN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when </a:t>
            </a:r>
            <a:r>
              <a:rPr lang="en-US" altLang="zh-CN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cosee</a:t>
            </a:r>
            <a:r>
              <a:rPr lang="en-US" altLang="zh-CN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is higher than the threshold </a:t>
            </a:r>
            <a:r>
              <a:rPr lang="en-US" altLang="zh-CN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rxyconv</a:t>
            </a:r>
            <a:r>
              <a:rPr lang="en-US" altLang="zh-CN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(from conversion package) and else </a:t>
            </a:r>
            <a:r>
              <a:rPr lang="en-US" altLang="zh-CN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rxyconvfit</a:t>
            </a:r>
            <a:r>
              <a:rPr lang="en-US" altLang="zh-CN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(from vertex fit). The distribution of </a:t>
            </a:r>
            <a:r>
              <a:rPr lang="en-US" altLang="zh-CN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rxyconvfit-cosee</a:t>
            </a:r>
            <a:r>
              <a:rPr lang="en-US" altLang="zh-CN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and </a:t>
            </a:r>
            <a:r>
              <a:rPr lang="en-US" altLang="zh-CN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rxyconv-cosee</a:t>
            </a:r>
            <a:r>
              <a:rPr lang="en-US" altLang="zh-CN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in conversion process are listed below: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68F0CB4-B5D3-40EB-B018-D81F344DD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t="11826" r="8325" b="6666"/>
          <a:stretch/>
        </p:blipFill>
        <p:spPr>
          <a:xfrm>
            <a:off x="366190" y="2585621"/>
            <a:ext cx="5040311" cy="29718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05E1E6-3488-D67D-EA64-A9DC086A38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4" t="12861" r="8689" b="6537"/>
          <a:stretch/>
        </p:blipFill>
        <p:spPr>
          <a:xfrm>
            <a:off x="5406501" y="2585621"/>
            <a:ext cx="5788268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8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2">
                <a:extLst>
                  <a:ext uri="{FF2B5EF4-FFF2-40B4-BE49-F238E27FC236}">
                    <a16:creationId xmlns:a16="http://schemas.microsoft.com/office/drawing/2014/main" id="{1D5430D8-3ABA-5537-02AE-29760CB11C4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1435" y="810989"/>
                <a:ext cx="10199430" cy="1985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n"/>
                </a:pPr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We can see that the number of </a:t>
                </a:r>
                <a:r>
                  <a:rPr lang="en-US" altLang="zh-CN" b="1" dirty="0" err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rxyconv</a:t>
                </a:r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is very low when </a:t>
                </a:r>
                <a:r>
                  <a:rPr lang="en-US" altLang="zh-CN" b="1" dirty="0" err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rxyconv</a:t>
                </a:r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&lt;2, and </a:t>
                </a:r>
                <a:r>
                  <a:rPr lang="en-US" altLang="zh-CN" b="1" dirty="0" err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rxyconvfit</a:t>
                </a:r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at a high level when </a:t>
                </a:r>
                <a:r>
                  <a:rPr lang="en-US" altLang="zh-CN" b="1" dirty="0" err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rxyconv</a:t>
                </a:r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&lt;2.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𝒃𝒌𝒈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mostly depends on the distribution of </a:t>
                </a:r>
                <a:r>
                  <a:rPr lang="en-US" altLang="zh-CN" b="1" dirty="0" err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cosee</a:t>
                </a:r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 When the threshold mentioned above gets higher,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𝒃𝒌𝒈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also gets higher, which is shown in Page 14. The distribution of </a:t>
                </a:r>
                <a:r>
                  <a:rPr lang="en-US" altLang="zh-CN" b="1" dirty="0" err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cosee</a:t>
                </a:r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in conversion process is shown below:</a:t>
                </a:r>
              </a:p>
            </p:txBody>
          </p:sp>
        </mc:Choice>
        <mc:Fallback>
          <p:sp>
            <p:nvSpPr>
              <p:cNvPr id="2" name="内容占位符 2">
                <a:extLst>
                  <a:ext uri="{FF2B5EF4-FFF2-40B4-BE49-F238E27FC236}">
                    <a16:creationId xmlns:a16="http://schemas.microsoft.com/office/drawing/2014/main" id="{1D5430D8-3ABA-5537-02AE-29760CB1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435" y="810989"/>
                <a:ext cx="10199430" cy="1985477"/>
              </a:xfrm>
              <a:prstGeom prst="rect">
                <a:avLst/>
              </a:prstGeom>
              <a:blipFill>
                <a:blip r:embed="rId2"/>
                <a:stretch>
                  <a:fillRect l="-538" b="-15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159026B4-14FF-1D2C-82B7-378F8852F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1" t="5438" r="8034" b="6796"/>
          <a:stretch/>
        </p:blipFill>
        <p:spPr>
          <a:xfrm>
            <a:off x="2343196" y="2965142"/>
            <a:ext cx="6337280" cy="354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2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31643C4-B033-F135-8E53-DDC537D72FC6}"/>
              </a:ext>
            </a:extLst>
          </p:cNvPr>
          <p:cNvSpPr txBox="1"/>
          <p:nvPr/>
        </p:nvSpPr>
        <p:spPr>
          <a:xfrm>
            <a:off x="621435" y="319596"/>
            <a:ext cx="908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Selections in DT</a:t>
            </a:r>
            <a:endParaRPr lang="zh-CN" alt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EAF48E5-8FCA-380E-D946-1E710E932E0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1435" y="810989"/>
                <a:ext cx="6880196" cy="58916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n"/>
                </a:pPr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ST part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</m:acc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zh-CN" sz="1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zh-CN" altLang="en-US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𝝌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</m:acc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zh-C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,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CN" sz="1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altLang="zh-CN" sz="1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altLang="zh-CN" sz="1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zh-CN" altLang="en-US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𝚲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𝑷𝑫𝑮</m:t>
                            </m:r>
                          </m:sup>
                        </m:sSubSup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𝟎𝟎𝟖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𝑮𝒆𝑽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𝜦</m:t>
                                </m:r>
                              </m:e>
                            </m:acc>
                            <m:r>
                              <a:rPr lang="zh-CN" altLang="en-US" b="1" i="1" smtClean="0">
                                <a:latin typeface="Cambria Math" panose="02040503050406030204" pitchFamily="18" charset="0"/>
                              </a:rPr>
                              <m:t>𝜸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1" i="1" smtClean="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l-GR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𝜦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𝑷𝑫𝑮</m:t>
                            </m:r>
                          </m:sup>
                        </m:sSub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𝜮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𝑷𝑫𝑮</m:t>
                            </m:r>
                          </m:sup>
                        </m:sSubSup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𝟎𝟏𝟓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𝑮𝒆𝑽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𝑮𝒆𝑽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𝚲</m:t>
                            </m:r>
                          </m:e>
                        </m:acc>
                        <m:r>
                          <a:rPr lang="zh-CN" altLang="en-US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𝜸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𝒓𝒆𝒄𝒐𝒊𝒍</m:t>
                        </m:r>
                      </m:sup>
                    </m:sSub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𝟐𝟔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𝑮𝒆𝑽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CN" altLang="en-US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b>
                        <m:r>
                          <a:rPr lang="zh-CN" altLang="en-US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𝜸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𝒎𝒂𝒕𝒄𝒉</m:t>
                        </m:r>
                      </m:sup>
                    </m:sSubSup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altLang="zh-CN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n"/>
                </a:pPr>
                <a:endParaRPr lang="en-US" altLang="zh-CN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n"/>
                </a:pPr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DT part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𝒑</m:t>
                        </m:r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zh-CN" alt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𝝌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𝒑</m:t>
                        </m:r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zh-C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,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𝒑</m:t>
                            </m:r>
                            <m:sSup>
                              <m:sSupPr>
                                <m:ctrlPr>
                                  <a:rPr lang="en-US" altLang="zh-CN" sz="2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altLang="zh-CN" sz="20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zh-CN" altLang="en-US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𝚲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𝑷𝑫𝑮</m:t>
                            </m:r>
                          </m:sup>
                        </m:sSubSup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𝟎𝟎𝟖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𝑮𝒆𝑽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𝑮𝒆𝑽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zh-CN" altLang="en-US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𝚲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𝒆𝒆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𝟐𝟑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𝑮𝒆𝑽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𝒆𝒆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𝑮𝒆𝑽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𝒓𝒙𝒚𝒄𝒐𝒏𝒗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        </m:t>
                            </m:r>
                            <m:sSub>
                              <m:sSub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𝒆𝒆</m:t>
                                </m:r>
                              </m:sub>
                            </m:s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e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𝒓𝒙𝒚𝒄𝒐𝒏𝒗𝒇𝒊𝒕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sSub>
                              <m:sSub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𝒆𝒆</m:t>
                                </m:r>
                              </m:sub>
                            </m:s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eqArr>
                      </m:e>
                    </m:d>
                  </m:oMath>
                </a14:m>
                <a:endParaRPr lang="en-US" altLang="zh-CN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zh-CN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zh-CN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zh-CN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EAF48E5-8FCA-380E-D946-1E710E932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435" y="810989"/>
                <a:ext cx="6880196" cy="5891652"/>
              </a:xfrm>
              <a:prstGeom prst="rect">
                <a:avLst/>
              </a:prstGeom>
              <a:blipFill>
                <a:blip r:embed="rId2"/>
                <a:stretch>
                  <a:fillRect l="-797" t="-5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67AD0001-B077-5E1F-89B3-5B67DBFDA5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9" t="10745" r="970" b="7703"/>
          <a:stretch/>
        </p:blipFill>
        <p:spPr>
          <a:xfrm>
            <a:off x="7382485" y="1334209"/>
            <a:ext cx="4646152" cy="21975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B2F255-7560-09A7-37C0-563F3772A7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8" t="10745" r="1990" b="7703"/>
          <a:stretch/>
        </p:blipFill>
        <p:spPr>
          <a:xfrm>
            <a:off x="7439487" y="4023108"/>
            <a:ext cx="4589149" cy="219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9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A8CC594-E4BD-A745-CDA9-DC984BA7C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5" t="9450" r="1481" b="7443"/>
          <a:stretch/>
        </p:blipFill>
        <p:spPr>
          <a:xfrm>
            <a:off x="266331" y="417251"/>
            <a:ext cx="5699409" cy="28586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34CE21-F074-E2DC-B4FB-7919C9B10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0" t="10355" r="2185" b="8221"/>
          <a:stretch/>
        </p:blipFill>
        <p:spPr>
          <a:xfrm>
            <a:off x="266331" y="3429000"/>
            <a:ext cx="5750547" cy="285861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E99B25-0087-7FEA-B5C1-6B7A320A72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8" t="75987" r="69709" b="12233"/>
          <a:stretch/>
        </p:blipFill>
        <p:spPr>
          <a:xfrm>
            <a:off x="6400800" y="1047566"/>
            <a:ext cx="5149045" cy="11540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21F1FC0-9BEA-3A44-7AE2-2E40B3C31A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0" t="75858" r="68325" b="12362"/>
          <a:stretch/>
        </p:blipFill>
        <p:spPr>
          <a:xfrm>
            <a:off x="6400799" y="4050436"/>
            <a:ext cx="5125339" cy="108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23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宽屏</PresentationFormat>
  <Paragraphs>21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马 腾</dc:creator>
  <cp:lastModifiedBy>马 腾</cp:lastModifiedBy>
  <cp:revision>1</cp:revision>
  <dcterms:created xsi:type="dcterms:W3CDTF">2022-10-20T14:20:24Z</dcterms:created>
  <dcterms:modified xsi:type="dcterms:W3CDTF">2022-10-20T14:21:41Z</dcterms:modified>
</cp:coreProperties>
</file>