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1"/>
  </p:sldMasterIdLst>
  <p:notesMasterIdLst>
    <p:notesMasterId r:id="rId45"/>
  </p:notesMasterIdLst>
  <p:handoutMasterIdLst>
    <p:handoutMasterId r:id="rId46"/>
  </p:handoutMasterIdLst>
  <p:sldIdLst>
    <p:sldId id="516" r:id="rId2"/>
    <p:sldId id="815" r:id="rId3"/>
    <p:sldId id="793" r:id="rId4"/>
    <p:sldId id="599" r:id="rId5"/>
    <p:sldId id="837" r:id="rId6"/>
    <p:sldId id="554" r:id="rId7"/>
    <p:sldId id="575" r:id="rId8"/>
    <p:sldId id="836" r:id="rId9"/>
    <p:sldId id="796" r:id="rId10"/>
    <p:sldId id="820" r:id="rId11"/>
    <p:sldId id="823" r:id="rId12"/>
    <p:sldId id="830" r:id="rId13"/>
    <p:sldId id="831" r:id="rId14"/>
    <p:sldId id="832" r:id="rId15"/>
    <p:sldId id="833" r:id="rId16"/>
    <p:sldId id="812" r:id="rId17"/>
    <p:sldId id="834" r:id="rId18"/>
    <p:sldId id="826" r:id="rId19"/>
    <p:sldId id="828" r:id="rId20"/>
    <p:sldId id="704" r:id="rId21"/>
    <p:sldId id="707" r:id="rId22"/>
    <p:sldId id="719" r:id="rId23"/>
    <p:sldId id="584" r:id="rId24"/>
    <p:sldId id="720" r:id="rId25"/>
    <p:sldId id="808" r:id="rId26"/>
    <p:sldId id="835" r:id="rId27"/>
    <p:sldId id="705" r:id="rId28"/>
    <p:sldId id="257" r:id="rId29"/>
    <p:sldId id="258" r:id="rId30"/>
    <p:sldId id="685" r:id="rId31"/>
    <p:sldId id="710" r:id="rId32"/>
    <p:sldId id="734" r:id="rId33"/>
    <p:sldId id="791" r:id="rId34"/>
    <p:sldId id="739" r:id="rId35"/>
    <p:sldId id="802" r:id="rId36"/>
    <p:sldId id="800" r:id="rId37"/>
    <p:sldId id="803" r:id="rId38"/>
    <p:sldId id="806" r:id="rId39"/>
    <p:sldId id="818" r:id="rId40"/>
    <p:sldId id="737" r:id="rId41"/>
    <p:sldId id="838" r:id="rId42"/>
    <p:sldId id="801" r:id="rId43"/>
    <p:sldId id="740" r:id="rId44"/>
  </p:sldIdLst>
  <p:sldSz cx="9144000" cy="6858000" type="screen4x3"/>
  <p:notesSz cx="6858000" cy="9144000"/>
  <p:defaultTextStyle>
    <a:defPPr>
      <a:defRPr lang="en-US"/>
    </a:defPPr>
    <a:lvl1pPr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1pPr>
    <a:lvl2pPr marL="4572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2pPr>
    <a:lvl3pPr marL="9144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3pPr>
    <a:lvl4pPr marL="13716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4pPr>
    <a:lvl5pPr marL="18288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5pPr>
    <a:lvl6pPr marL="22860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6pPr>
    <a:lvl7pPr marL="27432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7pPr>
    <a:lvl8pPr marL="32004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8pPr>
    <a:lvl9pPr marL="36576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FA"/>
    <a:srgbClr val="0026B0"/>
    <a:srgbClr val="392BF5"/>
    <a:srgbClr val="105598"/>
    <a:srgbClr val="FBFB05"/>
    <a:srgbClr val="FF33CC"/>
    <a:srgbClr val="DFDFDF"/>
    <a:srgbClr val="39E74E"/>
    <a:srgbClr val="9900CC"/>
    <a:srgbClr val="215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0" autoAdjust="0"/>
    <p:restoredTop sz="88875" autoAdjust="0"/>
  </p:normalViewPr>
  <p:slideViewPr>
    <p:cSldViewPr snapToGrid="0" snapToObjects="1">
      <p:cViewPr>
        <p:scale>
          <a:sx n="81" d="100"/>
          <a:sy n="81" d="100"/>
        </p:scale>
        <p:origin x="-135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t>7/31/2019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t>7/31/2019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95512964-9D25-F140-BCE5-41B8A8543C54}" type="slidenum">
              <a:rPr lang="en-US" smtClean="0"/>
              <a:t>1</a:t>
            </a:fld>
            <a:endParaRPr lang="en-US"/>
          </a:p>
        </p:txBody>
      </p:sp>
    </p:spTree>
    <p:extLst>
      <p:ext uri="{BB962C8B-B14F-4D97-AF65-F5344CB8AC3E}">
        <p14:creationId xmlns:p14="http://schemas.microsoft.com/office/powerpoint/2010/main" val="246763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西伯利亚蛇：很贵，所以尽可能少。与能量有关（退极化与能量有关），能量很大的时候（例如</a:t>
            </a:r>
            <a:r>
              <a:rPr lang="en-US" altLang="zh-CN" dirty="0"/>
              <a:t>3GeV</a:t>
            </a:r>
            <a:r>
              <a:rPr lang="zh-CN" altLang="en-US" dirty="0"/>
              <a:t>）的确需要多个蛇</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CFED7E-2B9A-4A75-9F35-5AE2784AFC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394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have very preliminary conception</a:t>
            </a:r>
            <a:r>
              <a:rPr lang="en-US" altLang="zh-CN" baseline="0" dirty="0"/>
              <a:t> design for the </a:t>
            </a:r>
            <a:r>
              <a:rPr lang="en-US" altLang="zh-CN" baseline="0" dirty="0" smtClean="0"/>
              <a:t>Detector - </a:t>
            </a:r>
            <a:r>
              <a:rPr lang="en-US" altLang="zh-CN" baseline="0" dirty="0"/>
              <a:t>a very BESIII like </a:t>
            </a:r>
            <a:r>
              <a:rPr lang="en-US" altLang="zh-CN" baseline="0" dirty="0" smtClean="0"/>
              <a:t>symmetric</a:t>
            </a:r>
            <a:r>
              <a:rPr lang="en-US" altLang="zh-CN" baseline="0" dirty="0"/>
              <a:t> </a:t>
            </a:r>
            <a:r>
              <a:rPr lang="en-US" altLang="zh-CN" baseline="0" dirty="0" smtClean="0"/>
              <a:t>detector </a:t>
            </a:r>
            <a:r>
              <a:rPr lang="en-US" altLang="zh-CN" baseline="0" dirty="0"/>
              <a:t>is proposed.</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30</a:t>
            </a:fld>
            <a:endParaRPr lang="en-US"/>
          </a:p>
        </p:txBody>
      </p:sp>
    </p:spTree>
    <p:extLst>
      <p:ext uri="{BB962C8B-B14F-4D97-AF65-F5344CB8AC3E}">
        <p14:creationId xmlns:p14="http://schemas.microsoft.com/office/powerpoint/2010/main" val="342659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36</a:t>
            </a:fld>
            <a:endParaRPr lang="en-US"/>
          </a:p>
        </p:txBody>
      </p:sp>
    </p:spTree>
    <p:extLst>
      <p:ext uri="{BB962C8B-B14F-4D97-AF65-F5344CB8AC3E}">
        <p14:creationId xmlns:p14="http://schemas.microsoft.com/office/powerpoint/2010/main" val="164622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Abundant</a:t>
            </a:r>
            <a:r>
              <a:rPr lang="en-US" altLang="zh-CN" baseline="0" dirty="0"/>
              <a:t> physics topic are expected in the tau-charm energy region.</a:t>
            </a:r>
          </a:p>
          <a:p>
            <a:r>
              <a:rPr lang="en-US" altLang="zh-CN" baseline="0" dirty="0"/>
              <a:t>For example, in 2-3GeV, it is ideal region to study the hadron form factors,</a:t>
            </a:r>
          </a:p>
          <a:p>
            <a:r>
              <a:rPr lang="en-US" altLang="zh-CN" baseline="0" dirty="0"/>
              <a:t>Study the properties of Y(2175) and search for the </a:t>
            </a:r>
            <a:r>
              <a:rPr lang="en-US" altLang="zh-CN" baseline="0" dirty="0" smtClean="0"/>
              <a:t>multi-quark </a:t>
            </a:r>
            <a:r>
              <a:rPr lang="en-US" altLang="zh-CN" baseline="0" dirty="0"/>
              <a:t>states with s quark,</a:t>
            </a:r>
          </a:p>
          <a:p>
            <a:r>
              <a:rPr lang="en-US" altLang="zh-CN" baseline="0" dirty="0"/>
              <a:t>It also can be used to test QC sum rule predictions.</a:t>
            </a:r>
          </a:p>
          <a:p>
            <a:r>
              <a:rPr lang="en-US" altLang="zh-CN" baseline="0" dirty="0"/>
              <a:t>In the </a:t>
            </a:r>
            <a:r>
              <a:rPr lang="en-US" altLang="zh-CN" baseline="0" dirty="0" err="1"/>
              <a:t>charmonium</a:t>
            </a:r>
            <a:r>
              <a:rPr lang="en-US" altLang="zh-CN" baseline="0" dirty="0"/>
              <a:t> energy region, which can collect </a:t>
            </a:r>
            <a:r>
              <a:rPr lang="en-US" altLang="zh-CN" baseline="0" dirty="0" smtClean="0"/>
              <a:t>very large </a:t>
            </a:r>
            <a:r>
              <a:rPr lang="en-US" altLang="zh-CN" baseline="0" dirty="0"/>
              <a:t>data samples, and</a:t>
            </a:r>
          </a:p>
          <a:p>
            <a:r>
              <a:rPr lang="en-US" altLang="zh-CN" baseline="0" dirty="0"/>
              <a:t> It can be used to study the light hadron spectroscopy </a:t>
            </a:r>
            <a:r>
              <a:rPr lang="en-US" altLang="zh-CN" baseline="0" dirty="0" smtClean="0"/>
              <a:t>and </a:t>
            </a:r>
            <a:r>
              <a:rPr lang="en-US" altLang="zh-CN" baseline="0" dirty="0" err="1"/>
              <a:t>gluonic</a:t>
            </a:r>
            <a:r>
              <a:rPr lang="en-US" altLang="zh-CN" baseline="0" dirty="0"/>
              <a:t> and </a:t>
            </a:r>
            <a:r>
              <a:rPr lang="en-US" altLang="zh-CN" baseline="0" dirty="0" smtClean="0"/>
              <a:t>exotic </a:t>
            </a:r>
            <a:r>
              <a:rPr lang="en-US" altLang="zh-CN" baseline="0" dirty="0"/>
              <a:t>states.</a:t>
            </a:r>
          </a:p>
          <a:p>
            <a:r>
              <a:rPr lang="en-US" altLang="zh-CN" baseline="0" dirty="0"/>
              <a:t> It also can be used to search for the LFV process, CPV process and rare and forbidden decays </a:t>
            </a:r>
            <a:r>
              <a:rPr lang="en-US" altLang="zh-CN" baseline="0" dirty="0" smtClean="0"/>
              <a:t>process</a:t>
            </a:r>
            <a:r>
              <a:rPr lang="en-US" altLang="zh-CN" baseline="0" dirty="0"/>
              <a:t>.</a:t>
            </a:r>
          </a:p>
          <a:p>
            <a:r>
              <a:rPr lang="en-US" altLang="zh-CN" baseline="0" dirty="0"/>
              <a:t>Of course tau physics can be one of landmark in this region.</a:t>
            </a:r>
          </a:p>
          <a:p>
            <a:r>
              <a:rPr lang="en-US" altLang="zh-CN" baseline="0" dirty="0"/>
              <a:t>Above the 4GeV region, It is ideal place to study XYZ particle, </a:t>
            </a:r>
            <a:r>
              <a:rPr lang="en-US" altLang="zh-CN" baseline="0" dirty="0" smtClean="0"/>
              <a:t>physics </a:t>
            </a:r>
            <a:r>
              <a:rPr lang="en-US" altLang="zh-CN" baseline="0" dirty="0"/>
              <a:t>with D </a:t>
            </a:r>
            <a:r>
              <a:rPr lang="en-US" altLang="zh-CN" baseline="0" dirty="0" smtClean="0"/>
              <a:t>meson</a:t>
            </a:r>
            <a:endParaRPr lang="en-US" altLang="zh-CN" baseline="0" dirty="0"/>
          </a:p>
          <a:p>
            <a:r>
              <a:rPr lang="en-US" altLang="zh-CN" baseline="0" dirty="0"/>
              <a:t>a</a:t>
            </a:r>
            <a:r>
              <a:rPr lang="en-US" altLang="zh-CN" baseline="0" dirty="0" smtClean="0"/>
              <a:t>nd </a:t>
            </a:r>
            <a:r>
              <a:rPr lang="en-US" altLang="zh-CN" baseline="0" dirty="0"/>
              <a:t>D-D0 mixing charm </a:t>
            </a:r>
            <a:r>
              <a:rPr lang="en-US" altLang="zh-CN" baseline="0" dirty="0" smtClean="0"/>
              <a:t>baryons</a:t>
            </a:r>
            <a:r>
              <a:rPr lang="en-US" altLang="zh-CN" baseline="0" dirty="0"/>
              <a:t>.</a:t>
            </a:r>
          </a:p>
          <a:p>
            <a:r>
              <a:rPr lang="en-US" altLang="zh-CN" baseline="0" dirty="0"/>
              <a:t>Of course, the R </a:t>
            </a:r>
            <a:r>
              <a:rPr lang="en-US" altLang="zh-CN" baseline="0" dirty="0" smtClean="0"/>
              <a:t>scan </a:t>
            </a:r>
            <a:r>
              <a:rPr lang="en-US" altLang="zh-CN" baseline="0" dirty="0"/>
              <a:t>in the whole energy region will </a:t>
            </a:r>
            <a:r>
              <a:rPr lang="en-US" altLang="zh-CN" baseline="0" dirty="0" smtClean="0"/>
              <a:t>definitely </a:t>
            </a:r>
            <a:r>
              <a:rPr lang="en-US" altLang="zh-CN" baseline="0" dirty="0"/>
              <a:t>improve the </a:t>
            </a:r>
            <a:r>
              <a:rPr lang="en-US" altLang="zh-CN" baseline="0" dirty="0" smtClean="0"/>
              <a:t>precision</a:t>
            </a:r>
            <a:endParaRPr lang="en-US" altLang="zh-CN" baseline="0" dirty="0"/>
          </a:p>
          <a:p>
            <a:r>
              <a:rPr lang="en-US" altLang="zh-CN" baseline="0" dirty="0"/>
              <a:t>o</a:t>
            </a:r>
            <a:r>
              <a:rPr lang="en-US" altLang="zh-CN" baseline="0" dirty="0" smtClean="0"/>
              <a:t>f </a:t>
            </a:r>
            <a:r>
              <a:rPr lang="en-US" altLang="zh-CN" baseline="0" dirty="0"/>
              <a:t>delta Alpha </a:t>
            </a:r>
            <a:r>
              <a:rPr lang="en-US" altLang="zh-CN" baseline="0" dirty="0" smtClean="0"/>
              <a:t>QED, </a:t>
            </a:r>
            <a:r>
              <a:rPr lang="en-US" altLang="zh-CN" baseline="0" dirty="0"/>
              <a:t>charm quark mass extraction. </a:t>
            </a:r>
            <a:r>
              <a:rPr lang="en-US" altLang="zh-CN" baseline="0" dirty="0" smtClean="0"/>
              <a:t>Especially </a:t>
            </a:r>
            <a:r>
              <a:rPr lang="en-US" altLang="zh-CN" baseline="0" dirty="0"/>
              <a:t>in the range from 5-7 GeV,</a:t>
            </a:r>
          </a:p>
          <a:p>
            <a:r>
              <a:rPr lang="en-US" altLang="zh-CN" baseline="0" dirty="0"/>
              <a:t>t</a:t>
            </a:r>
            <a:r>
              <a:rPr lang="en-US" altLang="zh-CN" baseline="0" dirty="0" smtClean="0"/>
              <a:t>here </a:t>
            </a:r>
            <a:r>
              <a:rPr lang="en-US" altLang="zh-CN" baseline="0" dirty="0"/>
              <a:t>are very rare experiment data to </a:t>
            </a:r>
            <a:r>
              <a:rPr lang="en-US" altLang="zh-CN" baseline="0" dirty="0" smtClean="0"/>
              <a:t>date.</a:t>
            </a:r>
            <a:endParaRPr lang="en-US" altLang="zh-CN" baseline="0" dirty="0"/>
          </a:p>
          <a:p>
            <a:r>
              <a:rPr lang="en-US" altLang="zh-CN" baseline="0" dirty="0"/>
              <a:t>The data can also be </a:t>
            </a:r>
            <a:r>
              <a:rPr lang="en-US" altLang="zh-CN" baseline="0" dirty="0" smtClean="0"/>
              <a:t>used </a:t>
            </a:r>
            <a:r>
              <a:rPr lang="en-US" altLang="zh-CN" baseline="0" dirty="0"/>
              <a:t>for the hadron from factor study.</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3</a:t>
            </a:fld>
            <a:endParaRPr lang="en-US"/>
          </a:p>
        </p:txBody>
      </p:sp>
    </p:spTree>
    <p:extLst>
      <p:ext uri="{BB962C8B-B14F-4D97-AF65-F5344CB8AC3E}">
        <p14:creationId xmlns:p14="http://schemas.microsoft.com/office/powerpoint/2010/main" val="163331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BEPCII/BESIII will end her mission around </a:t>
            </a:r>
            <a:r>
              <a:rPr lang="en-US" altLang="zh-CN" dirty="0" smtClean="0"/>
              <a:t>202x.</a:t>
            </a:r>
            <a:endParaRPr lang="en-US" altLang="zh-CN" dirty="0"/>
          </a:p>
          <a:p>
            <a:r>
              <a:rPr lang="en-US" altLang="zh-CN" dirty="0"/>
              <a:t>Led</a:t>
            </a:r>
            <a:r>
              <a:rPr lang="en-US" altLang="zh-CN" baseline="0" dirty="0"/>
              <a:t> by the high energy Physics association of China, we are exploring possible</a:t>
            </a:r>
          </a:p>
          <a:p>
            <a:r>
              <a:rPr lang="en-US" altLang="zh-CN" baseline="0" dirty="0"/>
              <a:t>f</a:t>
            </a:r>
            <a:r>
              <a:rPr lang="en-US" altLang="zh-CN" baseline="0" dirty="0" smtClean="0"/>
              <a:t>uture </a:t>
            </a:r>
            <a:r>
              <a:rPr lang="en-US" altLang="zh-CN" baseline="0" dirty="0"/>
              <a:t>collider </a:t>
            </a:r>
            <a:r>
              <a:rPr lang="en-US" altLang="zh-CN" baseline="0" dirty="0" smtClean="0"/>
              <a:t>project </a:t>
            </a:r>
            <a:r>
              <a:rPr lang="en-US" altLang="zh-CN" baseline="0" dirty="0"/>
              <a:t>post BEPCII and </a:t>
            </a:r>
            <a:r>
              <a:rPr lang="en-US" altLang="zh-CN" baseline="0" dirty="0" smtClean="0"/>
              <a:t>BESIII.</a:t>
            </a:r>
            <a:endParaRPr lang="en-US" altLang="zh-CN" baseline="0" dirty="0"/>
          </a:p>
          <a:p>
            <a:r>
              <a:rPr lang="en-US" altLang="zh-CN" baseline="0" dirty="0" smtClean="0"/>
              <a:t>STCF </a:t>
            </a:r>
            <a:r>
              <a:rPr lang="en-US" altLang="zh-CN" baseline="0" dirty="0"/>
              <a:t>is one of the options.</a:t>
            </a:r>
          </a:p>
          <a:p>
            <a:r>
              <a:rPr lang="en-US" altLang="zh-CN" baseline="0" dirty="0" smtClean="0"/>
              <a:t>STCF is </a:t>
            </a:r>
            <a:r>
              <a:rPr lang="en-US" altLang="zh-CN" baseline="0" dirty="0"/>
              <a:t>a collider </a:t>
            </a:r>
            <a:r>
              <a:rPr lang="en-US" altLang="zh-CN" baseline="0" dirty="0" smtClean="0"/>
              <a:t>machine, which provides </a:t>
            </a:r>
            <a:r>
              <a:rPr lang="en-US" altLang="zh-CN" baseline="0" dirty="0"/>
              <a:t>peak </a:t>
            </a:r>
            <a:r>
              <a:rPr lang="en-US" altLang="zh-CN" baseline="0" dirty="0" err="1"/>
              <a:t>lumin</a:t>
            </a:r>
            <a:r>
              <a:rPr lang="en-US" altLang="zh-CN" baseline="0" dirty="0"/>
              <a:t>…..</a:t>
            </a:r>
          </a:p>
          <a:p>
            <a:r>
              <a:rPr lang="en-US" altLang="zh-CN" baseline="0" dirty="0"/>
              <a:t>The energy range from 2-7Gev, polarization available on one beam </a:t>
            </a:r>
          </a:p>
          <a:p>
            <a:r>
              <a:rPr lang="en-US" altLang="zh-CN" baseline="0" dirty="0"/>
              <a:t>a</a:t>
            </a:r>
            <a:r>
              <a:rPr lang="en-US" altLang="zh-CN" baseline="0" dirty="0" smtClean="0"/>
              <a:t>nd </a:t>
            </a:r>
            <a:r>
              <a:rPr lang="en-US" altLang="zh-CN" baseline="0" dirty="0"/>
              <a:t>the </a:t>
            </a:r>
            <a:r>
              <a:rPr lang="en-US" altLang="zh-CN" baseline="0" dirty="0" smtClean="0"/>
              <a:t>symmetric </a:t>
            </a:r>
            <a:r>
              <a:rPr lang="en-US" altLang="zh-CN" baseline="0" dirty="0"/>
              <a:t>machine with low currents and crabbed w</a:t>
            </a:r>
            <a:r>
              <a:rPr lang="en-US" altLang="zh-CN" baseline="0" dirty="0" smtClean="0"/>
              <a:t>aist </a:t>
            </a:r>
            <a:r>
              <a:rPr lang="en-US" altLang="zh-CN" baseline="0" dirty="0"/>
              <a:t>solution for the </a:t>
            </a:r>
            <a:r>
              <a:rPr lang="en-US" altLang="zh-CN" baseline="0" dirty="0" smtClean="0"/>
              <a:t>integration….</a:t>
            </a:r>
            <a:endParaRPr lang="en-US" altLang="zh-CN" baseline="0" dirty="0"/>
          </a:p>
        </p:txBody>
      </p:sp>
      <p:sp>
        <p:nvSpPr>
          <p:cNvPr id="4" name="灯片编号占位符 3"/>
          <p:cNvSpPr>
            <a:spLocks noGrp="1"/>
          </p:cNvSpPr>
          <p:nvPr>
            <p:ph type="sldNum" sz="quarter" idx="10"/>
          </p:nvPr>
        </p:nvSpPr>
        <p:spPr/>
        <p:txBody>
          <a:bodyPr/>
          <a:lstStyle/>
          <a:p>
            <a:fld id="{95512964-9D25-F140-BCE5-41B8A8543C54}" type="slidenum">
              <a:rPr lang="en-US" smtClean="0"/>
              <a:t>9</a:t>
            </a:fld>
            <a:endParaRPr lang="en-US"/>
          </a:p>
        </p:txBody>
      </p:sp>
    </p:spTree>
    <p:extLst>
      <p:ext uri="{BB962C8B-B14F-4D97-AF65-F5344CB8AC3E}">
        <p14:creationId xmlns:p14="http://schemas.microsoft.com/office/powerpoint/2010/main" val="401172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512964-9D25-F140-BCE5-41B8A8543C54}" type="slidenum">
              <a:rPr lang="en-US" smtClean="0"/>
              <a:t>14</a:t>
            </a:fld>
            <a:endParaRPr lang="en-US"/>
          </a:p>
        </p:txBody>
      </p:sp>
    </p:spTree>
    <p:extLst>
      <p:ext uri="{BB962C8B-B14F-4D97-AF65-F5344CB8AC3E}">
        <p14:creationId xmlns:p14="http://schemas.microsoft.com/office/powerpoint/2010/main" val="141824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we</a:t>
            </a:r>
            <a:r>
              <a:rPr lang="en-US" altLang="zh-CN" baseline="0" dirty="0"/>
              <a:t> need a new measurement on the angular CPV </a:t>
            </a:r>
            <a:r>
              <a:rPr lang="en-US" altLang="zh-CN" baseline="0" dirty="0" smtClean="0"/>
              <a:t>asymmetry. Like </a:t>
            </a:r>
            <a:r>
              <a:rPr lang="en-US" altLang="zh-CN" baseline="0" dirty="0"/>
              <a:t>use T-od </a:t>
            </a:r>
            <a:r>
              <a:rPr lang="en-US" altLang="zh-CN" baseline="0" dirty="0" smtClean="0"/>
              <a:t>rotationally </a:t>
            </a:r>
            <a:r>
              <a:rPr lang="en-US" altLang="zh-CN" baseline="0" dirty="0"/>
              <a:t>invariant products.</a:t>
            </a:r>
          </a:p>
          <a:p>
            <a:r>
              <a:rPr lang="en-US" altLang="zh-CN" baseline="0" dirty="0"/>
              <a:t>The kind of analysis can be performed in the tau decay into final state with more than 2 </a:t>
            </a:r>
            <a:r>
              <a:rPr lang="en-US" altLang="zh-CN" baseline="0" dirty="0" smtClean="0"/>
              <a:t>hadron. But </a:t>
            </a:r>
            <a:r>
              <a:rPr lang="en-US" altLang="zh-CN" baseline="0" dirty="0"/>
              <a:t>the polarized beam is necessary.</a:t>
            </a:r>
          </a:p>
          <a:p>
            <a:r>
              <a:rPr lang="en-US" altLang="zh-CN" baseline="0" dirty="0"/>
              <a:t>As we know, the polarization of electron beam can be </a:t>
            </a:r>
            <a:r>
              <a:rPr lang="en-US" altLang="zh-CN" baseline="0" dirty="0" smtClean="0"/>
              <a:t>transverse </a:t>
            </a:r>
            <a:r>
              <a:rPr lang="en-US" altLang="zh-CN" baseline="0" dirty="0"/>
              <a:t>to the </a:t>
            </a:r>
            <a:r>
              <a:rPr lang="en-US" altLang="zh-CN" baseline="0" dirty="0" smtClean="0"/>
              <a:t>produced Tau.</a:t>
            </a:r>
            <a:endParaRPr lang="en-US" altLang="zh-CN" baseline="0" dirty="0"/>
          </a:p>
          <a:p>
            <a:r>
              <a:rPr lang="en-US" altLang="zh-CN" baseline="0" dirty="0"/>
              <a:t>In tau-charm region, all the produce tau is expected to the 100% </a:t>
            </a:r>
            <a:r>
              <a:rPr lang="en-US" altLang="zh-CN" baseline="0" dirty="0" smtClean="0"/>
              <a:t>polarization</a:t>
            </a:r>
            <a:endParaRPr lang="en-US" altLang="zh-CN" baseline="0" dirty="0"/>
          </a:p>
          <a:p>
            <a:r>
              <a:rPr lang="en-US" altLang="zh-CN" baseline="0" dirty="0"/>
              <a:t>While in the super factor, the </a:t>
            </a:r>
            <a:r>
              <a:rPr lang="en-US" altLang="zh-CN" baseline="0" dirty="0" smtClean="0"/>
              <a:t>polarization </a:t>
            </a:r>
            <a:r>
              <a:rPr lang="en-US" altLang="zh-CN" baseline="0" dirty="0"/>
              <a:t>is expected to be about 50% with </a:t>
            </a:r>
            <a:r>
              <a:rPr lang="en-US" altLang="zh-CN" baseline="0" dirty="0" smtClean="0"/>
              <a:t>Tau cos\the </a:t>
            </a:r>
            <a:r>
              <a:rPr lang="en-US" altLang="zh-CN" baseline="0" dirty="0"/>
              <a:t>is 0.</a:t>
            </a:r>
          </a:p>
          <a:p>
            <a:r>
              <a:rPr lang="en-US" altLang="zh-CN" baseline="0" dirty="0"/>
              <a:t>A important variable “</a:t>
            </a:r>
            <a:r>
              <a:rPr lang="en-US" altLang="zh-CN" sz="1200" b="1" dirty="0">
                <a:solidFill>
                  <a:srgbClr val="FF0000"/>
                </a:solidFill>
                <a:latin typeface="Times New Roman" panose="02020603050405020304" pitchFamily="18" charset="0"/>
                <a:cs typeface="Times New Roman" panose="02020603050405020304" pitchFamily="18" charset="0"/>
              </a:rPr>
              <a:t>Figure Of Merits</a:t>
            </a:r>
            <a:r>
              <a:rPr lang="en-US" altLang="zh-CN" baseline="0" dirty="0"/>
              <a:t>” proposed by the Y.S TSAI which </a:t>
            </a:r>
            <a:r>
              <a:rPr lang="en-US" altLang="zh-CN" baseline="0" dirty="0" smtClean="0"/>
              <a:t>takes</a:t>
            </a:r>
            <a:r>
              <a:rPr lang="en-US" altLang="zh-CN" baseline="0" dirty="0"/>
              <a:t> </a:t>
            </a:r>
            <a:r>
              <a:rPr lang="en-US" altLang="zh-CN" baseline="0" dirty="0" smtClean="0"/>
              <a:t>into account luminosity, </a:t>
            </a:r>
            <a:r>
              <a:rPr lang="en-US" altLang="zh-CN" baseline="0" dirty="0"/>
              <a:t>polarization and total cross section,</a:t>
            </a:r>
          </a:p>
          <a:p>
            <a:r>
              <a:rPr lang="en-US" altLang="zh-CN" baseline="0" dirty="0"/>
              <a:t>to quantitative evaluate the feature of different experiment on CPV </a:t>
            </a:r>
            <a:r>
              <a:rPr lang="en-US" altLang="zh-CN" baseline="0" dirty="0" smtClean="0"/>
              <a:t>study.</a:t>
            </a:r>
            <a:r>
              <a:rPr lang="en-US" altLang="zh-CN" baseline="0" dirty="0"/>
              <a:t> </a:t>
            </a:r>
            <a:r>
              <a:rPr lang="en-US" altLang="zh-CN" baseline="0" dirty="0" smtClean="0"/>
              <a:t>STCF </a:t>
            </a:r>
            <a:r>
              <a:rPr lang="en-US" altLang="zh-CN" baseline="0" dirty="0"/>
              <a:t>is found to be with the best </a:t>
            </a:r>
            <a:r>
              <a:rPr lang="en-US" altLang="zh-CN" baseline="0" dirty="0" smtClean="0"/>
              <a:t>quality.</a:t>
            </a:r>
            <a:endParaRPr lang="en-US" altLang="zh-CN" baseline="0" dirty="0"/>
          </a:p>
        </p:txBody>
      </p:sp>
      <p:sp>
        <p:nvSpPr>
          <p:cNvPr id="4" name="灯片编号占位符 3"/>
          <p:cNvSpPr>
            <a:spLocks noGrp="1"/>
          </p:cNvSpPr>
          <p:nvPr>
            <p:ph type="sldNum" sz="quarter" idx="10"/>
          </p:nvPr>
        </p:nvSpPr>
        <p:spPr/>
        <p:txBody>
          <a:bodyPr/>
          <a:lstStyle/>
          <a:p>
            <a:fld id="{95512964-9D25-F140-BCE5-41B8A8543C54}" type="slidenum">
              <a:rPr lang="en-US" smtClean="0"/>
              <a:t>16</a:t>
            </a:fld>
            <a:endParaRPr lang="en-US"/>
          </a:p>
        </p:txBody>
      </p:sp>
    </p:spTree>
    <p:extLst>
      <p:ext uri="{BB962C8B-B14F-4D97-AF65-F5344CB8AC3E}">
        <p14:creationId xmlns:p14="http://schemas.microsoft.com/office/powerpoint/2010/main" val="1222322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512964-9D25-F140-BCE5-41B8A8543C54}" type="slidenum">
              <a:rPr lang="en-US" smtClean="0"/>
              <a:t>20</a:t>
            </a:fld>
            <a:endParaRPr lang="en-US"/>
          </a:p>
        </p:txBody>
      </p:sp>
    </p:spTree>
    <p:extLst>
      <p:ext uri="{BB962C8B-B14F-4D97-AF65-F5344CB8AC3E}">
        <p14:creationId xmlns:p14="http://schemas.microsoft.com/office/powerpoint/2010/main" val="364669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number</a:t>
            </a:r>
            <a:r>
              <a:rPr lang="en-US" altLang="zh-CN" baseline="0" dirty="0"/>
              <a:t> density for finding a hadron h produced from a transversely polarized quark q is defined.</a:t>
            </a:r>
          </a:p>
          <a:p>
            <a:r>
              <a:rPr lang="en-US" altLang="zh-CN" sz="1200" b="0" i="0" u="none" strike="noStrike" kern="1200" baseline="0" dirty="0">
                <a:solidFill>
                  <a:schemeClr val="tx1"/>
                </a:solidFill>
                <a:latin typeface="+mn-lt"/>
                <a:ea typeface="+mn-ea"/>
                <a:cs typeface="+mn-cs"/>
              </a:rPr>
              <a:t>Semi-Inclusive Deep Inelastic </a:t>
            </a:r>
            <a:r>
              <a:rPr lang="en-US" altLang="zh-CN" sz="1200" b="0" i="0" u="none" strike="noStrike" kern="1200" baseline="0" dirty="0" smtClean="0">
                <a:solidFill>
                  <a:schemeClr val="tx1"/>
                </a:solidFill>
                <a:latin typeface="+mn-lt"/>
                <a:ea typeface="+mn-ea"/>
                <a:cs typeface="+mn-cs"/>
              </a:rPr>
              <a:t>Scattering</a:t>
            </a:r>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The transverse quark spin distributions (the so-called </a:t>
            </a:r>
            <a:r>
              <a:rPr lang="en-US" altLang="zh-CN" sz="1200" b="0" i="0" u="none" strike="noStrike" kern="1200" baseline="0" dirty="0" err="1">
                <a:solidFill>
                  <a:schemeClr val="tx1"/>
                </a:solidFill>
                <a:latin typeface="+mn-lt"/>
                <a:ea typeface="+mn-ea"/>
                <a:cs typeface="+mn-cs"/>
              </a:rPr>
              <a:t>transversity</a:t>
            </a:r>
            <a:r>
              <a:rPr lang="en-US" altLang="zh-CN" sz="1200" b="0" i="0" u="none" strike="noStrike" kern="1200" baseline="0" dirty="0">
                <a:solidFill>
                  <a:schemeClr val="tx1"/>
                </a:solidFill>
                <a:latin typeface="+mn-lt"/>
                <a:ea typeface="+mn-ea"/>
                <a:cs typeface="+mn-cs"/>
              </a:rPr>
              <a:t>)</a:t>
            </a:r>
          </a:p>
          <a:p>
            <a:endParaRPr lang="en-US" altLang="zh-CN" baseline="0"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584200"/>
            <a:fld id="{7CE08671-4CF6-4432-A777-07D7829FE548}" type="slidenum">
              <a:rPr lang="zh-CN" altLang="en-US" smtClean="0">
                <a:solidFill>
                  <a:prstClr val="black"/>
                </a:solidFill>
                <a:latin typeface="Calibri"/>
                <a:ea typeface="宋体" charset="0"/>
                <a:cs typeface=""/>
              </a:rPr>
              <a:pPr defTabSz="584200"/>
              <a:t>22</a:t>
            </a:fld>
            <a:endParaRPr lang="zh-CN" altLang="en-US">
              <a:solidFill>
                <a:prstClr val="black"/>
              </a:solidFill>
              <a:latin typeface="Calibri"/>
              <a:ea typeface="宋体" charset="0"/>
              <a:cs typeface=""/>
            </a:endParaRPr>
          </a:p>
        </p:txBody>
      </p:sp>
    </p:spTree>
    <p:extLst>
      <p:ext uri="{BB962C8B-B14F-4D97-AF65-F5344CB8AC3E}">
        <p14:creationId xmlns:p14="http://schemas.microsoft.com/office/powerpoint/2010/main" val="284253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92188" y="768350"/>
            <a:ext cx="5114925" cy="3836988"/>
          </a:xfrm>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300" dirty="0"/>
              <a:t>The angle is defined as the angle between the planes spanned by one hadron momentum and the beam direction and the transverse momentum of the second hadron relative to the first hadron.</a:t>
            </a:r>
          </a:p>
        </p:txBody>
      </p:sp>
    </p:spTree>
    <p:extLst>
      <p:ext uri="{BB962C8B-B14F-4D97-AF65-F5344CB8AC3E}">
        <p14:creationId xmlns:p14="http://schemas.microsoft.com/office/powerpoint/2010/main" val="14142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27</a:t>
            </a:fld>
            <a:endParaRPr lang="en-US"/>
          </a:p>
        </p:txBody>
      </p:sp>
    </p:spTree>
    <p:extLst>
      <p:ext uri="{BB962C8B-B14F-4D97-AF65-F5344CB8AC3E}">
        <p14:creationId xmlns:p14="http://schemas.microsoft.com/office/powerpoint/2010/main" val="367923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
        <p:nvSpPr>
          <p:cNvPr id="678917" name="Rectangle 5"/>
          <p:cNvSpPr>
            <a:spLocks noGrp="1" noChangeArrowheads="1"/>
          </p:cNvSpPr>
          <p:nvPr>
            <p:ph type="subTitle" sz="quarter" idx="1"/>
          </p:nvPr>
        </p:nvSpPr>
        <p:spPr>
          <a:xfrm>
            <a:off x="1219200" y="3352800"/>
            <a:ext cx="6400800" cy="1295400"/>
          </a:xfrm>
        </p:spPr>
        <p:txBody>
          <a:bodyPr/>
          <a:lstStyle>
            <a:lvl1pPr marL="0" indent="0" algn="ctr">
              <a:buFont typeface="Wingdings 2" pitchFamily="18" charset="2"/>
              <a:buNone/>
              <a:defRPr sz="320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1pPr>
          </a:lstStyle>
          <a:p>
            <a:pPr lvl="0"/>
            <a:r>
              <a:rPr lang="zh-CN" altLang="en-US" noProof="0"/>
              <a:t>单击此处编辑母版副标题样式</a:t>
            </a:r>
            <a:endParaRPr lang="en-US" altLang="zh-CN" noProof="0" dirty="0"/>
          </a:p>
        </p:txBody>
      </p:sp>
      <p:sp>
        <p:nvSpPr>
          <p:cNvPr id="6" name="Date Placeholder 5"/>
          <p:cNvSpPr>
            <a:spLocks noGrp="1"/>
          </p:cNvSpPr>
          <p:nvPr>
            <p:ph type="dt" sz="half" idx="10"/>
          </p:nvPr>
        </p:nvSpPr>
        <p:spPr/>
        <p:txBody>
          <a:bodyPr/>
          <a:lstStyle/>
          <a:p>
            <a:r>
              <a:rPr lang="en-US" altLang="zh-CN" smtClean="0"/>
              <a:t>HFCPV2019</a:t>
            </a:r>
            <a:endParaRPr lang="zh-CN" altLang="en-US"/>
          </a:p>
        </p:txBody>
      </p:sp>
      <p:sp>
        <p:nvSpPr>
          <p:cNvPr id="7" name="Footer Placeholder 6"/>
          <p:cNvSpPr>
            <a:spLocks noGrp="1"/>
          </p:cNvSpPr>
          <p:nvPr>
            <p:ph type="ftr" sz="quarter" idx="11"/>
          </p:nvPr>
        </p:nvSpPr>
        <p:spPr/>
        <p:txBody>
          <a:bodyPr/>
          <a:lstStyle/>
          <a:p>
            <a:r>
              <a:rPr lang="en-US" altLang="zh-CN" smtClean="0"/>
              <a:t>G.S. Huang: STCF</a:t>
            </a:r>
            <a:endParaRPr lang="zh-CN" altLang="en-US" dirty="0"/>
          </a:p>
        </p:txBody>
      </p:sp>
      <p:sp>
        <p:nvSpPr>
          <p:cNvPr id="8" name="Slide Number Placeholder 7"/>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055179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876698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220332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096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0960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935817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b="1">
                <a:solidFill>
                  <a:schemeClr val="tx1"/>
                </a:solidFill>
              </a:defRPr>
            </a:lvl1pPr>
          </a:lstStyle>
          <a:p>
            <a:fld id="{C973300C-797F-D148-A78D-320196FBAF04}" type="slidenum">
              <a:rPr lang="en-US" smtClean="0"/>
              <a:pPr/>
              <a:t>‹#›</a:t>
            </a:fld>
            <a:endParaRPr lang="en-US" dirty="0"/>
          </a:p>
        </p:txBody>
      </p:sp>
      <p:sp>
        <p:nvSpPr>
          <p:cNvPr id="4" name="Date Placeholder 3"/>
          <p:cNvSpPr>
            <a:spLocks noGrp="1"/>
          </p:cNvSpPr>
          <p:nvPr>
            <p:ph type="dt" sz="half" idx="13"/>
          </p:nvPr>
        </p:nvSpPr>
        <p:spPr/>
        <p:txBody>
          <a:bodyPr/>
          <a:lstStyle/>
          <a:p>
            <a:r>
              <a:rPr lang="en-US" altLang="zh-CN" smtClean="0"/>
              <a:t>HFCPV2019</a:t>
            </a:r>
            <a:endParaRPr lang="zh-CN" altLang="en-US"/>
          </a:p>
        </p:txBody>
      </p:sp>
      <p:sp>
        <p:nvSpPr>
          <p:cNvPr id="5" name="Footer Placeholder 4"/>
          <p:cNvSpPr>
            <a:spLocks noGrp="1"/>
          </p:cNvSpPr>
          <p:nvPr>
            <p:ph type="ftr" sz="quarter" idx="14"/>
          </p:nvPr>
        </p:nvSpPr>
        <p:spPr/>
        <p:txBody>
          <a:bodyPr/>
          <a:lstStyle/>
          <a:p>
            <a:r>
              <a:rPr lang="en-US" altLang="zh-CN" smtClean="0"/>
              <a:t>G.S. Huang: STCF</a:t>
            </a:r>
            <a:endParaRPr lang="zh-CN" altLang="en-US" dirty="0"/>
          </a:p>
        </p:txBody>
      </p:sp>
    </p:spTree>
    <p:extLst>
      <p:ext uri="{BB962C8B-B14F-4D97-AF65-F5344CB8AC3E}">
        <p14:creationId xmlns:p14="http://schemas.microsoft.com/office/powerpoint/2010/main" val="1627231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4" name="日期占位符 3"/>
          <p:cNvSpPr>
            <a:spLocks noGrp="1"/>
          </p:cNvSpPr>
          <p:nvPr>
            <p:ph type="dt" sz="half" idx="10"/>
          </p:nvPr>
        </p:nvSpPr>
        <p:spPr/>
        <p:txBody>
          <a:bodyPr/>
          <a:lstStyle/>
          <a:p>
            <a:pPr>
              <a:defRPr/>
            </a:pPr>
            <a:r>
              <a:rPr lang="en-US" altLang="zh-CN" smtClean="0">
                <a:solidFill>
                  <a:srgbClr val="FFFFFF">
                    <a:lumMod val="65000"/>
                  </a:srgbClr>
                </a:solidFill>
              </a:rPr>
              <a:t>HFCPV2019</a:t>
            </a:r>
            <a:endParaRPr lang="zh-CN" altLang="en-US">
              <a:solidFill>
                <a:srgbClr val="FFFFFF">
                  <a:lumMod val="65000"/>
                </a:srgbClr>
              </a:solidFill>
            </a:endParaRPr>
          </a:p>
        </p:txBody>
      </p:sp>
      <p:sp>
        <p:nvSpPr>
          <p:cNvPr id="5" name="页脚占位符 4"/>
          <p:cNvSpPr>
            <a:spLocks noGrp="1"/>
          </p:cNvSpPr>
          <p:nvPr>
            <p:ph type="ftr" sz="quarter" idx="11"/>
          </p:nvPr>
        </p:nvSpPr>
        <p:spPr/>
        <p:txBody>
          <a:bodyPr/>
          <a:lstStyle/>
          <a:p>
            <a:pPr>
              <a:defRPr/>
            </a:pPr>
            <a:r>
              <a:rPr lang="en-US" altLang="zh-CN" smtClean="0">
                <a:solidFill>
                  <a:srgbClr val="FFFFFF">
                    <a:lumMod val="65000"/>
                  </a:srgbClr>
                </a:solidFill>
              </a:rPr>
              <a:t>G.S. Huang: STCF</a:t>
            </a:r>
            <a:endParaRPr lang="zh-CN" altLang="en-US">
              <a:solidFill>
                <a:srgbClr val="FFFFFF">
                  <a:lumMod val="65000"/>
                </a:srgbClr>
              </a:solidFill>
            </a:endParaRPr>
          </a:p>
        </p:txBody>
      </p:sp>
      <p:sp>
        <p:nvSpPr>
          <p:cNvPr id="6" name="幻灯片编号占位符 5"/>
          <p:cNvSpPr>
            <a:spLocks noGrp="1"/>
          </p:cNvSpPr>
          <p:nvPr>
            <p:ph type="sldNum" sz="quarter" idx="12"/>
          </p:nvPr>
        </p:nvSpPr>
        <p:spPr/>
        <p:txBody>
          <a:bodyPr/>
          <a:lstStyle/>
          <a:p>
            <a:pPr>
              <a:defRPr/>
            </a:pPr>
            <a:fld id="{84CFB6D6-2885-44FA-8B47-DE8B0243A6F8}" type="slidenum">
              <a:rPr lang="zh-CN" altLang="en-US" smtClean="0"/>
              <a:pPr>
                <a:defRPr/>
              </a:pPr>
              <a:t>‹#›</a:t>
            </a:fld>
            <a:endParaRPr lang="zh-CN" altLang="en-US"/>
          </a:p>
        </p:txBody>
      </p:sp>
    </p:spTree>
    <p:extLst>
      <p:ext uri="{BB962C8B-B14F-4D97-AF65-F5344CB8AC3E}">
        <p14:creationId xmlns:p14="http://schemas.microsoft.com/office/powerpoint/2010/main" val="375369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
        <p:nvSpPr>
          <p:cNvPr id="2" name="Date Placeholder 1"/>
          <p:cNvSpPr>
            <a:spLocks noGrp="1"/>
          </p:cNvSpPr>
          <p:nvPr>
            <p:ph type="dt" sz="half" idx="10"/>
          </p:nvPr>
        </p:nvSpPr>
        <p:spPr/>
        <p:txBody>
          <a:bodyPr/>
          <a:lstStyle/>
          <a:p>
            <a:r>
              <a:rPr lang="en-US" altLang="zh-CN" smtClean="0"/>
              <a:t>HFCPV2019</a:t>
            </a:r>
            <a:endParaRPr lang="zh-CN" altLang="en-US"/>
          </a:p>
        </p:txBody>
      </p:sp>
      <p:sp>
        <p:nvSpPr>
          <p:cNvPr id="4" name="Footer Placeholder 3"/>
          <p:cNvSpPr>
            <a:spLocks noGrp="1"/>
          </p:cNvSpPr>
          <p:nvPr>
            <p:ph type="ftr" sz="quarter" idx="11"/>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61820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sz="3600"/>
            </a:lvl1pPr>
            <a:lvl2pPr>
              <a:defRPr sz="2800"/>
            </a:lvl2pPr>
            <a:lvl3pPr>
              <a:defRPr sz="2400"/>
            </a:lvl3pPr>
            <a:lvl4pPr>
              <a:defRPr sz="2000"/>
            </a:lvl4pPr>
            <a:lvl5pPr>
              <a:defRPr sz="20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7" name="Date Placeholder 6"/>
          <p:cNvSpPr>
            <a:spLocks noGrp="1"/>
          </p:cNvSpPr>
          <p:nvPr>
            <p:ph type="dt" sz="half" idx="10"/>
          </p:nvPr>
        </p:nvSpPr>
        <p:spPr/>
        <p:txBody>
          <a:bodyPr/>
          <a:lstStyle/>
          <a:p>
            <a:r>
              <a:rPr lang="en-US" altLang="zh-CN" smtClean="0"/>
              <a:t>HFCPV2019</a:t>
            </a:r>
            <a:endParaRPr lang="zh-CN" altLang="en-US"/>
          </a:p>
        </p:txBody>
      </p:sp>
      <p:sp>
        <p:nvSpPr>
          <p:cNvPr id="8" name="Footer Placeholder 7"/>
          <p:cNvSpPr>
            <a:spLocks noGrp="1"/>
          </p:cNvSpPr>
          <p:nvPr>
            <p:ph type="ftr" sz="quarter" idx="11"/>
          </p:nvPr>
        </p:nvSpPr>
        <p:spPr/>
        <p:txBody>
          <a:bodyPr/>
          <a:lstStyle/>
          <a:p>
            <a:r>
              <a:rPr lang="en-US" altLang="zh-CN" smtClean="0"/>
              <a:t>G.S. Huang: STCF</a:t>
            </a:r>
            <a:endParaRPr lang="zh-CN" altLang="en-US" dirty="0"/>
          </a:p>
        </p:txBody>
      </p:sp>
      <p:sp>
        <p:nvSpPr>
          <p:cNvPr id="9" name="Slide Number Placeholder 8"/>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70749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编辑母版文本样式</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43434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18359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93105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zh-CN" altLang="en-US"/>
              <a:t>单击此处编辑母版标题样式</a:t>
            </a:r>
            <a:endParaRPr lang="zh-CN" altLang="en-US" dirty="0"/>
          </a:p>
        </p:txBody>
      </p:sp>
      <p:sp>
        <p:nvSpPr>
          <p:cNvPr id="3"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
        <p:nvSpPr>
          <p:cNvPr id="4" name="Date Placeholder 3"/>
          <p:cNvSpPr>
            <a:spLocks noGrp="1"/>
          </p:cNvSpPr>
          <p:nvPr>
            <p:ph type="dt" sz="half" idx="11"/>
          </p:nvPr>
        </p:nvSpPr>
        <p:spPr/>
        <p:txBody>
          <a:bodyPr/>
          <a:lstStyle/>
          <a:p>
            <a:r>
              <a:rPr lang="en-US" altLang="zh-CN" smtClean="0"/>
              <a:t>HFCPV2019</a:t>
            </a:r>
            <a:endParaRPr lang="zh-CN" altLang="en-US"/>
          </a:p>
        </p:txBody>
      </p:sp>
      <p:sp>
        <p:nvSpPr>
          <p:cNvPr id="5" name="Footer Placeholder 4"/>
          <p:cNvSpPr>
            <a:spLocks noGrp="1"/>
          </p:cNvSpPr>
          <p:nvPr>
            <p:ph type="ftr" sz="quarter" idx="12"/>
          </p:nvPr>
        </p:nvSpPr>
        <p:spPr/>
        <p:txBody>
          <a:bodyPr/>
          <a:lstStyle/>
          <a:p>
            <a:r>
              <a:rPr lang="en-US" altLang="zh-CN" smtClean="0"/>
              <a:t>G.S. Huang: STCF</a:t>
            </a:r>
            <a:endParaRPr lang="zh-CN" altLang="en-US" dirty="0"/>
          </a:p>
        </p:txBody>
      </p:sp>
    </p:spTree>
    <p:extLst>
      <p:ext uri="{BB962C8B-B14F-4D97-AF65-F5344CB8AC3E}">
        <p14:creationId xmlns:p14="http://schemas.microsoft.com/office/powerpoint/2010/main" val="32687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62751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8829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7891" name="Rectangle 3"/>
          <p:cNvSpPr>
            <a:spLocks noChangeArrowheads="1"/>
          </p:cNvSpPr>
          <p:nvPr/>
        </p:nvSpPr>
        <p:spPr bwMode="auto">
          <a:xfrm>
            <a:off x="228600" y="685800"/>
            <a:ext cx="8763000" cy="46038"/>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CN" altLang="en-US" sz="2400" b="0">
              <a:solidFill>
                <a:schemeClr val="tx1"/>
              </a:solidFill>
              <a:latin typeface="Times New Roman" pitchFamily="18" charset="0"/>
              <a:ea typeface="宋体" pitchFamily="2" charset="-122"/>
            </a:endParaRPr>
          </a:p>
        </p:txBody>
      </p:sp>
      <p:sp>
        <p:nvSpPr>
          <p:cNvPr id="677893" name="Rectangle 5"/>
          <p:cNvSpPr>
            <a:spLocks noGrp="1" noChangeArrowheads="1"/>
          </p:cNvSpPr>
          <p:nvPr>
            <p:ph type="title"/>
          </p:nvPr>
        </p:nvSpPr>
        <p:spPr bwMode="auto">
          <a:xfrm>
            <a:off x="228600" y="0"/>
            <a:ext cx="754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zh-CN" altLang="en-US"/>
              <a:t>单击此处编辑母版标题样式</a:t>
            </a:r>
            <a:endParaRPr lang="en-US" altLang="zh-CN" dirty="0"/>
          </a:p>
        </p:txBody>
      </p:sp>
      <p:sp>
        <p:nvSpPr>
          <p:cNvPr id="1028" name="Rectangle 6"/>
          <p:cNvSpPr>
            <a:spLocks noGrp="1" noChangeArrowheads="1"/>
          </p:cNvSpPr>
          <p:nvPr>
            <p:ph type="body" idx="1"/>
          </p:nvPr>
        </p:nvSpPr>
        <p:spPr bwMode="auto">
          <a:xfrm>
            <a:off x="457200" y="9144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dirty="0"/>
          </a:p>
        </p:txBody>
      </p:sp>
      <p:sp>
        <p:nvSpPr>
          <p:cNvPr id="677896" name="Rectangle 8"/>
          <p:cNvSpPr>
            <a:spLocks noGrp="1" noChangeArrowheads="1"/>
          </p:cNvSpPr>
          <p:nvPr>
            <p:ph type="sldNum" sz="quarter" idx="4"/>
          </p:nvPr>
        </p:nvSpPr>
        <p:spPr bwMode="auto">
          <a:xfrm>
            <a:off x="8114516" y="6610546"/>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spcBef>
                <a:spcPct val="0"/>
              </a:spcBef>
              <a:buClrTx/>
              <a:buFontTx/>
              <a:buNone/>
              <a:defRPr kumimoji="0" sz="160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C973300C-797F-D148-A78D-320196FBAF04}" type="slidenum">
              <a:rPr lang="en-US" smtClean="0"/>
              <a:pPr/>
              <a:t>‹#›</a:t>
            </a:fld>
            <a:endParaRPr lang="en-US" dirty="0"/>
          </a:p>
        </p:txBody>
      </p:sp>
      <p:sp>
        <p:nvSpPr>
          <p:cNvPr id="2" name="Date Placeholder 1"/>
          <p:cNvSpPr>
            <a:spLocks noGrp="1"/>
          </p:cNvSpPr>
          <p:nvPr>
            <p:ph type="dt" sz="half" idx="2"/>
          </p:nvPr>
        </p:nvSpPr>
        <p:spPr>
          <a:xfrm>
            <a:off x="32985" y="6610546"/>
            <a:ext cx="2133600" cy="23348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HFCPV2019</a:t>
            </a:r>
            <a:endParaRPr lang="zh-CN" altLang="en-US"/>
          </a:p>
        </p:txBody>
      </p:sp>
      <p:sp>
        <p:nvSpPr>
          <p:cNvPr id="3" name="Footer Placeholder 2"/>
          <p:cNvSpPr>
            <a:spLocks noGrp="1"/>
          </p:cNvSpPr>
          <p:nvPr>
            <p:ph type="ftr" sz="quarter" idx="3"/>
          </p:nvPr>
        </p:nvSpPr>
        <p:spPr>
          <a:xfrm>
            <a:off x="3124200" y="6610546"/>
            <a:ext cx="2895600" cy="22405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G.S. Huang: STCF</a:t>
            </a:r>
            <a:endParaRPr lang="zh-CN" altLang="en-US" dirty="0"/>
          </a:p>
        </p:txBody>
      </p:sp>
    </p:spTree>
    <p:extLst>
      <p:ext uri="{BB962C8B-B14F-4D97-AF65-F5344CB8AC3E}">
        <p14:creationId xmlns:p14="http://schemas.microsoft.com/office/powerpoint/2010/main" val="25066984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81" r:id="rId14"/>
  </p:sldLayoutIdLst>
  <p:hf hdr="0"/>
  <p:txStyles>
    <p:title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Times New Roman" panose="02020603050405020304" pitchFamily="18" charset="0"/>
          <a:ea typeface="华文楷体" panose="02010600040101010101" pitchFamily="2" charset="-122"/>
          <a:cs typeface="Times New Roman" panose="02020603050405020304" pitchFamily="18" charset="0"/>
        </a:defRPr>
      </a:lvl1pPr>
      <a:lvl2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2pPr>
      <a:lvl3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3pPr>
      <a:lvl4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4pPr>
      <a:lvl5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9pPr>
    </p:titleStyle>
    <p:body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4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36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32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00.png"/><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 Id="rId9" Type="http://schemas.openxmlformats.org/officeDocument/2006/relationships/hyperlink" Target="https://arxiv.org/abs/1808.08917"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emf"/><Relationship Id="rId7" Type="http://schemas.openxmlformats.org/officeDocument/2006/relationships/image" Target="../media/image32.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png"/><Relationship Id="rId7" Type="http://schemas.openxmlformats.org/officeDocument/2006/relationships/image" Target="../media/image35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journals.aps.org/prd/pdf/10.1103/PhysRevD.97.032013" TargetMode="External"/><Relationship Id="rId5"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wcm.ustc.edu.cn/pub/CICPI2011/futureplans/"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xfrm>
            <a:off x="457199" y="1098116"/>
            <a:ext cx="8116529" cy="1371600"/>
          </a:xfrm>
        </p:spPr>
        <p:txBody>
          <a:bodyPr/>
          <a:lstStyle/>
          <a:p>
            <a:r>
              <a:rPr lang="en-US" altLang="zh-CN" sz="4800" dirty="0" smtClean="0">
                <a:sym typeface="Symbol" panose="05050102010706020507" pitchFamily="18" charset="2"/>
              </a:rPr>
              <a:t>An overview on </a:t>
            </a:r>
            <a:r>
              <a:rPr lang="zh-CN" altLang="en-US" sz="4800" dirty="0">
                <a:sym typeface="Symbol" panose="05050102010706020507" pitchFamily="18" charset="2"/>
              </a:rPr>
              <a:t></a:t>
            </a:r>
            <a:r>
              <a:rPr lang="en-US" altLang="zh-CN" sz="4800" dirty="0">
                <a:sym typeface="Symbol" panose="05050102010706020507" pitchFamily="18" charset="2"/>
              </a:rPr>
              <a:t>-Charm Super </a:t>
            </a:r>
            <a:r>
              <a:rPr lang="en-US" altLang="zh-CN" sz="4800" dirty="0" smtClean="0">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Factory </a:t>
            </a:r>
            <a:r>
              <a:rPr lang="en-US" altLang="zh-CN" sz="4800" dirty="0" smtClean="0">
                <a:sym typeface="Symbol" panose="05050102010706020507" pitchFamily="18" charset="2"/>
              </a:rPr>
              <a:t>in China</a:t>
            </a:r>
            <a:endParaRPr lang="zh-CN" altLang="en-US" sz="4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副标题 2"/>
          <p:cNvSpPr>
            <a:spLocks noGrp="1"/>
          </p:cNvSpPr>
          <p:nvPr>
            <p:ph type="subTitle" sz="quarter" idx="1"/>
          </p:nvPr>
        </p:nvSpPr>
        <p:spPr>
          <a:xfrm>
            <a:off x="457199" y="3096350"/>
            <a:ext cx="8304029" cy="3579336"/>
          </a:xfrm>
        </p:spPr>
        <p:txBody>
          <a:bodyPr/>
          <a:lstStyle/>
          <a:p>
            <a:pPr>
              <a:lnSpc>
                <a:spcPct val="140000"/>
              </a:lnSpc>
            </a:pPr>
            <a:r>
              <a:rPr lang="zh-CN" altLang="en-US" sz="2800" dirty="0"/>
              <a:t>黄光</a:t>
            </a:r>
            <a:r>
              <a:rPr lang="zh-CN" altLang="en-US" sz="2800" dirty="0" smtClean="0"/>
              <a:t>顺</a:t>
            </a:r>
            <a:endParaRPr lang="en-US" altLang="zh-CN" sz="2800" dirty="0" smtClean="0"/>
          </a:p>
          <a:p>
            <a:pPr>
              <a:lnSpc>
                <a:spcPct val="140000"/>
              </a:lnSpc>
            </a:pPr>
            <a:r>
              <a:rPr lang="zh-CN" altLang="en-US" sz="2800" dirty="0" smtClean="0"/>
              <a:t>中</a:t>
            </a:r>
            <a:r>
              <a:rPr lang="zh-CN" altLang="en-US" sz="2800" dirty="0"/>
              <a:t>国科学技术大学</a:t>
            </a:r>
            <a:endParaRPr lang="en-US" altLang="zh-CN" sz="2800" dirty="0">
              <a:solidFill>
                <a:srgbClr val="FF33CC"/>
              </a:solidFill>
              <a:ea typeface="华文楷体" panose="02010600040101010101" pitchFamily="2" charset="-122"/>
              <a:cs typeface="Times New Roman" panose="02020603050405020304" pitchFamily="18" charset="0"/>
            </a:endParaRPr>
          </a:p>
          <a:p>
            <a:pPr>
              <a:lnSpc>
                <a:spcPct val="150000"/>
              </a:lnSpc>
            </a:pPr>
            <a:endParaRPr lang="en-US" altLang="zh-CN" sz="2000" dirty="0">
              <a:solidFill>
                <a:srgbClr val="FF33CC"/>
              </a:solidFill>
              <a:ea typeface="华文楷体" panose="02010600040101010101" pitchFamily="2" charset="-122"/>
              <a:cs typeface="Times New Roman" panose="02020603050405020304" pitchFamily="18" charset="0"/>
            </a:endParaRPr>
          </a:p>
          <a:p>
            <a:pPr>
              <a:lnSpc>
                <a:spcPct val="150000"/>
              </a:lnSpc>
            </a:pPr>
            <a:endParaRPr lang="en-US" altLang="zh-CN" sz="2400" dirty="0">
              <a:solidFill>
                <a:srgbClr val="FF33CC"/>
              </a:solidFill>
              <a:ea typeface="华文楷体" panose="02010600040101010101" pitchFamily="2" charset="-122"/>
              <a:cs typeface="Times New Roman" panose="02020603050405020304" pitchFamily="18" charset="0"/>
            </a:endParaRPr>
          </a:p>
          <a:p>
            <a:pPr>
              <a:lnSpc>
                <a:spcPct val="150000"/>
              </a:lnSpc>
            </a:pPr>
            <a:r>
              <a:rPr lang="zh-CN" altLang="en-US" sz="2400" dirty="0"/>
              <a:t>第十八届全</a:t>
            </a:r>
            <a:r>
              <a:rPr lang="zh-CN" altLang="en-US" sz="2400" dirty="0" smtClean="0"/>
              <a:t>国重味物理和</a:t>
            </a:r>
            <a:r>
              <a:rPr lang="en-US" altLang="zh-CN" sz="2400" dirty="0" smtClean="0"/>
              <a:t>CP</a:t>
            </a:r>
            <a:r>
              <a:rPr lang="zh-CN" altLang="en-US" sz="2400" dirty="0" smtClean="0"/>
              <a:t>破坏研讨会</a:t>
            </a:r>
            <a:endParaRPr lang="en-US" altLang="zh-CN" sz="2400" dirty="0"/>
          </a:p>
          <a:p>
            <a:pPr>
              <a:lnSpc>
                <a:spcPct val="150000"/>
              </a:lnSpc>
            </a:pPr>
            <a:r>
              <a:rPr lang="en-US" altLang="zh-CN" sz="2400" dirty="0" smtClean="0">
                <a:ea typeface="华文楷体" panose="02010600040101010101" pitchFamily="2" charset="-122"/>
                <a:cs typeface="Times New Roman" panose="02020603050405020304" pitchFamily="18" charset="0"/>
              </a:rPr>
              <a:t> </a:t>
            </a:r>
            <a:r>
              <a:rPr lang="en-US" altLang="zh-CN" sz="2400" dirty="0">
                <a:ea typeface="华文楷体" panose="02010600040101010101" pitchFamily="2" charset="-122"/>
                <a:cs typeface="Times New Roman" panose="02020603050405020304" pitchFamily="18" charset="0"/>
              </a:rPr>
              <a:t>2019</a:t>
            </a:r>
            <a:r>
              <a:rPr lang="zh-CN" altLang="en-US" sz="2400" dirty="0" smtClean="0">
                <a:ea typeface="华文楷体" panose="02010600040101010101" pitchFamily="2" charset="-122"/>
                <a:cs typeface="Times New Roman" panose="02020603050405020304" pitchFamily="18" charset="0"/>
              </a:rPr>
              <a:t>年</a:t>
            </a:r>
            <a:r>
              <a:rPr lang="en-US" altLang="zh-CN" sz="2400" dirty="0"/>
              <a:t>7</a:t>
            </a:r>
            <a:r>
              <a:rPr lang="zh-CN" altLang="en-US" sz="2400" dirty="0" smtClean="0">
                <a:ea typeface="华文楷体" panose="02010600040101010101" pitchFamily="2" charset="-122"/>
                <a:cs typeface="Times New Roman" panose="02020603050405020304" pitchFamily="18" charset="0"/>
              </a:rPr>
              <a:t>月</a:t>
            </a:r>
            <a:r>
              <a:rPr lang="en-US" altLang="zh-CN" sz="2400" dirty="0" smtClean="0"/>
              <a:t>31</a:t>
            </a:r>
            <a:r>
              <a:rPr lang="zh-CN" altLang="en-US" sz="2400" dirty="0" smtClean="0">
                <a:ea typeface="华文楷体" panose="02010600040101010101" pitchFamily="2" charset="-122"/>
                <a:cs typeface="Times New Roman" panose="02020603050405020304" pitchFamily="18" charset="0"/>
              </a:rPr>
              <a:t>日</a:t>
            </a:r>
            <a:r>
              <a:rPr lang="en-US" altLang="zh-CN" sz="2400" dirty="0" smtClean="0">
                <a:ea typeface="华文楷体" panose="02010600040101010101" pitchFamily="2" charset="-122"/>
                <a:cs typeface="Times New Roman" panose="02020603050405020304" pitchFamily="18" charset="0"/>
              </a:rPr>
              <a:t>, </a:t>
            </a:r>
            <a:r>
              <a:rPr lang="zh-CN" altLang="en-US" sz="2400" dirty="0" smtClean="0">
                <a:ea typeface="华文楷体" panose="02010600040101010101" pitchFamily="2" charset="-122"/>
                <a:cs typeface="Times New Roman" panose="02020603050405020304" pitchFamily="18" charset="0"/>
              </a:rPr>
              <a:t>呼和浩特</a:t>
            </a:r>
            <a:endParaRPr lang="en-US" altLang="zh-CN" sz="2400" dirty="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740116074"/>
      </p:ext>
    </p:extLst>
  </p:cSld>
  <p:clrMapOvr>
    <a:masterClrMapping/>
  </p:clrMapOvr>
  <mc:AlternateContent xmlns:mc="http://schemas.openxmlformats.org/markup-compatibility/2006" xmlns:p14="http://schemas.microsoft.com/office/powerpoint/2010/main">
    <mc:Choice Requires="p14">
      <p:transition spd="slow" p14:dur="2000" advTm="5522"/>
    </mc:Choice>
    <mc:Fallback xmlns="">
      <p:transition spd="slow" advTm="552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D920AF3-1CF6-4BB3-901C-5E7617C2C912}"/>
              </a:ext>
            </a:extLst>
          </p:cNvPr>
          <p:cNvSpPr>
            <a:spLocks noGrp="1"/>
          </p:cNvSpPr>
          <p:nvPr>
            <p:ph type="title"/>
          </p:nvPr>
        </p:nvSpPr>
        <p:spPr>
          <a:xfrm>
            <a:off x="228600" y="0"/>
            <a:ext cx="8642406" cy="685800"/>
          </a:xfrm>
        </p:spPr>
        <p:txBody>
          <a:bodyPr/>
          <a:lstStyle/>
          <a:p>
            <a:r>
              <a:rPr lang="en-US" altLang="zh-CN" dirty="0"/>
              <a:t>Accelerator based project in China</a:t>
            </a:r>
            <a:endParaRPr lang="zh-CN" altLang="en-US" dirty="0"/>
          </a:p>
        </p:txBody>
      </p:sp>
      <p:pic>
        <p:nvPicPr>
          <p:cNvPr id="5" name="图片 4">
            <a:extLst>
              <a:ext uri="{FF2B5EF4-FFF2-40B4-BE49-F238E27FC236}">
                <a16:creationId xmlns:a16="http://schemas.microsoft.com/office/drawing/2014/main" xmlns="" id="{07D07F7E-E7F2-48EF-92F9-014E850A1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67969"/>
            <a:ext cx="5295331" cy="4628276"/>
          </a:xfrm>
          <a:prstGeom prst="rect">
            <a:avLst/>
          </a:prstGeom>
        </p:spPr>
      </p:pic>
      <p:sp>
        <p:nvSpPr>
          <p:cNvPr id="6" name="矩形 5">
            <a:extLst>
              <a:ext uri="{FF2B5EF4-FFF2-40B4-BE49-F238E27FC236}">
                <a16:creationId xmlns:a16="http://schemas.microsoft.com/office/drawing/2014/main" xmlns="" id="{B454034E-1E51-43C3-9551-9C9B74820C93}"/>
              </a:ext>
            </a:extLst>
          </p:cNvPr>
          <p:cNvSpPr/>
          <p:nvPr/>
        </p:nvSpPr>
        <p:spPr>
          <a:xfrm>
            <a:off x="228600" y="745146"/>
            <a:ext cx="8831392" cy="1138773"/>
          </a:xfrm>
          <a:prstGeom prst="rect">
            <a:avLst/>
          </a:prstGeom>
        </p:spPr>
        <p:txBody>
          <a:bodyPr wrap="none">
            <a:spAutoFit/>
          </a:bodyPr>
          <a:lstStyle/>
          <a:p>
            <a:r>
              <a:rPr lang="en-US" altLang="zh-CN" sz="2400" b="1" dirty="0">
                <a:solidFill>
                  <a:srgbClr val="0036FA"/>
                </a:solidFill>
              </a:rPr>
              <a:t>Consensus in HEP community (about on accelerator </a:t>
            </a:r>
          </a:p>
          <a:p>
            <a:r>
              <a:rPr lang="en-US" altLang="zh-CN" sz="2400" b="1" dirty="0">
                <a:solidFill>
                  <a:srgbClr val="0036FA"/>
                </a:solidFill>
              </a:rPr>
              <a:t>based particle physics project</a:t>
            </a:r>
            <a:r>
              <a:rPr lang="en-US" altLang="zh-CN" sz="2400" b="1" dirty="0" smtClean="0">
                <a:solidFill>
                  <a:srgbClr val="0036FA"/>
                </a:solidFill>
              </a:rPr>
              <a:t>):</a:t>
            </a:r>
            <a:endParaRPr lang="en-US" altLang="zh-CN" sz="2400" b="1" dirty="0">
              <a:solidFill>
                <a:srgbClr val="0036FA"/>
              </a:solidFill>
            </a:endParaRPr>
          </a:p>
          <a:p>
            <a:r>
              <a:rPr lang="en-US" altLang="zh-CN" sz="2000" b="1" dirty="0"/>
              <a:t>http://www.ihep.cas.cn/xh/gnwlxh/zxdt/201609/t20160912_4661283.html</a:t>
            </a:r>
            <a:endParaRPr lang="zh-CN" altLang="en-US" sz="2000" b="1" dirty="0"/>
          </a:p>
        </p:txBody>
      </p:sp>
      <p:sp>
        <p:nvSpPr>
          <p:cNvPr id="9" name="矩形 8">
            <a:extLst>
              <a:ext uri="{FF2B5EF4-FFF2-40B4-BE49-F238E27FC236}">
                <a16:creationId xmlns:a16="http://schemas.microsoft.com/office/drawing/2014/main" xmlns="" id="{0B03E5CC-9B1D-44D4-9C7B-E4BCDACF8A23}"/>
              </a:ext>
            </a:extLst>
          </p:cNvPr>
          <p:cNvSpPr/>
          <p:nvPr/>
        </p:nvSpPr>
        <p:spPr>
          <a:xfrm>
            <a:off x="6015211" y="3201185"/>
            <a:ext cx="2975213" cy="1754326"/>
          </a:xfrm>
          <a:prstGeom prst="rect">
            <a:avLst/>
          </a:prstGeom>
          <a:ln w="12700">
            <a:solidFill>
              <a:srgbClr val="FF0000"/>
            </a:solidFill>
          </a:ln>
        </p:spPr>
        <p:txBody>
          <a:bodyPr wrap="square">
            <a:spAutoFit/>
          </a:bodyPr>
          <a:lstStyle/>
          <a:p>
            <a:r>
              <a:rPr lang="zh-CN" altLang="en-US" sz="1800" b="1" dirty="0">
                <a:solidFill>
                  <a:schemeClr val="accent1"/>
                </a:solidFill>
              </a:rPr>
              <a:t>There are </a:t>
            </a:r>
            <a:r>
              <a:rPr lang="en-US" altLang="zh-CN" sz="1800" b="1" dirty="0">
                <a:solidFill>
                  <a:srgbClr val="0036FA"/>
                </a:solidFill>
                <a:cs typeface="Times New Roman" panose="02020603050405020304" pitchFamily="18" charset="0"/>
              </a:rPr>
              <a:t>viable options </a:t>
            </a:r>
            <a:r>
              <a:rPr lang="zh-CN" altLang="en-US" sz="1800" b="1" dirty="0"/>
              <a:t>for China’s next big project in High Energy </a:t>
            </a:r>
            <a:r>
              <a:rPr lang="zh-CN" altLang="en-US" sz="1800" b="1" dirty="0" smtClean="0"/>
              <a:t>Physics: </a:t>
            </a:r>
            <a:r>
              <a:rPr lang="zh-CN" altLang="en-US" sz="1800" b="1" dirty="0" smtClean="0">
                <a:solidFill>
                  <a:schemeClr val="accent1"/>
                </a:solidFill>
              </a:rPr>
              <a:t>CEPC</a:t>
            </a:r>
            <a:r>
              <a:rPr lang="zh-CN" altLang="en-US" sz="1800" b="1" dirty="0" smtClean="0"/>
              <a:t> </a:t>
            </a:r>
            <a:r>
              <a:rPr lang="en-US" altLang="zh-CN" sz="1800" b="1" dirty="0"/>
              <a:t>(</a:t>
            </a:r>
            <a:r>
              <a:rPr lang="zh-CN" altLang="en-US" sz="1800" b="1" dirty="0"/>
              <a:t>includes a Higgs factory and a Z factory</a:t>
            </a:r>
            <a:r>
              <a:rPr lang="en-US" altLang="zh-CN" sz="1800" b="1" dirty="0"/>
              <a:t>) and </a:t>
            </a:r>
            <a:r>
              <a:rPr lang="zh-CN" altLang="en-US" sz="1800" b="1" dirty="0" smtClean="0">
                <a:solidFill>
                  <a:schemeClr val="accent1"/>
                </a:solidFill>
              </a:rPr>
              <a:t>HIEPA</a:t>
            </a:r>
            <a:r>
              <a:rPr lang="en-US" altLang="zh-CN" sz="1800" b="1" dirty="0" smtClean="0">
                <a:solidFill>
                  <a:schemeClr val="accent1"/>
                </a:solidFill>
              </a:rPr>
              <a:t>/STCF</a:t>
            </a:r>
            <a:r>
              <a:rPr lang="en-US" altLang="zh-CN" sz="1800" b="1" dirty="0" smtClean="0"/>
              <a:t>.</a:t>
            </a:r>
            <a:endParaRPr lang="zh-CN" altLang="en-US" sz="1800" b="1" dirty="0"/>
          </a:p>
        </p:txBody>
      </p:sp>
      <p:sp>
        <p:nvSpPr>
          <p:cNvPr id="10" name="矩形 9">
            <a:extLst>
              <a:ext uri="{FF2B5EF4-FFF2-40B4-BE49-F238E27FC236}">
                <a16:creationId xmlns:a16="http://schemas.microsoft.com/office/drawing/2014/main" xmlns="" id="{418A209D-0F75-4AEB-AE08-3F1E894D8AA6}"/>
              </a:ext>
            </a:extLst>
          </p:cNvPr>
          <p:cNvSpPr/>
          <p:nvPr/>
        </p:nvSpPr>
        <p:spPr>
          <a:xfrm>
            <a:off x="6015211" y="5231958"/>
            <a:ext cx="2855795" cy="1477328"/>
          </a:xfrm>
          <a:prstGeom prst="rect">
            <a:avLst/>
          </a:prstGeom>
          <a:ln w="12700">
            <a:solidFill>
              <a:srgbClr val="FF0000"/>
            </a:solidFill>
          </a:ln>
        </p:spPr>
        <p:txBody>
          <a:bodyPr wrap="square">
            <a:spAutoFit/>
          </a:bodyPr>
          <a:lstStyle/>
          <a:p>
            <a:r>
              <a:rPr lang="en-US" altLang="zh-CN" sz="1800" b="1" dirty="0">
                <a:solidFill>
                  <a:schemeClr val="accent1"/>
                </a:solidFill>
              </a:rPr>
              <a:t>the CEPC project is the top choice </a:t>
            </a:r>
            <a:r>
              <a:rPr lang="en-US" altLang="zh-CN" sz="1800" b="1" dirty="0"/>
              <a:t>for future development in High-energy Accelerator Physics in China. </a:t>
            </a:r>
            <a:endParaRPr lang="zh-CN" altLang="en-US" sz="1800" b="1" dirty="0"/>
          </a:p>
        </p:txBody>
      </p:sp>
      <p:cxnSp>
        <p:nvCxnSpPr>
          <p:cNvPr id="13" name="直接连接符 12">
            <a:extLst>
              <a:ext uri="{FF2B5EF4-FFF2-40B4-BE49-F238E27FC236}">
                <a16:creationId xmlns:a16="http://schemas.microsoft.com/office/drawing/2014/main" xmlns="" id="{0C15A86E-3927-4B74-B77D-4D0BD3A51FD9}"/>
              </a:ext>
            </a:extLst>
          </p:cNvPr>
          <p:cNvCxnSpPr/>
          <p:nvPr/>
        </p:nvCxnSpPr>
        <p:spPr bwMode="auto">
          <a:xfrm>
            <a:off x="1009934" y="5117911"/>
            <a:ext cx="4312693" cy="0"/>
          </a:xfrm>
          <a:prstGeom prst="line">
            <a:avLst/>
          </a:prstGeom>
          <a:noFill/>
          <a:ln w="12700" cap="flat" cmpd="sng" algn="ctr">
            <a:solidFill>
              <a:srgbClr val="FF0000"/>
            </a:solidFill>
            <a:prstDash val="solid"/>
            <a:round/>
            <a:headEnd type="none" w="med" len="med"/>
            <a:tailEnd type="none" w="med" len="med"/>
          </a:ln>
          <a:effectLst/>
        </p:spPr>
      </p:cxnSp>
      <p:cxnSp>
        <p:nvCxnSpPr>
          <p:cNvPr id="14" name="直接连接符 13">
            <a:extLst>
              <a:ext uri="{FF2B5EF4-FFF2-40B4-BE49-F238E27FC236}">
                <a16:creationId xmlns:a16="http://schemas.microsoft.com/office/drawing/2014/main" xmlns="" id="{BDDD67A1-032C-4DCD-8FCF-9A2D67B22868}"/>
              </a:ext>
            </a:extLst>
          </p:cNvPr>
          <p:cNvCxnSpPr>
            <a:cxnSpLocks/>
          </p:cNvCxnSpPr>
          <p:nvPr/>
        </p:nvCxnSpPr>
        <p:spPr bwMode="auto">
          <a:xfrm>
            <a:off x="810904" y="5352196"/>
            <a:ext cx="4511723" cy="0"/>
          </a:xfrm>
          <a:prstGeom prst="line">
            <a:avLst/>
          </a:prstGeom>
          <a:noFill/>
          <a:ln w="12700" cap="flat" cmpd="sng" algn="ctr">
            <a:solidFill>
              <a:srgbClr val="FF0000"/>
            </a:solidFill>
            <a:prstDash val="solid"/>
            <a:round/>
            <a:headEnd type="none" w="med" len="med"/>
            <a:tailEnd type="none" w="med" len="med"/>
          </a:ln>
          <a:effectLst/>
        </p:spPr>
      </p:cxnSp>
      <p:cxnSp>
        <p:nvCxnSpPr>
          <p:cNvPr id="16" name="直接连接符 15">
            <a:extLst>
              <a:ext uri="{FF2B5EF4-FFF2-40B4-BE49-F238E27FC236}">
                <a16:creationId xmlns:a16="http://schemas.microsoft.com/office/drawing/2014/main" xmlns="" id="{BB5D5B27-7AA8-473A-913E-D9A3E46E4829}"/>
              </a:ext>
            </a:extLst>
          </p:cNvPr>
          <p:cNvCxnSpPr>
            <a:cxnSpLocks/>
          </p:cNvCxnSpPr>
          <p:nvPr/>
        </p:nvCxnSpPr>
        <p:spPr bwMode="auto">
          <a:xfrm>
            <a:off x="810904" y="5580796"/>
            <a:ext cx="3303896" cy="0"/>
          </a:xfrm>
          <a:prstGeom prst="line">
            <a:avLst/>
          </a:prstGeom>
          <a:noFill/>
          <a:ln w="12700" cap="flat" cmpd="sng" algn="ctr">
            <a:solidFill>
              <a:srgbClr val="FF0000"/>
            </a:solidFill>
            <a:prstDash val="solid"/>
            <a:round/>
            <a:headEnd type="none" w="med" len="med"/>
            <a:tailEnd type="none" w="med" len="med"/>
          </a:ln>
          <a:effectLst/>
        </p:spPr>
      </p:cxnSp>
      <p:cxnSp>
        <p:nvCxnSpPr>
          <p:cNvPr id="19" name="直接连接符 18">
            <a:extLst>
              <a:ext uri="{FF2B5EF4-FFF2-40B4-BE49-F238E27FC236}">
                <a16:creationId xmlns:a16="http://schemas.microsoft.com/office/drawing/2014/main" xmlns="" id="{33D7D330-A71C-49DF-B9BA-6FEC4D817672}"/>
              </a:ext>
            </a:extLst>
          </p:cNvPr>
          <p:cNvCxnSpPr>
            <a:cxnSpLocks/>
          </p:cNvCxnSpPr>
          <p:nvPr/>
        </p:nvCxnSpPr>
        <p:spPr bwMode="auto">
          <a:xfrm>
            <a:off x="4318000" y="5822096"/>
            <a:ext cx="966527" cy="0"/>
          </a:xfrm>
          <a:prstGeom prst="line">
            <a:avLst/>
          </a:prstGeom>
          <a:noFill/>
          <a:ln w="12700" cap="flat" cmpd="sng" algn="ctr">
            <a:solidFill>
              <a:srgbClr val="FF0000"/>
            </a:solidFill>
            <a:prstDash val="solid"/>
            <a:round/>
            <a:headEnd type="none" w="med" len="med"/>
            <a:tailEnd type="none" w="med" len="med"/>
          </a:ln>
          <a:effectLst/>
        </p:spPr>
      </p:cxnSp>
      <p:cxnSp>
        <p:nvCxnSpPr>
          <p:cNvPr id="21" name="直接连接符 20">
            <a:extLst>
              <a:ext uri="{FF2B5EF4-FFF2-40B4-BE49-F238E27FC236}">
                <a16:creationId xmlns:a16="http://schemas.microsoft.com/office/drawing/2014/main" xmlns="" id="{F1438E77-8AA0-4793-AF51-644E22F0837A}"/>
              </a:ext>
            </a:extLst>
          </p:cNvPr>
          <p:cNvCxnSpPr>
            <a:cxnSpLocks/>
          </p:cNvCxnSpPr>
          <p:nvPr/>
        </p:nvCxnSpPr>
        <p:spPr bwMode="auto">
          <a:xfrm>
            <a:off x="810904" y="6076096"/>
            <a:ext cx="1805296" cy="0"/>
          </a:xfrm>
          <a:prstGeom prst="line">
            <a:avLst/>
          </a:prstGeom>
          <a:noFill/>
          <a:ln w="12700" cap="flat" cmpd="sng" algn="ctr">
            <a:solidFill>
              <a:srgbClr val="FF0000"/>
            </a:solidFill>
            <a:prstDash val="solid"/>
            <a:round/>
            <a:headEnd type="none" w="med" len="med"/>
            <a:tailEnd type="none" w="med" len="med"/>
          </a:ln>
          <a:effectLst/>
        </p:spPr>
      </p:cxnSp>
      <p:cxnSp>
        <p:nvCxnSpPr>
          <p:cNvPr id="23" name="直接箭头连接符 22">
            <a:extLst>
              <a:ext uri="{FF2B5EF4-FFF2-40B4-BE49-F238E27FC236}">
                <a16:creationId xmlns:a16="http://schemas.microsoft.com/office/drawing/2014/main" xmlns="" id="{80B9D9AD-5BCA-4340-9F3F-8B742BB6714B}"/>
              </a:ext>
            </a:extLst>
          </p:cNvPr>
          <p:cNvCxnSpPr>
            <a:cxnSpLocks/>
            <a:stCxn id="9" idx="1"/>
          </p:cNvCxnSpPr>
          <p:nvPr/>
        </p:nvCxnSpPr>
        <p:spPr bwMode="auto">
          <a:xfrm flipH="1">
            <a:off x="4644296" y="4078348"/>
            <a:ext cx="1370915" cy="877163"/>
          </a:xfrm>
          <a:prstGeom prst="straightConnector1">
            <a:avLst/>
          </a:prstGeom>
          <a:ln w="38100">
            <a:solidFill>
              <a:srgbClr val="FF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4" name="直接箭头连接符 23">
            <a:extLst>
              <a:ext uri="{FF2B5EF4-FFF2-40B4-BE49-F238E27FC236}">
                <a16:creationId xmlns:a16="http://schemas.microsoft.com/office/drawing/2014/main" xmlns="" id="{24F9B4D6-FC99-4391-8892-B0E1A52350FC}"/>
              </a:ext>
            </a:extLst>
          </p:cNvPr>
          <p:cNvCxnSpPr>
            <a:cxnSpLocks/>
            <a:stCxn id="10" idx="1"/>
          </p:cNvCxnSpPr>
          <p:nvPr/>
        </p:nvCxnSpPr>
        <p:spPr bwMode="auto">
          <a:xfrm flipH="1" flipV="1">
            <a:off x="5029203" y="5828610"/>
            <a:ext cx="986008" cy="142012"/>
          </a:xfrm>
          <a:prstGeom prst="straightConnector1">
            <a:avLst/>
          </a:prstGeom>
          <a:ln w="38100">
            <a:solidFill>
              <a:srgbClr val="FF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30" name="矩形 29">
            <a:extLst>
              <a:ext uri="{FF2B5EF4-FFF2-40B4-BE49-F238E27FC236}">
                <a16:creationId xmlns:a16="http://schemas.microsoft.com/office/drawing/2014/main" xmlns="" id="{4324CC1D-2A3D-4F4C-A02C-AE00CCA24831}"/>
              </a:ext>
            </a:extLst>
          </p:cNvPr>
          <p:cNvSpPr/>
          <p:nvPr/>
        </p:nvSpPr>
        <p:spPr>
          <a:xfrm>
            <a:off x="5895793" y="2010993"/>
            <a:ext cx="2975213" cy="923330"/>
          </a:xfrm>
          <a:prstGeom prst="rect">
            <a:avLst/>
          </a:prstGeom>
          <a:ln w="12700">
            <a:solidFill>
              <a:srgbClr val="FF0000"/>
            </a:solidFill>
          </a:ln>
        </p:spPr>
        <p:txBody>
          <a:bodyPr wrap="square">
            <a:spAutoFit/>
          </a:bodyPr>
          <a:lstStyle/>
          <a:p>
            <a:r>
              <a:rPr lang="en-US" altLang="zh-CN" sz="1800" b="1" dirty="0" smtClean="0">
                <a:solidFill>
                  <a:srgbClr val="FF0000"/>
                </a:solidFill>
              </a:rPr>
              <a:t>2016 Meeting, Division</a:t>
            </a:r>
            <a:r>
              <a:rPr lang="zh-CN" altLang="en-US" sz="1800" b="1" dirty="0" smtClean="0">
                <a:solidFill>
                  <a:srgbClr val="FF0000"/>
                </a:solidFill>
              </a:rPr>
              <a:t> </a:t>
            </a:r>
            <a:r>
              <a:rPr lang="en-US" altLang="zh-CN" sz="1800" b="1" dirty="0">
                <a:solidFill>
                  <a:srgbClr val="FF0000"/>
                </a:solidFill>
              </a:rPr>
              <a:t>of High Energy </a:t>
            </a:r>
            <a:r>
              <a:rPr lang="en-US" altLang="zh-CN" sz="1800" dirty="0">
                <a:solidFill>
                  <a:srgbClr val="FF0000"/>
                </a:solidFill>
              </a:rPr>
              <a:t>Physics, Chinese</a:t>
            </a:r>
            <a:r>
              <a:rPr lang="zh-CN" altLang="en-US" sz="1800" dirty="0">
                <a:solidFill>
                  <a:srgbClr val="FF0000"/>
                </a:solidFill>
              </a:rPr>
              <a:t> </a:t>
            </a:r>
            <a:r>
              <a:rPr lang="en-US" altLang="zh-CN" sz="1800" dirty="0">
                <a:solidFill>
                  <a:srgbClr val="FF0000"/>
                </a:solidFill>
              </a:rPr>
              <a:t>Physics</a:t>
            </a:r>
            <a:r>
              <a:rPr lang="zh-CN" altLang="en-US" sz="1800" dirty="0">
                <a:solidFill>
                  <a:srgbClr val="FF0000"/>
                </a:solidFill>
              </a:rPr>
              <a:t> </a:t>
            </a:r>
            <a:r>
              <a:rPr lang="en-US" altLang="zh-CN" sz="1800" dirty="0" smtClean="0">
                <a:solidFill>
                  <a:srgbClr val="FF0000"/>
                </a:solidFill>
              </a:rPr>
              <a:t>Society</a:t>
            </a:r>
            <a:endParaRPr lang="zh-CN" altLang="en-US" sz="1800" b="1" dirty="0">
              <a:solidFill>
                <a:srgbClr val="FF0000"/>
              </a:solidFill>
            </a:endParaRPr>
          </a:p>
        </p:txBody>
      </p:sp>
      <p:cxnSp>
        <p:nvCxnSpPr>
          <p:cNvPr id="31" name="直接箭头连接符 30">
            <a:extLst>
              <a:ext uri="{FF2B5EF4-FFF2-40B4-BE49-F238E27FC236}">
                <a16:creationId xmlns:a16="http://schemas.microsoft.com/office/drawing/2014/main" xmlns="" id="{FD23902D-BD4A-49CE-8245-9809A5F7186E}"/>
              </a:ext>
            </a:extLst>
          </p:cNvPr>
          <p:cNvCxnSpPr>
            <a:cxnSpLocks/>
          </p:cNvCxnSpPr>
          <p:nvPr/>
        </p:nvCxnSpPr>
        <p:spPr bwMode="auto">
          <a:xfrm flipH="1">
            <a:off x="4114800" y="2458581"/>
            <a:ext cx="1780993" cy="482253"/>
          </a:xfrm>
          <a:prstGeom prst="straightConnector1">
            <a:avLst/>
          </a:prstGeom>
          <a:ln w="38100">
            <a:solidFill>
              <a:srgbClr val="FF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7" name="Footer Placeholder 6"/>
          <p:cNvSpPr>
            <a:spLocks noGrp="1"/>
          </p:cNvSpPr>
          <p:nvPr>
            <p:ph type="ftr" sz="quarter" idx="14"/>
          </p:nvPr>
        </p:nvSpPr>
        <p:spPr/>
        <p:txBody>
          <a:bodyPr/>
          <a:lstStyle/>
          <a:p>
            <a:r>
              <a:rPr lang="en-US" altLang="zh-CN" smtClean="0"/>
              <a:t>G.S. Huang: STCF</a:t>
            </a:r>
            <a:endParaRPr lang="zh-CN" altLang="en-US" dirty="0"/>
          </a:p>
        </p:txBody>
      </p:sp>
      <p:sp>
        <p:nvSpPr>
          <p:cNvPr id="8" name="Slide Number Placeholder 7"/>
          <p:cNvSpPr>
            <a:spLocks noGrp="1"/>
          </p:cNvSpPr>
          <p:nvPr>
            <p:ph type="sldNum" sz="quarter" idx="12"/>
          </p:nvPr>
        </p:nvSpPr>
        <p:spPr/>
        <p:txBody>
          <a:bodyPr/>
          <a:lstStyle/>
          <a:p>
            <a:fld id="{C973300C-797F-D148-A78D-320196FBAF04}" type="slidenum">
              <a:rPr lang="en-US" smtClean="0"/>
              <a:pPr/>
              <a:t>10</a:t>
            </a:fld>
            <a:endParaRPr lang="en-US" dirty="0"/>
          </a:p>
        </p:txBody>
      </p:sp>
    </p:spTree>
    <p:extLst>
      <p:ext uri="{BB962C8B-B14F-4D97-AF65-F5344CB8AC3E}">
        <p14:creationId xmlns:p14="http://schemas.microsoft.com/office/powerpoint/2010/main" val="243943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æ¥çæºå¾å">
            <a:extLst>
              <a:ext uri="{FF2B5EF4-FFF2-40B4-BE49-F238E27FC236}">
                <a16:creationId xmlns:a16="http://schemas.microsoft.com/office/drawing/2014/main" xmlns="" id="{E83D5318-600F-4A32-A723-E339A4938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38" y="3663316"/>
            <a:ext cx="3194244" cy="2966084"/>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xmlns="" id="{B990D359-ACD1-4C89-9A5B-0FED73FCC6A3}"/>
              </a:ext>
            </a:extLst>
          </p:cNvPr>
          <p:cNvSpPr>
            <a:spLocks noGrp="1"/>
          </p:cNvSpPr>
          <p:nvPr>
            <p:ph type="title"/>
          </p:nvPr>
        </p:nvSpPr>
        <p:spPr/>
        <p:txBody>
          <a:bodyPr/>
          <a:lstStyle/>
          <a:p>
            <a:r>
              <a:rPr lang="en-US" altLang="zh-CN" dirty="0"/>
              <a:t>BEPCII vs STCF</a:t>
            </a:r>
            <a:endParaRPr lang="zh-CN" altLang="en-US" dirty="0"/>
          </a:p>
        </p:txBody>
      </p:sp>
      <p:pic>
        <p:nvPicPr>
          <p:cNvPr id="4" name="图片 3">
            <a:extLst>
              <a:ext uri="{FF2B5EF4-FFF2-40B4-BE49-F238E27FC236}">
                <a16:creationId xmlns:a16="http://schemas.microsoft.com/office/drawing/2014/main" xmlns="" id="{E95206FA-4D35-4A1E-AB68-CF69CAD9B934}"/>
              </a:ext>
            </a:extLst>
          </p:cNvPr>
          <p:cNvPicPr>
            <a:picLocks noChangeAspect="1"/>
          </p:cNvPicPr>
          <p:nvPr/>
        </p:nvPicPr>
        <p:blipFill>
          <a:blip r:embed="rId3"/>
          <a:stretch>
            <a:fillRect/>
          </a:stretch>
        </p:blipFill>
        <p:spPr>
          <a:xfrm>
            <a:off x="4721729" y="3595323"/>
            <a:ext cx="4422271" cy="2836519"/>
          </a:xfrm>
          <a:prstGeom prst="rect">
            <a:avLst/>
          </a:prstGeom>
        </p:spPr>
      </p:pic>
      <p:sp>
        <p:nvSpPr>
          <p:cNvPr id="5" name="Content Placeholder 2">
            <a:extLst>
              <a:ext uri="{FF2B5EF4-FFF2-40B4-BE49-F238E27FC236}">
                <a16:creationId xmlns:a16="http://schemas.microsoft.com/office/drawing/2014/main" xmlns="" id="{71F61584-C2C1-4495-9B84-16584DD3BAC4}"/>
              </a:ext>
            </a:extLst>
          </p:cNvPr>
          <p:cNvSpPr>
            <a:spLocks noGrp="1"/>
          </p:cNvSpPr>
          <p:nvPr/>
        </p:nvSpPr>
        <p:spPr>
          <a:xfrm>
            <a:off x="4693920" y="758804"/>
            <a:ext cx="4450080" cy="2836519"/>
          </a:xfrm>
          <a:prstGeom prst="rect">
            <a:avLst/>
          </a:prstGeom>
          <a:ln>
            <a:solidFill>
              <a:schemeClr val="accent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2000" indent="0">
              <a:lnSpc>
                <a:spcPct val="140000"/>
              </a:lnSpc>
              <a:buNone/>
            </a:pPr>
            <a:r>
              <a:rPr lang="en-US" altLang="zh-CN" sz="2000" b="1">
                <a:latin typeface="Times New Roman" panose="02020603050405020304" pitchFamily="18" charset="0"/>
                <a:cs typeface="Times New Roman" panose="02020603050405020304" pitchFamily="18" charset="0"/>
              </a:rPr>
              <a:t>Designed </a:t>
            </a:r>
            <a:r>
              <a:rPr lang="en-US" sz="2000" b="1">
                <a:latin typeface="Times New Roman" panose="02020603050405020304" pitchFamily="18" charset="0"/>
                <a:cs typeface="Times New Roman" panose="02020603050405020304" pitchFamily="18" charset="0"/>
              </a:rPr>
              <a:t>STCF</a:t>
            </a:r>
            <a:endParaRPr lang="en-US" sz="2000" b="1" dirty="0">
              <a:latin typeface="Times New Roman" panose="02020603050405020304" pitchFamily="18" charset="0"/>
              <a:cs typeface="Times New Roman" panose="02020603050405020304" pitchFamily="18" charset="0"/>
            </a:endParaRPr>
          </a:p>
          <a:p>
            <a:pPr marL="594900">
              <a:lnSpc>
                <a:spcPct val="140000"/>
              </a:lnSpc>
              <a:buFont typeface="Wingdings" panose="05000000000000000000" pitchFamily="2" charset="2"/>
              <a:buChar char="p"/>
            </a:pPr>
            <a:r>
              <a:rPr lang="en-US" sz="2000" b="1" dirty="0">
                <a:latin typeface="Times New Roman" panose="02020603050405020304" pitchFamily="18" charset="0"/>
                <a:cs typeface="Times New Roman" panose="02020603050405020304" pitchFamily="18" charset="0"/>
              </a:rPr>
              <a:t>Peak luminosity 0.5-1</a:t>
            </a:r>
            <a:r>
              <a:rPr lang="en-US" sz="2000" b="1" dirty="0">
                <a:latin typeface="Times New Roman" panose="02020603050405020304" pitchFamily="18" charset="0"/>
                <a:cs typeface="Times New Roman" panose="02020603050405020304" pitchFamily="18" charset="0"/>
                <a:sym typeface="Symbol" panose="05050102010706020507" pitchFamily="18" charset="2"/>
              </a:rPr>
              <a:t></a:t>
            </a:r>
            <a:r>
              <a:rPr lang="en-US" sz="2000" b="1" dirty="0">
                <a:solidFill>
                  <a:srgbClr val="FF0000"/>
                </a:solidFill>
                <a:latin typeface="Times New Roman" panose="02020603050405020304" pitchFamily="18" charset="0"/>
                <a:cs typeface="Times New Roman" panose="02020603050405020304" pitchFamily="18" charset="0"/>
              </a:rPr>
              <a:t>10</a:t>
            </a:r>
            <a:r>
              <a:rPr lang="en-US" sz="2000" b="1" baseline="30000" dirty="0">
                <a:solidFill>
                  <a:srgbClr val="FF0000"/>
                </a:solidFill>
                <a:latin typeface="Times New Roman" panose="02020603050405020304" pitchFamily="18" charset="0"/>
                <a:cs typeface="Times New Roman" panose="02020603050405020304" pitchFamily="18" charset="0"/>
              </a:rPr>
              <a:t>35</a:t>
            </a:r>
            <a:r>
              <a:rPr lang="en-US" sz="2000" b="1" dirty="0">
                <a:latin typeface="Times New Roman" panose="02020603050405020304" pitchFamily="18" charset="0"/>
                <a:cs typeface="Times New Roman" panose="02020603050405020304" pitchFamily="18" charset="0"/>
              </a:rPr>
              <a:t> cm</a:t>
            </a:r>
            <a:r>
              <a:rPr lang="en-US" sz="2000" b="1" baseline="30000" dirty="0">
                <a:latin typeface="Times New Roman" panose="02020603050405020304" pitchFamily="18" charset="0"/>
                <a:cs typeface="Times New Roman" panose="02020603050405020304" pitchFamily="18" charset="0"/>
              </a:rPr>
              <a:t>-2</a:t>
            </a:r>
            <a:r>
              <a:rPr lang="en-US" sz="2000" b="1" dirty="0">
                <a:latin typeface="Times New Roman" panose="02020603050405020304" pitchFamily="18" charset="0"/>
                <a:cs typeface="Times New Roman" panose="02020603050405020304" pitchFamily="18" charset="0"/>
              </a:rPr>
              <a:t>s</a:t>
            </a:r>
            <a:r>
              <a:rPr lang="en-US" sz="2000" b="1" baseline="30000" dirty="0">
                <a:latin typeface="Times New Roman" panose="02020603050405020304" pitchFamily="18" charset="0"/>
                <a:cs typeface="Times New Roman" panose="02020603050405020304" pitchFamily="18" charset="0"/>
              </a:rPr>
              <a:t>-1</a:t>
            </a:r>
            <a:r>
              <a:rPr lang="en-US" sz="2000" b="1" dirty="0">
                <a:latin typeface="Times New Roman" panose="02020603050405020304" pitchFamily="18" charset="0"/>
                <a:cs typeface="Times New Roman" panose="02020603050405020304" pitchFamily="18" charset="0"/>
              </a:rPr>
              <a:t> at </a:t>
            </a:r>
            <a:r>
              <a:rPr lang="en-US" sz="2000" b="1" dirty="0">
                <a:solidFill>
                  <a:srgbClr val="FF0000"/>
                </a:solidFill>
                <a:latin typeface="Times New Roman" panose="02020603050405020304" pitchFamily="18" charset="0"/>
                <a:cs typeface="Times New Roman" panose="02020603050405020304" pitchFamily="18" charset="0"/>
              </a:rPr>
              <a:t>4 GeV </a:t>
            </a:r>
            <a:endParaRPr lang="en-US" sz="2000" b="1" dirty="0">
              <a:latin typeface="Times New Roman" panose="02020603050405020304" pitchFamily="18" charset="0"/>
              <a:cs typeface="Times New Roman" panose="02020603050405020304" pitchFamily="18" charset="0"/>
            </a:endParaRPr>
          </a:p>
          <a:p>
            <a:pPr marL="594900">
              <a:lnSpc>
                <a:spcPct val="140000"/>
              </a:lnSpc>
              <a:buFont typeface="Wingdings" panose="05000000000000000000" pitchFamily="2" charset="2"/>
              <a:buChar char="p"/>
            </a:pPr>
            <a:r>
              <a:rPr lang="en-US" sz="2000" b="1" dirty="0">
                <a:latin typeface="Times New Roman" panose="02020603050405020304" pitchFamily="18" charset="0"/>
                <a:cs typeface="Times New Roman" panose="02020603050405020304" pitchFamily="18" charset="0"/>
              </a:rPr>
              <a:t>Energy range </a:t>
            </a:r>
            <a:r>
              <a:rPr lang="en-US" sz="2000" b="1" dirty="0" err="1">
                <a:latin typeface="Times New Roman" panose="02020603050405020304" pitchFamily="18" charset="0"/>
                <a:cs typeface="Times New Roman" panose="02020603050405020304" pitchFamily="18" charset="0"/>
              </a:rPr>
              <a:t>E</a:t>
            </a:r>
            <a:r>
              <a:rPr lang="en-US" sz="2000" b="1" baseline="-25000" dirty="0" err="1">
                <a:latin typeface="Times New Roman" panose="02020603050405020304" pitchFamily="18" charset="0"/>
                <a:cs typeface="Times New Roman" panose="02020603050405020304" pitchFamily="18" charset="0"/>
              </a:rPr>
              <a:t>cm</a:t>
            </a:r>
            <a:r>
              <a:rPr lang="en-US" sz="2000" b="1" dirty="0">
                <a:latin typeface="Times New Roman" panose="02020603050405020304" pitchFamily="18" charset="0"/>
                <a:cs typeface="Times New Roman" panose="02020603050405020304" pitchFamily="18" charset="0"/>
              </a:rPr>
              <a:t> = </a:t>
            </a:r>
            <a:r>
              <a:rPr lang="en-US" sz="2000" b="1" dirty="0">
                <a:solidFill>
                  <a:srgbClr val="FF0000"/>
                </a:solidFill>
                <a:latin typeface="Times New Roman" panose="02020603050405020304" pitchFamily="18" charset="0"/>
                <a:cs typeface="Times New Roman" panose="02020603050405020304" pitchFamily="18" charset="0"/>
              </a:rPr>
              <a:t>2</a:t>
            </a:r>
            <a:r>
              <a:rPr lang="en-US" sz="20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b="1" dirty="0">
                <a:solidFill>
                  <a:srgbClr val="FF0000"/>
                </a:solidFill>
                <a:latin typeface="Times New Roman" panose="02020603050405020304" pitchFamily="18" charset="0"/>
                <a:cs typeface="Times New Roman" panose="02020603050405020304" pitchFamily="18" charset="0"/>
              </a:rPr>
              <a:t>7 GeV </a:t>
            </a:r>
          </a:p>
          <a:p>
            <a:pPr marL="594900">
              <a:lnSpc>
                <a:spcPct val="140000"/>
              </a:lnSpc>
              <a:buFont typeface="Wingdings" panose="05000000000000000000" pitchFamily="2" charset="2"/>
              <a:buChar char="p"/>
            </a:pPr>
            <a:r>
              <a:rPr lang="en-US" sz="2000" b="1" dirty="0">
                <a:solidFill>
                  <a:srgbClr val="FF0000"/>
                </a:solidFill>
                <a:latin typeface="Times New Roman" panose="02020603050405020304" pitchFamily="18" charset="0"/>
                <a:cs typeface="Times New Roman" panose="02020603050405020304" pitchFamily="18" charset="0"/>
              </a:rPr>
              <a:t>Single Beam Polarization</a:t>
            </a:r>
            <a:r>
              <a:rPr lang="en-US" sz="2000" b="1" dirty="0">
                <a:latin typeface="Times New Roman" panose="02020603050405020304" pitchFamily="18" charset="0"/>
                <a:cs typeface="Times New Roman" panose="02020603050405020304" pitchFamily="18" charset="0"/>
              </a:rPr>
              <a:t> (Phase II)</a:t>
            </a:r>
          </a:p>
        </p:txBody>
      </p:sp>
      <p:sp>
        <p:nvSpPr>
          <p:cNvPr id="6" name="Content Placeholder 2">
            <a:extLst>
              <a:ext uri="{FF2B5EF4-FFF2-40B4-BE49-F238E27FC236}">
                <a16:creationId xmlns:a16="http://schemas.microsoft.com/office/drawing/2014/main" xmlns="" id="{D320DC39-261D-4721-8AB7-91197B462E58}"/>
              </a:ext>
            </a:extLst>
          </p:cNvPr>
          <p:cNvSpPr>
            <a:spLocks noGrp="1"/>
          </p:cNvSpPr>
          <p:nvPr/>
        </p:nvSpPr>
        <p:spPr>
          <a:xfrm>
            <a:off x="121920" y="758508"/>
            <a:ext cx="4450080" cy="2836815"/>
          </a:xfrm>
          <a:prstGeom prst="rect">
            <a:avLst/>
          </a:prstGeom>
          <a:ln>
            <a:solidFill>
              <a:schemeClr val="accent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2000" indent="0">
              <a:lnSpc>
                <a:spcPct val="140000"/>
              </a:lnSpc>
              <a:buNone/>
            </a:pPr>
            <a:r>
              <a:rPr lang="en-US" sz="2000" dirty="0">
                <a:latin typeface="Times New Roman" panose="02020603050405020304" pitchFamily="18" charset="0"/>
                <a:cs typeface="Times New Roman" panose="02020603050405020304" pitchFamily="18" charset="0"/>
              </a:rPr>
              <a:t>BEPCII</a:t>
            </a:r>
            <a:endParaRPr lang="en-US" sz="2000" b="1" dirty="0">
              <a:latin typeface="Times New Roman" panose="02020603050405020304" pitchFamily="18" charset="0"/>
              <a:cs typeface="Times New Roman" panose="02020603050405020304" pitchFamily="18" charset="0"/>
            </a:endParaRPr>
          </a:p>
          <a:p>
            <a:pPr marL="594900">
              <a:lnSpc>
                <a:spcPct val="140000"/>
              </a:lnSpc>
              <a:buFont typeface="Wingdings" panose="05000000000000000000" pitchFamily="2" charset="2"/>
              <a:buChar char="p"/>
            </a:pPr>
            <a:r>
              <a:rPr lang="en-US" sz="2000" b="1" dirty="0">
                <a:latin typeface="Times New Roman" panose="02020603050405020304" pitchFamily="18" charset="0"/>
                <a:cs typeface="Times New Roman" panose="02020603050405020304" pitchFamily="18" charset="0"/>
              </a:rPr>
              <a:t>Peak luminosity 0.6-1</a:t>
            </a:r>
            <a:r>
              <a:rPr lang="en-US" sz="2000" b="1" dirty="0">
                <a:latin typeface="Times New Roman" panose="02020603050405020304" pitchFamily="18" charset="0"/>
                <a:cs typeface="Times New Roman" panose="02020603050405020304" pitchFamily="18" charset="0"/>
                <a:sym typeface="Symbol" panose="05050102010706020507" pitchFamily="18" charset="2"/>
              </a:rPr>
              <a:t></a:t>
            </a:r>
            <a:r>
              <a:rPr lang="en-US" sz="2000" b="1" dirty="0">
                <a:solidFill>
                  <a:srgbClr val="FF0000"/>
                </a:solidFill>
                <a:latin typeface="Times New Roman" panose="02020603050405020304" pitchFamily="18" charset="0"/>
                <a:cs typeface="Times New Roman" panose="02020603050405020304" pitchFamily="18" charset="0"/>
              </a:rPr>
              <a:t>10</a:t>
            </a:r>
            <a:r>
              <a:rPr lang="en-US" sz="2000" b="1" baseline="30000" dirty="0">
                <a:solidFill>
                  <a:srgbClr val="FF0000"/>
                </a:solidFill>
                <a:latin typeface="Times New Roman" panose="02020603050405020304" pitchFamily="18" charset="0"/>
                <a:cs typeface="Times New Roman" panose="02020603050405020304" pitchFamily="18" charset="0"/>
              </a:rPr>
              <a:t>33</a:t>
            </a:r>
            <a:r>
              <a:rPr lang="en-US" sz="2000" b="1" dirty="0">
                <a:latin typeface="Times New Roman" panose="02020603050405020304" pitchFamily="18" charset="0"/>
                <a:cs typeface="Times New Roman" panose="02020603050405020304" pitchFamily="18" charset="0"/>
              </a:rPr>
              <a:t> cm</a:t>
            </a:r>
            <a:r>
              <a:rPr lang="en-US" sz="2000" b="1" baseline="30000" dirty="0">
                <a:latin typeface="Times New Roman" panose="02020603050405020304" pitchFamily="18" charset="0"/>
                <a:cs typeface="Times New Roman" panose="02020603050405020304" pitchFamily="18" charset="0"/>
              </a:rPr>
              <a:t>-2</a:t>
            </a:r>
            <a:r>
              <a:rPr lang="en-US" sz="2000" b="1" dirty="0">
                <a:latin typeface="Times New Roman" panose="02020603050405020304" pitchFamily="18" charset="0"/>
                <a:cs typeface="Times New Roman" panose="02020603050405020304" pitchFamily="18" charset="0"/>
              </a:rPr>
              <a:t>s</a:t>
            </a:r>
            <a:r>
              <a:rPr lang="en-US" sz="2000" b="1" baseline="30000" dirty="0">
                <a:latin typeface="Times New Roman" panose="02020603050405020304" pitchFamily="18" charset="0"/>
                <a:cs typeface="Times New Roman" panose="02020603050405020304" pitchFamily="18" charset="0"/>
              </a:rPr>
              <a:t>-1</a:t>
            </a:r>
            <a:r>
              <a:rPr lang="en-US" sz="2000" b="1" dirty="0">
                <a:latin typeface="Times New Roman" panose="02020603050405020304" pitchFamily="18" charset="0"/>
                <a:cs typeface="Times New Roman" panose="02020603050405020304" pitchFamily="18" charset="0"/>
              </a:rPr>
              <a:t> at </a:t>
            </a:r>
            <a:r>
              <a:rPr lang="en-US" sz="2000" b="1" dirty="0">
                <a:solidFill>
                  <a:srgbClr val="FF0000"/>
                </a:solidFill>
                <a:latin typeface="Times New Roman" panose="02020603050405020304" pitchFamily="18" charset="0"/>
                <a:cs typeface="Times New Roman" panose="02020603050405020304" pitchFamily="18" charset="0"/>
              </a:rPr>
              <a:t>3.773 GeV </a:t>
            </a:r>
            <a:endParaRPr lang="en-US" sz="2000" b="1" dirty="0">
              <a:latin typeface="Times New Roman" panose="02020603050405020304" pitchFamily="18" charset="0"/>
              <a:cs typeface="Times New Roman" panose="02020603050405020304" pitchFamily="18" charset="0"/>
            </a:endParaRPr>
          </a:p>
          <a:p>
            <a:pPr marL="594900">
              <a:lnSpc>
                <a:spcPct val="140000"/>
              </a:lnSpc>
              <a:buFont typeface="Wingdings" panose="05000000000000000000" pitchFamily="2" charset="2"/>
              <a:buChar char="p"/>
            </a:pPr>
            <a:r>
              <a:rPr lang="en-US" sz="2000" b="1" dirty="0">
                <a:latin typeface="Times New Roman" panose="02020603050405020304" pitchFamily="18" charset="0"/>
                <a:cs typeface="Times New Roman" panose="02020603050405020304" pitchFamily="18" charset="0"/>
              </a:rPr>
              <a:t>Energy range </a:t>
            </a:r>
            <a:r>
              <a:rPr lang="en-US" sz="2000" b="1" dirty="0" err="1">
                <a:latin typeface="Times New Roman" panose="02020603050405020304" pitchFamily="18" charset="0"/>
                <a:cs typeface="Times New Roman" panose="02020603050405020304" pitchFamily="18" charset="0"/>
              </a:rPr>
              <a:t>E</a:t>
            </a:r>
            <a:r>
              <a:rPr lang="en-US" sz="2000" b="1" baseline="-25000" dirty="0" err="1">
                <a:latin typeface="Times New Roman" panose="02020603050405020304" pitchFamily="18" charset="0"/>
                <a:cs typeface="Times New Roman" panose="02020603050405020304" pitchFamily="18" charset="0"/>
              </a:rPr>
              <a:t>cm</a:t>
            </a:r>
            <a:r>
              <a:rPr lang="en-US" sz="2000" b="1" dirty="0">
                <a:latin typeface="Times New Roman" panose="02020603050405020304" pitchFamily="18" charset="0"/>
                <a:cs typeface="Times New Roman" panose="02020603050405020304" pitchFamily="18" charset="0"/>
              </a:rPr>
              <a:t> = </a:t>
            </a:r>
            <a:r>
              <a:rPr lang="en-US" sz="2000" b="1" dirty="0">
                <a:solidFill>
                  <a:srgbClr val="FF0000"/>
                </a:solidFill>
                <a:latin typeface="Times New Roman" panose="02020603050405020304" pitchFamily="18" charset="0"/>
                <a:cs typeface="Times New Roman" panose="02020603050405020304" pitchFamily="18" charset="0"/>
              </a:rPr>
              <a:t>2 </a:t>
            </a:r>
            <a:r>
              <a:rPr lang="en-US" sz="20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4.6 </a:t>
            </a:r>
            <a:r>
              <a:rPr lang="en-US" sz="2000" b="1" dirty="0">
                <a:solidFill>
                  <a:srgbClr val="FF0000"/>
                </a:solidFill>
                <a:latin typeface="Times New Roman" panose="02020603050405020304" pitchFamily="18" charset="0"/>
                <a:cs typeface="Times New Roman" panose="02020603050405020304" pitchFamily="18" charset="0"/>
              </a:rPr>
              <a:t>GeV </a:t>
            </a:r>
          </a:p>
          <a:p>
            <a:pPr marL="594900">
              <a:lnSpc>
                <a:spcPct val="140000"/>
              </a:lnSpc>
              <a:buFont typeface="Wingdings" panose="05000000000000000000" pitchFamily="2" charset="2"/>
              <a:buChar char="p"/>
            </a:pPr>
            <a:r>
              <a:rPr lang="en-US" sz="2000" dirty="0">
                <a:latin typeface="Times New Roman" panose="02020603050405020304" pitchFamily="18" charset="0"/>
                <a:cs typeface="Times New Roman" panose="02020603050405020304" pitchFamily="18" charset="0"/>
              </a:rPr>
              <a:t>No Polarization </a:t>
            </a:r>
          </a:p>
        </p:txBody>
      </p:sp>
      <p:sp>
        <p:nvSpPr>
          <p:cNvPr id="7" name="Date Placeholder 6"/>
          <p:cNvSpPr>
            <a:spLocks noGrp="1"/>
          </p:cNvSpPr>
          <p:nvPr>
            <p:ph type="dt" sz="half" idx="11"/>
          </p:nvPr>
        </p:nvSpPr>
        <p:spPr/>
        <p:txBody>
          <a:bodyPr/>
          <a:lstStyle/>
          <a:p>
            <a:r>
              <a:rPr lang="en-US" altLang="zh-CN" smtClean="0"/>
              <a:t>HFCPV2019</a:t>
            </a:r>
            <a:endParaRPr lang="zh-CN" altLang="en-US"/>
          </a:p>
        </p:txBody>
      </p:sp>
      <p:sp>
        <p:nvSpPr>
          <p:cNvPr id="8" name="Footer Placeholder 7"/>
          <p:cNvSpPr>
            <a:spLocks noGrp="1"/>
          </p:cNvSpPr>
          <p:nvPr>
            <p:ph type="ftr" sz="quarter" idx="12"/>
          </p:nvPr>
        </p:nvSpPr>
        <p:spPr/>
        <p:txBody>
          <a:bodyPr/>
          <a:lstStyle/>
          <a:p>
            <a:r>
              <a:rPr lang="en-US" altLang="zh-CN" smtClean="0"/>
              <a:t>G.S. Huang: STCF</a:t>
            </a:r>
            <a:endParaRPr lang="zh-CN" altLang="en-US" dirty="0"/>
          </a:p>
        </p:txBody>
      </p:sp>
      <p:sp>
        <p:nvSpPr>
          <p:cNvPr id="9" name="Slide Number Placeholder 8"/>
          <p:cNvSpPr>
            <a:spLocks noGrp="1"/>
          </p:cNvSpPr>
          <p:nvPr>
            <p:ph type="sldNum" sz="quarter" idx="10"/>
          </p:nvPr>
        </p:nvSpPr>
        <p:spPr/>
        <p:txBody>
          <a:bodyPr/>
          <a:lstStyle/>
          <a:p>
            <a:fld id="{C973300C-797F-D148-A78D-320196FBAF04}" type="slidenum">
              <a:rPr lang="en-US" smtClean="0"/>
              <a:pPr/>
              <a:t>11</a:t>
            </a:fld>
            <a:endParaRPr lang="en-US" dirty="0"/>
          </a:p>
        </p:txBody>
      </p:sp>
    </p:spTree>
    <p:extLst>
      <p:ext uri="{BB962C8B-B14F-4D97-AF65-F5344CB8AC3E}">
        <p14:creationId xmlns:p14="http://schemas.microsoft.com/office/powerpoint/2010/main" val="113432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xmlns="" id="{2A54EE54-DAD2-4E5E-BA54-A0D6FC1E6951}"/>
              </a:ext>
            </a:extLst>
          </p:cNvPr>
          <p:cNvSpPr>
            <a:spLocks noGrp="1"/>
          </p:cNvSpPr>
          <p:nvPr>
            <p:ph type="ctrTitle" sz="quarter"/>
          </p:nvPr>
        </p:nvSpPr>
        <p:spPr>
          <a:xfrm>
            <a:off x="457199" y="1524000"/>
            <a:ext cx="8059783" cy="1371600"/>
          </a:xfrm>
        </p:spPr>
        <p:txBody>
          <a:bodyPr/>
          <a:lstStyle/>
          <a:p>
            <a:r>
              <a:rPr lang="en-US" altLang="zh-CN" dirty="0"/>
              <a:t>Highlight 1:Matter-Antimatter Asymmetry</a:t>
            </a:r>
            <a:endParaRPr lang="zh-CN" altLang="en-US" dirty="0"/>
          </a:p>
        </p:txBody>
      </p:sp>
      <p:sp>
        <p:nvSpPr>
          <p:cNvPr id="5" name="副标题 4">
            <a:extLst>
              <a:ext uri="{FF2B5EF4-FFF2-40B4-BE49-F238E27FC236}">
                <a16:creationId xmlns:a16="http://schemas.microsoft.com/office/drawing/2014/main" xmlns="" id="{E90890E3-DBF2-475C-B1B3-714871E4BA1C}"/>
              </a:ext>
            </a:extLst>
          </p:cNvPr>
          <p:cNvSpPr>
            <a:spLocks noGrp="1"/>
          </p:cNvSpPr>
          <p:nvPr>
            <p:ph type="subTitle" sz="quarter" idx="1"/>
          </p:nvPr>
        </p:nvSpPr>
        <p:spPr>
          <a:xfrm>
            <a:off x="457200" y="3352799"/>
            <a:ext cx="8294914" cy="2995749"/>
          </a:xfrm>
        </p:spPr>
        <p:txBody>
          <a:bodyPr/>
          <a:lstStyle/>
          <a:p>
            <a:pPr algn="l"/>
            <a:r>
              <a:rPr lang="en-US" altLang="zh-CN" dirty="0"/>
              <a:t>CPV in K, B </a:t>
            </a:r>
            <a:r>
              <a:rPr lang="en-US" altLang="zh-CN" dirty="0">
                <a:solidFill>
                  <a:srgbClr val="FF0000"/>
                </a:solidFill>
              </a:rPr>
              <a:t>meson</a:t>
            </a:r>
            <a:r>
              <a:rPr lang="en-US" altLang="zh-CN" dirty="0"/>
              <a:t> system </a:t>
            </a:r>
            <a:r>
              <a:rPr lang="en-US" altLang="zh-CN" dirty="0">
                <a:sym typeface="Symbol" panose="05050102010706020507" pitchFamily="18" charset="2"/>
              </a:rPr>
              <a:t> 1980, 2008 Nobel Prizes</a:t>
            </a:r>
          </a:p>
          <a:p>
            <a:pPr algn="l"/>
            <a:r>
              <a:rPr lang="en-US" altLang="zh-CN" dirty="0">
                <a:sym typeface="Symbol" panose="05050102010706020507" pitchFamily="18" charset="2"/>
              </a:rPr>
              <a:t> </a:t>
            </a:r>
          </a:p>
          <a:p>
            <a:pPr algn="l"/>
            <a:r>
              <a:rPr lang="en-US" altLang="zh-CN" dirty="0"/>
              <a:t>2019 </a:t>
            </a:r>
            <a:r>
              <a:rPr lang="en-US" altLang="zh-CN" dirty="0" err="1"/>
              <a:t>LHCb</a:t>
            </a:r>
            <a:r>
              <a:rPr lang="en-US" altLang="zh-CN" dirty="0"/>
              <a:t>: CPV in D </a:t>
            </a:r>
            <a:r>
              <a:rPr lang="en-US" altLang="zh-CN" dirty="0">
                <a:solidFill>
                  <a:srgbClr val="FF0000"/>
                </a:solidFill>
              </a:rPr>
              <a:t>meson</a:t>
            </a:r>
            <a:r>
              <a:rPr lang="en-US" altLang="zh-CN" dirty="0"/>
              <a:t> system!</a:t>
            </a:r>
            <a:endParaRPr lang="en-US" altLang="zh-CN" dirty="0">
              <a:sym typeface="Symbol" panose="05050102010706020507" pitchFamily="18" charset="2"/>
            </a:endParaRPr>
          </a:p>
          <a:p>
            <a:pPr algn="l"/>
            <a:r>
              <a:rPr lang="en-US" altLang="zh-CN" dirty="0">
                <a:sym typeface="Symbol" panose="05050102010706020507" pitchFamily="18" charset="2"/>
              </a:rPr>
              <a:t>What about CPV in </a:t>
            </a:r>
            <a:r>
              <a:rPr lang="en-US" altLang="zh-CN" dirty="0">
                <a:solidFill>
                  <a:srgbClr val="FF0000"/>
                </a:solidFill>
                <a:sym typeface="Symbol" panose="05050102010706020507" pitchFamily="18" charset="2"/>
              </a:rPr>
              <a:t>Baryon</a:t>
            </a:r>
            <a:r>
              <a:rPr lang="en-US" altLang="zh-CN" dirty="0">
                <a:sym typeface="Symbol" panose="05050102010706020507" pitchFamily="18" charset="2"/>
              </a:rPr>
              <a:t> &amp; </a:t>
            </a:r>
            <a:r>
              <a:rPr lang="en-US" altLang="zh-CN" dirty="0">
                <a:solidFill>
                  <a:srgbClr val="FF0000"/>
                </a:solidFill>
                <a:sym typeface="Symbol" panose="05050102010706020507" pitchFamily="18" charset="2"/>
              </a:rPr>
              <a:t>Lepton</a:t>
            </a:r>
            <a:r>
              <a:rPr lang="en-US" altLang="zh-CN" dirty="0">
                <a:sym typeface="Symbol" panose="05050102010706020507" pitchFamily="18" charset="2"/>
              </a:rPr>
              <a:t> system?</a:t>
            </a:r>
            <a:endParaRPr lang="zh-CN" altLang="en-US" dirty="0"/>
          </a:p>
        </p:txBody>
      </p:sp>
      <p:pic>
        <p:nvPicPr>
          <p:cNvPr id="6" name="Picture 2" descr="Image result for nobel prize">
            <a:extLst>
              <a:ext uri="{FF2B5EF4-FFF2-40B4-BE49-F238E27FC236}">
                <a16:creationId xmlns:a16="http://schemas.microsoft.com/office/drawing/2014/main" xmlns="" id="{83596BBE-456B-4AC6-90C9-E9446C413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920" y="3893067"/>
            <a:ext cx="1554480" cy="873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nobel prize">
            <a:extLst>
              <a:ext uri="{FF2B5EF4-FFF2-40B4-BE49-F238E27FC236}">
                <a16:creationId xmlns:a16="http://schemas.microsoft.com/office/drawing/2014/main" xmlns="" id="{E9D0D67C-0CFB-4FE3-AD1F-F5C88EACE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362" y="3893066"/>
            <a:ext cx="1554480" cy="87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32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71895F9A-B977-44CE-8140-46BFCD6D7E6C}"/>
              </a:ext>
            </a:extLst>
          </p:cNvPr>
          <p:cNvSpPr>
            <a:spLocks noGrp="1"/>
          </p:cNvSpPr>
          <p:nvPr>
            <p:ph type="title"/>
          </p:nvPr>
        </p:nvSpPr>
        <p:spPr/>
        <p:txBody>
          <a:bodyPr/>
          <a:lstStyle/>
          <a:p>
            <a:r>
              <a:rPr lang="en-US" altLang="zh-CN" dirty="0"/>
              <a:t>CPV in Hyperon Decays</a:t>
            </a:r>
            <a:endParaRPr lang="zh-CN" altLang="en-US" dirty="0"/>
          </a:p>
        </p:txBody>
      </p:sp>
      <mc:AlternateContent xmlns:mc="http://schemas.openxmlformats.org/markup-compatibility/2006" xmlns:a14="http://schemas.microsoft.com/office/drawing/2010/main">
        <mc:Choice Requires="a14">
          <p:sp>
            <p:nvSpPr>
              <p:cNvPr id="4" name="内容占位符 3">
                <a:extLst>
                  <a:ext uri="{FF2B5EF4-FFF2-40B4-BE49-F238E27FC236}">
                    <a16:creationId xmlns:a16="http://schemas.microsoft.com/office/drawing/2014/main" xmlns="" id="{D07EE7C6-E8C8-430E-9275-EA865728A542}"/>
                  </a:ext>
                </a:extLst>
              </p:cNvPr>
              <p:cNvSpPr>
                <a:spLocks noGrp="1"/>
              </p:cNvSpPr>
              <p:nvPr>
                <p:ph idx="1"/>
              </p:nvPr>
            </p:nvSpPr>
            <p:spPr>
              <a:xfrm>
                <a:off x="130628" y="694120"/>
                <a:ext cx="8882742" cy="2950417"/>
              </a:xfrm>
            </p:spPr>
            <p:txBody>
              <a:bodyPr/>
              <a:lstStyle/>
              <a:p>
                <a:r>
                  <a:rPr lang="en-US" altLang="zh-CN" sz="2400" dirty="0"/>
                  <a:t>In 1958, Okubo: CPV in hyperon-antihyperon allows </a:t>
                </a:r>
                <a:r>
                  <a:rPr lang="en-US" altLang="zh-CN" sz="2400" dirty="0">
                    <a:sym typeface="Symbol" panose="05050102010706020507" pitchFamily="18" charset="2"/>
                  </a:rPr>
                  <a:t> “Okubo effect”(Direct CPV)</a:t>
                </a:r>
                <a:r>
                  <a:rPr lang="en-US" altLang="zh-CN" sz="2400" dirty="0"/>
                  <a:t> </a:t>
                </a:r>
                <a:r>
                  <a:rPr lang="en-US" altLang="zh-CN" sz="2400" dirty="0">
                    <a:solidFill>
                      <a:srgbClr val="0036FA"/>
                    </a:solidFill>
                  </a:rPr>
                  <a:t>Phys. Rev. 109, 984 (1958)</a:t>
                </a:r>
                <a:r>
                  <a:rPr lang="en-US" altLang="zh-CN" sz="2400" dirty="0"/>
                  <a:t>.</a:t>
                </a:r>
              </a:p>
              <a:p>
                <a:r>
                  <a:rPr lang="en-US" altLang="zh-CN" sz="2400" dirty="0"/>
                  <a:t>In 1959, </a:t>
                </a:r>
                <a:r>
                  <a:rPr lang="en-US" altLang="zh-CN" sz="2400" dirty="0" err="1"/>
                  <a:t>Pais</a:t>
                </a:r>
                <a:r>
                  <a:rPr lang="en-US" altLang="zh-CN" sz="2400" dirty="0"/>
                  <a:t>: extended Okubo’s proposal to asymmetry parameters in </a:t>
                </a:r>
                <a:r>
                  <a:rPr lang="en-US" altLang="zh-CN" sz="2400" dirty="0">
                    <a:sym typeface="Symbol" panose="05050102010706020507" pitchFamily="18" charset="2"/>
                  </a:rPr>
                  <a:t></a:t>
                </a:r>
                <a:r>
                  <a:rPr lang="en-US" altLang="zh-CN" sz="2400" dirty="0"/>
                  <a:t> </a:t>
                </a:r>
                <a:r>
                  <a:rPr lang="en-US" altLang="zh-CN" sz="2400" dirty="0" smtClean="0"/>
                  <a:t>and </a:t>
                </a:r>
                <a14:m>
                  <m:oMath xmlns:m="http://schemas.openxmlformats.org/officeDocument/2006/math">
                    <m:acc>
                      <m:accPr>
                        <m:chr m:val="̅"/>
                        <m:ctrlPr>
                          <a:rPr lang="en-US" altLang="zh-CN" sz="2400" i="1">
                            <a:latin typeface="Cambria Math"/>
                          </a:rPr>
                        </m:ctrlPr>
                      </m:accPr>
                      <m:e>
                        <m:r>
                          <a:rPr lang="zh-CN" altLang="en-US" sz="2400" i="1">
                            <a:latin typeface="Cambria Math" panose="02040503050406030204" pitchFamily="18" charset="0"/>
                          </a:rPr>
                          <m:t>𝚲</m:t>
                        </m:r>
                      </m:e>
                    </m:acc>
                  </m:oMath>
                </a14:m>
                <a:r>
                  <a:rPr lang="en-US" altLang="zh-CN" sz="2400" dirty="0" smtClean="0"/>
                  <a:t> </a:t>
                </a:r>
                <a:r>
                  <a:rPr lang="en-US" altLang="zh-CN" sz="2400" dirty="0"/>
                  <a:t>decays. </a:t>
                </a:r>
                <a:r>
                  <a:rPr lang="en-US" altLang="zh-CN" sz="2400" dirty="0">
                    <a:solidFill>
                      <a:srgbClr val="0036FA"/>
                    </a:solidFill>
                  </a:rPr>
                  <a:t>Phys. Rev. Lett. 3, 242 (1959)</a:t>
                </a:r>
                <a:r>
                  <a:rPr lang="en-US" altLang="zh-CN" sz="2400" dirty="0"/>
                  <a:t>.</a:t>
                </a:r>
              </a:p>
              <a:p>
                <a:r>
                  <a:rPr lang="en-US" altLang="zh-CN" sz="2400" dirty="0"/>
                  <a:t>In the ’80s, a number of calculations were made. CKM predictions, </a:t>
                </a:r>
                <a:r>
                  <a:rPr lang="en-US" altLang="zh-CN" sz="2400" dirty="0">
                    <a:solidFill>
                      <a:srgbClr val="FF0000"/>
                    </a:solidFill>
                  </a:rPr>
                  <a:t>CPV in </a:t>
                </a:r>
                <a:r>
                  <a:rPr lang="en-US" altLang="zh-CN" sz="2400" dirty="0">
                    <a:solidFill>
                      <a:srgbClr val="FF0000"/>
                    </a:solidFill>
                    <a:sym typeface="Symbol" panose="05050102010706020507" pitchFamily="18" charset="2"/>
                  </a:rPr>
                  <a:t></a:t>
                </a:r>
                <a:r>
                  <a:rPr lang="en-US" altLang="zh-CN" sz="2400" dirty="0">
                    <a:sym typeface="Symbol" panose="05050102010706020507" pitchFamily="18" charset="2"/>
                  </a:rPr>
                  <a:t>: </a:t>
                </a:r>
                <a:r>
                  <a:rPr lang="en-US" altLang="zh-CN" sz="2400" dirty="0">
                    <a:solidFill>
                      <a:srgbClr val="FF0000"/>
                    </a:solidFill>
                  </a:rPr>
                  <a:t>10</a:t>
                </a:r>
                <a:r>
                  <a:rPr lang="en-US" altLang="zh-CN" sz="2400" baseline="30000" dirty="0">
                    <a:solidFill>
                      <a:srgbClr val="FF0000"/>
                    </a:solidFill>
                  </a:rPr>
                  <a:t>-4</a:t>
                </a:r>
                <a:r>
                  <a:rPr lang="en-US" altLang="zh-CN" sz="2400" dirty="0">
                    <a:solidFill>
                      <a:srgbClr val="FF0000"/>
                    </a:solidFill>
                  </a:rPr>
                  <a:t> ~ 10</a:t>
                </a:r>
                <a:r>
                  <a:rPr lang="en-US" altLang="zh-CN" sz="2400" baseline="30000" dirty="0">
                    <a:solidFill>
                      <a:srgbClr val="FF0000"/>
                    </a:solidFill>
                  </a:rPr>
                  <a:t>-5</a:t>
                </a:r>
              </a:p>
              <a:p>
                <a:r>
                  <a:rPr lang="en-US" altLang="zh-CN" sz="2400" dirty="0"/>
                  <a:t>One example: </a:t>
                </a:r>
                <a:r>
                  <a:rPr lang="en-US" altLang="zh-CN" sz="2400" dirty="0">
                    <a:solidFill>
                      <a:srgbClr val="0036FA"/>
                    </a:solidFill>
                  </a:rPr>
                  <a:t>Phys. Rev. D34, 833 (1986)</a:t>
                </a:r>
                <a:r>
                  <a:rPr lang="en-US" altLang="zh-CN" sz="2400" dirty="0"/>
                  <a:t>.</a:t>
                </a:r>
              </a:p>
            </p:txBody>
          </p:sp>
        </mc:Choice>
        <mc:Fallback xmlns="">
          <p:sp>
            <p:nvSpPr>
              <p:cNvPr id="4" name="内容占位符 3">
                <a:extLst>
                  <a:ext uri="{FF2B5EF4-FFF2-40B4-BE49-F238E27FC236}">
                    <a16:creationId xmlns:a16="http://schemas.microsoft.com/office/drawing/2014/main" xmlns="" id="{D07EE7C6-E8C8-430E-9275-EA865728A542}"/>
                  </a:ext>
                </a:extLst>
              </p:cNvPr>
              <p:cNvSpPr>
                <a:spLocks noGrp="1" noRot="1" noChangeAspect="1" noMove="1" noResize="1" noEditPoints="1" noAdjustHandles="1" noChangeArrowheads="1" noChangeShapeType="1" noTextEdit="1"/>
              </p:cNvSpPr>
              <p:nvPr>
                <p:ph idx="1"/>
              </p:nvPr>
            </p:nvSpPr>
            <p:spPr>
              <a:xfrm>
                <a:off x="130628" y="694120"/>
                <a:ext cx="8882742" cy="2950417"/>
              </a:xfrm>
              <a:blipFill rotWithShape="1">
                <a:blip r:embed="rId2"/>
                <a:stretch>
                  <a:fillRect l="-754" t="-1860" b="-2066"/>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xmlns="" id="{5118C08D-143A-4270-907A-1BF8E21E6D8C}"/>
              </a:ext>
            </a:extLst>
          </p:cNvPr>
          <p:cNvPicPr>
            <a:picLocks noChangeAspect="1"/>
          </p:cNvPicPr>
          <p:nvPr/>
        </p:nvPicPr>
        <p:blipFill>
          <a:blip r:embed="rId3"/>
          <a:stretch>
            <a:fillRect/>
          </a:stretch>
        </p:blipFill>
        <p:spPr>
          <a:xfrm>
            <a:off x="419519" y="3776253"/>
            <a:ext cx="8304961" cy="2791800"/>
          </a:xfrm>
          <a:prstGeom prst="rect">
            <a:avLst/>
          </a:prstGeom>
        </p:spPr>
      </p:pic>
      <p:sp>
        <p:nvSpPr>
          <p:cNvPr id="5" name="Date Placeholder 4"/>
          <p:cNvSpPr>
            <a:spLocks noGrp="1"/>
          </p:cNvSpPr>
          <p:nvPr>
            <p:ph type="dt" sz="half" idx="10"/>
          </p:nvPr>
        </p:nvSpPr>
        <p:spPr/>
        <p:txBody>
          <a:bodyPr/>
          <a:lstStyle/>
          <a:p>
            <a:r>
              <a:rPr lang="en-US" altLang="zh-CN" smtClean="0"/>
              <a:t>HFCPV2019</a:t>
            </a:r>
            <a:endParaRPr lang="zh-CN" altLang="en-US"/>
          </a:p>
        </p:txBody>
      </p:sp>
      <p:sp>
        <p:nvSpPr>
          <p:cNvPr id="6" name="Footer Placeholder 5"/>
          <p:cNvSpPr>
            <a:spLocks noGrp="1"/>
          </p:cNvSpPr>
          <p:nvPr>
            <p:ph type="ftr" sz="quarter" idx="11"/>
          </p:nvPr>
        </p:nvSpPr>
        <p:spPr/>
        <p:txBody>
          <a:bodyPr/>
          <a:lstStyle/>
          <a:p>
            <a:r>
              <a:rPr lang="en-US" altLang="zh-CN" smtClean="0"/>
              <a:t>G.S. Huang: STCF</a:t>
            </a:r>
            <a:endParaRPr lang="zh-CN" altLang="en-US" dirty="0"/>
          </a:p>
        </p:txBody>
      </p:sp>
      <p:sp>
        <p:nvSpPr>
          <p:cNvPr id="8" name="Slide Number Placeholder 7"/>
          <p:cNvSpPr>
            <a:spLocks noGrp="1"/>
          </p:cNvSpPr>
          <p:nvPr>
            <p:ph type="sldNum" sz="quarter" idx="12"/>
          </p:nvPr>
        </p:nvSpPr>
        <p:spPr/>
        <p:txBody>
          <a:bodyPr/>
          <a:lstStyle/>
          <a:p>
            <a:fld id="{C973300C-797F-D148-A78D-320196FBAF04}" type="slidenum">
              <a:rPr lang="en-US" smtClean="0"/>
              <a:pPr/>
              <a:t>13</a:t>
            </a:fld>
            <a:endParaRPr lang="en-US" dirty="0"/>
          </a:p>
        </p:txBody>
      </p:sp>
    </p:spTree>
    <p:extLst>
      <p:ext uri="{BB962C8B-B14F-4D97-AF65-F5344CB8AC3E}">
        <p14:creationId xmlns:p14="http://schemas.microsoft.com/office/powerpoint/2010/main" val="1610135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xmlns="" id="{6191B87C-B57D-4863-B29B-4D18716CD071}"/>
                  </a:ext>
                </a:extLst>
              </p:cNvPr>
              <p:cNvSpPr>
                <a:spLocks noGrp="1"/>
              </p:cNvSpPr>
              <p:nvPr>
                <p:ph type="title"/>
              </p:nvPr>
            </p:nvSpPr>
            <p:spPr>
              <a:xfrm>
                <a:off x="228600" y="0"/>
                <a:ext cx="8706394" cy="685800"/>
              </a:xfrm>
            </p:spPr>
            <p:txBody>
              <a:bodyPr/>
              <a:lstStyle/>
              <a:p>
                <a:r>
                  <a:rPr lang="en-US" altLang="zh-CN" dirty="0">
                    <a:sym typeface="Symbol" panose="05050102010706020507" pitchFamily="18" charset="2"/>
                  </a:rPr>
                  <a:t>Spin polarization of  in J/  </a:t>
                </a:r>
                <a14:m>
                  <m:oMath xmlns:m="http://schemas.openxmlformats.org/officeDocument/2006/math">
                    <m:r>
                      <a:rPr lang="zh-CN" altLang="en-US" i="1">
                        <a:latin typeface="Cambria Math" panose="02040503050406030204" pitchFamily="18" charset="0"/>
                        <a:sym typeface="Symbol" panose="05050102010706020507" pitchFamily="18" charset="2"/>
                      </a:rPr>
                      <m:t>𝚲</m:t>
                    </m:r>
                    <m:acc>
                      <m:accPr>
                        <m:chr m:val="̅"/>
                        <m:ctrlPr>
                          <a:rPr lang="zh-CN" altLang="en-US" i="1">
                            <a:latin typeface="Cambria Math"/>
                            <a:sym typeface="Symbol" panose="05050102010706020507" pitchFamily="18" charset="2"/>
                          </a:rPr>
                        </m:ctrlPr>
                      </m:accPr>
                      <m:e>
                        <m:r>
                          <a:rPr lang="zh-CN" altLang="en-US" i="1">
                            <a:latin typeface="Cambria Math" panose="02040503050406030204" pitchFamily="18" charset="0"/>
                            <a:sym typeface="Symbol" panose="05050102010706020507" pitchFamily="18" charset="2"/>
                          </a:rPr>
                          <m:t>𝚲</m:t>
                        </m:r>
                      </m:e>
                    </m:acc>
                  </m:oMath>
                </a14:m>
                <a:endParaRPr lang="zh-CN" altLang="en-US" dirty="0"/>
              </a:p>
            </p:txBody>
          </p:sp>
        </mc:Choice>
        <mc:Fallback xmlns="">
          <p:sp>
            <p:nvSpPr>
              <p:cNvPr id="2" name="标题 1">
                <a:extLst>
                  <a:ext uri="{FF2B5EF4-FFF2-40B4-BE49-F238E27FC236}">
                    <a16:creationId xmlns:a16="http://schemas.microsoft.com/office/drawing/2014/main" id="{6191B87C-B57D-4863-B29B-4D18716CD071}"/>
                  </a:ext>
                </a:extLst>
              </p:cNvPr>
              <p:cNvSpPr>
                <a:spLocks noGrp="1" noRot="1" noChangeAspect="1" noMove="1" noResize="1" noEditPoints="1" noAdjustHandles="1" noChangeArrowheads="1" noChangeShapeType="1" noTextEdit="1"/>
              </p:cNvSpPr>
              <p:nvPr>
                <p:ph type="title"/>
              </p:nvPr>
            </p:nvSpPr>
            <p:spPr>
              <a:xfrm>
                <a:off x="228600" y="0"/>
                <a:ext cx="8706394" cy="685800"/>
              </a:xfrm>
              <a:blipFill>
                <a:blip r:embed="rId3"/>
                <a:stretch>
                  <a:fillRect l="-2941" t="-25664" b="-54867"/>
                </a:stretch>
              </a:blipFill>
            </p:spPr>
            <p:txBody>
              <a:bodyPr/>
              <a:lstStyle/>
              <a:p>
                <a:r>
                  <a:rPr lang="zh-CN" altLang="en-US">
                    <a:noFill/>
                  </a:rPr>
                  <a:t> </a:t>
                </a:r>
              </a:p>
            </p:txBody>
          </p:sp>
        </mc:Fallback>
      </mc:AlternateContent>
      <p:pic>
        <p:nvPicPr>
          <p:cNvPr id="2050" name="Picture 2" descr="æ¥çæºå¾å">
            <a:extLst>
              <a:ext uri="{FF2B5EF4-FFF2-40B4-BE49-F238E27FC236}">
                <a16:creationId xmlns:a16="http://schemas.microsoft.com/office/drawing/2014/main" xmlns="" id="{7AEC59BB-16A7-4C03-880C-C5E73F503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407" y="766354"/>
            <a:ext cx="1076189" cy="504802"/>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83A06C47-D5AC-4A19-9763-F56A95FC7A61}"/>
              </a:ext>
            </a:extLst>
          </p:cNvPr>
          <p:cNvPicPr>
            <a:picLocks noChangeAspect="1"/>
          </p:cNvPicPr>
          <p:nvPr/>
        </p:nvPicPr>
        <p:blipFill>
          <a:blip r:embed="rId5"/>
          <a:stretch>
            <a:fillRect/>
          </a:stretch>
        </p:blipFill>
        <p:spPr>
          <a:xfrm>
            <a:off x="440315" y="836975"/>
            <a:ext cx="3696720" cy="1785060"/>
          </a:xfrm>
          <a:prstGeom prst="rect">
            <a:avLst/>
          </a:prstGeom>
        </p:spPr>
      </p:pic>
      <p:pic>
        <p:nvPicPr>
          <p:cNvPr id="7" name="图片 6">
            <a:extLst>
              <a:ext uri="{FF2B5EF4-FFF2-40B4-BE49-F238E27FC236}">
                <a16:creationId xmlns:a16="http://schemas.microsoft.com/office/drawing/2014/main" xmlns="" id="{F1C23E58-01B1-4103-940D-8C02B4A62EA3}"/>
              </a:ext>
            </a:extLst>
          </p:cNvPr>
          <p:cNvPicPr>
            <a:picLocks noChangeAspect="1"/>
          </p:cNvPicPr>
          <p:nvPr/>
        </p:nvPicPr>
        <p:blipFill>
          <a:blip r:embed="rId6"/>
          <a:stretch>
            <a:fillRect/>
          </a:stretch>
        </p:blipFill>
        <p:spPr>
          <a:xfrm>
            <a:off x="0" y="3276572"/>
            <a:ext cx="4303251" cy="2821326"/>
          </a:xfrm>
          <a:prstGeom prst="rect">
            <a:avLst/>
          </a:prstGeom>
        </p:spPr>
      </p:pic>
      <p:pic>
        <p:nvPicPr>
          <p:cNvPr id="8" name="图片 7">
            <a:extLst>
              <a:ext uri="{FF2B5EF4-FFF2-40B4-BE49-F238E27FC236}">
                <a16:creationId xmlns:a16="http://schemas.microsoft.com/office/drawing/2014/main" xmlns="" id="{0ADA46D4-C43A-4F98-84AD-56029C58A297}"/>
              </a:ext>
            </a:extLst>
          </p:cNvPr>
          <p:cNvPicPr>
            <a:picLocks noChangeAspect="1"/>
          </p:cNvPicPr>
          <p:nvPr/>
        </p:nvPicPr>
        <p:blipFill>
          <a:blip r:embed="rId7"/>
          <a:stretch>
            <a:fillRect/>
          </a:stretch>
        </p:blipFill>
        <p:spPr>
          <a:xfrm>
            <a:off x="4333200" y="2364027"/>
            <a:ext cx="4810800" cy="3134430"/>
          </a:xfrm>
          <a:prstGeom prst="rect">
            <a:avLst/>
          </a:prstGeom>
        </p:spPr>
      </p:pic>
      <p:pic>
        <p:nvPicPr>
          <p:cNvPr id="9" name="图片 8">
            <a:extLst>
              <a:ext uri="{FF2B5EF4-FFF2-40B4-BE49-F238E27FC236}">
                <a16:creationId xmlns:a16="http://schemas.microsoft.com/office/drawing/2014/main" xmlns="" id="{CE0C2A6A-A59F-4F03-99D7-1951208DB1D9}"/>
              </a:ext>
            </a:extLst>
          </p:cNvPr>
          <p:cNvPicPr>
            <a:picLocks noChangeAspect="1"/>
          </p:cNvPicPr>
          <p:nvPr/>
        </p:nvPicPr>
        <p:blipFill>
          <a:blip r:embed="rId8"/>
          <a:stretch>
            <a:fillRect/>
          </a:stretch>
        </p:blipFill>
        <p:spPr>
          <a:xfrm>
            <a:off x="5808589" y="5489030"/>
            <a:ext cx="1830899" cy="1203630"/>
          </a:xfrm>
          <a:prstGeom prst="rect">
            <a:avLst/>
          </a:prstGeom>
        </p:spPr>
      </p:pic>
      <p:sp>
        <p:nvSpPr>
          <p:cNvPr id="10" name="矩形 9">
            <a:extLst>
              <a:ext uri="{FF2B5EF4-FFF2-40B4-BE49-F238E27FC236}">
                <a16:creationId xmlns:a16="http://schemas.microsoft.com/office/drawing/2014/main" xmlns="" id="{008634BE-D131-413C-92C4-1BC796658CED}"/>
              </a:ext>
            </a:extLst>
          </p:cNvPr>
          <p:cNvSpPr/>
          <p:nvPr/>
        </p:nvSpPr>
        <p:spPr bwMode="auto">
          <a:xfrm>
            <a:off x="4333200" y="4676500"/>
            <a:ext cx="3099566" cy="339634"/>
          </a:xfrm>
          <a:prstGeom prst="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a:ln>
                <a:noFill/>
              </a:ln>
              <a:solidFill>
                <a:schemeClr val="hlink"/>
              </a:solidFill>
              <a:effectLst/>
              <a:latin typeface="Arial" charset="0"/>
              <a:ea typeface="MS PGothic" pitchFamily="34" charset="-128"/>
              <a:sym typeface="Symbol" pitchFamily="18" charset="2"/>
            </a:endParaRPr>
          </a:p>
        </p:txBody>
      </p:sp>
      <p:sp>
        <p:nvSpPr>
          <p:cNvPr id="13" name="矩形 12">
            <a:extLst>
              <a:ext uri="{FF2B5EF4-FFF2-40B4-BE49-F238E27FC236}">
                <a16:creationId xmlns:a16="http://schemas.microsoft.com/office/drawing/2014/main" xmlns="" id="{022FE8CF-28B0-4EB4-B1A7-D3935A319E2D}"/>
              </a:ext>
            </a:extLst>
          </p:cNvPr>
          <p:cNvSpPr/>
          <p:nvPr/>
        </p:nvSpPr>
        <p:spPr>
          <a:xfrm>
            <a:off x="4879044" y="1402578"/>
            <a:ext cx="3477427" cy="461665"/>
          </a:xfrm>
          <a:prstGeom prst="rect">
            <a:avLst/>
          </a:prstGeom>
        </p:spPr>
        <p:txBody>
          <a:bodyPr wrap="none">
            <a:spAutoFit/>
          </a:bodyPr>
          <a:lstStyle/>
          <a:p>
            <a:r>
              <a:rPr lang="en-US" altLang="zh-CN" sz="2400" dirty="0">
                <a:solidFill>
                  <a:srgbClr val="2D2D2D"/>
                </a:solidFill>
                <a:latin typeface="Open Sans"/>
              </a:rPr>
              <a:t>1.31 billion J/ events</a:t>
            </a:r>
            <a:r>
              <a:rPr lang="en-US" altLang="zh-CN" sz="2400" dirty="0">
                <a:solidFill>
                  <a:srgbClr val="333333"/>
                </a:solidFill>
                <a:latin typeface="Open Sans"/>
              </a:rPr>
              <a:t> </a:t>
            </a:r>
            <a:endParaRPr lang="zh-CN" altLang="en-US" sz="2400" dirty="0"/>
          </a:p>
        </p:txBody>
      </p:sp>
      <p:sp>
        <p:nvSpPr>
          <p:cNvPr id="3" name="矩形 2">
            <a:extLst>
              <a:ext uri="{FF2B5EF4-FFF2-40B4-BE49-F238E27FC236}">
                <a16:creationId xmlns:a16="http://schemas.microsoft.com/office/drawing/2014/main" xmlns="" id="{159036A3-134D-4157-8FF8-20E07D2F2679}"/>
              </a:ext>
            </a:extLst>
          </p:cNvPr>
          <p:cNvSpPr/>
          <p:nvPr/>
        </p:nvSpPr>
        <p:spPr>
          <a:xfrm>
            <a:off x="4572000" y="1757101"/>
            <a:ext cx="4572000" cy="461665"/>
          </a:xfrm>
          <a:prstGeom prst="rect">
            <a:avLst/>
          </a:prstGeom>
        </p:spPr>
        <p:txBody>
          <a:bodyPr>
            <a:spAutoFit/>
          </a:bodyPr>
          <a:lstStyle/>
          <a:p>
            <a:r>
              <a:rPr lang="en-US" altLang="zh-CN" sz="2400" dirty="0"/>
              <a:t>Quantum correlation in  pair</a:t>
            </a:r>
            <a:endParaRPr lang="zh-CN" altLang="en-US" sz="2400" dirty="0"/>
          </a:p>
        </p:txBody>
      </p:sp>
      <p:sp>
        <p:nvSpPr>
          <p:cNvPr id="14" name="矩形 13">
            <a:extLst>
              <a:ext uri="{FF2B5EF4-FFF2-40B4-BE49-F238E27FC236}">
                <a16:creationId xmlns:a16="http://schemas.microsoft.com/office/drawing/2014/main" xmlns="" id="{ACE9ED1E-958D-4226-9AE5-08A0B80ACC23}"/>
              </a:ext>
            </a:extLst>
          </p:cNvPr>
          <p:cNvSpPr/>
          <p:nvPr/>
        </p:nvSpPr>
        <p:spPr>
          <a:xfrm>
            <a:off x="6286497" y="636064"/>
            <a:ext cx="2767104" cy="83099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2D2D2D"/>
                </a:solidFill>
                <a:effectLst/>
                <a:uLnTx/>
                <a:uFillTx/>
                <a:latin typeface="Open Sans"/>
                <a:ea typeface="MS PGothic" pitchFamily="34" charset="-128"/>
                <a:cs typeface="+mn-cs"/>
                <a:sym typeface="Symbol" panose="05050102010706020507" pitchFamily="18" charset="2"/>
                <a:hlinkClick r:id="rId9"/>
              </a:rPr>
              <a:t>Nature Physics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2D2D2D"/>
                </a:solidFill>
                <a:effectLst/>
                <a:uLnTx/>
                <a:uFillTx/>
                <a:latin typeface="Open Sans"/>
                <a:ea typeface="MS PGothic" pitchFamily="34" charset="-128"/>
                <a:cs typeface="+mn-cs"/>
                <a:sym typeface="Symbol" panose="05050102010706020507" pitchFamily="18" charset="2"/>
                <a:hlinkClick r:id="rId9"/>
              </a:rPr>
              <a:t>arXiv:1808.08917</a:t>
            </a:r>
            <a:r>
              <a:rPr kumimoji="1" lang="en-US" altLang="zh-CN" sz="2400" b="1" i="0" u="none" strike="noStrike" kern="1200" cap="none" spc="0" normalizeH="0" baseline="0" noProof="0" dirty="0">
                <a:ln>
                  <a:noFill/>
                </a:ln>
                <a:solidFill>
                  <a:srgbClr val="333333"/>
                </a:solidFill>
                <a:effectLst/>
                <a:uLnTx/>
                <a:uFillTx/>
                <a:latin typeface="Open Sans"/>
                <a:ea typeface="MS PGothic" pitchFamily="34" charset="-128"/>
                <a:cs typeface="+mn-cs"/>
                <a:sym typeface="Symbol" panose="05050102010706020507" pitchFamily="18" charset="2"/>
              </a:rPr>
              <a:t> </a:t>
            </a:r>
            <a:endParaRPr kumimoji="1" lang="zh-CN" altLang="en-US" sz="2400" b="1" i="0" u="none" strike="noStrike" kern="1200" cap="none" spc="0" normalizeH="0" baseline="0" noProof="0" dirty="0">
              <a:ln>
                <a:noFill/>
              </a:ln>
              <a:solidFill>
                <a:srgbClr val="FF0033"/>
              </a:solidFill>
              <a:effectLst/>
              <a:uLnTx/>
              <a:uFillTx/>
              <a:latin typeface="Arial" panose="020B0604020202020204" pitchFamily="34" charset="0"/>
              <a:ea typeface="MS PGothic" pitchFamily="34" charset="-128"/>
              <a:cs typeface="+mn-cs"/>
              <a:sym typeface="Symbol" panose="05050102010706020507" pitchFamily="18" charset="2"/>
            </a:endParaRPr>
          </a:p>
        </p:txBody>
      </p:sp>
      <p:sp>
        <p:nvSpPr>
          <p:cNvPr id="5" name="Date Placeholder 4"/>
          <p:cNvSpPr>
            <a:spLocks noGrp="1"/>
          </p:cNvSpPr>
          <p:nvPr>
            <p:ph type="dt" sz="half" idx="10"/>
          </p:nvPr>
        </p:nvSpPr>
        <p:spPr/>
        <p:txBody>
          <a:bodyPr/>
          <a:lstStyle/>
          <a:p>
            <a:r>
              <a:rPr lang="en-US" altLang="zh-CN" smtClean="0"/>
              <a:t>HFCPV2019</a:t>
            </a:r>
            <a:endParaRPr lang="zh-CN" altLang="en-US"/>
          </a:p>
        </p:txBody>
      </p:sp>
      <p:sp>
        <p:nvSpPr>
          <p:cNvPr id="11" name="Footer Placeholder 10"/>
          <p:cNvSpPr>
            <a:spLocks noGrp="1"/>
          </p:cNvSpPr>
          <p:nvPr>
            <p:ph type="ftr" sz="quarter" idx="11"/>
          </p:nvPr>
        </p:nvSpPr>
        <p:spPr/>
        <p:txBody>
          <a:bodyPr/>
          <a:lstStyle/>
          <a:p>
            <a:r>
              <a:rPr lang="en-US" altLang="zh-CN" smtClean="0"/>
              <a:t>G.S. Huang: STCF</a:t>
            </a:r>
            <a:endParaRPr lang="zh-CN" altLang="en-US" dirty="0"/>
          </a:p>
        </p:txBody>
      </p:sp>
      <p:sp>
        <p:nvSpPr>
          <p:cNvPr id="12" name="Slide Number Placeholder 11"/>
          <p:cNvSpPr>
            <a:spLocks noGrp="1"/>
          </p:cNvSpPr>
          <p:nvPr>
            <p:ph type="sldNum" sz="quarter" idx="12"/>
          </p:nvPr>
        </p:nvSpPr>
        <p:spPr/>
        <p:txBody>
          <a:bodyPr/>
          <a:lstStyle/>
          <a:p>
            <a:fld id="{C973300C-797F-D148-A78D-320196FBAF04}" type="slidenum">
              <a:rPr lang="en-US" smtClean="0"/>
              <a:pPr/>
              <a:t>14</a:t>
            </a:fld>
            <a:endParaRPr lang="en-US" dirty="0"/>
          </a:p>
        </p:txBody>
      </p:sp>
    </p:spTree>
    <p:extLst>
      <p:ext uri="{BB962C8B-B14F-4D97-AF65-F5344CB8AC3E}">
        <p14:creationId xmlns:p14="http://schemas.microsoft.com/office/powerpoint/2010/main" val="1497124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0B3C8E-44AC-40E3-A5D8-FDDD005A6440}"/>
              </a:ext>
            </a:extLst>
          </p:cNvPr>
          <p:cNvSpPr>
            <a:spLocks noGrp="1"/>
          </p:cNvSpPr>
          <p:nvPr>
            <p:ph type="title"/>
          </p:nvPr>
        </p:nvSpPr>
        <p:spPr/>
        <p:txBody>
          <a:bodyPr/>
          <a:lstStyle/>
          <a:p>
            <a:r>
              <a:rPr lang="en-US" altLang="zh-CN" i="1" dirty="0">
                <a:solidFill>
                  <a:srgbClr val="FF0000"/>
                </a:solidFill>
              </a:rPr>
              <a:t>A</a:t>
            </a:r>
            <a:r>
              <a:rPr lang="en-US" altLang="zh-CN" baseline="-25000" dirty="0">
                <a:solidFill>
                  <a:srgbClr val="FF0000"/>
                </a:solidFill>
              </a:rPr>
              <a:t>CP</a:t>
            </a:r>
            <a:r>
              <a:rPr lang="en-US" altLang="zh-CN" dirty="0"/>
              <a:t> Sensitivities in STCF</a:t>
            </a:r>
            <a:endParaRPr lang="zh-CN" altLang="en-US" dirty="0"/>
          </a:p>
        </p:txBody>
      </p:sp>
      <p:sp>
        <p:nvSpPr>
          <p:cNvPr id="3" name="内容占位符 2">
            <a:extLst>
              <a:ext uri="{FF2B5EF4-FFF2-40B4-BE49-F238E27FC236}">
                <a16:creationId xmlns:a16="http://schemas.microsoft.com/office/drawing/2014/main" xmlns="" id="{D800E4DD-0EEA-447D-BB16-DF78260F382F}"/>
              </a:ext>
            </a:extLst>
          </p:cNvPr>
          <p:cNvSpPr>
            <a:spLocks noGrp="1"/>
          </p:cNvSpPr>
          <p:nvPr>
            <p:ph idx="1"/>
          </p:nvPr>
        </p:nvSpPr>
        <p:spPr>
          <a:xfrm>
            <a:off x="114300" y="914400"/>
            <a:ext cx="8915400" cy="5715000"/>
          </a:xfrm>
        </p:spPr>
        <p:txBody>
          <a:bodyPr/>
          <a:lstStyle/>
          <a:p>
            <a:r>
              <a:rPr lang="en-US" altLang="zh-CN" dirty="0"/>
              <a:t>4 trillion J/</a:t>
            </a:r>
            <a:r>
              <a:rPr lang="en-US" altLang="zh-CN" dirty="0">
                <a:sym typeface="Symbol" panose="05050102010706020507" pitchFamily="18" charset="2"/>
              </a:rPr>
              <a:t></a:t>
            </a:r>
            <a:r>
              <a:rPr lang="en-US" altLang="zh-CN" dirty="0"/>
              <a:t> events </a:t>
            </a:r>
            <a:r>
              <a:rPr lang="en-US" altLang="zh-CN" dirty="0">
                <a:sym typeface="Symbol" panose="05050102010706020507" pitchFamily="18" charset="2"/>
              </a:rPr>
              <a:t> </a:t>
            </a:r>
            <a:r>
              <a:rPr lang="en-US" altLang="zh-CN" dirty="0">
                <a:solidFill>
                  <a:srgbClr val="FF0000"/>
                </a:solidFill>
                <a:sym typeface="Symbol" panose="05050102010706020507" pitchFamily="18" charset="2"/>
              </a:rPr>
              <a:t></a:t>
            </a:r>
            <a:r>
              <a:rPr lang="en-US" altLang="zh-CN" i="1" dirty="0">
                <a:solidFill>
                  <a:srgbClr val="FF0000"/>
                </a:solidFill>
              </a:rPr>
              <a:t>A</a:t>
            </a:r>
            <a:r>
              <a:rPr lang="en-US" altLang="zh-CN" baseline="-25000" dirty="0">
                <a:solidFill>
                  <a:srgbClr val="FF0000"/>
                </a:solidFill>
              </a:rPr>
              <a:t>CP  </a:t>
            </a:r>
            <a:r>
              <a:rPr lang="en-US" altLang="zh-CN" dirty="0">
                <a:solidFill>
                  <a:srgbClr val="FF0000"/>
                </a:solidFill>
              </a:rPr>
              <a:t>~ 10</a:t>
            </a:r>
            <a:r>
              <a:rPr lang="en-US" altLang="zh-CN" baseline="30000" dirty="0">
                <a:solidFill>
                  <a:srgbClr val="FF0000"/>
                </a:solidFill>
              </a:rPr>
              <a:t>-4</a:t>
            </a:r>
          </a:p>
          <a:p>
            <a:pPr lvl="1"/>
            <a:r>
              <a:rPr lang="en-US" altLang="zh-CN" dirty="0"/>
              <a:t>Luminosity optimized at J/</a:t>
            </a:r>
            <a:r>
              <a:rPr lang="en-US" altLang="zh-CN" dirty="0">
                <a:sym typeface="Symbol" panose="05050102010706020507" pitchFamily="18" charset="2"/>
              </a:rPr>
              <a:t> resonance</a:t>
            </a:r>
            <a:endParaRPr lang="en-US" altLang="zh-CN" dirty="0"/>
          </a:p>
          <a:p>
            <a:pPr lvl="1"/>
            <a:r>
              <a:rPr lang="en-US" altLang="zh-CN" dirty="0"/>
              <a:t>Luminosity of STCF:  </a:t>
            </a:r>
            <a:r>
              <a:rPr lang="en-US" altLang="zh-CN" dirty="0">
                <a:sym typeface="Symbol" panose="05050102010706020507" pitchFamily="18" charset="2"/>
              </a:rPr>
              <a:t></a:t>
            </a:r>
            <a:r>
              <a:rPr lang="en-US" altLang="zh-CN" dirty="0"/>
              <a:t> 100</a:t>
            </a:r>
          </a:p>
          <a:p>
            <a:pPr lvl="1"/>
            <a:r>
              <a:rPr lang="en-US" altLang="zh-CN" dirty="0">
                <a:sym typeface="Symbol" panose="05050102010706020507" pitchFamily="18" charset="2"/>
              </a:rPr>
              <a:t>2 – 3 years data taking </a:t>
            </a:r>
          </a:p>
          <a:p>
            <a:pPr lvl="1"/>
            <a:r>
              <a:rPr lang="en-US" altLang="zh-CN" dirty="0">
                <a:sym typeface="Symbol" panose="05050102010706020507" pitchFamily="18" charset="2"/>
              </a:rPr>
              <a:t>No polarization beams are needed</a:t>
            </a:r>
          </a:p>
          <a:p>
            <a:r>
              <a:rPr lang="en-US" altLang="zh-CN" sz="3200" dirty="0">
                <a:solidFill>
                  <a:schemeClr val="accent1">
                    <a:lumMod val="40000"/>
                    <a:lumOff val="60000"/>
                  </a:schemeClr>
                </a:solidFill>
              </a:rPr>
              <a:t>Beam energy trick </a:t>
            </a:r>
            <a:r>
              <a:rPr lang="en-US" altLang="zh-CN" sz="3200" dirty="0">
                <a:solidFill>
                  <a:schemeClr val="accent1">
                    <a:lumMod val="40000"/>
                    <a:lumOff val="60000"/>
                  </a:schemeClr>
                </a:solidFill>
                <a:sym typeface="Symbol" panose="05050102010706020507" pitchFamily="18" charset="2"/>
              </a:rPr>
              <a:t> small beam energy spread  </a:t>
            </a:r>
            <a:r>
              <a:rPr lang="en-US" altLang="zh-CN" sz="3200" dirty="0">
                <a:solidFill>
                  <a:schemeClr val="accent1">
                    <a:lumMod val="40000"/>
                    <a:lumOff val="60000"/>
                  </a:schemeClr>
                </a:solidFill>
              </a:rPr>
              <a:t>J/</a:t>
            </a:r>
            <a:r>
              <a:rPr lang="en-US" altLang="zh-CN" sz="3200" dirty="0">
                <a:solidFill>
                  <a:schemeClr val="accent1">
                    <a:lumMod val="40000"/>
                    <a:lumOff val="60000"/>
                  </a:schemeClr>
                </a:solidFill>
                <a:sym typeface="Symbol" panose="05050102010706020507" pitchFamily="18" charset="2"/>
              </a:rPr>
              <a:t> cross-section:  10 </a:t>
            </a:r>
            <a:r>
              <a:rPr lang="en-US" altLang="zh-CN" sz="3200" dirty="0">
                <a:sym typeface="Symbol" panose="05050102010706020507" pitchFamily="18" charset="2"/>
              </a:rPr>
              <a:t> </a:t>
            </a:r>
            <a:r>
              <a:rPr lang="en-US" altLang="zh-CN" sz="3200" dirty="0">
                <a:solidFill>
                  <a:schemeClr val="accent1">
                    <a:lumMod val="40000"/>
                    <a:lumOff val="60000"/>
                  </a:schemeClr>
                </a:solidFill>
                <a:sym typeface="Symbol" panose="05050102010706020507" pitchFamily="18" charset="2"/>
              </a:rPr>
              <a:t></a:t>
            </a:r>
            <a:r>
              <a:rPr lang="en-US" altLang="zh-CN" sz="3200" i="1" dirty="0">
                <a:solidFill>
                  <a:schemeClr val="accent1">
                    <a:lumMod val="40000"/>
                    <a:lumOff val="60000"/>
                  </a:schemeClr>
                </a:solidFill>
              </a:rPr>
              <a:t>A</a:t>
            </a:r>
            <a:r>
              <a:rPr lang="en-US" altLang="zh-CN" sz="3200" baseline="-25000" dirty="0">
                <a:solidFill>
                  <a:schemeClr val="accent1">
                    <a:lumMod val="40000"/>
                    <a:lumOff val="60000"/>
                  </a:schemeClr>
                </a:solidFill>
              </a:rPr>
              <a:t>CP  </a:t>
            </a:r>
            <a:r>
              <a:rPr lang="en-US" altLang="zh-CN" sz="3200" dirty="0">
                <a:solidFill>
                  <a:schemeClr val="accent1">
                    <a:lumMod val="40000"/>
                    <a:lumOff val="60000"/>
                  </a:schemeClr>
                </a:solidFill>
              </a:rPr>
              <a:t>~  10</a:t>
            </a:r>
            <a:r>
              <a:rPr lang="en-US" altLang="zh-CN" sz="3200" baseline="30000" dirty="0">
                <a:solidFill>
                  <a:schemeClr val="accent1">
                    <a:lumMod val="40000"/>
                    <a:lumOff val="60000"/>
                  </a:schemeClr>
                </a:solidFill>
              </a:rPr>
              <a:t>-5 </a:t>
            </a:r>
            <a:r>
              <a:rPr lang="en-US" altLang="zh-CN" sz="3200" dirty="0">
                <a:solidFill>
                  <a:schemeClr val="accent1">
                    <a:lumMod val="40000"/>
                    <a:lumOff val="60000"/>
                  </a:schemeClr>
                </a:solidFill>
                <a:sym typeface="Symbol" panose="05050102010706020507" pitchFamily="18" charset="2"/>
              </a:rPr>
              <a:t>?</a:t>
            </a:r>
            <a:endParaRPr lang="en-US" altLang="zh-CN" sz="3200" dirty="0">
              <a:sym typeface="Symbol" panose="05050102010706020507" pitchFamily="18" charset="2"/>
            </a:endParaRPr>
          </a:p>
          <a:p>
            <a:r>
              <a:rPr lang="en-US" altLang="zh-CN" dirty="0"/>
              <a:t>Challenge: Systematics control</a:t>
            </a:r>
          </a:p>
          <a:p>
            <a:r>
              <a:rPr lang="en-US" altLang="zh-CN" dirty="0"/>
              <a:t>Full simulation results are necessary!</a:t>
            </a:r>
          </a:p>
        </p:txBody>
      </p:sp>
      <p:sp>
        <p:nvSpPr>
          <p:cNvPr id="5" name="Date Placeholder 4"/>
          <p:cNvSpPr>
            <a:spLocks noGrp="1"/>
          </p:cNvSpPr>
          <p:nvPr>
            <p:ph type="dt" sz="half" idx="10"/>
          </p:nvPr>
        </p:nvSpPr>
        <p:spPr/>
        <p:txBody>
          <a:bodyPr/>
          <a:lstStyle/>
          <a:p>
            <a:r>
              <a:rPr lang="en-US" altLang="zh-CN" smtClean="0"/>
              <a:t>HFCPV2019</a:t>
            </a:r>
            <a:endParaRPr lang="zh-CN" altLang="en-US"/>
          </a:p>
        </p:txBody>
      </p:sp>
      <p:sp>
        <p:nvSpPr>
          <p:cNvPr id="6" name="Footer Placeholder 5"/>
          <p:cNvSpPr>
            <a:spLocks noGrp="1"/>
          </p:cNvSpPr>
          <p:nvPr>
            <p:ph type="ftr" sz="quarter" idx="11"/>
          </p:nvPr>
        </p:nvSpPr>
        <p:spPr/>
        <p:txBody>
          <a:bodyPr/>
          <a:lstStyle/>
          <a:p>
            <a:r>
              <a:rPr lang="en-US" altLang="zh-CN" smtClean="0"/>
              <a:t>G.S. Huang: STCF</a:t>
            </a:r>
            <a:endParaRPr lang="zh-CN" altLang="en-US" dirty="0"/>
          </a:p>
        </p:txBody>
      </p:sp>
      <p:sp>
        <p:nvSpPr>
          <p:cNvPr id="7" name="Slide Number Placeholder 6"/>
          <p:cNvSpPr>
            <a:spLocks noGrp="1"/>
          </p:cNvSpPr>
          <p:nvPr>
            <p:ph type="sldNum" sz="quarter" idx="12"/>
          </p:nvPr>
        </p:nvSpPr>
        <p:spPr/>
        <p:txBody>
          <a:bodyPr/>
          <a:lstStyle/>
          <a:p>
            <a:fld id="{C973300C-797F-D148-A78D-320196FBAF04}" type="slidenum">
              <a:rPr lang="en-US" smtClean="0"/>
              <a:pPr/>
              <a:t>15</a:t>
            </a:fld>
            <a:endParaRPr lang="en-US" dirty="0"/>
          </a:p>
        </p:txBody>
      </p:sp>
    </p:spTree>
    <p:extLst>
      <p:ext uri="{BB962C8B-B14F-4D97-AF65-F5344CB8AC3E}">
        <p14:creationId xmlns:p14="http://schemas.microsoft.com/office/powerpoint/2010/main" val="2252973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sym typeface="Symbol"/>
              </a:rPr>
              <a:t>CPV in  decays</a:t>
            </a:r>
            <a:endParaRPr lang="zh-CN" altLang="en-US" dirty="0"/>
          </a:p>
        </p:txBody>
      </p:sp>
      <p:sp>
        <p:nvSpPr>
          <p:cNvPr id="7" name="TextBox 6"/>
          <p:cNvSpPr txBox="1"/>
          <p:nvPr/>
        </p:nvSpPr>
        <p:spPr>
          <a:xfrm>
            <a:off x="538480" y="902672"/>
            <a:ext cx="8396642" cy="2733056"/>
          </a:xfrm>
          <a:prstGeom prst="rect">
            <a:avLst/>
          </a:prstGeom>
          <a:noFill/>
        </p:spPr>
        <p:txBody>
          <a:bodyPr wrap="square">
            <a:spAutoFit/>
          </a:bodyPr>
          <a:lstStyle/>
          <a:p>
            <a:pPr marL="342900" indent="-342900">
              <a:lnSpc>
                <a:spcPct val="130000"/>
              </a:lnSpc>
              <a:buFont typeface="Arial" panose="020B0604020202020204" pitchFamily="34" charset="0"/>
              <a:buChar char="•"/>
              <a:defRPr/>
            </a:pPr>
            <a:r>
              <a:rPr lang="en-US" altLang="zh-CN" sz="2200" dirty="0">
                <a:latin typeface="Times New Roman" panose="02020603050405020304" pitchFamily="18" charset="0"/>
                <a:cs typeface="Times New Roman" panose="02020603050405020304" pitchFamily="18" charset="0"/>
              </a:rPr>
              <a:t>Measurement on </a:t>
            </a:r>
            <a:r>
              <a:rPr lang="en-US" altLang="zh-CN" sz="2200" dirty="0">
                <a:solidFill>
                  <a:srgbClr val="FF0000"/>
                </a:solidFill>
                <a:latin typeface="Times New Roman" panose="02020603050405020304" pitchFamily="18" charset="0"/>
                <a:cs typeface="Times New Roman" panose="02020603050405020304" pitchFamily="18" charset="0"/>
              </a:rPr>
              <a:t>the angular CPV </a:t>
            </a:r>
            <a:r>
              <a:rPr lang="en-US" altLang="zh-CN" sz="2200" dirty="0">
                <a:latin typeface="Times New Roman" panose="02020603050405020304" pitchFamily="18" charset="0"/>
                <a:cs typeface="Times New Roman" panose="02020603050405020304" pitchFamily="18" charset="0"/>
              </a:rPr>
              <a:t>asymmetry is desirable</a:t>
            </a:r>
          </a:p>
          <a:p>
            <a:pPr marL="342900" indent="-342900">
              <a:lnSpc>
                <a:spcPct val="130000"/>
              </a:lnSpc>
              <a:buFont typeface="Arial" panose="020B0604020202020204" pitchFamily="34" charset="0"/>
              <a:buChar char="•"/>
              <a:defRPr/>
            </a:pPr>
            <a:r>
              <a:rPr lang="en-US" altLang="zh-CN" sz="2200" dirty="0">
                <a:latin typeface="Times New Roman" panose="02020603050405020304" pitchFamily="18" charset="0"/>
                <a:cs typeface="Times New Roman" panose="02020603050405020304" pitchFamily="18" charset="0"/>
              </a:rPr>
              <a:t>Use </a:t>
            </a:r>
            <a:r>
              <a:rPr lang="en-US" altLang="zh-CN" sz="2200" dirty="0">
                <a:solidFill>
                  <a:srgbClr val="FF0000"/>
                </a:solidFill>
                <a:latin typeface="Times New Roman" panose="02020603050405020304" pitchFamily="18" charset="0"/>
                <a:cs typeface="Times New Roman" panose="02020603050405020304" pitchFamily="18" charset="0"/>
              </a:rPr>
              <a:t>T-odd rotationally invariant products </a:t>
            </a:r>
            <a:r>
              <a:rPr lang="en-US" altLang="zh-CN" sz="2200" dirty="0">
                <a:latin typeface="Times New Roman" panose="02020603050405020304" pitchFamily="18" charset="0"/>
                <a:cs typeface="Times New Roman" panose="02020603050405020304" pitchFamily="18" charset="0"/>
              </a:rPr>
              <a:t>in </a:t>
            </a:r>
            <a:r>
              <a:rPr lang="en-US" altLang="zh-CN" sz="2200" dirty="0">
                <a:latin typeface="Times New Roman" panose="02020603050405020304" pitchFamily="18" charset="0"/>
                <a:cs typeface="Times New Roman" panose="02020603050405020304" pitchFamily="18" charset="0"/>
                <a:sym typeface="Symbol" pitchFamily="18" charset="2"/>
              </a:rPr>
              <a:t>&gt;=2 hadrons, such as </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en-US" altLang="zh-CN" sz="2200" baseline="30000" dirty="0">
                <a:latin typeface="Times New Roman" panose="02020603050405020304" pitchFamily="18" charset="0"/>
                <a:cs typeface="Times New Roman" panose="02020603050405020304" pitchFamily="18" charset="0"/>
                <a:sym typeface="Symbol" pitchFamily="18" charset="2"/>
              </a:rPr>
              <a:t>0</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25000" dirty="0">
                <a:latin typeface="Times New Roman" panose="02020603050405020304" pitchFamily="18" charset="0"/>
                <a:cs typeface="Times New Roman" panose="02020603050405020304" pitchFamily="18" charset="0"/>
                <a:sym typeface="Symbol" pitchFamily="18" charset="2"/>
              </a:rPr>
              <a:t> </a:t>
            </a:r>
            <a:r>
              <a:rPr lang="en-US" altLang="zh-CN" sz="2200" dirty="0">
                <a:latin typeface="Times New Roman" panose="02020603050405020304" pitchFamily="18" charset="0"/>
                <a:cs typeface="Times New Roman" panose="02020603050405020304" pitchFamily="18" charset="0"/>
                <a:sym typeface="Symbol" pitchFamily="18" charset="2"/>
              </a:rPr>
              <a:t>/k</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en-US" altLang="zh-CN" sz="2200" baseline="30000" dirty="0">
                <a:latin typeface="Times New Roman" panose="02020603050405020304" pitchFamily="18" charset="0"/>
                <a:cs typeface="Times New Roman" panose="02020603050405020304" pitchFamily="18" charset="0"/>
                <a:sym typeface="Symbol" pitchFamily="18" charset="2"/>
              </a:rPr>
              <a:t>0</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25000" dirty="0">
                <a:latin typeface="Times New Roman" panose="02020603050405020304" pitchFamily="18" charset="0"/>
                <a:cs typeface="Times New Roman" panose="02020603050405020304" pitchFamily="18" charset="0"/>
                <a:sym typeface="Symbol" pitchFamily="18" charset="2"/>
              </a:rPr>
              <a:t> </a:t>
            </a:r>
            <a:r>
              <a:rPr lang="en-US" altLang="zh-CN" sz="2200" dirty="0">
                <a:latin typeface="Times New Roman" panose="02020603050405020304" pitchFamily="18" charset="0"/>
                <a:cs typeface="Times New Roman" panose="02020603050405020304" pitchFamily="18" charset="0"/>
                <a:sym typeface="Symbol" pitchFamily="18" charset="2"/>
              </a:rPr>
              <a:t>,  </a:t>
            </a:r>
            <a:r>
              <a:rPr lang="zh-CN" altLang="en-US" sz="2200" dirty="0">
                <a:latin typeface="Times New Roman" panose="02020603050405020304" pitchFamily="18" charset="0"/>
                <a:cs typeface="Times New Roman" panose="02020603050405020304" pitchFamily="18" charset="0"/>
                <a:sym typeface="Symbol" pitchFamily="18" charset="2"/>
              </a:rPr>
              <a:t> </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en-US" altLang="zh-CN"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25000" dirty="0">
                <a:latin typeface="Times New Roman" panose="02020603050405020304" pitchFamily="18" charset="0"/>
                <a:cs typeface="Times New Roman" panose="02020603050405020304" pitchFamily="18" charset="0"/>
                <a:sym typeface="Symbol" pitchFamily="18" charset="2"/>
              </a:rPr>
              <a:t> </a:t>
            </a:r>
            <a:r>
              <a:rPr lang="en-US" altLang="zh-CN" sz="2200" dirty="0">
                <a:latin typeface="Times New Roman" panose="02020603050405020304" pitchFamily="18" charset="0"/>
                <a:cs typeface="Times New Roman" panose="02020603050405020304" pitchFamily="18" charset="0"/>
                <a:sym typeface="Symbol" pitchFamily="18" charset="2"/>
              </a:rPr>
              <a:t>/K</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en-US" altLang="zh-CN"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30000" dirty="0">
                <a:latin typeface="Times New Roman" panose="02020603050405020304" pitchFamily="18" charset="0"/>
                <a:cs typeface="Times New Roman" panose="02020603050405020304" pitchFamily="18" charset="0"/>
                <a:sym typeface="Symbol" pitchFamily="18" charset="2"/>
              </a:rPr>
              <a:t></a:t>
            </a:r>
            <a:r>
              <a:rPr lang="zh-CN" altLang="en-US" sz="2200" dirty="0">
                <a:latin typeface="Times New Roman" panose="02020603050405020304" pitchFamily="18" charset="0"/>
                <a:cs typeface="Times New Roman" panose="02020603050405020304" pitchFamily="18" charset="0"/>
                <a:sym typeface="Symbol" pitchFamily="18" charset="2"/>
              </a:rPr>
              <a:t></a:t>
            </a:r>
            <a:r>
              <a:rPr lang="zh-CN" altLang="en-US" sz="2200" baseline="-25000" dirty="0">
                <a:latin typeface="Times New Roman" panose="02020603050405020304" pitchFamily="18" charset="0"/>
                <a:cs typeface="Times New Roman" panose="02020603050405020304" pitchFamily="18" charset="0"/>
                <a:sym typeface="Symbol" pitchFamily="18" charset="2"/>
              </a:rPr>
              <a:t></a:t>
            </a:r>
            <a:r>
              <a:rPr lang="en-US" altLang="zh-CN" sz="2200" dirty="0">
                <a:latin typeface="Times New Roman" panose="02020603050405020304" pitchFamily="18" charset="0"/>
                <a:cs typeface="Times New Roman" panose="02020603050405020304" pitchFamily="18" charset="0"/>
                <a:sym typeface="Symbol" pitchFamily="18" charset="2"/>
              </a:rPr>
              <a:t> : </a:t>
            </a:r>
          </a:p>
          <a:p>
            <a:pPr marL="342900" indent="-342900">
              <a:lnSpc>
                <a:spcPct val="130000"/>
              </a:lnSpc>
              <a:buFont typeface="Arial" panose="020B0604020202020204" pitchFamily="34" charset="0"/>
              <a:buChar char="•"/>
              <a:defRPr/>
            </a:pPr>
            <a:r>
              <a:rPr lang="en-US" altLang="zh-CN" sz="2200" dirty="0">
                <a:solidFill>
                  <a:srgbClr val="FF0000"/>
                </a:solidFill>
                <a:latin typeface="Times New Roman" panose="02020603050405020304" pitchFamily="18" charset="0"/>
                <a:cs typeface="Times New Roman" panose="02020603050405020304" pitchFamily="18" charset="0"/>
                <a:sym typeface="Symbol" pitchFamily="18" charset="2"/>
              </a:rPr>
              <a:t>Polarized</a:t>
            </a:r>
            <a:r>
              <a:rPr lang="en-US" altLang="zh-CN" sz="2200" dirty="0">
                <a:latin typeface="Times New Roman" panose="02020603050405020304" pitchFamily="18" charset="0"/>
                <a:cs typeface="Times New Roman" panose="02020603050405020304" pitchFamily="18" charset="0"/>
                <a:sym typeface="Symbol" pitchFamily="18" charset="2"/>
              </a:rPr>
              <a:t> of </a:t>
            </a:r>
            <a:r>
              <a:rPr lang="en-US" altLang="zh-CN" sz="2200" dirty="0">
                <a:latin typeface="Times New Roman" panose="02020603050405020304" pitchFamily="18" charset="0"/>
                <a:cs typeface="Times New Roman" panose="02020603050405020304" pitchFamily="18" charset="0"/>
                <a:sym typeface="Symbol"/>
              </a:rPr>
              <a:t> and beam are necessary </a:t>
            </a:r>
          </a:p>
          <a:p>
            <a:pPr marL="342900" indent="-342900">
              <a:lnSpc>
                <a:spcPct val="130000"/>
              </a:lnSpc>
              <a:buFont typeface="Arial" panose="020B0604020202020204" pitchFamily="34" charset="0"/>
              <a:buChar char="•"/>
              <a:defRPr/>
            </a:pPr>
            <a:r>
              <a:rPr lang="en-US" altLang="zh-CN" sz="2200" dirty="0">
                <a:solidFill>
                  <a:srgbClr val="FF0000"/>
                </a:solidFill>
                <a:latin typeface="Times New Roman" panose="02020603050405020304" pitchFamily="18" charset="0"/>
                <a:cs typeface="Times New Roman" panose="02020603050405020304" pitchFamily="18" charset="0"/>
                <a:sym typeface="Symbol"/>
              </a:rPr>
              <a:t>Figure of Merits </a:t>
            </a:r>
            <a:endParaRPr lang="en-US" altLang="zh-CN" sz="2200" dirty="0">
              <a:latin typeface="Times New Roman" panose="02020603050405020304" pitchFamily="18" charset="0"/>
              <a:cs typeface="Times New Roman" panose="02020603050405020304" pitchFamily="18" charset="0"/>
            </a:endParaRPr>
          </a:p>
          <a:p>
            <a:pPr marL="342900" indent="-342900">
              <a:lnSpc>
                <a:spcPct val="130000"/>
              </a:lnSpc>
              <a:buFont typeface="Arial" panose="020B0604020202020204" pitchFamily="34" charset="0"/>
              <a:buChar char="•"/>
              <a:defRPr/>
            </a:pPr>
            <a:endParaRPr lang="en-US" altLang="zh-CN" sz="2200" dirty="0">
              <a:solidFill>
                <a:srgbClr val="C00000"/>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186" y="1888755"/>
            <a:ext cx="1728139" cy="40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884" y="2624376"/>
            <a:ext cx="3004238" cy="28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6247686" y="2264987"/>
            <a:ext cx="1397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dirty="0">
                <a:solidFill>
                  <a:srgbClr val="FF0000"/>
                </a:solidFill>
                <a:latin typeface="Comic Sans MS" pitchFamily="66" charset="0"/>
              </a:rPr>
              <a:t>tau-charm</a:t>
            </a:r>
          </a:p>
        </p:txBody>
      </p:sp>
      <p:sp>
        <p:nvSpPr>
          <p:cNvPr id="13" name="Text Box 6"/>
          <p:cNvSpPr txBox="1">
            <a:spLocks noChangeArrowheads="1"/>
          </p:cNvSpPr>
          <p:nvPr/>
        </p:nvSpPr>
        <p:spPr bwMode="auto">
          <a:xfrm>
            <a:off x="5698043" y="4470460"/>
            <a:ext cx="13684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b="1" dirty="0">
                <a:latin typeface="Comic Sans MS" pitchFamily="66" charset="0"/>
              </a:rPr>
              <a:t>B factory</a:t>
            </a:r>
          </a:p>
        </p:txBody>
      </p:sp>
      <p:sp>
        <p:nvSpPr>
          <p:cNvPr id="14" name="Line 8"/>
          <p:cNvSpPr>
            <a:spLocks noChangeShapeType="1"/>
          </p:cNvSpPr>
          <p:nvPr/>
        </p:nvSpPr>
        <p:spPr bwMode="auto">
          <a:xfrm>
            <a:off x="6617727" y="2590225"/>
            <a:ext cx="215900" cy="3476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9"/>
          <p:cNvSpPr>
            <a:spLocks noChangeShapeType="1"/>
          </p:cNvSpPr>
          <p:nvPr/>
        </p:nvSpPr>
        <p:spPr bwMode="auto">
          <a:xfrm flipV="1">
            <a:off x="6328802" y="3850295"/>
            <a:ext cx="504825"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714" y="3200435"/>
            <a:ext cx="4344508" cy="108515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 Box 15"/>
          <p:cNvSpPr txBox="1">
            <a:spLocks noChangeArrowheads="1"/>
          </p:cNvSpPr>
          <p:nvPr/>
        </p:nvSpPr>
        <p:spPr bwMode="auto">
          <a:xfrm>
            <a:off x="981932" y="4840011"/>
            <a:ext cx="4246675" cy="1172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lnSpc>
                <a:spcPct val="130000"/>
              </a:lnSpc>
              <a:spcBef>
                <a:spcPct val="0"/>
              </a:spcBef>
              <a:buFontTx/>
              <a:buNone/>
            </a:pPr>
            <a:r>
              <a:rPr lang="en-US" altLang="zh-CN" sz="1800" dirty="0">
                <a:solidFill>
                  <a:schemeClr val="accent2"/>
                </a:solidFill>
                <a:latin typeface="Times New Roman" panose="02020603050405020304" pitchFamily="18" charset="0"/>
                <a:cs typeface="Times New Roman" panose="02020603050405020304" pitchFamily="18" charset="0"/>
              </a:rPr>
              <a:t>BESIII @ 4.25 (10</a:t>
            </a:r>
            <a:r>
              <a:rPr lang="en-US" altLang="zh-CN" sz="1800" baseline="30000" dirty="0">
                <a:solidFill>
                  <a:schemeClr val="accent2"/>
                </a:solidFill>
                <a:latin typeface="Times New Roman" panose="02020603050405020304" pitchFamily="18" charset="0"/>
                <a:cs typeface="Times New Roman" panose="02020603050405020304" pitchFamily="18" charset="0"/>
              </a:rPr>
              <a:t>33</a:t>
            </a:r>
            <a:r>
              <a:rPr lang="en-US" altLang="zh-CN" sz="1800" dirty="0">
                <a:solidFill>
                  <a:schemeClr val="accent2"/>
                </a:solidFill>
                <a:latin typeface="Times New Roman" panose="02020603050405020304" pitchFamily="18" charset="0"/>
                <a:cs typeface="Times New Roman" panose="02020603050405020304" pitchFamily="18" charset="0"/>
              </a:rPr>
              <a:t>cm</a:t>
            </a:r>
            <a:r>
              <a:rPr lang="en-US" altLang="zh-CN" sz="1800" baseline="30000" dirty="0">
                <a:solidFill>
                  <a:schemeClr val="accent2"/>
                </a:solidFill>
                <a:latin typeface="Times New Roman" panose="02020603050405020304" pitchFamily="18" charset="0"/>
                <a:cs typeface="Times New Roman" panose="02020603050405020304" pitchFamily="18" charset="0"/>
              </a:rPr>
              <a:t>-2</a:t>
            </a:r>
            <a:r>
              <a:rPr lang="en-US" altLang="zh-CN" sz="1800" dirty="0">
                <a:solidFill>
                  <a:schemeClr val="accent2"/>
                </a:solidFill>
                <a:latin typeface="Times New Roman" panose="02020603050405020304" pitchFamily="18" charset="0"/>
                <a:cs typeface="Times New Roman" panose="02020603050405020304" pitchFamily="18" charset="0"/>
              </a:rPr>
              <a:t>s</a:t>
            </a:r>
            <a:r>
              <a:rPr lang="en-US" altLang="zh-CN" sz="1800" baseline="30000" dirty="0">
                <a:solidFill>
                  <a:schemeClr val="accent2"/>
                </a:solidFill>
                <a:latin typeface="Times New Roman" panose="02020603050405020304" pitchFamily="18" charset="0"/>
                <a:cs typeface="Times New Roman" panose="02020603050405020304" pitchFamily="18" charset="0"/>
              </a:rPr>
              <a:t>-1</a:t>
            </a:r>
            <a:r>
              <a:rPr lang="en-US" altLang="zh-CN" sz="1800" dirty="0">
                <a:solidFill>
                  <a:schemeClr val="accent2"/>
                </a:solidFill>
                <a:latin typeface="Times New Roman" panose="02020603050405020304" pitchFamily="18" charset="0"/>
                <a:cs typeface="Times New Roman" panose="02020603050405020304" pitchFamily="18" charset="0"/>
              </a:rPr>
              <a:t>)        FOM=1</a:t>
            </a:r>
            <a:r>
              <a:rPr lang="en-US" altLang="zh-CN" sz="1800" dirty="0">
                <a:latin typeface="Times New Roman" panose="02020603050405020304" pitchFamily="18" charset="0"/>
                <a:cs typeface="Times New Roman" panose="02020603050405020304" pitchFamily="18" charset="0"/>
              </a:rPr>
              <a:t> </a:t>
            </a:r>
          </a:p>
          <a:p>
            <a:pPr eaLnBrk="1" hangingPunct="1">
              <a:lnSpc>
                <a:spcPct val="130000"/>
              </a:lnSpc>
              <a:spcBef>
                <a:spcPct val="0"/>
              </a:spcBef>
              <a:buFontTx/>
              <a:buNone/>
            </a:pPr>
            <a:r>
              <a:rPr lang="en-US" altLang="zh-CN" sz="1800" dirty="0">
                <a:solidFill>
                  <a:srgbClr val="FF0000"/>
                </a:solidFill>
                <a:latin typeface="Times New Roman" panose="02020603050405020304" pitchFamily="18" charset="0"/>
                <a:cs typeface="Times New Roman" panose="02020603050405020304" pitchFamily="18" charset="0"/>
              </a:rPr>
              <a:t>STCF @ 4.25 (10</a:t>
            </a:r>
            <a:r>
              <a:rPr lang="en-US" altLang="zh-CN" sz="1800" baseline="30000" dirty="0">
                <a:solidFill>
                  <a:srgbClr val="FF0000"/>
                </a:solidFill>
                <a:latin typeface="Times New Roman" panose="02020603050405020304" pitchFamily="18" charset="0"/>
                <a:cs typeface="Times New Roman" panose="02020603050405020304" pitchFamily="18" charset="0"/>
              </a:rPr>
              <a:t>35</a:t>
            </a:r>
            <a:r>
              <a:rPr lang="en-US" altLang="zh-CN" sz="1800" dirty="0">
                <a:solidFill>
                  <a:srgbClr val="FF0000"/>
                </a:solidFill>
                <a:latin typeface="Times New Roman" panose="02020603050405020304" pitchFamily="18" charset="0"/>
                <a:cs typeface="Times New Roman" panose="02020603050405020304" pitchFamily="18" charset="0"/>
              </a:rPr>
              <a:t>cm</a:t>
            </a:r>
            <a:r>
              <a:rPr lang="en-US" altLang="zh-CN" sz="1800" baseline="30000" dirty="0">
                <a:solidFill>
                  <a:srgbClr val="FF0000"/>
                </a:solidFill>
                <a:latin typeface="Times New Roman" panose="02020603050405020304" pitchFamily="18" charset="0"/>
                <a:cs typeface="Times New Roman" panose="02020603050405020304" pitchFamily="18" charset="0"/>
              </a:rPr>
              <a:t>-2</a:t>
            </a:r>
            <a:r>
              <a:rPr lang="en-US" altLang="zh-CN" sz="1800" dirty="0">
                <a:solidFill>
                  <a:srgbClr val="FF0000"/>
                </a:solidFill>
                <a:latin typeface="Times New Roman" panose="02020603050405020304" pitchFamily="18" charset="0"/>
                <a:cs typeface="Times New Roman" panose="02020603050405020304" pitchFamily="18" charset="0"/>
              </a:rPr>
              <a:t>s</a:t>
            </a:r>
            <a:r>
              <a:rPr lang="en-US" altLang="zh-CN" sz="1800" baseline="30000" dirty="0">
                <a:solidFill>
                  <a:srgbClr val="FF0000"/>
                </a:solidFill>
                <a:latin typeface="Times New Roman" panose="02020603050405020304" pitchFamily="18" charset="0"/>
                <a:cs typeface="Times New Roman" panose="02020603050405020304" pitchFamily="18" charset="0"/>
              </a:rPr>
              <a:t>-1</a:t>
            </a:r>
            <a:r>
              <a:rPr lang="en-US" altLang="zh-CN" sz="1800" dirty="0">
                <a:solidFill>
                  <a:srgbClr val="FF0000"/>
                </a:solidFill>
                <a:latin typeface="Times New Roman" panose="02020603050405020304" pitchFamily="18" charset="0"/>
                <a:cs typeface="Times New Roman" panose="02020603050405020304" pitchFamily="18" charset="0"/>
              </a:rPr>
              <a:t>)          FOM=100</a:t>
            </a:r>
          </a:p>
          <a:p>
            <a:pPr eaLnBrk="1" hangingPunct="1">
              <a:lnSpc>
                <a:spcPct val="130000"/>
              </a:lnSpc>
              <a:spcBef>
                <a:spcPct val="0"/>
              </a:spcBef>
              <a:buFontTx/>
              <a:buNone/>
            </a:pPr>
            <a:r>
              <a:rPr lang="en-US" altLang="zh-CN" sz="1800" dirty="0" err="1">
                <a:latin typeface="Times New Roman" panose="02020603050405020304" pitchFamily="18" charset="0"/>
                <a:cs typeface="Times New Roman" panose="02020603050405020304" pitchFamily="18" charset="0"/>
              </a:rPr>
              <a:t>SuperKEKB</a:t>
            </a:r>
            <a:r>
              <a:rPr lang="en-US" altLang="zh-CN" sz="1800" dirty="0">
                <a:latin typeface="Times New Roman" panose="02020603050405020304" pitchFamily="18" charset="0"/>
                <a:cs typeface="Times New Roman" panose="02020603050405020304" pitchFamily="18" charset="0"/>
              </a:rPr>
              <a:t> @ (8x10</a:t>
            </a:r>
            <a:r>
              <a:rPr lang="en-US" altLang="zh-CN" sz="1800" baseline="30000" dirty="0">
                <a:latin typeface="Times New Roman" panose="02020603050405020304" pitchFamily="18" charset="0"/>
                <a:cs typeface="Times New Roman" panose="02020603050405020304" pitchFamily="18" charset="0"/>
              </a:rPr>
              <a:t>35</a:t>
            </a:r>
            <a:r>
              <a:rPr lang="en-US" altLang="zh-CN" sz="1800" dirty="0">
                <a:latin typeface="Times New Roman" panose="02020603050405020304" pitchFamily="18" charset="0"/>
                <a:cs typeface="Times New Roman" panose="02020603050405020304" pitchFamily="18" charset="0"/>
              </a:rPr>
              <a:t>cm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s</a:t>
            </a:r>
            <a:r>
              <a:rPr lang="en-US" altLang="zh-CN" sz="1800" baseline="30000" dirty="0">
                <a:latin typeface="Times New Roman" panose="02020603050405020304" pitchFamily="18" charset="0"/>
                <a:cs typeface="Times New Roman" panose="02020603050405020304" pitchFamily="18" charset="0"/>
              </a:rPr>
              <a:t>-1</a:t>
            </a:r>
            <a:r>
              <a:rPr lang="en-US" altLang="zh-CN" sz="1800" dirty="0">
                <a:latin typeface="Times New Roman" panose="02020603050405020304" pitchFamily="18" charset="0"/>
                <a:cs typeface="Times New Roman" panose="02020603050405020304" pitchFamily="18" charset="0"/>
              </a:rPr>
              <a:t> )   FOM=52</a:t>
            </a:r>
          </a:p>
        </p:txBody>
      </p:sp>
      <p:sp>
        <p:nvSpPr>
          <p:cNvPr id="20" name="TextBox 19"/>
          <p:cNvSpPr txBox="1"/>
          <p:nvPr/>
        </p:nvSpPr>
        <p:spPr>
          <a:xfrm>
            <a:off x="324712" y="3161943"/>
            <a:ext cx="354161" cy="369332"/>
          </a:xfrm>
          <a:prstGeom prst="rect">
            <a:avLst/>
          </a:prstGeom>
          <a:solidFill>
            <a:schemeClr val="bg1"/>
          </a:solidFill>
        </p:spPr>
        <p:txBody>
          <a:bodyPr wrap="square" rtlCol="0">
            <a:spAutoFit/>
          </a:bodyPr>
          <a:lstStyle/>
          <a:p>
            <a:endParaRPr lang="zh-CN" altLang="en-US" dirty="0"/>
          </a:p>
        </p:txBody>
      </p:sp>
      <p:sp>
        <p:nvSpPr>
          <p:cNvPr id="3" name="文本框 2"/>
          <p:cNvSpPr txBox="1"/>
          <p:nvPr/>
        </p:nvSpPr>
        <p:spPr>
          <a:xfrm>
            <a:off x="726417" y="4417536"/>
            <a:ext cx="4691241" cy="461665"/>
          </a:xfrm>
          <a:prstGeom prst="rect">
            <a:avLst/>
          </a:prstGeom>
          <a:noFill/>
        </p:spPr>
        <p:txBody>
          <a:bodyPr wrap="square" rtlCol="0">
            <a:spAutoFit/>
          </a:bodyPr>
          <a:lstStyle/>
          <a:p>
            <a:r>
              <a:rPr lang="en-US" altLang="zh-CN" sz="2400" b="1" dirty="0">
                <a:solidFill>
                  <a:srgbClr val="392BF5"/>
                </a:solidFill>
                <a:cs typeface="Times New Roman" panose="02020603050405020304" pitchFamily="18" charset="0"/>
              </a:rPr>
              <a:t>Y.  S. TSAI, PRD 51 (1995) 3172</a:t>
            </a:r>
            <a:endParaRPr lang="zh-CN" altLang="en-US" sz="2400" b="1" dirty="0">
              <a:solidFill>
                <a:srgbClr val="392BF5"/>
              </a:solidFill>
            </a:endParaRPr>
          </a:p>
        </p:txBody>
      </p:sp>
      <p:sp>
        <p:nvSpPr>
          <p:cNvPr id="16" name="文本框 15">
            <a:extLst>
              <a:ext uri="{FF2B5EF4-FFF2-40B4-BE49-F238E27FC236}">
                <a16:creationId xmlns:a16="http://schemas.microsoft.com/office/drawing/2014/main" xmlns="" id="{7CB716F5-7275-4B67-B8BD-64DBD123E745}"/>
              </a:ext>
            </a:extLst>
          </p:cNvPr>
          <p:cNvSpPr txBox="1"/>
          <p:nvPr/>
        </p:nvSpPr>
        <p:spPr>
          <a:xfrm>
            <a:off x="501792" y="5978695"/>
            <a:ext cx="8208465" cy="830997"/>
          </a:xfrm>
          <a:prstGeom prst="rect">
            <a:avLst/>
          </a:prstGeom>
          <a:noFill/>
          <a:ln w="28575">
            <a:solidFill>
              <a:srgbClr val="FF0000"/>
            </a:solidFill>
          </a:ln>
        </p:spPr>
        <p:txBody>
          <a:bodyPr wrap="square" rtlCol="0">
            <a:spAutoFit/>
          </a:bodyPr>
          <a:lstStyle/>
          <a:p>
            <a:r>
              <a:rPr lang="en-US" altLang="zh-CN" sz="2400" dirty="0">
                <a:solidFill>
                  <a:srgbClr val="392BF5"/>
                </a:solidFill>
                <a:cs typeface="Times New Roman" panose="02020603050405020304" pitchFamily="18" charset="0"/>
              </a:rPr>
              <a:t>Experimental challenge: </a:t>
            </a:r>
          </a:p>
          <a:p>
            <a:r>
              <a:rPr lang="en-US" altLang="zh-CN" sz="2400" dirty="0">
                <a:solidFill>
                  <a:srgbClr val="392BF5"/>
                </a:solidFill>
                <a:cs typeface="Times New Roman" panose="02020603050405020304" pitchFamily="18" charset="0"/>
              </a:rPr>
              <a:t>               reconstruction of  (No secondary vertices) </a:t>
            </a:r>
            <a:endParaRPr lang="zh-CN" altLang="en-US" sz="2400" b="1" dirty="0">
              <a:solidFill>
                <a:srgbClr val="392BF5"/>
              </a:solidFill>
            </a:endParaRPr>
          </a:p>
        </p:txBody>
      </p:sp>
      <p:sp>
        <p:nvSpPr>
          <p:cNvPr id="8" name="Slide Number Placeholder 7"/>
          <p:cNvSpPr>
            <a:spLocks noGrp="1"/>
          </p:cNvSpPr>
          <p:nvPr>
            <p:ph type="sldNum" sz="quarter" idx="12"/>
          </p:nvPr>
        </p:nvSpPr>
        <p:spPr/>
        <p:txBody>
          <a:bodyPr/>
          <a:lstStyle/>
          <a:p>
            <a:fld id="{C973300C-797F-D148-A78D-320196FBAF04}" type="slidenum">
              <a:rPr lang="en-US" smtClean="0"/>
              <a:pPr/>
              <a:t>16</a:t>
            </a:fld>
            <a:endParaRPr lang="en-US" dirty="0"/>
          </a:p>
        </p:txBody>
      </p:sp>
    </p:spTree>
    <p:extLst>
      <p:ext uri="{BB962C8B-B14F-4D97-AF65-F5344CB8AC3E}">
        <p14:creationId xmlns:p14="http://schemas.microsoft.com/office/powerpoint/2010/main" val="3372886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xmlns="" id="{E9A5A215-3E15-4E2E-B03A-FB96E8824BFC}"/>
              </a:ext>
            </a:extLst>
          </p:cNvPr>
          <p:cNvSpPr>
            <a:spLocks noGrp="1"/>
          </p:cNvSpPr>
          <p:nvPr>
            <p:ph type="ctrTitle" sz="quarter"/>
          </p:nvPr>
        </p:nvSpPr>
        <p:spPr/>
        <p:txBody>
          <a:bodyPr/>
          <a:lstStyle/>
          <a:p>
            <a:r>
              <a:rPr lang="en-US" altLang="zh-CN" dirty="0"/>
              <a:t>R/QCD Highlights</a:t>
            </a:r>
            <a:endParaRPr lang="zh-CN" altLang="en-US" dirty="0"/>
          </a:p>
        </p:txBody>
      </p:sp>
      <p:sp>
        <p:nvSpPr>
          <p:cNvPr id="2" name="Date Placeholder 1"/>
          <p:cNvSpPr>
            <a:spLocks noGrp="1"/>
          </p:cNvSpPr>
          <p:nvPr>
            <p:ph type="dt" sz="half" idx="10"/>
          </p:nvPr>
        </p:nvSpPr>
        <p:spPr/>
        <p:txBody>
          <a:bodyPr/>
          <a:lstStyle/>
          <a:p>
            <a:r>
              <a:rPr lang="en-US" altLang="zh-CN" smtClean="0"/>
              <a:t>HFCPV2019</a:t>
            </a:r>
            <a:endParaRPr lang="zh-CN" altLang="en-US"/>
          </a:p>
        </p:txBody>
      </p:sp>
      <p:sp>
        <p:nvSpPr>
          <p:cNvPr id="3" name="Footer Placeholder 2"/>
          <p:cNvSpPr>
            <a:spLocks noGrp="1"/>
          </p:cNvSpPr>
          <p:nvPr>
            <p:ph type="ftr" sz="quarter" idx="11"/>
          </p:nvPr>
        </p:nvSpPr>
        <p:spPr/>
        <p:txBody>
          <a:bodyPr/>
          <a:lstStyle/>
          <a:p>
            <a:r>
              <a:rPr lang="en-US" altLang="zh-CN" smtClean="0"/>
              <a:t>G.S. Huang: STCF</a:t>
            </a:r>
            <a:endParaRPr lang="zh-CN" altLang="en-US" dirty="0"/>
          </a:p>
        </p:txBody>
      </p:sp>
      <p:sp>
        <p:nvSpPr>
          <p:cNvPr id="6" name="Slide Number Placeholder 5"/>
          <p:cNvSpPr>
            <a:spLocks noGrp="1"/>
          </p:cNvSpPr>
          <p:nvPr>
            <p:ph type="sldNum" sz="quarter" idx="12"/>
          </p:nvPr>
        </p:nvSpPr>
        <p:spPr/>
        <p:txBody>
          <a:bodyPr/>
          <a:lstStyle/>
          <a:p>
            <a:fld id="{C973300C-797F-D148-A78D-320196FBAF04}" type="slidenum">
              <a:rPr lang="en-US" smtClean="0"/>
              <a:pPr/>
              <a:t>17</a:t>
            </a:fld>
            <a:endParaRPr lang="en-US" dirty="0"/>
          </a:p>
        </p:txBody>
      </p:sp>
    </p:spTree>
    <p:extLst>
      <p:ext uri="{BB962C8B-B14F-4D97-AF65-F5344CB8AC3E}">
        <p14:creationId xmlns:p14="http://schemas.microsoft.com/office/powerpoint/2010/main" val="1972369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129B3D-36EF-4052-B7E4-CECD585649E2}"/>
              </a:ext>
            </a:extLst>
          </p:cNvPr>
          <p:cNvSpPr>
            <a:spLocks noGrp="1"/>
          </p:cNvSpPr>
          <p:nvPr>
            <p:ph type="title"/>
          </p:nvPr>
        </p:nvSpPr>
        <p:spPr/>
        <p:txBody>
          <a:bodyPr/>
          <a:lstStyle/>
          <a:p>
            <a:r>
              <a:rPr lang="en-US" altLang="zh-CN" dirty="0"/>
              <a:t>Baryon Form Factors</a:t>
            </a:r>
            <a:endParaRPr lang="zh-CN" altLang="en-US" dirty="0"/>
          </a:p>
        </p:txBody>
      </p:sp>
      <p:sp>
        <p:nvSpPr>
          <p:cNvPr id="6" name="内容占位符 5">
            <a:extLst>
              <a:ext uri="{FF2B5EF4-FFF2-40B4-BE49-F238E27FC236}">
                <a16:creationId xmlns:a16="http://schemas.microsoft.com/office/drawing/2014/main" xmlns="" id="{37C2AC78-EDEC-4A41-A034-975D236DD61E}"/>
              </a:ext>
            </a:extLst>
          </p:cNvPr>
          <p:cNvSpPr>
            <a:spLocks noGrp="1"/>
          </p:cNvSpPr>
          <p:nvPr>
            <p:ph idx="1"/>
          </p:nvPr>
        </p:nvSpPr>
        <p:spPr>
          <a:xfrm>
            <a:off x="0" y="719009"/>
            <a:ext cx="8961120" cy="685800"/>
          </a:xfrm>
        </p:spPr>
        <p:txBody>
          <a:bodyPr/>
          <a:lstStyle/>
          <a:p>
            <a:r>
              <a:rPr lang="en-US" altLang="zh-CN" dirty="0"/>
              <a:t>for B=p: JLAB &amp; e</a:t>
            </a:r>
            <a:r>
              <a:rPr lang="en-US" altLang="zh-CN" baseline="30000" dirty="0"/>
              <a:t>+</a:t>
            </a:r>
            <a:r>
              <a:rPr lang="en-US" altLang="zh-CN" dirty="0"/>
              <a:t>e</a:t>
            </a:r>
            <a:r>
              <a:rPr lang="en-US" altLang="zh-CN" baseline="30000" dirty="0"/>
              <a:t>-</a:t>
            </a:r>
            <a:r>
              <a:rPr lang="en-US" altLang="zh-CN" dirty="0"/>
              <a:t> are complementary</a:t>
            </a:r>
            <a:endParaRPr lang="zh-CN" altLang="en-US" dirty="0"/>
          </a:p>
        </p:txBody>
      </p:sp>
      <p:pic>
        <p:nvPicPr>
          <p:cNvPr id="5" name="图片 4">
            <a:extLst>
              <a:ext uri="{FF2B5EF4-FFF2-40B4-BE49-F238E27FC236}">
                <a16:creationId xmlns:a16="http://schemas.microsoft.com/office/drawing/2014/main" xmlns="" id="{F3F259CE-933F-4C17-95F1-2EA982DF134F}"/>
              </a:ext>
            </a:extLst>
          </p:cNvPr>
          <p:cNvPicPr>
            <a:picLocks noChangeAspect="1"/>
          </p:cNvPicPr>
          <p:nvPr/>
        </p:nvPicPr>
        <p:blipFill>
          <a:blip r:embed="rId2"/>
          <a:stretch>
            <a:fillRect/>
          </a:stretch>
        </p:blipFill>
        <p:spPr>
          <a:xfrm>
            <a:off x="262128" y="1363095"/>
            <a:ext cx="8436864" cy="5476051"/>
          </a:xfrm>
          <a:prstGeom prst="rect">
            <a:avLst/>
          </a:prstGeom>
        </p:spPr>
      </p:pic>
      <p:sp>
        <p:nvSpPr>
          <p:cNvPr id="3" name="Date Placeholder 2"/>
          <p:cNvSpPr>
            <a:spLocks noGrp="1"/>
          </p:cNvSpPr>
          <p:nvPr>
            <p:ph type="dt" sz="half" idx="10"/>
          </p:nvPr>
        </p:nvSpPr>
        <p:spPr/>
        <p:txBody>
          <a:bodyPr/>
          <a:lstStyle/>
          <a:p>
            <a:r>
              <a:rPr lang="en-US" altLang="zh-CN" smtClean="0"/>
              <a:t>HFCPV2019</a:t>
            </a:r>
            <a:endParaRPr lang="zh-CN" altLang="en-US"/>
          </a:p>
        </p:txBody>
      </p:sp>
      <p:sp>
        <p:nvSpPr>
          <p:cNvPr id="7" name="Footer Placeholder 6"/>
          <p:cNvSpPr>
            <a:spLocks noGrp="1"/>
          </p:cNvSpPr>
          <p:nvPr>
            <p:ph type="ftr" sz="quarter" idx="11"/>
          </p:nvPr>
        </p:nvSpPr>
        <p:spPr/>
        <p:txBody>
          <a:bodyPr/>
          <a:lstStyle/>
          <a:p>
            <a:r>
              <a:rPr lang="en-US" altLang="zh-CN" smtClean="0"/>
              <a:t>G.S. Huang: STCF</a:t>
            </a:r>
            <a:endParaRPr lang="zh-CN" altLang="en-US" dirty="0"/>
          </a:p>
        </p:txBody>
      </p:sp>
      <p:sp>
        <p:nvSpPr>
          <p:cNvPr id="8" name="Slide Number Placeholder 7"/>
          <p:cNvSpPr>
            <a:spLocks noGrp="1"/>
          </p:cNvSpPr>
          <p:nvPr>
            <p:ph type="sldNum" sz="quarter" idx="12"/>
          </p:nvPr>
        </p:nvSpPr>
        <p:spPr/>
        <p:txBody>
          <a:bodyPr/>
          <a:lstStyle/>
          <a:p>
            <a:fld id="{C973300C-797F-D148-A78D-320196FBAF04}" type="slidenum">
              <a:rPr lang="en-US" smtClean="0"/>
              <a:pPr/>
              <a:t>18</a:t>
            </a:fld>
            <a:endParaRPr lang="en-US" dirty="0"/>
          </a:p>
        </p:txBody>
      </p:sp>
    </p:spTree>
    <p:extLst>
      <p:ext uri="{BB962C8B-B14F-4D97-AF65-F5344CB8AC3E}">
        <p14:creationId xmlns:p14="http://schemas.microsoft.com/office/powerpoint/2010/main" val="1390746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xmlns="" id="{81F7A483-DD11-4295-B7E8-F687BD8B36B7}"/>
                  </a:ext>
                </a:extLst>
              </p:cNvPr>
              <p:cNvSpPr>
                <a:spLocks noGrp="1"/>
              </p:cNvSpPr>
              <p:nvPr>
                <p:ph type="title"/>
              </p:nvPr>
            </p:nvSpPr>
            <p:spPr/>
            <p:txBody>
              <a:bodyPr/>
              <a:lstStyle/>
              <a:p>
                <a:r>
                  <a:rPr lang="en-US" altLang="zh-CN" dirty="0"/>
                  <a:t>e</a:t>
                </a:r>
                <a:r>
                  <a:rPr lang="en-US" altLang="zh-CN" baseline="30000" dirty="0" err="1"/>
                  <a:t>+</a:t>
                </a:r>
                <a:r>
                  <a:rPr lang="en-US" altLang="zh-CN" dirty="0" err="1"/>
                  <a:t>e</a:t>
                </a:r>
                <a:r>
                  <a:rPr lang="en-US" altLang="zh-CN" baseline="30000" dirty="0"/>
                  <a:t>- </a:t>
                </a:r>
                <a:r>
                  <a:rPr lang="en-US" altLang="zh-CN" dirty="0">
                    <a:sym typeface="Symbol" panose="05050102010706020507" pitchFamily="18" charset="2"/>
                  </a:rPr>
                  <a:t> </a:t>
                </a:r>
                <a14:m>
                  <m:oMath xmlns:m="http://schemas.openxmlformats.org/officeDocument/2006/math">
                    <m:r>
                      <a:rPr lang="en-US" altLang="zh-CN" b="1" i="1" smtClean="0">
                        <a:latin typeface="Cambria Math" panose="02040503050406030204" pitchFamily="18" charset="0"/>
                        <a:sym typeface="Symbol" panose="05050102010706020507" pitchFamily="18" charset="2"/>
                      </a:rPr>
                      <m:t>𝒑</m:t>
                    </m:r>
                    <m:acc>
                      <m:accPr>
                        <m:chr m:val="̅"/>
                        <m:ctrlPr>
                          <a:rPr lang="en-US" altLang="zh-CN" b="1" i="1" smtClean="0">
                            <a:latin typeface="Cambria Math"/>
                            <a:sym typeface="Symbol" panose="05050102010706020507" pitchFamily="18" charset="2"/>
                          </a:rPr>
                        </m:ctrlPr>
                      </m:accPr>
                      <m:e>
                        <m:r>
                          <a:rPr lang="en-US" altLang="zh-CN" b="1" i="1" smtClean="0">
                            <a:latin typeface="Cambria Math" panose="02040503050406030204" pitchFamily="18" charset="0"/>
                            <a:sym typeface="Symbol" panose="05050102010706020507" pitchFamily="18" charset="2"/>
                          </a:rPr>
                          <m:t>𝒑</m:t>
                        </m:r>
                      </m:e>
                    </m:acc>
                    <m:r>
                      <a:rPr lang="en-US" altLang="zh-CN" b="1" i="1" smtClean="0">
                        <a:latin typeface="Cambria Math" panose="02040503050406030204" pitchFamily="18" charset="0"/>
                        <a:sym typeface="Symbol" panose="05050102010706020507" pitchFamily="18" charset="2"/>
                      </a:rPr>
                      <m:t>,</m:t>
                    </m:r>
                    <m:r>
                      <a:rPr lang="en-US" altLang="zh-CN" b="1" i="1" smtClean="0">
                        <a:latin typeface="Cambria Math" panose="02040503050406030204" pitchFamily="18" charset="0"/>
                        <a:sym typeface="Symbol" panose="05050102010706020507" pitchFamily="18" charset="2"/>
                      </a:rPr>
                      <m:t>𝒏</m:t>
                    </m:r>
                    <m:acc>
                      <m:accPr>
                        <m:chr m:val="̅"/>
                        <m:ctrlPr>
                          <a:rPr lang="en-US" altLang="zh-CN" i="1">
                            <a:latin typeface="Cambria Math"/>
                            <a:sym typeface="Symbol" panose="05050102010706020507" pitchFamily="18" charset="2"/>
                          </a:rPr>
                        </m:ctrlPr>
                      </m:accPr>
                      <m:e>
                        <m:r>
                          <a:rPr lang="en-US" altLang="zh-CN" b="1" i="1" smtClean="0">
                            <a:latin typeface="Cambria Math" panose="02040503050406030204" pitchFamily="18" charset="0"/>
                            <a:sym typeface="Symbol" panose="05050102010706020507" pitchFamily="18" charset="2"/>
                          </a:rPr>
                          <m:t>𝒏</m:t>
                        </m:r>
                      </m:e>
                    </m:acc>
                    <m:r>
                      <a:rPr lang="en-US" altLang="zh-CN" b="1" i="1" smtClean="0">
                        <a:latin typeface="Cambria Math" panose="02040503050406030204" pitchFamily="18" charset="0"/>
                        <a:sym typeface="Symbol" panose="05050102010706020507" pitchFamily="18" charset="2"/>
                      </a:rPr>
                      <m:t>,</m:t>
                    </m:r>
                    <m:r>
                      <a:rPr lang="zh-CN" altLang="en-US" b="1" i="1" smtClean="0">
                        <a:latin typeface="Cambria Math" panose="02040503050406030204" pitchFamily="18" charset="0"/>
                        <a:sym typeface="Symbol" panose="05050102010706020507" pitchFamily="18" charset="2"/>
                      </a:rPr>
                      <m:t>𝚲</m:t>
                    </m:r>
                    <m:acc>
                      <m:accPr>
                        <m:chr m:val="̅"/>
                        <m:ctrlPr>
                          <a:rPr lang="en-US" altLang="zh-CN" i="1">
                            <a:latin typeface="Cambria Math"/>
                            <a:sym typeface="Symbol" panose="05050102010706020507" pitchFamily="18" charset="2"/>
                          </a:rPr>
                        </m:ctrlPr>
                      </m:accPr>
                      <m:e>
                        <m:r>
                          <a:rPr lang="zh-CN" altLang="en-US" i="1" smtClean="0">
                            <a:latin typeface="Cambria Math" panose="02040503050406030204" pitchFamily="18" charset="0"/>
                            <a:sym typeface="Symbol" panose="05050102010706020507" pitchFamily="18" charset="2"/>
                          </a:rPr>
                          <m:t>𝚲</m:t>
                        </m:r>
                      </m:e>
                    </m:acc>
                  </m:oMath>
                </a14:m>
                <a:r>
                  <a:rPr lang="en-US" altLang="zh-CN" dirty="0">
                    <a:sym typeface="Symbol" panose="05050102010706020507" pitchFamily="18" charset="2"/>
                  </a:rPr>
                  <a:t> threshold</a:t>
                </a:r>
                <a:endParaRPr lang="zh-CN" altLang="en-US" dirty="0"/>
              </a:p>
            </p:txBody>
          </p:sp>
        </mc:Choice>
        <mc:Fallback xmlns="">
          <p:sp>
            <p:nvSpPr>
              <p:cNvPr id="2" name="标题 1">
                <a:extLst>
                  <a:ext uri="{FF2B5EF4-FFF2-40B4-BE49-F238E27FC236}">
                    <a16:creationId xmlns:a16="http://schemas.microsoft.com/office/drawing/2014/main" id="{81F7A483-DD11-4295-B7E8-F687BD8B36B7}"/>
                  </a:ext>
                </a:extLst>
              </p:cNvPr>
              <p:cNvSpPr>
                <a:spLocks noGrp="1" noRot="1" noChangeAspect="1" noMove="1" noResize="1" noEditPoints="1" noAdjustHandles="1" noChangeArrowheads="1" noChangeShapeType="1" noTextEdit="1"/>
              </p:cNvSpPr>
              <p:nvPr>
                <p:ph type="title"/>
              </p:nvPr>
            </p:nvSpPr>
            <p:spPr>
              <a:blipFill>
                <a:blip r:embed="rId2"/>
                <a:stretch>
                  <a:fillRect l="-3395" t="-25664" b="-54867"/>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xmlns="" id="{38653051-144D-4B9D-9BCE-3D0FEA31027E}"/>
              </a:ext>
            </a:extLst>
          </p:cNvPr>
          <p:cNvPicPr>
            <a:picLocks noChangeAspect="1"/>
          </p:cNvPicPr>
          <p:nvPr/>
        </p:nvPicPr>
        <p:blipFill>
          <a:blip r:embed="rId3"/>
          <a:stretch>
            <a:fillRect/>
          </a:stretch>
        </p:blipFill>
        <p:spPr>
          <a:xfrm>
            <a:off x="228600" y="3638194"/>
            <a:ext cx="4140726" cy="607989"/>
          </a:xfrm>
          <a:prstGeom prst="rect">
            <a:avLst/>
          </a:prstGeom>
        </p:spPr>
      </p:pic>
      <p:pic>
        <p:nvPicPr>
          <p:cNvPr id="8" name="图片 7">
            <a:extLst>
              <a:ext uri="{FF2B5EF4-FFF2-40B4-BE49-F238E27FC236}">
                <a16:creationId xmlns:a16="http://schemas.microsoft.com/office/drawing/2014/main" xmlns="" id="{26E578AD-AC38-496B-9A61-35CD02A8CA46}"/>
              </a:ext>
            </a:extLst>
          </p:cNvPr>
          <p:cNvPicPr>
            <a:picLocks noChangeAspect="1"/>
          </p:cNvPicPr>
          <p:nvPr/>
        </p:nvPicPr>
        <p:blipFill>
          <a:blip r:embed="rId4"/>
          <a:stretch>
            <a:fillRect/>
          </a:stretch>
        </p:blipFill>
        <p:spPr>
          <a:xfrm>
            <a:off x="228600" y="4683233"/>
            <a:ext cx="4097537" cy="1780032"/>
          </a:xfrm>
          <a:prstGeom prst="rect">
            <a:avLst/>
          </a:prstGeom>
        </p:spPr>
      </p:pic>
      <p:pic>
        <p:nvPicPr>
          <p:cNvPr id="9" name="图片 8">
            <a:extLst>
              <a:ext uri="{FF2B5EF4-FFF2-40B4-BE49-F238E27FC236}">
                <a16:creationId xmlns:a16="http://schemas.microsoft.com/office/drawing/2014/main" xmlns="" id="{EF6ED172-4FA7-49E9-A2DC-DBF1940226D8}"/>
              </a:ext>
            </a:extLst>
          </p:cNvPr>
          <p:cNvPicPr>
            <a:picLocks noChangeAspect="1"/>
          </p:cNvPicPr>
          <p:nvPr/>
        </p:nvPicPr>
        <p:blipFill>
          <a:blip r:embed="rId5"/>
          <a:stretch>
            <a:fillRect/>
          </a:stretch>
        </p:blipFill>
        <p:spPr>
          <a:xfrm>
            <a:off x="5784234" y="4036989"/>
            <a:ext cx="1800016" cy="386190"/>
          </a:xfrm>
          <a:prstGeom prst="rect">
            <a:avLst/>
          </a:prstGeom>
        </p:spPr>
      </p:pic>
      <p:pic>
        <p:nvPicPr>
          <p:cNvPr id="10" name="图片 9">
            <a:extLst>
              <a:ext uri="{FF2B5EF4-FFF2-40B4-BE49-F238E27FC236}">
                <a16:creationId xmlns:a16="http://schemas.microsoft.com/office/drawing/2014/main" xmlns="" id="{014FCA6A-78C3-439A-909E-3B79BCAF78B5}"/>
              </a:ext>
            </a:extLst>
          </p:cNvPr>
          <p:cNvPicPr>
            <a:picLocks noChangeAspect="1"/>
          </p:cNvPicPr>
          <p:nvPr/>
        </p:nvPicPr>
        <p:blipFill>
          <a:blip r:embed="rId6"/>
          <a:stretch>
            <a:fillRect/>
          </a:stretch>
        </p:blipFill>
        <p:spPr>
          <a:xfrm>
            <a:off x="5226946" y="4535107"/>
            <a:ext cx="2966211" cy="1780032"/>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77111" y="1174297"/>
                <a:ext cx="8347435" cy="860428"/>
              </a:xfrm>
              <a:prstGeom prst="rect">
                <a:avLst/>
              </a:prstGeom>
            </p:spPr>
            <p:txBody>
              <a:bodyPr wrap="square">
                <a:spAutoFit/>
              </a:bodyPr>
              <a:lstStyle/>
              <a:p>
                <a:pPr marL="0" indent="0" algn="ctr">
                  <a:buNone/>
                </a:pPr>
                <a14:m>
                  <m:oMath xmlns:m="http://schemas.openxmlformats.org/officeDocument/2006/math">
                    <m:sSub>
                      <m:sSubPr>
                        <m:ctrlPr>
                          <a:rPr lang="en-US" altLang="zh-CN" i="1" smtClean="0">
                            <a:solidFill>
                              <a:schemeClr val="tx1"/>
                            </a:solidFill>
                            <a:latin typeface="Cambria Math"/>
                            <a:cs typeface="Times New Roman" panose="02020603050405020304" pitchFamily="18" charset="0"/>
                          </a:rPr>
                        </m:ctrlPr>
                      </m:sSubPr>
                      <m:e>
                        <m:r>
                          <a:rPr lang="zh-CN" altLang="en-US" i="1">
                            <a:solidFill>
                              <a:schemeClr val="tx1"/>
                            </a:solidFill>
                            <a:latin typeface="Cambria Math"/>
                            <a:cs typeface="Times New Roman" panose="02020603050405020304" pitchFamily="18" charset="0"/>
                          </a:rPr>
                          <m:t>𝜎</m:t>
                        </m:r>
                      </m:e>
                      <m:sub>
                        <m:r>
                          <a:rPr lang="en-US" altLang="zh-CN" b="0" i="1">
                            <a:solidFill>
                              <a:schemeClr val="tx1"/>
                            </a:solidFill>
                            <a:latin typeface="Cambria Math"/>
                            <a:cs typeface="Times New Roman" panose="02020603050405020304" pitchFamily="18" charset="0"/>
                          </a:rPr>
                          <m:t>𝐵</m:t>
                        </m:r>
                        <m:acc>
                          <m:accPr>
                            <m:chr m:val="̅"/>
                            <m:ctrlPr>
                              <a:rPr lang="en-US" altLang="zh-CN" b="0" i="1">
                                <a:solidFill>
                                  <a:schemeClr val="tx1"/>
                                </a:solidFill>
                                <a:latin typeface="Cambria Math"/>
                                <a:cs typeface="Times New Roman" panose="02020603050405020304" pitchFamily="18" charset="0"/>
                              </a:rPr>
                            </m:ctrlPr>
                          </m:accPr>
                          <m:e>
                            <m:r>
                              <a:rPr lang="en-US" altLang="zh-CN" b="0" i="1">
                                <a:solidFill>
                                  <a:schemeClr val="tx1"/>
                                </a:solidFill>
                                <a:latin typeface="Cambria Math"/>
                                <a:cs typeface="Times New Roman" panose="02020603050405020304" pitchFamily="18" charset="0"/>
                              </a:rPr>
                              <m:t>𝐵</m:t>
                            </m:r>
                          </m:e>
                        </m:acc>
                      </m:sub>
                    </m:sSub>
                    <m:d>
                      <m:dPr>
                        <m:ctrlPr>
                          <a:rPr lang="en-US" altLang="zh-CN" b="0" i="1">
                            <a:solidFill>
                              <a:schemeClr val="tx1"/>
                            </a:solidFill>
                            <a:latin typeface="Cambria Math"/>
                            <a:cs typeface="Times New Roman" panose="02020603050405020304" pitchFamily="18" charset="0"/>
                          </a:rPr>
                        </m:ctrlPr>
                      </m:dPr>
                      <m:e>
                        <m:r>
                          <a:rPr lang="en-US" altLang="zh-CN" b="0" i="1">
                            <a:solidFill>
                              <a:schemeClr val="tx1"/>
                            </a:solidFill>
                            <a:latin typeface="Cambria Math"/>
                            <a:cs typeface="Times New Roman" panose="02020603050405020304" pitchFamily="18" charset="0"/>
                          </a:rPr>
                          <m:t>𝑚</m:t>
                        </m:r>
                      </m:e>
                    </m:d>
                    <m:r>
                      <a:rPr lang="en-US" altLang="zh-CN" b="0" i="1">
                        <a:solidFill>
                          <a:schemeClr val="tx1"/>
                        </a:solidFill>
                        <a:latin typeface="Cambria Math"/>
                        <a:cs typeface="Times New Roman" panose="02020603050405020304" pitchFamily="18" charset="0"/>
                      </a:rPr>
                      <m:t>=</m:t>
                    </m:r>
                    <m:f>
                      <m:fPr>
                        <m:ctrlPr>
                          <a:rPr lang="en-US" altLang="zh-CN" b="0" i="1">
                            <a:solidFill>
                              <a:schemeClr val="tx1"/>
                            </a:solidFill>
                            <a:latin typeface="Cambria Math"/>
                            <a:cs typeface="Times New Roman" panose="02020603050405020304" pitchFamily="18" charset="0"/>
                          </a:rPr>
                        </m:ctrlPr>
                      </m:fPr>
                      <m:num>
                        <m:r>
                          <a:rPr lang="en-US" altLang="zh-CN" b="0" i="1">
                            <a:solidFill>
                              <a:schemeClr val="tx1"/>
                            </a:solidFill>
                            <a:latin typeface="Cambria Math"/>
                            <a:cs typeface="Times New Roman" panose="02020603050405020304" pitchFamily="18" charset="0"/>
                          </a:rPr>
                          <m:t>4</m:t>
                        </m:r>
                        <m:r>
                          <a:rPr lang="zh-CN" altLang="en-US" b="0" i="1">
                            <a:solidFill>
                              <a:schemeClr val="tx1"/>
                            </a:solidFill>
                            <a:latin typeface="Cambria Math"/>
                            <a:cs typeface="Times New Roman" panose="02020603050405020304" pitchFamily="18" charset="0"/>
                          </a:rPr>
                          <m:t>𝜋</m:t>
                        </m:r>
                        <m:sSup>
                          <m:sSupPr>
                            <m:ctrlPr>
                              <a:rPr lang="en-US" altLang="zh-CN" b="0" i="1">
                                <a:solidFill>
                                  <a:schemeClr val="tx1"/>
                                </a:solidFill>
                                <a:latin typeface="Cambria Math"/>
                                <a:cs typeface="Times New Roman" panose="02020603050405020304" pitchFamily="18" charset="0"/>
                              </a:rPr>
                            </m:ctrlPr>
                          </m:sSupPr>
                          <m:e>
                            <m:r>
                              <a:rPr lang="zh-CN" altLang="en-US" b="0" i="1">
                                <a:solidFill>
                                  <a:schemeClr val="tx1"/>
                                </a:solidFill>
                                <a:latin typeface="Cambria Math"/>
                                <a:cs typeface="Times New Roman" panose="02020603050405020304" pitchFamily="18" charset="0"/>
                              </a:rPr>
                              <m:t>𝛼</m:t>
                            </m:r>
                          </m:e>
                          <m:sup>
                            <m:r>
                              <a:rPr lang="en-US" altLang="zh-CN" b="0" i="1">
                                <a:solidFill>
                                  <a:schemeClr val="tx1"/>
                                </a:solidFill>
                                <a:latin typeface="Cambria Math"/>
                                <a:cs typeface="Times New Roman" panose="02020603050405020304" pitchFamily="18" charset="0"/>
                              </a:rPr>
                              <m:t>2</m:t>
                            </m:r>
                          </m:sup>
                        </m:sSup>
                        <m:r>
                          <a:rPr lang="en-US" altLang="zh-CN" b="0" i="1" smtClean="0">
                            <a:solidFill>
                              <a:srgbClr val="FF0000"/>
                            </a:solidFill>
                            <a:latin typeface="Cambria Math"/>
                            <a:cs typeface="Times New Roman" panose="02020603050405020304" pitchFamily="18" charset="0"/>
                          </a:rPr>
                          <m:t>𝐶</m:t>
                        </m:r>
                        <m:r>
                          <a:rPr lang="zh-CN" altLang="en-US" i="1" smtClean="0">
                            <a:solidFill>
                              <a:srgbClr val="0070C0"/>
                            </a:solidFill>
                            <a:latin typeface="Cambria Math"/>
                            <a:cs typeface="Times New Roman" panose="02020603050405020304" pitchFamily="18" charset="0"/>
                          </a:rPr>
                          <m:t>𝜷</m:t>
                        </m:r>
                      </m:num>
                      <m:den>
                        <m:r>
                          <a:rPr lang="en-US" altLang="zh-CN" b="0" i="1">
                            <a:solidFill>
                              <a:schemeClr val="tx1"/>
                            </a:solidFill>
                            <a:latin typeface="Cambria Math"/>
                            <a:cs typeface="Times New Roman" panose="02020603050405020304" pitchFamily="18" charset="0"/>
                          </a:rPr>
                          <m:t>3</m:t>
                        </m:r>
                        <m:sSup>
                          <m:sSupPr>
                            <m:ctrlPr>
                              <a:rPr lang="en-US" altLang="zh-CN" b="0" i="1">
                                <a:solidFill>
                                  <a:schemeClr val="tx1"/>
                                </a:solidFill>
                                <a:latin typeface="Cambria Math"/>
                                <a:cs typeface="Times New Roman" panose="02020603050405020304" pitchFamily="18" charset="0"/>
                              </a:rPr>
                            </m:ctrlPr>
                          </m:sSupPr>
                          <m:e>
                            <m:r>
                              <a:rPr lang="en-US" altLang="zh-CN" b="0" i="1">
                                <a:solidFill>
                                  <a:schemeClr val="tx1"/>
                                </a:solidFill>
                                <a:latin typeface="Cambria Math"/>
                                <a:cs typeface="Times New Roman" panose="02020603050405020304" pitchFamily="18" charset="0"/>
                              </a:rPr>
                              <m:t>𝑚</m:t>
                            </m:r>
                          </m:e>
                          <m:sup>
                            <m:r>
                              <a:rPr lang="en-US" altLang="zh-CN" b="0" i="1">
                                <a:solidFill>
                                  <a:schemeClr val="tx1"/>
                                </a:solidFill>
                                <a:latin typeface="Cambria Math"/>
                                <a:cs typeface="Times New Roman" panose="02020603050405020304" pitchFamily="18" charset="0"/>
                              </a:rPr>
                              <m:t>2</m:t>
                            </m:r>
                          </m:sup>
                        </m:sSup>
                      </m:den>
                    </m:f>
                    <m:r>
                      <a:rPr lang="en-US" altLang="zh-CN" b="0" i="1">
                        <a:solidFill>
                          <a:schemeClr val="tx1"/>
                        </a:solidFill>
                        <a:latin typeface="Cambria Math"/>
                        <a:cs typeface="Times New Roman" panose="02020603050405020304" pitchFamily="18" charset="0"/>
                      </a:rPr>
                      <m:t>[|</m:t>
                    </m:r>
                    <m:sSub>
                      <m:sSubPr>
                        <m:ctrlPr>
                          <a:rPr lang="en-US" altLang="zh-CN" b="0" i="1">
                            <a:solidFill>
                              <a:schemeClr val="tx1"/>
                            </a:solidFill>
                            <a:latin typeface="Cambria Math"/>
                            <a:cs typeface="Times New Roman" panose="02020603050405020304" pitchFamily="18" charset="0"/>
                          </a:rPr>
                        </m:ctrlPr>
                      </m:sSubPr>
                      <m:e>
                        <m:r>
                          <a:rPr lang="en-US" altLang="zh-CN" b="0" i="1">
                            <a:solidFill>
                              <a:schemeClr val="tx1"/>
                            </a:solidFill>
                            <a:latin typeface="Cambria Math"/>
                            <a:cs typeface="Times New Roman" panose="02020603050405020304" pitchFamily="18" charset="0"/>
                          </a:rPr>
                          <m:t>𝐺</m:t>
                        </m:r>
                      </m:e>
                      <m:sub>
                        <m:r>
                          <a:rPr lang="en-US" altLang="zh-CN" b="0" i="1">
                            <a:solidFill>
                              <a:schemeClr val="tx1"/>
                            </a:solidFill>
                            <a:latin typeface="Cambria Math"/>
                            <a:cs typeface="Times New Roman" panose="02020603050405020304" pitchFamily="18" charset="0"/>
                          </a:rPr>
                          <m:t>𝑀</m:t>
                        </m:r>
                      </m:sub>
                    </m:sSub>
                    <m:d>
                      <m:dPr>
                        <m:ctrlPr>
                          <a:rPr lang="en-US" altLang="zh-CN" b="0" i="1">
                            <a:solidFill>
                              <a:schemeClr val="tx1"/>
                            </a:solidFill>
                            <a:latin typeface="Cambria Math"/>
                            <a:cs typeface="Times New Roman" panose="02020603050405020304" pitchFamily="18" charset="0"/>
                          </a:rPr>
                        </m:ctrlPr>
                      </m:dPr>
                      <m:e>
                        <m:r>
                          <a:rPr lang="en-US" altLang="zh-CN" b="0" i="1">
                            <a:solidFill>
                              <a:schemeClr val="tx1"/>
                            </a:solidFill>
                            <a:latin typeface="Cambria Math"/>
                            <a:cs typeface="Times New Roman" panose="02020603050405020304" pitchFamily="18" charset="0"/>
                          </a:rPr>
                          <m:t>𝑚</m:t>
                        </m:r>
                      </m:e>
                    </m:d>
                    <m:sSup>
                      <m:sSupPr>
                        <m:ctrlPr>
                          <a:rPr lang="en-US" altLang="zh-CN" b="0" i="1">
                            <a:solidFill>
                              <a:schemeClr val="tx1"/>
                            </a:solidFill>
                            <a:latin typeface="Cambria Math"/>
                            <a:cs typeface="Times New Roman" panose="02020603050405020304" pitchFamily="18" charset="0"/>
                          </a:rPr>
                        </m:ctrlPr>
                      </m:sSupPr>
                      <m:e>
                        <m:r>
                          <a:rPr lang="en-US" altLang="zh-CN" b="0" i="1">
                            <a:solidFill>
                              <a:schemeClr val="tx1"/>
                            </a:solidFill>
                            <a:latin typeface="Cambria Math"/>
                            <a:cs typeface="Times New Roman" panose="02020603050405020304" pitchFamily="18" charset="0"/>
                          </a:rPr>
                          <m:t>|</m:t>
                        </m:r>
                      </m:e>
                      <m:sup>
                        <m:r>
                          <a:rPr lang="en-US" altLang="zh-CN" b="0" i="1">
                            <a:solidFill>
                              <a:schemeClr val="tx1"/>
                            </a:solidFill>
                            <a:latin typeface="Cambria Math"/>
                            <a:cs typeface="Times New Roman" panose="02020603050405020304" pitchFamily="18" charset="0"/>
                          </a:rPr>
                          <m:t>2</m:t>
                        </m:r>
                      </m:sup>
                    </m:sSup>
                    <m:r>
                      <a:rPr lang="en-US" altLang="zh-CN" b="0" i="1">
                        <a:solidFill>
                          <a:schemeClr val="tx1"/>
                        </a:solidFill>
                        <a:latin typeface="Cambria Math"/>
                        <a:cs typeface="Times New Roman" panose="02020603050405020304" pitchFamily="18" charset="0"/>
                      </a:rPr>
                      <m:t>+</m:t>
                    </m:r>
                    <m:f>
                      <m:fPr>
                        <m:ctrlPr>
                          <a:rPr lang="en-US" altLang="zh-CN" b="0" i="1">
                            <a:solidFill>
                              <a:schemeClr val="tx1"/>
                            </a:solidFill>
                            <a:latin typeface="Cambria Math"/>
                            <a:cs typeface="Times New Roman" panose="02020603050405020304" pitchFamily="18" charset="0"/>
                          </a:rPr>
                        </m:ctrlPr>
                      </m:fPr>
                      <m:num>
                        <m:r>
                          <a:rPr lang="en-US" altLang="zh-CN" b="0" i="1">
                            <a:solidFill>
                              <a:schemeClr val="tx1"/>
                            </a:solidFill>
                            <a:latin typeface="Cambria Math"/>
                            <a:cs typeface="Times New Roman" panose="02020603050405020304" pitchFamily="18" charset="0"/>
                          </a:rPr>
                          <m:t>1</m:t>
                        </m:r>
                      </m:num>
                      <m:den>
                        <m:r>
                          <a:rPr lang="en-US" altLang="zh-CN" b="0" i="1">
                            <a:solidFill>
                              <a:schemeClr val="tx1"/>
                            </a:solidFill>
                            <a:latin typeface="Cambria Math"/>
                            <a:cs typeface="Times New Roman" panose="02020603050405020304" pitchFamily="18" charset="0"/>
                          </a:rPr>
                          <m:t>2</m:t>
                        </m:r>
                        <m:r>
                          <a:rPr lang="zh-CN" altLang="en-US" b="0" i="1">
                            <a:solidFill>
                              <a:schemeClr val="tx1"/>
                            </a:solidFill>
                            <a:latin typeface="Cambria Math"/>
                            <a:cs typeface="Times New Roman" panose="02020603050405020304" pitchFamily="18" charset="0"/>
                          </a:rPr>
                          <m:t>𝜏</m:t>
                        </m:r>
                      </m:den>
                    </m:f>
                    <m:r>
                      <a:rPr lang="en-US" altLang="zh-CN" b="0" i="1">
                        <a:solidFill>
                          <a:schemeClr val="tx1"/>
                        </a:solidFill>
                        <a:latin typeface="Cambria Math"/>
                        <a:cs typeface="Times New Roman" panose="02020603050405020304" pitchFamily="18" charset="0"/>
                      </a:rPr>
                      <m:t>|</m:t>
                    </m:r>
                    <m:sSub>
                      <m:sSubPr>
                        <m:ctrlPr>
                          <a:rPr lang="en-US" altLang="zh-CN" b="0" i="1">
                            <a:solidFill>
                              <a:schemeClr val="tx1"/>
                            </a:solidFill>
                            <a:latin typeface="Cambria Math"/>
                            <a:cs typeface="Times New Roman" panose="02020603050405020304" pitchFamily="18" charset="0"/>
                          </a:rPr>
                        </m:ctrlPr>
                      </m:sSubPr>
                      <m:e>
                        <m:r>
                          <a:rPr lang="en-US" altLang="zh-CN" b="0" i="1">
                            <a:solidFill>
                              <a:schemeClr val="tx1"/>
                            </a:solidFill>
                            <a:latin typeface="Cambria Math"/>
                            <a:cs typeface="Times New Roman" panose="02020603050405020304" pitchFamily="18" charset="0"/>
                          </a:rPr>
                          <m:t>𝐺</m:t>
                        </m:r>
                      </m:e>
                      <m:sub>
                        <m:r>
                          <a:rPr lang="en-US" altLang="zh-CN" b="0" i="1">
                            <a:solidFill>
                              <a:schemeClr val="tx1"/>
                            </a:solidFill>
                            <a:latin typeface="Cambria Math"/>
                            <a:cs typeface="Times New Roman" panose="02020603050405020304" pitchFamily="18" charset="0"/>
                          </a:rPr>
                          <m:t>𝐸</m:t>
                        </m:r>
                      </m:sub>
                    </m:sSub>
                    <m:r>
                      <a:rPr lang="en-US" altLang="zh-CN" b="0" i="1">
                        <a:solidFill>
                          <a:schemeClr val="tx1"/>
                        </a:solidFill>
                        <a:latin typeface="Cambria Math"/>
                        <a:cs typeface="Times New Roman" panose="02020603050405020304" pitchFamily="18" charset="0"/>
                      </a:rPr>
                      <m:t>(</m:t>
                    </m:r>
                    <m:r>
                      <a:rPr lang="en-US" altLang="zh-CN" b="0" i="1">
                        <a:solidFill>
                          <a:schemeClr val="tx1"/>
                        </a:solidFill>
                        <a:latin typeface="Cambria Math"/>
                        <a:cs typeface="Times New Roman" panose="02020603050405020304" pitchFamily="18" charset="0"/>
                      </a:rPr>
                      <m:t>𝑚</m:t>
                    </m:r>
                    <m:r>
                      <a:rPr lang="en-US" altLang="zh-CN" b="0" i="1">
                        <a:solidFill>
                          <a:schemeClr val="tx1"/>
                        </a:solidFill>
                        <a:latin typeface="Cambria Math"/>
                        <a:cs typeface="Times New Roman" panose="02020603050405020304" pitchFamily="18" charset="0"/>
                      </a:rPr>
                      <m:t>)</m:t>
                    </m:r>
                    <m:sSup>
                      <m:sSupPr>
                        <m:ctrlPr>
                          <a:rPr lang="en-US" altLang="zh-CN" b="0" i="1">
                            <a:solidFill>
                              <a:schemeClr val="tx1"/>
                            </a:solidFill>
                            <a:latin typeface="Cambria Math"/>
                            <a:cs typeface="Times New Roman" panose="02020603050405020304" pitchFamily="18" charset="0"/>
                          </a:rPr>
                        </m:ctrlPr>
                      </m:sSupPr>
                      <m:e>
                        <m:r>
                          <a:rPr lang="en-US" altLang="zh-CN" b="0" i="1">
                            <a:solidFill>
                              <a:schemeClr val="tx1"/>
                            </a:solidFill>
                            <a:latin typeface="Cambria Math"/>
                            <a:cs typeface="Times New Roman" panose="02020603050405020304" pitchFamily="18" charset="0"/>
                          </a:rPr>
                          <m:t>|</m:t>
                        </m:r>
                      </m:e>
                      <m:sup>
                        <m:r>
                          <a:rPr lang="en-US" altLang="zh-CN" b="0" i="1">
                            <a:solidFill>
                              <a:schemeClr val="tx1"/>
                            </a:solidFill>
                            <a:latin typeface="Cambria Math"/>
                            <a:cs typeface="Times New Roman" panose="02020603050405020304" pitchFamily="18" charset="0"/>
                          </a:rPr>
                          <m:t>2</m:t>
                        </m:r>
                      </m:sup>
                    </m:sSup>
                  </m:oMath>
                </a14:m>
                <a:r>
                  <a:rPr lang="en-US" altLang="zh-CN" dirty="0">
                    <a:solidFill>
                      <a:schemeClr val="tx1"/>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377111" y="1174297"/>
                <a:ext cx="8347435" cy="860428"/>
              </a:xfrm>
              <a:prstGeom prst="rect">
                <a:avLst/>
              </a:prstGeom>
              <a:blipFill rotWithShape="1">
                <a:blip r:embed="rId7"/>
                <a:stretch>
                  <a:fillRect r="-146" b="-922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69713" y="2051113"/>
                <a:ext cx="8785751" cy="1517403"/>
              </a:xfrm>
              <a:prstGeom prst="rect">
                <a:avLst/>
              </a:prstGeom>
            </p:spPr>
            <p:txBody>
              <a:bodyPr wrap="square">
                <a:spAutoFit/>
              </a:bodyPr>
              <a:lstStyle/>
              <a:p>
                <a:pPr marL="0" indent="0">
                  <a:buNone/>
                </a:pPr>
                <a:r>
                  <a:rPr lang="en-US" altLang="zh-CN" dirty="0" smtClean="0">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zh-CN" sz="2400" i="1">
                            <a:latin typeface="Cambria Math"/>
                            <a:cs typeface="Times New Roman" panose="02020603050405020304" pitchFamily="18" charset="0"/>
                          </a:rPr>
                        </m:ctrlPr>
                      </m:fPr>
                      <m:num>
                        <m:r>
                          <a:rPr lang="zh-CN" altLang="en-US" sz="2400" i="1">
                            <a:latin typeface="Cambria Math"/>
                            <a:cs typeface="Times New Roman" panose="02020603050405020304" pitchFamily="18" charset="0"/>
                          </a:rPr>
                          <m:t>𝜋𝛼</m:t>
                        </m:r>
                      </m:num>
                      <m:den>
                        <m:r>
                          <a:rPr lang="zh-CN" altLang="en-US" sz="2400" i="1">
                            <a:solidFill>
                              <a:srgbClr val="0070C0"/>
                            </a:solidFill>
                            <a:latin typeface="Cambria Math"/>
                            <a:cs typeface="Times New Roman" panose="02020603050405020304" pitchFamily="18" charset="0"/>
                          </a:rPr>
                          <m:t>𝜷</m:t>
                        </m:r>
                      </m:den>
                    </m:f>
                    <m:f>
                      <m:fPr>
                        <m:ctrlPr>
                          <a:rPr lang="en-US" altLang="zh-CN" sz="2400" i="1">
                            <a:latin typeface="Cambria Math"/>
                            <a:cs typeface="Times New Roman" panose="02020603050405020304" pitchFamily="18" charset="0"/>
                          </a:rPr>
                        </m:ctrlPr>
                      </m:fPr>
                      <m:num>
                        <m:r>
                          <a:rPr lang="en-US" altLang="zh-CN" sz="2400" b="0" i="1">
                            <a:latin typeface="Cambria Math"/>
                            <a:cs typeface="Times New Roman" panose="02020603050405020304" pitchFamily="18" charset="0"/>
                          </a:rPr>
                          <m:t>1</m:t>
                        </m:r>
                      </m:num>
                      <m:den>
                        <m:r>
                          <a:rPr lang="en-US" altLang="zh-CN" sz="2400" b="0" i="1">
                            <a:latin typeface="Cambria Math"/>
                            <a:cs typeface="Times New Roman" panose="02020603050405020304" pitchFamily="18" charset="0"/>
                          </a:rPr>
                          <m:t>1−</m:t>
                        </m:r>
                        <m:r>
                          <m:rPr>
                            <m:sty m:val="p"/>
                          </m:rPr>
                          <a:rPr lang="en-US" altLang="zh-CN" sz="2400" b="0">
                            <a:latin typeface="Cambria Math"/>
                            <a:cs typeface="Times New Roman" panose="02020603050405020304" pitchFamily="18" charset="0"/>
                          </a:rPr>
                          <m:t>exp</m:t>
                        </m:r>
                        <m:r>
                          <a:rPr lang="en-US" altLang="zh-CN" sz="2400" b="0" i="1">
                            <a:latin typeface="Cambria Math"/>
                            <a:cs typeface="Times New Roman" panose="02020603050405020304" pitchFamily="18" charset="0"/>
                          </a:rPr>
                          <m:t>⁡(−</m:t>
                        </m:r>
                        <m:f>
                          <m:fPr>
                            <m:ctrlPr>
                              <a:rPr lang="en-US" altLang="zh-CN" sz="2400" b="0" i="1">
                                <a:latin typeface="Cambria Math"/>
                                <a:cs typeface="Times New Roman" panose="02020603050405020304" pitchFamily="18" charset="0"/>
                              </a:rPr>
                            </m:ctrlPr>
                          </m:fPr>
                          <m:num>
                            <m:r>
                              <a:rPr lang="zh-CN" altLang="en-US" sz="2400" b="0" i="1">
                                <a:latin typeface="Cambria Math"/>
                                <a:cs typeface="Times New Roman" panose="02020603050405020304" pitchFamily="18" charset="0"/>
                              </a:rPr>
                              <m:t>𝜋𝛼</m:t>
                            </m:r>
                          </m:num>
                          <m:den>
                            <m:r>
                              <a:rPr lang="zh-CN" altLang="en-US" sz="2400" b="0" i="1">
                                <a:latin typeface="Cambria Math"/>
                                <a:cs typeface="Times New Roman" panose="02020603050405020304" pitchFamily="18" charset="0"/>
                              </a:rPr>
                              <m:t>𝛽</m:t>
                            </m:r>
                          </m:den>
                        </m:f>
                        <m:r>
                          <a:rPr lang="en-US" altLang="zh-CN" sz="2400" b="0" i="1">
                            <a:latin typeface="Cambria Math"/>
                            <a:cs typeface="Times New Roman" panose="02020603050405020304" pitchFamily="18" charset="0"/>
                          </a:rPr>
                          <m:t>)</m:t>
                        </m:r>
                      </m:den>
                    </m:f>
                  </m:oMath>
                </a14:m>
                <a:r>
                  <a:rPr lang="en-US" altLang="zh-CN" sz="2400" dirty="0">
                    <a:latin typeface="Times New Roman" panose="02020603050405020304" pitchFamily="18" charset="0"/>
                    <a:cs typeface="Times New Roman" panose="02020603050405020304" pitchFamily="18" charset="0"/>
                  </a:rPr>
                  <a:t>   </a:t>
                </a:r>
                <a:r>
                  <a:rPr lang="en-US" altLang="zh-CN" sz="2400" dirty="0" smtClean="0">
                    <a:solidFill>
                      <a:schemeClr val="tx1"/>
                    </a:solidFill>
                    <a:latin typeface="Times New Roman" panose="02020603050405020304" pitchFamily="18" charset="0"/>
                    <a:cs typeface="Times New Roman" panose="02020603050405020304" pitchFamily="18" charset="0"/>
                  </a:rPr>
                  <a:t>for a charged </a:t>
                </a:r>
                <a14:m>
                  <m:oMath xmlns:m="http://schemas.openxmlformats.org/officeDocument/2006/math">
                    <m:r>
                      <a:rPr lang="en-US" altLang="zh-CN" sz="2400" i="1">
                        <a:solidFill>
                          <a:schemeClr val="tx1"/>
                        </a:solidFill>
                        <a:latin typeface="Cambria Math"/>
                        <a:ea typeface="Cambria Math"/>
                      </a:rPr>
                      <m:t>𝐵</m:t>
                    </m:r>
                    <m:acc>
                      <m:accPr>
                        <m:chr m:val="̅"/>
                        <m:ctrlPr>
                          <a:rPr lang="en-US" altLang="zh-CN" sz="2400" i="1">
                            <a:solidFill>
                              <a:schemeClr val="tx1"/>
                            </a:solidFill>
                            <a:latin typeface="Cambria Math"/>
                            <a:ea typeface="Cambria Math"/>
                          </a:rPr>
                        </m:ctrlPr>
                      </m:accPr>
                      <m:e>
                        <m:r>
                          <a:rPr lang="en-US" altLang="zh-CN" sz="2400" i="1">
                            <a:solidFill>
                              <a:schemeClr val="tx1"/>
                            </a:solidFill>
                            <a:latin typeface="Cambria Math"/>
                            <a:ea typeface="Cambria Math"/>
                          </a:rPr>
                          <m:t>𝐵</m:t>
                        </m:r>
                      </m:e>
                    </m:acc>
                  </m:oMath>
                </a14:m>
                <a:r>
                  <a:rPr lang="en-US" altLang="zh-CN" sz="2400" dirty="0">
                    <a:solidFill>
                      <a:schemeClr val="tx1"/>
                    </a:solidFill>
                    <a:latin typeface="Times New Roman" panose="02020603050405020304" pitchFamily="18" charset="0"/>
                    <a:cs typeface="Times New Roman" panose="02020603050405020304" pitchFamily="18" charset="0"/>
                  </a:rPr>
                  <a:t> pair</a:t>
                </a:r>
              </a:p>
              <a:p>
                <a:r>
                  <a:rPr lang="en-US" altLang="zh-CN" sz="2400" dirty="0">
                    <a:solidFill>
                      <a:schemeClr val="tx1"/>
                    </a:solidFill>
                    <a:latin typeface="Times New Roman" panose="02020603050405020304" pitchFamily="18" charset="0"/>
                    <a:cs typeface="Times New Roman" panose="02020603050405020304" pitchFamily="18" charset="0"/>
                  </a:rPr>
                  <a:t>The Coulomb factor</a:t>
                </a:r>
                <a:r>
                  <a:rPr lang="en-US" altLang="zh-CN" sz="2400" dirty="0">
                    <a:latin typeface="Times New Roman" panose="02020603050405020304" pitchFamily="18" charset="0"/>
                    <a:cs typeface="Times New Roman" panose="02020603050405020304" pitchFamily="18" charset="0"/>
                  </a:rPr>
                  <a:t> C=</a:t>
                </a:r>
              </a:p>
              <a:p>
                <a:pPr marL="0" indent="0">
                  <a:buNone/>
                </a:pPr>
                <a:r>
                  <a:rPr lang="en-US" altLang="zh-CN" sz="2400" dirty="0">
                    <a:latin typeface="Times New Roman" panose="02020603050405020304" pitchFamily="18" charset="0"/>
                    <a:cs typeface="Times New Roman" panose="02020603050405020304" pitchFamily="18" charset="0"/>
                  </a:rPr>
                  <a:t>                                                            1            </a:t>
                </a:r>
                <a:r>
                  <a:rPr lang="en-US" altLang="zh-CN" sz="2400" dirty="0" smtClean="0">
                    <a:solidFill>
                      <a:schemeClr val="tx1"/>
                    </a:solidFill>
                    <a:latin typeface="Times New Roman" panose="02020603050405020304" pitchFamily="18" charset="0"/>
                    <a:cs typeface="Times New Roman" panose="02020603050405020304" pitchFamily="18" charset="0"/>
                  </a:rPr>
                  <a:t>for </a:t>
                </a:r>
                <a:r>
                  <a:rPr lang="en-US" altLang="zh-CN" sz="2400" dirty="0">
                    <a:solidFill>
                      <a:schemeClr val="tx1"/>
                    </a:solidFill>
                    <a:latin typeface="Times New Roman" panose="02020603050405020304" pitchFamily="18" charset="0"/>
                    <a:cs typeface="Times New Roman" panose="02020603050405020304" pitchFamily="18" charset="0"/>
                  </a:rPr>
                  <a:t>a neutral </a:t>
                </a:r>
                <a14:m>
                  <m:oMath xmlns:m="http://schemas.openxmlformats.org/officeDocument/2006/math">
                    <m:r>
                      <a:rPr lang="en-US" altLang="zh-CN" sz="2400" i="1">
                        <a:solidFill>
                          <a:schemeClr val="tx1"/>
                        </a:solidFill>
                        <a:latin typeface="Cambria Math"/>
                        <a:ea typeface="Cambria Math"/>
                      </a:rPr>
                      <m:t>𝐵</m:t>
                    </m:r>
                    <m:acc>
                      <m:accPr>
                        <m:chr m:val="̅"/>
                        <m:ctrlPr>
                          <a:rPr lang="en-US" altLang="zh-CN" sz="2400" i="1">
                            <a:solidFill>
                              <a:schemeClr val="tx1"/>
                            </a:solidFill>
                            <a:latin typeface="Cambria Math"/>
                            <a:ea typeface="Cambria Math"/>
                          </a:rPr>
                        </m:ctrlPr>
                      </m:accPr>
                      <m:e>
                        <m:r>
                          <a:rPr lang="en-US" altLang="zh-CN" sz="2400" i="1">
                            <a:solidFill>
                              <a:schemeClr val="tx1"/>
                            </a:solidFill>
                            <a:latin typeface="Cambria Math"/>
                            <a:ea typeface="Cambria Math"/>
                          </a:rPr>
                          <m:t>𝐵</m:t>
                        </m:r>
                      </m:e>
                    </m:acc>
                  </m:oMath>
                </a14:m>
                <a:r>
                  <a:rPr lang="en-US" altLang="zh-CN" sz="2400" dirty="0">
                    <a:solidFill>
                      <a:schemeClr val="tx1"/>
                    </a:solidFill>
                    <a:latin typeface="Times New Roman" panose="02020603050405020304" pitchFamily="18" charset="0"/>
                    <a:cs typeface="Times New Roman" panose="02020603050405020304" pitchFamily="18" charset="0"/>
                  </a:rPr>
                  <a:t> pair</a:t>
                </a:r>
                <a:endParaRPr lang="zh-CN" altLang="en-US" dirty="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69713" y="2051113"/>
                <a:ext cx="8785751" cy="1517403"/>
              </a:xfrm>
              <a:prstGeom prst="rect">
                <a:avLst/>
              </a:prstGeom>
              <a:blipFill rotWithShape="1">
                <a:blip r:embed="rId8"/>
                <a:stretch>
                  <a:fillRect l="-1110" b="-8434"/>
                </a:stretch>
              </a:blipFill>
            </p:spPr>
            <p:txBody>
              <a:bodyPr/>
              <a:lstStyle/>
              <a:p>
                <a:r>
                  <a:rPr lang="zh-CN" altLang="en-US">
                    <a:noFill/>
                  </a:rPr>
                  <a:t> </a:t>
                </a:r>
              </a:p>
            </p:txBody>
          </p:sp>
        </mc:Fallback>
      </mc:AlternateContent>
      <p:sp>
        <p:nvSpPr>
          <p:cNvPr id="13" name="左大括号 3"/>
          <p:cNvSpPr/>
          <p:nvPr/>
        </p:nvSpPr>
        <p:spPr>
          <a:xfrm>
            <a:off x="3584336" y="2399546"/>
            <a:ext cx="216024" cy="1080120"/>
          </a:xfrm>
          <a:prstGeom prst="leftBrace">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Date Placeholder 3"/>
          <p:cNvSpPr>
            <a:spLocks noGrp="1"/>
          </p:cNvSpPr>
          <p:nvPr>
            <p:ph type="dt" sz="half" idx="11"/>
          </p:nvPr>
        </p:nvSpPr>
        <p:spPr/>
        <p:txBody>
          <a:bodyPr/>
          <a:lstStyle/>
          <a:p>
            <a:r>
              <a:rPr lang="en-US" altLang="zh-CN" smtClean="0"/>
              <a:t>HFCPV2019</a:t>
            </a:r>
            <a:endParaRPr lang="zh-CN" altLang="en-US"/>
          </a:p>
        </p:txBody>
      </p:sp>
      <p:sp>
        <p:nvSpPr>
          <p:cNvPr id="5" name="Footer Placeholder 4"/>
          <p:cNvSpPr>
            <a:spLocks noGrp="1"/>
          </p:cNvSpPr>
          <p:nvPr>
            <p:ph type="ftr" sz="quarter" idx="12"/>
          </p:nvPr>
        </p:nvSpPr>
        <p:spPr/>
        <p:txBody>
          <a:bodyPr/>
          <a:lstStyle/>
          <a:p>
            <a:r>
              <a:rPr lang="en-US" altLang="zh-CN" smtClean="0"/>
              <a:t>G.S. Huang: STCF</a:t>
            </a:r>
            <a:endParaRPr lang="zh-CN" altLang="en-US" dirty="0"/>
          </a:p>
        </p:txBody>
      </p:sp>
      <p:sp>
        <p:nvSpPr>
          <p:cNvPr id="6" name="Slide Number Placeholder 5"/>
          <p:cNvSpPr>
            <a:spLocks noGrp="1"/>
          </p:cNvSpPr>
          <p:nvPr>
            <p:ph type="sldNum" sz="quarter" idx="10"/>
          </p:nvPr>
        </p:nvSpPr>
        <p:spPr/>
        <p:txBody>
          <a:bodyPr/>
          <a:lstStyle/>
          <a:p>
            <a:fld id="{C973300C-797F-D148-A78D-320196FBAF04}" type="slidenum">
              <a:rPr lang="en-US" smtClean="0"/>
              <a:pPr/>
              <a:t>19</a:t>
            </a:fld>
            <a:endParaRPr lang="en-US" dirty="0"/>
          </a:p>
        </p:txBody>
      </p:sp>
    </p:spTree>
    <p:extLst>
      <p:ext uri="{BB962C8B-B14F-4D97-AF65-F5344CB8AC3E}">
        <p14:creationId xmlns:p14="http://schemas.microsoft.com/office/powerpoint/2010/main" val="2810769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a:xfrm>
            <a:off x="457200" y="2485084"/>
            <a:ext cx="8155857" cy="3742894"/>
          </a:xfrm>
        </p:spPr>
        <p:txBody>
          <a:bodyPr/>
          <a:lstStyle/>
          <a:p>
            <a:r>
              <a:rPr lang="en-US" altLang="zh-CN" dirty="0">
                <a:solidFill>
                  <a:schemeClr val="accent1"/>
                </a:solidFill>
              </a:rPr>
              <a:t>Some Highlight Physics topics</a:t>
            </a:r>
          </a:p>
          <a:p>
            <a:r>
              <a:rPr lang="en-US" altLang="zh-CN" dirty="0">
                <a:solidFill>
                  <a:schemeClr val="accent1"/>
                </a:solidFill>
              </a:rPr>
              <a:t>Conceptual Design status</a:t>
            </a:r>
          </a:p>
          <a:p>
            <a:r>
              <a:rPr lang="en-US" altLang="zh-CN" dirty="0"/>
              <a:t>Funding Status &amp; Potential sites </a:t>
            </a:r>
          </a:p>
          <a:p>
            <a:r>
              <a:rPr lang="en-US" altLang="zh-CN" dirty="0"/>
              <a:t>Strategy &amp; Prospect of Science-Technology Review </a:t>
            </a:r>
          </a:p>
          <a:p>
            <a:r>
              <a:rPr lang="en-US" altLang="zh-CN" dirty="0"/>
              <a:t>Summary</a:t>
            </a:r>
          </a:p>
        </p:txBody>
      </p:sp>
      <p:sp>
        <p:nvSpPr>
          <p:cNvPr id="8" name="矩形 7">
            <a:extLst>
              <a:ext uri="{FF2B5EF4-FFF2-40B4-BE49-F238E27FC236}">
                <a16:creationId xmlns:a16="http://schemas.microsoft.com/office/drawing/2014/main" xmlns="" id="{69191519-016F-401B-A88F-FA0971AE9716}"/>
              </a:ext>
            </a:extLst>
          </p:cNvPr>
          <p:cNvSpPr/>
          <p:nvPr/>
        </p:nvSpPr>
        <p:spPr>
          <a:xfrm>
            <a:off x="494071" y="883333"/>
            <a:ext cx="8155857" cy="1200329"/>
          </a:xfrm>
          <a:prstGeom prst="rect">
            <a:avLst/>
          </a:prstGeom>
        </p:spPr>
        <p:txBody>
          <a:bodyPr wrap="square">
            <a:spAutoFit/>
          </a:bodyPr>
          <a:lstStyle/>
          <a:p>
            <a:pPr defTabSz="457200" eaLnBrk="1" fontAlgn="auto" hangingPunct="1">
              <a:spcBef>
                <a:spcPts val="0"/>
              </a:spcBef>
              <a:spcAft>
                <a:spcPts val="0"/>
              </a:spcAft>
            </a:pPr>
            <a:r>
              <a:rPr kumimoji="0" lang="zh-CN" altLang="en-US" sz="3600" dirty="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超级</a:t>
            </a:r>
            <a:r>
              <a:rPr lang="zh-CN" altLang="en-US" sz="3600" dirty="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600" dirty="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600" dirty="0"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Charm</a:t>
            </a:r>
            <a:r>
              <a:rPr lang="zh-CN" altLang="en-US" sz="3600" dirty="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工</a:t>
            </a:r>
            <a:r>
              <a:rPr lang="zh-CN" altLang="en-US" sz="3600" dirty="0"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厂</a:t>
            </a:r>
            <a:r>
              <a:rPr lang="en-US" altLang="zh-CN" sz="3600" dirty="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600" dirty="0"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3600" dirty="0" err="1"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e</a:t>
            </a:r>
            <a:r>
              <a:rPr lang="en-US" altLang="zh-CN" sz="3600" baseline="30000" dirty="0" err="1"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600" dirty="0" err="1"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e</a:t>
            </a:r>
            <a:r>
              <a:rPr lang="en-US" altLang="zh-CN" sz="3600" baseline="30000" dirty="0"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600" dirty="0"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 collider 2</a:t>
            </a:r>
            <a:r>
              <a:rPr lang="en-US" altLang="zh-CN" sz="3600" dirty="0"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sym typeface="Symbol"/>
              </a:rPr>
              <a:t></a:t>
            </a:r>
            <a:r>
              <a:rPr lang="en-US" altLang="zh-CN" sz="3600" dirty="0" smtClean="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rPr>
              <a:t>7 GeV</a:t>
            </a:r>
            <a:endParaRPr kumimoji="0" lang="en-US" altLang="zh-CN" sz="3600" dirty="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endParaRPr>
          </a:p>
          <a:p>
            <a:pPr defTabSz="457200" eaLnBrk="1" fontAlgn="auto" hangingPunct="1">
              <a:spcBef>
                <a:spcPts val="0"/>
              </a:spcBef>
              <a:spcAft>
                <a:spcPts val="0"/>
              </a:spcAft>
            </a:pPr>
            <a:r>
              <a:rPr kumimoji="0" lang="en-US" altLang="zh-CN" sz="3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a:t>
            </a:r>
            <a:r>
              <a:rPr kumimoji="0" lang="en-US" altLang="zh-CN" sz="36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uper </a:t>
            </a:r>
            <a:r>
              <a:rPr kumimoji="0" lang="en-US" altLang="zh-CN" sz="3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T</a:t>
            </a:r>
            <a:r>
              <a:rPr kumimoji="0" lang="en-US" altLang="zh-CN" sz="36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au </a:t>
            </a:r>
            <a:r>
              <a:rPr kumimoji="0" lang="en-US" altLang="zh-CN" sz="3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C</a:t>
            </a:r>
            <a:r>
              <a:rPr kumimoji="0" lang="en-US" altLang="zh-CN" sz="3600"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harm </a:t>
            </a:r>
            <a:r>
              <a:rPr kumimoji="0" lang="en-US" altLang="zh-CN" sz="3600" dirty="0" smtClean="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F</a:t>
            </a:r>
            <a:r>
              <a:rPr kumimoji="0" lang="en-US" altLang="zh-CN" sz="3600" dirty="0" smtClean="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actory </a:t>
            </a:r>
            <a:r>
              <a:rPr kumimoji="0" lang="en-US" altLang="zh-CN" sz="3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(STCF)</a:t>
            </a:r>
            <a:endParaRPr kumimoji="0" lang="zh-CN" altLang="en-US" sz="3600" dirty="0">
              <a:solidFill>
                <a:srgbClr val="3366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Date Placeholder 4"/>
          <p:cNvSpPr>
            <a:spLocks noGrp="1"/>
          </p:cNvSpPr>
          <p:nvPr>
            <p:ph type="dt" sz="half" idx="10"/>
          </p:nvPr>
        </p:nvSpPr>
        <p:spPr/>
        <p:txBody>
          <a:bodyPr/>
          <a:lstStyle/>
          <a:p>
            <a:r>
              <a:rPr lang="en-US" altLang="zh-CN" smtClean="0"/>
              <a:t>HFCPV2019</a:t>
            </a:r>
            <a:endParaRPr lang="zh-CN" altLang="en-US"/>
          </a:p>
        </p:txBody>
      </p:sp>
      <p:sp>
        <p:nvSpPr>
          <p:cNvPr id="6" name="Footer Placeholder 5"/>
          <p:cNvSpPr>
            <a:spLocks noGrp="1"/>
          </p:cNvSpPr>
          <p:nvPr>
            <p:ph type="ftr" sz="quarter" idx="11"/>
          </p:nvPr>
        </p:nvSpPr>
        <p:spPr/>
        <p:txBody>
          <a:bodyPr/>
          <a:lstStyle/>
          <a:p>
            <a:r>
              <a:rPr lang="en-US" altLang="zh-CN" smtClean="0"/>
              <a:t>G.S. Huang: STCF</a:t>
            </a:r>
            <a:endParaRPr lang="zh-CN" altLang="en-US" dirty="0"/>
          </a:p>
        </p:txBody>
      </p:sp>
      <p:sp>
        <p:nvSpPr>
          <p:cNvPr id="7" name="Slide Number Placeholder 6"/>
          <p:cNvSpPr>
            <a:spLocks noGrp="1"/>
          </p:cNvSpPr>
          <p:nvPr>
            <p:ph type="sldNum" sz="quarter" idx="12"/>
          </p:nvPr>
        </p:nvSpPr>
        <p:spPr/>
        <p:txBody>
          <a:bodyPr/>
          <a:lstStyle/>
          <a:p>
            <a:fld id="{C973300C-797F-D148-A78D-320196FBAF04}" type="slidenum">
              <a:rPr lang="en-US" smtClean="0"/>
              <a:pPr/>
              <a:t>2</a:t>
            </a:fld>
            <a:endParaRPr lang="en-US" dirty="0"/>
          </a:p>
        </p:txBody>
      </p:sp>
    </p:spTree>
    <p:extLst>
      <p:ext uri="{BB962C8B-B14F-4D97-AF65-F5344CB8AC3E}">
        <p14:creationId xmlns:p14="http://schemas.microsoft.com/office/powerpoint/2010/main" val="3119231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27257" y="802478"/>
            <a:ext cx="3165654" cy="2828200"/>
          </a:xfrm>
          <a:prstGeom prst="rect">
            <a:avLst/>
          </a:prstGeom>
        </p:spPr>
      </p:pic>
      <p:pic>
        <p:nvPicPr>
          <p:cNvPr id="15" name="Picture 13">
            <a:extLst>
              <a:ext uri="{FF2B5EF4-FFF2-40B4-BE49-F238E27FC236}">
                <a16:creationId xmlns:a16="http://schemas.microsoft.com/office/drawing/2014/main" xmlns="" id="{F05ED76C-90D3-4BF7-A0A9-300D5F43EFEE}"/>
              </a:ext>
            </a:extLst>
          </p:cNvPr>
          <p:cNvPicPr>
            <a:picLocks noChangeAspect="1"/>
          </p:cNvPicPr>
          <p:nvPr/>
        </p:nvPicPr>
        <p:blipFill>
          <a:blip r:embed="rId4"/>
          <a:stretch>
            <a:fillRect/>
          </a:stretch>
        </p:blipFill>
        <p:spPr>
          <a:xfrm>
            <a:off x="27368" y="3267004"/>
            <a:ext cx="3270315" cy="1849073"/>
          </a:xfrm>
          <a:prstGeom prst="rect">
            <a:avLst/>
          </a:prstGeom>
        </p:spPr>
      </p:pic>
      <p:pic>
        <p:nvPicPr>
          <p:cNvPr id="9" name="图片 3"/>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915183"/>
            <a:ext cx="3270315" cy="2398627"/>
          </a:xfrm>
          <a:prstGeom prst="rect">
            <a:avLst/>
          </a:prstGeom>
        </p:spPr>
      </p:pic>
      <p:sp>
        <p:nvSpPr>
          <p:cNvPr id="10" name="Rectangle 9"/>
          <p:cNvSpPr/>
          <p:nvPr/>
        </p:nvSpPr>
        <p:spPr>
          <a:xfrm>
            <a:off x="4120856" y="2273729"/>
            <a:ext cx="2017318" cy="308674"/>
          </a:xfrm>
          <a:prstGeom prst="rect">
            <a:avLst/>
          </a:prstGeom>
        </p:spPr>
        <p:txBody>
          <a:bodyPr wrap="square">
            <a:spAutoFit/>
          </a:bodyPr>
          <a:lstStyle/>
          <a:p>
            <a:r>
              <a:rPr lang="is-IS" sz="1406" dirty="0">
                <a:latin typeface="Times New Roman" charset="0"/>
                <a:ea typeface="Times New Roman" charset="0"/>
                <a:cs typeface="Times New Roman" charset="0"/>
              </a:rPr>
              <a:t> </a:t>
            </a:r>
            <a:r>
              <a:rPr lang="is-IS" sz="1406" dirty="0">
                <a:latin typeface="Times New Roman" charset="0"/>
                <a:ea typeface="Times New Roman" charset="0"/>
                <a:cs typeface="Times New Roman" charset="0"/>
                <a:hlinkClick r:id="rId6"/>
              </a:rPr>
              <a:t>PRD97,032013(2018)</a:t>
            </a:r>
            <a:endParaRPr lang="en-US" sz="1406" dirty="0">
              <a:latin typeface="Times New Roman" charset="0"/>
              <a:ea typeface="Times New Roman" charset="0"/>
              <a:cs typeface="Times New Roman" charset="0"/>
            </a:endParaRPr>
          </a:p>
        </p:txBody>
      </p:sp>
      <p:sp>
        <p:nvSpPr>
          <p:cNvPr id="16" name="Rectangle 15"/>
          <p:cNvSpPr/>
          <p:nvPr/>
        </p:nvSpPr>
        <p:spPr>
          <a:xfrm>
            <a:off x="3612341" y="3731082"/>
            <a:ext cx="5418535" cy="1384995"/>
          </a:xfrm>
          <a:prstGeom prst="rect">
            <a:avLst/>
          </a:prstGeom>
        </p:spPr>
        <p:txBody>
          <a:bodyPr wrap="square">
            <a:spAutoFit/>
          </a:bodyPr>
          <a:lstStyle/>
          <a:p>
            <a:r>
              <a:rPr lang="en-US" altLang="zh-CN" sz="2800" b="1" dirty="0">
                <a:solidFill>
                  <a:srgbClr val="0026B0"/>
                </a:solidFill>
                <a:latin typeface="Times New Roman" panose="02020603050405020304" pitchFamily="18" charset="0"/>
              </a:rPr>
              <a:t>Form</a:t>
            </a:r>
            <a:r>
              <a:rPr lang="zh-CN" altLang="en-US" sz="2800" b="1" dirty="0">
                <a:solidFill>
                  <a:srgbClr val="0026B0"/>
                </a:solidFill>
                <a:latin typeface="Times New Roman" panose="02020603050405020304" pitchFamily="18" charset="0"/>
              </a:rPr>
              <a:t> </a:t>
            </a:r>
            <a:r>
              <a:rPr lang="en-US" altLang="zh-CN" sz="2800" b="1" dirty="0">
                <a:solidFill>
                  <a:srgbClr val="0026B0"/>
                </a:solidFill>
                <a:latin typeface="Times New Roman" panose="02020603050405020304" pitchFamily="18" charset="0"/>
              </a:rPr>
              <a:t>factor</a:t>
            </a:r>
            <a:r>
              <a:rPr lang="zh-CN" altLang="en-US" sz="2800" b="1" dirty="0">
                <a:solidFill>
                  <a:srgbClr val="0026B0"/>
                </a:solidFill>
                <a:latin typeface="Times New Roman" panose="02020603050405020304" pitchFamily="18" charset="0"/>
              </a:rPr>
              <a:t> </a:t>
            </a:r>
            <a:r>
              <a:rPr lang="en-US" altLang="zh-CN" sz="2800" b="1" dirty="0">
                <a:solidFill>
                  <a:srgbClr val="0026B0"/>
                </a:solidFill>
                <a:latin typeface="Times New Roman" panose="02020603050405020304" pitchFamily="18" charset="0"/>
              </a:rPr>
              <a:t>reflects</a:t>
            </a:r>
            <a:r>
              <a:rPr lang="zh-CN" altLang="en-US" sz="2800" b="1" dirty="0">
                <a:solidFill>
                  <a:srgbClr val="0026B0"/>
                </a:solidFill>
                <a:latin typeface="Times New Roman" panose="02020603050405020304" pitchFamily="18" charset="0"/>
              </a:rPr>
              <a:t> </a:t>
            </a:r>
            <a:r>
              <a:rPr lang="en-US" altLang="zh-CN" sz="2800" b="1" dirty="0">
                <a:solidFill>
                  <a:srgbClr val="0026B0"/>
                </a:solidFill>
                <a:latin typeface="Times New Roman" panose="02020603050405020304" pitchFamily="18" charset="0"/>
              </a:rPr>
              <a:t>s</a:t>
            </a:r>
            <a:r>
              <a:rPr lang="en-US" sz="2800" b="1" dirty="0">
                <a:solidFill>
                  <a:srgbClr val="0026B0"/>
                </a:solidFill>
                <a:latin typeface="Times New Roman" panose="02020603050405020304" pitchFamily="18" charset="0"/>
              </a:rPr>
              <a:t>patial distributions of </a:t>
            </a:r>
            <a:r>
              <a:rPr lang="en-US" sz="2800" b="1" dirty="0">
                <a:solidFill>
                  <a:srgbClr val="FF0000"/>
                </a:solidFill>
                <a:latin typeface="Times New Roman" panose="02020603050405020304" pitchFamily="18" charset="0"/>
              </a:rPr>
              <a:t>electric charge and current </a:t>
            </a:r>
            <a:r>
              <a:rPr lang="en-US" sz="2800" b="1" dirty="0">
                <a:solidFill>
                  <a:srgbClr val="0026B0"/>
                </a:solidFill>
                <a:latin typeface="Times New Roman" panose="02020603050405020304" pitchFamily="18" charset="0"/>
              </a:rPr>
              <a:t>inside the </a:t>
            </a:r>
            <a:r>
              <a:rPr lang="en-US" altLang="zh-CN" sz="2800" b="1" dirty="0" smtClean="0">
                <a:solidFill>
                  <a:srgbClr val="0026B0"/>
                </a:solidFill>
                <a:latin typeface="Times New Roman" panose="02020603050405020304" pitchFamily="18" charset="0"/>
              </a:rPr>
              <a:t>nucleon.</a:t>
            </a:r>
            <a:endParaRPr lang="en-US" sz="2800" b="1" dirty="0">
              <a:solidFill>
                <a:srgbClr val="0026B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p:cNvSpPr txBox="1"/>
              <p:nvPr/>
            </p:nvSpPr>
            <p:spPr>
              <a:xfrm>
                <a:off x="155187" y="5209212"/>
                <a:ext cx="8810705" cy="1602298"/>
              </a:xfrm>
              <a:prstGeom prst="rect">
                <a:avLst/>
              </a:prstGeom>
              <a:noFill/>
            </p:spPr>
            <p:txBody>
              <a:bodyPr wrap="square" rtlCol="0">
                <a:spAutoFit/>
              </a:bodyPr>
              <a:lstStyle/>
              <a:p>
                <a:r>
                  <a:rPr kumimoji="1" lang="en-US" altLang="zh-CN" sz="2400" dirty="0" smtClean="0">
                    <a:solidFill>
                      <a:schemeClr val="accent1"/>
                    </a:solidFill>
                  </a:rPr>
                  <a:t>STCF: 100</a:t>
                </a:r>
                <a:r>
                  <a:rPr kumimoji="1" lang="zh-CN" altLang="en-US" sz="2400" dirty="0">
                    <a:solidFill>
                      <a:schemeClr val="accent1"/>
                    </a:solidFill>
                  </a:rPr>
                  <a:t> </a:t>
                </a:r>
                <a:r>
                  <a:rPr kumimoji="1" lang="en-US" altLang="zh-CN" sz="2400" dirty="0">
                    <a:solidFill>
                      <a:schemeClr val="accent1"/>
                    </a:solidFill>
                  </a:rPr>
                  <a:t>more</a:t>
                </a:r>
                <a:r>
                  <a:rPr kumimoji="1" lang="zh-CN" altLang="en-US" sz="2400" dirty="0">
                    <a:solidFill>
                      <a:schemeClr val="accent1"/>
                    </a:solidFill>
                  </a:rPr>
                  <a:t> </a:t>
                </a:r>
                <a:r>
                  <a:rPr kumimoji="1" lang="en-US" altLang="zh-CN" sz="2400" dirty="0">
                    <a:solidFill>
                      <a:schemeClr val="accent1"/>
                    </a:solidFill>
                  </a:rPr>
                  <a:t>statistics</a:t>
                </a:r>
                <a:r>
                  <a:rPr kumimoji="1" lang="zh-CN" altLang="en-US" sz="2400" dirty="0">
                    <a:solidFill>
                      <a:schemeClr val="accent1"/>
                    </a:solidFill>
                  </a:rPr>
                  <a:t> </a:t>
                </a:r>
                <a:r>
                  <a:rPr kumimoji="1" lang="en-US" altLang="zh-CN" sz="2400" dirty="0">
                    <a:solidFill>
                      <a:schemeClr val="accent1"/>
                    </a:solidFill>
                  </a:rPr>
                  <a:t>will</a:t>
                </a:r>
                <a:r>
                  <a:rPr kumimoji="1" lang="zh-CN" altLang="en-US" sz="2400" dirty="0">
                    <a:solidFill>
                      <a:schemeClr val="accent1"/>
                    </a:solidFill>
                  </a:rPr>
                  <a:t> </a:t>
                </a:r>
                <a:r>
                  <a:rPr kumimoji="1" lang="en-US" altLang="zh-CN" sz="2400" dirty="0">
                    <a:solidFill>
                      <a:schemeClr val="accent1"/>
                    </a:solidFill>
                  </a:rPr>
                  <a:t>much</a:t>
                </a:r>
                <a:r>
                  <a:rPr kumimoji="1" lang="zh-CN" altLang="en-US" sz="2400" dirty="0">
                    <a:solidFill>
                      <a:schemeClr val="accent1"/>
                    </a:solidFill>
                  </a:rPr>
                  <a:t> </a:t>
                </a:r>
                <a:r>
                  <a:rPr kumimoji="1" lang="en-US" altLang="zh-CN" sz="2400" dirty="0">
                    <a:solidFill>
                      <a:schemeClr val="accent1"/>
                    </a:solidFill>
                  </a:rPr>
                  <a:t>enhance</a:t>
                </a:r>
                <a:r>
                  <a:rPr kumimoji="1" lang="zh-CN" altLang="en-US" sz="2400" dirty="0">
                    <a:solidFill>
                      <a:schemeClr val="accent1"/>
                    </a:solidFill>
                  </a:rPr>
                  <a:t> </a:t>
                </a:r>
                <a:r>
                  <a:rPr kumimoji="1" lang="en-US" altLang="zh-CN" sz="2400" dirty="0">
                    <a:solidFill>
                      <a:schemeClr val="accent1"/>
                    </a:solidFill>
                  </a:rPr>
                  <a:t>the</a:t>
                </a:r>
                <a:r>
                  <a:rPr kumimoji="1" lang="zh-CN" altLang="en-US" sz="2400" dirty="0">
                    <a:solidFill>
                      <a:schemeClr val="accent1"/>
                    </a:solidFill>
                  </a:rPr>
                  <a:t> </a:t>
                </a:r>
                <a:r>
                  <a:rPr kumimoji="1" lang="en-US" altLang="zh-CN" sz="2400" dirty="0">
                    <a:solidFill>
                      <a:schemeClr val="accent1"/>
                    </a:solidFill>
                  </a:rPr>
                  <a:t>understandings</a:t>
                </a:r>
                <a:r>
                  <a:rPr kumimoji="1" lang="zh-CN" altLang="en-US" sz="2400" dirty="0">
                    <a:solidFill>
                      <a:schemeClr val="accent1"/>
                    </a:solidFill>
                  </a:rPr>
                  <a:t> </a:t>
                </a:r>
                <a:r>
                  <a:rPr kumimoji="1" lang="en-US" altLang="zh-CN" sz="2400" dirty="0">
                    <a:solidFill>
                      <a:schemeClr val="accent1"/>
                    </a:solidFill>
                  </a:rPr>
                  <a:t>of</a:t>
                </a:r>
                <a:r>
                  <a:rPr kumimoji="1" lang="zh-CN" altLang="en-US" sz="2400" dirty="0">
                    <a:solidFill>
                      <a:schemeClr val="accent1"/>
                    </a:solidFill>
                  </a:rPr>
                  <a:t> </a:t>
                </a:r>
                <a:r>
                  <a:rPr kumimoji="1" lang="en-US" altLang="zh-CN" sz="2400" dirty="0">
                    <a:solidFill>
                      <a:schemeClr val="accent1"/>
                    </a:solidFill>
                  </a:rPr>
                  <a:t>these</a:t>
                </a:r>
                <a:r>
                  <a:rPr kumimoji="1" lang="zh-CN" altLang="en-US" sz="2400" dirty="0">
                    <a:solidFill>
                      <a:schemeClr val="accent1"/>
                    </a:solidFill>
                  </a:rPr>
                  <a:t> </a:t>
                </a:r>
                <a:r>
                  <a:rPr kumimoji="1" lang="en-US" altLang="zh-CN" sz="2400" dirty="0">
                    <a:solidFill>
                      <a:schemeClr val="accent1"/>
                    </a:solidFill>
                  </a:rPr>
                  <a:t>'unexpected'</a:t>
                </a:r>
                <a:r>
                  <a:rPr kumimoji="1" lang="zh-CN" altLang="en-US" sz="2400" dirty="0">
                    <a:solidFill>
                      <a:schemeClr val="accent1"/>
                    </a:solidFill>
                  </a:rPr>
                  <a:t> </a:t>
                </a:r>
                <a:r>
                  <a:rPr kumimoji="1" lang="en-US" altLang="zh-CN" sz="2400" dirty="0">
                    <a:solidFill>
                      <a:schemeClr val="accent1"/>
                    </a:solidFill>
                  </a:rPr>
                  <a:t>threshold</a:t>
                </a:r>
                <a:r>
                  <a:rPr kumimoji="1" lang="zh-CN" altLang="en-US" sz="2400" dirty="0">
                    <a:solidFill>
                      <a:schemeClr val="accent1"/>
                    </a:solidFill>
                  </a:rPr>
                  <a:t> </a:t>
                </a:r>
                <a:r>
                  <a:rPr kumimoji="1" lang="en-US" altLang="zh-CN" sz="2400" dirty="0">
                    <a:solidFill>
                      <a:schemeClr val="accent1"/>
                    </a:solidFill>
                  </a:rPr>
                  <a:t>enhancement! (Study </a:t>
                </a:r>
                <a:r>
                  <a:rPr lang="en-US" altLang="zh-CN" sz="2400" dirty="0"/>
                  <a:t>e</a:t>
                </a:r>
                <a:r>
                  <a:rPr lang="en-US" altLang="zh-CN" sz="2400" baseline="30000" dirty="0"/>
                  <a:t>+</a:t>
                </a:r>
                <a:r>
                  <a:rPr lang="en-US" altLang="zh-CN" sz="2400" dirty="0"/>
                  <a:t>e</a:t>
                </a:r>
                <a:r>
                  <a:rPr lang="en-US" altLang="zh-CN" sz="2400" baseline="30000" dirty="0"/>
                  <a:t>- </a:t>
                </a:r>
                <a:r>
                  <a:rPr lang="en-US" altLang="zh-CN" sz="2400" dirty="0"/>
                  <a:t> </a:t>
                </a:r>
                <a14:m>
                  <m:oMath xmlns:m="http://schemas.openxmlformats.org/officeDocument/2006/math">
                    <m:r>
                      <a:rPr lang="en-US" altLang="zh-CN" sz="2400" i="1">
                        <a:latin typeface="Cambria Math" panose="02040503050406030204" pitchFamily="18" charset="0"/>
                      </a:rPr>
                      <m:t>𝒑</m:t>
                    </m:r>
                    <m:acc>
                      <m:accPr>
                        <m:chr m:val="̅"/>
                        <m:ctrlPr>
                          <a:rPr lang="en-US" altLang="zh-CN" sz="2400" i="1">
                            <a:latin typeface="Cambria Math"/>
                          </a:rPr>
                        </m:ctrlPr>
                      </m:accPr>
                      <m:e>
                        <m:r>
                          <a:rPr lang="en-US" altLang="zh-CN" sz="2400" i="1">
                            <a:latin typeface="Cambria Math" panose="02040503050406030204" pitchFamily="18" charset="0"/>
                          </a:rPr>
                          <m:t>𝒑</m:t>
                        </m:r>
                      </m:e>
                    </m:acc>
                    <m:r>
                      <a:rPr lang="en-US" altLang="zh-CN" sz="2400" i="1">
                        <a:latin typeface="Cambria Math" panose="02040503050406030204" pitchFamily="18" charset="0"/>
                      </a:rPr>
                      <m:t>,</m:t>
                    </m:r>
                    <m:r>
                      <a:rPr lang="en-US" altLang="zh-CN" sz="2400" i="1">
                        <a:latin typeface="Cambria Math" panose="02040503050406030204" pitchFamily="18" charset="0"/>
                      </a:rPr>
                      <m:t>𝒏</m:t>
                    </m:r>
                    <m:acc>
                      <m:accPr>
                        <m:chr m:val="̅"/>
                        <m:ctrlPr>
                          <a:rPr lang="en-US" altLang="zh-CN" sz="2400" i="1">
                            <a:latin typeface="Cambria Math"/>
                          </a:rPr>
                        </m:ctrlPr>
                      </m:accPr>
                      <m:e>
                        <m:r>
                          <a:rPr lang="en-US" altLang="zh-CN" sz="2400" i="1">
                            <a:latin typeface="Cambria Math" panose="02040503050406030204" pitchFamily="18" charset="0"/>
                          </a:rPr>
                          <m:t>𝒏</m:t>
                        </m:r>
                      </m:e>
                    </m:acc>
                    <m:r>
                      <a:rPr lang="en-US" altLang="zh-CN" sz="2400" i="1">
                        <a:latin typeface="Cambria Math" panose="02040503050406030204" pitchFamily="18" charset="0"/>
                      </a:rPr>
                      <m:t>,</m:t>
                    </m:r>
                    <m:r>
                      <a:rPr lang="zh-CN" altLang="en-US" sz="2400" i="1">
                        <a:latin typeface="Cambria Math" panose="02040503050406030204" pitchFamily="18" charset="0"/>
                      </a:rPr>
                      <m:t>𝚲</m:t>
                    </m:r>
                    <m:acc>
                      <m:accPr>
                        <m:chr m:val="̅"/>
                        <m:ctrlPr>
                          <a:rPr lang="en-US" altLang="zh-CN" sz="2400" i="1">
                            <a:latin typeface="Cambria Math"/>
                          </a:rPr>
                        </m:ctrlPr>
                      </m:accPr>
                      <m:e>
                        <m:r>
                          <a:rPr lang="zh-CN" altLang="en-US" sz="2400" i="1">
                            <a:latin typeface="Cambria Math" panose="02040503050406030204" pitchFamily="18" charset="0"/>
                          </a:rPr>
                          <m:t>𝚲</m:t>
                        </m:r>
                      </m:e>
                    </m:acc>
                    <m:r>
                      <a:rPr lang="en-US" altLang="zh-CN" sz="2400" b="1" i="1" smtClean="0">
                        <a:latin typeface="Cambria Math" panose="02040503050406030204" pitchFamily="18" charset="0"/>
                      </a:rPr>
                      <m:t>,</m:t>
                    </m:r>
                    <m:r>
                      <a:rPr lang="zh-CN" altLang="en-US" sz="2400" b="1" i="1" smtClean="0">
                        <a:latin typeface="Cambria Math" panose="02040503050406030204" pitchFamily="18" charset="0"/>
                      </a:rPr>
                      <m:t>𝚺</m:t>
                    </m:r>
                    <m:acc>
                      <m:accPr>
                        <m:chr m:val="̅"/>
                        <m:ctrlPr>
                          <a:rPr lang="en-US" altLang="zh-CN" sz="2400" i="1">
                            <a:latin typeface="Cambria Math"/>
                          </a:rPr>
                        </m:ctrlPr>
                      </m:accPr>
                      <m:e>
                        <m:r>
                          <a:rPr lang="zh-CN" altLang="en-US" sz="2400" i="1" smtClean="0">
                            <a:latin typeface="Cambria Math" panose="02040503050406030204" pitchFamily="18" charset="0"/>
                          </a:rPr>
                          <m:t>𝚺</m:t>
                        </m:r>
                      </m:e>
                    </m:acc>
                    <m:r>
                      <a:rPr lang="en-US" altLang="zh-CN" sz="2400" b="1" i="1" smtClean="0">
                        <a:latin typeface="Cambria Math" panose="02040503050406030204" pitchFamily="18" charset="0"/>
                      </a:rPr>
                      <m:t>,</m:t>
                    </m:r>
                    <m:r>
                      <a:rPr lang="zh-CN" altLang="en-US" sz="2400" i="1" dirty="0" smtClean="0">
                        <a:latin typeface="Cambria Math" panose="02040503050406030204" pitchFamily="18" charset="0"/>
                      </a:rPr>
                      <m:t>𝚵</m:t>
                    </m:r>
                    <m:acc>
                      <m:accPr>
                        <m:chr m:val="̅"/>
                        <m:ctrlPr>
                          <a:rPr lang="en-US" altLang="zh-CN" sz="2400" i="1">
                            <a:latin typeface="Cambria Math"/>
                          </a:rPr>
                        </m:ctrlPr>
                      </m:accPr>
                      <m:e>
                        <m:r>
                          <a:rPr lang="zh-CN" altLang="en-US" sz="2400" i="1" smtClean="0">
                            <a:latin typeface="Cambria Math" panose="02040503050406030204" pitchFamily="18" charset="0"/>
                          </a:rPr>
                          <m:t>𝚵</m:t>
                        </m:r>
                      </m:e>
                    </m:acc>
                    <m:r>
                      <a:rPr lang="en-US" altLang="zh-CN" sz="2400" b="1" i="0" smtClean="0">
                        <a:latin typeface="Cambria Math" panose="02040503050406030204" pitchFamily="18" charset="0"/>
                      </a:rPr>
                      <m:t>,</m:t>
                    </m:r>
                    <m:r>
                      <a:rPr lang="zh-CN" altLang="en-US" sz="2400" b="1" i="1" smtClean="0">
                        <a:latin typeface="Cambria Math" panose="02040503050406030204" pitchFamily="18" charset="0"/>
                      </a:rPr>
                      <m:t>𝛀</m:t>
                    </m:r>
                    <m:sSub>
                      <m:sSubPr>
                        <m:ctrlPr>
                          <a:rPr lang="en-US" altLang="zh-CN" sz="2400" b="1" i="1" smtClean="0">
                            <a:latin typeface="Cambria Math"/>
                          </a:rPr>
                        </m:ctrlPr>
                      </m:sSubPr>
                      <m:e>
                        <m:acc>
                          <m:accPr>
                            <m:chr m:val="̅"/>
                            <m:ctrlPr>
                              <a:rPr lang="en-US" altLang="zh-CN" sz="2400" i="1" smtClean="0">
                                <a:latin typeface="Cambria Math"/>
                              </a:rPr>
                            </m:ctrlPr>
                          </m:accPr>
                          <m:e>
                            <m:r>
                              <a:rPr lang="zh-CN" altLang="en-US" sz="2400" i="1" smtClean="0">
                                <a:latin typeface="Cambria Math" panose="02040503050406030204" pitchFamily="18" charset="0"/>
                              </a:rPr>
                              <m:t>𝛀</m:t>
                            </m:r>
                          </m:e>
                        </m:acc>
                        <m:r>
                          <a:rPr lang="en-US" altLang="zh-CN" sz="2400">
                            <a:latin typeface="Cambria Math" panose="02040503050406030204" pitchFamily="18" charset="0"/>
                          </a:rPr>
                          <m:t>,</m:t>
                        </m:r>
                        <m:r>
                          <a:rPr lang="zh-CN" altLang="en-US" sz="2400" i="1">
                            <a:latin typeface="Cambria Math" panose="02040503050406030204" pitchFamily="18" charset="0"/>
                          </a:rPr>
                          <m:t>𝚲</m:t>
                        </m:r>
                      </m:e>
                      <m:sub>
                        <m:r>
                          <a:rPr lang="en-US" altLang="zh-CN" sz="2400" b="1" i="1" smtClean="0">
                            <a:latin typeface="Cambria Math" panose="02040503050406030204" pitchFamily="18" charset="0"/>
                          </a:rPr>
                          <m:t>𝒄</m:t>
                        </m:r>
                      </m:sub>
                    </m:sSub>
                    <m:acc>
                      <m:accPr>
                        <m:chr m:val="̅"/>
                        <m:ctrlPr>
                          <a:rPr lang="en-US" altLang="zh-CN" sz="2400" b="1" i="1" smtClean="0">
                            <a:latin typeface="Cambria Math"/>
                          </a:rPr>
                        </m:ctrlPr>
                      </m:accPr>
                      <m:e>
                        <m:sSub>
                          <m:sSubPr>
                            <m:ctrlPr>
                              <a:rPr lang="en-US" altLang="zh-CN" sz="2400" b="1" i="1" smtClean="0">
                                <a:latin typeface="Cambria Math"/>
                              </a:rPr>
                            </m:ctrlPr>
                          </m:sSubPr>
                          <m:e>
                            <m:r>
                              <a:rPr lang="zh-CN" altLang="en-US" sz="2400" b="1" i="1" smtClean="0">
                                <a:latin typeface="Cambria Math" panose="02040503050406030204" pitchFamily="18" charset="0"/>
                              </a:rPr>
                              <m:t>𝚲</m:t>
                            </m:r>
                          </m:e>
                          <m:sub>
                            <m:r>
                              <a:rPr lang="en-US" altLang="zh-CN" sz="2400" b="1" i="1" smtClean="0">
                                <a:latin typeface="Cambria Math" panose="02040503050406030204" pitchFamily="18" charset="0"/>
                              </a:rPr>
                              <m:t>𝒄</m:t>
                            </m:r>
                          </m:sub>
                        </m:sSub>
                      </m:e>
                    </m:acc>
                    <m:r>
                      <a:rPr lang="en-US" altLang="zh-CN" sz="2400">
                        <a:latin typeface="Cambria Math" panose="02040503050406030204" pitchFamily="18" charset="0"/>
                      </a:rPr>
                      <m:t>,</m:t>
                    </m:r>
                    <m:sSub>
                      <m:sSubPr>
                        <m:ctrlPr>
                          <a:rPr lang="en-US" altLang="zh-CN" sz="2400" i="1">
                            <a:latin typeface="Cambria Math"/>
                          </a:rPr>
                        </m:ctrlPr>
                      </m:sSubPr>
                      <m:e>
                        <m:r>
                          <a:rPr lang="zh-CN" altLang="en-US" sz="2400" i="1" smtClean="0">
                            <a:latin typeface="Cambria Math" panose="02040503050406030204" pitchFamily="18" charset="0"/>
                          </a:rPr>
                          <m:t>𝚺</m:t>
                        </m:r>
                      </m:e>
                      <m:sub>
                        <m:r>
                          <a:rPr lang="en-US" altLang="zh-CN" sz="2400" i="1">
                            <a:latin typeface="Cambria Math" panose="02040503050406030204" pitchFamily="18" charset="0"/>
                          </a:rPr>
                          <m:t>𝒄</m:t>
                        </m:r>
                      </m:sub>
                    </m:sSub>
                    <m:acc>
                      <m:accPr>
                        <m:chr m:val="̅"/>
                        <m:ctrlPr>
                          <a:rPr lang="en-US" altLang="zh-CN" sz="2400" i="1">
                            <a:latin typeface="Cambria Math"/>
                          </a:rPr>
                        </m:ctrlPr>
                      </m:accPr>
                      <m:e>
                        <m:sSub>
                          <m:sSubPr>
                            <m:ctrlPr>
                              <a:rPr lang="en-US" altLang="zh-CN" sz="2400" i="1">
                                <a:latin typeface="Cambria Math"/>
                              </a:rPr>
                            </m:ctrlPr>
                          </m:sSubPr>
                          <m:e>
                            <m:r>
                              <a:rPr lang="zh-CN" altLang="en-US" sz="2400" i="1" smtClean="0">
                                <a:latin typeface="Cambria Math" panose="02040503050406030204" pitchFamily="18" charset="0"/>
                              </a:rPr>
                              <m:t>𝚺</m:t>
                            </m:r>
                          </m:e>
                          <m:sub>
                            <m:r>
                              <a:rPr lang="en-US" altLang="zh-CN" sz="2400" i="1">
                                <a:latin typeface="Cambria Math" panose="02040503050406030204" pitchFamily="18" charset="0"/>
                              </a:rPr>
                              <m:t>𝒄</m:t>
                            </m:r>
                          </m:sub>
                        </m:sSub>
                      </m:e>
                    </m:acc>
                    <m:r>
                      <a:rPr lang="en-US" altLang="zh-CN" sz="2400" b="1" i="1" smtClean="0">
                        <a:latin typeface="Cambria Math"/>
                      </a:rPr>
                      <m:t>,</m:t>
                    </m:r>
                  </m:oMath>
                </a14:m>
                <a:r>
                  <a:rPr lang="en-US" altLang="zh-CN" sz="2400" dirty="0"/>
                  <a:t> </a:t>
                </a:r>
                <a14:m>
                  <m:oMath xmlns:m="http://schemas.openxmlformats.org/officeDocument/2006/math">
                    <m:sSub>
                      <m:sSubPr>
                        <m:ctrlPr>
                          <a:rPr lang="en-US" altLang="zh-CN" sz="2400" i="1">
                            <a:latin typeface="Cambria Math"/>
                          </a:rPr>
                        </m:ctrlPr>
                      </m:sSubPr>
                      <m:e>
                        <m:r>
                          <a:rPr lang="zh-CN" altLang="en-US" sz="2400" i="1" smtClean="0">
                            <a:latin typeface="Cambria Math" panose="02040503050406030204" pitchFamily="18" charset="0"/>
                          </a:rPr>
                          <m:t>𝚵</m:t>
                        </m:r>
                      </m:e>
                      <m:sub>
                        <m:r>
                          <a:rPr lang="en-US" altLang="zh-CN" sz="2400" i="1">
                            <a:latin typeface="Cambria Math" panose="02040503050406030204" pitchFamily="18" charset="0"/>
                          </a:rPr>
                          <m:t>𝒄</m:t>
                        </m:r>
                      </m:sub>
                    </m:sSub>
                    <m:acc>
                      <m:accPr>
                        <m:chr m:val="̅"/>
                        <m:ctrlPr>
                          <a:rPr lang="en-US" altLang="zh-CN" sz="2400" i="1">
                            <a:latin typeface="Cambria Math"/>
                          </a:rPr>
                        </m:ctrlPr>
                      </m:accPr>
                      <m:e>
                        <m:sSub>
                          <m:sSubPr>
                            <m:ctrlPr>
                              <a:rPr lang="en-US" altLang="zh-CN" sz="2400" i="1">
                                <a:latin typeface="Cambria Math"/>
                              </a:rPr>
                            </m:ctrlPr>
                          </m:sSubPr>
                          <m:e>
                            <m:r>
                              <a:rPr lang="zh-CN" altLang="en-US" sz="2400" i="1" smtClean="0">
                                <a:latin typeface="Cambria Math" panose="02040503050406030204" pitchFamily="18" charset="0"/>
                              </a:rPr>
                              <m:t>𝚵</m:t>
                            </m:r>
                          </m:e>
                          <m:sub>
                            <m:r>
                              <a:rPr lang="en-US" altLang="zh-CN" sz="2400" i="1">
                                <a:latin typeface="Cambria Math" panose="02040503050406030204" pitchFamily="18" charset="0"/>
                              </a:rPr>
                              <m:t>𝒄</m:t>
                            </m:r>
                          </m:sub>
                        </m:sSub>
                      </m:e>
                    </m:acc>
                    <m:r>
                      <a:rPr lang="en-US" altLang="zh-CN" sz="2400">
                        <a:latin typeface="Cambria Math" panose="02040503050406030204" pitchFamily="18" charset="0"/>
                      </a:rPr>
                      <m:t>,</m:t>
                    </m:r>
                    <m:sSub>
                      <m:sSubPr>
                        <m:ctrlPr>
                          <a:rPr lang="en-US" altLang="zh-CN" sz="2400" i="1">
                            <a:latin typeface="Cambria Math"/>
                          </a:rPr>
                        </m:ctrlPr>
                      </m:sSubPr>
                      <m:e>
                        <m:r>
                          <a:rPr lang="zh-CN" altLang="en-US" sz="2400" i="1" smtClean="0">
                            <a:latin typeface="Cambria Math" panose="02040503050406030204" pitchFamily="18" charset="0"/>
                          </a:rPr>
                          <m:t>𝛀</m:t>
                        </m:r>
                      </m:e>
                      <m:sub>
                        <m:r>
                          <a:rPr lang="en-US" altLang="zh-CN" sz="2400" i="1">
                            <a:latin typeface="Cambria Math" panose="02040503050406030204" pitchFamily="18" charset="0"/>
                          </a:rPr>
                          <m:t>𝒄</m:t>
                        </m:r>
                      </m:sub>
                    </m:sSub>
                    <m:acc>
                      <m:accPr>
                        <m:chr m:val="̅"/>
                        <m:ctrlPr>
                          <a:rPr lang="en-US" altLang="zh-CN" sz="2400" i="1">
                            <a:latin typeface="Cambria Math"/>
                          </a:rPr>
                        </m:ctrlPr>
                      </m:accPr>
                      <m:e>
                        <m:sSub>
                          <m:sSubPr>
                            <m:ctrlPr>
                              <a:rPr lang="en-US" altLang="zh-CN" sz="2400" i="1">
                                <a:latin typeface="Cambria Math"/>
                              </a:rPr>
                            </m:ctrlPr>
                          </m:sSubPr>
                          <m:e>
                            <m:r>
                              <a:rPr lang="zh-CN" altLang="en-US" sz="2400" i="1" smtClean="0">
                                <a:latin typeface="Cambria Math" panose="02040503050406030204" pitchFamily="18" charset="0"/>
                              </a:rPr>
                              <m:t>𝛀</m:t>
                            </m:r>
                          </m:e>
                          <m:sub>
                            <m:r>
                              <a:rPr lang="en-US" altLang="zh-CN" sz="2400" i="1">
                                <a:latin typeface="Cambria Math" panose="02040503050406030204" pitchFamily="18" charset="0"/>
                              </a:rPr>
                              <m:t>𝒄</m:t>
                            </m:r>
                          </m:sub>
                        </m:sSub>
                      </m:e>
                    </m:acc>
                  </m:oMath>
                </a14:m>
                <a:r>
                  <a:rPr lang="en-US" altLang="zh-CN" sz="2400" dirty="0"/>
                  <a:t> … @threshold</a:t>
                </a:r>
                <a:r>
                  <a:rPr kumimoji="1" lang="en-US" altLang="zh-CN" sz="2400" dirty="0">
                    <a:solidFill>
                      <a:schemeClr val="accent1"/>
                    </a:solidFill>
                  </a:rPr>
                  <a:t>)</a:t>
                </a:r>
                <a:endParaRPr kumimoji="1" lang="en-US" sz="2400" dirty="0">
                  <a:solidFill>
                    <a:schemeClr val="accent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55187" y="5209212"/>
                <a:ext cx="8810705" cy="1602298"/>
              </a:xfrm>
              <a:prstGeom prst="rect">
                <a:avLst/>
              </a:prstGeom>
              <a:blipFill rotWithShape="1">
                <a:blip r:embed="rId7"/>
                <a:stretch>
                  <a:fillRect l="-1037" t="-3053" b="-6489"/>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xmlns="" id="{229D1AC3-2A83-44AE-91E3-D39D61BA9DEB}"/>
              </a:ext>
            </a:extLst>
          </p:cNvPr>
          <p:cNvSpPr>
            <a:spLocks noGrp="1"/>
          </p:cNvSpPr>
          <p:nvPr>
            <p:ph type="title"/>
          </p:nvPr>
        </p:nvSpPr>
        <p:spPr>
          <a:xfrm>
            <a:off x="228600" y="0"/>
            <a:ext cx="8663880" cy="685800"/>
          </a:xfrm>
        </p:spPr>
        <p:txBody>
          <a:bodyPr/>
          <a:lstStyle/>
          <a:p>
            <a:r>
              <a:rPr kumimoji="1" lang="en-US" altLang="zh-CN" sz="3600" dirty="0"/>
              <a:t>The</a:t>
            </a:r>
            <a:r>
              <a:rPr kumimoji="1" lang="zh-CN" altLang="en-US" sz="3600" dirty="0"/>
              <a:t> </a:t>
            </a:r>
            <a:r>
              <a:rPr kumimoji="1" lang="en-US" altLang="zh-CN" sz="3600" dirty="0"/>
              <a:t>threshold</a:t>
            </a:r>
            <a:r>
              <a:rPr kumimoji="1" lang="zh-CN" altLang="en-US" sz="3600" dirty="0"/>
              <a:t> </a:t>
            </a:r>
            <a:r>
              <a:rPr kumimoji="1" lang="en-US" altLang="zh-CN" sz="3600" dirty="0"/>
              <a:t>production</a:t>
            </a:r>
            <a:r>
              <a:rPr kumimoji="1" lang="zh-CN" altLang="en-US" sz="3600" dirty="0"/>
              <a:t> </a:t>
            </a:r>
            <a:r>
              <a:rPr kumimoji="1" lang="en-US" altLang="zh-CN" sz="3600" dirty="0"/>
              <a:t>of</a:t>
            </a:r>
            <a:r>
              <a:rPr kumimoji="1" lang="zh-CN" altLang="en-US" sz="3600" dirty="0"/>
              <a:t> </a:t>
            </a:r>
            <a:r>
              <a:rPr kumimoji="1" lang="en-US" altLang="zh-CN" sz="3600" dirty="0"/>
              <a:t>baryon</a:t>
            </a:r>
            <a:r>
              <a:rPr kumimoji="1" lang="zh-CN" altLang="en-US" sz="3600" dirty="0"/>
              <a:t> </a:t>
            </a:r>
            <a:r>
              <a:rPr kumimoji="1" lang="en-US" altLang="zh-CN" sz="3600" dirty="0"/>
              <a:t>pair</a:t>
            </a:r>
            <a:r>
              <a:rPr kumimoji="1" lang="zh-CN" altLang="en-US" sz="3600" dirty="0"/>
              <a:t> </a:t>
            </a:r>
            <a:endParaRPr lang="zh-CN" altLang="en-US" sz="3600" dirty="0"/>
          </a:p>
        </p:txBody>
      </p:sp>
      <p:pic>
        <p:nvPicPr>
          <p:cNvPr id="7" name="图片 6">
            <a:extLst>
              <a:ext uri="{FF2B5EF4-FFF2-40B4-BE49-F238E27FC236}">
                <a16:creationId xmlns:a16="http://schemas.microsoft.com/office/drawing/2014/main" xmlns="" id="{00BB413E-55BA-4147-A342-C2FE763CA4F0}"/>
              </a:ext>
            </a:extLst>
          </p:cNvPr>
          <p:cNvPicPr>
            <a:picLocks noChangeAspect="1"/>
          </p:cNvPicPr>
          <p:nvPr/>
        </p:nvPicPr>
        <p:blipFill>
          <a:blip r:embed="rId8"/>
          <a:stretch>
            <a:fillRect/>
          </a:stretch>
        </p:blipFill>
        <p:spPr>
          <a:xfrm>
            <a:off x="6192911" y="1317528"/>
            <a:ext cx="2894053" cy="2313150"/>
          </a:xfrm>
          <a:prstGeom prst="rect">
            <a:avLst/>
          </a:prstGeom>
        </p:spPr>
      </p:pic>
      <p:pic>
        <p:nvPicPr>
          <p:cNvPr id="12" name="图片 11">
            <a:extLst>
              <a:ext uri="{FF2B5EF4-FFF2-40B4-BE49-F238E27FC236}">
                <a16:creationId xmlns:a16="http://schemas.microsoft.com/office/drawing/2014/main" xmlns="" id="{A032E1A2-DEE5-494C-B989-D0E17BA1231E}"/>
              </a:ext>
            </a:extLst>
          </p:cNvPr>
          <p:cNvPicPr>
            <a:picLocks noChangeAspect="1"/>
          </p:cNvPicPr>
          <p:nvPr/>
        </p:nvPicPr>
        <p:blipFill>
          <a:blip r:embed="rId9"/>
          <a:stretch>
            <a:fillRect/>
          </a:stretch>
        </p:blipFill>
        <p:spPr>
          <a:xfrm>
            <a:off x="7010400" y="1030643"/>
            <a:ext cx="1687008" cy="411818"/>
          </a:xfrm>
          <a:prstGeom prst="rect">
            <a:avLst/>
          </a:prstGeom>
        </p:spPr>
      </p:pic>
      <p:sp>
        <p:nvSpPr>
          <p:cNvPr id="5" name="Slide Number Placeholder 4"/>
          <p:cNvSpPr>
            <a:spLocks noGrp="1"/>
          </p:cNvSpPr>
          <p:nvPr>
            <p:ph type="sldNum" sz="quarter" idx="10"/>
          </p:nvPr>
        </p:nvSpPr>
        <p:spPr/>
        <p:txBody>
          <a:bodyPr/>
          <a:lstStyle/>
          <a:p>
            <a:fld id="{C973300C-797F-D148-A78D-320196FBAF04}" type="slidenum">
              <a:rPr lang="en-US" smtClean="0"/>
              <a:pPr/>
              <a:t>20</a:t>
            </a:fld>
            <a:endParaRPr lang="en-US" dirty="0"/>
          </a:p>
        </p:txBody>
      </p:sp>
    </p:spTree>
    <p:extLst>
      <p:ext uri="{BB962C8B-B14F-4D97-AF65-F5344CB8AC3E}">
        <p14:creationId xmlns:p14="http://schemas.microsoft.com/office/powerpoint/2010/main" val="1929944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E169C19-8EE8-43CE-9D94-B5A9F2B0362A}"/>
              </a:ext>
            </a:extLst>
          </p:cNvPr>
          <p:cNvSpPr>
            <a:spLocks noGrp="1"/>
          </p:cNvSpPr>
          <p:nvPr>
            <p:ph type="title"/>
          </p:nvPr>
        </p:nvSpPr>
        <p:spPr>
          <a:xfrm>
            <a:off x="228600" y="0"/>
            <a:ext cx="8293608" cy="685800"/>
          </a:xfrm>
        </p:spPr>
        <p:txBody>
          <a:bodyPr/>
          <a:lstStyle/>
          <a:p>
            <a:r>
              <a:rPr lang="zh-CN" altLang="en-US" dirty="0"/>
              <a:t>极化依赖的</a:t>
            </a:r>
            <a:r>
              <a:rPr lang="en-US" altLang="zh-CN" dirty="0"/>
              <a:t>Collins</a:t>
            </a:r>
            <a:r>
              <a:rPr lang="zh-CN" altLang="en-US" dirty="0"/>
              <a:t>碎裂函数测量</a:t>
            </a:r>
          </a:p>
        </p:txBody>
      </p:sp>
      <p:pic>
        <p:nvPicPr>
          <p:cNvPr id="11"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598" y="1021904"/>
            <a:ext cx="6594804" cy="2972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9539" y="4690343"/>
            <a:ext cx="4129328" cy="129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a:extLst>
              <a:ext uri="{FF2B5EF4-FFF2-40B4-BE49-F238E27FC236}">
                <a16:creationId xmlns:a16="http://schemas.microsoft.com/office/drawing/2014/main" xmlns="" id="{1367810E-37BC-4B71-847E-9A4C7BD2405D}"/>
              </a:ext>
            </a:extLst>
          </p:cNvPr>
          <p:cNvSpPr/>
          <p:nvPr/>
        </p:nvSpPr>
        <p:spPr>
          <a:xfrm>
            <a:off x="2467684" y="6130280"/>
            <a:ext cx="4734394" cy="369332"/>
          </a:xfrm>
          <a:prstGeom prst="rect">
            <a:avLst/>
          </a:prstGeom>
        </p:spPr>
        <p:txBody>
          <a:bodyPr wrap="square">
            <a:spAutoFit/>
          </a:bodyPr>
          <a:lstStyle/>
          <a:p>
            <a:pPr defTabSz="914353"/>
            <a:r>
              <a:rPr lang="en-US" altLang="zh-CN" sz="1800" dirty="0">
                <a:solidFill>
                  <a:srgbClr val="C00000"/>
                </a:solidFill>
              </a:rPr>
              <a:t>J. C. Collins, </a:t>
            </a:r>
            <a:r>
              <a:rPr lang="en-US" altLang="zh-CN" sz="1800" dirty="0" err="1">
                <a:solidFill>
                  <a:srgbClr val="C00000"/>
                </a:solidFill>
              </a:rPr>
              <a:t>Nucl</a:t>
            </a:r>
            <a:r>
              <a:rPr lang="en-US" altLang="zh-CN" sz="1800" dirty="0" smtClean="0">
                <a:solidFill>
                  <a:srgbClr val="C00000"/>
                </a:solidFill>
              </a:rPr>
              <a:t>. Phys</a:t>
            </a:r>
            <a:r>
              <a:rPr lang="en-US" altLang="zh-CN" sz="1800" dirty="0">
                <a:solidFill>
                  <a:srgbClr val="C00000"/>
                </a:solidFill>
              </a:rPr>
              <a:t>. B396, 161 (1993)</a:t>
            </a:r>
            <a:endParaRPr lang="zh-CN" altLang="en-US" sz="1800" dirty="0">
              <a:solidFill>
                <a:srgbClr val="C00000"/>
              </a:solidFill>
            </a:endParaRPr>
          </a:p>
        </p:txBody>
      </p:sp>
      <p:sp>
        <p:nvSpPr>
          <p:cNvPr id="3" name="Date Placeholder 2"/>
          <p:cNvSpPr>
            <a:spLocks noGrp="1"/>
          </p:cNvSpPr>
          <p:nvPr>
            <p:ph type="dt" sz="half" idx="11"/>
          </p:nvPr>
        </p:nvSpPr>
        <p:spPr/>
        <p:txBody>
          <a:bodyPr/>
          <a:lstStyle/>
          <a:p>
            <a:r>
              <a:rPr lang="en-US" altLang="zh-CN" smtClean="0"/>
              <a:t>HFCPV2019</a:t>
            </a:r>
            <a:endParaRPr lang="zh-CN" altLang="en-US"/>
          </a:p>
        </p:txBody>
      </p:sp>
      <p:sp>
        <p:nvSpPr>
          <p:cNvPr id="5" name="Footer Placeholder 4"/>
          <p:cNvSpPr>
            <a:spLocks noGrp="1"/>
          </p:cNvSpPr>
          <p:nvPr>
            <p:ph type="ftr" sz="quarter" idx="12"/>
          </p:nvPr>
        </p:nvSpPr>
        <p:spPr/>
        <p:txBody>
          <a:bodyPr/>
          <a:lstStyle/>
          <a:p>
            <a:r>
              <a:rPr lang="en-US" altLang="zh-CN" smtClean="0"/>
              <a:t>G.S. Huang: STCF</a:t>
            </a:r>
            <a:endParaRPr lang="zh-CN" altLang="en-US" dirty="0"/>
          </a:p>
        </p:txBody>
      </p:sp>
      <p:sp>
        <p:nvSpPr>
          <p:cNvPr id="7" name="Slide Number Placeholder 6"/>
          <p:cNvSpPr>
            <a:spLocks noGrp="1"/>
          </p:cNvSpPr>
          <p:nvPr>
            <p:ph type="sldNum" sz="quarter" idx="10"/>
          </p:nvPr>
        </p:nvSpPr>
        <p:spPr/>
        <p:txBody>
          <a:bodyPr/>
          <a:lstStyle/>
          <a:p>
            <a:fld id="{C973300C-797F-D148-A78D-320196FBAF04}" type="slidenum">
              <a:rPr lang="en-US" smtClean="0"/>
              <a:pPr/>
              <a:t>21</a:t>
            </a:fld>
            <a:endParaRPr lang="en-US" dirty="0"/>
          </a:p>
        </p:txBody>
      </p:sp>
    </p:spTree>
    <p:extLst>
      <p:ext uri="{BB962C8B-B14F-4D97-AF65-F5344CB8AC3E}">
        <p14:creationId xmlns:p14="http://schemas.microsoft.com/office/powerpoint/2010/main" val="58125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6D445710-D1B8-46BC-81E2-2413E38FE7AD}"/>
              </a:ext>
            </a:extLst>
          </p:cNvPr>
          <p:cNvSpPr>
            <a:spLocks noGrp="1"/>
          </p:cNvSpPr>
          <p:nvPr>
            <p:ph type="title"/>
          </p:nvPr>
        </p:nvSpPr>
        <p:spPr>
          <a:xfrm>
            <a:off x="99575" y="0"/>
            <a:ext cx="8915400" cy="685800"/>
          </a:xfrm>
        </p:spPr>
        <p:txBody>
          <a:bodyPr/>
          <a:lstStyle/>
          <a:p>
            <a:r>
              <a:rPr lang="en-US" altLang="zh-CN" dirty="0"/>
              <a:t>Collins Fragmentation Function</a:t>
            </a:r>
            <a:r>
              <a:rPr lang="zh-CN" altLang="en-US" dirty="0"/>
              <a:t> </a:t>
            </a:r>
            <a:r>
              <a:rPr lang="en-US" altLang="zh-CN" dirty="0"/>
              <a:t>(FF)</a:t>
            </a:r>
            <a:endParaRPr lang="zh-CN" altLang="en-US" dirty="0"/>
          </a:p>
        </p:txBody>
      </p:sp>
      <p:sp>
        <p:nvSpPr>
          <p:cNvPr id="8" name="矩形 7"/>
          <p:cNvSpPr/>
          <p:nvPr/>
        </p:nvSpPr>
        <p:spPr>
          <a:xfrm>
            <a:off x="309177" y="3173046"/>
            <a:ext cx="4750583" cy="2554545"/>
          </a:xfrm>
          <a:prstGeom prst="rect">
            <a:avLst/>
          </a:prstGeom>
        </p:spPr>
        <p:txBody>
          <a:bodyPr wrap="square">
            <a:spAutoFit/>
          </a:bodyPr>
          <a:lstStyle/>
          <a:p>
            <a:pPr defTabSz="914353"/>
            <a:r>
              <a:rPr lang="en-US" altLang="zh-CN" sz="2000" b="1" i="1" dirty="0">
                <a:solidFill>
                  <a:prstClr val="black"/>
                </a:solidFill>
                <a:latin typeface="Times New Roman" pitchFamily="18" charset="0"/>
                <a:cs typeface="Times New Roman" pitchFamily="18" charset="0"/>
              </a:rPr>
              <a:t>D</a:t>
            </a:r>
            <a:r>
              <a:rPr lang="en-US" altLang="zh-CN" sz="2000" b="1" baseline="-25000" dirty="0">
                <a:solidFill>
                  <a:prstClr val="black"/>
                </a:solidFill>
                <a:latin typeface="Times New Roman" pitchFamily="18" charset="0"/>
                <a:cs typeface="Times New Roman" pitchFamily="18" charset="0"/>
              </a:rPr>
              <a:t>1</a:t>
            </a:r>
            <a:r>
              <a:rPr lang="en-US" altLang="zh-CN" sz="2000" b="1" dirty="0">
                <a:solidFill>
                  <a:prstClr val="black"/>
                </a:solidFill>
                <a:latin typeface="Times New Roman" pitchFamily="18" charset="0"/>
                <a:cs typeface="Times New Roman" pitchFamily="18" charset="0"/>
              </a:rPr>
              <a:t>: the </a:t>
            </a:r>
            <a:r>
              <a:rPr lang="en-US" altLang="zh-CN" sz="2000" b="1" dirty="0" err="1">
                <a:solidFill>
                  <a:prstClr val="black"/>
                </a:solidFill>
                <a:latin typeface="Times New Roman" pitchFamily="18" charset="0"/>
                <a:cs typeface="Times New Roman" pitchFamily="18" charset="0"/>
              </a:rPr>
              <a:t>unpolarized</a:t>
            </a:r>
            <a:r>
              <a:rPr lang="en-US" altLang="zh-CN" sz="2000" b="1" dirty="0">
                <a:solidFill>
                  <a:prstClr val="black"/>
                </a:solidFill>
                <a:latin typeface="Times New Roman" pitchFamily="18" charset="0"/>
                <a:cs typeface="Times New Roman" pitchFamily="18" charset="0"/>
              </a:rPr>
              <a:t> FF</a:t>
            </a:r>
          </a:p>
          <a:p>
            <a:pPr defTabSz="914353"/>
            <a:r>
              <a:rPr lang="en-US" altLang="zh-CN" sz="2000" b="1" i="1" dirty="0">
                <a:solidFill>
                  <a:prstClr val="black"/>
                </a:solidFill>
                <a:latin typeface="Times New Roman" pitchFamily="18" charset="0"/>
                <a:cs typeface="Times New Roman" pitchFamily="18" charset="0"/>
              </a:rPr>
              <a:t>H</a:t>
            </a:r>
            <a:r>
              <a:rPr lang="en-US" altLang="zh-CN" sz="2000" b="1" baseline="-25000" dirty="0">
                <a:solidFill>
                  <a:prstClr val="black"/>
                </a:solidFill>
                <a:latin typeface="Times New Roman" pitchFamily="18" charset="0"/>
                <a:cs typeface="Times New Roman" pitchFamily="18" charset="0"/>
              </a:rPr>
              <a:t>1</a:t>
            </a:r>
            <a:r>
              <a:rPr lang="en-US" altLang="zh-CN" sz="2000" b="1" dirty="0">
                <a:solidFill>
                  <a:prstClr val="black"/>
                </a:solidFill>
                <a:latin typeface="Times New Roman" pitchFamily="18" charset="0"/>
                <a:cs typeface="Times New Roman" pitchFamily="18" charset="0"/>
              </a:rPr>
              <a:t>: Collins FF</a:t>
            </a:r>
          </a:p>
          <a:p>
            <a:pPr defTabSz="914353"/>
            <a:r>
              <a:rPr lang="en-US" altLang="zh-CN" sz="2000" dirty="0">
                <a:solidFill>
                  <a:prstClr val="black"/>
                </a:solidFill>
              </a:rPr>
              <a:t>→ </a:t>
            </a:r>
            <a:r>
              <a:rPr lang="en-US" altLang="zh-CN" sz="2000" b="1" dirty="0">
                <a:solidFill>
                  <a:prstClr val="black"/>
                </a:solidFill>
                <a:latin typeface="Times New Roman" pitchFamily="18" charset="0"/>
                <a:cs typeface="Times New Roman" pitchFamily="18" charset="0"/>
              </a:rPr>
              <a:t>describes the fragmentation of a transversely polarized quark into a </a:t>
            </a:r>
            <a:r>
              <a:rPr lang="en-US" altLang="zh-CN" sz="2000" b="1" dirty="0" err="1">
                <a:solidFill>
                  <a:prstClr val="black"/>
                </a:solidFill>
                <a:latin typeface="Times New Roman" pitchFamily="18" charset="0"/>
                <a:cs typeface="Times New Roman" pitchFamily="18" charset="0"/>
              </a:rPr>
              <a:t>spinless</a:t>
            </a:r>
            <a:r>
              <a:rPr lang="en-US" altLang="zh-CN" sz="2000" b="1" dirty="0">
                <a:solidFill>
                  <a:prstClr val="black"/>
                </a:solidFill>
                <a:latin typeface="Times New Roman" pitchFamily="18" charset="0"/>
                <a:cs typeface="Times New Roman" pitchFamily="18" charset="0"/>
              </a:rPr>
              <a:t> hadron </a:t>
            </a:r>
            <a:r>
              <a:rPr lang="en-US" altLang="zh-CN" sz="2000" b="1" i="1" dirty="0">
                <a:solidFill>
                  <a:prstClr val="black"/>
                </a:solidFill>
                <a:latin typeface="Times New Roman" pitchFamily="18" charset="0"/>
                <a:cs typeface="Times New Roman" pitchFamily="18" charset="0"/>
              </a:rPr>
              <a:t>h</a:t>
            </a:r>
            <a:r>
              <a:rPr lang="en-US" altLang="zh-CN" sz="2000" b="1" dirty="0">
                <a:solidFill>
                  <a:prstClr val="black"/>
                </a:solidFill>
                <a:latin typeface="Times New Roman" pitchFamily="18" charset="0"/>
                <a:cs typeface="Times New Roman" pitchFamily="18" charset="0"/>
              </a:rPr>
              <a:t>.</a:t>
            </a:r>
          </a:p>
          <a:p>
            <a:pPr defTabSz="914353"/>
            <a:r>
              <a:rPr lang="en-US" altLang="zh-CN" sz="2000" dirty="0">
                <a:solidFill>
                  <a:prstClr val="black"/>
                </a:solidFill>
              </a:rPr>
              <a:t>→ </a:t>
            </a:r>
            <a:r>
              <a:rPr lang="en-US" altLang="zh-CN" sz="2000" b="1" dirty="0">
                <a:solidFill>
                  <a:srgbClr val="FF0000"/>
                </a:solidFill>
                <a:latin typeface="Times New Roman" pitchFamily="18" charset="0"/>
                <a:cs typeface="Times New Roman" pitchFamily="18" charset="0"/>
              </a:rPr>
              <a:t> </a:t>
            </a:r>
            <a:r>
              <a:rPr lang="en-US" altLang="zh-CN" sz="2000" b="1" dirty="0">
                <a:solidFill>
                  <a:prstClr val="black"/>
                </a:solidFill>
                <a:latin typeface="Times New Roman" pitchFamily="18" charset="0"/>
                <a:cs typeface="Times New Roman" pitchFamily="18" charset="0"/>
              </a:rPr>
              <a:t>depends on </a:t>
            </a:r>
          </a:p>
          <a:p>
            <a:pPr defTabSz="914353"/>
            <a:r>
              <a:rPr lang="en-US" altLang="zh-CN" sz="2000" dirty="0" smtClean="0">
                <a:solidFill>
                  <a:prstClr val="black"/>
                </a:solidFill>
              </a:rPr>
              <a:t>→  </a:t>
            </a:r>
            <a:r>
              <a:rPr lang="en-US" altLang="zh-CN" sz="2000" b="1" dirty="0" smtClean="0">
                <a:solidFill>
                  <a:prstClr val="black"/>
                </a:solidFill>
                <a:latin typeface="Times New Roman" pitchFamily="18" charset="0"/>
                <a:cs typeface="Times New Roman" pitchFamily="18" charset="0"/>
              </a:rPr>
              <a:t>leads </a:t>
            </a:r>
            <a:r>
              <a:rPr lang="en-US" altLang="zh-CN" sz="2000" b="1" dirty="0">
                <a:solidFill>
                  <a:prstClr val="black"/>
                </a:solidFill>
                <a:latin typeface="Times New Roman" pitchFamily="18" charset="0"/>
                <a:cs typeface="Times New Roman" pitchFamily="18" charset="0"/>
              </a:rPr>
              <a:t>to an azimuthal modulation of hadrons around the quark momentum.</a:t>
            </a:r>
          </a:p>
        </p:txBody>
      </p:sp>
      <p:grpSp>
        <p:nvGrpSpPr>
          <p:cNvPr id="91" name="组合 90"/>
          <p:cNvGrpSpPr/>
          <p:nvPr/>
        </p:nvGrpSpPr>
        <p:grpSpPr>
          <a:xfrm>
            <a:off x="179513" y="1305958"/>
            <a:ext cx="4563175" cy="1571353"/>
            <a:chOff x="870933" y="1268742"/>
            <a:chExt cx="6213262" cy="1296144"/>
          </a:xfrm>
        </p:grpSpPr>
        <p:pic>
          <p:nvPicPr>
            <p:cNvPr id="9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0933" y="1268742"/>
              <a:ext cx="621326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圆角矩形 92"/>
            <p:cNvSpPr/>
            <p:nvPr/>
          </p:nvSpPr>
          <p:spPr>
            <a:xfrm>
              <a:off x="3347864" y="1844824"/>
              <a:ext cx="1584176" cy="7200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endParaRPr lang="zh-CN" altLang="en-US"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grpSp>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75578" y="4775648"/>
            <a:ext cx="1308155" cy="25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4709" y="4752231"/>
            <a:ext cx="370562" cy="252445"/>
          </a:xfrm>
          <a:prstGeom prst="rect">
            <a:avLst/>
          </a:prstGeom>
        </p:spPr>
      </p:pic>
      <p:pic>
        <p:nvPicPr>
          <p:cNvPr id="15"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01374" y="1565212"/>
            <a:ext cx="2871416" cy="29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217655" y="4545959"/>
            <a:ext cx="2592288" cy="27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18147" y="1866412"/>
            <a:ext cx="2745722" cy="180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858160" y="1065883"/>
            <a:ext cx="718990" cy="30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217656" y="4943209"/>
            <a:ext cx="2946615" cy="152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929715" y="4138752"/>
            <a:ext cx="977726" cy="29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1"/>
          </p:nvPr>
        </p:nvSpPr>
        <p:spPr/>
        <p:txBody>
          <a:bodyPr/>
          <a:lstStyle/>
          <a:p>
            <a:r>
              <a:rPr lang="en-US" altLang="zh-CN" smtClean="0"/>
              <a:t>HFCPV2019</a:t>
            </a:r>
            <a:endParaRPr lang="zh-CN" altLang="en-US"/>
          </a:p>
        </p:txBody>
      </p:sp>
      <p:sp>
        <p:nvSpPr>
          <p:cNvPr id="4" name="Footer Placeholder 3"/>
          <p:cNvSpPr>
            <a:spLocks noGrp="1"/>
          </p:cNvSpPr>
          <p:nvPr>
            <p:ph type="ftr" sz="quarter" idx="12"/>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0"/>
          </p:nvPr>
        </p:nvSpPr>
        <p:spPr/>
        <p:txBody>
          <a:bodyPr/>
          <a:lstStyle/>
          <a:p>
            <a:fld id="{C973300C-797F-D148-A78D-320196FBAF04}" type="slidenum">
              <a:rPr lang="en-US" smtClean="0"/>
              <a:pPr/>
              <a:t>22</a:t>
            </a:fld>
            <a:endParaRPr lang="en-US" dirty="0"/>
          </a:p>
        </p:txBody>
      </p:sp>
    </p:spTree>
    <p:extLst>
      <p:ext uri="{BB962C8B-B14F-4D97-AF65-F5344CB8AC3E}">
        <p14:creationId xmlns:p14="http://schemas.microsoft.com/office/powerpoint/2010/main" val="40097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asted-image.png"/>
          <p:cNvPicPr/>
          <p:nvPr/>
        </p:nvPicPr>
        <p:blipFill>
          <a:blip r:embed="rId3"/>
          <a:stretch>
            <a:fillRect/>
          </a:stretch>
        </p:blipFill>
        <p:spPr>
          <a:xfrm>
            <a:off x="116070" y="4183226"/>
            <a:ext cx="4231487" cy="2554142"/>
          </a:xfrm>
          <a:prstGeom prst="rect">
            <a:avLst/>
          </a:prstGeom>
          <a:ln w="12700">
            <a:miter lim="400000"/>
          </a:ln>
        </p:spPr>
      </p:pic>
      <p:sp>
        <p:nvSpPr>
          <p:cNvPr id="115" name="Shape 115"/>
          <p:cNvSpPr>
            <a:spLocks noGrp="1"/>
          </p:cNvSpPr>
          <p:nvPr>
            <p:ph type="body" idx="4294967295"/>
          </p:nvPr>
        </p:nvSpPr>
        <p:spPr>
          <a:xfrm>
            <a:off x="4348163" y="3471863"/>
            <a:ext cx="4795837" cy="3265487"/>
          </a:xfrm>
          <a:prstGeom prst="rect">
            <a:avLst/>
          </a:prstGeom>
        </p:spPr>
        <p:txBody>
          <a:bodyPr/>
          <a:lstStyle/>
          <a:p>
            <a:pPr marL="175093" indent="-175093" defTabSz="786384">
              <a:spcBef>
                <a:spcPts val="300"/>
              </a:spcBef>
              <a:defRPr sz="1800"/>
            </a:pPr>
            <a:r>
              <a:rPr lang="en-US" altLang="zh-CN" sz="2000" dirty="0">
                <a:solidFill>
                  <a:srgbClr val="FF0000"/>
                </a:solidFill>
                <a:latin typeface="Times New Roman"/>
                <a:ea typeface="Times New Roman"/>
                <a:cs typeface="Times New Roman"/>
                <a:sym typeface="Times New Roman"/>
              </a:rPr>
              <a:t>~62 </a:t>
            </a:r>
            <a:r>
              <a:rPr lang="en-US" altLang="zh-CN" sz="2000" dirty="0" smtClean="0">
                <a:solidFill>
                  <a:srgbClr val="FF0000"/>
                </a:solidFill>
                <a:latin typeface="Times New Roman"/>
                <a:ea typeface="Times New Roman"/>
                <a:cs typeface="Times New Roman"/>
                <a:sym typeface="Times New Roman"/>
              </a:rPr>
              <a:t>pb</a:t>
            </a:r>
            <a:r>
              <a:rPr lang="en-US" altLang="zh-CN" sz="2000" baseline="30000" dirty="0" smtClean="0">
                <a:solidFill>
                  <a:srgbClr val="FF0000"/>
                </a:solidFill>
                <a:latin typeface="Times New Roman"/>
                <a:ea typeface="Times New Roman"/>
                <a:cs typeface="Times New Roman"/>
                <a:sym typeface="Times New Roman"/>
              </a:rPr>
              <a:t>-1</a:t>
            </a:r>
            <a:r>
              <a:rPr lang="en-US" altLang="zh-CN" sz="2000" dirty="0" smtClean="0">
                <a:solidFill>
                  <a:srgbClr val="FF0000"/>
                </a:solidFill>
                <a:latin typeface="Times New Roman"/>
                <a:ea typeface="Times New Roman"/>
                <a:cs typeface="Times New Roman"/>
                <a:sym typeface="Times New Roman"/>
              </a:rPr>
              <a:t>  </a:t>
            </a:r>
            <a:r>
              <a:rPr lang="en-US" altLang="zh-CN" sz="2000" dirty="0">
                <a:solidFill>
                  <a:srgbClr val="FF0000"/>
                </a:solidFill>
                <a:latin typeface="Times New Roman"/>
                <a:ea typeface="Times New Roman"/>
                <a:cs typeface="Times New Roman"/>
                <a:sym typeface="Times New Roman"/>
              </a:rPr>
              <a:t>@</a:t>
            </a:r>
            <a:r>
              <a:rPr lang="en-US" altLang="zh-CN" sz="2000" dirty="0" smtClean="0">
                <a:solidFill>
                  <a:srgbClr val="FF0000"/>
                </a:solidFill>
                <a:latin typeface="Times New Roman"/>
                <a:ea typeface="Times New Roman"/>
                <a:cs typeface="Times New Roman"/>
                <a:sym typeface="Times New Roman"/>
              </a:rPr>
              <a:t>3.65 GeV</a:t>
            </a:r>
            <a:endParaRPr lang="en-US" altLang="zh-CN" sz="2000" dirty="0">
              <a:solidFill>
                <a:srgbClr val="FF0000"/>
              </a:solidFill>
              <a:latin typeface="Times New Roman"/>
              <a:ea typeface="Times New Roman"/>
              <a:cs typeface="Times New Roman"/>
              <a:sym typeface="Times New Roman"/>
            </a:endParaRPr>
          </a:p>
          <a:p>
            <a:pPr marL="575143" lvl="1" indent="-175093" defTabSz="786384">
              <a:spcBef>
                <a:spcPts val="300"/>
              </a:spcBef>
              <a:defRPr sz="1800"/>
            </a:pPr>
            <a:r>
              <a:rPr lang="en-US" sz="1600" dirty="0"/>
              <a:t>Continuum region</a:t>
            </a:r>
            <a:endParaRPr lang="en-US" sz="1600" b="1" dirty="0"/>
          </a:p>
          <a:p>
            <a:pPr marL="175093" lvl="0" indent="-175093" defTabSz="786384">
              <a:spcBef>
                <a:spcPts val="300"/>
              </a:spcBef>
              <a:defRPr sz="1800"/>
            </a:pPr>
            <a:r>
              <a:rPr sz="2000" b="1" dirty="0"/>
              <a:t>Nonzero Collins effect at BESIII</a:t>
            </a:r>
          </a:p>
          <a:p>
            <a:pPr marL="175093" lvl="0" indent="-175093" defTabSz="786384">
              <a:spcBef>
                <a:spcPts val="300"/>
              </a:spcBef>
              <a:defRPr sz="1800"/>
            </a:pPr>
            <a:r>
              <a:rPr sz="2000" b="1" dirty="0"/>
              <a:t>Basically consistent with predictions from </a:t>
            </a:r>
            <a:r>
              <a:rPr lang="en-US" altLang="zh-CN" sz="1600" dirty="0">
                <a:solidFill>
                  <a:srgbClr val="FF0000"/>
                </a:solidFill>
              </a:rPr>
              <a:t>PRD 88. 034016 (2013) </a:t>
            </a:r>
            <a:r>
              <a:rPr sz="2000" b="1" dirty="0">
                <a:solidFill>
                  <a:srgbClr val="FF0000"/>
                </a:solidFill>
              </a:rPr>
              <a:t>.</a:t>
            </a:r>
          </a:p>
          <a:p>
            <a:pPr marL="175093" lvl="0" indent="-175093" defTabSz="786384">
              <a:spcBef>
                <a:spcPts val="300"/>
              </a:spcBef>
              <a:defRPr sz="1800"/>
            </a:pPr>
            <a:r>
              <a:rPr sz="2000" b="1" dirty="0"/>
              <a:t>important inputs for understanding the spin structure of the nucleon </a:t>
            </a:r>
            <a:endParaRPr lang="en-US" sz="2000" b="1" dirty="0"/>
          </a:p>
          <a:p>
            <a:pPr marL="175093" lvl="0" indent="-175093" defTabSz="786384">
              <a:spcBef>
                <a:spcPts val="300"/>
              </a:spcBef>
              <a:defRPr sz="1800"/>
            </a:pPr>
            <a:r>
              <a:rPr sz="2000" b="1" dirty="0"/>
              <a:t>valuable to explore the energy evolution of the spin-dependent fragmentation function.</a:t>
            </a:r>
            <a:r>
              <a:rPr sz="2000" b="1" dirty="0">
                <a:solidFill>
                  <a:srgbClr val="FF0000"/>
                </a:solidFill>
              </a:rPr>
              <a:t> </a:t>
            </a:r>
          </a:p>
        </p:txBody>
      </p:sp>
      <p:sp>
        <p:nvSpPr>
          <p:cNvPr id="4" name="标题 3"/>
          <p:cNvSpPr>
            <a:spLocks noGrp="1"/>
          </p:cNvSpPr>
          <p:nvPr>
            <p:ph type="title" idx="4294967295"/>
          </p:nvPr>
        </p:nvSpPr>
        <p:spPr>
          <a:xfrm>
            <a:off x="0" y="0"/>
            <a:ext cx="7543800" cy="685800"/>
          </a:xfrm>
        </p:spPr>
        <p:txBody>
          <a:bodyPr/>
          <a:lstStyle/>
          <a:p>
            <a:r>
              <a:rPr lang="en-US" altLang="zh-CN" sz="3600" dirty="0">
                <a:effectLst/>
              </a:rPr>
              <a:t>Collins effect at BESIII</a:t>
            </a:r>
            <a:endParaRPr lang="zh-CN" altLang="en-US" sz="3600" dirty="0"/>
          </a:p>
        </p:txBody>
      </p:sp>
      <p:pic>
        <p:nvPicPr>
          <p:cNvPr id="105" name="pasted-image.png"/>
          <p:cNvPicPr/>
          <p:nvPr/>
        </p:nvPicPr>
        <p:blipFill>
          <a:blip r:embed="rId4"/>
          <a:stretch>
            <a:fillRect/>
          </a:stretch>
        </p:blipFill>
        <p:spPr>
          <a:xfrm>
            <a:off x="63500" y="1245351"/>
            <a:ext cx="4336629" cy="2807529"/>
          </a:xfrm>
          <a:prstGeom prst="rect">
            <a:avLst/>
          </a:prstGeom>
          <a:ln w="12700">
            <a:miter lim="400000"/>
          </a:ln>
        </p:spPr>
      </p:pic>
      <p:sp>
        <p:nvSpPr>
          <p:cNvPr id="108" name="Shape 108"/>
          <p:cNvSpPr/>
          <p:nvPr/>
        </p:nvSpPr>
        <p:spPr>
          <a:xfrm>
            <a:off x="1645795" y="1389620"/>
            <a:ext cx="1368153" cy="3693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lang="en-US" sz="2400" b="1" i="1" dirty="0">
                <a:solidFill>
                  <a:srgbClr val="0000FF"/>
                </a:solidFill>
              </a:rPr>
              <a:t>vs.</a:t>
            </a:r>
            <a:r>
              <a:rPr sz="2400" b="1" dirty="0">
                <a:solidFill>
                  <a:srgbClr val="0000FF"/>
                </a:solidFill>
              </a:rPr>
              <a:t>  z</a:t>
            </a:r>
            <a:r>
              <a:rPr sz="2400" b="1" baseline="-25000" dirty="0">
                <a:solidFill>
                  <a:srgbClr val="0000FF"/>
                </a:solidFill>
              </a:rPr>
              <a:t>1</a:t>
            </a:r>
            <a:r>
              <a:rPr sz="2400" b="1" dirty="0">
                <a:solidFill>
                  <a:srgbClr val="0000FF"/>
                </a:solidFill>
              </a:rPr>
              <a:t>,z</a:t>
            </a:r>
            <a:r>
              <a:rPr sz="2400" b="1" baseline="-25000" dirty="0">
                <a:solidFill>
                  <a:srgbClr val="0000FF"/>
                </a:solidFill>
              </a:rPr>
              <a:t>2</a:t>
            </a:r>
          </a:p>
        </p:txBody>
      </p:sp>
      <p:sp>
        <p:nvSpPr>
          <p:cNvPr id="109" name="Shape 109"/>
          <p:cNvSpPr/>
          <p:nvPr/>
        </p:nvSpPr>
        <p:spPr>
          <a:xfrm>
            <a:off x="1917456" y="4405246"/>
            <a:ext cx="1095765" cy="3693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lang="en-US" sz="2400" b="1" i="1" dirty="0">
                <a:solidFill>
                  <a:srgbClr val="0000FF"/>
                </a:solidFill>
              </a:rPr>
              <a:t>vs.</a:t>
            </a:r>
            <a:r>
              <a:rPr sz="2400" b="1" dirty="0">
                <a:solidFill>
                  <a:srgbClr val="0000FF"/>
                </a:solidFill>
              </a:rPr>
              <a:t>  </a:t>
            </a:r>
            <a:r>
              <a:rPr sz="2400" b="1" dirty="0" err="1">
                <a:solidFill>
                  <a:srgbClr val="0000FF"/>
                </a:solidFill>
              </a:rPr>
              <a:t>p</a:t>
            </a:r>
            <a:r>
              <a:rPr sz="2400" b="1" baseline="-25000" dirty="0" err="1">
                <a:solidFill>
                  <a:srgbClr val="0000FF"/>
                </a:solidFill>
              </a:rPr>
              <a:t>t</a:t>
            </a:r>
            <a:endParaRPr sz="2400" b="1" baseline="-25000" dirty="0">
              <a:solidFill>
                <a:srgbClr val="0000FF"/>
              </a:solidFill>
            </a:endParaRPr>
          </a:p>
        </p:txBody>
      </p:sp>
      <p:sp>
        <p:nvSpPr>
          <p:cNvPr id="111" name="Shape 111"/>
          <p:cNvSpPr/>
          <p:nvPr/>
        </p:nvSpPr>
        <p:spPr>
          <a:xfrm>
            <a:off x="433754" y="779210"/>
            <a:ext cx="3833446"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r>
              <a:rPr lang="en-US" altLang="zh-CN" sz="2000" b="1" dirty="0">
                <a:solidFill>
                  <a:srgbClr val="FF0000"/>
                </a:solidFill>
              </a:rPr>
              <a:t>First time measurement in Low </a:t>
            </a:r>
            <a:r>
              <a:rPr sz="2000" b="1" dirty="0">
                <a:solidFill>
                  <a:srgbClr val="FF0000"/>
                </a:solidFill>
              </a:rPr>
              <a:t>Q</a:t>
            </a:r>
            <a:r>
              <a:rPr sz="2000" b="1" baseline="30200" dirty="0">
                <a:solidFill>
                  <a:srgbClr val="FF0000"/>
                </a:solidFill>
              </a:rPr>
              <a:t>2</a:t>
            </a:r>
            <a:r>
              <a:rPr lang="en-US" altLang="zh-CN" sz="2000" b="1" dirty="0">
                <a:solidFill>
                  <a:srgbClr val="FF0000"/>
                </a:solidFill>
                <a:sym typeface="Symbol"/>
              </a:rPr>
              <a:t></a:t>
            </a:r>
            <a:r>
              <a:rPr sz="2000" b="1" dirty="0" smtClean="0">
                <a:solidFill>
                  <a:srgbClr val="FF0000"/>
                </a:solidFill>
              </a:rPr>
              <a:t>13</a:t>
            </a:r>
            <a:r>
              <a:rPr lang="en-US" sz="2000" b="1" dirty="0" smtClean="0">
                <a:solidFill>
                  <a:srgbClr val="FF0000"/>
                </a:solidFill>
              </a:rPr>
              <a:t> </a:t>
            </a:r>
            <a:r>
              <a:rPr sz="2000" b="1" dirty="0" smtClean="0">
                <a:solidFill>
                  <a:srgbClr val="FF0000"/>
                </a:solidFill>
              </a:rPr>
              <a:t>GeV</a:t>
            </a:r>
            <a:r>
              <a:rPr sz="2000" b="1" baseline="30200" dirty="0" smtClean="0">
                <a:solidFill>
                  <a:srgbClr val="FF0000"/>
                </a:solidFill>
              </a:rPr>
              <a:t>2</a:t>
            </a:r>
            <a:r>
              <a:rPr lang="en-US" sz="2000" b="1" baseline="30200" dirty="0" smtClean="0">
                <a:solidFill>
                  <a:srgbClr val="FF0000"/>
                </a:solidFill>
              </a:rPr>
              <a:t> </a:t>
            </a:r>
            <a:r>
              <a:rPr lang="en-US" sz="2000" b="1" dirty="0">
                <a:solidFill>
                  <a:srgbClr val="FF0000"/>
                </a:solidFill>
              </a:rPr>
              <a:t>at </a:t>
            </a:r>
            <a:r>
              <a:rPr lang="en-US" sz="2000" b="1" dirty="0" err="1">
                <a:solidFill>
                  <a:srgbClr val="FF0000"/>
                </a:solidFill>
              </a:rPr>
              <a:t>e</a:t>
            </a:r>
            <a:r>
              <a:rPr lang="en-US" sz="2000" b="1" baseline="30000" dirty="0" err="1">
                <a:solidFill>
                  <a:srgbClr val="FF0000"/>
                </a:solidFill>
              </a:rPr>
              <a:t>+</a:t>
            </a:r>
            <a:r>
              <a:rPr lang="en-US" sz="2000" b="1" dirty="0" err="1">
                <a:solidFill>
                  <a:srgbClr val="FF0000"/>
                </a:solidFill>
              </a:rPr>
              <a:t>e</a:t>
            </a:r>
            <a:r>
              <a:rPr lang="en-US" sz="2000" b="1" baseline="30000" dirty="0">
                <a:solidFill>
                  <a:srgbClr val="FF0000"/>
                </a:solidFill>
              </a:rPr>
              <a:t>-</a:t>
            </a:r>
            <a:r>
              <a:rPr lang="en-US" sz="2000" b="1" dirty="0">
                <a:solidFill>
                  <a:srgbClr val="FF0000"/>
                </a:solidFill>
              </a:rPr>
              <a:t> collision</a:t>
            </a:r>
            <a:endParaRPr sz="2000" b="1" dirty="0">
              <a:solidFill>
                <a:srgbClr val="FF0000"/>
              </a:solidFill>
            </a:endParaRPr>
          </a:p>
        </p:txBody>
      </p:sp>
      <p:grpSp>
        <p:nvGrpSpPr>
          <p:cNvPr id="16" name="Group 76"/>
          <p:cNvGrpSpPr/>
          <p:nvPr/>
        </p:nvGrpSpPr>
        <p:grpSpPr>
          <a:xfrm>
            <a:off x="4136110" y="889564"/>
            <a:ext cx="4835707" cy="604548"/>
            <a:chOff x="-313718" y="3404"/>
            <a:chExt cx="5287432" cy="542577"/>
          </a:xfrm>
        </p:grpSpPr>
        <p:sp>
          <p:nvSpPr>
            <p:cNvPr id="17" name="Shape 74"/>
            <p:cNvSpPr/>
            <p:nvPr/>
          </p:nvSpPr>
          <p:spPr>
            <a:xfrm>
              <a:off x="-313718" y="48772"/>
              <a:ext cx="5287432" cy="4972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342900" lvl="0" indent="-342900">
                <a:spcBef>
                  <a:spcPts val="600"/>
                </a:spcBef>
                <a:buSzPct val="100000"/>
                <a:buFont typeface="Arial"/>
                <a:buChar char="•"/>
              </a:pPr>
              <a:r>
                <a:rPr sz="1800" b="1" dirty="0">
                  <a:solidFill>
                    <a:schemeClr val="tx1"/>
                  </a:solidFill>
                </a:rPr>
                <a:t>               </a:t>
              </a:r>
              <a:r>
                <a:rPr lang="en-US" sz="1800" b="1" dirty="0">
                  <a:solidFill>
                    <a:schemeClr val="tx1"/>
                  </a:solidFill>
                </a:rPr>
                <a:t>   </a:t>
              </a:r>
              <a:r>
                <a:rPr sz="1800" b="1" dirty="0" err="1" smtClean="0">
                  <a:solidFill>
                    <a:schemeClr val="tx1"/>
                  </a:solidFill>
                </a:rPr>
                <a:t>d</a:t>
              </a:r>
              <a:r>
                <a:rPr lang="en-US" sz="1800" b="1" dirty="0" err="1" smtClean="0">
                  <a:solidFill>
                    <a:schemeClr val="tx1"/>
                  </a:solidFill>
                </a:rPr>
                <a:t>d</a:t>
              </a:r>
              <a:r>
                <a:rPr sz="1800" b="1" dirty="0" err="1" smtClean="0">
                  <a:solidFill>
                    <a:schemeClr val="tx1"/>
                  </a:solidFill>
                </a:rPr>
                <a:t>enote</a:t>
              </a:r>
              <a:r>
                <a:rPr sz="1800" b="1" dirty="0" smtClean="0">
                  <a:solidFill>
                    <a:schemeClr val="tx1"/>
                  </a:solidFill>
                </a:rPr>
                <a:t> </a:t>
              </a:r>
              <a:r>
                <a:rPr sz="1800" b="1" dirty="0">
                  <a:solidFill>
                    <a:schemeClr val="tx1"/>
                  </a:solidFill>
                </a:rPr>
                <a:t>asymmetries for UL and UC ratios, respectively</a:t>
              </a:r>
              <a:r>
                <a:rPr sz="1800" dirty="0">
                  <a:solidFill>
                    <a:schemeClr val="tx1"/>
                  </a:solidFill>
                </a:rPr>
                <a:t> </a:t>
              </a:r>
            </a:p>
          </p:txBody>
        </p:sp>
        <p:pic>
          <p:nvPicPr>
            <p:cNvPr id="18" name="pasted-image.png"/>
            <p:cNvPicPr/>
            <p:nvPr/>
          </p:nvPicPr>
          <p:blipFill>
            <a:blip r:embed="rId5"/>
            <a:stretch>
              <a:fillRect/>
            </a:stretch>
          </p:blipFill>
          <p:spPr>
            <a:xfrm>
              <a:off x="138307" y="3404"/>
              <a:ext cx="1323548" cy="322817"/>
            </a:xfrm>
            <a:prstGeom prst="rect">
              <a:avLst/>
            </a:prstGeom>
            <a:ln w="12700" cap="flat">
              <a:noFill/>
              <a:miter lim="400000"/>
            </a:ln>
            <a:effectLst/>
          </p:spPr>
        </p:pic>
      </p:grpSp>
      <p:pic>
        <p:nvPicPr>
          <p:cNvPr id="19" name="pasted-image.png"/>
          <p:cNvPicPr/>
          <p:nvPr/>
        </p:nvPicPr>
        <p:blipFill>
          <a:blip r:embed="rId6"/>
          <a:stretch>
            <a:fillRect/>
          </a:stretch>
        </p:blipFill>
        <p:spPr>
          <a:xfrm>
            <a:off x="4455528" y="1640997"/>
            <a:ext cx="4398361" cy="1836294"/>
          </a:xfrm>
          <a:prstGeom prst="rect">
            <a:avLst/>
          </a:prstGeom>
          <a:ln w="12700">
            <a:miter lim="400000"/>
          </a:ln>
        </p:spPr>
      </p:pic>
      <p:sp>
        <p:nvSpPr>
          <p:cNvPr id="15" name="TextBox 6">
            <a:extLst>
              <a:ext uri="{FF2B5EF4-FFF2-40B4-BE49-F238E27FC236}">
                <a16:creationId xmlns:a16="http://schemas.microsoft.com/office/drawing/2014/main" xmlns="" id="{633E0106-68D8-4900-A2D7-A4A11693A560}"/>
              </a:ext>
            </a:extLst>
          </p:cNvPr>
          <p:cNvSpPr txBox="1"/>
          <p:nvPr/>
        </p:nvSpPr>
        <p:spPr>
          <a:xfrm>
            <a:off x="5600574" y="147859"/>
            <a:ext cx="2827969" cy="426549"/>
          </a:xfrm>
          <a:prstGeom prst="rect">
            <a:avLst/>
          </a:prstGeom>
          <a:solidFill>
            <a:srgbClr val="FFFF00"/>
          </a:solidFill>
        </p:spPr>
        <p:txBody>
          <a:bodyPr wrap="square" rtlCol="0">
            <a:noAutofit/>
          </a:bodyPr>
          <a:lstStyle/>
          <a:p>
            <a:pPr algn="l"/>
            <a:r>
              <a:rPr lang="en-US" altLang="zh-CN" sz="1969" b="1" dirty="0">
                <a:solidFill>
                  <a:srgbClr val="FF0000"/>
                </a:solidFill>
                <a:latin typeface="Times New Roman" panose="02020603050405020304" pitchFamily="18" charset="0"/>
                <a:ea typeface="宋体"/>
                <a:cs typeface="Times New Roman" panose="02020603050405020304" pitchFamily="18" charset="0"/>
              </a:rPr>
              <a:t>PRL 116, 042001 (2016) </a:t>
            </a:r>
          </a:p>
        </p:txBody>
      </p:sp>
      <p:sp>
        <p:nvSpPr>
          <p:cNvPr id="2" name="Slide Number Placeholder 1"/>
          <p:cNvSpPr>
            <a:spLocks noGrp="1"/>
          </p:cNvSpPr>
          <p:nvPr>
            <p:ph type="sldNum" sz="quarter" idx="10"/>
          </p:nvPr>
        </p:nvSpPr>
        <p:spPr/>
        <p:txBody>
          <a:bodyPr/>
          <a:lstStyle/>
          <a:p>
            <a:fld id="{C973300C-797F-D148-A78D-320196FBAF04}" type="slidenum">
              <a:rPr lang="en-US" smtClean="0"/>
              <a:pPr/>
              <a:t>23</a:t>
            </a:fld>
            <a:endParaRPr lang="en-US" dirty="0"/>
          </a:p>
        </p:txBody>
      </p:sp>
    </p:spTree>
    <p:extLst>
      <p:ext uri="{BB962C8B-B14F-4D97-AF65-F5344CB8AC3E}">
        <p14:creationId xmlns:p14="http://schemas.microsoft.com/office/powerpoint/2010/main" val="3780675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xmlns="" id="{7E0B400F-370D-43B3-ACC5-CFBFAA69A6BF}"/>
              </a:ext>
            </a:extLst>
          </p:cNvPr>
          <p:cNvSpPr>
            <a:spLocks noGrp="1"/>
          </p:cNvSpPr>
          <p:nvPr>
            <p:ph type="title"/>
          </p:nvPr>
        </p:nvSpPr>
        <p:spPr/>
        <p:txBody>
          <a:bodyPr/>
          <a:lstStyle/>
          <a:p>
            <a:r>
              <a:rPr lang="en-US" altLang="zh-CN" dirty="0"/>
              <a:t>Global Analysis on Collins FF</a:t>
            </a:r>
            <a:endParaRPr lang="zh-CN" altLang="en-US" dirty="0"/>
          </a:p>
        </p:txBody>
      </p:sp>
      <p:sp>
        <p:nvSpPr>
          <p:cNvPr id="3" name="内容占位符 2"/>
          <p:cNvSpPr>
            <a:spLocks noGrp="1"/>
          </p:cNvSpPr>
          <p:nvPr>
            <p:ph idx="4294967295"/>
          </p:nvPr>
        </p:nvSpPr>
        <p:spPr>
          <a:xfrm>
            <a:off x="3875088" y="764261"/>
            <a:ext cx="5268912" cy="3380130"/>
          </a:xfrm>
        </p:spPr>
        <p:txBody>
          <a:bodyPr>
            <a:noAutofit/>
          </a:bodyPr>
          <a:lstStyle/>
          <a:p>
            <a:r>
              <a:rPr lang="en-US" altLang="zh-CN" sz="2250" b="1" dirty="0"/>
              <a:t>The Q</a:t>
            </a:r>
            <a:r>
              <a:rPr lang="en-US" altLang="zh-CN" sz="2250" b="1" baseline="30000" dirty="0"/>
              <a:t>2</a:t>
            </a:r>
            <a:r>
              <a:rPr lang="en-US" altLang="zh-CN" sz="2250" b="1" dirty="0"/>
              <a:t> evolution of Collins FFs was assumed</a:t>
            </a:r>
            <a:r>
              <a:rPr lang="zh-CN" altLang="en-US" sz="2250" b="1" dirty="0"/>
              <a:t> </a:t>
            </a:r>
            <a:r>
              <a:rPr lang="en-US" altLang="zh-CN" sz="2250" b="1" dirty="0"/>
              <a:t>following the extrapolation</a:t>
            </a:r>
            <a:r>
              <a:rPr lang="zh-CN" altLang="en-US" sz="2250" b="1" dirty="0"/>
              <a:t> </a:t>
            </a:r>
            <a:r>
              <a:rPr lang="en-US" altLang="zh-CN" sz="2250" b="1" dirty="0"/>
              <a:t>in the </a:t>
            </a:r>
            <a:r>
              <a:rPr lang="en-US" altLang="zh-CN" sz="2250" b="1" dirty="0" err="1"/>
              <a:t>unpolarized</a:t>
            </a:r>
            <a:r>
              <a:rPr lang="en-US" altLang="zh-CN" sz="2250" b="1" dirty="0"/>
              <a:t> FF, and this has not been validated.</a:t>
            </a:r>
          </a:p>
          <a:p>
            <a:r>
              <a:rPr lang="en-US" altLang="zh-CN" sz="2250" b="1" dirty="0"/>
              <a:t>Low Q</a:t>
            </a:r>
            <a:r>
              <a:rPr lang="en-US" altLang="zh-CN" sz="2250" b="1" baseline="30000" dirty="0"/>
              <a:t>2</a:t>
            </a:r>
            <a:r>
              <a:rPr lang="en-US" altLang="zh-CN" sz="2250" b="1" dirty="0"/>
              <a:t> data from </a:t>
            </a:r>
            <a:r>
              <a:rPr lang="en-US" altLang="zh-CN" sz="2250" b="1" dirty="0" err="1"/>
              <a:t>e</a:t>
            </a:r>
            <a:r>
              <a:rPr lang="en-US" altLang="zh-CN" sz="2250" b="1" baseline="30000" dirty="0" err="1"/>
              <a:t>+</a:t>
            </a:r>
            <a:r>
              <a:rPr lang="en-US" altLang="zh-CN" sz="2250" b="1" dirty="0" err="1"/>
              <a:t>e</a:t>
            </a:r>
            <a:r>
              <a:rPr lang="en-US" altLang="zh-CN" sz="2250" b="1" baseline="30000" dirty="0"/>
              <a:t>-</a:t>
            </a:r>
            <a:r>
              <a:rPr lang="en-US" altLang="zh-CN" sz="2250" b="1" dirty="0"/>
              <a:t>  collider is useful.</a:t>
            </a:r>
          </a:p>
          <a:p>
            <a:r>
              <a:rPr lang="en-US" altLang="zh-CN" sz="2250" b="1" dirty="0">
                <a:solidFill>
                  <a:srgbClr val="FF0000"/>
                </a:solidFill>
              </a:rPr>
              <a:t> BEPCII / STCF</a:t>
            </a:r>
          </a:p>
          <a:p>
            <a:pPr lvl="1"/>
            <a:r>
              <a:rPr lang="en-US" altLang="zh-CN" sz="2400" b="1" dirty="0">
                <a:solidFill>
                  <a:srgbClr val="FF0000"/>
                </a:solidFill>
              </a:rPr>
              <a:t>Similar Q</a:t>
            </a:r>
            <a:r>
              <a:rPr lang="en-US" altLang="zh-CN" sz="2400" b="1" baseline="30000" dirty="0">
                <a:solidFill>
                  <a:srgbClr val="FF0000"/>
                </a:solidFill>
              </a:rPr>
              <a:t>2</a:t>
            </a:r>
            <a:r>
              <a:rPr lang="en-US" altLang="zh-CN" sz="2400" b="1" dirty="0">
                <a:solidFill>
                  <a:srgbClr val="FF0000"/>
                </a:solidFill>
              </a:rPr>
              <a:t> coverage with SIDIS in </a:t>
            </a:r>
            <a:r>
              <a:rPr lang="en-US" altLang="zh-CN" sz="2400" b="1" dirty="0" err="1">
                <a:solidFill>
                  <a:srgbClr val="FF0000"/>
                </a:solidFill>
              </a:rPr>
              <a:t>EicC</a:t>
            </a:r>
            <a:endParaRPr lang="en-US" altLang="zh-CN" sz="2400" b="1" dirty="0">
              <a:solidFill>
                <a:srgbClr val="FF0000"/>
              </a:solidFill>
            </a:endParaRPr>
          </a:p>
        </p:txBody>
      </p:sp>
      <p:sp>
        <p:nvSpPr>
          <p:cNvPr id="9" name="矩形 8"/>
          <p:cNvSpPr/>
          <p:nvPr/>
        </p:nvSpPr>
        <p:spPr>
          <a:xfrm>
            <a:off x="0" y="955575"/>
            <a:ext cx="4133088" cy="338554"/>
          </a:xfrm>
          <a:prstGeom prst="rect">
            <a:avLst/>
          </a:prstGeom>
        </p:spPr>
        <p:txBody>
          <a:bodyPr wrap="square">
            <a:spAutoFit/>
          </a:bodyPr>
          <a:lstStyle/>
          <a:p>
            <a:pPr defTabSz="914353"/>
            <a:r>
              <a:rPr lang="it-IT" altLang="zh-CN" sz="1600" dirty="0">
                <a:solidFill>
                  <a:srgbClr val="C00000"/>
                </a:solidFill>
              </a:rPr>
              <a:t>Anselmino et al., PRD 87, 094019 (2013) </a:t>
            </a:r>
            <a:endParaRPr lang="zh-CN" altLang="en-US" sz="1600" dirty="0">
              <a:solidFill>
                <a:srgbClr val="C00000"/>
              </a:solidFill>
            </a:endParaRPr>
          </a:p>
        </p:txBody>
      </p:sp>
      <p:sp>
        <p:nvSpPr>
          <p:cNvPr id="11" name="矩形 10"/>
          <p:cNvSpPr/>
          <p:nvPr/>
        </p:nvSpPr>
        <p:spPr>
          <a:xfrm>
            <a:off x="24919" y="1331477"/>
            <a:ext cx="4219425" cy="338554"/>
          </a:xfrm>
          <a:prstGeom prst="rect">
            <a:avLst/>
          </a:prstGeom>
        </p:spPr>
        <p:txBody>
          <a:bodyPr wrap="none">
            <a:spAutoFit/>
          </a:bodyPr>
          <a:lstStyle/>
          <a:p>
            <a:pPr defTabSz="914353"/>
            <a:r>
              <a:rPr lang="en-US" altLang="ja-JP" sz="1600" dirty="0">
                <a:solidFill>
                  <a:srgbClr val="C00000"/>
                </a:solidFill>
              </a:rPr>
              <a:t>Using data from HERMES, COMPASS, Belle</a:t>
            </a:r>
            <a:endParaRPr lang="zh-CN" altLang="en-US" sz="1600" dirty="0">
              <a:solidFill>
                <a:srgbClr val="C00000"/>
              </a:solidFill>
            </a:endParaRPr>
          </a:p>
        </p:txBody>
      </p:sp>
      <p:sp>
        <p:nvSpPr>
          <p:cNvPr id="13" name="TextBox 12"/>
          <p:cNvSpPr txBox="1"/>
          <p:nvPr/>
        </p:nvSpPr>
        <p:spPr>
          <a:xfrm>
            <a:off x="424310" y="1658117"/>
            <a:ext cx="1820460" cy="400110"/>
          </a:xfrm>
          <a:prstGeom prst="rect">
            <a:avLst/>
          </a:prstGeom>
          <a:noFill/>
        </p:spPr>
        <p:txBody>
          <a:bodyPr wrap="square" rtlCol="0">
            <a:spAutoFit/>
          </a:bodyPr>
          <a:lstStyle/>
          <a:p>
            <a:pPr defTabSz="914353"/>
            <a:r>
              <a:rPr lang="en-US" altLang="zh-CN" sz="2000" b="1" dirty="0" err="1">
                <a:solidFill>
                  <a:srgbClr val="0033CC"/>
                </a:solidFill>
              </a:rPr>
              <a:t>Transversity</a:t>
            </a:r>
            <a:endParaRPr lang="zh-CN" altLang="en-US" sz="2000" b="1" dirty="0">
              <a:solidFill>
                <a:srgbClr val="0033CC"/>
              </a:solidFill>
            </a:endParaRPr>
          </a:p>
        </p:txBody>
      </p:sp>
      <p:sp>
        <p:nvSpPr>
          <p:cNvPr id="19" name="TextBox 18"/>
          <p:cNvSpPr txBox="1"/>
          <p:nvPr/>
        </p:nvSpPr>
        <p:spPr>
          <a:xfrm>
            <a:off x="562936" y="4075936"/>
            <a:ext cx="1820460" cy="707886"/>
          </a:xfrm>
          <a:prstGeom prst="rect">
            <a:avLst/>
          </a:prstGeom>
          <a:noFill/>
        </p:spPr>
        <p:txBody>
          <a:bodyPr wrap="square" rtlCol="0">
            <a:spAutoFit/>
          </a:bodyPr>
          <a:lstStyle/>
          <a:p>
            <a:pPr defTabSz="914353"/>
            <a:r>
              <a:rPr lang="en-US" altLang="zh-CN" sz="2000" b="1" dirty="0">
                <a:solidFill>
                  <a:srgbClr val="0033CC"/>
                </a:solidFill>
              </a:rPr>
              <a:t>Collins pion FF</a:t>
            </a:r>
            <a:endParaRPr lang="zh-CN" altLang="en-US" sz="2000" b="1" dirty="0">
              <a:solidFill>
                <a:srgbClr val="0033CC"/>
              </a:solidFill>
            </a:endParaRPr>
          </a:p>
        </p:txBody>
      </p:sp>
      <p:pic>
        <p:nvPicPr>
          <p:cNvPr id="2054" name="Picture 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7226" y="2058227"/>
            <a:ext cx="2643465" cy="196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7216" y="4476047"/>
            <a:ext cx="2602577" cy="210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0852" y="4630610"/>
            <a:ext cx="5246892" cy="214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 1">
            <a:extLst>
              <a:ext uri="{FF2B5EF4-FFF2-40B4-BE49-F238E27FC236}">
                <a16:creationId xmlns:a16="http://schemas.microsoft.com/office/drawing/2014/main" xmlns="" id="{D6FE47C6-9479-492C-A12F-6E2A0AC214CB}"/>
              </a:ext>
            </a:extLst>
          </p:cNvPr>
          <p:cNvSpPr/>
          <p:nvPr/>
        </p:nvSpPr>
        <p:spPr bwMode="auto">
          <a:xfrm>
            <a:off x="4133088" y="4229299"/>
            <a:ext cx="2802632" cy="401311"/>
          </a:xfrm>
          <a:prstGeom prst="ellipse">
            <a:avLst/>
          </a:prstGeom>
          <a:solidFill>
            <a:srgbClr val="FF0000"/>
          </a:solidFill>
          <a:ln>
            <a:noFill/>
          </a:ln>
          <a:effectLst/>
        </p:spPr>
        <p:txBody>
          <a:bodyPr vert="horz" wrap="square" lIns="92075" tIns="46038" rIns="92075" bIns="46038"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
                <a:srgbClr val="FF3399"/>
              </a:buClr>
              <a:buSzTx/>
              <a:tabLst/>
            </a:pPr>
            <a:r>
              <a:rPr kumimoji="1" lang="en-US" altLang="zh-CN" sz="2000" b="1" i="0" u="none" strike="noStrike" cap="none" normalizeH="0" baseline="0" dirty="0">
                <a:ln>
                  <a:noFill/>
                </a:ln>
                <a:solidFill>
                  <a:schemeClr val="bg1"/>
                </a:solidFill>
                <a:effectLst/>
                <a:latin typeface="Arial" charset="0"/>
                <a:ea typeface="MS PGothic" pitchFamily="34" charset="-128"/>
                <a:sym typeface="Symbol" pitchFamily="18" charset="2"/>
              </a:rPr>
              <a:t>STCF</a:t>
            </a:r>
            <a:endParaRPr kumimoji="1" lang="zh-CN" altLang="en-US" sz="2000" b="1" i="0" u="none" strike="noStrike" cap="none" normalizeH="0" baseline="0" dirty="0">
              <a:ln>
                <a:noFill/>
              </a:ln>
              <a:solidFill>
                <a:schemeClr val="bg1"/>
              </a:solidFill>
              <a:effectLst/>
              <a:latin typeface="Arial" charset="0"/>
              <a:ea typeface="MS PGothic" pitchFamily="34" charset="-128"/>
              <a:sym typeface="Symbol" pitchFamily="18" charset="2"/>
            </a:endParaRPr>
          </a:p>
        </p:txBody>
      </p:sp>
      <p:cxnSp>
        <p:nvCxnSpPr>
          <p:cNvPr id="7" name="直接连接符 6">
            <a:extLst>
              <a:ext uri="{FF2B5EF4-FFF2-40B4-BE49-F238E27FC236}">
                <a16:creationId xmlns:a16="http://schemas.microsoft.com/office/drawing/2014/main" xmlns="" id="{A6C87A7A-6583-4DCA-8926-5F92C8C266EF}"/>
              </a:ext>
            </a:extLst>
          </p:cNvPr>
          <p:cNvCxnSpPr/>
          <p:nvPr/>
        </p:nvCxnSpPr>
        <p:spPr bwMode="auto">
          <a:xfrm>
            <a:off x="5953548" y="4476047"/>
            <a:ext cx="398484" cy="693361"/>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fld id="{C973300C-797F-D148-A78D-320196FBAF04}" type="slidenum">
              <a:rPr lang="en-US" smtClean="0"/>
              <a:pPr/>
              <a:t>24</a:t>
            </a:fld>
            <a:endParaRPr lang="en-US" dirty="0"/>
          </a:p>
        </p:txBody>
      </p:sp>
    </p:spTree>
    <p:extLst>
      <p:ext uri="{BB962C8B-B14F-4D97-AF65-F5344CB8AC3E}">
        <p14:creationId xmlns:p14="http://schemas.microsoft.com/office/powerpoint/2010/main" val="1120169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a:t>Charmonium</a:t>
            </a:r>
            <a:r>
              <a:rPr lang="en-US" altLang="zh-CN" dirty="0"/>
              <a:t>-Like Physics (XYZ)</a:t>
            </a:r>
            <a:endParaRPr lang="zh-CN" altLang="en-US" dirty="0"/>
          </a:p>
        </p:txBody>
      </p:sp>
      <p:sp>
        <p:nvSpPr>
          <p:cNvPr id="7" name="文本框 6"/>
          <p:cNvSpPr txBox="1"/>
          <p:nvPr/>
        </p:nvSpPr>
        <p:spPr>
          <a:xfrm>
            <a:off x="182880" y="730306"/>
            <a:ext cx="8732520" cy="579967"/>
          </a:xfrm>
          <a:prstGeom prst="rect">
            <a:avLst/>
          </a:prstGeom>
          <a:solidFill>
            <a:srgbClr val="FFFF00"/>
          </a:solidFill>
        </p:spPr>
        <p:txBody>
          <a:bodyPr wrap="square" rtlCol="0">
            <a:spAutoFit/>
          </a:bodyPr>
          <a:lstStyle/>
          <a:p>
            <a:pPr>
              <a:lnSpc>
                <a:spcPct val="150000"/>
              </a:lnSpc>
            </a:pPr>
            <a:r>
              <a:rPr lang="en-US" altLang="zh-CN" sz="2400" dirty="0">
                <a:solidFill>
                  <a:srgbClr val="FF0000"/>
                </a:solidFill>
                <a:latin typeface="Times New Roman" panose="02020603050405020304" pitchFamily="18" charset="0"/>
                <a:cs typeface="Times New Roman" panose="02020603050405020304" pitchFamily="18" charset="0"/>
              </a:rPr>
              <a:t>No challenge from Super </a:t>
            </a:r>
            <a:r>
              <a:rPr lang="en-US" altLang="zh-CN" sz="2400" dirty="0" err="1">
                <a:solidFill>
                  <a:srgbClr val="FF0000"/>
                </a:solidFill>
                <a:latin typeface="Times New Roman" panose="02020603050405020304" pitchFamily="18" charset="0"/>
                <a:cs typeface="Times New Roman" panose="02020603050405020304" pitchFamily="18" charset="0"/>
              </a:rPr>
              <a:t>KEKb</a:t>
            </a:r>
            <a:r>
              <a:rPr lang="en-US" altLang="zh-CN" sz="2400" dirty="0">
                <a:solidFill>
                  <a:srgbClr val="FF0000"/>
                </a:solidFill>
                <a:latin typeface="Times New Roman" panose="02020603050405020304" pitchFamily="18" charset="0"/>
                <a:cs typeface="Times New Roman" panose="02020603050405020304" pitchFamily="18" charset="0"/>
              </a:rPr>
              <a:t>/Belle II</a:t>
            </a:r>
            <a:endParaRPr lang="en-US" altLang="zh-CN" sz="2400" b="1"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 y="1978267"/>
            <a:ext cx="3980078" cy="245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文本框 19"/>
          <p:cNvSpPr txBox="1"/>
          <p:nvPr/>
        </p:nvSpPr>
        <p:spPr>
          <a:xfrm>
            <a:off x="386080" y="1342387"/>
            <a:ext cx="4033520" cy="5036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b="1"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000" b="1" dirty="0">
                <a:solidFill>
                  <a:srgbClr val="0036FA"/>
                </a:solidFill>
                <a:latin typeface="Times New Roman" panose="02020603050405020304" pitchFamily="18" charset="0"/>
                <a:cs typeface="Times New Roman" panose="02020603050405020304" pitchFamily="18" charset="0"/>
              </a:rPr>
              <a:t>C Factory :  </a:t>
            </a:r>
            <a:r>
              <a:rPr lang="en-US" altLang="zh-CN" sz="2000" dirty="0" err="1">
                <a:solidFill>
                  <a:srgbClr val="FF0000"/>
                </a:solidFill>
                <a:latin typeface="Times New Roman" panose="02020603050405020304" pitchFamily="18" charset="0"/>
                <a:cs typeface="Times New Roman" panose="02020603050405020304" pitchFamily="18" charset="0"/>
              </a:rPr>
              <a:t>e</a:t>
            </a:r>
            <a:r>
              <a:rPr lang="en-US" altLang="zh-CN" sz="2000" baseline="30000" dirty="0" err="1">
                <a:solidFill>
                  <a:srgbClr val="FF0000"/>
                </a:solidFill>
                <a:latin typeface="Times New Roman" panose="02020603050405020304" pitchFamily="18" charset="0"/>
                <a:cs typeface="Times New Roman" panose="02020603050405020304" pitchFamily="18" charset="0"/>
              </a:rPr>
              <a:t>+</a:t>
            </a:r>
            <a:r>
              <a:rPr lang="en-US" altLang="zh-CN" sz="2000" dirty="0" err="1">
                <a:solidFill>
                  <a:srgbClr val="FF0000"/>
                </a:solidFill>
                <a:latin typeface="Times New Roman" panose="02020603050405020304" pitchFamily="18" charset="0"/>
                <a:cs typeface="Times New Roman" panose="02020603050405020304" pitchFamily="18" charset="0"/>
              </a:rPr>
              <a:t>e</a:t>
            </a:r>
            <a:r>
              <a:rPr lang="en-US" altLang="zh-CN" sz="2000" baseline="30000" dirty="0">
                <a:solidFill>
                  <a:srgbClr val="FF0000"/>
                </a:solidFill>
                <a:latin typeface="Times New Roman" panose="02020603050405020304" pitchFamily="18" charset="0"/>
                <a:cs typeface="Times New Roman" panose="02020603050405020304" pitchFamily="18" charset="0"/>
              </a:rPr>
              <a:t>-</a:t>
            </a:r>
            <a:r>
              <a:rPr lang="en-US" altLang="zh-CN" sz="2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Y/</a:t>
            </a:r>
            <a:r>
              <a:rPr lang="en-US" altLang="zh-CN" sz="2000"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Z</a:t>
            </a:r>
            <a:r>
              <a:rPr lang="en-US" altLang="zh-CN" sz="2000" baseline="-25000"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a:t>
            </a:r>
            <a:r>
              <a:rPr lang="en-US" altLang="zh-CN" sz="2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X</a:t>
            </a:r>
          </a:p>
        </p:txBody>
      </p:sp>
      <p:sp>
        <p:nvSpPr>
          <p:cNvPr id="21" name="矩形 20"/>
          <p:cNvSpPr/>
          <p:nvPr/>
        </p:nvSpPr>
        <p:spPr>
          <a:xfrm>
            <a:off x="131848" y="4418683"/>
            <a:ext cx="5838833" cy="1823576"/>
          </a:xfrm>
          <a:prstGeom prst="rect">
            <a:avLst/>
          </a:prstGeom>
        </p:spPr>
        <p:txBody>
          <a:bodyPr wrap="square">
            <a:spAutoFit/>
          </a:bodyPr>
          <a:lstStyle/>
          <a:p>
            <a:pPr marL="285750" indent="-285750">
              <a:lnSpc>
                <a:spcPts val="2660"/>
              </a:lnSpc>
              <a:buFont typeface="Arial" panose="020B0604020202020204" pitchFamily="34" charset="0"/>
              <a:buChar char="•"/>
            </a:pPr>
            <a:r>
              <a:rPr lang="en-US" altLang="zh-CN" sz="1700" b="1" dirty="0">
                <a:solidFill>
                  <a:srgbClr val="0036FA"/>
                </a:solidFill>
                <a:latin typeface="Times New Roman" panose="02020603050405020304" pitchFamily="18" charset="0"/>
                <a:cs typeface="Times New Roman" panose="02020603050405020304" pitchFamily="18" charset="0"/>
              </a:rPr>
              <a:t>B factory : </a:t>
            </a:r>
            <a:r>
              <a:rPr lang="en-US" altLang="zh-CN" sz="1700" dirty="0">
                <a:latin typeface="Times New Roman" panose="02020603050405020304" pitchFamily="18" charset="0"/>
                <a:cs typeface="Times New Roman" panose="02020603050405020304" pitchFamily="18" charset="0"/>
              </a:rPr>
              <a:t>Total integrate effective luminosity between 4-5 GeV is </a:t>
            </a:r>
            <a:r>
              <a:rPr lang="en-US" altLang="zh-CN" sz="1700" dirty="0" smtClean="0">
                <a:solidFill>
                  <a:srgbClr val="FF0000"/>
                </a:solidFill>
                <a:latin typeface="Times New Roman" panose="02020603050405020304" pitchFamily="18" charset="0"/>
                <a:cs typeface="Times New Roman" panose="02020603050405020304" pitchFamily="18" charset="0"/>
              </a:rPr>
              <a:t>0.23 ab</a:t>
            </a:r>
            <a:r>
              <a:rPr lang="en-US" altLang="zh-CN" sz="1700" baseline="30000" dirty="0" smtClean="0">
                <a:solidFill>
                  <a:srgbClr val="FF0000"/>
                </a:solidFill>
                <a:latin typeface="Times New Roman" panose="02020603050405020304" pitchFamily="18" charset="0"/>
                <a:cs typeface="Times New Roman" panose="02020603050405020304" pitchFamily="18" charset="0"/>
              </a:rPr>
              <a:t>-1 </a:t>
            </a:r>
            <a:r>
              <a:rPr lang="en-US" altLang="zh-CN" sz="1700" dirty="0">
                <a:solidFill>
                  <a:srgbClr val="FF0000"/>
                </a:solidFill>
                <a:latin typeface="Times New Roman" panose="02020603050405020304" pitchFamily="18" charset="0"/>
                <a:cs typeface="Times New Roman" panose="02020603050405020304" pitchFamily="18" charset="0"/>
              </a:rPr>
              <a:t>for 50 ab</a:t>
            </a:r>
            <a:r>
              <a:rPr lang="en-US" altLang="zh-CN" sz="1700" baseline="30000" dirty="0">
                <a:solidFill>
                  <a:srgbClr val="FF0000"/>
                </a:solidFill>
                <a:latin typeface="Times New Roman" panose="02020603050405020304" pitchFamily="18" charset="0"/>
                <a:cs typeface="Times New Roman" panose="02020603050405020304" pitchFamily="18" charset="0"/>
              </a:rPr>
              <a:t>-1</a:t>
            </a:r>
            <a:r>
              <a:rPr lang="en-US" altLang="zh-CN" sz="1700" dirty="0">
                <a:solidFill>
                  <a:srgbClr val="FF0000"/>
                </a:solidFill>
                <a:latin typeface="Times New Roman" panose="02020603050405020304" pitchFamily="18" charset="0"/>
                <a:cs typeface="Times New Roman" panose="02020603050405020304" pitchFamily="18" charset="0"/>
              </a:rPr>
              <a:t> data</a:t>
            </a:r>
          </a:p>
          <a:p>
            <a:pPr marL="285750" indent="-285750">
              <a:lnSpc>
                <a:spcPts val="2660"/>
              </a:lnSpc>
              <a:buFont typeface="Arial" panose="020B0604020202020204" pitchFamily="34" charset="0"/>
              <a:buChar char="•"/>
            </a:pPr>
            <a:r>
              <a:rPr lang="en-US" altLang="zh-CN" sz="1700" b="1" dirty="0" smtClean="0">
                <a:solidFill>
                  <a:srgbClr val="0036FA"/>
                </a:solidFill>
                <a:latin typeface="Times New Roman" panose="02020603050405020304" pitchFamily="18" charset="0"/>
                <a:cs typeface="Times New Roman" panose="02020603050405020304" pitchFamily="18" charset="0"/>
                <a:sym typeface="Symbol" panose="05050102010706020507" pitchFamily="18" charset="2"/>
              </a:rPr>
              <a:t>STCF</a:t>
            </a:r>
            <a:r>
              <a:rPr lang="en-US" altLang="zh-CN" sz="1700" dirty="0" smtClean="0">
                <a:latin typeface="Times New Roman" panose="02020603050405020304" pitchFamily="18" charset="0"/>
                <a:cs typeface="Times New Roman" panose="02020603050405020304" pitchFamily="18" charset="0"/>
              </a:rPr>
              <a:t>: </a:t>
            </a:r>
            <a:r>
              <a:rPr lang="en-US" altLang="zh-CN" sz="1700" dirty="0">
                <a:latin typeface="Times New Roman" panose="02020603050405020304" pitchFamily="18" charset="0"/>
                <a:cs typeface="Times New Roman" panose="02020603050405020304" pitchFamily="18" charset="0"/>
              </a:rPr>
              <a:t>scan in region 4-5 GeV, 10 MeV/step,  every point have </a:t>
            </a:r>
            <a:r>
              <a:rPr lang="en-US" altLang="zh-CN" sz="1700" dirty="0">
                <a:solidFill>
                  <a:srgbClr val="FF0000"/>
                </a:solidFill>
                <a:latin typeface="Times New Roman" panose="02020603050405020304" pitchFamily="18" charset="0"/>
                <a:cs typeface="Times New Roman" panose="02020603050405020304" pitchFamily="18" charset="0"/>
              </a:rPr>
              <a:t>20 fb</a:t>
            </a:r>
            <a:r>
              <a:rPr lang="en-US" altLang="zh-CN" sz="1700" baseline="30000" dirty="0">
                <a:solidFill>
                  <a:srgbClr val="FF0000"/>
                </a:solidFill>
                <a:latin typeface="Times New Roman" panose="02020603050405020304" pitchFamily="18" charset="0"/>
                <a:cs typeface="Times New Roman" panose="02020603050405020304" pitchFamily="18" charset="0"/>
              </a:rPr>
              <a:t>-1</a:t>
            </a:r>
            <a:r>
              <a:rPr lang="en-US" altLang="zh-CN" sz="1700" dirty="0">
                <a:solidFill>
                  <a:srgbClr val="FF0000"/>
                </a:solidFill>
                <a:latin typeface="Times New Roman" panose="02020603050405020304" pitchFamily="18" charset="0"/>
                <a:cs typeface="Times New Roman" panose="02020603050405020304" pitchFamily="18" charset="0"/>
              </a:rPr>
              <a:t>/year, 10 </a:t>
            </a:r>
            <a:r>
              <a:rPr lang="en-US" altLang="zh-CN" sz="1700" dirty="0" smtClean="0">
                <a:solidFill>
                  <a:srgbClr val="FF0000"/>
                </a:solidFill>
                <a:latin typeface="Times New Roman" panose="02020603050405020304" pitchFamily="18" charset="0"/>
                <a:cs typeface="Times New Roman" panose="02020603050405020304" pitchFamily="18" charset="0"/>
              </a:rPr>
              <a:t>times</a:t>
            </a:r>
            <a:r>
              <a:rPr lang="en-US" altLang="zh-CN" sz="1700" dirty="0" smtClean="0">
                <a:latin typeface="Times New Roman" panose="02020603050405020304" pitchFamily="18" charset="0"/>
                <a:cs typeface="Times New Roman" panose="02020603050405020304" pitchFamily="18" charset="0"/>
              </a:rPr>
              <a:t> </a:t>
            </a:r>
            <a:r>
              <a:rPr lang="en-US" altLang="zh-CN" sz="1700" dirty="0">
                <a:latin typeface="Times New Roman" panose="02020603050405020304" pitchFamily="18" charset="0"/>
                <a:cs typeface="Times New Roman" panose="02020603050405020304" pitchFamily="18" charset="0"/>
              </a:rPr>
              <a:t>of Belle II for 50 ab</a:t>
            </a:r>
            <a:r>
              <a:rPr lang="en-US" altLang="zh-CN" sz="1700" baseline="30000" dirty="0">
                <a:latin typeface="Times New Roman" panose="02020603050405020304" pitchFamily="18" charset="0"/>
                <a:cs typeface="Times New Roman" panose="02020603050405020304" pitchFamily="18" charset="0"/>
              </a:rPr>
              <a:t>-1</a:t>
            </a:r>
            <a:r>
              <a:rPr lang="en-US" altLang="zh-CN" sz="1700" dirty="0">
                <a:latin typeface="Times New Roman" panose="02020603050405020304" pitchFamily="18" charset="0"/>
                <a:cs typeface="Times New Roman" panose="02020603050405020304" pitchFamily="18" charset="0"/>
              </a:rPr>
              <a:t> data</a:t>
            </a:r>
          </a:p>
          <a:p>
            <a:pPr marL="285750" indent="-285750">
              <a:lnSpc>
                <a:spcPts val="2660"/>
              </a:lnSpc>
              <a:buFont typeface="Arial" panose="020B0604020202020204" pitchFamily="34" charset="0"/>
              <a:buChar char="•"/>
            </a:pPr>
            <a:r>
              <a:rPr lang="en-US" altLang="zh-CN" sz="1700" dirty="0">
                <a:latin typeface="Times New Roman" panose="02020603050405020304" pitchFamily="18" charset="0"/>
                <a:cs typeface="Times New Roman" panose="02020603050405020304" pitchFamily="18" charset="0"/>
                <a:sym typeface="Symbol" panose="05050102010706020507" pitchFamily="18" charset="2"/>
              </a:rPr>
              <a:t>-C factory</a:t>
            </a:r>
            <a:r>
              <a:rPr lang="en-US" altLang="zh-CN" sz="1700" dirty="0">
                <a:latin typeface="Times New Roman" panose="02020603050405020304" pitchFamily="18" charset="0"/>
                <a:cs typeface="Times New Roman" panose="02020603050405020304" pitchFamily="18" charset="0"/>
              </a:rPr>
              <a:t> </a:t>
            </a:r>
            <a:r>
              <a:rPr lang="en-US" altLang="zh-CN" sz="1700" dirty="0" smtClean="0">
                <a:latin typeface="Times New Roman" panose="02020603050405020304" pitchFamily="18" charset="0"/>
                <a:cs typeface="Times New Roman" panose="02020603050405020304" pitchFamily="18" charset="0"/>
              </a:rPr>
              <a:t>has </a:t>
            </a:r>
            <a:r>
              <a:rPr lang="en-US" altLang="zh-CN" sz="1700" dirty="0">
                <a:solidFill>
                  <a:srgbClr val="FF0000"/>
                </a:solidFill>
                <a:latin typeface="Times New Roman" panose="02020603050405020304" pitchFamily="18" charset="0"/>
                <a:cs typeface="Times New Roman" panose="02020603050405020304" pitchFamily="18" charset="0"/>
              </a:rPr>
              <a:t>much higher efficiency </a:t>
            </a:r>
            <a:r>
              <a:rPr lang="en-US" altLang="zh-CN" sz="1700" dirty="0">
                <a:latin typeface="Times New Roman" panose="02020603050405020304" pitchFamily="18" charset="0"/>
                <a:cs typeface="Times New Roman" panose="02020603050405020304" pitchFamily="18" charset="0"/>
              </a:rPr>
              <a:t>than B </a:t>
            </a:r>
            <a:r>
              <a:rPr lang="en-US" altLang="zh-CN" sz="1700" dirty="0" smtClean="0">
                <a:latin typeface="Times New Roman" panose="02020603050405020304" pitchFamily="18" charset="0"/>
                <a:cs typeface="Times New Roman" panose="02020603050405020304" pitchFamily="18" charset="0"/>
              </a:rPr>
              <a:t>Factory.</a:t>
            </a:r>
            <a:endParaRPr lang="en-US" altLang="zh-CN" sz="17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5409968" y="1323309"/>
            <a:ext cx="4033520" cy="4986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b="1" dirty="0">
                <a:solidFill>
                  <a:srgbClr val="0036FA"/>
                </a:solidFill>
                <a:latin typeface="Times New Roman" panose="02020603050405020304" pitchFamily="18" charset="0"/>
                <a:cs typeface="Times New Roman" panose="02020603050405020304" pitchFamily="18" charset="0"/>
                <a:sym typeface="Symbol" panose="05050102010706020507" pitchFamily="18" charset="2"/>
              </a:rPr>
              <a:t>B Factory</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 :  </a:t>
            </a:r>
            <a:r>
              <a:rPr lang="en-US" altLang="zh-CN" sz="2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ISR, B decay</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5932249" y="2000234"/>
            <a:ext cx="2959292" cy="4243591"/>
            <a:chOff x="5932249" y="1682981"/>
            <a:chExt cx="2959292" cy="4243591"/>
          </a:xfrm>
        </p:grpSpPr>
        <p:grpSp>
          <p:nvGrpSpPr>
            <p:cNvPr id="11" name="组合 10"/>
            <p:cNvGrpSpPr/>
            <p:nvPr/>
          </p:nvGrpSpPr>
          <p:grpSpPr>
            <a:xfrm>
              <a:off x="5932249" y="2087087"/>
              <a:ext cx="2886529" cy="1628958"/>
              <a:chOff x="618050" y="2262896"/>
              <a:chExt cx="4053630" cy="3313438"/>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050" y="2262896"/>
                <a:ext cx="3868289" cy="331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9" descr="Bell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014" y="2501244"/>
                <a:ext cx="818360" cy="7249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0"/>
              <p:cNvSpPr txBox="1"/>
              <p:nvPr/>
            </p:nvSpPr>
            <p:spPr>
              <a:xfrm>
                <a:off x="3349151" y="3491035"/>
                <a:ext cx="1322529" cy="688647"/>
              </a:xfrm>
              <a:prstGeom prst="rect">
                <a:avLst/>
              </a:prstGeom>
              <a:noFill/>
            </p:spPr>
            <p:txBody>
              <a:bodyPr wrap="square" rtlCol="0">
                <a:spAutoFit/>
              </a:bodyPr>
              <a:lstStyle/>
              <a:p>
                <a:pPr>
                  <a:spcBef>
                    <a:spcPct val="20000"/>
                  </a:spcBef>
                </a:pPr>
                <a:r>
                  <a:rPr lang="en-US" altLang="zh-CN" sz="1600" b="1" dirty="0">
                    <a:solidFill>
                      <a:srgbClr val="FF0000"/>
                    </a:solidFill>
                    <a:latin typeface="Times New Roman" panose="02020603050405020304" pitchFamily="18" charset="0"/>
                    <a:ea typeface="宋体" charset="-122"/>
                    <a:cs typeface="Times New Roman" panose="02020603050405020304" pitchFamily="18" charset="0"/>
                    <a:sym typeface="Symbol"/>
                  </a:rPr>
                  <a:t>&gt;5.2</a:t>
                </a:r>
              </a:p>
            </p:txBody>
          </p:sp>
        </p:grpSp>
        <p:grpSp>
          <p:nvGrpSpPr>
            <p:cNvPr id="15" name="组合 14"/>
            <p:cNvGrpSpPr/>
            <p:nvPr/>
          </p:nvGrpSpPr>
          <p:grpSpPr>
            <a:xfrm>
              <a:off x="5932249" y="4061583"/>
              <a:ext cx="2754551" cy="1864989"/>
              <a:chOff x="4369229" y="2403306"/>
              <a:chExt cx="4377585" cy="3770318"/>
            </a:xfrm>
          </p:grpSpPr>
          <p:pic>
            <p:nvPicPr>
              <p:cNvPr id="1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01"/>
              <a:stretch/>
            </p:blipFill>
            <p:spPr bwMode="auto">
              <a:xfrm>
                <a:off x="4369229" y="2403306"/>
                <a:ext cx="4377585" cy="377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C:\Users\user\Desktop\BES3_logo.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366265" y="2617729"/>
                <a:ext cx="1378018" cy="6459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0"/>
              <p:cNvSpPr txBox="1"/>
              <p:nvPr/>
            </p:nvSpPr>
            <p:spPr>
              <a:xfrm>
                <a:off x="6269741" y="4417842"/>
                <a:ext cx="1972091" cy="1182199"/>
              </a:xfrm>
              <a:prstGeom prst="rect">
                <a:avLst/>
              </a:prstGeom>
              <a:noFill/>
            </p:spPr>
            <p:txBody>
              <a:bodyPr wrap="square" rtlCol="0">
                <a:spAutoFit/>
              </a:bodyPr>
              <a:lstStyle/>
              <a:p>
                <a:pPr>
                  <a:spcBef>
                    <a:spcPct val="20000"/>
                  </a:spcBef>
                </a:pPr>
                <a:r>
                  <a:rPr lang="en-US" altLang="zh-CN" b="1" dirty="0">
                    <a:solidFill>
                      <a:srgbClr val="FF0000"/>
                    </a:solidFill>
                    <a:latin typeface="Times New Roman" panose="02020603050405020304" pitchFamily="18" charset="0"/>
                    <a:ea typeface="宋体" charset="-122"/>
                    <a:cs typeface="Times New Roman" panose="02020603050405020304" pitchFamily="18" charset="0"/>
                    <a:sym typeface="Symbol"/>
                  </a:rPr>
                  <a:t>&gt;8</a:t>
                </a:r>
              </a:p>
            </p:txBody>
          </p:sp>
        </p:grpSp>
        <p:sp>
          <p:nvSpPr>
            <p:cNvPr id="19" name="矩形 10"/>
            <p:cNvSpPr/>
            <p:nvPr/>
          </p:nvSpPr>
          <p:spPr>
            <a:xfrm>
              <a:off x="6120384" y="1682981"/>
              <a:ext cx="2509376" cy="461665"/>
            </a:xfrm>
            <a:prstGeom prst="rect">
              <a:avLst/>
            </a:prstGeom>
            <a:solidFill>
              <a:srgbClr val="FFFF00"/>
            </a:solidFill>
            <a:ln>
              <a:solidFill>
                <a:srgbClr val="FFFF00"/>
              </a:solidFill>
            </a:ln>
          </p:spPr>
          <p:txBody>
            <a:bodyPr wrap="square">
              <a:spAutoFit/>
            </a:bodyPr>
            <a:lstStyle/>
            <a:p>
              <a:pPr algn="ctr">
                <a:spcBef>
                  <a:spcPts val="0"/>
                </a:spcBef>
              </a:pPr>
              <a:r>
                <a:rPr kumimoji="0" lang="en-US" altLang="zh-CN" sz="1200" dirty="0">
                  <a:solidFill>
                    <a:schemeClr val="tx1"/>
                  </a:solidFill>
                  <a:latin typeface="Times New Roman" panose="02020603050405020304" pitchFamily="18" charset="0"/>
                  <a:ea typeface="宋体" charset="-122"/>
                  <a:cs typeface="Times New Roman" panose="02020603050405020304" pitchFamily="18" charset="0"/>
                  <a:sym typeface="Symbol" pitchFamily="18" charset="2"/>
                </a:rPr>
                <a:t>Belle with ISR: PRL110, 252002</a:t>
              </a:r>
            </a:p>
            <a:p>
              <a:pPr algn="ctr">
                <a:spcBef>
                  <a:spcPts val="0"/>
                </a:spcBef>
              </a:pPr>
              <a:r>
                <a:rPr kumimoji="0" lang="en-US" altLang="zh-CN" sz="1200" dirty="0">
                  <a:solidFill>
                    <a:schemeClr val="tx1"/>
                  </a:solidFill>
                  <a:latin typeface="Times New Roman" panose="02020603050405020304" pitchFamily="18" charset="0"/>
                  <a:ea typeface="宋体" charset="-122"/>
                  <a:cs typeface="Times New Roman" panose="02020603050405020304" pitchFamily="18" charset="0"/>
                  <a:sym typeface="Symbol" pitchFamily="18" charset="2"/>
                </a:rPr>
                <a:t>967 fb</a:t>
              </a:r>
              <a:r>
                <a:rPr kumimoji="0" lang="en-US" altLang="zh-CN" sz="1200" baseline="30000" dirty="0">
                  <a:solidFill>
                    <a:schemeClr val="tx1"/>
                  </a:solidFill>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200" dirty="0">
                  <a:solidFill>
                    <a:schemeClr val="tx1"/>
                  </a:solidFill>
                  <a:latin typeface="Times New Roman" panose="02020603050405020304" pitchFamily="18" charset="0"/>
                  <a:ea typeface="宋体" charset="-122"/>
                  <a:cs typeface="Times New Roman" panose="02020603050405020304" pitchFamily="18" charset="0"/>
                  <a:sym typeface="Symbol" pitchFamily="18" charset="2"/>
                </a:rPr>
                <a:t> in </a:t>
              </a:r>
              <a:r>
                <a:rPr kumimoji="0" lang="en-US" altLang="zh-CN" sz="1200" dirty="0">
                  <a:solidFill>
                    <a:srgbClr val="0070C0"/>
                  </a:solidFill>
                  <a:latin typeface="Times New Roman" panose="02020603050405020304" pitchFamily="18" charset="0"/>
                  <a:ea typeface="宋体" charset="-122"/>
                  <a:cs typeface="Times New Roman" panose="02020603050405020304" pitchFamily="18" charset="0"/>
                  <a:sym typeface="Symbol" pitchFamily="18" charset="2"/>
                </a:rPr>
                <a:t>10 years </a:t>
              </a:r>
              <a:r>
                <a:rPr kumimoji="0" lang="en-US" altLang="zh-CN" sz="1200" dirty="0">
                  <a:solidFill>
                    <a:schemeClr val="tx1"/>
                  </a:solidFill>
                  <a:latin typeface="Times New Roman" panose="02020603050405020304" pitchFamily="18" charset="0"/>
                  <a:ea typeface="宋体" charset="-122"/>
                  <a:cs typeface="Times New Roman" panose="02020603050405020304" pitchFamily="18" charset="0"/>
                  <a:sym typeface="Symbol" pitchFamily="18" charset="2"/>
                </a:rPr>
                <a:t>running time</a:t>
              </a:r>
            </a:p>
          </p:txBody>
        </p:sp>
        <p:sp>
          <p:nvSpPr>
            <p:cNvPr id="23" name="矩形 10"/>
            <p:cNvSpPr/>
            <p:nvPr/>
          </p:nvSpPr>
          <p:spPr>
            <a:xfrm>
              <a:off x="6120384" y="3684158"/>
              <a:ext cx="2771157" cy="461665"/>
            </a:xfrm>
            <a:prstGeom prst="rect">
              <a:avLst/>
            </a:prstGeom>
            <a:solidFill>
              <a:srgbClr val="FFFF00"/>
            </a:solidFill>
            <a:ln>
              <a:solidFill>
                <a:srgbClr val="FFFF00"/>
              </a:solidFill>
            </a:ln>
          </p:spPr>
          <p:txBody>
            <a:bodyPr wrap="square">
              <a:spAutoFit/>
            </a:bodyPr>
            <a:lstStyle/>
            <a:p>
              <a:pPr algn="ctr">
                <a:spcBef>
                  <a:spcPts val="0"/>
                </a:spcBef>
              </a:pPr>
              <a:r>
                <a:rPr kumimoji="0" lang="en-US" altLang="zh-CN" sz="12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BESIII at 4.260 </a:t>
              </a:r>
              <a:r>
                <a:rPr kumimoji="0" lang="en-US" altLang="zh-CN" sz="1200" dirty="0" err="1">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GeV</a:t>
              </a:r>
              <a:r>
                <a:rPr kumimoji="0" lang="en-US" altLang="zh-CN" sz="12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PRL110, 252001</a:t>
              </a:r>
            </a:p>
            <a:p>
              <a:pPr algn="ctr">
                <a:spcBef>
                  <a:spcPts val="0"/>
                </a:spcBef>
              </a:pPr>
              <a:r>
                <a:rPr kumimoji="0" lang="en-US" altLang="zh-CN" sz="12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0.525 </a:t>
              </a:r>
              <a:r>
                <a:rPr lang="en-US" altLang="zh-CN" sz="12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f</a:t>
              </a:r>
              <a:r>
                <a:rPr kumimoji="0" lang="en-US" altLang="zh-CN" sz="12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a:t>
              </a:r>
              <a:r>
                <a:rPr kumimoji="0" lang="en-US" altLang="zh-CN" sz="1200" baseline="300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2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in </a:t>
              </a:r>
              <a:r>
                <a:rPr kumimoji="0" lang="en-US" altLang="zh-CN" sz="1200" dirty="0">
                  <a:solidFill>
                    <a:srgbClr val="FF0000"/>
                  </a:solidFill>
                  <a:latin typeface="Times New Roman" panose="02020603050405020304" pitchFamily="18" charset="0"/>
                  <a:ea typeface="宋体" charset="-122"/>
                  <a:cs typeface="Times New Roman" panose="02020603050405020304" pitchFamily="18" charset="0"/>
                  <a:sym typeface="Symbol" pitchFamily="18" charset="2"/>
                </a:rPr>
                <a:t>one month</a:t>
              </a:r>
              <a:r>
                <a:rPr kumimoji="0" lang="en-US" altLang="zh-CN" sz="12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running time </a:t>
              </a:r>
            </a:p>
          </p:txBody>
        </p:sp>
      </p:grpSp>
      <p:sp>
        <p:nvSpPr>
          <p:cNvPr id="24" name="TextBox 4"/>
          <p:cNvSpPr txBox="1"/>
          <p:nvPr/>
        </p:nvSpPr>
        <p:spPr>
          <a:xfrm>
            <a:off x="1903205" y="2906742"/>
            <a:ext cx="2563319" cy="584775"/>
          </a:xfrm>
          <a:prstGeom prst="rect">
            <a:avLst/>
          </a:prstGeom>
          <a:solidFill>
            <a:srgbClr val="FFFFCC"/>
          </a:solidFill>
        </p:spPr>
        <p:txBody>
          <a:bodyPr wrap="square" rtlCol="0">
            <a:spAutoFit/>
          </a:bodyPr>
          <a:lstStyle/>
          <a:p>
            <a:pPr algn="ctr"/>
            <a:r>
              <a:rPr lang="en-US" altLang="zh-CN" sz="1600" b="1"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 4.26 </a:t>
            </a:r>
            <a:r>
              <a:rPr kumimoji="0" lang="en-US" altLang="zh-CN" sz="1600" b="1" dirty="0" err="1">
                <a:solidFill>
                  <a:srgbClr val="FF0000"/>
                </a:solidFill>
                <a:latin typeface="Times New Roman" panose="02020603050405020304" pitchFamily="18" charset="0"/>
                <a:cs typeface="Times New Roman" panose="02020603050405020304" pitchFamily="18" charset="0"/>
                <a:sym typeface="Symbol"/>
              </a:rPr>
              <a:t>GeV</a:t>
            </a: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 for </a:t>
            </a:r>
            <a:r>
              <a:rPr kumimoji="0" lang="en-US" altLang="zh-CN" sz="1600" b="1" baseline="30000"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sz="1600" b="1" baseline="30000"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J/</a:t>
            </a:r>
          </a:p>
          <a:p>
            <a:pPr algn="ct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sz="1600" b="1" baseline="-25000" dirty="0">
                <a:solidFill>
                  <a:srgbClr val="FF0000"/>
                </a:solidFill>
                <a:latin typeface="Times New Roman" panose="02020603050405020304" pitchFamily="18" charset="0"/>
                <a:cs typeface="Times New Roman" panose="02020603050405020304" pitchFamily="18" charset="0"/>
                <a:sym typeface="Symbol"/>
              </a:rPr>
              <a:t>BESIII </a:t>
            </a: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 46%,</a:t>
            </a:r>
            <a:r>
              <a:rPr lang="en-US" altLang="zh-CN" sz="1600" b="1" dirty="0">
                <a:solidFill>
                  <a:srgbClr val="FF0000"/>
                </a:solidFill>
                <a:latin typeface="Times New Roman" panose="02020603050405020304" pitchFamily="18" charset="0"/>
                <a:cs typeface="Times New Roman" panose="02020603050405020304" pitchFamily="18" charset="0"/>
                <a:sym typeface="Symbol"/>
              </a:rPr>
              <a:t> </a:t>
            </a: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sz="1600" b="1" baseline="-25000" dirty="0">
                <a:solidFill>
                  <a:srgbClr val="FF0000"/>
                </a:solidFill>
                <a:latin typeface="Times New Roman" panose="02020603050405020304" pitchFamily="18" charset="0"/>
                <a:cs typeface="Times New Roman" panose="02020603050405020304" pitchFamily="18" charset="0"/>
                <a:sym typeface="Symbol"/>
              </a:rPr>
              <a:t>Belle   </a:t>
            </a:r>
            <a:r>
              <a:rPr kumimoji="0" lang="en-US" altLang="zh-CN" sz="1600" b="1" dirty="0">
                <a:solidFill>
                  <a:srgbClr val="FF0000"/>
                </a:solidFill>
                <a:latin typeface="Times New Roman" panose="02020603050405020304" pitchFamily="18" charset="0"/>
                <a:cs typeface="Times New Roman" panose="02020603050405020304" pitchFamily="18" charset="0"/>
                <a:sym typeface="Symbol"/>
              </a:rPr>
              <a:t>= 10%</a:t>
            </a:r>
          </a:p>
        </p:txBody>
      </p:sp>
      <p:pic>
        <p:nvPicPr>
          <p:cNvPr id="25" name="Picture 9" descr="Bell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629" y="2054992"/>
            <a:ext cx="582742" cy="35639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3"/>
          </p:nvPr>
        </p:nvSpPr>
        <p:spPr/>
        <p:txBody>
          <a:bodyPr/>
          <a:lstStyle/>
          <a:p>
            <a:r>
              <a:rPr lang="en-US" altLang="zh-CN" smtClean="0"/>
              <a:t>HFCPV2019</a:t>
            </a:r>
            <a:endParaRPr lang="zh-CN" altLang="en-US"/>
          </a:p>
        </p:txBody>
      </p:sp>
      <p:sp>
        <p:nvSpPr>
          <p:cNvPr id="5" name="Footer Placeholder 4"/>
          <p:cNvSpPr>
            <a:spLocks noGrp="1"/>
          </p:cNvSpPr>
          <p:nvPr>
            <p:ph type="ftr" sz="quarter" idx="14"/>
          </p:nvPr>
        </p:nvSpPr>
        <p:spPr/>
        <p:txBody>
          <a:bodyPr/>
          <a:lstStyle/>
          <a:p>
            <a:r>
              <a:rPr lang="en-US" altLang="zh-CN" smtClean="0"/>
              <a:t>G.S. Huang: STCF</a:t>
            </a:r>
            <a:endParaRPr lang="zh-CN" altLang="en-US" dirty="0"/>
          </a:p>
        </p:txBody>
      </p:sp>
      <p:sp>
        <p:nvSpPr>
          <p:cNvPr id="9" name="Slide Number Placeholder 8"/>
          <p:cNvSpPr>
            <a:spLocks noGrp="1"/>
          </p:cNvSpPr>
          <p:nvPr>
            <p:ph type="sldNum" sz="quarter" idx="12"/>
          </p:nvPr>
        </p:nvSpPr>
        <p:spPr/>
        <p:txBody>
          <a:bodyPr/>
          <a:lstStyle/>
          <a:p>
            <a:fld id="{C973300C-797F-D148-A78D-320196FBAF04}" type="slidenum">
              <a:rPr lang="en-US" smtClean="0"/>
              <a:pPr/>
              <a:t>25</a:t>
            </a:fld>
            <a:endParaRPr lang="en-US" dirty="0"/>
          </a:p>
        </p:txBody>
      </p:sp>
    </p:spTree>
    <p:extLst>
      <p:ext uri="{BB962C8B-B14F-4D97-AF65-F5344CB8AC3E}">
        <p14:creationId xmlns:p14="http://schemas.microsoft.com/office/powerpoint/2010/main" val="1986931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xmlns="" id="{B57E2E1C-457A-4197-B48B-23E0677DEB0A}"/>
              </a:ext>
            </a:extLst>
          </p:cNvPr>
          <p:cNvSpPr>
            <a:spLocks noGrp="1"/>
          </p:cNvSpPr>
          <p:nvPr>
            <p:ph type="ctrTitle" sz="quarter"/>
          </p:nvPr>
        </p:nvSpPr>
        <p:spPr>
          <a:xfrm>
            <a:off x="685800" y="1746068"/>
            <a:ext cx="7772400" cy="1371600"/>
          </a:xfrm>
        </p:spPr>
        <p:txBody>
          <a:bodyPr/>
          <a:lstStyle/>
          <a:p>
            <a:r>
              <a:rPr lang="en-US" altLang="zh-CN" dirty="0"/>
              <a:t>STCF CDR status</a:t>
            </a:r>
            <a:endParaRPr lang="zh-CN" altLang="en-US" dirty="0"/>
          </a:p>
        </p:txBody>
      </p:sp>
      <p:sp>
        <p:nvSpPr>
          <p:cNvPr id="2" name="Date Placeholder 1"/>
          <p:cNvSpPr>
            <a:spLocks noGrp="1"/>
          </p:cNvSpPr>
          <p:nvPr>
            <p:ph type="dt" sz="half" idx="10"/>
          </p:nvPr>
        </p:nvSpPr>
        <p:spPr/>
        <p:txBody>
          <a:bodyPr/>
          <a:lstStyle/>
          <a:p>
            <a:r>
              <a:rPr lang="en-US" altLang="zh-CN" smtClean="0"/>
              <a:t>HFCPV2019</a:t>
            </a:r>
            <a:endParaRPr lang="zh-CN" altLang="en-US"/>
          </a:p>
        </p:txBody>
      </p:sp>
      <p:sp>
        <p:nvSpPr>
          <p:cNvPr id="3" name="Footer Placeholder 2"/>
          <p:cNvSpPr>
            <a:spLocks noGrp="1"/>
          </p:cNvSpPr>
          <p:nvPr>
            <p:ph type="ftr" sz="quarter" idx="11"/>
          </p:nvPr>
        </p:nvSpPr>
        <p:spPr/>
        <p:txBody>
          <a:bodyPr/>
          <a:lstStyle/>
          <a:p>
            <a:r>
              <a:rPr lang="en-US" altLang="zh-CN" smtClean="0"/>
              <a:t>G.S. Huang: STCF</a:t>
            </a:r>
            <a:endParaRPr lang="zh-CN" altLang="en-US" dirty="0"/>
          </a:p>
        </p:txBody>
      </p:sp>
      <p:sp>
        <p:nvSpPr>
          <p:cNvPr id="6" name="Slide Number Placeholder 5"/>
          <p:cNvSpPr>
            <a:spLocks noGrp="1"/>
          </p:cNvSpPr>
          <p:nvPr>
            <p:ph type="sldNum" sz="quarter" idx="12"/>
          </p:nvPr>
        </p:nvSpPr>
        <p:spPr/>
        <p:txBody>
          <a:bodyPr/>
          <a:lstStyle/>
          <a:p>
            <a:fld id="{C973300C-797F-D148-A78D-320196FBAF04}" type="slidenum">
              <a:rPr lang="en-US" smtClean="0"/>
              <a:pPr/>
              <a:t>26</a:t>
            </a:fld>
            <a:endParaRPr lang="en-US" dirty="0"/>
          </a:p>
        </p:txBody>
      </p:sp>
    </p:spTree>
    <p:extLst>
      <p:ext uri="{BB962C8B-B14F-4D97-AF65-F5344CB8AC3E}">
        <p14:creationId xmlns:p14="http://schemas.microsoft.com/office/powerpoint/2010/main" val="2885463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DDD27319-F8A2-471E-A714-2F04E696CC9E}"/>
              </a:ext>
            </a:extLst>
          </p:cNvPr>
          <p:cNvSpPr>
            <a:spLocks noGrp="1"/>
          </p:cNvSpPr>
          <p:nvPr>
            <p:ph type="title"/>
          </p:nvPr>
        </p:nvSpPr>
        <p:spPr>
          <a:xfrm>
            <a:off x="228600" y="0"/>
            <a:ext cx="8801100" cy="685800"/>
          </a:xfrm>
        </p:spPr>
        <p:txBody>
          <a:bodyPr/>
          <a:lstStyle/>
          <a:p>
            <a:r>
              <a:rPr lang="en-US" altLang="zh-CN" dirty="0"/>
              <a:t>Parameters and Plan of STCF</a:t>
            </a:r>
            <a:endParaRPr lang="zh-CN" altLang="en-US" dirty="0"/>
          </a:p>
        </p:txBody>
      </p:sp>
      <p:sp>
        <p:nvSpPr>
          <p:cNvPr id="8" name="文本框 7"/>
          <p:cNvSpPr txBox="1"/>
          <p:nvPr/>
        </p:nvSpPr>
        <p:spPr>
          <a:xfrm>
            <a:off x="5585658" y="711523"/>
            <a:ext cx="3558342" cy="5872377"/>
          </a:xfrm>
          <a:prstGeom prst="rect">
            <a:avLst/>
          </a:prstGeom>
          <a:noFill/>
        </p:spPr>
        <p:txBody>
          <a:bodyPr wrap="square" rtlCol="0">
            <a:spAutoFit/>
          </a:bodyPr>
          <a:lstStyle/>
          <a:p>
            <a:pPr>
              <a:lnSpc>
                <a:spcPct val="160000"/>
              </a:lnSpc>
            </a:pPr>
            <a:r>
              <a:rPr lang="en-US" altLang="zh-CN" sz="2000" dirty="0">
                <a:latin typeface="Times New Roman" panose="02020603050405020304" pitchFamily="18" charset="0"/>
                <a:cs typeface="Times New Roman" panose="02020603050405020304" pitchFamily="18" charset="0"/>
              </a:rPr>
              <a:t>Basic </a:t>
            </a:r>
            <a:r>
              <a:rPr lang="en-US" altLang="zh-CN" sz="2000" dirty="0">
                <a:solidFill>
                  <a:srgbClr val="FF0000"/>
                </a:solidFill>
                <a:latin typeface="Times New Roman" panose="02020603050405020304" pitchFamily="18" charset="0"/>
                <a:cs typeface="Times New Roman" panose="02020603050405020304" pitchFamily="18" charset="0"/>
              </a:rPr>
              <a:t>Features</a:t>
            </a:r>
            <a:r>
              <a:rPr lang="en-US" altLang="zh-CN" sz="2000" dirty="0">
                <a:latin typeface="Times New Roman" panose="02020603050405020304" pitchFamily="18" charset="0"/>
                <a:cs typeface="Times New Roman" panose="02020603050405020304" pitchFamily="18" charset="0"/>
              </a:rPr>
              <a:t>: </a:t>
            </a:r>
          </a:p>
          <a:p>
            <a:pPr>
              <a:lnSpc>
                <a:spcPct val="160000"/>
              </a:lnSpc>
            </a:pPr>
            <a:r>
              <a:rPr lang="en-US" altLang="zh-CN" sz="2000" dirty="0">
                <a:solidFill>
                  <a:srgbClr val="0036FA"/>
                </a:solidFill>
                <a:latin typeface="Times New Roman" panose="02020603050405020304" pitchFamily="18" charset="0"/>
                <a:cs typeface="Times New Roman" panose="02020603050405020304" pitchFamily="18" charset="0"/>
              </a:rPr>
              <a:t>      </a:t>
            </a:r>
            <a:r>
              <a:rPr lang="en-US" altLang="zh-CN" sz="1800" dirty="0">
                <a:solidFill>
                  <a:srgbClr val="0036FA"/>
                </a:solidFill>
                <a:latin typeface="Times New Roman" panose="02020603050405020304" pitchFamily="18" charset="0"/>
                <a:cs typeface="Times New Roman" panose="02020603050405020304" pitchFamily="18" charset="0"/>
              </a:rPr>
              <a:t>Large </a:t>
            </a:r>
            <a:r>
              <a:rPr lang="en-US" altLang="zh-CN" sz="1800" dirty="0" err="1">
                <a:solidFill>
                  <a:srgbClr val="0036FA"/>
                </a:solidFill>
                <a:latin typeface="Times New Roman" panose="02020603050405020304" pitchFamily="18" charset="0"/>
                <a:cs typeface="Times New Roman" panose="02020603050405020304" pitchFamily="18" charset="0"/>
              </a:rPr>
              <a:t>Piwinski</a:t>
            </a:r>
            <a:r>
              <a:rPr lang="en-US" altLang="zh-CN" sz="1800" dirty="0">
                <a:solidFill>
                  <a:srgbClr val="0036FA"/>
                </a:solidFill>
                <a:latin typeface="Times New Roman" panose="02020603050405020304" pitchFamily="18" charset="0"/>
                <a:cs typeface="Times New Roman" panose="02020603050405020304" pitchFamily="18" charset="0"/>
              </a:rPr>
              <a:t> angle </a:t>
            </a:r>
            <a:r>
              <a:rPr lang="en-US" altLang="zh-CN" sz="1800" dirty="0">
                <a:latin typeface="Times New Roman" panose="02020603050405020304" pitchFamily="18" charset="0"/>
                <a:cs typeface="Times New Roman" panose="02020603050405020304" pitchFamily="18" charset="0"/>
              </a:rPr>
              <a:t>collision </a:t>
            </a:r>
          </a:p>
          <a:p>
            <a:pPr>
              <a:lnSpc>
                <a:spcPct val="160000"/>
              </a:lnSpc>
            </a:pPr>
            <a:r>
              <a:rPr lang="en-US" altLang="zh-CN" sz="1800" dirty="0">
                <a:latin typeface="Times New Roman" panose="02020603050405020304" pitchFamily="18" charset="0"/>
                <a:cs typeface="Times New Roman" panose="02020603050405020304" pitchFamily="18" charset="0"/>
              </a:rPr>
              <a:t>       + </a:t>
            </a:r>
            <a:r>
              <a:rPr lang="en-US" altLang="zh-CN" sz="1800" dirty="0">
                <a:solidFill>
                  <a:srgbClr val="0036FA"/>
                </a:solidFill>
                <a:latin typeface="Times New Roman" panose="02020603050405020304" pitchFamily="18" charset="0"/>
                <a:cs typeface="Times New Roman" panose="02020603050405020304" pitchFamily="18" charset="0"/>
              </a:rPr>
              <a:t>crabbed waist</a:t>
            </a:r>
            <a:endParaRPr lang="en-US" altLang="zh-CN" sz="1800" dirty="0">
              <a:latin typeface="Times New Roman" panose="02020603050405020304" pitchFamily="18" charset="0"/>
              <a:cs typeface="Times New Roman" panose="02020603050405020304" pitchFamily="18" charset="0"/>
            </a:endParaRPr>
          </a:p>
          <a:p>
            <a:pPr>
              <a:lnSpc>
                <a:spcPct val="160000"/>
              </a:lnSpc>
            </a:pPr>
            <a:r>
              <a:rPr lang="en-US" altLang="zh-CN" sz="1800" dirty="0">
                <a:solidFill>
                  <a:srgbClr val="0036FA"/>
                </a:solidFill>
                <a:latin typeface="Times New Roman" panose="02020603050405020304" pitchFamily="18" charset="0"/>
                <a:cs typeface="Times New Roman" panose="02020603050405020304" pitchFamily="18" charset="0"/>
              </a:rPr>
              <a:t>       Siberia snake </a:t>
            </a:r>
            <a:r>
              <a:rPr lang="en-US" altLang="zh-CN" sz="1800" dirty="0">
                <a:latin typeface="Times New Roman" panose="02020603050405020304" pitchFamily="18" charset="0"/>
                <a:cs typeface="Times New Roman" panose="02020603050405020304" pitchFamily="18" charset="0"/>
              </a:rPr>
              <a:t>for polarization </a:t>
            </a:r>
            <a:endParaRPr lang="en-US" altLang="zh-CN" sz="1800" dirty="0">
              <a:solidFill>
                <a:srgbClr val="FF0000"/>
              </a:solidFill>
              <a:latin typeface="Times New Roman" panose="02020603050405020304" pitchFamily="18" charset="0"/>
              <a:cs typeface="Times New Roman" panose="02020603050405020304" pitchFamily="18" charset="0"/>
            </a:endParaRPr>
          </a:p>
          <a:p>
            <a:pPr>
              <a:lnSpc>
                <a:spcPct val="140000"/>
              </a:lnSpc>
            </a:pPr>
            <a:r>
              <a:rPr lang="en-US" altLang="zh-CN" sz="2000" b="1" dirty="0">
                <a:solidFill>
                  <a:srgbClr val="FF0000"/>
                </a:solidFill>
                <a:latin typeface="Times New Roman" panose="02020603050405020304" pitchFamily="18" charset="0"/>
                <a:cs typeface="Times New Roman" panose="02020603050405020304" pitchFamily="18" charset="0"/>
              </a:rPr>
              <a:t>Strategy :</a:t>
            </a:r>
          </a:p>
          <a:p>
            <a:pPr>
              <a:lnSpc>
                <a:spcPct val="140000"/>
              </a:lnSpc>
            </a:pPr>
            <a:r>
              <a:rPr lang="en-US" altLang="zh-CN" sz="1800" b="1" dirty="0">
                <a:solidFill>
                  <a:schemeClr val="tx1"/>
                </a:solidFill>
                <a:latin typeface="Times New Roman" panose="02020603050405020304" pitchFamily="18" charset="0"/>
                <a:cs typeface="Times New Roman" panose="02020603050405020304" pitchFamily="18" charset="0"/>
              </a:rPr>
              <a:t>      (Phase 0) Pilot: 0.5×10</a:t>
            </a:r>
            <a:r>
              <a:rPr lang="en-US" altLang="zh-CN" sz="1800" b="1" baseline="30000" dirty="0">
                <a:solidFill>
                  <a:schemeClr val="tx1"/>
                </a:solidFill>
                <a:latin typeface="Times New Roman" panose="02020603050405020304" pitchFamily="18" charset="0"/>
                <a:cs typeface="Times New Roman" panose="02020603050405020304" pitchFamily="18" charset="0"/>
              </a:rPr>
              <a:t>35</a:t>
            </a:r>
            <a:endParaRPr lang="en-US" altLang="zh-CN" sz="1800" b="1" dirty="0">
              <a:solidFill>
                <a:schemeClr val="tx1"/>
              </a:solidFill>
              <a:latin typeface="Times New Roman" panose="02020603050405020304" pitchFamily="18" charset="0"/>
              <a:cs typeface="Times New Roman" panose="02020603050405020304" pitchFamily="18" charset="0"/>
            </a:endParaRPr>
          </a:p>
          <a:p>
            <a:pPr>
              <a:lnSpc>
                <a:spcPct val="140000"/>
              </a:lnSpc>
            </a:pPr>
            <a:r>
              <a:rPr lang="en-US" altLang="zh-CN" sz="1800" b="1" dirty="0">
                <a:solidFill>
                  <a:schemeClr val="tx1"/>
                </a:solidFill>
                <a:latin typeface="Times New Roman" panose="02020603050405020304" pitchFamily="18" charset="0"/>
                <a:cs typeface="Times New Roman" panose="02020603050405020304" pitchFamily="18" charset="0"/>
              </a:rPr>
              <a:t>      (Phase I) Nominal: 1.0×10</a:t>
            </a:r>
            <a:r>
              <a:rPr lang="en-US" altLang="zh-CN" sz="1800" b="1" baseline="30000" dirty="0">
                <a:solidFill>
                  <a:schemeClr val="tx1"/>
                </a:solidFill>
                <a:latin typeface="Times New Roman" panose="02020603050405020304" pitchFamily="18" charset="0"/>
                <a:cs typeface="Times New Roman" panose="02020603050405020304" pitchFamily="18" charset="0"/>
              </a:rPr>
              <a:t>35</a:t>
            </a:r>
            <a:endParaRPr lang="en-US" altLang="zh-CN" sz="1800" b="1" dirty="0">
              <a:solidFill>
                <a:schemeClr val="tx1"/>
              </a:solidFill>
              <a:latin typeface="Times New Roman" panose="02020603050405020304" pitchFamily="18" charset="0"/>
              <a:cs typeface="Times New Roman" panose="02020603050405020304" pitchFamily="18" charset="0"/>
            </a:endParaRPr>
          </a:p>
          <a:p>
            <a:pPr>
              <a:lnSpc>
                <a:spcPct val="140000"/>
              </a:lnSpc>
            </a:pPr>
            <a:r>
              <a:rPr lang="en-US" altLang="zh-CN" sz="1800" b="1" dirty="0">
                <a:solidFill>
                  <a:schemeClr val="tx1"/>
                </a:solidFill>
                <a:latin typeface="Times New Roman" panose="02020603050405020304" pitchFamily="18" charset="0"/>
                <a:cs typeface="Times New Roman" panose="02020603050405020304" pitchFamily="18" charset="0"/>
              </a:rPr>
              <a:t>      (Phase II) Polarized beam</a:t>
            </a:r>
          </a:p>
          <a:p>
            <a:pPr>
              <a:lnSpc>
                <a:spcPct val="160000"/>
              </a:lnSpc>
            </a:pPr>
            <a:r>
              <a:rPr lang="en-US" altLang="zh-CN" sz="2000" b="1" dirty="0">
                <a:solidFill>
                  <a:srgbClr val="FF0000"/>
                </a:solidFill>
                <a:latin typeface="Times New Roman" panose="02020603050405020304" pitchFamily="18" charset="0"/>
                <a:cs typeface="Times New Roman" panose="02020603050405020304" pitchFamily="18" charset="0"/>
              </a:rPr>
              <a:t>Final: </a:t>
            </a:r>
          </a:p>
          <a:p>
            <a:pPr lvl="1">
              <a:lnSpc>
                <a:spcPct val="160000"/>
              </a:lnSpc>
            </a:pPr>
            <a:r>
              <a:rPr lang="en-US" altLang="zh-CN" sz="1800" b="1" dirty="0">
                <a:solidFill>
                  <a:srgbClr val="3D3F41"/>
                </a:solidFill>
                <a:latin typeface="Times New Roman" panose="02020603050405020304" pitchFamily="18" charset="0"/>
                <a:cs typeface="Times New Roman" panose="02020603050405020304" pitchFamily="18" charset="0"/>
              </a:rPr>
              <a:t>90% Polarization  e</a:t>
            </a:r>
            <a:r>
              <a:rPr lang="en-US" altLang="zh-CN" sz="1800" b="1" baseline="30000" dirty="0">
                <a:solidFill>
                  <a:srgbClr val="3D3F41"/>
                </a:solidFill>
                <a:latin typeface="Times New Roman" panose="02020603050405020304" pitchFamily="18" charset="0"/>
                <a:cs typeface="Times New Roman" panose="02020603050405020304" pitchFamily="18" charset="0"/>
              </a:rPr>
              <a:t>-</a:t>
            </a:r>
            <a:r>
              <a:rPr lang="en-US" altLang="zh-CN" sz="1800" b="1" dirty="0">
                <a:solidFill>
                  <a:srgbClr val="3D3F41"/>
                </a:solidFill>
                <a:latin typeface="Times New Roman" panose="02020603050405020304" pitchFamily="18" charset="0"/>
                <a:cs typeface="Times New Roman" panose="02020603050405020304" pitchFamily="18" charset="0"/>
              </a:rPr>
              <a:t> injection, 80% Polarization @IP</a:t>
            </a:r>
          </a:p>
          <a:p>
            <a:pPr>
              <a:lnSpc>
                <a:spcPct val="160000"/>
              </a:lnSpc>
            </a:pPr>
            <a:r>
              <a:rPr lang="en-US" altLang="zh-CN" sz="2000" b="1" dirty="0">
                <a:solidFill>
                  <a:srgbClr val="FF0000"/>
                </a:solidFill>
                <a:latin typeface="Times New Roman" panose="02020603050405020304" pitchFamily="18" charset="0"/>
                <a:cs typeface="Times New Roman" panose="02020603050405020304" pitchFamily="18" charset="0"/>
              </a:rPr>
              <a:t>Upgrade: </a:t>
            </a:r>
            <a:r>
              <a:rPr lang="en-US" altLang="zh-CN" sz="2000" b="1" dirty="0">
                <a:solidFill>
                  <a:srgbClr val="7030A0"/>
                </a:solidFill>
                <a:latin typeface="Times New Roman" panose="02020603050405020304" pitchFamily="18" charset="0"/>
                <a:cs typeface="Times New Roman" panose="02020603050405020304" pitchFamily="18" charset="0"/>
              </a:rPr>
              <a:t>Polarized e</a:t>
            </a:r>
            <a:r>
              <a:rPr lang="en-US" altLang="zh-CN" sz="2000" b="1" baseline="30000" dirty="0">
                <a:solidFill>
                  <a:srgbClr val="7030A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graphicFrame>
            <p:nvGraphicFramePr>
              <p:cNvPr id="9" name="表格 8">
                <a:extLst>
                  <a:ext uri="{FF2B5EF4-FFF2-40B4-BE49-F238E27FC236}">
                    <a16:creationId xmlns:a16="http://schemas.microsoft.com/office/drawing/2014/main" xmlns="" id="{F5770306-218D-440A-A333-F6EBD14CFAB3}"/>
                  </a:ext>
                </a:extLst>
              </p:cNvPr>
              <p:cNvGraphicFramePr>
                <a:graphicFrameLocks noGrp="1"/>
              </p:cNvGraphicFramePr>
              <p:nvPr>
                <p:extLst>
                  <p:ext uri="{D42A27DB-BD31-4B8C-83A1-F6EECF244321}">
                    <p14:modId xmlns:p14="http://schemas.microsoft.com/office/powerpoint/2010/main" val="3777360286"/>
                  </p:ext>
                </p:extLst>
              </p:nvPr>
            </p:nvGraphicFramePr>
            <p:xfrm>
              <a:off x="0" y="1078106"/>
              <a:ext cx="5585658" cy="5009524"/>
            </p:xfrm>
            <a:graphic>
              <a:graphicData uri="http://schemas.openxmlformats.org/drawingml/2006/table">
                <a:tbl>
                  <a:tblPr firstRow="1" firstCol="1" bandRow="1">
                    <a:tableStyleId>{5C22544A-7EE6-4342-B048-85BDC9FD1C3A}</a:tableStyleId>
                  </a:tblPr>
                  <a:tblGrid>
                    <a:gridCol w="3280262">
                      <a:extLst>
                        <a:ext uri="{9D8B030D-6E8A-4147-A177-3AD203B41FA5}">
                          <a16:colId xmlns:a16="http://schemas.microsoft.com/office/drawing/2014/main" xmlns="" val="20000"/>
                        </a:ext>
                      </a:extLst>
                    </a:gridCol>
                    <a:gridCol w="1041862">
                      <a:extLst>
                        <a:ext uri="{9D8B030D-6E8A-4147-A177-3AD203B41FA5}">
                          <a16:colId xmlns:a16="http://schemas.microsoft.com/office/drawing/2014/main" xmlns="" val="20001"/>
                        </a:ext>
                      </a:extLst>
                    </a:gridCol>
                    <a:gridCol w="1263534">
                      <a:extLst>
                        <a:ext uri="{9D8B030D-6E8A-4147-A177-3AD203B41FA5}">
                          <a16:colId xmlns:a16="http://schemas.microsoft.com/office/drawing/2014/main" xmlns="" val="20002"/>
                        </a:ext>
                      </a:extLst>
                    </a:gridCol>
                  </a:tblGrid>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mn-ea"/>
                              <a:cs typeface="Times New Roman" panose="02020603050405020304" pitchFamily="18" charset="0"/>
                            </a:rPr>
                            <a:t>Parameters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Phase 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Phase</a:t>
                          </a:r>
                          <a:r>
                            <a:rPr lang="en-US" sz="1800" kern="100" baseline="0" dirty="0">
                              <a:effectLst/>
                              <a:latin typeface="Times New Roman" panose="02020603050405020304" pitchFamily="18" charset="0"/>
                              <a:cs typeface="Times New Roman" panose="02020603050405020304" pitchFamily="18" charset="0"/>
                            </a:rPr>
                            <a:t> </a:t>
                          </a: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Circumference</a:t>
                          </a:r>
                          <a:r>
                            <a:rPr lang="en-US" sz="1800" kern="100" dirty="0">
                              <a:effectLst/>
                              <a:latin typeface="Times New Roman" panose="02020603050405020304" pitchFamily="18" charset="0"/>
                              <a:cs typeface="Times New Roman" panose="02020603050405020304" pitchFamily="18" charset="0"/>
                            </a:rPr>
                            <a:t>/m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600-800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600</a:t>
                          </a:r>
                          <a:r>
                            <a:rPr lang="en-US" altLang="zh-CN" sz="1800" kern="100" dirty="0">
                              <a:effectLst/>
                              <a:latin typeface="Times New Roman" panose="02020603050405020304" pitchFamily="18" charset="0"/>
                              <a:cs typeface="Times New Roman" panose="02020603050405020304" pitchFamily="18" charset="0"/>
                            </a:rPr>
                            <a:t>-800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Optimized</a:t>
                          </a:r>
                          <a:r>
                            <a:rPr lang="en-US" altLang="zh-CN" sz="1800" kern="100" baseline="0" dirty="0">
                              <a:effectLst/>
                              <a:latin typeface="Times New Roman" panose="02020603050405020304" pitchFamily="18" charset="0"/>
                              <a:cs typeface="Times New Roman" panose="02020603050405020304" pitchFamily="18" charset="0"/>
                            </a:rPr>
                            <a:t> </a:t>
                          </a:r>
                          <a:r>
                            <a:rPr lang="en-US" altLang="zh-CN" sz="1800" kern="100" dirty="0">
                              <a:effectLst/>
                              <a:latin typeface="Times New Roman" panose="02020603050405020304" pitchFamily="18" charset="0"/>
                              <a:cs typeface="Times New Roman" panose="02020603050405020304" pitchFamily="18" charset="0"/>
                            </a:rPr>
                            <a:t>Beam Energy</a:t>
                          </a:r>
                          <a:r>
                            <a:rPr lang="en-US" sz="1800" kern="100" dirty="0">
                              <a:effectLst/>
                              <a:latin typeface="Times New Roman" panose="02020603050405020304" pitchFamily="18" charset="0"/>
                              <a:cs typeface="Times New Roman" panose="02020603050405020304" pitchFamily="18" charset="0"/>
                            </a:rPr>
                            <a:t>/GeV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Energy</a:t>
                          </a:r>
                          <a:r>
                            <a:rPr lang="en-US" altLang="zh-CN" sz="1800" kern="100" baseline="0" dirty="0">
                              <a:effectLst/>
                              <a:latin typeface="Times New Roman" panose="02020603050405020304" pitchFamily="18" charset="0"/>
                              <a:ea typeface="宋体" panose="02010600030101010101" pitchFamily="2" charset="-122"/>
                              <a:cs typeface="Times New Roman" panose="02020603050405020304" pitchFamily="18" charset="0"/>
                            </a:rPr>
                            <a:t> Range/GeV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1-3.5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1-3.5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Current</a:t>
                          </a:r>
                          <a:r>
                            <a:rPr lang="en-US" sz="1800" kern="100" dirty="0">
                              <a:effectLst/>
                              <a:latin typeface="Times New Roman" panose="02020603050405020304" pitchFamily="18" charset="0"/>
                              <a:cs typeface="Times New Roman" panose="02020603050405020304" pitchFamily="18" charset="0"/>
                            </a:rPr>
                            <a:t>/A</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E</a:t>
                          </a:r>
                          <a14:m>
                            <m:oMath xmlns:m="http://schemas.openxmlformats.org/officeDocument/2006/math">
                              <m:r>
                                <a:rPr lang="en-US" altLang="zh-CN" sz="1800" b="1" i="0" kern="100" smtClean="0">
                                  <a:effectLst/>
                                  <a:latin typeface="Cambria Math" panose="02040503050406030204" pitchFamily="18" charset="0"/>
                                </a:rPr>
                                <m:t>𝐦𝐢𝐭𝐭𝐚𝐧𝐜𝐞</m:t>
                              </m:r>
                              <m:d>
                                <m:dPr>
                                  <m:ctrlPr>
                                    <a:rPr lang="zh-CN" sz="1800" i="1" kern="100">
                                      <a:effectLst/>
                                      <a:latin typeface="Cambria Math"/>
                                    </a:rPr>
                                  </m:ctrlPr>
                                </m:dPr>
                                <m:e>
                                  <m:sSub>
                                    <m:sSubPr>
                                      <m:ctrlPr>
                                        <a:rPr lang="zh-CN" sz="1800" i="1" kern="100">
                                          <a:effectLst/>
                                          <a:latin typeface="Cambria Math"/>
                                        </a:rPr>
                                      </m:ctrlPr>
                                    </m:sSubPr>
                                    <m:e>
                                      <m:r>
                                        <a:rPr lang="en-US" sz="1800" kern="100">
                                          <a:effectLst/>
                                          <a:latin typeface="Cambria Math" panose="02040503050406030204" pitchFamily="18" charset="0"/>
                                        </a:rPr>
                                        <m:t>𝜀</m:t>
                                      </m:r>
                                    </m:e>
                                    <m:sub>
                                      <m:r>
                                        <a:rPr lang="en-US" sz="1800" kern="100">
                                          <a:effectLst/>
                                          <a:latin typeface="Cambria Math" panose="02040503050406030204" pitchFamily="18" charset="0"/>
                                        </a:rPr>
                                        <m:t>𝑥</m:t>
                                      </m:r>
                                    </m:sub>
                                  </m:sSub>
                                  <m:r>
                                    <a:rPr lang="en-US" sz="1800" kern="100">
                                      <a:effectLst/>
                                      <a:latin typeface="Cambria Math" panose="02040503050406030204" pitchFamily="18" charset="0"/>
                                    </a:rPr>
                                    <m:t>/</m:t>
                                  </m:r>
                                  <m:sSub>
                                    <m:sSubPr>
                                      <m:ctrlPr>
                                        <a:rPr lang="zh-CN" sz="1800" i="1" kern="100">
                                          <a:effectLst/>
                                          <a:latin typeface="Cambria Math"/>
                                        </a:rPr>
                                      </m:ctrlPr>
                                    </m:sSubPr>
                                    <m:e>
                                      <m:r>
                                        <a:rPr lang="en-US" sz="1800" kern="100">
                                          <a:effectLst/>
                                          <a:latin typeface="Cambria Math" panose="02040503050406030204" pitchFamily="18" charset="0"/>
                                        </a:rPr>
                                        <m:t>𝜀</m:t>
                                      </m:r>
                                    </m:e>
                                    <m:sub>
                                      <m:r>
                                        <a:rPr lang="en-US" sz="1800" kern="100">
                                          <a:effectLst/>
                                          <a:latin typeface="Cambria Math" panose="02040503050406030204" pitchFamily="18" charset="0"/>
                                        </a:rPr>
                                        <m:t>𝑦</m:t>
                                      </m:r>
                                    </m:sub>
                                  </m:sSub>
                                </m:e>
                              </m:d>
                            </m:oMath>
                          </a14:m>
                          <a:r>
                            <a:rPr lang="en-US" sz="1800" kern="100" dirty="0">
                              <a:effectLst/>
                              <a:latin typeface="Times New Roman" panose="02020603050405020304" pitchFamily="18" charset="0"/>
                              <a:cs typeface="Times New Roman" panose="02020603050405020304" pitchFamily="18" charset="0"/>
                            </a:rPr>
                            <a:t>/nm·rad</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a:effectLst/>
                              <a:latin typeface="Times New Roman" panose="02020603050405020304" pitchFamily="18" charset="0"/>
                              <a:cs typeface="Times New Roman" panose="02020603050405020304" pitchFamily="18" charset="0"/>
                            </a:rPr>
                            <a:t>5/0.05</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5/0.05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385348">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β</a:t>
                          </a:r>
                          <a:r>
                            <a:rPr lang="en-US" altLang="zh-CN" sz="1800" kern="100" dirty="0">
                              <a:effectLst/>
                              <a:latin typeface="Times New Roman" panose="02020603050405020304" pitchFamily="18" charset="0"/>
                              <a:cs typeface="Times New Roman" panose="02020603050405020304" pitchFamily="18" charset="0"/>
                            </a:rPr>
                            <a:t> Function @ IP </a:t>
                          </a:r>
                          <a14:m>
                            <m:oMath xmlns:m="http://schemas.openxmlformats.org/officeDocument/2006/math">
                              <m:d>
                                <m:dPr>
                                  <m:ctrlPr>
                                    <a:rPr lang="zh-CN" sz="1800" i="1" kern="100">
                                      <a:effectLst/>
                                      <a:latin typeface="Cambria Math"/>
                                    </a:rPr>
                                  </m:ctrlPr>
                                </m:dPr>
                                <m:e>
                                  <m:sSubSup>
                                    <m:sSubSupPr>
                                      <m:ctrlPr>
                                        <a:rPr lang="zh-CN" sz="1800" i="1" kern="100">
                                          <a:effectLst/>
                                          <a:latin typeface="Cambria Math"/>
                                        </a:rPr>
                                      </m:ctrlPr>
                                    </m:sSubSupPr>
                                    <m:e>
                                      <m:sSubSup>
                                        <m:sSubSupPr>
                                          <m:ctrlPr>
                                            <a:rPr lang="zh-CN" sz="1800" i="1" kern="100">
                                              <a:effectLst/>
                                              <a:latin typeface="Cambria Math"/>
                                            </a:rPr>
                                          </m:ctrlPr>
                                        </m:sSubSupPr>
                                        <m:e>
                                          <m:r>
                                            <a:rPr lang="en-US" sz="1800" kern="100">
                                              <a:effectLst/>
                                              <a:latin typeface="Cambria Math" panose="02040503050406030204" pitchFamily="18" charset="0"/>
                                            </a:rPr>
                                            <m:t>𝛽</m:t>
                                          </m:r>
                                        </m:e>
                                        <m:sub>
                                          <m:r>
                                            <a:rPr lang="en-US" sz="1800" kern="100">
                                              <a:effectLst/>
                                              <a:latin typeface="Cambria Math" panose="02040503050406030204" pitchFamily="18" charset="0"/>
                                            </a:rPr>
                                            <m:t>𝑥</m:t>
                                          </m:r>
                                        </m:sub>
                                        <m:sup>
                                          <m:r>
                                            <a:rPr lang="en-US" sz="1800" kern="100">
                                              <a:effectLst/>
                                              <a:latin typeface="Cambria Math" panose="02040503050406030204" pitchFamily="18" charset="0"/>
                                            </a:rPr>
                                            <m:t>∗</m:t>
                                          </m:r>
                                        </m:sup>
                                      </m:sSubSup>
                                      <m:r>
                                        <a:rPr lang="en-US" sz="1800" kern="100">
                                          <a:effectLst/>
                                          <a:latin typeface="Cambria Math" panose="02040503050406030204" pitchFamily="18" charset="0"/>
                                        </a:rPr>
                                        <m:t>/</m:t>
                                      </m:r>
                                      <m:r>
                                        <a:rPr lang="en-US" sz="1800" kern="100">
                                          <a:effectLst/>
                                          <a:latin typeface="Cambria Math" panose="02040503050406030204" pitchFamily="18" charset="0"/>
                                        </a:rPr>
                                        <m:t>𝛽</m:t>
                                      </m:r>
                                    </m:e>
                                    <m:sub>
                                      <m:r>
                                        <a:rPr lang="en-US" sz="1800" kern="100">
                                          <a:effectLst/>
                                          <a:latin typeface="Cambria Math" panose="02040503050406030204" pitchFamily="18" charset="0"/>
                                        </a:rPr>
                                        <m:t>𝑦</m:t>
                                      </m:r>
                                    </m:sub>
                                    <m:sup>
                                      <m:r>
                                        <a:rPr lang="en-US" sz="1800" kern="100">
                                          <a:effectLst/>
                                          <a:latin typeface="Cambria Math" panose="02040503050406030204" pitchFamily="18" charset="0"/>
                                        </a:rPr>
                                        <m:t>∗</m:t>
                                      </m:r>
                                    </m:sup>
                                  </m:sSubSup>
                                </m:e>
                              </m:d>
                            </m:oMath>
                          </a14:m>
                          <a:r>
                            <a:rPr lang="en-US" sz="1800" kern="100" dirty="0">
                              <a:effectLst/>
                              <a:latin typeface="Times New Roman" panose="02020603050405020304" pitchFamily="18" charset="0"/>
                              <a:cs typeface="Times New Roman" panose="02020603050405020304" pitchFamily="18" charset="0"/>
                            </a:rPr>
                            <a:t>/mm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100/0.9</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67/0.6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Collision Angle</a:t>
                          </a:r>
                          <a:r>
                            <a:rPr lang="en-US" sz="1800" kern="100" dirty="0">
                              <a:effectLst/>
                              <a:latin typeface="Times New Roman" panose="02020603050405020304" pitchFamily="18" charset="0"/>
                              <a:cs typeface="Times New Roman" panose="02020603050405020304" pitchFamily="18" charset="0"/>
                            </a:rPr>
                            <a:t>(full θ)/</a:t>
                          </a:r>
                          <a:r>
                            <a:rPr lang="en-US" sz="1800" kern="100" dirty="0" err="1">
                              <a:effectLst/>
                              <a:latin typeface="Times New Roman" panose="02020603050405020304" pitchFamily="18" charset="0"/>
                              <a:cs typeface="Times New Roman" panose="02020603050405020304" pitchFamily="18" charset="0"/>
                            </a:rPr>
                            <a:t>mrad</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Tune Shift </a:t>
                          </a:r>
                          <a14:m>
                            <m:oMath xmlns:m="http://schemas.openxmlformats.org/officeDocument/2006/math">
                              <m:sSub>
                                <m:sSubPr>
                                  <m:ctrlPr>
                                    <a:rPr lang="zh-CN" sz="1800" i="1" kern="100">
                                      <a:effectLst/>
                                      <a:latin typeface="Cambria Math"/>
                                    </a:rPr>
                                  </m:ctrlPr>
                                </m:sSubPr>
                                <m:e>
                                  <m:r>
                                    <a:rPr lang="en-US" sz="1800" kern="100">
                                      <a:effectLst/>
                                      <a:latin typeface="Cambria Math" panose="02040503050406030204" pitchFamily="18" charset="0"/>
                                    </a:rPr>
                                    <m:t>𝜉</m:t>
                                  </m:r>
                                </m:e>
                                <m:sub>
                                  <m:r>
                                    <a:rPr lang="en-US" sz="1800" kern="100">
                                      <a:effectLst/>
                                      <a:latin typeface="Cambria Math" panose="02040503050406030204" pitchFamily="18" charset="0"/>
                                    </a:rPr>
                                    <m:t>𝑦</m:t>
                                  </m:r>
                                </m:sub>
                              </m:sSub>
                            </m:oMath>
                          </a14:m>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0.06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0.08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385348">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Hour-glass</a:t>
                          </a:r>
                          <a:r>
                            <a:rPr lang="en-US" altLang="zh-CN" sz="1800" kern="100" dirty="0">
                              <a:effectLst/>
                              <a:latin typeface="Times New Roman" panose="02020603050405020304" pitchFamily="18" charset="0"/>
                              <a:cs typeface="Times New Roman" panose="02020603050405020304" pitchFamily="18" charset="0"/>
                            </a:rPr>
                            <a:t> Factor</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385348">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Luminosity/×10</a:t>
                          </a:r>
                          <a:r>
                            <a:rPr lang="en-US" sz="1800" kern="100" baseline="30000" dirty="0">
                              <a:effectLst/>
                              <a:latin typeface="Times New Roman" panose="02020603050405020304" pitchFamily="18" charset="0"/>
                              <a:cs typeface="Times New Roman" panose="02020603050405020304" pitchFamily="18" charset="0"/>
                            </a:rPr>
                            <a:t>35</a:t>
                          </a:r>
                          <a:r>
                            <a:rPr lang="en-US" sz="1800" kern="100" dirty="0">
                              <a:effectLst/>
                              <a:latin typeface="Times New Roman" panose="02020603050405020304" pitchFamily="18" charset="0"/>
                              <a:cs typeface="Times New Roman" panose="02020603050405020304" pitchFamily="18" charset="0"/>
                            </a:rPr>
                            <a:t>cm</a:t>
                          </a:r>
                          <a:r>
                            <a:rPr lang="en-US" sz="1800" kern="100" baseline="30000" dirty="0">
                              <a:effectLst/>
                              <a:latin typeface="Times New Roman" panose="02020603050405020304" pitchFamily="18" charset="0"/>
                              <a:cs typeface="Times New Roman" panose="02020603050405020304" pitchFamily="18" charset="0"/>
                            </a:rPr>
                            <a:t>-2</a:t>
                          </a:r>
                          <a:r>
                            <a:rPr lang="en-US" sz="1800" kern="100" dirty="0">
                              <a:effectLst/>
                              <a:latin typeface="Times New Roman" panose="02020603050405020304" pitchFamily="18" charset="0"/>
                              <a:cs typeface="Times New Roman" panose="02020603050405020304" pitchFamily="18" charset="0"/>
                            </a:rPr>
                            <a:t>s</a:t>
                          </a:r>
                          <a:r>
                            <a:rPr lang="en-US" sz="1800" kern="100" baseline="30000" dirty="0">
                              <a:effectLst/>
                              <a:latin typeface="Times New Roman" panose="02020603050405020304" pitchFamily="18" charset="0"/>
                              <a:cs typeface="Times New Roman" panose="02020603050405020304" pitchFamily="18" charset="0"/>
                            </a:rPr>
                            <a:t>-1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Dynamic Aperture</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15σ</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127000" algn="ctr" defTabSz="914400" rtl="0" eaLnBrk="1" fontAlgn="auto" latinLnBrk="0" hangingPunct="1">
                            <a:lnSpc>
                              <a:spcPts val="18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15σ</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168701178"/>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Total Lifetime</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~1800s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127000" algn="ctr" defTabSz="914400" rtl="0" eaLnBrk="1" fontAlgn="auto" latinLnBrk="0" hangingPunct="1">
                            <a:lnSpc>
                              <a:spcPts val="18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~1800s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922972341"/>
                      </a:ext>
                    </a:extLst>
                  </a:tr>
                </a:tbl>
              </a:graphicData>
            </a:graphic>
          </p:graphicFrame>
        </mc:Choice>
        <mc:Fallback xmlns="">
          <p:graphicFrame>
            <p:nvGraphicFramePr>
              <p:cNvPr id="9" name="表格 8">
                <a:extLst>
                  <a:ext uri="{FF2B5EF4-FFF2-40B4-BE49-F238E27FC236}">
                    <a16:creationId xmlns:a16="http://schemas.microsoft.com/office/drawing/2014/main" id="{F5770306-218D-440A-A333-F6EBD14CFAB3}"/>
                  </a:ext>
                </a:extLst>
              </p:cNvPr>
              <p:cNvGraphicFramePr>
                <a:graphicFrameLocks noGrp="1"/>
              </p:cNvGraphicFramePr>
              <p:nvPr>
                <p:extLst>
                  <p:ext uri="{D42A27DB-BD31-4B8C-83A1-F6EECF244321}">
                    <p14:modId xmlns:p14="http://schemas.microsoft.com/office/powerpoint/2010/main" val="3777360286"/>
                  </p:ext>
                </p:extLst>
              </p:nvPr>
            </p:nvGraphicFramePr>
            <p:xfrm>
              <a:off x="0" y="1078106"/>
              <a:ext cx="5585658" cy="5009524"/>
            </p:xfrm>
            <a:graphic>
              <a:graphicData uri="http://schemas.openxmlformats.org/drawingml/2006/table">
                <a:tbl>
                  <a:tblPr firstRow="1" firstCol="1" bandRow="1">
                    <a:tableStyleId>{5C22544A-7EE6-4342-B048-85BDC9FD1C3A}</a:tableStyleId>
                  </a:tblPr>
                  <a:tblGrid>
                    <a:gridCol w="3280262">
                      <a:extLst>
                        <a:ext uri="{9D8B030D-6E8A-4147-A177-3AD203B41FA5}">
                          <a16:colId xmlns:a16="http://schemas.microsoft.com/office/drawing/2014/main" val="20000"/>
                        </a:ext>
                      </a:extLst>
                    </a:gridCol>
                    <a:gridCol w="1041862">
                      <a:extLst>
                        <a:ext uri="{9D8B030D-6E8A-4147-A177-3AD203B41FA5}">
                          <a16:colId xmlns:a16="http://schemas.microsoft.com/office/drawing/2014/main" val="20001"/>
                        </a:ext>
                      </a:extLst>
                    </a:gridCol>
                    <a:gridCol w="1263534">
                      <a:extLst>
                        <a:ext uri="{9D8B030D-6E8A-4147-A177-3AD203B41FA5}">
                          <a16:colId xmlns:a16="http://schemas.microsoft.com/office/drawing/2014/main" val="20002"/>
                        </a:ext>
                      </a:extLst>
                    </a:gridCol>
                  </a:tblGrid>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mn-ea"/>
                              <a:cs typeface="Times New Roman" panose="02020603050405020304" pitchFamily="18" charset="0"/>
                            </a:rPr>
                            <a:t>Parameters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Phase 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Phase</a:t>
                          </a:r>
                          <a:r>
                            <a:rPr lang="en-US" sz="1800" kern="100" baseline="0" dirty="0">
                              <a:effectLst/>
                              <a:latin typeface="Times New Roman" panose="02020603050405020304" pitchFamily="18" charset="0"/>
                              <a:cs typeface="Times New Roman" panose="02020603050405020304" pitchFamily="18" charset="0"/>
                            </a:rPr>
                            <a:t> </a:t>
                          </a: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Circumference</a:t>
                          </a:r>
                          <a:r>
                            <a:rPr lang="en-US" sz="1800" kern="100" dirty="0">
                              <a:effectLst/>
                              <a:latin typeface="Times New Roman" panose="02020603050405020304" pitchFamily="18" charset="0"/>
                              <a:cs typeface="Times New Roman" panose="02020603050405020304" pitchFamily="18" charset="0"/>
                            </a:rPr>
                            <a:t>/m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600-800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600</a:t>
                          </a:r>
                          <a:r>
                            <a:rPr lang="en-US" altLang="zh-CN" sz="1800" kern="100" dirty="0">
                              <a:effectLst/>
                              <a:latin typeface="Times New Roman" panose="02020603050405020304" pitchFamily="18" charset="0"/>
                              <a:cs typeface="Times New Roman" panose="02020603050405020304" pitchFamily="18" charset="0"/>
                            </a:rPr>
                            <a:t>-800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Optimized</a:t>
                          </a:r>
                          <a:r>
                            <a:rPr lang="en-US" altLang="zh-CN" sz="1800" kern="100" baseline="0" dirty="0">
                              <a:effectLst/>
                              <a:latin typeface="Times New Roman" panose="02020603050405020304" pitchFamily="18" charset="0"/>
                              <a:cs typeface="Times New Roman" panose="02020603050405020304" pitchFamily="18" charset="0"/>
                            </a:rPr>
                            <a:t> </a:t>
                          </a:r>
                          <a:r>
                            <a:rPr lang="en-US" altLang="zh-CN" sz="1800" kern="100" dirty="0">
                              <a:effectLst/>
                              <a:latin typeface="Times New Roman" panose="02020603050405020304" pitchFamily="18" charset="0"/>
                              <a:cs typeface="Times New Roman" panose="02020603050405020304" pitchFamily="18" charset="0"/>
                            </a:rPr>
                            <a:t>Beam Energy</a:t>
                          </a:r>
                          <a:r>
                            <a:rPr lang="en-US" sz="1800" kern="100" dirty="0">
                              <a:effectLst/>
                              <a:latin typeface="Times New Roman" panose="02020603050405020304" pitchFamily="18" charset="0"/>
                              <a:cs typeface="Times New Roman" panose="02020603050405020304" pitchFamily="18" charset="0"/>
                            </a:rPr>
                            <a:t>/GeV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Energy</a:t>
                          </a:r>
                          <a:r>
                            <a:rPr lang="en-US" altLang="zh-CN" sz="1800" kern="100" baseline="0" dirty="0">
                              <a:effectLst/>
                              <a:latin typeface="Times New Roman" panose="02020603050405020304" pitchFamily="18" charset="0"/>
                              <a:ea typeface="宋体" panose="02010600030101010101" pitchFamily="2" charset="-122"/>
                              <a:cs typeface="Times New Roman" panose="02020603050405020304" pitchFamily="18" charset="0"/>
                            </a:rPr>
                            <a:t> Range/GeV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1-3.5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1-3.5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Current</a:t>
                          </a:r>
                          <a:r>
                            <a:rPr lang="en-US" sz="1800" kern="100" dirty="0">
                              <a:effectLst/>
                              <a:latin typeface="Times New Roman" panose="02020603050405020304" pitchFamily="18" charset="0"/>
                              <a:cs typeface="Times New Roman" panose="02020603050405020304" pitchFamily="18" charset="0"/>
                            </a:rPr>
                            <a:t>/A</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85348">
                    <a:tc>
                      <a:txBody>
                        <a:bodyPr/>
                        <a:lstStyle/>
                        <a:p>
                          <a:endParaRPr lang="zh-CN"/>
                        </a:p>
                      </a:txBody>
                      <a:tcPr marL="68580" marR="68580" marT="0" marB="0" anchor="ctr">
                        <a:blipFill>
                          <a:blip r:embed="rId3"/>
                          <a:stretch>
                            <a:fillRect l="-371" t="-512698" r="-70872" b="-720635"/>
                          </a:stretch>
                        </a:blipFill>
                      </a:tcPr>
                    </a:tc>
                    <a:tc>
                      <a:txBody>
                        <a:bodyPr/>
                        <a:lstStyle/>
                        <a:p>
                          <a:pPr indent="127000" algn="ctr">
                            <a:lnSpc>
                              <a:spcPts val="1800"/>
                            </a:lnSpc>
                            <a:spcAft>
                              <a:spcPts val="0"/>
                            </a:spcAft>
                          </a:pPr>
                          <a:r>
                            <a:rPr lang="en-US" sz="1800" kern="100">
                              <a:effectLst/>
                              <a:latin typeface="Times New Roman" panose="02020603050405020304" pitchFamily="18" charset="0"/>
                              <a:cs typeface="Times New Roman" panose="02020603050405020304" pitchFamily="18" charset="0"/>
                            </a:rPr>
                            <a:t>5/0.05</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5/0.05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85348">
                    <a:tc>
                      <a:txBody>
                        <a:bodyPr/>
                        <a:lstStyle/>
                        <a:p>
                          <a:endParaRPr lang="zh-CN"/>
                        </a:p>
                      </a:txBody>
                      <a:tcPr marL="68580" marR="68580" marT="0" marB="0" anchor="ctr">
                        <a:blipFill>
                          <a:blip r:embed="rId3"/>
                          <a:stretch>
                            <a:fillRect l="-371" t="-612698" r="-70872" b="-620635"/>
                          </a:stretch>
                        </a:blipFill>
                      </a:tcP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100/0.9</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67/0.6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Collision Angle</a:t>
                          </a:r>
                          <a:r>
                            <a:rPr lang="en-US" sz="1800" kern="100" dirty="0">
                              <a:effectLst/>
                              <a:latin typeface="Times New Roman" panose="02020603050405020304" pitchFamily="18" charset="0"/>
                              <a:cs typeface="Times New Roman" panose="02020603050405020304" pitchFamily="18" charset="0"/>
                            </a:rPr>
                            <a:t>(full θ)/</a:t>
                          </a:r>
                          <a:r>
                            <a:rPr lang="en-US" sz="1800" kern="100" dirty="0" err="1">
                              <a:effectLst/>
                              <a:latin typeface="Times New Roman" panose="02020603050405020304" pitchFamily="18" charset="0"/>
                              <a:cs typeface="Times New Roman" panose="02020603050405020304" pitchFamily="18" charset="0"/>
                            </a:rPr>
                            <a:t>mrad</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85348">
                    <a:tc>
                      <a:txBody>
                        <a:bodyPr/>
                        <a:lstStyle/>
                        <a:p>
                          <a:endParaRPr lang="zh-CN"/>
                        </a:p>
                      </a:txBody>
                      <a:tcPr marL="68580" marR="68580" marT="0" marB="0" anchor="ctr">
                        <a:blipFill>
                          <a:blip r:embed="rId3"/>
                          <a:stretch>
                            <a:fillRect l="-371" t="-800000" r="-70872" b="-412500"/>
                          </a:stretch>
                        </a:blipFill>
                      </a:tcP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0.06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0.08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85348">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Hour-glass</a:t>
                          </a:r>
                          <a:r>
                            <a:rPr lang="en-US" altLang="zh-CN" sz="1800" kern="100" dirty="0">
                              <a:effectLst/>
                              <a:latin typeface="Times New Roman" panose="02020603050405020304" pitchFamily="18" charset="0"/>
                              <a:cs typeface="Times New Roman" panose="02020603050405020304" pitchFamily="18" charset="0"/>
                            </a:rPr>
                            <a:t> Factor</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85348">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Luminosity/×10</a:t>
                          </a:r>
                          <a:r>
                            <a:rPr lang="en-US" sz="1800" kern="100" baseline="30000" dirty="0">
                              <a:effectLst/>
                              <a:latin typeface="Times New Roman" panose="02020603050405020304" pitchFamily="18" charset="0"/>
                              <a:cs typeface="Times New Roman" panose="02020603050405020304" pitchFamily="18" charset="0"/>
                            </a:rPr>
                            <a:t>35</a:t>
                          </a:r>
                          <a:r>
                            <a:rPr lang="en-US" sz="1800" kern="100" dirty="0">
                              <a:effectLst/>
                              <a:latin typeface="Times New Roman" panose="02020603050405020304" pitchFamily="18" charset="0"/>
                              <a:cs typeface="Times New Roman" panose="02020603050405020304" pitchFamily="18" charset="0"/>
                            </a:rPr>
                            <a:t>cm</a:t>
                          </a:r>
                          <a:r>
                            <a:rPr lang="en-US" sz="1800" kern="100" baseline="30000" dirty="0">
                              <a:effectLst/>
                              <a:latin typeface="Times New Roman" panose="02020603050405020304" pitchFamily="18" charset="0"/>
                              <a:cs typeface="Times New Roman" panose="02020603050405020304" pitchFamily="18" charset="0"/>
                            </a:rPr>
                            <a:t>-2</a:t>
                          </a:r>
                          <a:r>
                            <a:rPr lang="en-US" sz="1800" kern="100" dirty="0">
                              <a:effectLst/>
                              <a:latin typeface="Times New Roman" panose="02020603050405020304" pitchFamily="18" charset="0"/>
                              <a:cs typeface="Times New Roman" panose="02020603050405020304" pitchFamily="18" charset="0"/>
                            </a:rPr>
                            <a:t>s</a:t>
                          </a:r>
                          <a:r>
                            <a:rPr lang="en-US" sz="1800" kern="100" baseline="30000" dirty="0">
                              <a:effectLst/>
                              <a:latin typeface="Times New Roman" panose="02020603050405020304" pitchFamily="18" charset="0"/>
                              <a:cs typeface="Times New Roman" panose="02020603050405020304" pitchFamily="18" charset="0"/>
                            </a:rPr>
                            <a:t>-1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~0.5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Dynamic Aperture</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15σ</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127000" algn="ctr" defTabSz="914400" rtl="0" eaLnBrk="1" fontAlgn="auto" latinLnBrk="0" hangingPunct="1">
                            <a:lnSpc>
                              <a:spcPts val="18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15σ</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68701178"/>
                      </a:ext>
                    </a:extLst>
                  </a:tr>
                  <a:tr h="38534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Total Lifetime</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~1800s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127000" algn="ctr" defTabSz="914400" rtl="0" eaLnBrk="1" fontAlgn="auto" latinLnBrk="0" hangingPunct="1">
                            <a:lnSpc>
                              <a:spcPts val="18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~1800s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22972341"/>
                      </a:ext>
                    </a:extLst>
                  </a:tr>
                </a:tbl>
              </a:graphicData>
            </a:graphic>
          </p:graphicFrame>
        </mc:Fallback>
      </mc:AlternateContent>
      <p:sp>
        <p:nvSpPr>
          <p:cNvPr id="2" name="Date Placeholder 1"/>
          <p:cNvSpPr>
            <a:spLocks noGrp="1"/>
          </p:cNvSpPr>
          <p:nvPr>
            <p:ph type="dt" sz="half" idx="11"/>
          </p:nvPr>
        </p:nvSpPr>
        <p:spPr/>
        <p:txBody>
          <a:bodyPr/>
          <a:lstStyle/>
          <a:p>
            <a:r>
              <a:rPr lang="en-US" altLang="zh-CN" smtClean="0"/>
              <a:t>HFCPV2019</a:t>
            </a:r>
            <a:endParaRPr lang="zh-CN" altLang="en-US"/>
          </a:p>
        </p:txBody>
      </p:sp>
      <p:sp>
        <p:nvSpPr>
          <p:cNvPr id="4" name="Footer Placeholder 3"/>
          <p:cNvSpPr>
            <a:spLocks noGrp="1"/>
          </p:cNvSpPr>
          <p:nvPr>
            <p:ph type="ftr" sz="quarter" idx="12"/>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0"/>
          </p:nvPr>
        </p:nvSpPr>
        <p:spPr/>
        <p:txBody>
          <a:bodyPr/>
          <a:lstStyle/>
          <a:p>
            <a:fld id="{C973300C-797F-D148-A78D-320196FBAF04}" type="slidenum">
              <a:rPr lang="en-US" smtClean="0"/>
              <a:pPr/>
              <a:t>27</a:t>
            </a:fld>
            <a:endParaRPr lang="en-US" dirty="0"/>
          </a:p>
        </p:txBody>
      </p:sp>
    </p:spTree>
    <p:extLst>
      <p:ext uri="{BB962C8B-B14F-4D97-AF65-F5344CB8AC3E}">
        <p14:creationId xmlns:p14="http://schemas.microsoft.com/office/powerpoint/2010/main" val="4213135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xmlns="" id="{DFB31069-98E9-44A8-83EE-9F2AC0E398E4}"/>
              </a:ext>
            </a:extLst>
          </p:cNvPr>
          <p:cNvSpPr>
            <a:spLocks noGrp="1"/>
          </p:cNvSpPr>
          <p:nvPr>
            <p:ph type="title"/>
          </p:nvPr>
        </p:nvSpPr>
        <p:spPr/>
        <p:txBody>
          <a:bodyPr/>
          <a:lstStyle/>
          <a:p>
            <a:r>
              <a:rPr lang="en-US" altLang="zh-CN" dirty="0"/>
              <a:t>A quasi-7BA-arc Lattice</a:t>
            </a:r>
            <a:endParaRPr lang="zh-CN" altLang="en-US" dirty="0"/>
          </a:p>
        </p:txBody>
      </p:sp>
      <p:sp>
        <p:nvSpPr>
          <p:cNvPr id="3" name="内容占位符 2"/>
          <p:cNvSpPr>
            <a:spLocks noGrp="1"/>
          </p:cNvSpPr>
          <p:nvPr>
            <p:ph idx="4294967295"/>
          </p:nvPr>
        </p:nvSpPr>
        <p:spPr>
          <a:xfrm>
            <a:off x="461169" y="810195"/>
            <a:ext cx="8221662" cy="5202237"/>
          </a:xfrm>
        </p:spPr>
        <p:txBody>
          <a:bodyPr>
            <a:normAutofit/>
          </a:bodyPr>
          <a:lstStyle/>
          <a:p>
            <a:r>
              <a:rPr lang="en-US" altLang="zh-CN" sz="3200" dirty="0"/>
              <a:t>More nonlinear cancellation in IR</a:t>
            </a:r>
          </a:p>
        </p:txBody>
      </p:sp>
      <p:pic>
        <p:nvPicPr>
          <p:cNvPr id="5" name="图片 4"/>
          <p:cNvPicPr>
            <a:picLocks noChangeAspect="1"/>
          </p:cNvPicPr>
          <p:nvPr/>
        </p:nvPicPr>
        <p:blipFill>
          <a:blip r:embed="rId2"/>
          <a:stretch>
            <a:fillRect/>
          </a:stretch>
        </p:blipFill>
        <p:spPr>
          <a:xfrm>
            <a:off x="1048940" y="1492907"/>
            <a:ext cx="3271218" cy="2487509"/>
          </a:xfrm>
          <a:prstGeom prst="rect">
            <a:avLst/>
          </a:prstGeom>
        </p:spPr>
      </p:pic>
      <p:pic>
        <p:nvPicPr>
          <p:cNvPr id="6" name="图片 5"/>
          <p:cNvPicPr>
            <a:picLocks noChangeAspect="1"/>
          </p:cNvPicPr>
          <p:nvPr/>
        </p:nvPicPr>
        <p:blipFill>
          <a:blip r:embed="rId3"/>
          <a:stretch>
            <a:fillRect/>
          </a:stretch>
        </p:blipFill>
        <p:spPr>
          <a:xfrm>
            <a:off x="5083361" y="1720374"/>
            <a:ext cx="3837250" cy="2137861"/>
          </a:xfrm>
          <a:prstGeom prst="rect">
            <a:avLst/>
          </a:prstGeom>
        </p:spPr>
      </p:pic>
      <p:pic>
        <p:nvPicPr>
          <p:cNvPr id="7" name="图片 6"/>
          <p:cNvPicPr>
            <a:picLocks noChangeAspect="1"/>
          </p:cNvPicPr>
          <p:nvPr/>
        </p:nvPicPr>
        <p:blipFill>
          <a:blip r:embed="rId4"/>
          <a:stretch>
            <a:fillRect/>
          </a:stretch>
        </p:blipFill>
        <p:spPr>
          <a:xfrm>
            <a:off x="1945158" y="4094714"/>
            <a:ext cx="5305940" cy="2763285"/>
          </a:xfrm>
          <a:prstGeom prst="rect">
            <a:avLst/>
          </a:prstGeom>
        </p:spPr>
      </p:pic>
      <p:sp>
        <p:nvSpPr>
          <p:cNvPr id="10" name="Slide Number Placeholder 9"/>
          <p:cNvSpPr>
            <a:spLocks noGrp="1"/>
          </p:cNvSpPr>
          <p:nvPr>
            <p:ph type="sldNum" sz="quarter" idx="10"/>
          </p:nvPr>
        </p:nvSpPr>
        <p:spPr/>
        <p:txBody>
          <a:bodyPr/>
          <a:lstStyle/>
          <a:p>
            <a:fld id="{C973300C-797F-D148-A78D-320196FBAF04}" type="slidenum">
              <a:rPr lang="en-US" smtClean="0"/>
              <a:pPr/>
              <a:t>28</a:t>
            </a:fld>
            <a:endParaRPr lang="en-US" dirty="0"/>
          </a:p>
        </p:txBody>
      </p:sp>
    </p:spTree>
    <p:extLst>
      <p:ext uri="{BB962C8B-B14F-4D97-AF65-F5344CB8AC3E}">
        <p14:creationId xmlns:p14="http://schemas.microsoft.com/office/powerpoint/2010/main" val="2794372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xmlns="" id="{8E745CE7-1150-49B4-9E2B-5DCE5C8B0056}"/>
              </a:ext>
            </a:extLst>
          </p:cNvPr>
          <p:cNvSpPr>
            <a:spLocks noGrp="1"/>
          </p:cNvSpPr>
          <p:nvPr>
            <p:ph type="title"/>
          </p:nvPr>
        </p:nvSpPr>
        <p:spPr/>
        <p:txBody>
          <a:bodyPr/>
          <a:lstStyle/>
          <a:p>
            <a:r>
              <a:rPr lang="en-US" altLang="zh-CN" dirty="0"/>
              <a:t>Achieved Parameters</a:t>
            </a:r>
            <a:endParaRPr lang="zh-CN" altLang="en-US" dirty="0"/>
          </a:p>
        </p:txBody>
      </p:sp>
      <p:sp>
        <p:nvSpPr>
          <p:cNvPr id="3" name="内容占位符 2"/>
          <p:cNvSpPr>
            <a:spLocks noGrp="1"/>
          </p:cNvSpPr>
          <p:nvPr>
            <p:ph idx="1"/>
          </p:nvPr>
        </p:nvSpPr>
        <p:spPr/>
        <p:txBody>
          <a:bodyPr>
            <a:normAutofit/>
          </a:bodyPr>
          <a:lstStyle/>
          <a:p>
            <a:r>
              <a:rPr lang="en-US" altLang="zh-CN" dirty="0"/>
              <a:t>Collider with 7BA-based Arc</a:t>
            </a:r>
          </a:p>
          <a:p>
            <a:pPr lvl="1"/>
            <a:r>
              <a:rPr lang="en-US" altLang="zh-CN" dirty="0"/>
              <a:t>Parameters now</a:t>
            </a:r>
          </a:p>
          <a:p>
            <a:pPr lvl="2"/>
            <a:endParaRPr lang="en-US" altLang="zh-CN" dirty="0"/>
          </a:p>
          <a:p>
            <a:pPr lvl="1"/>
            <a:endParaRPr lang="en-US" altLang="zh-CN" dirty="0"/>
          </a:p>
          <a:p>
            <a:pPr marL="254812" lvl="1" indent="0">
              <a:buNone/>
            </a:pPr>
            <a:endParaRPr lang="en-US" altLang="zh-CN" dirty="0"/>
          </a:p>
          <a:p>
            <a:pPr lvl="1"/>
            <a:endParaRPr lang="en-US" altLang="zh-CN" dirty="0"/>
          </a:p>
          <a:p>
            <a:pPr lvl="1"/>
            <a:endParaRPr lang="en-US" altLang="zh-CN" dirty="0"/>
          </a:p>
        </p:txBody>
      </p:sp>
      <mc:AlternateContent xmlns:mc="http://schemas.openxmlformats.org/markup-compatibility/2006" xmlns:a14="http://schemas.microsoft.com/office/drawing/2010/main">
        <mc:Choice Requires="a14">
          <p:graphicFrame>
            <p:nvGraphicFramePr>
              <p:cNvPr id="7" name="表格 6"/>
              <p:cNvGraphicFramePr>
                <a:graphicFrameLocks noGrp="1"/>
              </p:cNvGraphicFramePr>
              <p:nvPr/>
            </p:nvGraphicFramePr>
            <p:xfrm>
              <a:off x="487683" y="2101220"/>
              <a:ext cx="4469029" cy="4365319"/>
            </p:xfrm>
            <a:graphic>
              <a:graphicData uri="http://schemas.openxmlformats.org/drawingml/2006/table">
                <a:tbl>
                  <a:tblPr firstRow="1" firstCol="1" bandRow="1">
                    <a:tableStyleId>{5C22544A-7EE6-4342-B048-85BDC9FD1C3A}</a:tableStyleId>
                  </a:tblPr>
                  <a:tblGrid>
                    <a:gridCol w="3010429">
                      <a:extLst>
                        <a:ext uri="{9D8B030D-6E8A-4147-A177-3AD203B41FA5}">
                          <a16:colId xmlns:a16="http://schemas.microsoft.com/office/drawing/2014/main" xmlns="" val="20000"/>
                        </a:ext>
                      </a:extLst>
                    </a:gridCol>
                    <a:gridCol w="1458600">
                      <a:extLst>
                        <a:ext uri="{9D8B030D-6E8A-4147-A177-3AD203B41FA5}">
                          <a16:colId xmlns:a16="http://schemas.microsoft.com/office/drawing/2014/main" xmlns="" val="20001"/>
                        </a:ext>
                      </a:extLst>
                    </a:gridCol>
                  </a:tblGrid>
                  <a:tr h="409938">
                    <a:tc>
                      <a:txBody>
                        <a:bodyPr/>
                        <a:lstStyle/>
                        <a:p>
                          <a:pPr indent="127000" algn="ctr">
                            <a:lnSpc>
                              <a:spcPts val="1800"/>
                            </a:lnSpc>
                            <a:spcAft>
                              <a:spcPts val="0"/>
                            </a:spcAft>
                          </a:pPr>
                          <a:r>
                            <a:rPr lang="en-US" altLang="zh-CN" sz="1800" kern="100" dirty="0">
                              <a:effectLst/>
                              <a:latin typeface="Times New Roman" panose="02020603050405020304" pitchFamily="18" charset="0"/>
                              <a:ea typeface="+mn-ea"/>
                              <a:cs typeface="Times New Roman" panose="02020603050405020304" pitchFamily="18" charset="0"/>
                            </a:rPr>
                            <a:t>Parameters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mn-ea"/>
                              <a:cs typeface="Times New Roman" panose="02020603050405020304" pitchFamily="18" charset="0"/>
                            </a:rPr>
                            <a:t>Phase</a:t>
                          </a:r>
                          <a:r>
                            <a:rPr lang="en-US" altLang="zh-CN" sz="1800" kern="100" baseline="0" dirty="0">
                              <a:effectLst/>
                              <a:latin typeface="Times New Roman" panose="02020603050405020304" pitchFamily="18" charset="0"/>
                              <a:ea typeface="+mn-ea"/>
                              <a:cs typeface="Times New Roman" panose="02020603050405020304" pitchFamily="18" charset="0"/>
                            </a:rPr>
                            <a:t> 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81804">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Circumference</a:t>
                          </a:r>
                          <a:r>
                            <a:rPr lang="en-US" sz="1800" kern="100" dirty="0">
                              <a:effectLst/>
                              <a:latin typeface="Times New Roman" panose="02020603050405020304" pitchFamily="18" charset="0"/>
                              <a:cs typeface="Times New Roman" panose="02020603050405020304" pitchFamily="18" charset="0"/>
                            </a:rPr>
                            <a:t>/m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~400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381804">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Beam Energy</a:t>
                          </a:r>
                          <a:r>
                            <a:rPr lang="en-US" sz="1800" kern="100" dirty="0">
                              <a:effectLst/>
                              <a:latin typeface="Times New Roman" panose="02020603050405020304" pitchFamily="18" charset="0"/>
                              <a:cs typeface="Times New Roman" panose="02020603050405020304" pitchFamily="18" charset="0"/>
                            </a:rPr>
                            <a:t>/GeV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381804">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Current</a:t>
                          </a:r>
                          <a:r>
                            <a:rPr lang="en-US" sz="1800" kern="100" dirty="0">
                              <a:effectLst/>
                              <a:latin typeface="Times New Roman" panose="02020603050405020304" pitchFamily="18" charset="0"/>
                              <a:cs typeface="Times New Roman" panose="02020603050405020304" pitchFamily="18" charset="0"/>
                            </a:rPr>
                            <a:t>/A</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381804">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E</a:t>
                          </a:r>
                          <a14:m>
                            <m:oMath xmlns:m="http://schemas.openxmlformats.org/officeDocument/2006/math">
                              <m:r>
                                <a:rPr lang="en-US" altLang="zh-CN" sz="1800" b="1" i="0" kern="100" smtClean="0">
                                  <a:effectLst/>
                                  <a:latin typeface="Cambria Math" panose="02040503050406030204" pitchFamily="18" charset="0"/>
                                </a:rPr>
                                <m:t>𝐦𝐢𝐭𝐭𝐚𝐧𝐜𝐞</m:t>
                              </m:r>
                              <m:d>
                                <m:dPr>
                                  <m:ctrlPr>
                                    <a:rPr lang="zh-CN" sz="1800" i="1" kern="100">
                                      <a:effectLst/>
                                      <a:latin typeface="Cambria Math"/>
                                    </a:rPr>
                                  </m:ctrlPr>
                                </m:dPr>
                                <m:e>
                                  <m:sSub>
                                    <m:sSubPr>
                                      <m:ctrlPr>
                                        <a:rPr lang="zh-CN" sz="1800" i="1" kern="100">
                                          <a:effectLst/>
                                          <a:latin typeface="Cambria Math"/>
                                        </a:rPr>
                                      </m:ctrlPr>
                                    </m:sSubPr>
                                    <m:e>
                                      <m:r>
                                        <a:rPr lang="en-US" sz="1800" kern="100">
                                          <a:effectLst/>
                                          <a:latin typeface="Cambria Math" panose="02040503050406030204" pitchFamily="18" charset="0"/>
                                        </a:rPr>
                                        <m:t>𝜀</m:t>
                                      </m:r>
                                    </m:e>
                                    <m:sub>
                                      <m:r>
                                        <a:rPr lang="en-US" sz="1800" kern="100">
                                          <a:effectLst/>
                                          <a:latin typeface="Cambria Math" panose="02040503050406030204" pitchFamily="18" charset="0"/>
                                        </a:rPr>
                                        <m:t>𝑥</m:t>
                                      </m:r>
                                    </m:sub>
                                  </m:sSub>
                                  <m:r>
                                    <a:rPr lang="en-US" sz="1800" kern="100">
                                      <a:effectLst/>
                                      <a:latin typeface="Cambria Math" panose="02040503050406030204" pitchFamily="18" charset="0"/>
                                    </a:rPr>
                                    <m:t>/</m:t>
                                  </m:r>
                                  <m:sSub>
                                    <m:sSubPr>
                                      <m:ctrlPr>
                                        <a:rPr lang="zh-CN" sz="1800" i="1" kern="100">
                                          <a:effectLst/>
                                          <a:latin typeface="Cambria Math"/>
                                        </a:rPr>
                                      </m:ctrlPr>
                                    </m:sSubPr>
                                    <m:e>
                                      <m:r>
                                        <a:rPr lang="en-US" sz="1800" kern="100">
                                          <a:effectLst/>
                                          <a:latin typeface="Cambria Math" panose="02040503050406030204" pitchFamily="18" charset="0"/>
                                        </a:rPr>
                                        <m:t>𝜀</m:t>
                                      </m:r>
                                    </m:e>
                                    <m:sub>
                                      <m:r>
                                        <a:rPr lang="en-US" sz="1800" kern="100">
                                          <a:effectLst/>
                                          <a:latin typeface="Cambria Math" panose="02040503050406030204" pitchFamily="18" charset="0"/>
                                        </a:rPr>
                                        <m:t>𝑦</m:t>
                                      </m:r>
                                    </m:sub>
                                  </m:sSub>
                                </m:e>
                              </m:d>
                            </m:oMath>
                          </a14:m>
                          <a:r>
                            <a:rPr lang="en-US" sz="1800" kern="100" dirty="0">
                              <a:effectLst/>
                              <a:latin typeface="Times New Roman" panose="02020603050405020304" pitchFamily="18" charset="0"/>
                              <a:cs typeface="Times New Roman" panose="02020603050405020304" pitchFamily="18" charset="0"/>
                            </a:rPr>
                            <a:t>/nm·rad</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2.4/0.03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541327">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β</a:t>
                          </a:r>
                          <a:r>
                            <a:rPr lang="en-US" altLang="zh-CN" sz="1800" kern="100" dirty="0">
                              <a:effectLst/>
                              <a:latin typeface="Times New Roman" panose="02020603050405020304" pitchFamily="18" charset="0"/>
                              <a:cs typeface="Times New Roman" panose="02020603050405020304" pitchFamily="18" charset="0"/>
                            </a:rPr>
                            <a:t> Function @ IP </a:t>
                          </a:r>
                          <a14:m>
                            <m:oMath xmlns:m="http://schemas.openxmlformats.org/officeDocument/2006/math">
                              <m:d>
                                <m:dPr>
                                  <m:ctrlPr>
                                    <a:rPr lang="zh-CN" sz="1800" i="1" kern="100">
                                      <a:effectLst/>
                                      <a:latin typeface="Cambria Math"/>
                                    </a:rPr>
                                  </m:ctrlPr>
                                </m:dPr>
                                <m:e>
                                  <m:sSubSup>
                                    <m:sSubSupPr>
                                      <m:ctrlPr>
                                        <a:rPr lang="zh-CN" sz="1800" i="1" kern="100">
                                          <a:effectLst/>
                                          <a:latin typeface="Cambria Math"/>
                                        </a:rPr>
                                      </m:ctrlPr>
                                    </m:sSubSupPr>
                                    <m:e>
                                      <m:sSubSup>
                                        <m:sSubSupPr>
                                          <m:ctrlPr>
                                            <a:rPr lang="zh-CN" sz="1800" i="1" kern="100">
                                              <a:effectLst/>
                                              <a:latin typeface="Cambria Math"/>
                                            </a:rPr>
                                          </m:ctrlPr>
                                        </m:sSubSupPr>
                                        <m:e>
                                          <m:r>
                                            <a:rPr lang="en-US" sz="1800" kern="100">
                                              <a:effectLst/>
                                              <a:latin typeface="Cambria Math" panose="02040503050406030204" pitchFamily="18" charset="0"/>
                                            </a:rPr>
                                            <m:t>𝛽</m:t>
                                          </m:r>
                                        </m:e>
                                        <m:sub>
                                          <m:r>
                                            <a:rPr lang="en-US" sz="1800" kern="100">
                                              <a:effectLst/>
                                              <a:latin typeface="Cambria Math" panose="02040503050406030204" pitchFamily="18" charset="0"/>
                                            </a:rPr>
                                            <m:t>𝑥</m:t>
                                          </m:r>
                                        </m:sub>
                                        <m:sup>
                                          <m:r>
                                            <a:rPr lang="en-US" sz="1800" kern="100">
                                              <a:effectLst/>
                                              <a:latin typeface="Cambria Math" panose="02040503050406030204" pitchFamily="18" charset="0"/>
                                            </a:rPr>
                                            <m:t>∗</m:t>
                                          </m:r>
                                        </m:sup>
                                      </m:sSubSup>
                                      <m:r>
                                        <a:rPr lang="en-US" sz="1800" kern="100">
                                          <a:effectLst/>
                                          <a:latin typeface="Cambria Math" panose="02040503050406030204" pitchFamily="18" charset="0"/>
                                        </a:rPr>
                                        <m:t>/</m:t>
                                      </m:r>
                                      <m:r>
                                        <a:rPr lang="en-US" sz="1800" kern="100">
                                          <a:effectLst/>
                                          <a:latin typeface="Cambria Math" panose="02040503050406030204" pitchFamily="18" charset="0"/>
                                        </a:rPr>
                                        <m:t>𝛽</m:t>
                                      </m:r>
                                    </m:e>
                                    <m:sub>
                                      <m:r>
                                        <a:rPr lang="en-US" sz="1800" kern="100">
                                          <a:effectLst/>
                                          <a:latin typeface="Cambria Math" panose="02040503050406030204" pitchFamily="18" charset="0"/>
                                        </a:rPr>
                                        <m:t>𝑦</m:t>
                                      </m:r>
                                    </m:sub>
                                    <m:sup>
                                      <m:r>
                                        <a:rPr lang="en-US" sz="1800" kern="100">
                                          <a:effectLst/>
                                          <a:latin typeface="Cambria Math" panose="02040503050406030204" pitchFamily="18" charset="0"/>
                                        </a:rPr>
                                        <m:t>∗</m:t>
                                      </m:r>
                                    </m:sup>
                                  </m:sSubSup>
                                </m:e>
                              </m:d>
                            </m:oMath>
                          </a14:m>
                          <a:r>
                            <a:rPr lang="en-US" sz="1800" kern="100" dirty="0">
                              <a:effectLst/>
                              <a:latin typeface="Times New Roman" panose="02020603050405020304" pitchFamily="18" charset="0"/>
                              <a:cs typeface="Times New Roman" panose="02020603050405020304" pitchFamily="18" charset="0"/>
                            </a:rPr>
                            <a:t>/mm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66.5/0.55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286588">
                    <a:tc>
                      <a:txBody>
                        <a:bodyPr/>
                        <a:lstStyle/>
                        <a:p>
                          <a:pPr indent="127000" algn="ctr">
                            <a:lnSpc>
                              <a:spcPts val="1800"/>
                            </a:lnSpc>
                            <a:spcAft>
                              <a:spcPts val="0"/>
                            </a:spcAft>
                          </a:pPr>
                          <a14:m>
                            <m:oMathPara xmlns:m="http://schemas.openxmlformats.org/officeDocument/2006/math">
                              <m:oMathParaPr>
                                <m:jc m:val="centerGroup"/>
                              </m:oMathParaPr>
                              <m:oMath xmlns:m="http://schemas.openxmlformats.org/officeDocument/2006/math">
                                <m:sSubSup>
                                  <m:sSubSupPr>
                                    <m:ctrlPr>
                                      <a:rPr lang="zh-CN" altLang="zh-CN" sz="1800" i="1" kern="100" smtClean="0">
                                        <a:effectLst/>
                                        <a:latin typeface="Cambria Math"/>
                                      </a:rPr>
                                    </m:ctrlPr>
                                  </m:sSubSupPr>
                                  <m:e>
                                    <m:sSubSup>
                                      <m:sSubSupPr>
                                        <m:ctrlPr>
                                          <a:rPr lang="zh-CN" altLang="zh-CN" sz="1800" i="1" kern="100">
                                            <a:effectLst/>
                                            <a:latin typeface="Cambria Math"/>
                                          </a:rPr>
                                        </m:ctrlPr>
                                      </m:sSubSupPr>
                                      <m:e>
                                        <m:r>
                                          <a:rPr lang="zh-CN" altLang="en-US" sz="1800" i="1" kern="100" smtClean="0">
                                            <a:effectLst/>
                                            <a:latin typeface="Cambria Math" panose="02040503050406030204" pitchFamily="18" charset="0"/>
                                          </a:rPr>
                                          <m:t>𝝂</m:t>
                                        </m:r>
                                      </m:e>
                                      <m:sub>
                                        <m:r>
                                          <a:rPr lang="en-US" altLang="zh-CN" sz="1800" kern="100">
                                            <a:effectLst/>
                                            <a:latin typeface="Cambria Math" panose="02040503050406030204" pitchFamily="18" charset="0"/>
                                          </a:rPr>
                                          <m:t>𝑥</m:t>
                                        </m:r>
                                      </m:sub>
                                      <m:sup/>
                                    </m:sSubSup>
                                    <m:r>
                                      <a:rPr lang="en-US" altLang="zh-CN" sz="1800" kern="100">
                                        <a:effectLst/>
                                        <a:latin typeface="Cambria Math" panose="02040503050406030204" pitchFamily="18" charset="0"/>
                                      </a:rPr>
                                      <m:t>/</m:t>
                                    </m:r>
                                    <m:r>
                                      <a:rPr lang="zh-CN" altLang="en-US" sz="1800" i="1" kern="100" smtClean="0">
                                        <a:effectLst/>
                                        <a:latin typeface="Cambria Math" panose="02040503050406030204" pitchFamily="18" charset="0"/>
                                      </a:rPr>
                                      <m:t>𝛖</m:t>
                                    </m:r>
                                  </m:e>
                                  <m:sub>
                                    <m:r>
                                      <a:rPr lang="en-US" altLang="zh-CN" sz="1800" kern="100">
                                        <a:effectLst/>
                                        <a:latin typeface="Cambria Math" panose="02040503050406030204" pitchFamily="18" charset="0"/>
                                      </a:rPr>
                                      <m:t>𝑦</m:t>
                                    </m:r>
                                  </m:sub>
                                  <m:sup/>
                                </m:sSubSup>
                              </m:oMath>
                            </m:oMathPara>
                          </a14:m>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17.2/10.7</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377166">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Collision Angle</a:t>
                          </a:r>
                          <a:r>
                            <a:rPr lang="en-US" sz="1800" kern="100" dirty="0">
                              <a:effectLst/>
                              <a:latin typeface="Times New Roman" panose="02020603050405020304" pitchFamily="18" charset="0"/>
                              <a:cs typeface="Times New Roman" panose="02020603050405020304" pitchFamily="18" charset="0"/>
                            </a:rPr>
                            <a:t>(full θ)/</a:t>
                          </a:r>
                          <a:r>
                            <a:rPr lang="en-US" sz="1800" kern="100" dirty="0" err="1">
                              <a:effectLst/>
                              <a:latin typeface="Times New Roman" panose="02020603050405020304" pitchFamily="18" charset="0"/>
                              <a:cs typeface="Times New Roman" panose="02020603050405020304" pitchFamily="18" charset="0"/>
                            </a:rPr>
                            <a:t>mrad</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377166">
                    <a:tc>
                      <a:txBody>
                        <a:bodyPr/>
                        <a:lstStyle/>
                        <a:p>
                          <a:pPr indent="127000" algn="ctr">
                            <a:lnSpc>
                              <a:spcPts val="1800"/>
                            </a:lnSpc>
                            <a:spcAft>
                              <a:spcPts val="0"/>
                            </a:spcAft>
                          </a:pPr>
                          <a:r>
                            <a:rPr lang="en-US" altLang="zh-CN" sz="1800" kern="100" dirty="0">
                              <a:effectLst/>
                              <a:latin typeface="Times New Roman" panose="02020603050405020304" pitchFamily="18" charset="0"/>
                              <a:cs typeface="Times New Roman" panose="02020603050405020304" pitchFamily="18" charset="0"/>
                            </a:rPr>
                            <a:t>Tune Shift </a:t>
                          </a:r>
                          <a14:m>
                            <m:oMath xmlns:m="http://schemas.openxmlformats.org/officeDocument/2006/math">
                              <m:sSub>
                                <m:sSubPr>
                                  <m:ctrlPr>
                                    <a:rPr lang="zh-CN" sz="1800" i="1" kern="100">
                                      <a:effectLst/>
                                      <a:latin typeface="Cambria Math"/>
                                    </a:rPr>
                                  </m:ctrlPr>
                                </m:sSubPr>
                                <m:e>
                                  <m:r>
                                    <a:rPr lang="en-US" sz="1800" kern="100">
                                      <a:effectLst/>
                                      <a:latin typeface="Cambria Math" panose="02040503050406030204" pitchFamily="18" charset="0"/>
                                    </a:rPr>
                                    <m:t>𝜉</m:t>
                                  </m:r>
                                </m:e>
                                <m:sub>
                                  <m:r>
                                    <a:rPr lang="en-US" sz="1800" kern="100">
                                      <a:effectLst/>
                                      <a:latin typeface="Cambria Math" panose="02040503050406030204" pitchFamily="18" charset="0"/>
                                    </a:rPr>
                                    <m:t>𝑦</m:t>
                                  </m:r>
                                </m:sub>
                              </m:sSub>
                            </m:oMath>
                          </a14:m>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solidFill>
                                <a:srgbClr val="FF0000"/>
                              </a:solidFill>
                              <a:effectLst/>
                              <a:latin typeface="Times New Roman" panose="02020603050405020304" pitchFamily="18" charset="0"/>
                              <a:cs typeface="Times New Roman" panose="02020603050405020304" pitchFamily="18" charset="0"/>
                            </a:rPr>
                            <a:t>0.06 (goal)</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388718">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Hour-glass</a:t>
                          </a:r>
                          <a:r>
                            <a:rPr lang="en-US" altLang="zh-CN" sz="1800" kern="100" dirty="0">
                              <a:effectLst/>
                              <a:latin typeface="Times New Roman" panose="02020603050405020304" pitchFamily="18" charset="0"/>
                              <a:cs typeface="Times New Roman" panose="02020603050405020304" pitchFamily="18" charset="0"/>
                            </a:rPr>
                            <a:t> Factor</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solidFill>
                                <a:srgbClr val="FF0000"/>
                              </a:solidFill>
                              <a:effectLst/>
                              <a:latin typeface="Times New Roman" panose="02020603050405020304" pitchFamily="18" charset="0"/>
                              <a:cs typeface="Times New Roman" panose="02020603050405020304" pitchFamily="18" charset="0"/>
                            </a:rPr>
                            <a:t>0.8 (goal) </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311730">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Luminosity/×10</a:t>
                          </a:r>
                          <a:r>
                            <a:rPr lang="en-US" sz="1800" kern="100" baseline="30000" dirty="0">
                              <a:effectLst/>
                              <a:latin typeface="Times New Roman" panose="02020603050405020304" pitchFamily="18" charset="0"/>
                              <a:cs typeface="Times New Roman" panose="02020603050405020304" pitchFamily="18" charset="0"/>
                            </a:rPr>
                            <a:t>35</a:t>
                          </a:r>
                          <a:r>
                            <a:rPr lang="en-US" sz="1800" kern="100" dirty="0">
                              <a:effectLst/>
                              <a:latin typeface="Times New Roman" panose="02020603050405020304" pitchFamily="18" charset="0"/>
                              <a:cs typeface="Times New Roman" panose="02020603050405020304" pitchFamily="18" charset="0"/>
                            </a:rPr>
                            <a:t>cm</a:t>
                          </a:r>
                          <a:r>
                            <a:rPr lang="en-US" sz="1800" kern="100" baseline="30000" dirty="0">
                              <a:effectLst/>
                              <a:latin typeface="Times New Roman" panose="02020603050405020304" pitchFamily="18" charset="0"/>
                              <a:cs typeface="Times New Roman" panose="02020603050405020304" pitchFamily="18" charset="0"/>
                            </a:rPr>
                            <a:t>-2</a:t>
                          </a:r>
                          <a:r>
                            <a:rPr lang="en-US" sz="1800" kern="100" dirty="0">
                              <a:effectLst/>
                              <a:latin typeface="Times New Roman" panose="02020603050405020304" pitchFamily="18" charset="0"/>
                              <a:cs typeface="Times New Roman" panose="02020603050405020304" pitchFamily="18" charset="0"/>
                            </a:rPr>
                            <a:t>s</a:t>
                          </a:r>
                          <a:r>
                            <a:rPr lang="en-US" sz="1800" kern="100" baseline="30000" dirty="0">
                              <a:effectLst/>
                              <a:latin typeface="Times New Roman" panose="02020603050405020304" pitchFamily="18" charset="0"/>
                              <a:cs typeface="Times New Roman" panose="02020603050405020304" pitchFamily="18" charset="0"/>
                            </a:rPr>
                            <a:t>-1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solidFill>
                                <a:srgbClr val="FF0000"/>
                              </a:solidFill>
                              <a:effectLst/>
                              <a:latin typeface="Times New Roman" panose="02020603050405020304" pitchFamily="18" charset="0"/>
                              <a:cs typeface="Times New Roman" panose="02020603050405020304" pitchFamily="18" charset="0"/>
                            </a:rPr>
                            <a:t>~0.8 estimated</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bl>
              </a:graphicData>
            </a:graphic>
          </p:graphicFrame>
        </mc:Choice>
        <mc:Fallback xmlns="">
          <p:graphicFrame>
            <p:nvGraphicFramePr>
              <p:cNvPr id="7" name="表格 6"/>
              <p:cNvGraphicFramePr>
                <a:graphicFrameLocks noGrp="1"/>
              </p:cNvGraphicFramePr>
              <p:nvPr>
                <p:extLst>
                  <p:ext uri="{D42A27DB-BD31-4B8C-83A1-F6EECF244321}">
                    <p14:modId xmlns:p14="http://schemas.microsoft.com/office/powerpoint/2010/main" val="2673102832"/>
                  </p:ext>
                </p:extLst>
              </p:nvPr>
            </p:nvGraphicFramePr>
            <p:xfrm>
              <a:off x="487683" y="2101220"/>
              <a:ext cx="4469029" cy="4365319"/>
            </p:xfrm>
            <a:graphic>
              <a:graphicData uri="http://schemas.openxmlformats.org/drawingml/2006/table">
                <a:tbl>
                  <a:tblPr firstRow="1" firstCol="1" bandRow="1">
                    <a:tableStyleId>{5C22544A-7EE6-4342-B048-85BDC9FD1C3A}</a:tableStyleId>
                  </a:tblPr>
                  <a:tblGrid>
                    <a:gridCol w="3010429">
                      <a:extLst>
                        <a:ext uri="{9D8B030D-6E8A-4147-A177-3AD203B41FA5}">
                          <a16:colId xmlns:a16="http://schemas.microsoft.com/office/drawing/2014/main" xmlns="" xmlns:a14="http://schemas.microsoft.com/office/drawing/2010/main" val="20000"/>
                        </a:ext>
                      </a:extLst>
                    </a:gridCol>
                    <a:gridCol w="1458600">
                      <a:extLst>
                        <a:ext uri="{9D8B030D-6E8A-4147-A177-3AD203B41FA5}">
                          <a16:colId xmlns:a16="http://schemas.microsoft.com/office/drawing/2014/main" xmlns="" xmlns:a14="http://schemas.microsoft.com/office/drawing/2010/main" val="20001"/>
                        </a:ext>
                      </a:extLst>
                    </a:gridCol>
                  </a:tblGrid>
                  <a:tr h="409938">
                    <a:tc>
                      <a:txBody>
                        <a:bodyPr/>
                        <a:lstStyle/>
                        <a:p>
                          <a:pPr indent="127000" algn="ctr">
                            <a:lnSpc>
                              <a:spcPts val="1800"/>
                            </a:lnSpc>
                            <a:spcAft>
                              <a:spcPts val="0"/>
                            </a:spcAft>
                          </a:pPr>
                          <a:r>
                            <a:rPr lang="en-US" altLang="zh-CN" sz="1800" kern="100" dirty="0" smtClean="0">
                              <a:effectLst/>
                              <a:latin typeface="Times New Roman" panose="02020603050405020304" pitchFamily="18" charset="0"/>
                              <a:ea typeface="+mn-ea"/>
                              <a:cs typeface="Times New Roman" panose="02020603050405020304" pitchFamily="18" charset="0"/>
                            </a:rPr>
                            <a:t>Parameters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altLang="zh-CN" sz="1800" kern="100" dirty="0" smtClean="0">
                              <a:effectLst/>
                              <a:latin typeface="Times New Roman" panose="02020603050405020304" pitchFamily="18" charset="0"/>
                              <a:ea typeface="+mn-ea"/>
                              <a:cs typeface="Times New Roman" panose="02020603050405020304" pitchFamily="18" charset="0"/>
                            </a:rPr>
                            <a:t>Phase</a:t>
                          </a:r>
                          <a:r>
                            <a:rPr lang="en-US" altLang="zh-CN" sz="1800" kern="100" baseline="0" dirty="0" smtClean="0">
                              <a:effectLst/>
                              <a:latin typeface="Times New Roman" panose="02020603050405020304" pitchFamily="18" charset="0"/>
                              <a:ea typeface="+mn-ea"/>
                              <a:cs typeface="Times New Roman" panose="02020603050405020304" pitchFamily="18" charset="0"/>
                            </a:rPr>
                            <a:t> 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0"/>
                      </a:ext>
                    </a:extLst>
                  </a:tr>
                  <a:tr h="381804">
                    <a:tc>
                      <a:txBody>
                        <a:bodyPr/>
                        <a:lstStyle/>
                        <a:p>
                          <a:pPr indent="127000" algn="ctr">
                            <a:lnSpc>
                              <a:spcPts val="1800"/>
                            </a:lnSpc>
                            <a:spcAft>
                              <a:spcPts val="0"/>
                            </a:spcAft>
                          </a:pPr>
                          <a:r>
                            <a:rPr lang="en-US" altLang="zh-CN" sz="1800" kern="100" dirty="0" smtClean="0">
                              <a:effectLst/>
                              <a:latin typeface="Times New Roman" panose="02020603050405020304" pitchFamily="18" charset="0"/>
                              <a:cs typeface="Times New Roman" panose="02020603050405020304" pitchFamily="18" charset="0"/>
                            </a:rPr>
                            <a:t>Circumference</a:t>
                          </a:r>
                          <a:r>
                            <a:rPr lang="en-US" sz="1800" kern="100" dirty="0" smtClean="0">
                              <a:effectLst/>
                              <a:latin typeface="Times New Roman" panose="02020603050405020304" pitchFamily="18" charset="0"/>
                              <a:cs typeface="Times New Roman" panose="02020603050405020304" pitchFamily="18" charset="0"/>
                            </a:rPr>
                            <a:t>/m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smtClean="0">
                              <a:effectLst/>
                              <a:latin typeface="Times New Roman" panose="02020603050405020304" pitchFamily="18" charset="0"/>
                              <a:cs typeface="Times New Roman" panose="02020603050405020304" pitchFamily="18" charset="0"/>
                            </a:rPr>
                            <a:t>~400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1"/>
                      </a:ext>
                    </a:extLst>
                  </a:tr>
                  <a:tr h="381804">
                    <a:tc>
                      <a:txBody>
                        <a:bodyPr/>
                        <a:lstStyle/>
                        <a:p>
                          <a:pPr indent="127000" algn="ctr">
                            <a:lnSpc>
                              <a:spcPts val="1800"/>
                            </a:lnSpc>
                            <a:spcAft>
                              <a:spcPts val="0"/>
                            </a:spcAft>
                          </a:pPr>
                          <a:r>
                            <a:rPr lang="en-US" altLang="zh-CN" sz="1800" kern="100" dirty="0" smtClean="0">
                              <a:effectLst/>
                              <a:latin typeface="Times New Roman" panose="02020603050405020304" pitchFamily="18" charset="0"/>
                              <a:cs typeface="Times New Roman" panose="02020603050405020304" pitchFamily="18" charset="0"/>
                            </a:rPr>
                            <a:t>Beam Energy</a:t>
                          </a:r>
                          <a:r>
                            <a:rPr lang="en-US" sz="1800" kern="100" dirty="0" smtClean="0">
                              <a:effectLst/>
                              <a:latin typeface="Times New Roman" panose="02020603050405020304" pitchFamily="18" charset="0"/>
                              <a:cs typeface="Times New Roman" panose="02020603050405020304" pitchFamily="18" charset="0"/>
                            </a:rPr>
                            <a:t>/GeV</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2"/>
                      </a:ext>
                    </a:extLst>
                  </a:tr>
                  <a:tr h="381804">
                    <a:tc>
                      <a:txBody>
                        <a:bodyPr/>
                        <a:lstStyle/>
                        <a:p>
                          <a:pPr indent="127000" algn="ctr">
                            <a:lnSpc>
                              <a:spcPts val="1800"/>
                            </a:lnSpc>
                            <a:spcAft>
                              <a:spcPts val="0"/>
                            </a:spcAft>
                          </a:pPr>
                          <a:r>
                            <a:rPr lang="en-US" altLang="zh-CN" sz="1800" kern="100" dirty="0" smtClean="0">
                              <a:effectLst/>
                              <a:latin typeface="Times New Roman" panose="02020603050405020304" pitchFamily="18" charset="0"/>
                              <a:cs typeface="Times New Roman" panose="02020603050405020304" pitchFamily="18" charset="0"/>
                            </a:rPr>
                            <a:t>Current</a:t>
                          </a:r>
                          <a:r>
                            <a:rPr lang="en-US" sz="1800" kern="100" dirty="0" smtClean="0">
                              <a:effectLst/>
                              <a:latin typeface="Times New Roman" panose="02020603050405020304" pitchFamily="18" charset="0"/>
                              <a:cs typeface="Times New Roman" panose="02020603050405020304" pitchFamily="18" charset="0"/>
                            </a:rPr>
                            <a:t>/A</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1.5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3"/>
                      </a:ext>
                    </a:extLst>
                  </a:tr>
                  <a:tr h="381804">
                    <a:tc>
                      <a:txBody>
                        <a:bodyPr/>
                        <a:lstStyle/>
                        <a:p>
                          <a:endParaRPr lang="zh-CN"/>
                        </a:p>
                      </a:txBody>
                      <a:tcPr marL="68580" marR="68580" marT="0" marB="0" anchor="ctr">
                        <a:blipFill rotWithShape="0">
                          <a:blip r:embed="rId3"/>
                          <a:stretch>
                            <a:fillRect l="-405" t="-411111" r="-49393" b="-669841"/>
                          </a:stretch>
                        </a:blipFill>
                      </a:tcPr>
                    </a:tc>
                    <a:tc>
                      <a:txBody>
                        <a:bodyPr/>
                        <a:lstStyle/>
                        <a:p>
                          <a:pPr indent="127000" algn="ctr">
                            <a:lnSpc>
                              <a:spcPts val="1800"/>
                            </a:lnSpc>
                            <a:spcAft>
                              <a:spcPts val="0"/>
                            </a:spcAft>
                          </a:pPr>
                          <a:r>
                            <a:rPr lang="en-US" sz="1800" kern="100" dirty="0" smtClean="0">
                              <a:effectLst/>
                              <a:latin typeface="Times New Roman" panose="02020603050405020304" pitchFamily="18" charset="0"/>
                              <a:cs typeface="Times New Roman" panose="02020603050405020304" pitchFamily="18" charset="0"/>
                            </a:rPr>
                            <a:t>2.4/0.03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4"/>
                      </a:ext>
                    </a:extLst>
                  </a:tr>
                  <a:tr h="541327">
                    <a:tc>
                      <a:txBody>
                        <a:bodyPr/>
                        <a:lstStyle/>
                        <a:p>
                          <a:endParaRPr lang="zh-CN"/>
                        </a:p>
                      </a:txBody>
                      <a:tcPr marL="68580" marR="68580" marT="0" marB="0" anchor="ctr">
                        <a:blipFill rotWithShape="0">
                          <a:blip r:embed="rId3"/>
                          <a:stretch>
                            <a:fillRect l="-405" t="-361798" r="-49393" b="-374157"/>
                          </a:stretch>
                        </a:blipFill>
                      </a:tcPr>
                    </a:tc>
                    <a:tc>
                      <a:txBody>
                        <a:bodyPr/>
                        <a:lstStyle/>
                        <a:p>
                          <a:pPr indent="127000" algn="ctr">
                            <a:lnSpc>
                              <a:spcPts val="1800"/>
                            </a:lnSpc>
                            <a:spcAft>
                              <a:spcPts val="0"/>
                            </a:spcAft>
                          </a:pPr>
                          <a:r>
                            <a:rPr lang="en-US" sz="1800" kern="100" dirty="0" smtClean="0">
                              <a:effectLst/>
                              <a:latin typeface="Times New Roman" panose="02020603050405020304" pitchFamily="18" charset="0"/>
                              <a:cs typeface="Times New Roman" panose="02020603050405020304" pitchFamily="18" charset="0"/>
                            </a:rPr>
                            <a:t>66.5/0.55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5"/>
                      </a:ext>
                    </a:extLst>
                  </a:tr>
                  <a:tr h="286588">
                    <a:tc>
                      <a:txBody>
                        <a:bodyPr/>
                        <a:lstStyle/>
                        <a:p>
                          <a:endParaRPr lang="zh-CN"/>
                        </a:p>
                      </a:txBody>
                      <a:tcPr marL="68580" marR="68580" marT="0" marB="0" anchor="ctr">
                        <a:blipFill rotWithShape="0">
                          <a:blip r:embed="rId3"/>
                          <a:stretch>
                            <a:fillRect l="-405" t="-874468" r="-49393" b="-608511"/>
                          </a:stretch>
                        </a:blipFill>
                      </a:tcPr>
                    </a:tc>
                    <a:tc>
                      <a:txBody>
                        <a:bodyPr/>
                        <a:lstStyle/>
                        <a:p>
                          <a:pPr indent="127000" algn="ctr">
                            <a:lnSpc>
                              <a:spcPts val="1800"/>
                            </a:lnSpc>
                            <a:spcAft>
                              <a:spcPts val="0"/>
                            </a:spcAft>
                          </a:pPr>
                          <a:r>
                            <a:rPr lang="en-US" alt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17.2/10.7</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377166">
                    <a:tc>
                      <a:txBody>
                        <a:bodyPr/>
                        <a:lstStyle/>
                        <a:p>
                          <a:pPr indent="127000" algn="ctr">
                            <a:lnSpc>
                              <a:spcPts val="1800"/>
                            </a:lnSpc>
                            <a:spcAft>
                              <a:spcPts val="0"/>
                            </a:spcAft>
                          </a:pPr>
                          <a:r>
                            <a:rPr lang="en-US" altLang="zh-CN" sz="1800" kern="100" dirty="0" smtClean="0">
                              <a:effectLst/>
                              <a:latin typeface="Times New Roman" panose="02020603050405020304" pitchFamily="18" charset="0"/>
                              <a:cs typeface="Times New Roman" panose="02020603050405020304" pitchFamily="18" charset="0"/>
                            </a:rPr>
                            <a:t>Collision Angle</a:t>
                          </a:r>
                          <a:r>
                            <a:rPr lang="en-US" sz="1800" kern="100" dirty="0" smtClean="0">
                              <a:effectLst/>
                              <a:latin typeface="Times New Roman" panose="02020603050405020304" pitchFamily="18" charset="0"/>
                              <a:cs typeface="Times New Roman" panose="02020603050405020304" pitchFamily="18" charset="0"/>
                            </a:rPr>
                            <a:t>(full </a:t>
                          </a:r>
                          <a:r>
                            <a:rPr lang="en-US" sz="1800" kern="100" dirty="0">
                              <a:effectLst/>
                              <a:latin typeface="Times New Roman" panose="02020603050405020304" pitchFamily="18" charset="0"/>
                              <a:cs typeface="Times New Roman" panose="02020603050405020304" pitchFamily="18" charset="0"/>
                            </a:rPr>
                            <a:t>θ)/</a:t>
                          </a:r>
                          <a:r>
                            <a:rPr lang="en-US" sz="1800" kern="100" dirty="0" err="1">
                              <a:effectLst/>
                              <a:latin typeface="Times New Roman" panose="02020603050405020304" pitchFamily="18" charset="0"/>
                              <a:cs typeface="Times New Roman" panose="02020603050405020304" pitchFamily="18" charset="0"/>
                            </a:rPr>
                            <a:t>mrad</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effectLst/>
                              <a:latin typeface="Times New Roman" panose="02020603050405020304" pitchFamily="18" charset="0"/>
                              <a:cs typeface="Times New Roman" panose="02020603050405020304" pitchFamily="18" charset="0"/>
                            </a:rPr>
                            <a:t>60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6"/>
                      </a:ext>
                    </a:extLst>
                  </a:tr>
                  <a:tr h="377166">
                    <a:tc>
                      <a:txBody>
                        <a:bodyPr/>
                        <a:lstStyle/>
                        <a:p>
                          <a:endParaRPr lang="zh-CN"/>
                        </a:p>
                      </a:txBody>
                      <a:tcPr marL="68580" marR="68580" marT="0" marB="0" anchor="ctr">
                        <a:blipFill rotWithShape="0">
                          <a:blip r:embed="rId3"/>
                          <a:stretch>
                            <a:fillRect l="-405" t="-838710" r="-49393" b="-261290"/>
                          </a:stretch>
                        </a:blipFill>
                      </a:tcPr>
                    </a:tc>
                    <a:tc>
                      <a:txBody>
                        <a:bodyPr/>
                        <a:lstStyle/>
                        <a:p>
                          <a:pPr indent="127000" algn="ctr">
                            <a:lnSpc>
                              <a:spcPts val="1800"/>
                            </a:lnSpc>
                            <a:spcAft>
                              <a:spcPts val="0"/>
                            </a:spcAft>
                          </a:pPr>
                          <a:r>
                            <a:rPr lang="en-US" sz="1800" kern="100" dirty="0" smtClean="0">
                              <a:solidFill>
                                <a:srgbClr val="FF0000"/>
                              </a:solidFill>
                              <a:effectLst/>
                              <a:latin typeface="Times New Roman" panose="02020603050405020304" pitchFamily="18" charset="0"/>
                              <a:cs typeface="Times New Roman" panose="02020603050405020304" pitchFamily="18" charset="0"/>
                            </a:rPr>
                            <a:t>0.06 (goal)</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8"/>
                      </a:ext>
                    </a:extLst>
                  </a:tr>
                  <a:tr h="388718">
                    <a:tc>
                      <a:txBody>
                        <a:bodyPr/>
                        <a:lstStyle/>
                        <a:p>
                          <a:pPr indent="127000" algn="ctr">
                            <a:lnSpc>
                              <a:spcPts val="1800"/>
                            </a:lnSpc>
                            <a:spcAft>
                              <a:spcPts val="0"/>
                            </a:spcAft>
                          </a:pPr>
                          <a:r>
                            <a:rPr lang="en-US" sz="1800" kern="100" dirty="0" smtClean="0">
                              <a:effectLst/>
                              <a:latin typeface="Times New Roman" panose="02020603050405020304" pitchFamily="18" charset="0"/>
                              <a:cs typeface="Times New Roman" panose="02020603050405020304" pitchFamily="18" charset="0"/>
                            </a:rPr>
                            <a:t>Hour-glass</a:t>
                          </a:r>
                          <a:r>
                            <a:rPr lang="en-US" altLang="zh-CN" sz="1800" kern="100" dirty="0" smtClean="0">
                              <a:effectLst/>
                              <a:latin typeface="Times New Roman" panose="02020603050405020304" pitchFamily="18" charset="0"/>
                              <a:cs typeface="Times New Roman" panose="02020603050405020304" pitchFamily="18" charset="0"/>
                            </a:rPr>
                            <a:t> Factor</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smtClean="0">
                              <a:solidFill>
                                <a:srgbClr val="FF0000"/>
                              </a:solidFill>
                              <a:effectLst/>
                              <a:latin typeface="Times New Roman" panose="02020603050405020304" pitchFamily="18" charset="0"/>
                              <a:cs typeface="Times New Roman" panose="02020603050405020304" pitchFamily="18" charset="0"/>
                            </a:rPr>
                            <a:t>0.8 (goal) </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9"/>
                      </a:ext>
                    </a:extLst>
                  </a:tr>
                  <a:tr h="457200">
                    <a:tc>
                      <a:txBody>
                        <a:bodyPr/>
                        <a:lstStyle/>
                        <a:p>
                          <a:pPr indent="127000" algn="ctr">
                            <a:lnSpc>
                              <a:spcPts val="1800"/>
                            </a:lnSpc>
                            <a:spcAft>
                              <a:spcPts val="0"/>
                            </a:spcAft>
                          </a:pPr>
                          <a:r>
                            <a:rPr lang="en-US" sz="1800" kern="100" dirty="0" smtClean="0">
                              <a:effectLst/>
                              <a:latin typeface="Times New Roman" panose="02020603050405020304" pitchFamily="18" charset="0"/>
                              <a:cs typeface="Times New Roman" panose="02020603050405020304" pitchFamily="18" charset="0"/>
                            </a:rPr>
                            <a:t>Luminosity/×</a:t>
                          </a:r>
                          <a:r>
                            <a:rPr lang="en-US" sz="1800" kern="100" dirty="0">
                              <a:effectLst/>
                              <a:latin typeface="Times New Roman" panose="02020603050405020304" pitchFamily="18" charset="0"/>
                              <a:cs typeface="Times New Roman" panose="02020603050405020304" pitchFamily="18" charset="0"/>
                            </a:rPr>
                            <a:t>10</a:t>
                          </a:r>
                          <a:r>
                            <a:rPr lang="en-US" sz="1800" kern="100" baseline="30000" dirty="0">
                              <a:effectLst/>
                              <a:latin typeface="Times New Roman" panose="02020603050405020304" pitchFamily="18" charset="0"/>
                              <a:cs typeface="Times New Roman" panose="02020603050405020304" pitchFamily="18" charset="0"/>
                            </a:rPr>
                            <a:t>35</a:t>
                          </a:r>
                          <a:r>
                            <a:rPr lang="en-US" sz="1800" kern="100" dirty="0">
                              <a:effectLst/>
                              <a:latin typeface="Times New Roman" panose="02020603050405020304" pitchFamily="18" charset="0"/>
                              <a:cs typeface="Times New Roman" panose="02020603050405020304" pitchFamily="18" charset="0"/>
                            </a:rPr>
                            <a:t>cm</a:t>
                          </a:r>
                          <a:r>
                            <a:rPr lang="en-US" sz="1800" kern="100" baseline="30000" dirty="0">
                              <a:effectLst/>
                              <a:latin typeface="Times New Roman" panose="02020603050405020304" pitchFamily="18" charset="0"/>
                              <a:cs typeface="Times New Roman" panose="02020603050405020304" pitchFamily="18" charset="0"/>
                            </a:rPr>
                            <a:t>-2</a:t>
                          </a:r>
                          <a:r>
                            <a:rPr lang="en-US" sz="1800" kern="100" dirty="0">
                              <a:effectLst/>
                              <a:latin typeface="Times New Roman" panose="02020603050405020304" pitchFamily="18" charset="0"/>
                              <a:cs typeface="Times New Roman" panose="02020603050405020304" pitchFamily="18" charset="0"/>
                            </a:rPr>
                            <a:t>s</a:t>
                          </a:r>
                          <a:r>
                            <a:rPr lang="en-US" sz="1800" kern="100" baseline="30000" dirty="0">
                              <a:effectLst/>
                              <a:latin typeface="Times New Roman" panose="02020603050405020304" pitchFamily="18" charset="0"/>
                              <a:cs typeface="Times New Roman" panose="02020603050405020304" pitchFamily="18" charset="0"/>
                            </a:rPr>
                            <a:t>-1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1800"/>
                            </a:lnSpc>
                            <a:spcAft>
                              <a:spcPts val="0"/>
                            </a:spcAft>
                          </a:pPr>
                          <a:r>
                            <a:rPr lang="en-US" sz="1800" kern="100" dirty="0">
                              <a:solidFill>
                                <a:srgbClr val="FF0000"/>
                              </a:solidFill>
                              <a:effectLst/>
                              <a:latin typeface="Times New Roman" panose="02020603050405020304" pitchFamily="18" charset="0"/>
                              <a:cs typeface="Times New Roman" panose="02020603050405020304" pitchFamily="18" charset="0"/>
                            </a:rPr>
                            <a:t>~</a:t>
                          </a:r>
                          <a:r>
                            <a:rPr lang="en-US" sz="1800" kern="100" dirty="0" smtClean="0">
                              <a:solidFill>
                                <a:srgbClr val="FF0000"/>
                              </a:solidFill>
                              <a:effectLst/>
                              <a:latin typeface="Times New Roman" panose="02020603050405020304" pitchFamily="18" charset="0"/>
                              <a:cs typeface="Times New Roman" panose="02020603050405020304" pitchFamily="18" charset="0"/>
                            </a:rPr>
                            <a:t>0.8 estimated</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10"/>
                      </a:ext>
                    </a:extLst>
                  </a:tr>
                </a:tbl>
              </a:graphicData>
            </a:graphic>
          </p:graphicFrame>
        </mc:Fallback>
      </mc:AlternateContent>
      <p:sp>
        <p:nvSpPr>
          <p:cNvPr id="8" name="矩形 7"/>
          <p:cNvSpPr/>
          <p:nvPr/>
        </p:nvSpPr>
        <p:spPr>
          <a:xfrm>
            <a:off x="5054138" y="1921694"/>
            <a:ext cx="3954395" cy="4207370"/>
          </a:xfrm>
          <a:prstGeom prst="rect">
            <a:avLst/>
          </a:prstGeom>
        </p:spPr>
        <p:txBody>
          <a:bodyPr wrap="square">
            <a:spAutoFit/>
          </a:bodyPr>
          <a:lstStyle/>
          <a:p>
            <a:pPr marL="154800" marR="0" lvl="0" indent="-357188" algn="just" defTabSz="457200" rtl="0" eaLnBrk="1" fontAlgn="auto" latinLnBrk="0" hangingPunct="1">
              <a:lnSpc>
                <a:spcPct val="130000"/>
              </a:lnSpc>
              <a:spcBef>
                <a:spcPts val="600"/>
              </a:spcBef>
              <a:spcAft>
                <a:spcPts val="0"/>
              </a:spcAft>
              <a:buClr>
                <a:srgbClr val="002060"/>
              </a:buClr>
              <a:buSzPct val="80000"/>
              <a:buFont typeface="Arial" panose="020B0604020202020204" pitchFamily="34" charset="0"/>
              <a:buChar char="•"/>
              <a:tabLst/>
              <a:defRPr/>
            </a:pPr>
            <a:r>
              <a:rPr kumimoji="0" lang="en-US" altLang="zh-CN" sz="2000" i="0" u="none" strike="noStrike" kern="1200" cap="none" spc="0" normalizeH="0" baseline="0" noProof="0" dirty="0">
                <a:ln>
                  <a:noFill/>
                </a:ln>
                <a:solidFill>
                  <a:srgbClr val="3D3F41"/>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Raw results, needs more work</a:t>
            </a:r>
          </a:p>
          <a:p>
            <a:pPr marL="154800" marR="0" lvl="0" indent="-357188" algn="just" defTabSz="457200" rtl="0" eaLnBrk="1" fontAlgn="auto" latinLnBrk="0" hangingPunct="1">
              <a:lnSpc>
                <a:spcPct val="130000"/>
              </a:lnSpc>
              <a:spcBef>
                <a:spcPts val="600"/>
              </a:spcBef>
              <a:spcAft>
                <a:spcPts val="0"/>
              </a:spcAft>
              <a:buClr>
                <a:srgbClr val="002060"/>
              </a:buClr>
              <a:buSzPct val="80000"/>
              <a:buFont typeface="Arial" panose="020B0604020202020204" pitchFamily="34" charset="0"/>
              <a:buChar char="•"/>
              <a:tabLst/>
              <a:defRPr/>
            </a:pPr>
            <a:r>
              <a:rPr kumimoji="0" lang="en-US" altLang="zh-CN" sz="2000" i="0" u="none" strike="noStrike" kern="1200" cap="none" spc="0" normalizeH="0" baseline="0" noProof="0" dirty="0">
                <a:ln>
                  <a:noFill/>
                </a:ln>
                <a:solidFill>
                  <a:srgbClr val="3D3F41"/>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Interaction region, tunes and tune shift should be optimized</a:t>
            </a:r>
          </a:p>
          <a:p>
            <a:pPr marL="154800" marR="0" lvl="0" indent="-357188" algn="just" defTabSz="457200" rtl="0" eaLnBrk="1" fontAlgn="auto" latinLnBrk="0" hangingPunct="1">
              <a:lnSpc>
                <a:spcPct val="130000"/>
              </a:lnSpc>
              <a:spcBef>
                <a:spcPts val="600"/>
              </a:spcBef>
              <a:spcAft>
                <a:spcPts val="0"/>
              </a:spcAft>
              <a:buClr>
                <a:srgbClr val="002060"/>
              </a:buClr>
              <a:buSzPct val="80000"/>
              <a:buFont typeface="Arial" panose="020B0604020202020204" pitchFamily="34" charset="0"/>
              <a:buChar char="•"/>
              <a:tabLst/>
              <a:defRPr/>
            </a:pPr>
            <a:r>
              <a:rPr kumimoji="0" lang="en-US" altLang="zh-CN" sz="2000" i="0" u="none" strike="noStrike" kern="1200" cap="none" spc="0" normalizeH="0" baseline="0" noProof="0" dirty="0">
                <a:ln>
                  <a:noFill/>
                </a:ln>
                <a:solidFill>
                  <a:srgbClr val="3D3F41"/>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Consider much longer rings (600-800m), may achieve much better performance of emittance and allow enough space for 5 Siberian snakes or more (if really needed), high polarization may be available.</a:t>
            </a:r>
          </a:p>
        </p:txBody>
      </p:sp>
      <p:sp>
        <p:nvSpPr>
          <p:cNvPr id="5" name="Date Placeholder 4"/>
          <p:cNvSpPr>
            <a:spLocks noGrp="1"/>
          </p:cNvSpPr>
          <p:nvPr>
            <p:ph type="dt" sz="half" idx="10"/>
          </p:nvPr>
        </p:nvSpPr>
        <p:spPr/>
        <p:txBody>
          <a:bodyPr/>
          <a:lstStyle/>
          <a:p>
            <a:r>
              <a:rPr lang="en-US" altLang="zh-CN" smtClean="0"/>
              <a:t>HFCPV2019</a:t>
            </a:r>
            <a:endParaRPr lang="zh-CN" altLang="en-US"/>
          </a:p>
        </p:txBody>
      </p:sp>
      <p:sp>
        <p:nvSpPr>
          <p:cNvPr id="6" name="Footer Placeholder 5"/>
          <p:cNvSpPr>
            <a:spLocks noGrp="1"/>
          </p:cNvSpPr>
          <p:nvPr>
            <p:ph type="ftr" sz="quarter" idx="11"/>
          </p:nvPr>
        </p:nvSpPr>
        <p:spPr/>
        <p:txBody>
          <a:bodyPr/>
          <a:lstStyle/>
          <a:p>
            <a:r>
              <a:rPr lang="en-US" altLang="zh-CN" smtClean="0"/>
              <a:t>G.S. Huang: STCF</a:t>
            </a:r>
            <a:endParaRPr lang="zh-CN" altLang="en-US" dirty="0"/>
          </a:p>
        </p:txBody>
      </p:sp>
      <p:sp>
        <p:nvSpPr>
          <p:cNvPr id="9" name="Slide Number Placeholder 8"/>
          <p:cNvSpPr>
            <a:spLocks noGrp="1"/>
          </p:cNvSpPr>
          <p:nvPr>
            <p:ph type="sldNum" sz="quarter" idx="12"/>
          </p:nvPr>
        </p:nvSpPr>
        <p:spPr/>
        <p:txBody>
          <a:bodyPr/>
          <a:lstStyle/>
          <a:p>
            <a:fld id="{C973300C-797F-D148-A78D-320196FBAF04}" type="slidenum">
              <a:rPr lang="en-US" smtClean="0"/>
              <a:pPr/>
              <a:t>29</a:t>
            </a:fld>
            <a:endParaRPr lang="en-US" dirty="0"/>
          </a:p>
        </p:txBody>
      </p:sp>
    </p:spTree>
    <p:extLst>
      <p:ext uri="{BB962C8B-B14F-4D97-AF65-F5344CB8AC3E}">
        <p14:creationId xmlns:p14="http://schemas.microsoft.com/office/powerpoint/2010/main" val="1712433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8600" y="0"/>
            <a:ext cx="8798542" cy="685800"/>
          </a:xfrm>
        </p:spPr>
        <p:txBody>
          <a:bodyPr/>
          <a:lstStyle/>
          <a:p>
            <a:r>
              <a:rPr lang="en-US" altLang="zh-CN" dirty="0">
                <a:latin typeface="Times New Roman" panose="02020603050405020304" pitchFamily="18" charset="0"/>
                <a:cs typeface="Times New Roman" panose="02020603050405020304" pitchFamily="18" charset="0"/>
                <a:sym typeface="Symbol" panose="05050102010706020507" pitchFamily="18" charset="2"/>
              </a:rPr>
              <a:t>Broad Physics at -c Energy Region</a:t>
            </a:r>
            <a:endParaRPr lang="zh-CN" altLang="en-US" dirty="0"/>
          </a:p>
        </p:txBody>
      </p:sp>
      <p:grpSp>
        <p:nvGrpSpPr>
          <p:cNvPr id="7" name="Group 4"/>
          <p:cNvGrpSpPr/>
          <p:nvPr/>
        </p:nvGrpSpPr>
        <p:grpSpPr>
          <a:xfrm>
            <a:off x="87816" y="1681660"/>
            <a:ext cx="8666064" cy="2353723"/>
            <a:chOff x="-5905" y="1140400"/>
            <a:chExt cx="9149903" cy="2353723"/>
          </a:xfrm>
        </p:grpSpPr>
        <p:pic>
          <p:nvPicPr>
            <p:cNvPr id="8" name="Picture 7"/>
            <p:cNvPicPr>
              <a:picLocks noChangeAspect="1" noChangeArrowheads="1"/>
            </p:cNvPicPr>
            <p:nvPr/>
          </p:nvPicPr>
          <p:blipFill>
            <a:blip r:embed="rId3"/>
            <a:srcRect/>
            <a:stretch>
              <a:fillRect/>
            </a:stretch>
          </p:blipFill>
          <p:spPr bwMode="auto">
            <a:xfrm>
              <a:off x="176869" y="1140400"/>
              <a:ext cx="8967129" cy="2353723"/>
            </a:xfrm>
            <a:prstGeom prst="rect">
              <a:avLst/>
            </a:prstGeom>
            <a:noFill/>
          </p:spPr>
        </p:pic>
        <p:sp>
          <p:nvSpPr>
            <p:cNvPr id="9" name="TextBox 16"/>
            <p:cNvSpPr txBox="1"/>
            <p:nvPr/>
          </p:nvSpPr>
          <p:spPr>
            <a:xfrm rot="16200000">
              <a:off x="-709317" y="1927607"/>
              <a:ext cx="2121735" cy="714912"/>
            </a:xfrm>
            <a:prstGeom prst="rect">
              <a:avLst/>
            </a:prstGeom>
            <a:solidFill>
              <a:srgbClr val="F3F137"/>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rgbClr val="0000FF"/>
                  </a:solidFill>
                </a:rPr>
                <a:t>R</a:t>
              </a:r>
              <a:r>
                <a:rPr lang="en-US" dirty="0">
                  <a:solidFill>
                    <a:srgbClr val="0000FF"/>
                  </a:solidFill>
                  <a:latin typeface="Times New Roman" panose="02020603050405020304" pitchFamily="18" charset="0"/>
                  <a:cs typeface="Times New Roman" panose="02020603050405020304" pitchFamily="18" charset="0"/>
                </a:rPr>
                <a:t>=</a:t>
              </a:r>
              <a:r>
                <a:rPr lang="en-US" dirty="0">
                  <a:solidFill>
                    <a:srgbClr val="0000FF"/>
                  </a:solidFill>
                  <a:latin typeface="Symbol" panose="05050102010706020507" pitchFamily="18" charset="2"/>
                  <a:cs typeface="Times New Roman" panose="02020603050405020304" pitchFamily="18" charset="0"/>
                </a:rPr>
                <a:t>s</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e</a:t>
              </a:r>
              <a:r>
                <a:rPr lang="en-US" baseline="30000" dirty="0" err="1">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e</a:t>
              </a:r>
              <a:r>
                <a:rPr lang="en-US" baseline="30000" dirty="0">
                  <a:solidFill>
                    <a:srgbClr val="0000FF"/>
                  </a:solidFill>
                  <a:latin typeface="Times New Roman" panose="02020603050405020304" pitchFamily="18" charset="0"/>
                  <a:cs typeface="Times New Roman" panose="02020603050405020304" pitchFamily="18" charset="0"/>
                </a:rPr>
                <a:t>-</a:t>
              </a:r>
              <a:r>
                <a:rPr lang="en-US" dirty="0">
                  <a:solidFill>
                    <a:srgbClr val="0000FF"/>
                  </a:solidFill>
                  <a:latin typeface="Times New Roman" panose="02020603050405020304" pitchFamily="18" charset="0"/>
                  <a:cs typeface="Times New Roman" panose="02020603050405020304" pitchFamily="18" charset="0"/>
                  <a:sym typeface="Wingdings"/>
                </a:rPr>
                <a:t>hadron)/</a:t>
              </a:r>
            </a:p>
            <a:p>
              <a:r>
                <a:rPr lang="en-US" dirty="0">
                  <a:solidFill>
                    <a:srgbClr val="0000FF"/>
                  </a:solidFill>
                  <a:latin typeface="Times New Roman" panose="02020603050405020304" pitchFamily="18" charset="0"/>
                  <a:cs typeface="Times New Roman" panose="02020603050405020304" pitchFamily="18" charset="0"/>
                </a:rPr>
                <a:t>     </a:t>
              </a:r>
              <a:r>
                <a:rPr lang="en-US" dirty="0">
                  <a:solidFill>
                    <a:srgbClr val="0000FF"/>
                  </a:solidFill>
                  <a:latin typeface="Symbol" panose="05050102010706020507" pitchFamily="18" charset="2"/>
                  <a:cs typeface="Times New Roman" panose="02020603050405020304" pitchFamily="18" charset="0"/>
                </a:rPr>
                <a:t>s</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e</a:t>
              </a:r>
              <a:r>
                <a:rPr lang="en-US" baseline="30000" dirty="0" err="1">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e</a:t>
              </a:r>
              <a:r>
                <a:rPr lang="en-US" baseline="30000" dirty="0">
                  <a:solidFill>
                    <a:srgbClr val="0000FF"/>
                  </a:solidFill>
                  <a:latin typeface="Times New Roman" panose="02020603050405020304" pitchFamily="18" charset="0"/>
                  <a:cs typeface="Times New Roman" panose="02020603050405020304" pitchFamily="18" charset="0"/>
                </a:rPr>
                <a:t>-</a:t>
              </a:r>
              <a:r>
                <a:rPr lang="en-US" dirty="0">
                  <a:solidFill>
                    <a:srgbClr val="0000FF"/>
                  </a:solidFill>
                  <a:latin typeface="Times New Roman" panose="02020603050405020304" pitchFamily="18" charset="0"/>
                  <a:cs typeface="Times New Roman" panose="02020603050405020304" pitchFamily="18" charset="0"/>
                  <a:sym typeface="Wingdings"/>
                </a:rPr>
                <a:t></a:t>
              </a:r>
              <a:r>
                <a:rPr lang="en-US" dirty="0" err="1">
                  <a:solidFill>
                    <a:srgbClr val="0000FF"/>
                  </a:solidFill>
                  <a:latin typeface="Symbol" panose="05050102010706020507" pitchFamily="18" charset="2"/>
                  <a:cs typeface="Times New Roman" panose="02020603050405020304" pitchFamily="18" charset="0"/>
                  <a:sym typeface="Wingdings"/>
                </a:rPr>
                <a:t>m</a:t>
              </a:r>
              <a:r>
                <a:rPr lang="en-US" baseline="30000" dirty="0" err="1">
                  <a:solidFill>
                    <a:srgbClr val="0000FF"/>
                  </a:solidFill>
                  <a:latin typeface="Times New Roman" panose="02020603050405020304" pitchFamily="18" charset="0"/>
                  <a:cs typeface="Times New Roman" panose="02020603050405020304" pitchFamily="18" charset="0"/>
                  <a:sym typeface="Wingdings"/>
                </a:rPr>
                <a:t>+</a:t>
              </a:r>
              <a:r>
                <a:rPr lang="en-US" dirty="0" err="1">
                  <a:solidFill>
                    <a:srgbClr val="0000FF"/>
                  </a:solidFill>
                  <a:latin typeface="Symbol" panose="05050102010706020507" pitchFamily="18" charset="2"/>
                  <a:cs typeface="Times New Roman" panose="02020603050405020304" pitchFamily="18" charset="0"/>
                  <a:sym typeface="Wingdings"/>
                </a:rPr>
                <a:t>m</a:t>
              </a:r>
              <a:r>
                <a:rPr lang="en-US" baseline="30000" dirty="0">
                  <a:solidFill>
                    <a:srgbClr val="0000FF"/>
                  </a:solidFill>
                  <a:latin typeface="Times New Roman" panose="02020603050405020304" pitchFamily="18" charset="0"/>
                  <a:cs typeface="Times New Roman" panose="02020603050405020304" pitchFamily="18" charset="0"/>
                  <a:sym typeface="Wingdings"/>
                </a:rPr>
                <a:t>-</a:t>
              </a:r>
              <a:r>
                <a:rPr lang="en-US" dirty="0">
                  <a:solidFill>
                    <a:srgbClr val="0000FF"/>
                  </a:solidFill>
                  <a:latin typeface="Times New Roman" panose="02020603050405020304" pitchFamily="18" charset="0"/>
                  <a:cs typeface="Times New Roman" panose="02020603050405020304" pitchFamily="18" charset="0"/>
                  <a:sym typeface="Wingdings"/>
                </a:rPr>
                <a:t>)</a:t>
              </a:r>
              <a:endParaRPr lang="en-US" dirty="0">
                <a:solidFill>
                  <a:srgbClr val="0000FF"/>
                </a:solidFill>
                <a:latin typeface="Times New Roman" panose="02020603050405020304" pitchFamily="18" charset="0"/>
                <a:cs typeface="Times New Roman" panose="02020603050405020304" pitchFamily="18" charset="0"/>
              </a:endParaRPr>
            </a:p>
          </p:txBody>
        </p:sp>
      </p:grpSp>
      <p:sp>
        <p:nvSpPr>
          <p:cNvPr id="10" name="Rounded Rectangular Callout 22"/>
          <p:cNvSpPr/>
          <p:nvPr/>
        </p:nvSpPr>
        <p:spPr>
          <a:xfrm>
            <a:off x="144784" y="4015869"/>
            <a:ext cx="2728649" cy="2163258"/>
          </a:xfrm>
          <a:prstGeom prst="wedgeRoundRectCallout">
            <a:avLst>
              <a:gd name="adj1" fmla="val 36532"/>
              <a:gd name="adj2" fmla="val -59687"/>
              <a:gd name="adj3" fmla="val 16667"/>
            </a:avLst>
          </a:prstGeom>
          <a:solidFill>
            <a:srgbClr val="F34BD2">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98000" indent="-198000">
              <a:lnSpc>
                <a:spcPts val="2360"/>
              </a:lnSpc>
              <a:buFont typeface="Arial"/>
              <a:buChar char="•"/>
            </a:pPr>
            <a:r>
              <a:rPr lang="de-DE" dirty="0">
                <a:solidFill>
                  <a:srgbClr val="FF0000"/>
                </a:solidFill>
                <a:latin typeface="Times New Roman" panose="02020603050405020304" pitchFamily="18" charset="0"/>
                <a:cs typeface="Times New Roman" panose="02020603050405020304" pitchFamily="18" charset="0"/>
                <a:sym typeface="Wingdings"/>
              </a:rPr>
              <a:t>Hadron form factors</a:t>
            </a:r>
          </a:p>
          <a:p>
            <a:pPr marL="198000" indent="-198000">
              <a:lnSpc>
                <a:spcPts val="2360"/>
              </a:lnSpc>
              <a:buFont typeface="Arial"/>
              <a:buChar char="•"/>
            </a:pPr>
            <a:r>
              <a:rPr lang="de-DE" dirty="0">
                <a:solidFill>
                  <a:srgbClr val="0000FF"/>
                </a:solidFill>
                <a:latin typeface="Times New Roman" panose="02020603050405020304" pitchFamily="18" charset="0"/>
                <a:cs typeface="Times New Roman" panose="02020603050405020304" pitchFamily="18" charset="0"/>
                <a:sym typeface="Wingdings"/>
              </a:rPr>
              <a:t>Y(2175) resonance</a:t>
            </a:r>
          </a:p>
          <a:p>
            <a:pPr marL="198000" indent="-198000">
              <a:lnSpc>
                <a:spcPts val="2360"/>
              </a:lnSpc>
              <a:buFont typeface="Arial"/>
              <a:buChar char="•"/>
            </a:pPr>
            <a:r>
              <a:rPr lang="de-DE" dirty="0">
                <a:solidFill>
                  <a:srgbClr val="0000FF"/>
                </a:solidFill>
                <a:latin typeface="Times New Roman" panose="02020603050405020304" pitchFamily="18" charset="0"/>
                <a:cs typeface="Times New Roman" panose="02020603050405020304" pitchFamily="18" charset="0"/>
                <a:sym typeface="Wingdings"/>
              </a:rPr>
              <a:t>Mutltiquark states with s quark,  Zs</a:t>
            </a:r>
          </a:p>
          <a:p>
            <a:pPr marL="198000" indent="-198000">
              <a:lnSpc>
                <a:spcPts val="2360"/>
              </a:lnSpc>
              <a:buFont typeface="Arial"/>
              <a:buChar char="•"/>
            </a:pPr>
            <a:r>
              <a:rPr lang="en-US" dirty="0">
                <a:solidFill>
                  <a:srgbClr val="0000FF"/>
                </a:solidFill>
                <a:latin typeface="Times New Roman" panose="02020603050405020304" pitchFamily="18" charset="0"/>
                <a:cs typeface="Times New Roman" panose="02020603050405020304" pitchFamily="18" charset="0"/>
              </a:rPr>
              <a:t>MLLA/LPHD and QCD sum rule predictions</a:t>
            </a:r>
            <a:endParaRPr lang="en-GB" dirty="0">
              <a:solidFill>
                <a:srgbClr val="0000FF"/>
              </a:solidFill>
              <a:latin typeface="Times New Roman" panose="02020603050405020304" pitchFamily="18" charset="0"/>
              <a:cs typeface="Times New Roman" panose="02020603050405020304" pitchFamily="18" charset="0"/>
            </a:endParaRPr>
          </a:p>
        </p:txBody>
      </p:sp>
      <p:sp>
        <p:nvSpPr>
          <p:cNvPr id="11" name="Rectangle 19"/>
          <p:cNvSpPr/>
          <p:nvPr/>
        </p:nvSpPr>
        <p:spPr>
          <a:xfrm>
            <a:off x="2569416" y="1706063"/>
            <a:ext cx="2056217" cy="2166655"/>
          </a:xfrm>
          <a:prstGeom prst="rect">
            <a:avLst/>
          </a:prstGeom>
          <a:solidFill>
            <a:srgbClr val="F34BD2">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Rectangle 20"/>
          <p:cNvSpPr/>
          <p:nvPr/>
        </p:nvSpPr>
        <p:spPr>
          <a:xfrm>
            <a:off x="4569419" y="1706063"/>
            <a:ext cx="1392375" cy="2166655"/>
          </a:xfrm>
          <a:prstGeom prst="rect">
            <a:avLst/>
          </a:prstGeom>
          <a:solidFill>
            <a:srgbClr val="79FF21">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Rectangle 21"/>
          <p:cNvSpPr/>
          <p:nvPr/>
        </p:nvSpPr>
        <p:spPr>
          <a:xfrm>
            <a:off x="5971432" y="1716298"/>
            <a:ext cx="2782448" cy="2166655"/>
          </a:xfrm>
          <a:prstGeom prst="rect">
            <a:avLst/>
          </a:prstGeom>
          <a:solidFill>
            <a:srgbClr val="F3F137">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Rounded Rectangular Callout 23"/>
          <p:cNvSpPr/>
          <p:nvPr/>
        </p:nvSpPr>
        <p:spPr>
          <a:xfrm>
            <a:off x="2937605" y="3987909"/>
            <a:ext cx="3219355" cy="2191218"/>
          </a:xfrm>
          <a:prstGeom prst="wedgeRoundRectCallout">
            <a:avLst>
              <a:gd name="adj1" fmla="val 24590"/>
              <a:gd name="adj2" fmla="val -59389"/>
              <a:gd name="adj3" fmla="val 16667"/>
            </a:avLst>
          </a:prstGeom>
          <a:solidFill>
            <a:srgbClr val="79FF21">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98000" indent="-198000">
              <a:lnSpc>
                <a:spcPts val="2360"/>
              </a:lnSpc>
              <a:buFont typeface="Arial"/>
              <a:buChar char="•"/>
            </a:pPr>
            <a:r>
              <a:rPr lang="en-US" dirty="0">
                <a:solidFill>
                  <a:srgbClr val="0000FF"/>
                </a:solidFill>
                <a:latin typeface="Times New Roman" panose="02020603050405020304" pitchFamily="18" charset="0"/>
                <a:cs typeface="Times New Roman" panose="02020603050405020304" pitchFamily="18" charset="0"/>
              </a:rPr>
              <a:t>Light hadron spectroscopy</a:t>
            </a:r>
          </a:p>
          <a:p>
            <a:pPr marL="198000" indent="-198000">
              <a:lnSpc>
                <a:spcPts val="2360"/>
              </a:lnSpc>
              <a:buFont typeface="Arial"/>
              <a:buChar char="•"/>
            </a:pPr>
            <a:r>
              <a:rPr lang="en-US" dirty="0" err="1">
                <a:solidFill>
                  <a:srgbClr val="0000FF"/>
                </a:solidFill>
                <a:latin typeface="Times New Roman" panose="02020603050405020304" pitchFamily="18" charset="0"/>
                <a:cs typeface="Times New Roman" panose="02020603050405020304" pitchFamily="18" charset="0"/>
              </a:rPr>
              <a:t>Gluonic</a:t>
            </a:r>
            <a:r>
              <a:rPr lang="en-US" dirty="0">
                <a:solidFill>
                  <a:srgbClr val="0000FF"/>
                </a:solidFill>
                <a:latin typeface="Times New Roman" panose="02020603050405020304" pitchFamily="18" charset="0"/>
                <a:cs typeface="Times New Roman" panose="02020603050405020304" pitchFamily="18" charset="0"/>
              </a:rPr>
              <a:t> and exotic states</a:t>
            </a:r>
          </a:p>
          <a:p>
            <a:pPr marL="198000" indent="-198000">
              <a:lnSpc>
                <a:spcPts val="2360"/>
              </a:lnSpc>
              <a:buFont typeface="Arial"/>
              <a:buChar char="•"/>
            </a:pPr>
            <a:r>
              <a:rPr lang="en-US" dirty="0">
                <a:solidFill>
                  <a:srgbClr val="0000FF"/>
                </a:solidFill>
                <a:latin typeface="Times New Roman" panose="02020603050405020304" pitchFamily="18" charset="0"/>
                <a:cs typeface="Times New Roman" panose="02020603050405020304" pitchFamily="18" charset="0"/>
              </a:rPr>
              <a:t>Process of LFV and </a:t>
            </a:r>
            <a:r>
              <a:rPr lang="en-US" dirty="0">
                <a:solidFill>
                  <a:srgbClr val="FF0000"/>
                </a:solidFill>
                <a:latin typeface="Times New Roman" panose="02020603050405020304" pitchFamily="18" charset="0"/>
                <a:cs typeface="Times New Roman" panose="02020603050405020304" pitchFamily="18" charset="0"/>
              </a:rPr>
              <a:t>CPV</a:t>
            </a:r>
          </a:p>
          <a:p>
            <a:pPr marL="198000" indent="-198000">
              <a:lnSpc>
                <a:spcPts val="2360"/>
              </a:lnSpc>
              <a:buFont typeface="Arial"/>
              <a:buChar char="•"/>
            </a:pPr>
            <a:r>
              <a:rPr lang="en-US" dirty="0">
                <a:solidFill>
                  <a:srgbClr val="0000FF"/>
                </a:solidFill>
                <a:latin typeface="Times New Roman" panose="02020603050405020304" pitchFamily="18" charset="0"/>
                <a:cs typeface="Times New Roman" panose="02020603050405020304" pitchFamily="18" charset="0"/>
              </a:rPr>
              <a:t>Rare and forbidden decays</a:t>
            </a:r>
          </a:p>
          <a:p>
            <a:pPr marL="198000" indent="-198000">
              <a:lnSpc>
                <a:spcPts val="2360"/>
              </a:lnSpc>
              <a:buFont typeface="Arial"/>
              <a:buChar char="•"/>
            </a:pPr>
            <a:r>
              <a:rPr lang="en-US" dirty="0">
                <a:solidFill>
                  <a:srgbClr val="FF0000"/>
                </a:solidFill>
                <a:latin typeface="Times New Roman" panose="02020603050405020304" pitchFamily="18" charset="0"/>
                <a:cs typeface="Times New Roman" panose="02020603050405020304" pitchFamily="18" charset="0"/>
              </a:rPr>
              <a:t>Physics with  lepton </a:t>
            </a:r>
          </a:p>
        </p:txBody>
      </p:sp>
      <p:sp>
        <p:nvSpPr>
          <p:cNvPr id="15" name="Rounded Rectangular Callout 24"/>
          <p:cNvSpPr/>
          <p:nvPr/>
        </p:nvSpPr>
        <p:spPr>
          <a:xfrm>
            <a:off x="6227874" y="4023694"/>
            <a:ext cx="2738308" cy="2155433"/>
          </a:xfrm>
          <a:prstGeom prst="wedgeRoundRectCallout">
            <a:avLst>
              <a:gd name="adj1" fmla="val -12441"/>
              <a:gd name="adj2" fmla="val -60955"/>
              <a:gd name="adj3" fmla="val 16667"/>
            </a:avLst>
          </a:prstGeom>
          <a:solidFill>
            <a:srgbClr val="F3F13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98000" indent="-198000">
              <a:lnSpc>
                <a:spcPts val="2360"/>
              </a:lnSpc>
              <a:buFont typeface="Arial"/>
              <a:buChar char="•"/>
            </a:pPr>
            <a:r>
              <a:rPr lang="en-US" dirty="0">
                <a:solidFill>
                  <a:srgbClr val="0000FF"/>
                </a:solidFill>
                <a:latin typeface="Times New Roman" panose="02020603050405020304" pitchFamily="18" charset="0"/>
                <a:cs typeface="Times New Roman" panose="02020603050405020304" pitchFamily="18" charset="0"/>
              </a:rPr>
              <a:t>XYZ particles</a:t>
            </a:r>
          </a:p>
          <a:p>
            <a:pPr marL="198000" indent="-198000">
              <a:lnSpc>
                <a:spcPts val="2360"/>
              </a:lnSpc>
              <a:buFont typeface="Arial"/>
              <a:buChar char="•"/>
            </a:pPr>
            <a:r>
              <a:rPr lang="en-US" dirty="0" err="1">
                <a:solidFill>
                  <a:srgbClr val="0000FF"/>
                </a:solidFill>
                <a:latin typeface="Times New Roman" panose="02020603050405020304" pitchFamily="18" charset="0"/>
                <a:cs typeface="Times New Roman" panose="02020603050405020304" pitchFamily="18" charset="0"/>
              </a:rPr>
              <a:t>f</a:t>
            </a:r>
            <a:r>
              <a:rPr lang="en-US" baseline="-25000" dirty="0" err="1">
                <a:solidFill>
                  <a:srgbClr val="0000FF"/>
                </a:solidFill>
                <a:latin typeface="Times New Roman" panose="02020603050405020304" pitchFamily="18" charset="0"/>
                <a:cs typeface="Times New Roman" panose="02020603050405020304" pitchFamily="18" charset="0"/>
              </a:rPr>
              <a:t>D</a:t>
            </a:r>
            <a:r>
              <a:rPr lang="en-US" dirty="0">
                <a:solidFill>
                  <a:srgbClr val="0000FF"/>
                </a:solidFill>
                <a:latin typeface="Times New Roman" panose="02020603050405020304" pitchFamily="18" charset="0"/>
                <a:cs typeface="Times New Roman" panose="02020603050405020304" pitchFamily="18" charset="0"/>
              </a:rPr>
              <a:t> and </a:t>
            </a:r>
            <a:r>
              <a:rPr lang="en-US" dirty="0" err="1">
                <a:solidFill>
                  <a:srgbClr val="0000FF"/>
                </a:solidFill>
                <a:latin typeface="Times New Roman" panose="02020603050405020304" pitchFamily="18" charset="0"/>
                <a:cs typeface="Times New Roman" panose="02020603050405020304" pitchFamily="18" charset="0"/>
              </a:rPr>
              <a:t>f</a:t>
            </a:r>
            <a:r>
              <a:rPr lang="en-US" baseline="-25000" dirty="0" err="1">
                <a:solidFill>
                  <a:srgbClr val="0000FF"/>
                </a:solidFill>
                <a:latin typeface="Times New Roman" panose="02020603050405020304" pitchFamily="18" charset="0"/>
                <a:cs typeface="Times New Roman" panose="02020603050405020304" pitchFamily="18" charset="0"/>
              </a:rPr>
              <a:t>Ds</a:t>
            </a:r>
            <a:endParaRPr lang="en-US" baseline="-25000" dirty="0">
              <a:solidFill>
                <a:srgbClr val="0000FF"/>
              </a:solidFill>
              <a:latin typeface="Times New Roman" panose="02020603050405020304" pitchFamily="18" charset="0"/>
              <a:cs typeface="Times New Roman" panose="02020603050405020304" pitchFamily="18" charset="0"/>
            </a:endParaRPr>
          </a:p>
          <a:p>
            <a:pPr marL="198000" indent="-198000">
              <a:lnSpc>
                <a:spcPts val="2360"/>
              </a:lnSpc>
              <a:buFont typeface="Arial"/>
              <a:buChar char="•"/>
            </a:pPr>
            <a:r>
              <a:rPr lang="en-US" dirty="0">
                <a:solidFill>
                  <a:srgbClr val="0000FF"/>
                </a:solidFill>
                <a:latin typeface="Times New Roman" panose="02020603050405020304" pitchFamily="18" charset="0"/>
                <a:cs typeface="Times New Roman" panose="02020603050405020304" pitchFamily="18" charset="0"/>
              </a:rPr>
              <a:t>D</a:t>
            </a:r>
            <a:r>
              <a:rPr lang="en-US" baseline="-25000" dirty="0">
                <a:solidFill>
                  <a:srgbClr val="0000FF"/>
                </a:solidFill>
                <a:latin typeface="Times New Roman" panose="02020603050405020304" pitchFamily="18" charset="0"/>
                <a:cs typeface="Times New Roman" panose="02020603050405020304" pitchFamily="18" charset="0"/>
              </a:rPr>
              <a:t>0</a:t>
            </a:r>
            <a:r>
              <a:rPr lang="en-US" dirty="0">
                <a:solidFill>
                  <a:schemeClr val="accent1">
                    <a:lumMod val="75000"/>
                  </a:schemeClr>
                </a:solidFill>
                <a:latin typeface="Times New Roman" panose="02020603050405020304" pitchFamily="18" charset="0"/>
                <a:cs typeface="Times New Roman" panose="02020603050405020304" pitchFamily="18" charset="0"/>
              </a:rPr>
              <a:t>-D</a:t>
            </a:r>
            <a:r>
              <a:rPr lang="en-US" baseline="-25000" dirty="0">
                <a:solidFill>
                  <a:srgbClr val="0000FF"/>
                </a:solidFill>
                <a:latin typeface="Times New Roman" panose="02020603050405020304" pitchFamily="18" charset="0"/>
                <a:cs typeface="Times New Roman" panose="02020603050405020304" pitchFamily="18" charset="0"/>
              </a:rPr>
              <a:t>0</a:t>
            </a:r>
            <a:r>
              <a:rPr lang="en-US" dirty="0">
                <a:solidFill>
                  <a:srgbClr val="0000FF"/>
                </a:solidFill>
                <a:latin typeface="Times New Roman" panose="02020603050405020304" pitchFamily="18" charset="0"/>
                <a:cs typeface="Times New Roman" panose="02020603050405020304" pitchFamily="18" charset="0"/>
              </a:rPr>
              <a:t> mixing</a:t>
            </a:r>
          </a:p>
          <a:p>
            <a:pPr marL="198000" indent="-198000">
              <a:lnSpc>
                <a:spcPts val="2360"/>
              </a:lnSpc>
              <a:buFont typeface="Arial"/>
              <a:buChar char="•"/>
            </a:pPr>
            <a:r>
              <a:rPr lang="en-US" dirty="0">
                <a:solidFill>
                  <a:schemeClr val="accent1">
                    <a:lumMod val="75000"/>
                  </a:schemeClr>
                </a:solidFill>
                <a:latin typeface="Times New Roman" panose="02020603050405020304" pitchFamily="18" charset="0"/>
                <a:cs typeface="Times New Roman" panose="02020603050405020304" pitchFamily="18" charset="0"/>
              </a:rPr>
              <a:t>coherent D mesons decays</a:t>
            </a:r>
          </a:p>
          <a:p>
            <a:pPr marL="198000" indent="-198000">
              <a:lnSpc>
                <a:spcPts val="2360"/>
              </a:lnSpc>
              <a:buFont typeface="Arial"/>
              <a:buChar char="•"/>
            </a:pPr>
            <a:r>
              <a:rPr lang="en-US" dirty="0">
                <a:solidFill>
                  <a:schemeClr val="accent1">
                    <a:lumMod val="75000"/>
                  </a:schemeClr>
                </a:solidFill>
                <a:latin typeface="Times New Roman" panose="02020603050405020304" pitchFamily="18" charset="0"/>
                <a:cs typeface="Times New Roman" panose="02020603050405020304" pitchFamily="18" charset="0"/>
              </a:rPr>
              <a:t>Charm baryons </a:t>
            </a:r>
          </a:p>
        </p:txBody>
      </p:sp>
      <p:sp>
        <p:nvSpPr>
          <p:cNvPr id="20" name="文本框 19"/>
          <p:cNvSpPr txBox="1"/>
          <p:nvPr/>
        </p:nvSpPr>
        <p:spPr>
          <a:xfrm>
            <a:off x="134330" y="745235"/>
            <a:ext cx="8915400" cy="867930"/>
          </a:xfrm>
          <a:prstGeom prst="rect">
            <a:avLst/>
          </a:prstGeom>
          <a:noFill/>
        </p:spPr>
        <p:txBody>
          <a:bodyPr wrap="square" rtlCol="0">
            <a:spAutoFit/>
          </a:bodyPr>
          <a:lstStyle/>
          <a:p>
            <a:pPr marL="285750" indent="-285750">
              <a:lnSpc>
                <a:spcPct val="140000"/>
              </a:lnSpc>
              <a:buFont typeface="Arial" panose="020B0604020202020204" pitchFamily="34" charset="0"/>
              <a:buChar char="•"/>
            </a:pPr>
            <a:r>
              <a:rPr lang="en-US" altLang="zh-CN" sz="1800" b="1" dirty="0">
                <a:solidFill>
                  <a:srgbClr val="FF0000"/>
                </a:solidFill>
                <a:latin typeface="Times New Roman" panose="02020603050405020304" pitchFamily="18" charset="0"/>
                <a:cs typeface="Times New Roman" panose="02020603050405020304" pitchFamily="18" charset="0"/>
              </a:rPr>
              <a:t>Unique </a:t>
            </a:r>
            <a:r>
              <a:rPr lang="en-US" altLang="zh-CN" sz="1800" b="1" dirty="0" smtClean="0">
                <a:solidFill>
                  <a:srgbClr val="FF0000"/>
                </a:solidFill>
                <a:latin typeface="Times New Roman" panose="02020603050405020304" pitchFamily="18" charset="0"/>
                <a:cs typeface="Times New Roman" panose="02020603050405020304" pitchFamily="18" charset="0"/>
              </a:rPr>
              <a:t>features</a:t>
            </a:r>
            <a:r>
              <a:rPr lang="zh-CN" altLang="en-US" sz="1800" dirty="0" smtClean="0">
                <a:latin typeface="Times New Roman" panose="02020603050405020304" pitchFamily="18" charset="0"/>
                <a:cs typeface="Times New Roman" panose="02020603050405020304" pitchFamily="18" charset="0"/>
              </a:rPr>
              <a:t>：</a:t>
            </a:r>
            <a:r>
              <a:rPr lang="en-US" altLang="zh-CN" sz="1800" b="1" dirty="0">
                <a:solidFill>
                  <a:schemeClr val="tx1"/>
                </a:solidFill>
                <a:latin typeface="Times New Roman" panose="02020603050405020304" pitchFamily="18" charset="0"/>
                <a:cs typeface="Times New Roman" panose="02020603050405020304" pitchFamily="18" charset="0"/>
              </a:rPr>
              <a:t>Rich of resonance, Threshold characteristics, Quantum Correlation </a:t>
            </a:r>
          </a:p>
          <a:p>
            <a:pPr marL="285750" indent="-285750">
              <a:lnSpc>
                <a:spcPct val="140000"/>
              </a:lnSpc>
              <a:buFont typeface="Arial" panose="020B0604020202020204" pitchFamily="34" charset="0"/>
              <a:buChar char="•"/>
            </a:pPr>
            <a:r>
              <a:rPr lang="en-US" altLang="zh-CN" sz="1800" b="1" dirty="0">
                <a:solidFill>
                  <a:srgbClr val="FF0000"/>
                </a:solidFill>
                <a:latin typeface="Times New Roman" panose="02020603050405020304" pitchFamily="18" charset="0"/>
                <a:cs typeface="Times New Roman" panose="02020603050405020304" pitchFamily="18" charset="0"/>
              </a:rPr>
              <a:t>Abundant physics</a:t>
            </a:r>
          </a:p>
        </p:txBody>
      </p:sp>
      <p:pic>
        <p:nvPicPr>
          <p:cNvPr id="4" name="图片 3">
            <a:extLst>
              <a:ext uri="{FF2B5EF4-FFF2-40B4-BE49-F238E27FC236}">
                <a16:creationId xmlns:a16="http://schemas.microsoft.com/office/drawing/2014/main" xmlns="" id="{89AC0DB0-4770-4527-BD59-C93581772B53}"/>
              </a:ext>
            </a:extLst>
          </p:cNvPr>
          <p:cNvPicPr>
            <a:picLocks noChangeAspect="1"/>
          </p:cNvPicPr>
          <p:nvPr/>
        </p:nvPicPr>
        <p:blipFill>
          <a:blip r:embed="rId4"/>
          <a:stretch>
            <a:fillRect/>
          </a:stretch>
        </p:blipFill>
        <p:spPr>
          <a:xfrm>
            <a:off x="7180429" y="2812562"/>
            <a:ext cx="1926048" cy="567827"/>
          </a:xfrm>
          <a:prstGeom prst="rect">
            <a:avLst/>
          </a:prstGeom>
        </p:spPr>
      </p:pic>
      <p:sp>
        <p:nvSpPr>
          <p:cNvPr id="2" name="Date Placeholder 1"/>
          <p:cNvSpPr>
            <a:spLocks noGrp="1"/>
          </p:cNvSpPr>
          <p:nvPr>
            <p:ph type="dt" sz="half" idx="11"/>
          </p:nvPr>
        </p:nvSpPr>
        <p:spPr/>
        <p:txBody>
          <a:bodyPr/>
          <a:lstStyle/>
          <a:p>
            <a:r>
              <a:rPr lang="en-US" altLang="zh-CN" smtClean="0"/>
              <a:t>HFCPV2019</a:t>
            </a:r>
            <a:endParaRPr lang="zh-CN" altLang="en-US"/>
          </a:p>
        </p:txBody>
      </p:sp>
      <p:sp>
        <p:nvSpPr>
          <p:cNvPr id="5" name="Footer Placeholder 4"/>
          <p:cNvSpPr>
            <a:spLocks noGrp="1"/>
          </p:cNvSpPr>
          <p:nvPr>
            <p:ph type="ftr" sz="quarter" idx="12"/>
          </p:nvPr>
        </p:nvSpPr>
        <p:spPr/>
        <p:txBody>
          <a:bodyPr/>
          <a:lstStyle/>
          <a:p>
            <a:r>
              <a:rPr lang="en-US" altLang="zh-CN" smtClean="0"/>
              <a:t>G.S. Huang: STCF</a:t>
            </a:r>
            <a:endParaRPr lang="zh-CN" altLang="en-US" dirty="0"/>
          </a:p>
        </p:txBody>
      </p:sp>
      <p:sp>
        <p:nvSpPr>
          <p:cNvPr id="16" name="Slide Number Placeholder 15"/>
          <p:cNvSpPr>
            <a:spLocks noGrp="1"/>
          </p:cNvSpPr>
          <p:nvPr>
            <p:ph type="sldNum" sz="quarter" idx="10"/>
          </p:nvPr>
        </p:nvSpPr>
        <p:spPr/>
        <p:txBody>
          <a:bodyPr/>
          <a:lstStyle/>
          <a:p>
            <a:fld id="{C973300C-797F-D148-A78D-320196FBAF04}" type="slidenum">
              <a:rPr lang="en-US" smtClean="0"/>
              <a:pPr/>
              <a:t>3</a:t>
            </a:fld>
            <a:endParaRPr lang="en-US" dirty="0"/>
          </a:p>
        </p:txBody>
      </p:sp>
    </p:spTree>
    <p:extLst>
      <p:ext uri="{BB962C8B-B14F-4D97-AF65-F5344CB8AC3E}">
        <p14:creationId xmlns:p14="http://schemas.microsoft.com/office/powerpoint/2010/main" val="3630824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Times New Roman" panose="02020603050405020304" pitchFamily="18" charset="0"/>
              </a:rPr>
              <a:t>Detector Layout</a:t>
            </a:r>
            <a:endParaRPr lang="zh-CN" altLang="en-US" dirty="0">
              <a:latin typeface="Times New Roman" panose="02020603050405020304" pitchFamily="18" charset="0"/>
            </a:endParaRPr>
          </a:p>
        </p:txBody>
      </p:sp>
      <p:pic>
        <p:nvPicPr>
          <p:cNvPr id="5" name="图片 4">
            <a:extLst>
              <a:ext uri="{FF2B5EF4-FFF2-40B4-BE49-F238E27FC236}">
                <a16:creationId xmlns:a16="http://schemas.microsoft.com/office/drawing/2014/main" xmlns="" id="{F984E733-7BA4-4F53-98FE-C71237D5728A}"/>
              </a:ext>
            </a:extLst>
          </p:cNvPr>
          <p:cNvPicPr>
            <a:picLocks noChangeAspect="1"/>
          </p:cNvPicPr>
          <p:nvPr/>
        </p:nvPicPr>
        <p:blipFill>
          <a:blip r:embed="rId3"/>
          <a:stretch>
            <a:fillRect/>
          </a:stretch>
        </p:blipFill>
        <p:spPr>
          <a:xfrm>
            <a:off x="35859" y="893990"/>
            <a:ext cx="7057466" cy="5070019"/>
          </a:xfrm>
          <a:prstGeom prst="rect">
            <a:avLst/>
          </a:prstGeom>
        </p:spPr>
      </p:pic>
      <p:sp>
        <p:nvSpPr>
          <p:cNvPr id="12" name="Rectangle 14">
            <a:extLst>
              <a:ext uri="{FF2B5EF4-FFF2-40B4-BE49-F238E27FC236}">
                <a16:creationId xmlns:a16="http://schemas.microsoft.com/office/drawing/2014/main" xmlns="" id="{681C8A65-D940-4865-B78D-B893E180E57E}"/>
              </a:ext>
            </a:extLst>
          </p:cNvPr>
          <p:cNvSpPr>
            <a:spLocks noChangeArrowheads="1"/>
          </p:cNvSpPr>
          <p:nvPr/>
        </p:nvSpPr>
        <p:spPr bwMode="auto">
          <a:xfrm>
            <a:off x="6300351" y="2176413"/>
            <a:ext cx="2810020" cy="1089068"/>
          </a:xfrm>
          <a:prstGeom prst="rect">
            <a:avLst/>
          </a:prstGeom>
          <a:solidFill>
            <a:srgbClr val="57D4D2"/>
          </a:solidFill>
          <a:ln>
            <a:noFill/>
          </a:ln>
        </p:spPr>
        <p:txBody>
          <a:bodyPr/>
          <a:lstStyle/>
          <a:p>
            <a:pPr marL="342900" indent="-342900" defTabSz="457200" eaLnBrk="1" fontAlgn="auto" hangingPunct="1">
              <a:lnSpc>
                <a:spcPct val="90000"/>
              </a:lnSpc>
              <a:spcBef>
                <a:spcPts val="600"/>
              </a:spcBef>
              <a:spcAft>
                <a:spcPts val="0"/>
              </a:spcAft>
            </a:pPr>
            <a:r>
              <a:rPr kumimoji="0" lang="en-US" altLang="zh-CN" sz="1600" dirty="0">
                <a:solidFill>
                  <a:prstClr val="black"/>
                </a:solidFill>
                <a:latin typeface="Times CY"/>
                <a:ea typeface="宋体" panose="02010600030101010101" pitchFamily="2" charset="-122"/>
                <a:cs typeface="Times CY"/>
              </a:rPr>
              <a:t>MDC</a:t>
            </a:r>
          </a:p>
          <a:p>
            <a:pPr marL="342900" indent="-342900" defTabSz="457200" eaLnBrk="1" fontAlgn="auto" hangingPunct="1">
              <a:lnSpc>
                <a:spcPct val="90000"/>
              </a:lnSpc>
              <a:spcBef>
                <a:spcPts val="600"/>
              </a:spcBef>
              <a:spcAft>
                <a:spcPts val="0"/>
              </a:spcAft>
              <a:buFont typeface="Arial"/>
              <a:buChar char="•"/>
            </a:pPr>
            <a:r>
              <a:rPr kumimoji="0" lang="en-US" altLang="zh-CN" sz="1600" dirty="0" err="1">
                <a:solidFill>
                  <a:prstClr val="black"/>
                </a:solidFill>
                <a:latin typeface="Symbol" charset="2"/>
                <a:ea typeface="宋体" panose="02010600030101010101" pitchFamily="2" charset="-122"/>
                <a:cs typeface="Symbol" charset="2"/>
              </a:rPr>
              <a:t>s</a:t>
            </a:r>
            <a:r>
              <a:rPr kumimoji="0" lang="en-US" altLang="zh-CN" sz="1600" baseline="-25000" dirty="0" err="1">
                <a:solidFill>
                  <a:prstClr val="black"/>
                </a:solidFill>
                <a:latin typeface="Times CY"/>
                <a:ea typeface="宋体" panose="02010600030101010101" pitchFamily="2" charset="-122"/>
                <a:cs typeface="Times CY"/>
              </a:rPr>
              <a:t>xy</a:t>
            </a:r>
            <a:r>
              <a:rPr kumimoji="0" lang="en-US" altLang="zh-CN" sz="1600" dirty="0">
                <a:solidFill>
                  <a:prstClr val="black"/>
                </a:solidFill>
                <a:latin typeface="Times CY"/>
                <a:ea typeface="宋体" panose="02010600030101010101" pitchFamily="2" charset="-122"/>
                <a:cs typeface="Times CY"/>
              </a:rPr>
              <a:t>=100 </a:t>
            </a:r>
            <a:r>
              <a:rPr kumimoji="0" lang="en-US" altLang="zh-CN" sz="1600" dirty="0">
                <a:solidFill>
                  <a:prstClr val="black"/>
                </a:solidFill>
                <a:latin typeface="Symbol" charset="2"/>
                <a:ea typeface="宋体" panose="02010600030101010101" pitchFamily="2" charset="-122"/>
                <a:cs typeface="Symbol" charset="2"/>
              </a:rPr>
              <a:t>m</a:t>
            </a:r>
            <a:r>
              <a:rPr kumimoji="0" lang="en-US" altLang="zh-CN" sz="1600" dirty="0">
                <a:solidFill>
                  <a:prstClr val="black"/>
                </a:solidFill>
                <a:latin typeface="Times CY"/>
                <a:ea typeface="宋体" panose="02010600030101010101" pitchFamily="2" charset="-122"/>
                <a:cs typeface="Times CY"/>
              </a:rPr>
              <a:t>m</a:t>
            </a:r>
          </a:p>
          <a:p>
            <a:pPr marL="342900" indent="-342900" defTabSz="457200" eaLnBrk="1" fontAlgn="auto" hangingPunct="1">
              <a:lnSpc>
                <a:spcPct val="90000"/>
              </a:lnSpc>
              <a:spcBef>
                <a:spcPts val="600"/>
              </a:spcBef>
              <a:spcAft>
                <a:spcPts val="0"/>
              </a:spcAft>
              <a:buFont typeface="Arial"/>
              <a:buChar char="•"/>
            </a:pPr>
            <a:r>
              <a:rPr kumimoji="0" lang="en-US" altLang="zh-CN" sz="1600" dirty="0" err="1">
                <a:solidFill>
                  <a:prstClr val="black"/>
                </a:solidFill>
                <a:latin typeface="Times CY"/>
                <a:ea typeface="宋体" panose="02010600030101010101" pitchFamily="2" charset="-122"/>
                <a:cs typeface="Times CY"/>
              </a:rPr>
              <a:t>dE</a:t>
            </a:r>
            <a:r>
              <a:rPr kumimoji="0" lang="en-US" altLang="zh-CN" sz="1600" dirty="0">
                <a:solidFill>
                  <a:prstClr val="black"/>
                </a:solidFill>
                <a:latin typeface="Times CY"/>
                <a:ea typeface="宋体" panose="02010600030101010101" pitchFamily="2" charset="-122"/>
                <a:cs typeface="Times CY"/>
              </a:rPr>
              <a:t>/dx&lt;7%, </a:t>
            </a:r>
            <a:r>
              <a:rPr kumimoji="0" lang="en-US" altLang="zh-CN" sz="1600" dirty="0" err="1">
                <a:solidFill>
                  <a:prstClr val="black"/>
                </a:solidFill>
                <a:latin typeface="Symbol" charset="2"/>
                <a:ea typeface="宋体" panose="02010600030101010101" pitchFamily="2" charset="-122"/>
                <a:cs typeface="Symbol" charset="2"/>
              </a:rPr>
              <a:t>s</a:t>
            </a:r>
            <a:r>
              <a:rPr kumimoji="0" lang="en-US" altLang="zh-CN" sz="1600" baseline="-25000" dirty="0" err="1">
                <a:solidFill>
                  <a:prstClr val="black"/>
                </a:solidFill>
                <a:latin typeface="Times CY"/>
                <a:ea typeface="宋体" panose="02010600030101010101" pitchFamily="2" charset="-122"/>
                <a:cs typeface="Times CY"/>
              </a:rPr>
              <a:t>p</a:t>
            </a:r>
            <a:r>
              <a:rPr kumimoji="0" lang="en-US" altLang="zh-CN" sz="1600" dirty="0">
                <a:solidFill>
                  <a:prstClr val="black"/>
                </a:solidFill>
                <a:latin typeface="Times CY"/>
                <a:ea typeface="宋体" panose="02010600030101010101" pitchFamily="2" charset="-122"/>
                <a:cs typeface="Times CY"/>
              </a:rPr>
              <a:t>/p =0.5% at 1 </a:t>
            </a:r>
            <a:r>
              <a:rPr kumimoji="0" lang="en-US" altLang="zh-CN" sz="1600" dirty="0" err="1">
                <a:solidFill>
                  <a:prstClr val="black"/>
                </a:solidFill>
                <a:latin typeface="Times CY"/>
                <a:ea typeface="宋体" panose="02010600030101010101" pitchFamily="2" charset="-122"/>
                <a:cs typeface="Times CY"/>
              </a:rPr>
              <a:t>GeV</a:t>
            </a:r>
            <a:endParaRPr kumimoji="0" lang="en-US" altLang="zh-CN" sz="1600" dirty="0">
              <a:solidFill>
                <a:prstClr val="black"/>
              </a:solidFill>
              <a:latin typeface="Times CY"/>
              <a:ea typeface="宋体" panose="02010600030101010101" pitchFamily="2" charset="-122"/>
              <a:cs typeface="Times CY"/>
            </a:endParaRPr>
          </a:p>
          <a:p>
            <a:pPr marL="342900" indent="-342900" defTabSz="457200" eaLnBrk="1" fontAlgn="auto" hangingPunct="1">
              <a:lnSpc>
                <a:spcPct val="90000"/>
              </a:lnSpc>
              <a:spcBef>
                <a:spcPts val="600"/>
              </a:spcBef>
              <a:spcAft>
                <a:spcPts val="0"/>
              </a:spcAft>
            </a:pPr>
            <a:endParaRPr kumimoji="0" lang="en-US" altLang="zh-CN" sz="1600" b="0" dirty="0">
              <a:solidFill>
                <a:srgbClr val="000000"/>
              </a:solidFill>
              <a:latin typeface="Times CY"/>
              <a:ea typeface="宋体" panose="02010600030101010101" pitchFamily="2" charset="-122"/>
              <a:cs typeface="Times CY"/>
            </a:endParaRPr>
          </a:p>
          <a:p>
            <a:pPr marL="342900" indent="-342900" defTabSz="457200" eaLnBrk="1" fontAlgn="auto" hangingPunct="1">
              <a:lnSpc>
                <a:spcPct val="90000"/>
              </a:lnSpc>
              <a:spcBef>
                <a:spcPts val="600"/>
              </a:spcBef>
              <a:spcAft>
                <a:spcPts val="0"/>
              </a:spcAft>
            </a:pPr>
            <a:endParaRPr kumimoji="0" lang="en-US" altLang="zh-CN" sz="1600" b="0" dirty="0">
              <a:solidFill>
                <a:srgbClr val="1818FF"/>
              </a:solidFill>
              <a:latin typeface="Times CY"/>
              <a:ea typeface="宋体" panose="02010600030101010101" pitchFamily="2" charset="-122"/>
              <a:cs typeface="Times CY"/>
            </a:endParaRPr>
          </a:p>
        </p:txBody>
      </p:sp>
      <p:sp>
        <p:nvSpPr>
          <p:cNvPr id="13" name="Rectangle 14">
            <a:extLst>
              <a:ext uri="{FF2B5EF4-FFF2-40B4-BE49-F238E27FC236}">
                <a16:creationId xmlns:a16="http://schemas.microsoft.com/office/drawing/2014/main" xmlns="" id="{926DA420-8B83-48DF-9896-4D871C27CD9C}"/>
              </a:ext>
            </a:extLst>
          </p:cNvPr>
          <p:cNvSpPr>
            <a:spLocks noChangeArrowheads="1"/>
          </p:cNvSpPr>
          <p:nvPr/>
        </p:nvSpPr>
        <p:spPr bwMode="auto">
          <a:xfrm>
            <a:off x="6300351" y="942870"/>
            <a:ext cx="2810020" cy="1186408"/>
          </a:xfrm>
          <a:prstGeom prst="rect">
            <a:avLst/>
          </a:prstGeom>
          <a:solidFill>
            <a:srgbClr val="FF23DA"/>
          </a:solidFill>
          <a:ln>
            <a:noFill/>
          </a:ln>
        </p:spPr>
        <p:txBody>
          <a:bodyPr/>
          <a:lstStyle/>
          <a:p>
            <a:pPr marL="342900" indent="-342900" defTabSz="457200" eaLnBrk="1" fontAlgn="auto" hangingPunct="1">
              <a:lnSpc>
                <a:spcPct val="90000"/>
              </a:lnSpc>
              <a:spcBef>
                <a:spcPts val="600"/>
              </a:spcBef>
              <a:spcAft>
                <a:spcPts val="0"/>
              </a:spcAft>
            </a:pPr>
            <a:r>
              <a:rPr kumimoji="0" lang="en-US" altLang="zh-CN" sz="1600" dirty="0">
                <a:solidFill>
                  <a:prstClr val="white"/>
                </a:solidFill>
                <a:latin typeface="Times CY"/>
                <a:ea typeface="宋体" panose="02010600030101010101" pitchFamily="2" charset="-122"/>
                <a:cs typeface="Times CY"/>
              </a:rPr>
              <a:t>PXD</a:t>
            </a:r>
            <a:endParaRPr kumimoji="0" lang="en-US" altLang="zh-CN" sz="1600" dirty="0">
              <a:solidFill>
                <a:srgbClr val="FF0000"/>
              </a:solidFill>
              <a:latin typeface="Times CY"/>
              <a:ea typeface="宋体" panose="02010600030101010101" pitchFamily="2" charset="-122"/>
              <a:cs typeface="Times CY"/>
            </a:endParaRPr>
          </a:p>
          <a:p>
            <a:pPr marL="342900" indent="-342900" defTabSz="457200" eaLnBrk="1" fontAlgn="auto" hangingPunct="1">
              <a:lnSpc>
                <a:spcPct val="90000"/>
              </a:lnSpc>
              <a:spcBef>
                <a:spcPts val="600"/>
              </a:spcBef>
              <a:spcAft>
                <a:spcPts val="0"/>
              </a:spcAft>
              <a:buFont typeface="Arial"/>
              <a:buChar char="•"/>
            </a:pPr>
            <a:r>
              <a:rPr kumimoji="0" lang="en-US" altLang="zh-CN" sz="1600" dirty="0">
                <a:solidFill>
                  <a:srgbClr val="FFFFFF"/>
                </a:solidFill>
                <a:latin typeface="Times CY"/>
                <a:ea typeface="宋体" panose="02010600030101010101" pitchFamily="2" charset="-122"/>
                <a:cs typeface="Times CY"/>
              </a:rPr>
              <a:t>Material budget ~0.15%X</a:t>
            </a:r>
            <a:r>
              <a:rPr kumimoji="0" lang="en-US" altLang="zh-CN" sz="1600" baseline="-25000" dirty="0">
                <a:solidFill>
                  <a:srgbClr val="FFFFFF"/>
                </a:solidFill>
                <a:latin typeface="Times CY"/>
                <a:ea typeface="宋体" panose="02010600030101010101" pitchFamily="2" charset="-122"/>
                <a:cs typeface="Times CY"/>
              </a:rPr>
              <a:t>0 </a:t>
            </a:r>
            <a:r>
              <a:rPr kumimoji="0" lang="en-US" altLang="zh-CN" sz="1600" dirty="0">
                <a:solidFill>
                  <a:srgbClr val="FFFFFF"/>
                </a:solidFill>
                <a:latin typeface="Times CY"/>
                <a:ea typeface="宋体" panose="02010600030101010101" pitchFamily="2" charset="-122"/>
                <a:cs typeface="Times CY"/>
              </a:rPr>
              <a:t>/ layer </a:t>
            </a:r>
          </a:p>
          <a:p>
            <a:pPr marL="342900" indent="-342900" defTabSz="457200" eaLnBrk="1" fontAlgn="auto" hangingPunct="1">
              <a:lnSpc>
                <a:spcPct val="90000"/>
              </a:lnSpc>
              <a:spcBef>
                <a:spcPts val="600"/>
              </a:spcBef>
              <a:spcAft>
                <a:spcPts val="0"/>
              </a:spcAft>
              <a:buFont typeface="Arial"/>
              <a:buChar char="•"/>
            </a:pPr>
            <a:r>
              <a:rPr kumimoji="0" lang="en-US" altLang="zh-CN" sz="1600" dirty="0" err="1">
                <a:solidFill>
                  <a:srgbClr val="FFFFFF"/>
                </a:solidFill>
                <a:latin typeface="Symbol" charset="2"/>
                <a:ea typeface="宋体" panose="02010600030101010101" pitchFamily="2" charset="-122"/>
                <a:cs typeface="Symbol" charset="2"/>
              </a:rPr>
              <a:t>s</a:t>
            </a:r>
            <a:r>
              <a:rPr kumimoji="0" lang="en-US" altLang="zh-CN" sz="1600" baseline="-25000" dirty="0" err="1">
                <a:solidFill>
                  <a:srgbClr val="FFFFFF"/>
                </a:solidFill>
                <a:latin typeface="Times CY"/>
                <a:ea typeface="宋体" panose="02010600030101010101" pitchFamily="2" charset="-122"/>
                <a:cs typeface="Times CY"/>
              </a:rPr>
              <a:t>xy</a:t>
            </a:r>
            <a:r>
              <a:rPr kumimoji="0" lang="en-US" altLang="zh-CN" sz="1600" dirty="0">
                <a:solidFill>
                  <a:srgbClr val="FFFFFF"/>
                </a:solidFill>
                <a:latin typeface="Times CY"/>
                <a:ea typeface="宋体" panose="02010600030101010101" pitchFamily="2" charset="-122"/>
                <a:cs typeface="Times CY"/>
              </a:rPr>
              <a:t>=50 </a:t>
            </a:r>
            <a:r>
              <a:rPr kumimoji="0" lang="en-US" altLang="zh-CN" sz="1600" dirty="0">
                <a:solidFill>
                  <a:srgbClr val="FFFFFF"/>
                </a:solidFill>
                <a:latin typeface="Symbol" charset="2"/>
                <a:ea typeface="宋体" panose="02010600030101010101" pitchFamily="2" charset="-122"/>
                <a:cs typeface="Symbol" charset="2"/>
              </a:rPr>
              <a:t>m</a:t>
            </a:r>
            <a:r>
              <a:rPr kumimoji="0" lang="en-US" altLang="zh-CN" sz="1600" dirty="0">
                <a:solidFill>
                  <a:srgbClr val="FFFFFF"/>
                </a:solidFill>
                <a:latin typeface="Times CY"/>
                <a:ea typeface="宋体" panose="02010600030101010101" pitchFamily="2" charset="-122"/>
                <a:cs typeface="Times CY"/>
              </a:rPr>
              <a:t>m</a:t>
            </a:r>
            <a:endParaRPr kumimoji="0" lang="en-US" altLang="zh-CN" sz="1600" dirty="0">
              <a:solidFill>
                <a:srgbClr val="000000"/>
              </a:solidFill>
              <a:latin typeface="Times CY"/>
              <a:ea typeface="宋体" panose="02010600030101010101" pitchFamily="2" charset="-122"/>
              <a:cs typeface="Times CY"/>
            </a:endParaRPr>
          </a:p>
        </p:txBody>
      </p:sp>
      <p:sp>
        <p:nvSpPr>
          <p:cNvPr id="14" name="Rectangle 14">
            <a:extLst>
              <a:ext uri="{FF2B5EF4-FFF2-40B4-BE49-F238E27FC236}">
                <a16:creationId xmlns:a16="http://schemas.microsoft.com/office/drawing/2014/main" xmlns="" id="{53916D37-7C33-420C-833E-D5F1BF6B6559}"/>
              </a:ext>
            </a:extLst>
          </p:cNvPr>
          <p:cNvSpPr>
            <a:spLocks noChangeArrowheads="1"/>
          </p:cNvSpPr>
          <p:nvPr/>
        </p:nvSpPr>
        <p:spPr bwMode="auto">
          <a:xfrm>
            <a:off x="6300351" y="3313914"/>
            <a:ext cx="2810020" cy="864576"/>
          </a:xfrm>
          <a:prstGeom prst="rect">
            <a:avLst/>
          </a:prstGeom>
          <a:solidFill>
            <a:srgbClr val="FF0000"/>
          </a:solidFill>
          <a:ln>
            <a:noFill/>
          </a:ln>
        </p:spPr>
        <p:txBody>
          <a:bodyPr/>
          <a:lstStyle/>
          <a:p>
            <a:pPr marL="342900" indent="-342900" defTabSz="457200" eaLnBrk="1" fontAlgn="auto" hangingPunct="1">
              <a:lnSpc>
                <a:spcPct val="90000"/>
              </a:lnSpc>
              <a:spcBef>
                <a:spcPts val="600"/>
              </a:spcBef>
              <a:spcAft>
                <a:spcPts val="0"/>
              </a:spcAft>
            </a:pPr>
            <a:r>
              <a:rPr kumimoji="0" lang="en-US" altLang="zh-CN" sz="1600" dirty="0">
                <a:solidFill>
                  <a:prstClr val="black"/>
                </a:solidFill>
                <a:latin typeface="Times CY"/>
                <a:ea typeface="宋体" panose="02010600030101010101" pitchFamily="2" charset="-122"/>
                <a:cs typeface="Times CY"/>
              </a:rPr>
              <a:t>PID</a:t>
            </a:r>
          </a:p>
          <a:p>
            <a:pPr marL="342900" indent="-342900" defTabSz="457200" eaLnBrk="1" fontAlgn="auto" hangingPunct="1">
              <a:lnSpc>
                <a:spcPct val="90000"/>
              </a:lnSpc>
              <a:spcBef>
                <a:spcPts val="600"/>
              </a:spcBef>
              <a:spcAft>
                <a:spcPts val="0"/>
              </a:spcAft>
              <a:buFont typeface="Arial"/>
              <a:buChar char="•"/>
            </a:pPr>
            <a:r>
              <a:rPr kumimoji="0" lang="en-US" altLang="zh-CN" sz="1600" dirty="0">
                <a:solidFill>
                  <a:prstClr val="black"/>
                </a:solidFill>
                <a:latin typeface="Calibri"/>
                <a:ea typeface="宋体" panose="02010600030101010101" pitchFamily="2" charset="-122"/>
                <a:sym typeface="Symbol"/>
              </a:rPr>
              <a:t>/K (and K/p) 3-4 separation up to </a:t>
            </a:r>
            <a:r>
              <a:rPr kumimoji="0" lang="en-US" altLang="zh-CN" sz="1600" dirty="0" smtClean="0">
                <a:solidFill>
                  <a:prstClr val="black"/>
                </a:solidFill>
                <a:latin typeface="Calibri"/>
                <a:ea typeface="宋体" panose="02010600030101010101" pitchFamily="2" charset="-122"/>
                <a:sym typeface="Symbol"/>
              </a:rPr>
              <a:t>2 GeV/c</a:t>
            </a:r>
            <a:endParaRPr kumimoji="0" lang="en-US" altLang="zh-CN" sz="1600" dirty="0">
              <a:solidFill>
                <a:srgbClr val="000000"/>
              </a:solidFill>
              <a:latin typeface="Times CY"/>
              <a:ea typeface="宋体" panose="02010600030101010101" pitchFamily="2" charset="-122"/>
              <a:cs typeface="Times CY"/>
            </a:endParaRPr>
          </a:p>
          <a:p>
            <a:pPr marL="342900" indent="-342900" defTabSz="457200" eaLnBrk="1" fontAlgn="auto" hangingPunct="1">
              <a:lnSpc>
                <a:spcPct val="90000"/>
              </a:lnSpc>
              <a:spcBef>
                <a:spcPts val="600"/>
              </a:spcBef>
              <a:spcAft>
                <a:spcPts val="0"/>
              </a:spcAft>
            </a:pPr>
            <a:endParaRPr kumimoji="0" lang="en-US" altLang="zh-CN" sz="1600" b="0" dirty="0">
              <a:solidFill>
                <a:srgbClr val="1818FF"/>
              </a:solidFill>
              <a:latin typeface="Times CY"/>
              <a:ea typeface="宋体" panose="02010600030101010101" pitchFamily="2" charset="-122"/>
              <a:cs typeface="Times CY"/>
            </a:endParaRPr>
          </a:p>
        </p:txBody>
      </p:sp>
      <p:sp>
        <p:nvSpPr>
          <p:cNvPr id="15" name="Rectangle 15">
            <a:extLst>
              <a:ext uri="{FF2B5EF4-FFF2-40B4-BE49-F238E27FC236}">
                <a16:creationId xmlns:a16="http://schemas.microsoft.com/office/drawing/2014/main" xmlns="" id="{66F0C688-9886-485C-A894-F20B9901A893}"/>
              </a:ext>
            </a:extLst>
          </p:cNvPr>
          <p:cNvSpPr>
            <a:spLocks noChangeArrowheads="1"/>
          </p:cNvSpPr>
          <p:nvPr/>
        </p:nvSpPr>
        <p:spPr bwMode="auto">
          <a:xfrm>
            <a:off x="6300351" y="4223382"/>
            <a:ext cx="2810020" cy="1460790"/>
          </a:xfrm>
          <a:prstGeom prst="rect">
            <a:avLst/>
          </a:prstGeom>
          <a:solidFill>
            <a:srgbClr val="0000FF"/>
          </a:solidFill>
          <a:ln>
            <a:noFill/>
          </a:ln>
        </p:spPr>
        <p:txBody>
          <a:bodyPr/>
          <a:lstStyle/>
          <a:p>
            <a:pPr marL="342900" indent="-342900" defTabSz="457200" eaLnBrk="1" fontAlgn="auto" hangingPunct="1">
              <a:lnSpc>
                <a:spcPct val="80000"/>
              </a:lnSpc>
              <a:spcBef>
                <a:spcPts val="600"/>
              </a:spcBef>
              <a:spcAft>
                <a:spcPts val="0"/>
              </a:spcAft>
            </a:pPr>
            <a:r>
              <a:rPr kumimoji="0" lang="en-GB" altLang="zh-CN" sz="1800" dirty="0">
                <a:solidFill>
                  <a:prstClr val="white"/>
                </a:solidFill>
                <a:latin typeface="Calibri" charset="0"/>
                <a:ea typeface="宋体" panose="02010600030101010101" pitchFamily="2" charset="-122"/>
              </a:rPr>
              <a:t>EMC </a:t>
            </a:r>
            <a:endParaRPr kumimoji="0" lang="en-GB" altLang="zh-CN" sz="1800" dirty="0">
              <a:solidFill>
                <a:prstClr val="white"/>
              </a:solidFill>
              <a:latin typeface="Calibri"/>
              <a:ea typeface="宋体" panose="02010600030101010101" pitchFamily="2" charset="-122"/>
              <a:sym typeface="Wingdings"/>
            </a:endParaRPr>
          </a:p>
          <a:p>
            <a:pPr marL="342900" indent="-342900" defTabSz="457200" eaLnBrk="1" fontAlgn="auto" hangingPunct="1">
              <a:lnSpc>
                <a:spcPct val="80000"/>
              </a:lnSpc>
              <a:spcBef>
                <a:spcPts val="600"/>
              </a:spcBef>
              <a:spcAft>
                <a:spcPts val="0"/>
              </a:spcAft>
            </a:pPr>
            <a:r>
              <a:rPr kumimoji="0" lang="en-GB" altLang="zh-CN" sz="1800" dirty="0">
                <a:solidFill>
                  <a:prstClr val="white"/>
                </a:solidFill>
                <a:latin typeface="Calibri"/>
                <a:ea typeface="宋体" panose="02010600030101010101" pitchFamily="2" charset="-122"/>
                <a:sym typeface="Wingdings"/>
              </a:rPr>
              <a:t>Energy range: </a:t>
            </a:r>
            <a:r>
              <a:rPr kumimoji="0" lang="en-GB" altLang="zh-CN" sz="1800" dirty="0" smtClean="0">
                <a:solidFill>
                  <a:prstClr val="white"/>
                </a:solidFill>
                <a:latin typeface="Calibri"/>
                <a:ea typeface="宋体" panose="02010600030101010101" pitchFamily="2" charset="-122"/>
                <a:sym typeface="Wingdings"/>
              </a:rPr>
              <a:t>0.02-2 GeV</a:t>
            </a:r>
            <a:endParaRPr kumimoji="0" lang="en-GB" altLang="zh-CN" sz="1800" dirty="0">
              <a:solidFill>
                <a:prstClr val="white"/>
              </a:solidFill>
              <a:latin typeface="Calibri"/>
              <a:ea typeface="宋体" panose="02010600030101010101" pitchFamily="2" charset="-122"/>
              <a:sym typeface="Wingdings"/>
            </a:endParaRPr>
          </a:p>
          <a:p>
            <a:pPr marL="342900" indent="-342900" defTabSz="457200" eaLnBrk="1" fontAlgn="auto" hangingPunct="1">
              <a:lnSpc>
                <a:spcPct val="80000"/>
              </a:lnSpc>
              <a:spcBef>
                <a:spcPts val="600"/>
              </a:spcBef>
              <a:spcAft>
                <a:spcPts val="0"/>
              </a:spcAft>
            </a:pPr>
            <a:r>
              <a:rPr kumimoji="0" lang="en-GB" altLang="zh-CN" sz="1800" dirty="0">
                <a:solidFill>
                  <a:prstClr val="white"/>
                </a:solidFill>
                <a:latin typeface="Calibri"/>
                <a:ea typeface="宋体" panose="02010600030101010101" pitchFamily="2" charset="-122"/>
                <a:sym typeface="Wingdings"/>
              </a:rPr>
              <a:t>At 1 </a:t>
            </a:r>
            <a:r>
              <a:rPr kumimoji="0" lang="en-GB" altLang="zh-CN" sz="1800" dirty="0" err="1">
                <a:solidFill>
                  <a:prstClr val="white"/>
                </a:solidFill>
                <a:latin typeface="Calibri"/>
                <a:ea typeface="宋体" panose="02010600030101010101" pitchFamily="2" charset="-122"/>
                <a:sym typeface="Wingdings"/>
              </a:rPr>
              <a:t>GeV</a:t>
            </a:r>
            <a:r>
              <a:rPr kumimoji="0" lang="en-GB" altLang="zh-CN" sz="1800" dirty="0">
                <a:solidFill>
                  <a:prstClr val="white"/>
                </a:solidFill>
                <a:latin typeface="Calibri"/>
                <a:ea typeface="宋体" panose="02010600030101010101" pitchFamily="2" charset="-122"/>
                <a:sym typeface="Wingdings"/>
              </a:rPr>
              <a:t>        </a:t>
            </a:r>
            <a:r>
              <a:rPr kumimoji="0" lang="en-US" altLang="zh-CN" sz="1800" dirty="0" err="1">
                <a:solidFill>
                  <a:prstClr val="white"/>
                </a:solidFill>
                <a:latin typeface="Symbol" charset="0"/>
                <a:ea typeface="宋体" panose="02010600030101010101" pitchFamily="2" charset="-122"/>
              </a:rPr>
              <a:t>s</a:t>
            </a:r>
            <a:r>
              <a:rPr kumimoji="0" lang="en-US" altLang="zh-CN" sz="1800" baseline="-25000" dirty="0" err="1">
                <a:solidFill>
                  <a:prstClr val="white"/>
                </a:solidFill>
                <a:latin typeface="Calibri" charset="0"/>
                <a:ea typeface="宋体" panose="02010600030101010101" pitchFamily="2" charset="-122"/>
              </a:rPr>
              <a:t>E</a:t>
            </a:r>
            <a:r>
              <a:rPr kumimoji="0" lang="en-US" altLang="zh-CN" sz="1800" baseline="-25000" dirty="0">
                <a:solidFill>
                  <a:prstClr val="white"/>
                </a:solidFill>
                <a:latin typeface="Calibri" charset="0"/>
                <a:ea typeface="宋体" panose="02010600030101010101" pitchFamily="2" charset="-122"/>
              </a:rPr>
              <a:t> </a:t>
            </a:r>
            <a:r>
              <a:rPr kumimoji="0" lang="en-US" altLang="zh-CN" sz="1800" dirty="0">
                <a:solidFill>
                  <a:prstClr val="white"/>
                </a:solidFill>
                <a:latin typeface="Calibri" charset="0"/>
                <a:ea typeface="宋体" panose="02010600030101010101" pitchFamily="2" charset="-122"/>
              </a:rPr>
              <a:t>(%)</a:t>
            </a:r>
            <a:r>
              <a:rPr kumimoji="0" lang="en-US" altLang="zh-CN" sz="1800" baseline="-25000" dirty="0">
                <a:solidFill>
                  <a:prstClr val="white"/>
                </a:solidFill>
                <a:latin typeface="Calibri" charset="0"/>
                <a:ea typeface="宋体" panose="02010600030101010101" pitchFamily="2" charset="-122"/>
              </a:rPr>
              <a:t>      </a:t>
            </a:r>
            <a:endParaRPr kumimoji="0" lang="en-GB" altLang="zh-CN" sz="1800" dirty="0">
              <a:solidFill>
                <a:prstClr val="white"/>
              </a:solidFill>
              <a:latin typeface="Calibri"/>
              <a:ea typeface="宋体" panose="02010600030101010101" pitchFamily="2" charset="-122"/>
            </a:endParaRPr>
          </a:p>
          <a:p>
            <a:pPr marL="342900" indent="-342900" defTabSz="457200" eaLnBrk="1" fontAlgn="auto" hangingPunct="1">
              <a:lnSpc>
                <a:spcPct val="80000"/>
              </a:lnSpc>
              <a:spcBef>
                <a:spcPts val="600"/>
              </a:spcBef>
              <a:spcAft>
                <a:spcPts val="0"/>
              </a:spcAft>
            </a:pPr>
            <a:r>
              <a:rPr kumimoji="0" lang="en-US" altLang="zh-CN" sz="1800" dirty="0" smtClean="0">
                <a:solidFill>
                  <a:prstClr val="white"/>
                </a:solidFill>
                <a:latin typeface="Calibri"/>
                <a:ea typeface="宋体" panose="02010600030101010101" pitchFamily="2" charset="-122"/>
              </a:rPr>
              <a:t>Barrel (</a:t>
            </a:r>
            <a:r>
              <a:rPr kumimoji="0" lang="en-US" altLang="zh-CN" sz="1800" dirty="0" err="1" smtClean="0">
                <a:solidFill>
                  <a:prstClr val="white"/>
                </a:solidFill>
                <a:latin typeface="Calibri"/>
                <a:ea typeface="宋体" panose="02010600030101010101" pitchFamily="2" charset="-122"/>
              </a:rPr>
              <a:t>CsI</a:t>
            </a:r>
            <a:r>
              <a:rPr kumimoji="0" lang="en-US" altLang="zh-CN" sz="1800" dirty="0">
                <a:solidFill>
                  <a:prstClr val="white"/>
                </a:solidFill>
                <a:latin typeface="Calibri"/>
                <a:ea typeface="宋体" panose="02010600030101010101" pitchFamily="2" charset="-122"/>
              </a:rPr>
              <a:t>):     </a:t>
            </a:r>
            <a:r>
              <a:rPr kumimoji="0" lang="en-US" altLang="zh-CN" sz="1800" dirty="0" smtClean="0">
                <a:solidFill>
                  <a:prstClr val="white"/>
                </a:solidFill>
                <a:latin typeface="Calibri"/>
                <a:ea typeface="宋体" panose="02010600030101010101" pitchFamily="2" charset="-122"/>
              </a:rPr>
              <a:t> </a:t>
            </a:r>
            <a:r>
              <a:rPr kumimoji="0" lang="en-GB" altLang="zh-CN" sz="1800" dirty="0" smtClean="0">
                <a:solidFill>
                  <a:prstClr val="white"/>
                </a:solidFill>
                <a:latin typeface="Calibri" charset="0"/>
                <a:ea typeface="宋体" panose="02010600030101010101" pitchFamily="2" charset="-122"/>
              </a:rPr>
              <a:t>2          </a:t>
            </a:r>
            <a:endParaRPr kumimoji="0" lang="en-GB" altLang="zh-CN" sz="1800" dirty="0">
              <a:solidFill>
                <a:prstClr val="white"/>
              </a:solidFill>
              <a:latin typeface="Calibri" charset="0"/>
              <a:ea typeface="宋体" panose="02010600030101010101" pitchFamily="2" charset="-122"/>
            </a:endParaRPr>
          </a:p>
          <a:p>
            <a:pPr marL="342900" indent="-342900" defTabSz="457200" eaLnBrk="1" fontAlgn="auto" hangingPunct="1">
              <a:lnSpc>
                <a:spcPct val="80000"/>
              </a:lnSpc>
              <a:spcBef>
                <a:spcPts val="600"/>
              </a:spcBef>
              <a:spcAft>
                <a:spcPts val="0"/>
              </a:spcAft>
            </a:pPr>
            <a:r>
              <a:rPr kumimoji="0" lang="en-GB" altLang="zh-CN" sz="1800" dirty="0">
                <a:solidFill>
                  <a:prstClr val="white"/>
                </a:solidFill>
                <a:latin typeface="Calibri"/>
                <a:ea typeface="宋体" panose="02010600030101010101" pitchFamily="2" charset="-122"/>
                <a:cs typeface="Symbol" charset="2"/>
              </a:rPr>
              <a:t>Endcap (</a:t>
            </a:r>
            <a:r>
              <a:rPr kumimoji="0" lang="en-GB" altLang="zh-CN" sz="1800" dirty="0" err="1" smtClean="0">
                <a:solidFill>
                  <a:prstClr val="white"/>
                </a:solidFill>
                <a:latin typeface="Calibri"/>
                <a:ea typeface="宋体" panose="02010600030101010101" pitchFamily="2" charset="-122"/>
                <a:cs typeface="Symbol" charset="2"/>
              </a:rPr>
              <a:t>CsI</a:t>
            </a:r>
            <a:r>
              <a:rPr kumimoji="0" lang="en-GB" altLang="zh-CN" sz="1800" dirty="0" smtClean="0">
                <a:solidFill>
                  <a:prstClr val="white"/>
                </a:solidFill>
                <a:latin typeface="Calibri"/>
                <a:ea typeface="宋体" panose="02010600030101010101" pitchFamily="2" charset="-122"/>
                <a:cs typeface="Symbol" charset="2"/>
              </a:rPr>
              <a:t>)</a:t>
            </a:r>
            <a:r>
              <a:rPr kumimoji="0" lang="en-GB" altLang="zh-CN" sz="1800" dirty="0" smtClean="0">
                <a:solidFill>
                  <a:prstClr val="white"/>
                </a:solidFill>
                <a:latin typeface="Calibri" charset="0"/>
                <a:ea typeface="宋体" panose="02010600030101010101" pitchFamily="2" charset="-122"/>
              </a:rPr>
              <a:t>:    4     </a:t>
            </a:r>
            <a:endParaRPr kumimoji="0" lang="en-GB" altLang="zh-CN" sz="1800" dirty="0">
              <a:solidFill>
                <a:prstClr val="white"/>
              </a:solidFill>
              <a:latin typeface="Calibri" charset="0"/>
              <a:ea typeface="宋体" panose="02010600030101010101" pitchFamily="2" charset="-122"/>
            </a:endParaRPr>
          </a:p>
          <a:p>
            <a:pPr marL="342900" indent="-342900" defTabSz="457200" eaLnBrk="1" fontAlgn="auto" hangingPunct="1">
              <a:lnSpc>
                <a:spcPct val="80000"/>
              </a:lnSpc>
              <a:spcBef>
                <a:spcPts val="600"/>
              </a:spcBef>
              <a:spcAft>
                <a:spcPts val="0"/>
              </a:spcAft>
            </a:pPr>
            <a:endParaRPr kumimoji="0" lang="en-GB" altLang="zh-CN" sz="1800" b="0" dirty="0">
              <a:solidFill>
                <a:prstClr val="white"/>
              </a:solidFill>
              <a:latin typeface="Calibri" charset="0"/>
              <a:ea typeface="宋体" panose="02010600030101010101" pitchFamily="2" charset="-122"/>
            </a:endParaRPr>
          </a:p>
          <a:p>
            <a:pPr marL="342900" indent="-342900" defTabSz="457200" eaLnBrk="1" fontAlgn="auto" hangingPunct="1">
              <a:lnSpc>
                <a:spcPct val="80000"/>
              </a:lnSpc>
              <a:spcBef>
                <a:spcPts val="600"/>
              </a:spcBef>
              <a:spcAft>
                <a:spcPts val="0"/>
              </a:spcAft>
            </a:pPr>
            <a:endParaRPr kumimoji="0" lang="en-GB" altLang="zh-CN" sz="1800" b="0" dirty="0">
              <a:solidFill>
                <a:prstClr val="white"/>
              </a:solidFill>
              <a:latin typeface="Calibri" charset="0"/>
              <a:ea typeface="宋体" panose="02010600030101010101" pitchFamily="2" charset="-122"/>
            </a:endParaRPr>
          </a:p>
          <a:p>
            <a:pPr marL="342900" indent="-342900" defTabSz="457200" eaLnBrk="1" fontAlgn="auto" hangingPunct="1">
              <a:lnSpc>
                <a:spcPct val="80000"/>
              </a:lnSpc>
              <a:spcBef>
                <a:spcPts val="600"/>
              </a:spcBef>
              <a:spcAft>
                <a:spcPts val="0"/>
              </a:spcAft>
            </a:pPr>
            <a:endParaRPr kumimoji="0" lang="en-GB" altLang="zh-CN" sz="1800" b="0" dirty="0">
              <a:solidFill>
                <a:prstClr val="white"/>
              </a:solidFill>
              <a:latin typeface="Calibri" charset="0"/>
              <a:ea typeface="宋体" panose="02010600030101010101" pitchFamily="2" charset="-122"/>
            </a:endParaRPr>
          </a:p>
          <a:p>
            <a:pPr marL="342900" indent="-342900" defTabSz="457200" eaLnBrk="1" fontAlgn="auto" hangingPunct="1">
              <a:lnSpc>
                <a:spcPct val="80000"/>
              </a:lnSpc>
              <a:spcBef>
                <a:spcPts val="600"/>
              </a:spcBef>
              <a:spcAft>
                <a:spcPts val="0"/>
              </a:spcAft>
            </a:pPr>
            <a:endParaRPr kumimoji="0" lang="en-US" altLang="zh-CN" sz="1800" b="0" dirty="0">
              <a:solidFill>
                <a:prstClr val="white"/>
              </a:solidFill>
              <a:latin typeface="Calibri" charset="0"/>
              <a:ea typeface="宋体" panose="02010600030101010101" pitchFamily="2" charset="-122"/>
            </a:endParaRPr>
          </a:p>
        </p:txBody>
      </p:sp>
      <p:sp>
        <p:nvSpPr>
          <p:cNvPr id="16" name="Rectangle 14">
            <a:extLst>
              <a:ext uri="{FF2B5EF4-FFF2-40B4-BE49-F238E27FC236}">
                <a16:creationId xmlns:a16="http://schemas.microsoft.com/office/drawing/2014/main" xmlns="" id="{D8C075A3-3443-46CF-99AC-2D8A2E53AEAE}"/>
              </a:ext>
            </a:extLst>
          </p:cNvPr>
          <p:cNvSpPr>
            <a:spLocks noChangeArrowheads="1"/>
          </p:cNvSpPr>
          <p:nvPr/>
        </p:nvSpPr>
        <p:spPr bwMode="auto">
          <a:xfrm>
            <a:off x="6300351" y="5759476"/>
            <a:ext cx="2810020" cy="899768"/>
          </a:xfrm>
          <a:prstGeom prst="rect">
            <a:avLst/>
          </a:prstGeom>
          <a:solidFill>
            <a:srgbClr val="1EFF12"/>
          </a:solidFill>
          <a:ln>
            <a:noFill/>
          </a:ln>
        </p:spPr>
        <p:txBody>
          <a:bodyPr/>
          <a:lstStyle/>
          <a:p>
            <a:pPr marL="342900" indent="-342900" defTabSz="457200" eaLnBrk="1" fontAlgn="auto" hangingPunct="1">
              <a:lnSpc>
                <a:spcPct val="90000"/>
              </a:lnSpc>
              <a:spcBef>
                <a:spcPts val="600"/>
              </a:spcBef>
              <a:spcAft>
                <a:spcPts val="0"/>
              </a:spcAft>
            </a:pPr>
            <a:r>
              <a:rPr kumimoji="0" lang="en-US" altLang="zh-CN" sz="1800" dirty="0">
                <a:solidFill>
                  <a:prstClr val="black"/>
                </a:solidFill>
                <a:latin typeface="Times CY"/>
                <a:ea typeface="宋体" panose="02010600030101010101" pitchFamily="2" charset="-122"/>
                <a:cs typeface="Times CY"/>
              </a:rPr>
              <a:t>MUD</a:t>
            </a:r>
          </a:p>
          <a:p>
            <a:pPr marL="342900" indent="-342900" defTabSz="457200" eaLnBrk="1" fontAlgn="auto" hangingPunct="1">
              <a:lnSpc>
                <a:spcPct val="90000"/>
              </a:lnSpc>
              <a:spcBef>
                <a:spcPts val="600"/>
              </a:spcBef>
              <a:spcAft>
                <a:spcPts val="0"/>
              </a:spcAft>
              <a:buFont typeface="Arial"/>
              <a:buChar char="•"/>
            </a:pPr>
            <a:r>
              <a:rPr kumimoji="0" lang="en-US" altLang="zh-CN" sz="1800" dirty="0">
                <a:solidFill>
                  <a:prstClr val="black"/>
                </a:solidFill>
                <a:latin typeface="Calibri"/>
                <a:ea typeface="宋体" panose="02010600030101010101" pitchFamily="2" charset="-122"/>
                <a:sym typeface="Symbol"/>
              </a:rPr>
              <a:t>/ suppression power &gt;10</a:t>
            </a:r>
            <a:endParaRPr kumimoji="0" lang="en-US" altLang="zh-CN" sz="1800" dirty="0">
              <a:solidFill>
                <a:srgbClr val="FFFFFF"/>
              </a:solidFill>
              <a:latin typeface="Times CY"/>
              <a:ea typeface="宋体" panose="02010600030101010101" pitchFamily="2" charset="-122"/>
              <a:cs typeface="Times CY"/>
            </a:endParaRPr>
          </a:p>
        </p:txBody>
      </p: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7" name="Slide Number Placeholder 6"/>
          <p:cNvSpPr>
            <a:spLocks noGrp="1"/>
          </p:cNvSpPr>
          <p:nvPr>
            <p:ph type="sldNum" sz="quarter" idx="12"/>
          </p:nvPr>
        </p:nvSpPr>
        <p:spPr/>
        <p:txBody>
          <a:bodyPr/>
          <a:lstStyle/>
          <a:p>
            <a:fld id="{C973300C-797F-D148-A78D-320196FBAF04}" type="slidenum">
              <a:rPr lang="en-US" smtClean="0"/>
              <a:pPr/>
              <a:t>30</a:t>
            </a:fld>
            <a:endParaRPr lang="en-US" dirty="0"/>
          </a:p>
        </p:txBody>
      </p:sp>
    </p:spTree>
    <p:extLst>
      <p:ext uri="{BB962C8B-B14F-4D97-AF65-F5344CB8AC3E}">
        <p14:creationId xmlns:p14="http://schemas.microsoft.com/office/powerpoint/2010/main" val="4201687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5920" y="50539"/>
            <a:ext cx="7863840" cy="714850"/>
          </a:xfrm>
        </p:spPr>
        <p:txBody>
          <a:bodyPr>
            <a:normAutofit/>
          </a:bodyPr>
          <a:lstStyle/>
          <a:p>
            <a:r>
              <a:rPr lang="en-US" altLang="zh-CN" sz="3800" dirty="0"/>
              <a:t>General Consideration of Detector</a:t>
            </a:r>
            <a:endParaRPr lang="zh-CN" altLang="en-US" sz="3800" dirty="0"/>
          </a:p>
        </p:txBody>
      </p:sp>
      <p:sp>
        <p:nvSpPr>
          <p:cNvPr id="7" name="Rectangle 4"/>
          <p:cNvSpPr>
            <a:spLocks noGrp="1"/>
          </p:cNvSpPr>
          <p:nvPr>
            <p:ph idx="1"/>
          </p:nvPr>
        </p:nvSpPr>
        <p:spPr>
          <a:xfrm>
            <a:off x="228600" y="633906"/>
            <a:ext cx="8866229" cy="6193107"/>
          </a:xfrm>
          <a:prstGeom prst="rect">
            <a:avLst/>
          </a:prstGeom>
        </p:spPr>
        <p:txBody>
          <a:bodyPr wrap="square">
            <a:spAutoFit/>
          </a:bodyPr>
          <a:lstStyle/>
          <a:p>
            <a:pPr marL="342000">
              <a:lnSpc>
                <a:spcPts val="3640"/>
              </a:lnSpc>
              <a:buFont typeface="Wingdings" panose="05000000000000000000" pitchFamily="2" charset="2"/>
              <a:buChar char="p"/>
            </a:pPr>
            <a:r>
              <a:rPr lang="en-US" altLang="zh-CN" sz="2200" dirty="0">
                <a:solidFill>
                  <a:srgbClr val="0036FA"/>
                </a:solidFill>
              </a:rPr>
              <a:t>Much larger </a:t>
            </a:r>
            <a:r>
              <a:rPr lang="en-US" altLang="zh-CN" sz="2200" dirty="0">
                <a:solidFill>
                  <a:srgbClr val="FF0000"/>
                </a:solidFill>
              </a:rPr>
              <a:t>radiation tolerance</a:t>
            </a:r>
            <a:r>
              <a:rPr lang="en-US" altLang="zh-CN" sz="2200" dirty="0">
                <a:solidFill>
                  <a:srgbClr val="0036FA"/>
                </a:solidFill>
              </a:rPr>
              <a:t>, especially at IP and forward regions</a:t>
            </a:r>
          </a:p>
          <a:p>
            <a:pPr marL="342000">
              <a:lnSpc>
                <a:spcPts val="3640"/>
              </a:lnSpc>
              <a:buFont typeface="Wingdings" panose="05000000000000000000" pitchFamily="2" charset="2"/>
              <a:buChar char="p"/>
            </a:pPr>
            <a:r>
              <a:rPr lang="en-US" altLang="zh-CN" sz="2200" dirty="0">
                <a:solidFill>
                  <a:srgbClr val="FF0000"/>
                </a:solidFill>
              </a:rPr>
              <a:t>Efficient event </a:t>
            </a:r>
            <a:r>
              <a:rPr lang="en-US" altLang="zh-CN" sz="2200" dirty="0">
                <a:solidFill>
                  <a:srgbClr val="0036FA"/>
                </a:solidFill>
              </a:rPr>
              <a:t>triggering, exclusive state reconstruction and tagging </a:t>
            </a:r>
            <a:endParaRPr lang="en-US" sz="2000" dirty="0"/>
          </a:p>
          <a:p>
            <a:pPr marL="342000">
              <a:lnSpc>
                <a:spcPts val="3640"/>
              </a:lnSpc>
              <a:buFont typeface="Wingdings" panose="05000000000000000000" pitchFamily="2" charset="2"/>
              <a:buChar char="p"/>
            </a:pPr>
            <a:r>
              <a:rPr lang="en-US" sz="2200" dirty="0">
                <a:solidFill>
                  <a:srgbClr val="0036FA"/>
                </a:solidFill>
              </a:rPr>
              <a:t>The </a:t>
            </a:r>
            <a:r>
              <a:rPr lang="en-US" sz="2200" dirty="0">
                <a:solidFill>
                  <a:srgbClr val="FF0000"/>
                </a:solidFill>
              </a:rPr>
              <a:t>Systematic</a:t>
            </a:r>
            <a:r>
              <a:rPr lang="en-US" sz="2200" dirty="0">
                <a:solidFill>
                  <a:srgbClr val="0036FA"/>
                </a:solidFill>
              </a:rPr>
              <a:t> uncertainty control</a:t>
            </a:r>
          </a:p>
          <a:p>
            <a:pPr marL="342000" indent="-342900">
              <a:lnSpc>
                <a:spcPts val="3640"/>
              </a:lnSpc>
              <a:buFont typeface="Wingdings" panose="05000000000000000000" pitchFamily="2" charset="2"/>
              <a:buChar char="p"/>
            </a:pPr>
            <a:r>
              <a:rPr lang="en-US" sz="2200" dirty="0">
                <a:solidFill>
                  <a:srgbClr val="0036FA"/>
                </a:solidFill>
              </a:rPr>
              <a:t>Reasonable </a:t>
            </a:r>
            <a:r>
              <a:rPr lang="en-US" sz="2200" dirty="0">
                <a:solidFill>
                  <a:srgbClr val="FF0000"/>
                </a:solidFill>
              </a:rPr>
              <a:t>cost</a:t>
            </a:r>
          </a:p>
          <a:p>
            <a:pPr marL="342000">
              <a:lnSpc>
                <a:spcPts val="3640"/>
              </a:lnSpc>
              <a:buFont typeface="Wingdings" panose="05000000000000000000" pitchFamily="2" charset="2"/>
              <a:buChar char="p"/>
            </a:pPr>
            <a:r>
              <a:rPr lang="en-US" sz="2200" dirty="0">
                <a:solidFill>
                  <a:srgbClr val="0036FA"/>
                </a:solidFill>
              </a:rPr>
              <a:t>STCF Detector team has been formed. (Currently, USTC team is playing the leading role.)</a:t>
            </a:r>
          </a:p>
          <a:p>
            <a:pPr marL="342000">
              <a:lnSpc>
                <a:spcPts val="3640"/>
              </a:lnSpc>
              <a:buFont typeface="Wingdings" panose="05000000000000000000" pitchFamily="2" charset="2"/>
              <a:buChar char="p"/>
            </a:pPr>
            <a:r>
              <a:rPr lang="en-US" sz="2200" dirty="0">
                <a:solidFill>
                  <a:srgbClr val="0036FA"/>
                </a:solidFill>
              </a:rPr>
              <a:t>Lots of progress on Tracking, PID, EMC and Muon system R&amp;D.</a:t>
            </a:r>
          </a:p>
          <a:p>
            <a:pPr marL="742050" lvl="1">
              <a:lnSpc>
                <a:spcPts val="3640"/>
              </a:lnSpc>
              <a:buFont typeface="Wingdings" panose="05000000000000000000" pitchFamily="2" charset="2"/>
              <a:buChar char="p"/>
            </a:pPr>
            <a:r>
              <a:rPr lang="en-US" sz="1800" dirty="0">
                <a:solidFill>
                  <a:srgbClr val="0036FA"/>
                </a:solidFill>
              </a:rPr>
              <a:t>Tracking: Several Micro-Pattern Detector (DEPFET, MAPS, </a:t>
            </a:r>
            <a:r>
              <a:rPr lang="en-US" altLang="zh-CN" sz="1800" dirty="0">
                <a:solidFill>
                  <a:srgbClr val="0036FA"/>
                </a:solidFill>
              </a:rPr>
              <a:t>GEM/</a:t>
            </a:r>
            <a:r>
              <a:rPr lang="en-US" altLang="zh-CN" sz="1800" dirty="0" err="1">
                <a:solidFill>
                  <a:srgbClr val="0036FA"/>
                </a:solidFill>
              </a:rPr>
              <a:t>MicroMegas</a:t>
            </a:r>
            <a:r>
              <a:rPr lang="en-US" altLang="zh-CN" sz="1800" dirty="0">
                <a:solidFill>
                  <a:srgbClr val="0036FA"/>
                </a:solidFill>
              </a:rPr>
              <a:t>/ </a:t>
            </a:r>
            <a:r>
              <a:rPr lang="en-US" altLang="zh-CN" sz="1800" dirty="0" err="1">
                <a:solidFill>
                  <a:srgbClr val="0036FA"/>
                </a:solidFill>
              </a:rPr>
              <a:t>uRWELL</a:t>
            </a:r>
            <a:r>
              <a:rPr lang="en-US" sz="1800" dirty="0">
                <a:solidFill>
                  <a:srgbClr val="0036FA"/>
                </a:solidFill>
              </a:rPr>
              <a:t>) Technologies for inner tracking are testing.</a:t>
            </a:r>
          </a:p>
          <a:p>
            <a:pPr marL="742050" lvl="1">
              <a:lnSpc>
                <a:spcPts val="3640"/>
              </a:lnSpc>
              <a:buFont typeface="Wingdings" panose="05000000000000000000" pitchFamily="2" charset="2"/>
              <a:buChar char="p"/>
            </a:pPr>
            <a:r>
              <a:rPr lang="en-US" sz="1800" dirty="0">
                <a:solidFill>
                  <a:srgbClr val="0036FA"/>
                </a:solidFill>
              </a:rPr>
              <a:t>PID: RICH/DIRC for Barrel and DIRC-like TOF for </a:t>
            </a:r>
            <a:r>
              <a:rPr lang="en-US" sz="1800" dirty="0" err="1">
                <a:solidFill>
                  <a:srgbClr val="0036FA"/>
                </a:solidFill>
              </a:rPr>
              <a:t>EndCap</a:t>
            </a:r>
            <a:endParaRPr lang="en-US" sz="1800" dirty="0">
              <a:solidFill>
                <a:srgbClr val="0036FA"/>
              </a:solidFill>
            </a:endParaRPr>
          </a:p>
          <a:p>
            <a:pPr marL="742050" lvl="1">
              <a:lnSpc>
                <a:spcPts val="3640"/>
              </a:lnSpc>
              <a:buFont typeface="Wingdings" panose="05000000000000000000" pitchFamily="2" charset="2"/>
              <a:buChar char="p"/>
            </a:pPr>
            <a:r>
              <a:rPr lang="en-US" sz="1800" dirty="0">
                <a:solidFill>
                  <a:srgbClr val="0036FA"/>
                </a:solidFill>
              </a:rPr>
              <a:t>EMC: </a:t>
            </a:r>
            <a:r>
              <a:rPr lang="en-US" sz="1800" dirty="0" err="1">
                <a:solidFill>
                  <a:srgbClr val="0036FA"/>
                </a:solidFill>
              </a:rPr>
              <a:t>CsI</a:t>
            </a:r>
            <a:r>
              <a:rPr lang="en-US" sz="1800" dirty="0">
                <a:solidFill>
                  <a:srgbClr val="0036FA"/>
                </a:solidFill>
              </a:rPr>
              <a:t>(T</a:t>
            </a:r>
            <a:r>
              <a:rPr lang="en-US" altLang="zh-CN" sz="1800" dirty="0">
                <a:solidFill>
                  <a:srgbClr val="0036FA"/>
                </a:solidFill>
              </a:rPr>
              <a:t>l), </a:t>
            </a:r>
            <a:r>
              <a:rPr lang="en-US" altLang="zh-CN" sz="1800" dirty="0" err="1">
                <a:solidFill>
                  <a:srgbClr val="0036FA"/>
                </a:solidFill>
              </a:rPr>
              <a:t>CsI</a:t>
            </a:r>
            <a:r>
              <a:rPr lang="en-US" altLang="zh-CN" sz="1800" dirty="0">
                <a:solidFill>
                  <a:srgbClr val="0036FA"/>
                </a:solidFill>
              </a:rPr>
              <a:t>, BSO, PbWO4, LYSO </a:t>
            </a:r>
          </a:p>
          <a:p>
            <a:pPr marL="742050" lvl="1">
              <a:lnSpc>
                <a:spcPts val="3640"/>
              </a:lnSpc>
              <a:buFont typeface="Wingdings" panose="05000000000000000000" pitchFamily="2" charset="2"/>
              <a:buChar char="p"/>
            </a:pPr>
            <a:r>
              <a:rPr lang="en-US" sz="1800" dirty="0">
                <a:solidFill>
                  <a:srgbClr val="0036FA"/>
                </a:solidFill>
              </a:rPr>
              <a:t>Muon Counter with precise timing (</a:t>
            </a:r>
            <a:r>
              <a:rPr lang="en-US" sz="1800" dirty="0">
                <a:solidFill>
                  <a:srgbClr val="0036FA"/>
                </a:solidFill>
                <a:sym typeface="Symbol" panose="05050102010706020507" pitchFamily="18" charset="2"/>
              </a:rPr>
              <a:t></a:t>
            </a:r>
            <a:r>
              <a:rPr lang="en-US" sz="1800" baseline="-25000" dirty="0">
                <a:solidFill>
                  <a:srgbClr val="0036FA"/>
                </a:solidFill>
                <a:sym typeface="Symbol" panose="05050102010706020507" pitchFamily="18" charset="2"/>
              </a:rPr>
              <a:t>T</a:t>
            </a:r>
            <a:r>
              <a:rPr lang="en-US" sz="1800" dirty="0">
                <a:solidFill>
                  <a:srgbClr val="0036FA"/>
                </a:solidFill>
              </a:rPr>
              <a:t>&lt;80 </a:t>
            </a:r>
            <a:r>
              <a:rPr lang="en-US" sz="1800" dirty="0" err="1">
                <a:solidFill>
                  <a:srgbClr val="0036FA"/>
                </a:solidFill>
              </a:rPr>
              <a:t>ps</a:t>
            </a:r>
            <a:r>
              <a:rPr lang="en-US" sz="1800" dirty="0">
                <a:solidFill>
                  <a:srgbClr val="0036FA"/>
                </a:solidFill>
              </a:rPr>
              <a:t>, Space </a:t>
            </a:r>
            <a:r>
              <a:rPr lang="en-US" sz="1800" dirty="0" err="1" smtClean="0">
                <a:solidFill>
                  <a:srgbClr val="0036FA"/>
                </a:solidFill>
              </a:rPr>
              <a:t>reolution</a:t>
            </a:r>
            <a:r>
              <a:rPr lang="en-US" sz="1800" dirty="0" smtClean="0">
                <a:solidFill>
                  <a:srgbClr val="0036FA"/>
                </a:solidFill>
              </a:rPr>
              <a:t> ~</a:t>
            </a:r>
            <a:r>
              <a:rPr lang="en-US" sz="1800" dirty="0">
                <a:solidFill>
                  <a:srgbClr val="0036FA"/>
                </a:solidFill>
              </a:rPr>
              <a:t>0.6 mm</a:t>
            </a:r>
            <a:r>
              <a:rPr lang="en-US" sz="1800" dirty="0" smtClean="0">
                <a:solidFill>
                  <a:srgbClr val="0036FA"/>
                </a:solidFill>
              </a:rPr>
              <a:t>)</a:t>
            </a:r>
            <a:endParaRPr lang="en-US" sz="1800" dirty="0">
              <a:solidFill>
                <a:srgbClr val="0036FA"/>
              </a:solidFill>
            </a:endParaRPr>
          </a:p>
        </p:txBody>
      </p: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31</a:t>
            </a:fld>
            <a:endParaRPr lang="en-US" dirty="0"/>
          </a:p>
        </p:txBody>
      </p:sp>
    </p:spTree>
    <p:extLst>
      <p:ext uri="{BB962C8B-B14F-4D97-AF65-F5344CB8AC3E}">
        <p14:creationId xmlns:p14="http://schemas.microsoft.com/office/powerpoint/2010/main" val="4114581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&amp; Activities</a:t>
            </a:r>
            <a:endParaRPr lang="zh-CN" altLang="en-US" dirty="0"/>
          </a:p>
        </p:txBody>
      </p:sp>
      <p:sp>
        <p:nvSpPr>
          <p:cNvPr id="8" name="TextBox 2"/>
          <p:cNvSpPr txBox="1"/>
          <p:nvPr/>
        </p:nvSpPr>
        <p:spPr>
          <a:xfrm>
            <a:off x="210164" y="657833"/>
            <a:ext cx="8723671" cy="6186309"/>
          </a:xfrm>
          <a:prstGeom prst="rect">
            <a:avLst/>
          </a:prstGeom>
          <a:noFill/>
        </p:spPr>
        <p:txBody>
          <a:bodyPr wrap="square" rtlCol="0">
            <a:spAutoFit/>
          </a:bodyPr>
          <a:lstStyle/>
          <a:p>
            <a:pPr>
              <a:lnSpc>
                <a:spcPct val="150000"/>
              </a:lnSpc>
            </a:pPr>
            <a:r>
              <a:rPr lang="en-US" sz="2200" b="1" dirty="0">
                <a:solidFill>
                  <a:srgbClr val="FF0000"/>
                </a:solidFill>
              </a:rPr>
              <a:t>CDR </a:t>
            </a:r>
            <a:r>
              <a:rPr lang="en-US" sz="2200" b="1" dirty="0">
                <a:solidFill>
                  <a:srgbClr val="FF0000"/>
                </a:solidFill>
                <a:sym typeface="Wingdings"/>
              </a:rPr>
              <a:t> TDR  </a:t>
            </a:r>
            <a:r>
              <a:rPr lang="en-US" sz="2200" b="1" dirty="0">
                <a:solidFill>
                  <a:schemeClr val="bg2">
                    <a:lumMod val="20000"/>
                    <a:lumOff val="80000"/>
                  </a:schemeClr>
                </a:solidFill>
                <a:sym typeface="Wingdings"/>
              </a:rPr>
              <a:t>project application  construction  commissioning</a:t>
            </a:r>
            <a:r>
              <a:rPr lang="en-US" sz="2200" b="1" dirty="0">
                <a:sym typeface="Wingdings"/>
              </a:rPr>
              <a:t>  </a:t>
            </a:r>
            <a:endParaRPr lang="en-US" sz="2200" b="1" dirty="0"/>
          </a:p>
          <a:p>
            <a:pPr marL="285750" indent="-285750">
              <a:lnSpc>
                <a:spcPct val="150000"/>
              </a:lnSpc>
              <a:buFont typeface="Arial"/>
              <a:buChar char="•"/>
            </a:pPr>
            <a:r>
              <a:rPr lang="en-US" sz="2200" b="1" dirty="0">
                <a:solidFill>
                  <a:schemeClr val="tx1"/>
                </a:solidFill>
              </a:rPr>
              <a:t>Strategy: focus on </a:t>
            </a:r>
            <a:r>
              <a:rPr lang="en-US" sz="2200" b="1" dirty="0">
                <a:solidFill>
                  <a:schemeClr val="accent1"/>
                </a:solidFill>
              </a:rPr>
              <a:t>CDR </a:t>
            </a:r>
            <a:r>
              <a:rPr lang="en-US" sz="2200" b="1" dirty="0">
                <a:solidFill>
                  <a:schemeClr val="tx1"/>
                </a:solidFill>
              </a:rPr>
              <a:t>(2 years) and </a:t>
            </a:r>
            <a:r>
              <a:rPr lang="en-US" sz="2200" b="1" dirty="0">
                <a:solidFill>
                  <a:schemeClr val="accent1"/>
                </a:solidFill>
              </a:rPr>
              <a:t>TDR</a:t>
            </a:r>
            <a:r>
              <a:rPr lang="en-US" sz="2200" b="1" dirty="0">
                <a:solidFill>
                  <a:schemeClr val="tx1"/>
                </a:solidFill>
              </a:rPr>
              <a:t> (6 years) depend on the available resources. Open to the construction site.</a:t>
            </a:r>
          </a:p>
          <a:p>
            <a:pPr marL="285750" indent="-285750">
              <a:lnSpc>
                <a:spcPct val="150000"/>
              </a:lnSpc>
              <a:buFont typeface="Arial"/>
              <a:buChar char="•"/>
            </a:pPr>
            <a:r>
              <a:rPr lang="en-US" sz="2200" b="1" dirty="0">
                <a:solidFill>
                  <a:schemeClr val="tx1"/>
                </a:solidFill>
              </a:rPr>
              <a:t>Webpage: </a:t>
            </a:r>
            <a:r>
              <a:rPr lang="en-US" sz="2200" u="sng" dirty="0">
                <a:solidFill>
                  <a:schemeClr val="tx1"/>
                </a:solidFill>
                <a:hlinkClick r:id="rId2">
                  <a:extLst>
                    <a:ext uri="{A12FA001-AC4F-418D-AE19-62706E023703}">
                      <ahyp:hlinkClr xmlns:ahyp="http://schemas.microsoft.com/office/drawing/2018/hyperlinkcolor" xmlns="" val="tx"/>
                    </a:ext>
                  </a:extLst>
                </a:hlinkClick>
              </a:rPr>
              <a:t>http://wcm.ustc.edu.cn/pub/CICPI2011/futureplans/</a:t>
            </a:r>
            <a:r>
              <a:rPr lang="en-US" sz="2200" dirty="0">
                <a:solidFill>
                  <a:schemeClr val="tx1"/>
                </a:solidFill>
              </a:rPr>
              <a:t> </a:t>
            </a:r>
            <a:endParaRPr lang="en-US" sz="2200" b="1" dirty="0">
              <a:solidFill>
                <a:schemeClr val="tx1"/>
              </a:solidFill>
            </a:endParaRPr>
          </a:p>
          <a:p>
            <a:pPr marL="285750" indent="-285750">
              <a:lnSpc>
                <a:spcPct val="150000"/>
              </a:lnSpc>
              <a:buFont typeface="Arial"/>
              <a:buChar char="•"/>
            </a:pPr>
            <a:r>
              <a:rPr lang="en-US" sz="2200" b="1" dirty="0">
                <a:solidFill>
                  <a:schemeClr val="tx1"/>
                </a:solidFill>
              </a:rPr>
              <a:t>Domestic Workshops (2011, 12, 13, 14, 16)</a:t>
            </a:r>
          </a:p>
          <a:p>
            <a:pPr marL="285750" indent="-285750">
              <a:lnSpc>
                <a:spcPct val="150000"/>
              </a:lnSpc>
              <a:buFont typeface="Arial"/>
              <a:buChar char="•"/>
            </a:pPr>
            <a:r>
              <a:rPr lang="en-US" sz="2200" b="1" dirty="0">
                <a:solidFill>
                  <a:schemeClr val="tx1"/>
                </a:solidFill>
              </a:rPr>
              <a:t>International Workshops (2015, </a:t>
            </a:r>
            <a:r>
              <a:rPr lang="en-US" sz="2200" b="1" dirty="0" smtClean="0">
                <a:solidFill>
                  <a:schemeClr val="tx1"/>
                </a:solidFill>
              </a:rPr>
              <a:t>18, </a:t>
            </a:r>
            <a:r>
              <a:rPr lang="en-US" sz="2200" b="1" dirty="0" smtClean="0">
                <a:solidFill>
                  <a:srgbClr val="0070C0"/>
                </a:solidFill>
                <a:sym typeface="Symbol"/>
              </a:rPr>
              <a:t></a:t>
            </a:r>
            <a:r>
              <a:rPr lang="en-US" sz="2200" b="1" dirty="0" smtClean="0">
                <a:solidFill>
                  <a:srgbClr val="0070C0"/>
                </a:solidFill>
              </a:rPr>
              <a:t>19</a:t>
            </a:r>
            <a:r>
              <a:rPr lang="en-US" sz="2200" b="1" dirty="0" smtClean="0">
                <a:solidFill>
                  <a:schemeClr val="tx1"/>
                </a:solidFill>
              </a:rPr>
              <a:t>)</a:t>
            </a:r>
            <a:endParaRPr lang="en-US" sz="2200" b="1" dirty="0">
              <a:solidFill>
                <a:schemeClr val="tx1"/>
              </a:solidFill>
            </a:endParaRPr>
          </a:p>
          <a:p>
            <a:pPr marL="285750" indent="-285750">
              <a:lnSpc>
                <a:spcPct val="150000"/>
              </a:lnSpc>
              <a:buFont typeface="Arial"/>
              <a:buChar char="•"/>
            </a:pPr>
            <a:r>
              <a:rPr lang="en-US" sz="2200" b="1" dirty="0">
                <a:solidFill>
                  <a:schemeClr val="tx1"/>
                </a:solidFill>
              </a:rPr>
              <a:t>Report to USTC Scientific Committee and USTC presidents</a:t>
            </a:r>
          </a:p>
          <a:p>
            <a:pPr marL="285750" indent="-285750">
              <a:lnSpc>
                <a:spcPct val="150000"/>
              </a:lnSpc>
              <a:buFont typeface="Arial"/>
              <a:buChar char="•"/>
            </a:pPr>
            <a:r>
              <a:rPr lang="en-US" sz="2200" b="1" dirty="0">
                <a:solidFill>
                  <a:schemeClr val="tx1"/>
                </a:solidFill>
              </a:rPr>
              <a:t>Report to Hefei High-tech Development Zone</a:t>
            </a:r>
          </a:p>
          <a:p>
            <a:pPr marL="285750" indent="-285750">
              <a:lnSpc>
                <a:spcPct val="150000"/>
              </a:lnSpc>
              <a:buFont typeface="Arial"/>
              <a:buChar char="•"/>
            </a:pPr>
            <a:r>
              <a:rPr lang="en-US" sz="2200" b="1" dirty="0">
                <a:solidFill>
                  <a:schemeClr val="tx1"/>
                </a:solidFill>
              </a:rPr>
              <a:t>Report to Anhui Development Planning Commission</a:t>
            </a:r>
          </a:p>
          <a:p>
            <a:pPr marL="285750" indent="-285750">
              <a:lnSpc>
                <a:spcPct val="150000"/>
              </a:lnSpc>
              <a:buFont typeface="Arial"/>
              <a:buChar char="•"/>
            </a:pPr>
            <a:r>
              <a:rPr lang="en-US" sz="2200" b="1" dirty="0">
                <a:solidFill>
                  <a:schemeClr val="tx1"/>
                </a:solidFill>
              </a:rPr>
              <a:t>Form the Organization for the project  </a:t>
            </a:r>
          </a:p>
          <a:p>
            <a:pPr marL="285750" indent="-285750">
              <a:lnSpc>
                <a:spcPct val="150000"/>
              </a:lnSpc>
              <a:buFont typeface="Arial"/>
              <a:buChar char="•"/>
            </a:pPr>
            <a:r>
              <a:rPr lang="en-US" sz="2200" dirty="0">
                <a:solidFill>
                  <a:srgbClr val="FF0000"/>
                </a:solidFill>
              </a:rPr>
              <a:t>Regular weekly meetings for Accelerator/Detector Design!</a:t>
            </a:r>
            <a:endParaRPr lang="en-US" sz="2200" b="1" dirty="0">
              <a:solidFill>
                <a:srgbClr val="FF0000"/>
              </a:solidFill>
            </a:endParaRPr>
          </a:p>
        </p:txBody>
      </p: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32</a:t>
            </a:fld>
            <a:endParaRPr lang="en-US" dirty="0"/>
          </a:p>
        </p:txBody>
      </p:sp>
    </p:spTree>
    <p:extLst>
      <p:ext uri="{BB962C8B-B14F-4D97-AF65-F5344CB8AC3E}">
        <p14:creationId xmlns:p14="http://schemas.microsoft.com/office/powerpoint/2010/main" val="4220655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Organization</a:t>
            </a:r>
            <a:endParaRPr lang="zh-CN" altLang="en-US" dirty="0"/>
          </a:p>
        </p:txBody>
      </p:sp>
      <p:sp>
        <p:nvSpPr>
          <p:cNvPr id="7" name="圆角矩形 6"/>
          <p:cNvSpPr/>
          <p:nvPr/>
        </p:nvSpPr>
        <p:spPr>
          <a:xfrm>
            <a:off x="3613534" y="876720"/>
            <a:ext cx="2457342" cy="831318"/>
          </a:xfrm>
          <a:prstGeom prst="roundRect">
            <a:avLst>
              <a:gd name="adj" fmla="val 140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Times New Roman" panose="02020603050405020304" pitchFamily="18" charset="0"/>
                <a:cs typeface="Times New Roman" panose="02020603050405020304" pitchFamily="18" charset="0"/>
              </a:rPr>
              <a:t>Steering Committee</a:t>
            </a:r>
          </a:p>
          <a:p>
            <a:pPr algn="ctr"/>
            <a:r>
              <a:rPr lang="en-US" altLang="zh-CN" sz="1600" b="1" dirty="0" smtClean="0">
                <a:latin typeface="Times New Roman" panose="02020603050405020304" pitchFamily="18" charset="0"/>
                <a:cs typeface="Times New Roman" panose="02020603050405020304" pitchFamily="18" charset="0"/>
              </a:rPr>
              <a:t>Chair </a:t>
            </a:r>
            <a:r>
              <a:rPr lang="en-US" altLang="zh-CN" sz="1600" b="1" dirty="0" err="1" smtClean="0">
                <a:latin typeface="Times New Roman" panose="02020603050405020304" pitchFamily="18" charset="0"/>
                <a:cs typeface="Times New Roman" panose="02020603050405020304" pitchFamily="18" charset="0"/>
              </a:rPr>
              <a:t>Zhengguo</a:t>
            </a:r>
            <a:r>
              <a:rPr lang="en-US" altLang="zh-CN" sz="1600" b="1" dirty="0" smtClean="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Zhao</a:t>
            </a:r>
          </a:p>
          <a:p>
            <a:pPr algn="ctr"/>
            <a:r>
              <a:rPr lang="en-US" altLang="zh-CN" sz="1600" b="1" dirty="0">
                <a:latin typeface="Times New Roman" panose="02020603050405020304" pitchFamily="18" charset="0"/>
                <a:cs typeface="Times New Roman" panose="02020603050405020304" pitchFamily="18" charset="0"/>
              </a:rPr>
              <a:t>(USTC)</a:t>
            </a:r>
            <a:endParaRPr lang="zh-CN" altLang="en-US" sz="1600" b="1" dirty="0">
              <a:latin typeface="Times New Roman" panose="02020603050405020304" pitchFamily="18" charset="0"/>
              <a:cs typeface="Times New Roman" panose="02020603050405020304" pitchFamily="18" charset="0"/>
            </a:endParaRPr>
          </a:p>
        </p:txBody>
      </p:sp>
      <p:sp>
        <p:nvSpPr>
          <p:cNvPr id="9" name="圆角矩形 8"/>
          <p:cNvSpPr/>
          <p:nvPr/>
        </p:nvSpPr>
        <p:spPr>
          <a:xfrm>
            <a:off x="609600" y="867273"/>
            <a:ext cx="1601666" cy="850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dirty="0">
                <a:latin typeface="Times New Roman" panose="02020603050405020304" pitchFamily="18" charset="0"/>
                <a:cs typeface="Times New Roman" panose="02020603050405020304" pitchFamily="18" charset="0"/>
              </a:rPr>
              <a:t>Institutional Board </a:t>
            </a:r>
          </a:p>
        </p:txBody>
      </p:sp>
      <p:sp>
        <p:nvSpPr>
          <p:cNvPr id="10" name="圆角矩形 9"/>
          <p:cNvSpPr/>
          <p:nvPr/>
        </p:nvSpPr>
        <p:spPr>
          <a:xfrm>
            <a:off x="2662718" y="1948527"/>
            <a:ext cx="3856069" cy="726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Times New Roman" panose="02020603050405020304" pitchFamily="18" charset="0"/>
                <a:cs typeface="Times New Roman" panose="02020603050405020304" pitchFamily="18" charset="0"/>
              </a:rPr>
              <a:t>Project Director</a:t>
            </a:r>
          </a:p>
          <a:p>
            <a:pPr algn="ctr"/>
            <a:r>
              <a:rPr lang="en-US" altLang="zh-CN" sz="1600" b="1" dirty="0" err="1">
                <a:latin typeface="Times New Roman" panose="02020603050405020304" pitchFamily="18" charset="0"/>
                <a:cs typeface="Times New Roman" panose="02020603050405020304" pitchFamily="18" charset="0"/>
              </a:rPr>
              <a:t>Haiping</a:t>
            </a:r>
            <a:r>
              <a:rPr lang="en-US" altLang="zh-CN" sz="1600" b="1" dirty="0">
                <a:latin typeface="Times New Roman" panose="02020603050405020304" pitchFamily="18" charset="0"/>
                <a:cs typeface="Times New Roman" panose="02020603050405020304" pitchFamily="18" charset="0"/>
              </a:rPr>
              <a:t> Peng (USTC)</a:t>
            </a:r>
            <a:r>
              <a:rPr lang="zh-CN" altLang="en-US" sz="1600" b="1" dirty="0">
                <a:latin typeface="Times New Roman" panose="02020603050405020304" pitchFamily="18" charset="0"/>
                <a:cs typeface="Times New Roman" panose="02020603050405020304" pitchFamily="18" charset="0"/>
              </a:rPr>
              <a:t>，</a:t>
            </a:r>
            <a:r>
              <a:rPr lang="en-US" altLang="zh-CN" sz="1600" b="1" dirty="0">
                <a:latin typeface="Times New Roman" panose="02020603050405020304" pitchFamily="18" charset="0"/>
                <a:cs typeface="Times New Roman" panose="02020603050405020304" pitchFamily="18" charset="0"/>
              </a:rPr>
              <a:t>Yangheng Zheng (UCAS)</a:t>
            </a:r>
          </a:p>
        </p:txBody>
      </p:sp>
      <p:sp>
        <p:nvSpPr>
          <p:cNvPr id="11" name="圆角矩形 10"/>
          <p:cNvSpPr/>
          <p:nvPr/>
        </p:nvSpPr>
        <p:spPr>
          <a:xfrm>
            <a:off x="400290" y="3266229"/>
            <a:ext cx="2262428" cy="723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b="1" dirty="0">
              <a:latin typeface="Times New Roman" panose="02020603050405020304" pitchFamily="18" charset="0"/>
              <a:cs typeface="Times New Roman" panose="02020603050405020304" pitchFamily="18" charset="0"/>
            </a:endParaRPr>
          </a:p>
          <a:p>
            <a:pPr algn="ctr"/>
            <a:r>
              <a:rPr lang="en-US" altLang="zh-CN" b="1" dirty="0">
                <a:latin typeface="Times New Roman" panose="02020603050405020304" pitchFamily="18" charset="0"/>
                <a:cs typeface="Times New Roman" panose="02020603050405020304" pitchFamily="18" charset="0"/>
              </a:rPr>
              <a:t>Theory </a:t>
            </a:r>
            <a:r>
              <a:rPr lang="en-US" altLang="zh-CN" b="1" dirty="0" smtClean="0">
                <a:latin typeface="Times New Roman" panose="02020603050405020304" pitchFamily="18" charset="0"/>
                <a:cs typeface="Times New Roman" panose="02020603050405020304" pitchFamily="18" charset="0"/>
              </a:rPr>
              <a:t>&amp; MC </a:t>
            </a:r>
            <a:r>
              <a:rPr lang="en-US" altLang="zh-CN" b="1" dirty="0">
                <a:latin typeface="Times New Roman" panose="02020603050405020304" pitchFamily="18" charset="0"/>
                <a:cs typeface="Times New Roman" panose="02020603050405020304" pitchFamily="18" charset="0"/>
              </a:rPr>
              <a:t>simulation </a:t>
            </a:r>
          </a:p>
          <a:p>
            <a:pPr algn="ctr"/>
            <a:endParaRPr lang="zh-CN" altLang="en-US" dirty="0">
              <a:latin typeface="Times New Roman" panose="02020603050405020304" pitchFamily="18" charset="0"/>
              <a:cs typeface="Times New Roman" panose="02020603050405020304" pitchFamily="18" charset="0"/>
            </a:endParaRPr>
          </a:p>
        </p:txBody>
      </p:sp>
      <p:sp>
        <p:nvSpPr>
          <p:cNvPr id="12" name="圆角矩形 11"/>
          <p:cNvSpPr/>
          <p:nvPr/>
        </p:nvSpPr>
        <p:spPr>
          <a:xfrm>
            <a:off x="3722445" y="3351128"/>
            <a:ext cx="2170323" cy="658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b="1" dirty="0">
              <a:latin typeface="Times New Roman" panose="02020603050405020304" pitchFamily="18" charset="0"/>
              <a:cs typeface="Times New Roman" panose="02020603050405020304" pitchFamily="18" charset="0"/>
            </a:endParaRPr>
          </a:p>
          <a:p>
            <a:pPr algn="ctr"/>
            <a:r>
              <a:rPr lang="en-US" altLang="zh-CN" b="1" dirty="0">
                <a:latin typeface="Times New Roman" panose="02020603050405020304" pitchFamily="18" charset="0"/>
                <a:cs typeface="Times New Roman" panose="02020603050405020304" pitchFamily="18" charset="0"/>
              </a:rPr>
              <a:t>Accelerator</a:t>
            </a:r>
          </a:p>
          <a:p>
            <a:pPr algn="ctr"/>
            <a:endParaRPr lang="zh-CN" altLang="en-US" dirty="0">
              <a:latin typeface="Times New Roman" panose="02020603050405020304" pitchFamily="18" charset="0"/>
              <a:cs typeface="Times New Roman" panose="02020603050405020304" pitchFamily="18" charset="0"/>
            </a:endParaRPr>
          </a:p>
        </p:txBody>
      </p:sp>
      <p:sp>
        <p:nvSpPr>
          <p:cNvPr id="13" name="圆角矩形 12"/>
          <p:cNvSpPr/>
          <p:nvPr/>
        </p:nvSpPr>
        <p:spPr>
          <a:xfrm>
            <a:off x="6779927" y="3386272"/>
            <a:ext cx="1753609" cy="658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dirty="0">
                <a:latin typeface="Times New Roman" panose="02020603050405020304" pitchFamily="18" charset="0"/>
                <a:cs typeface="Times New Roman" panose="02020603050405020304" pitchFamily="18" charset="0"/>
              </a:rPr>
              <a:t>Detector</a:t>
            </a:r>
          </a:p>
        </p:txBody>
      </p:sp>
      <p:cxnSp>
        <p:nvCxnSpPr>
          <p:cNvPr id="15" name="直接箭头连接符 14"/>
          <p:cNvCxnSpPr/>
          <p:nvPr/>
        </p:nvCxnSpPr>
        <p:spPr>
          <a:xfrm flipH="1">
            <a:off x="6035989" y="1292379"/>
            <a:ext cx="1994494" cy="954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cxnSpLocks/>
          </p:cNvCxnSpPr>
          <p:nvPr/>
        </p:nvCxnSpPr>
        <p:spPr>
          <a:xfrm>
            <a:off x="4769967" y="1692411"/>
            <a:ext cx="0" cy="269344"/>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cxnSpLocks/>
          </p:cNvCxnSpPr>
          <p:nvPr/>
        </p:nvCxnSpPr>
        <p:spPr>
          <a:xfrm>
            <a:off x="4736933" y="2675451"/>
            <a:ext cx="6506" cy="675677"/>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356196" y="2910634"/>
            <a:ext cx="6300536" cy="24005"/>
          </a:xfrm>
          <a:prstGeom prst="line">
            <a:avLst/>
          </a:prstGeom>
          <a:ln w="69850"/>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1373899" y="2889129"/>
            <a:ext cx="3367" cy="40621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7634972" y="2934639"/>
            <a:ext cx="0" cy="52749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192642" y="4370483"/>
            <a:ext cx="2609151" cy="2221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Times New Roman" panose="02020603050405020304" pitchFamily="18" charset="0"/>
                <a:cs typeface="Times New Roman" panose="02020603050405020304" pitchFamily="18" charset="0"/>
              </a:rPr>
              <a:t>Light Hadron</a:t>
            </a:r>
          </a:p>
          <a:p>
            <a:pPr algn="ctr"/>
            <a:r>
              <a:rPr lang="en-US" altLang="zh-CN" sz="1600" b="1" dirty="0" err="1">
                <a:latin typeface="Times New Roman" panose="02020603050405020304" pitchFamily="18" charset="0"/>
                <a:cs typeface="Times New Roman" panose="02020603050405020304" pitchFamily="18" charset="0"/>
              </a:rPr>
              <a:t>Charmonium</a:t>
            </a:r>
            <a:r>
              <a:rPr lang="en-US" altLang="zh-CN" sz="1600" b="1" dirty="0">
                <a:latin typeface="Times New Roman" panose="02020603050405020304" pitchFamily="18" charset="0"/>
                <a:cs typeface="Times New Roman" panose="02020603050405020304" pitchFamily="18" charset="0"/>
              </a:rPr>
              <a:t>, XYZ</a:t>
            </a:r>
          </a:p>
          <a:p>
            <a:pPr algn="ctr"/>
            <a:r>
              <a:rPr lang="en-US" altLang="zh-CN" sz="1600" b="1" dirty="0">
                <a:latin typeface="Times New Roman" panose="02020603050405020304" pitchFamily="18" charset="0"/>
                <a:cs typeface="Times New Roman" panose="02020603050405020304" pitchFamily="18" charset="0"/>
              </a:rPr>
              <a:t> Charm decay,</a:t>
            </a:r>
          </a:p>
          <a:p>
            <a:pPr algn="ctr"/>
            <a:r>
              <a:rPr lang="en-US" altLang="zh-CN" sz="1600" b="1" dirty="0">
                <a:latin typeface="Times New Roman" panose="02020603050405020304" pitchFamily="18" charset="0"/>
                <a:cs typeface="Times New Roman" panose="02020603050405020304" pitchFamily="18" charset="0"/>
              </a:rPr>
              <a:t> charm Spectroscopy</a:t>
            </a:r>
          </a:p>
          <a:p>
            <a:pPr algn="ctr"/>
            <a:r>
              <a:rPr lang="en-US" altLang="zh-CN" sz="1600" b="1" dirty="0">
                <a:latin typeface="Times New Roman" panose="02020603050405020304" pitchFamily="18" charset="0"/>
                <a:cs typeface="Times New Roman" panose="02020603050405020304" pitchFamily="18" charset="0"/>
              </a:rPr>
              <a:t>Tau</a:t>
            </a:r>
          </a:p>
          <a:p>
            <a:pPr algn="ctr"/>
            <a:r>
              <a:rPr lang="en-US" altLang="zh-CN" sz="1600" b="1" dirty="0">
                <a:latin typeface="Times New Roman" panose="02020603050405020304" pitchFamily="18" charset="0"/>
                <a:cs typeface="Times New Roman" panose="02020603050405020304" pitchFamily="18" charset="0"/>
              </a:rPr>
              <a:t>R&amp;QCQ</a:t>
            </a:r>
          </a:p>
          <a:p>
            <a:pPr algn="ctr"/>
            <a:r>
              <a:rPr lang="en-US" altLang="zh-CN" sz="1600" b="1" dirty="0">
                <a:latin typeface="Times New Roman" panose="02020603050405020304" pitchFamily="18" charset="0"/>
                <a:cs typeface="Times New Roman" panose="02020603050405020304" pitchFamily="18" charset="0"/>
              </a:rPr>
              <a:t>New Physics</a:t>
            </a:r>
          </a:p>
          <a:p>
            <a:pPr algn="ctr"/>
            <a:r>
              <a:rPr lang="en-US" altLang="zh-CN" sz="1600" b="1"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a:p>
            <a:pPr algn="ctr"/>
            <a:endParaRPr lang="zh-CN" altLang="en-US" dirty="0">
              <a:latin typeface="Times New Roman" panose="02020603050405020304" pitchFamily="18" charset="0"/>
              <a:cs typeface="Times New Roman" panose="02020603050405020304" pitchFamily="18" charset="0"/>
            </a:endParaRPr>
          </a:p>
        </p:txBody>
      </p:sp>
      <p:sp>
        <p:nvSpPr>
          <p:cNvPr id="22" name="圆角矩形 21"/>
          <p:cNvSpPr/>
          <p:nvPr/>
        </p:nvSpPr>
        <p:spPr>
          <a:xfrm>
            <a:off x="3320374" y="4370482"/>
            <a:ext cx="2841735" cy="2221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Times New Roman" panose="02020603050405020304" pitchFamily="18" charset="0"/>
                <a:cs typeface="Times New Roman" panose="02020603050405020304" pitchFamily="18" charset="0"/>
              </a:rPr>
              <a:t>Design</a:t>
            </a:r>
          </a:p>
          <a:p>
            <a:pPr algn="ctr"/>
            <a:r>
              <a:rPr lang="en-US" altLang="zh-CN" sz="1600" b="1" dirty="0">
                <a:latin typeface="Times New Roman" panose="02020603050405020304" pitchFamily="18" charset="0"/>
                <a:cs typeface="Times New Roman" panose="02020603050405020304" pitchFamily="18" charset="0"/>
              </a:rPr>
              <a:t>RF</a:t>
            </a:r>
          </a:p>
          <a:p>
            <a:pPr algn="ctr"/>
            <a:r>
              <a:rPr lang="en-US" altLang="zh-CN" sz="1600" b="1" dirty="0">
                <a:latin typeface="Times New Roman" panose="02020603050405020304" pitchFamily="18" charset="0"/>
                <a:cs typeface="Times New Roman" panose="02020603050405020304" pitchFamily="18" charset="0"/>
              </a:rPr>
              <a:t>IP</a:t>
            </a:r>
          </a:p>
          <a:p>
            <a:pPr algn="ctr"/>
            <a:r>
              <a:rPr lang="en-US" altLang="zh-CN" sz="1600" b="1" dirty="0">
                <a:latin typeface="Times New Roman" panose="02020603050405020304" pitchFamily="18" charset="0"/>
                <a:cs typeface="Times New Roman" panose="02020603050405020304" pitchFamily="18" charset="0"/>
              </a:rPr>
              <a:t>Vacuum </a:t>
            </a:r>
          </a:p>
          <a:p>
            <a:pPr algn="ctr"/>
            <a:r>
              <a:rPr lang="en-US" altLang="zh-CN" sz="1600" b="1" dirty="0">
                <a:latin typeface="Times New Roman" panose="02020603050405020304" pitchFamily="18" charset="0"/>
                <a:cs typeface="Times New Roman" panose="02020603050405020304" pitchFamily="18" charset="0"/>
              </a:rPr>
              <a:t>Beam diagnose</a:t>
            </a:r>
          </a:p>
          <a:p>
            <a:pPr algn="ctr"/>
            <a:r>
              <a:rPr lang="en-US" altLang="zh-CN" sz="1600" b="1" dirty="0">
                <a:latin typeface="Times New Roman" panose="02020603050405020304" pitchFamily="18" charset="0"/>
                <a:cs typeface="Times New Roman" panose="02020603050405020304" pitchFamily="18" charset="0"/>
              </a:rPr>
              <a:t>Linear….</a:t>
            </a:r>
          </a:p>
          <a:p>
            <a:pPr algn="ctr"/>
            <a:endParaRPr lang="zh-CN" altLang="en-US" dirty="0">
              <a:latin typeface="Times New Roman" panose="02020603050405020304" pitchFamily="18" charset="0"/>
              <a:cs typeface="Times New Roman" panose="02020603050405020304" pitchFamily="18" charset="0"/>
            </a:endParaRPr>
          </a:p>
        </p:txBody>
      </p:sp>
      <p:sp>
        <p:nvSpPr>
          <p:cNvPr id="23" name="圆角矩形 22"/>
          <p:cNvSpPr/>
          <p:nvPr/>
        </p:nvSpPr>
        <p:spPr>
          <a:xfrm>
            <a:off x="6415498" y="4370482"/>
            <a:ext cx="2489812" cy="2202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Times New Roman" panose="02020603050405020304" pitchFamily="18" charset="0"/>
                <a:cs typeface="Times New Roman" panose="02020603050405020304" pitchFamily="18" charset="0"/>
              </a:rPr>
              <a:t>Tracking</a:t>
            </a:r>
          </a:p>
          <a:p>
            <a:pPr algn="ctr"/>
            <a:r>
              <a:rPr lang="en-US" altLang="zh-CN" sz="1600" b="1" dirty="0">
                <a:latin typeface="Times New Roman" panose="02020603050405020304" pitchFamily="18" charset="0"/>
                <a:cs typeface="Times New Roman" panose="02020603050405020304" pitchFamily="18" charset="0"/>
              </a:rPr>
              <a:t>PID</a:t>
            </a:r>
          </a:p>
          <a:p>
            <a:pPr algn="ctr"/>
            <a:r>
              <a:rPr lang="en-US" altLang="zh-CN" sz="1600" b="1" dirty="0">
                <a:latin typeface="Times New Roman" panose="02020603050405020304" pitchFamily="18" charset="0"/>
                <a:cs typeface="Times New Roman" panose="02020603050405020304" pitchFamily="18" charset="0"/>
              </a:rPr>
              <a:t>ECAL</a:t>
            </a:r>
          </a:p>
          <a:p>
            <a:pPr algn="ctr"/>
            <a:r>
              <a:rPr lang="en-US" altLang="zh-CN" sz="1600" b="1" dirty="0">
                <a:latin typeface="Times New Roman" panose="02020603050405020304" pitchFamily="18" charset="0"/>
                <a:cs typeface="Times New Roman" panose="02020603050405020304" pitchFamily="18" charset="0"/>
              </a:rPr>
              <a:t>Muon</a:t>
            </a:r>
          </a:p>
          <a:p>
            <a:pPr algn="ctr"/>
            <a:r>
              <a:rPr lang="en-US" altLang="zh-CN" sz="1600" b="1" dirty="0">
                <a:latin typeface="Times New Roman" panose="02020603050405020304" pitchFamily="18" charset="0"/>
                <a:cs typeface="Times New Roman" panose="02020603050405020304" pitchFamily="18" charset="0"/>
              </a:rPr>
              <a:t>SC</a:t>
            </a:r>
          </a:p>
          <a:p>
            <a:pPr algn="ctr"/>
            <a:r>
              <a:rPr lang="en-US" altLang="zh-CN" sz="1600" b="1" dirty="0">
                <a:latin typeface="Times New Roman" panose="02020603050405020304" pitchFamily="18" charset="0"/>
                <a:cs typeface="Times New Roman" panose="02020603050405020304" pitchFamily="18" charset="0"/>
              </a:rPr>
              <a:t>Trigger, DAQ</a:t>
            </a:r>
          </a:p>
          <a:p>
            <a:pPr algn="ctr"/>
            <a:r>
              <a:rPr lang="en-US" altLang="zh-CN" sz="1600" b="1" dirty="0">
                <a:latin typeface="Times New Roman" panose="02020603050405020304" pitchFamily="18" charset="0"/>
                <a:cs typeface="Times New Roman" panose="02020603050405020304" pitchFamily="18" charset="0"/>
              </a:rPr>
              <a:t>Software</a:t>
            </a:r>
          </a:p>
          <a:p>
            <a:pPr algn="ctr"/>
            <a:r>
              <a:rPr lang="en-US" altLang="zh-CN" sz="1600" b="1" dirty="0">
                <a:latin typeface="Times New Roman" panose="02020603050405020304" pitchFamily="18" charset="0"/>
                <a:cs typeface="Times New Roman" panose="02020603050405020304" pitchFamily="18" charset="0"/>
              </a:rPr>
              <a:t>Computing &amp; Network</a:t>
            </a:r>
          </a:p>
        </p:txBody>
      </p:sp>
      <p:cxnSp>
        <p:nvCxnSpPr>
          <p:cNvPr id="24" name="直接箭头连接符 23"/>
          <p:cNvCxnSpPr/>
          <p:nvPr/>
        </p:nvCxnSpPr>
        <p:spPr>
          <a:xfrm>
            <a:off x="1421334" y="3940980"/>
            <a:ext cx="3367" cy="44678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770159" y="3981553"/>
            <a:ext cx="3367" cy="40621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7649998" y="3776582"/>
            <a:ext cx="6734" cy="680761"/>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7042001" y="842199"/>
            <a:ext cx="1905353" cy="850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Times New Roman" panose="02020603050405020304" pitchFamily="18" charset="0"/>
                <a:cs typeface="Times New Roman" panose="02020603050405020304" pitchFamily="18" charset="0"/>
              </a:rPr>
              <a:t>International  Advisory Committee (IAC)</a:t>
            </a:r>
            <a:endParaRPr lang="zh-CN" altLang="en-US" sz="1600" b="1" dirty="0">
              <a:latin typeface="Times New Roman" panose="02020603050405020304" pitchFamily="18" charset="0"/>
              <a:cs typeface="Times New Roman" panose="02020603050405020304" pitchFamily="18" charset="0"/>
            </a:endParaRPr>
          </a:p>
        </p:txBody>
      </p:sp>
      <p:cxnSp>
        <p:nvCxnSpPr>
          <p:cNvPr id="76" name="直接箭头连接符 75"/>
          <p:cNvCxnSpPr/>
          <p:nvPr/>
        </p:nvCxnSpPr>
        <p:spPr>
          <a:xfrm>
            <a:off x="2263222" y="1281462"/>
            <a:ext cx="1352868" cy="1832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33</a:t>
            </a:fld>
            <a:endParaRPr lang="en-US" dirty="0"/>
          </a:p>
        </p:txBody>
      </p:sp>
    </p:spTree>
    <p:extLst>
      <p:ext uri="{BB962C8B-B14F-4D97-AF65-F5344CB8AC3E}">
        <p14:creationId xmlns:p14="http://schemas.microsoft.com/office/powerpoint/2010/main" val="2386386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275320" cy="685800"/>
          </a:xfrm>
        </p:spPr>
        <p:txBody>
          <a:bodyPr>
            <a:normAutofit fontScale="90000"/>
          </a:bodyPr>
          <a:lstStyle/>
          <a:p>
            <a:r>
              <a:rPr lang="en-US" altLang="zh-CN" dirty="0"/>
              <a:t>Tentative Plan &amp; Estimated Budget </a:t>
            </a:r>
            <a:endParaRPr lang="zh-CN" altLang="en-US" dirty="0"/>
          </a:p>
        </p:txBody>
      </p:sp>
      <p:graphicFrame>
        <p:nvGraphicFramePr>
          <p:cNvPr id="7" name="Table 5"/>
          <p:cNvGraphicFramePr>
            <a:graphicFrameLocks noGrp="1"/>
          </p:cNvGraphicFramePr>
          <p:nvPr>
            <p:extLst>
              <p:ext uri="{D42A27DB-BD31-4B8C-83A1-F6EECF244321}">
                <p14:modId xmlns:p14="http://schemas.microsoft.com/office/powerpoint/2010/main" val="3318754151"/>
              </p:ext>
            </p:extLst>
          </p:nvPr>
        </p:nvGraphicFramePr>
        <p:xfrm>
          <a:off x="193027" y="840199"/>
          <a:ext cx="8660687" cy="3038806"/>
        </p:xfrm>
        <a:graphic>
          <a:graphicData uri="http://schemas.openxmlformats.org/drawingml/2006/table">
            <a:tbl>
              <a:tblPr/>
              <a:tblGrid>
                <a:gridCol w="1791074">
                  <a:extLst>
                    <a:ext uri="{9D8B030D-6E8A-4147-A177-3AD203B41FA5}">
                      <a16:colId xmlns:a16="http://schemas.microsoft.com/office/drawing/2014/main" xmlns="" val="20000"/>
                    </a:ext>
                  </a:extLst>
                </a:gridCol>
                <a:gridCol w="463824">
                  <a:extLst>
                    <a:ext uri="{9D8B030D-6E8A-4147-A177-3AD203B41FA5}">
                      <a16:colId xmlns:a16="http://schemas.microsoft.com/office/drawing/2014/main" xmlns="" val="20001"/>
                    </a:ext>
                  </a:extLst>
                </a:gridCol>
                <a:gridCol w="449387">
                  <a:extLst>
                    <a:ext uri="{9D8B030D-6E8A-4147-A177-3AD203B41FA5}">
                      <a16:colId xmlns:a16="http://schemas.microsoft.com/office/drawing/2014/main" xmlns="" val="20002"/>
                    </a:ext>
                  </a:extLst>
                </a:gridCol>
                <a:gridCol w="409768">
                  <a:extLst>
                    <a:ext uri="{9D8B030D-6E8A-4147-A177-3AD203B41FA5}">
                      <a16:colId xmlns:a16="http://schemas.microsoft.com/office/drawing/2014/main" xmlns="" val="20003"/>
                    </a:ext>
                  </a:extLst>
                </a:gridCol>
                <a:gridCol w="452120">
                  <a:extLst>
                    <a:ext uri="{9D8B030D-6E8A-4147-A177-3AD203B41FA5}">
                      <a16:colId xmlns:a16="http://schemas.microsoft.com/office/drawing/2014/main" xmlns="" val="20004"/>
                    </a:ext>
                  </a:extLst>
                </a:gridCol>
                <a:gridCol w="464457">
                  <a:extLst>
                    <a:ext uri="{9D8B030D-6E8A-4147-A177-3AD203B41FA5}">
                      <a16:colId xmlns:a16="http://schemas.microsoft.com/office/drawing/2014/main" xmlns="" val="20005"/>
                    </a:ext>
                  </a:extLst>
                </a:gridCol>
                <a:gridCol w="449943">
                  <a:extLst>
                    <a:ext uri="{9D8B030D-6E8A-4147-A177-3AD203B41FA5}">
                      <a16:colId xmlns:a16="http://schemas.microsoft.com/office/drawing/2014/main" xmlns="" val="20006"/>
                    </a:ext>
                  </a:extLst>
                </a:gridCol>
                <a:gridCol w="435429">
                  <a:extLst>
                    <a:ext uri="{9D8B030D-6E8A-4147-A177-3AD203B41FA5}">
                      <a16:colId xmlns:a16="http://schemas.microsoft.com/office/drawing/2014/main" xmlns="" val="20007"/>
                    </a:ext>
                  </a:extLst>
                </a:gridCol>
                <a:gridCol w="478971">
                  <a:extLst>
                    <a:ext uri="{9D8B030D-6E8A-4147-A177-3AD203B41FA5}">
                      <a16:colId xmlns:a16="http://schemas.microsoft.com/office/drawing/2014/main" xmlns="" val="20008"/>
                    </a:ext>
                  </a:extLst>
                </a:gridCol>
                <a:gridCol w="435429">
                  <a:extLst>
                    <a:ext uri="{9D8B030D-6E8A-4147-A177-3AD203B41FA5}">
                      <a16:colId xmlns:a16="http://schemas.microsoft.com/office/drawing/2014/main" xmlns="" val="20009"/>
                    </a:ext>
                  </a:extLst>
                </a:gridCol>
                <a:gridCol w="435428">
                  <a:extLst>
                    <a:ext uri="{9D8B030D-6E8A-4147-A177-3AD203B41FA5}">
                      <a16:colId xmlns:a16="http://schemas.microsoft.com/office/drawing/2014/main" xmlns="" val="20010"/>
                    </a:ext>
                  </a:extLst>
                </a:gridCol>
                <a:gridCol w="449943">
                  <a:extLst>
                    <a:ext uri="{9D8B030D-6E8A-4147-A177-3AD203B41FA5}">
                      <a16:colId xmlns:a16="http://schemas.microsoft.com/office/drawing/2014/main" xmlns="" val="20011"/>
                    </a:ext>
                  </a:extLst>
                </a:gridCol>
                <a:gridCol w="420914">
                  <a:extLst>
                    <a:ext uri="{9D8B030D-6E8A-4147-A177-3AD203B41FA5}">
                      <a16:colId xmlns:a16="http://schemas.microsoft.com/office/drawing/2014/main" xmlns="" val="20012"/>
                    </a:ext>
                  </a:extLst>
                </a:gridCol>
                <a:gridCol w="812800">
                  <a:extLst>
                    <a:ext uri="{9D8B030D-6E8A-4147-A177-3AD203B41FA5}">
                      <a16:colId xmlns:a16="http://schemas.microsoft.com/office/drawing/2014/main" xmlns="" val="20013"/>
                    </a:ext>
                  </a:extLst>
                </a:gridCol>
                <a:gridCol w="711200">
                  <a:extLst>
                    <a:ext uri="{9D8B030D-6E8A-4147-A177-3AD203B41FA5}">
                      <a16:colId xmlns:a16="http://schemas.microsoft.com/office/drawing/2014/main" xmlns="" val="20014"/>
                    </a:ext>
                  </a:extLst>
                </a:gridCol>
              </a:tblGrid>
              <a:tr h="132224">
                <a:tc>
                  <a:txBody>
                    <a:bodyPr/>
                    <a:lstStyle/>
                    <a:p>
                      <a:pPr algn="ctr"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2018</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2019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2021</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2022</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2023</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2024</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2025</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2026</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2027</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2028</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2029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2030-</a:t>
                      </a:r>
                    </a:p>
                    <a:p>
                      <a:pPr algn="ctr" fontAlgn="b"/>
                      <a:r>
                        <a:rPr lang="en-US" sz="1400" b="1" i="0" u="none" strike="noStrike" dirty="0">
                          <a:solidFill>
                            <a:srgbClr val="0000FF"/>
                          </a:solidFill>
                          <a:effectLst/>
                          <a:latin typeface="Calibri"/>
                        </a:rPr>
                        <a:t>2040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Calibri"/>
                        </a:rPr>
                        <a:t>2041-</a:t>
                      </a:r>
                    </a:p>
                    <a:p>
                      <a:pPr algn="ctr" fontAlgn="b"/>
                      <a:r>
                        <a:rPr lang="en-US" sz="1400" b="1" i="0" u="none" strike="noStrike" dirty="0">
                          <a:solidFill>
                            <a:srgbClr val="0000FF"/>
                          </a:solidFill>
                          <a:effectLst/>
                          <a:latin typeface="Calibri"/>
                        </a:rPr>
                        <a:t>2042</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2224">
                <a:tc>
                  <a:txBody>
                    <a:bodyPr/>
                    <a:lstStyle/>
                    <a:p>
                      <a:pPr algn="ctr" fontAlgn="b"/>
                      <a:r>
                        <a:rPr lang="en-US" sz="1800" b="1" i="0" u="none" strike="noStrike" dirty="0">
                          <a:solidFill>
                            <a:srgbClr val="3366FF"/>
                          </a:solidFill>
                          <a:effectLst/>
                          <a:latin typeface="Calibri"/>
                        </a:rPr>
                        <a:t>Form International </a:t>
                      </a:r>
                      <a:r>
                        <a:rPr lang="en-US" altLang="zh-CN" sz="1800" b="1" i="0" u="none" strike="noStrike" dirty="0">
                          <a:solidFill>
                            <a:srgbClr val="3366FF"/>
                          </a:solidFill>
                          <a:effectLst/>
                          <a:latin typeface="Calibri"/>
                        </a:rPr>
                        <a:t>C</a:t>
                      </a:r>
                      <a:r>
                        <a:rPr lang="en-US" sz="1800" b="1" i="0" u="none" strike="noStrike" dirty="0">
                          <a:solidFill>
                            <a:srgbClr val="3366FF"/>
                          </a:solidFill>
                          <a:effectLst/>
                          <a:latin typeface="Calibri"/>
                        </a:rPr>
                        <a:t>ollaboration</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endParaRPr lang="en-US" altLang="zh-CN" sz="1800" b="1" i="0" u="none" strike="noStrike" dirty="0">
                        <a:solidFill>
                          <a:srgbClr val="000000"/>
                        </a:solidFill>
                        <a:effectLst/>
                        <a:latin typeface="+mn-lt"/>
                      </a:endParaRPr>
                    </a:p>
                    <a:p>
                      <a:pPr marL="0" indent="0" algn="l" fontAlgn="b">
                        <a:buFont typeface="Arial" panose="020B0604020202020204" pitchFamily="34" charset="0"/>
                        <a:buNone/>
                      </a:pPr>
                      <a:r>
                        <a:rPr lang="en-US" sz="1800" b="1" i="0" u="none" strike="noStrike" dirty="0">
                          <a:solidFill>
                            <a:srgbClr val="1EFF12"/>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51739">
                <a:tc>
                  <a:txBody>
                    <a:bodyPr/>
                    <a:lstStyle/>
                    <a:p>
                      <a:pPr algn="ctr" fontAlgn="b"/>
                      <a:r>
                        <a:rPr lang="en-US" sz="1800" b="1" i="0" u="none" strike="noStrike" dirty="0">
                          <a:solidFill>
                            <a:srgbClr val="3366FF"/>
                          </a:solidFill>
                          <a:effectLst/>
                          <a:latin typeface="Calibri"/>
                        </a:rPr>
                        <a:t>Conception Design Report (</a:t>
                      </a:r>
                      <a:r>
                        <a:rPr lang="en-US" sz="1800" b="1" i="0" u="none" strike="noStrike" dirty="0">
                          <a:solidFill>
                            <a:srgbClr val="FF0000"/>
                          </a:solidFill>
                          <a:effectLst/>
                          <a:latin typeface="Calibri"/>
                        </a:rPr>
                        <a:t>CDR</a:t>
                      </a:r>
                      <a:r>
                        <a:rPr lang="en-US" sz="1800" b="1" i="0" u="none" strike="noStrike" dirty="0">
                          <a:solidFill>
                            <a:srgbClr val="3366FF"/>
                          </a:solidFill>
                          <a:effectLst/>
                          <a:latin typeface="Calibri"/>
                        </a:rPr>
                        <a:t>)</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1EFF12"/>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2224">
                <a:tc>
                  <a:txBody>
                    <a:bodyPr/>
                    <a:lstStyle/>
                    <a:p>
                      <a:pPr algn="ctr" fontAlgn="b"/>
                      <a:r>
                        <a:rPr lang="en-US" sz="1800" b="1" i="0" u="none" strike="noStrike" dirty="0">
                          <a:solidFill>
                            <a:srgbClr val="3366FF"/>
                          </a:solidFill>
                          <a:effectLst/>
                          <a:latin typeface="Calibri"/>
                        </a:rPr>
                        <a:t>Technical Design Report (</a:t>
                      </a:r>
                      <a:r>
                        <a:rPr lang="en-US" sz="1800" b="1" i="0" u="none" strike="noStrike" dirty="0">
                          <a:solidFill>
                            <a:srgbClr val="FF0000"/>
                          </a:solidFill>
                          <a:effectLst/>
                          <a:latin typeface="Calibri"/>
                        </a:rPr>
                        <a:t>TDR</a:t>
                      </a:r>
                      <a:r>
                        <a:rPr lang="en-US" sz="1800" b="1" i="0" u="none" strike="noStrike" dirty="0">
                          <a:solidFill>
                            <a:srgbClr val="3366FF"/>
                          </a:solidFill>
                          <a:effectLst/>
                          <a:latin typeface="Calibri"/>
                        </a:rPr>
                        <a:t>)</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2224">
                <a:tc>
                  <a:txBody>
                    <a:bodyPr/>
                    <a:lstStyle/>
                    <a:p>
                      <a:pPr algn="ctr" fontAlgn="b"/>
                      <a:r>
                        <a:rPr lang="en-US" sz="1800" b="1" i="0" u="none" strike="noStrike" dirty="0">
                          <a:solidFill>
                            <a:srgbClr val="3366FF"/>
                          </a:solidFill>
                          <a:effectLst/>
                          <a:latin typeface="Calibri"/>
                        </a:rPr>
                        <a:t>Construction</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8250">
                <a:tc>
                  <a:txBody>
                    <a:bodyPr/>
                    <a:lstStyle/>
                    <a:p>
                      <a:pPr algn="ctr" fontAlgn="b"/>
                      <a:r>
                        <a:rPr lang="en-US" sz="1800" b="1" i="0" u="none" strike="noStrike" dirty="0">
                          <a:solidFill>
                            <a:srgbClr val="3366FF"/>
                          </a:solidFill>
                          <a:effectLst/>
                          <a:latin typeface="Calibri"/>
                        </a:rPr>
                        <a:t>Commissioning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32224">
                <a:tc>
                  <a:txBody>
                    <a:bodyPr/>
                    <a:lstStyle/>
                    <a:p>
                      <a:pPr algn="ctr" fontAlgn="b"/>
                      <a:r>
                        <a:rPr lang="en-US" sz="1800" b="1" i="0" u="none" strike="noStrike" dirty="0">
                          <a:solidFill>
                            <a:srgbClr val="3366FF"/>
                          </a:solidFill>
                          <a:effectLst/>
                          <a:latin typeface="Calibri"/>
                        </a:rPr>
                        <a:t>Upgrade</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chemeClr val="bg1"/>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6"/>
                  </a:ext>
                </a:extLst>
              </a:tr>
            </a:tbl>
          </a:graphicData>
        </a:graphic>
      </p:graphicFrame>
      <p:sp>
        <p:nvSpPr>
          <p:cNvPr id="8" name="TextBox 6"/>
          <p:cNvSpPr txBox="1"/>
          <p:nvPr/>
        </p:nvSpPr>
        <p:spPr>
          <a:xfrm>
            <a:off x="193027" y="4033404"/>
            <a:ext cx="4118010" cy="2308324"/>
          </a:xfrm>
          <a:prstGeom prst="rect">
            <a:avLst/>
          </a:prstGeom>
          <a:noFill/>
        </p:spPr>
        <p:txBody>
          <a:bodyPr wrap="square" rtlCol="0">
            <a:spAutoFit/>
          </a:bodyPr>
          <a:lstStyle/>
          <a:p>
            <a:r>
              <a:rPr lang="en-US" sz="2400" b="1" dirty="0">
                <a:solidFill>
                  <a:srgbClr val="FF0000"/>
                </a:solidFill>
                <a:sym typeface="Wingdings"/>
              </a:rPr>
              <a:t>A unique precision frontier in the world for 30  years!</a:t>
            </a:r>
            <a:r>
              <a:rPr lang="en-US" sz="2400" b="1" dirty="0">
                <a:sym typeface="Wingdings"/>
              </a:rPr>
              <a:t> </a:t>
            </a:r>
          </a:p>
          <a:p>
            <a:endParaRPr lang="en-US" sz="2400" b="1" dirty="0">
              <a:sym typeface="Wingdings"/>
            </a:endParaRPr>
          </a:p>
          <a:p>
            <a:r>
              <a:rPr lang="en-US" altLang="zh-CN" sz="2400" b="1" dirty="0">
                <a:solidFill>
                  <a:srgbClr val="0036FA"/>
                </a:solidFill>
                <a:sym typeface="Wingdings"/>
              </a:rPr>
              <a:t>R&amp;D budget: 200M RMB</a:t>
            </a:r>
          </a:p>
          <a:p>
            <a:r>
              <a:rPr lang="en-US" sz="2400" b="1" dirty="0">
                <a:solidFill>
                  <a:srgbClr val="0036FA"/>
                </a:solidFill>
                <a:sym typeface="Wingdings"/>
              </a:rPr>
              <a:t>Total budget: 4B RMB (estimated in 2014)</a:t>
            </a:r>
            <a:r>
              <a:rPr lang="en-US" sz="2400" b="1" dirty="0">
                <a:solidFill>
                  <a:srgbClr val="0036FA"/>
                </a:solidFill>
              </a:rPr>
              <a:t>    </a:t>
            </a:r>
          </a:p>
        </p:txBody>
      </p:sp>
      <p:pic>
        <p:nvPicPr>
          <p:cNvPr id="9" name="table"/>
          <p:cNvPicPr>
            <a:picLocks noChangeAspect="1"/>
          </p:cNvPicPr>
          <p:nvPr/>
        </p:nvPicPr>
        <p:blipFill>
          <a:blip r:embed="rId2"/>
          <a:stretch>
            <a:fillRect/>
          </a:stretch>
        </p:blipFill>
        <p:spPr>
          <a:xfrm>
            <a:off x="5484958" y="4033404"/>
            <a:ext cx="2895600" cy="2513399"/>
          </a:xfrm>
          <a:prstGeom prst="rect">
            <a:avLst/>
          </a:prstGeom>
        </p:spPr>
      </p:pic>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34</a:t>
            </a:fld>
            <a:endParaRPr lang="en-US" dirty="0"/>
          </a:p>
        </p:txBody>
      </p:sp>
    </p:spTree>
    <p:extLst>
      <p:ext uri="{BB962C8B-B14F-4D97-AF65-F5344CB8AC3E}">
        <p14:creationId xmlns:p14="http://schemas.microsoft.com/office/powerpoint/2010/main" val="1392857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International Collaboration</a:t>
            </a:r>
            <a:endParaRPr lang="zh-CN" altLang="en-US" dirty="0"/>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831" y="836124"/>
            <a:ext cx="6632677" cy="356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675995" y="1086882"/>
            <a:ext cx="4753120" cy="1292662"/>
          </a:xfrm>
          <a:prstGeom prst="rect">
            <a:avLst/>
          </a:prstGeom>
          <a:solidFill>
            <a:schemeClr val="bg1"/>
          </a:solidFill>
        </p:spPr>
        <p:txBody>
          <a:bodyPr wrap="square" rtlCol="0">
            <a:spAutoFit/>
          </a:bodyPr>
          <a:lstStyle/>
          <a:p>
            <a:pPr>
              <a:lnSpc>
                <a:spcPct val="130000"/>
              </a:lnSpc>
            </a:pPr>
            <a:r>
              <a:rPr lang="en-US" altLang="zh-CN" sz="2000" b="1" dirty="0"/>
              <a:t>Super Charm-Tau at </a:t>
            </a:r>
            <a:r>
              <a:rPr lang="en-US" altLang="zh-CN" sz="2000" b="1" dirty="0">
                <a:solidFill>
                  <a:srgbClr val="FF0000"/>
                </a:solidFill>
              </a:rPr>
              <a:t>Novosibirsk</a:t>
            </a:r>
            <a:r>
              <a:rPr lang="en-US" altLang="zh-CN" sz="2000" b="1" dirty="0"/>
              <a:t>, </a:t>
            </a:r>
            <a:r>
              <a:rPr lang="en-US" altLang="zh-CN" sz="2000" b="1" dirty="0" smtClean="0"/>
              <a:t>Russia, </a:t>
            </a:r>
            <a:r>
              <a:rPr lang="en-US" altLang="zh-CN" sz="2000" b="1" dirty="0" err="1">
                <a:solidFill>
                  <a:srgbClr val="FF0000"/>
                </a:solidFill>
              </a:rPr>
              <a:t>Budker</a:t>
            </a:r>
            <a:r>
              <a:rPr lang="en-US" altLang="zh-CN" sz="2000" b="1" dirty="0">
                <a:solidFill>
                  <a:srgbClr val="FF0000"/>
                </a:solidFill>
              </a:rPr>
              <a:t> Institute </a:t>
            </a:r>
            <a:r>
              <a:rPr lang="en-US" altLang="zh-CN" sz="2000" b="1" dirty="0"/>
              <a:t>of Nuclear </a:t>
            </a:r>
            <a:r>
              <a:rPr lang="en-US" altLang="zh-CN" sz="2000" b="1" dirty="0" smtClean="0"/>
              <a:t>Physics. A </a:t>
            </a:r>
            <a:r>
              <a:rPr lang="en-US" altLang="zh-CN" sz="2000" dirty="0"/>
              <a:t>l</a:t>
            </a:r>
            <a:r>
              <a:rPr lang="en-US" altLang="zh-CN" sz="2000" b="1" dirty="0" smtClean="0"/>
              <a:t>ong </a:t>
            </a:r>
            <a:r>
              <a:rPr lang="en-US" altLang="zh-CN" sz="2000" b="1" dirty="0"/>
              <a:t>history…..</a:t>
            </a:r>
            <a:endParaRPr lang="zh-CN" altLang="en-US" sz="2000" b="1" dirty="0"/>
          </a:p>
        </p:txBody>
      </p:sp>
      <p:sp>
        <p:nvSpPr>
          <p:cNvPr id="9" name="文本框 8"/>
          <p:cNvSpPr txBox="1"/>
          <p:nvPr/>
        </p:nvSpPr>
        <p:spPr>
          <a:xfrm>
            <a:off x="377443" y="4262288"/>
            <a:ext cx="8690357" cy="1815882"/>
          </a:xfrm>
          <a:prstGeom prst="rect">
            <a:avLst/>
          </a:prstGeom>
          <a:noFill/>
        </p:spPr>
        <p:txBody>
          <a:bodyPr wrap="square" rtlCol="0">
            <a:spAutoFit/>
          </a:bodyPr>
          <a:lstStyle/>
          <a:p>
            <a:pPr marL="285750" indent="-285750">
              <a:lnSpc>
                <a:spcPct val="140000"/>
              </a:lnSpc>
              <a:buFont typeface="Arial" panose="020B0604020202020204" pitchFamily="34" charset="0"/>
              <a:buChar char="•"/>
            </a:pPr>
            <a:r>
              <a:rPr lang="en-US" altLang="zh-CN" sz="2000" b="1" dirty="0"/>
              <a:t>Pre-Agreement of Joint effort on R&amp;D, details are under negotiation  </a:t>
            </a:r>
          </a:p>
          <a:p>
            <a:pPr marL="285750" indent="-285750">
              <a:lnSpc>
                <a:spcPct val="140000"/>
              </a:lnSpc>
              <a:buFont typeface="Arial" panose="020B0604020202020204" pitchFamily="34" charset="0"/>
              <a:buChar char="•"/>
            </a:pPr>
            <a:r>
              <a:rPr lang="en-US" altLang="zh-CN" sz="2000" b="1" dirty="0"/>
              <a:t>Joint workshop between China, Russia, and Europe</a:t>
            </a:r>
          </a:p>
          <a:p>
            <a:pPr marL="644400" indent="-285750">
              <a:lnSpc>
                <a:spcPct val="140000"/>
              </a:lnSpc>
              <a:buFont typeface="Arial" panose="020B0604020202020204" pitchFamily="34" charset="0"/>
              <a:buChar char="•"/>
            </a:pPr>
            <a:r>
              <a:rPr lang="en-US" altLang="zh-CN" sz="2000" b="1" dirty="0"/>
              <a:t>2018 UCAS (March),  Novosibirsk (May),  </a:t>
            </a:r>
            <a:r>
              <a:rPr lang="en-US" altLang="zh-CN" sz="2000" b="1" dirty="0" err="1"/>
              <a:t>Orsay</a:t>
            </a:r>
            <a:r>
              <a:rPr lang="en-US" altLang="zh-CN" sz="2000" b="1" dirty="0"/>
              <a:t> (December)</a:t>
            </a:r>
          </a:p>
          <a:p>
            <a:pPr marL="644400" indent="-285750">
              <a:lnSpc>
                <a:spcPct val="140000"/>
              </a:lnSpc>
              <a:buFont typeface="Arial" panose="020B0604020202020204" pitchFamily="34" charset="0"/>
              <a:buChar char="•"/>
            </a:pPr>
            <a:r>
              <a:rPr lang="en-US" altLang="zh-CN" sz="2000" b="1" dirty="0"/>
              <a:t>2019 </a:t>
            </a:r>
            <a:r>
              <a:rPr lang="en-US" altLang="zh-CN" sz="2000" dirty="0" smtClean="0"/>
              <a:t>Moscow</a:t>
            </a:r>
            <a:r>
              <a:rPr lang="en-US" altLang="zh-CN" sz="2000" dirty="0"/>
              <a:t> </a:t>
            </a:r>
            <a:r>
              <a:rPr lang="en-US" altLang="zh-CN" sz="2000" dirty="0" smtClean="0"/>
              <a:t>(September)</a:t>
            </a:r>
            <a:endParaRPr lang="en-US" altLang="zh-CN" sz="2000" b="1" dirty="0"/>
          </a:p>
        </p:txBody>
      </p: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35</a:t>
            </a:fld>
            <a:endParaRPr lang="en-US" dirty="0"/>
          </a:p>
        </p:txBody>
      </p:sp>
    </p:spTree>
    <p:extLst>
      <p:ext uri="{BB962C8B-B14F-4D97-AF65-F5344CB8AC3E}">
        <p14:creationId xmlns:p14="http://schemas.microsoft.com/office/powerpoint/2010/main" val="2074104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Science &amp; Technology Review</a:t>
            </a:r>
            <a:endParaRPr lang="zh-CN" altLang="en-US" dirty="0"/>
          </a:p>
        </p:txBody>
      </p:sp>
      <p:pic>
        <p:nvPicPr>
          <p:cNvPr id="10" name="图片 9">
            <a:extLst>
              <a:ext uri="{FF2B5EF4-FFF2-40B4-BE49-F238E27FC236}">
                <a16:creationId xmlns:a16="http://schemas.microsoft.com/office/drawing/2014/main" xmlns="" id="{B5255A0A-460D-4CA3-9244-65F5643881AE}"/>
              </a:ext>
            </a:extLst>
          </p:cNvPr>
          <p:cNvPicPr>
            <a:picLocks noChangeAspect="1"/>
          </p:cNvPicPr>
          <p:nvPr/>
        </p:nvPicPr>
        <p:blipFill>
          <a:blip r:embed="rId3"/>
          <a:stretch>
            <a:fillRect/>
          </a:stretch>
        </p:blipFill>
        <p:spPr>
          <a:xfrm>
            <a:off x="104216" y="1028087"/>
            <a:ext cx="8935568" cy="5149311"/>
          </a:xfrm>
          <a:prstGeom prst="rect">
            <a:avLst/>
          </a:prstGeom>
        </p:spPr>
      </p:pic>
      <p:sp>
        <p:nvSpPr>
          <p:cNvPr id="2" name="Date Placeholder 1"/>
          <p:cNvSpPr>
            <a:spLocks noGrp="1"/>
          </p:cNvSpPr>
          <p:nvPr>
            <p:ph type="dt" sz="half" idx="11"/>
          </p:nvPr>
        </p:nvSpPr>
        <p:spPr/>
        <p:txBody>
          <a:bodyPr/>
          <a:lstStyle/>
          <a:p>
            <a:r>
              <a:rPr lang="en-US" altLang="zh-CN" smtClean="0"/>
              <a:t>HFCPV2019</a:t>
            </a:r>
            <a:endParaRPr lang="zh-CN" altLang="en-US"/>
          </a:p>
        </p:txBody>
      </p:sp>
      <p:sp>
        <p:nvSpPr>
          <p:cNvPr id="4" name="Footer Placeholder 3"/>
          <p:cNvSpPr>
            <a:spLocks noGrp="1"/>
          </p:cNvSpPr>
          <p:nvPr>
            <p:ph type="ftr" sz="quarter" idx="12"/>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0"/>
          </p:nvPr>
        </p:nvSpPr>
        <p:spPr/>
        <p:txBody>
          <a:bodyPr/>
          <a:lstStyle/>
          <a:p>
            <a:fld id="{C973300C-797F-D148-A78D-320196FBAF04}" type="slidenum">
              <a:rPr lang="en-US" smtClean="0"/>
              <a:pPr/>
              <a:t>36</a:t>
            </a:fld>
            <a:endParaRPr lang="en-US" dirty="0"/>
          </a:p>
        </p:txBody>
      </p:sp>
    </p:spTree>
    <p:extLst>
      <p:ext uri="{BB962C8B-B14F-4D97-AF65-F5344CB8AC3E}">
        <p14:creationId xmlns:p14="http://schemas.microsoft.com/office/powerpoint/2010/main" val="37010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Institutions shown Interest</a:t>
            </a:r>
            <a:endParaRPr lang="zh-CN" altLang="en-US" dirty="0"/>
          </a:p>
        </p:txBody>
      </p:sp>
      <p:sp>
        <p:nvSpPr>
          <p:cNvPr id="7" name="Rectangle 7"/>
          <p:cNvSpPr>
            <a:spLocks noGrp="1"/>
          </p:cNvSpPr>
          <p:nvPr>
            <p:ph idx="1"/>
          </p:nvPr>
        </p:nvSpPr>
        <p:spPr>
          <a:xfrm>
            <a:off x="157501" y="821658"/>
            <a:ext cx="5646951" cy="5736955"/>
          </a:xfrm>
          <a:prstGeom prst="rect">
            <a:avLst/>
          </a:prstGeom>
        </p:spPr>
        <p:txBody>
          <a:bodyPr wrap="square">
            <a:spAutoFit/>
          </a:bodyPr>
          <a:lstStyle/>
          <a:p>
            <a:pPr marL="285750" lvl="0" indent="-285750">
              <a:buFont typeface="Arial"/>
              <a:buChar char="•"/>
            </a:pPr>
            <a:r>
              <a:rPr lang="en-US" sz="1400" b="0" dirty="0">
                <a:solidFill>
                  <a:srgbClr val="FF0000"/>
                </a:solidFill>
              </a:rPr>
              <a:t>University of Science and Technology of China</a:t>
            </a:r>
            <a:endParaRPr lang="en-US" sz="1400" b="0" baseline="30000" dirty="0">
              <a:solidFill>
                <a:srgbClr val="FF0000"/>
              </a:solidFill>
            </a:endParaRPr>
          </a:p>
          <a:p>
            <a:pPr marL="285750" lvl="0" indent="-285750">
              <a:buFont typeface="Arial"/>
              <a:buChar char="•"/>
            </a:pPr>
            <a:r>
              <a:rPr lang="en-US" sz="1400" b="0" dirty="0">
                <a:solidFill>
                  <a:srgbClr val="FF0000"/>
                </a:solidFill>
              </a:rPr>
              <a:t>Institute of High Energy Physics, CAS</a:t>
            </a:r>
          </a:p>
          <a:p>
            <a:pPr marL="285750" lvl="0" indent="-285750">
              <a:buFont typeface="Arial"/>
              <a:buChar char="•"/>
            </a:pPr>
            <a:r>
              <a:rPr lang="en-US" sz="1400" b="0" dirty="0">
                <a:solidFill>
                  <a:srgbClr val="FF0000"/>
                </a:solidFill>
              </a:rPr>
              <a:t>Institute of Theoretical Physics, CAS </a:t>
            </a:r>
          </a:p>
          <a:p>
            <a:pPr marL="285750" lvl="0" indent="-285750">
              <a:buFont typeface="Arial"/>
              <a:buChar char="•"/>
            </a:pPr>
            <a:r>
              <a:rPr lang="en-US" sz="1400" b="0" dirty="0">
                <a:solidFill>
                  <a:srgbClr val="FF0000"/>
                </a:solidFill>
              </a:rPr>
              <a:t>Tsinghua University</a:t>
            </a:r>
          </a:p>
          <a:p>
            <a:pPr marL="285750" lvl="0" indent="-285750">
              <a:buFont typeface="Arial"/>
              <a:buChar char="•"/>
            </a:pPr>
            <a:r>
              <a:rPr lang="en-US" sz="1400" b="0" dirty="0">
                <a:solidFill>
                  <a:srgbClr val="FF0000"/>
                </a:solidFill>
              </a:rPr>
              <a:t>University of Chinese Academy of Sciences </a:t>
            </a:r>
          </a:p>
          <a:p>
            <a:pPr marL="285750" lvl="0" indent="-285750">
              <a:buFont typeface="Arial"/>
              <a:buChar char="•"/>
            </a:pPr>
            <a:r>
              <a:rPr lang="en-US" sz="1400" b="0" dirty="0">
                <a:solidFill>
                  <a:srgbClr val="FF0000"/>
                </a:solidFill>
              </a:rPr>
              <a:t>Shandong University </a:t>
            </a:r>
          </a:p>
          <a:p>
            <a:pPr marL="285750" lvl="0" indent="-285750">
              <a:buFont typeface="Arial"/>
              <a:buChar char="•"/>
            </a:pPr>
            <a:r>
              <a:rPr lang="en-US" sz="1400" b="0" dirty="0">
                <a:solidFill>
                  <a:srgbClr val="FF0000"/>
                </a:solidFill>
              </a:rPr>
              <a:t>Shanghai </a:t>
            </a:r>
            <a:r>
              <a:rPr lang="en-US" sz="1400" b="0" dirty="0" err="1">
                <a:solidFill>
                  <a:srgbClr val="FF0000"/>
                </a:solidFill>
              </a:rPr>
              <a:t>Jiaotong</a:t>
            </a:r>
            <a:r>
              <a:rPr lang="en-US" sz="1400" b="0" dirty="0">
                <a:solidFill>
                  <a:srgbClr val="FF0000"/>
                </a:solidFill>
              </a:rPr>
              <a:t> University</a:t>
            </a:r>
          </a:p>
          <a:p>
            <a:pPr marL="285750" lvl="0" indent="-285750">
              <a:buFont typeface="Arial"/>
              <a:buChar char="•"/>
            </a:pPr>
            <a:r>
              <a:rPr lang="en-US" sz="1400" b="0" dirty="0">
                <a:solidFill>
                  <a:srgbClr val="FF0000"/>
                </a:solidFill>
              </a:rPr>
              <a:t>Peking University</a:t>
            </a:r>
          </a:p>
          <a:p>
            <a:pPr marL="285750" lvl="0" indent="-285750">
              <a:buFont typeface="Arial"/>
              <a:buChar char="•"/>
            </a:pPr>
            <a:r>
              <a:rPr lang="en-US" sz="1400" b="0" dirty="0">
                <a:solidFill>
                  <a:srgbClr val="FF0000"/>
                </a:solidFill>
              </a:rPr>
              <a:t>Zhejiang University</a:t>
            </a:r>
          </a:p>
          <a:p>
            <a:pPr marL="285750" lvl="0" indent="-285750">
              <a:buFont typeface="Arial"/>
              <a:buChar char="•"/>
            </a:pPr>
            <a:r>
              <a:rPr lang="en-US" sz="1400" b="0" dirty="0">
                <a:solidFill>
                  <a:srgbClr val="FF0000"/>
                </a:solidFill>
              </a:rPr>
              <a:t>Nanjing University </a:t>
            </a:r>
          </a:p>
          <a:p>
            <a:pPr marL="285750" lvl="0" indent="-285750">
              <a:buFont typeface="Arial"/>
              <a:buChar char="•"/>
            </a:pPr>
            <a:r>
              <a:rPr lang="en-US" sz="1400" b="0" dirty="0">
                <a:solidFill>
                  <a:srgbClr val="FF0000"/>
                </a:solidFill>
              </a:rPr>
              <a:t>Nankai University</a:t>
            </a:r>
          </a:p>
          <a:p>
            <a:pPr marL="285750" lvl="0" indent="-285750">
              <a:buFont typeface="Arial"/>
              <a:buChar char="•"/>
            </a:pPr>
            <a:r>
              <a:rPr lang="en-US" sz="1400" b="0" dirty="0">
                <a:solidFill>
                  <a:srgbClr val="FF0000"/>
                </a:solidFill>
              </a:rPr>
              <a:t>Wuhan University </a:t>
            </a:r>
          </a:p>
          <a:p>
            <a:pPr marL="285750" lvl="0" indent="-285750">
              <a:buFont typeface="Arial"/>
              <a:buChar char="•"/>
            </a:pPr>
            <a:r>
              <a:rPr lang="en-US" altLang="zh-CN" sz="1400" b="0" dirty="0">
                <a:solidFill>
                  <a:srgbClr val="FF0000"/>
                </a:solidFill>
              </a:rPr>
              <a:t>Central China Normal University </a:t>
            </a:r>
            <a:r>
              <a:rPr lang="en-US" sz="1400" b="0" dirty="0">
                <a:solidFill>
                  <a:srgbClr val="FF0000"/>
                </a:solidFill>
              </a:rPr>
              <a:t>Lanzhou University</a:t>
            </a:r>
          </a:p>
          <a:p>
            <a:pPr marL="285750" lvl="0" indent="-285750">
              <a:buFont typeface="Arial"/>
              <a:buChar char="•"/>
            </a:pPr>
            <a:r>
              <a:rPr lang="en-US" sz="1400" b="0" dirty="0">
                <a:solidFill>
                  <a:srgbClr val="FF0000"/>
                </a:solidFill>
              </a:rPr>
              <a:t>University of Southern China </a:t>
            </a:r>
          </a:p>
          <a:p>
            <a:pPr marL="285750" lvl="0" indent="-285750">
              <a:buFont typeface="Arial"/>
              <a:buChar char="•"/>
            </a:pPr>
            <a:r>
              <a:rPr lang="en-US" altLang="zh-CN" sz="1400" b="0" dirty="0">
                <a:solidFill>
                  <a:srgbClr val="FF0000"/>
                </a:solidFill>
              </a:rPr>
              <a:t>Beijing University of Aeronautics and Astronautics</a:t>
            </a:r>
          </a:p>
          <a:p>
            <a:pPr marL="285750" lvl="0" indent="-285750">
              <a:buFont typeface="Arial"/>
              <a:buChar char="•"/>
            </a:pPr>
            <a:r>
              <a:rPr lang="en-US" altLang="zh-CN" sz="1400" b="0" dirty="0">
                <a:solidFill>
                  <a:srgbClr val="FF0000"/>
                </a:solidFill>
              </a:rPr>
              <a:t>…….</a:t>
            </a:r>
          </a:p>
          <a:p>
            <a:pPr marL="285750" lvl="0" indent="-285750">
              <a:buFont typeface="Arial"/>
              <a:buChar char="•"/>
            </a:pPr>
            <a:r>
              <a:rPr lang="en-US" altLang="zh-CN" sz="1400" b="0" dirty="0"/>
              <a:t>Institute for Basic Science, Daejeon, Korea</a:t>
            </a:r>
            <a:endParaRPr lang="en-US" altLang="zh-CN" sz="1400" b="0" dirty="0">
              <a:solidFill>
                <a:srgbClr val="FF0000"/>
              </a:solidFill>
            </a:endParaRPr>
          </a:p>
          <a:p>
            <a:pPr marL="285750" lvl="0" indent="-285750">
              <a:buFont typeface="Arial"/>
              <a:buChar char="•"/>
            </a:pPr>
            <a:r>
              <a:rPr lang="en-US" altLang="zh-CN" sz="1400" b="0" dirty="0" err="1"/>
              <a:t>Dubna</a:t>
            </a:r>
            <a:r>
              <a:rPr lang="en-US" altLang="zh-CN" sz="1400" b="0" dirty="0"/>
              <a:t>, Russia</a:t>
            </a:r>
          </a:p>
          <a:p>
            <a:pPr marL="285750" lvl="0" indent="-285750">
              <a:buFont typeface="Arial"/>
              <a:buChar char="•"/>
            </a:pPr>
            <a:r>
              <a:rPr lang="en-US" altLang="zh-CN" sz="1400" b="0" dirty="0" err="1"/>
              <a:t>Budker</a:t>
            </a:r>
            <a:r>
              <a:rPr lang="en-US" altLang="zh-CN" sz="1400" b="0" dirty="0"/>
              <a:t> Institute and Novosibirsk University, Russia</a:t>
            </a:r>
          </a:p>
          <a:p>
            <a:pPr marL="285750" indent="-285750">
              <a:buFont typeface="Arial"/>
              <a:buChar char="•"/>
            </a:pPr>
            <a:r>
              <a:rPr lang="en-US" altLang="zh-CN" sz="1400" b="0" dirty="0"/>
              <a:t>T. Shevchenko National University of Kyiv, Kyiv, Ukraine</a:t>
            </a:r>
          </a:p>
          <a:p>
            <a:pPr marL="285750" lvl="0" indent="-285750">
              <a:buFont typeface="Arial"/>
              <a:buChar char="•"/>
            </a:pPr>
            <a:r>
              <a:rPr lang="en-US" altLang="zh-CN" sz="1400" b="0" dirty="0"/>
              <a:t>University Ljubljana and </a:t>
            </a:r>
            <a:r>
              <a:rPr lang="en-US" altLang="zh-CN" sz="1400" b="0" dirty="0" err="1"/>
              <a:t>Jozef</a:t>
            </a:r>
            <a:r>
              <a:rPr lang="en-US" altLang="zh-CN" sz="1400" b="0" dirty="0"/>
              <a:t> Stefan Institute Ljubljana, Slovenia</a:t>
            </a:r>
          </a:p>
          <a:p>
            <a:pPr marL="285750" lvl="0" indent="-285750">
              <a:buFont typeface="Arial"/>
              <a:buChar char="•"/>
            </a:pPr>
            <a:r>
              <a:rPr lang="en-US" altLang="zh-CN" sz="1400" b="0" dirty="0" err="1"/>
              <a:t>Jozef</a:t>
            </a:r>
            <a:r>
              <a:rPr lang="en-US" altLang="zh-CN" sz="1400" b="0" dirty="0"/>
              <a:t> Stefan Institute Ljubljana, Slovenia</a:t>
            </a:r>
          </a:p>
        </p:txBody>
      </p:sp>
      <p:sp>
        <p:nvSpPr>
          <p:cNvPr id="8" name="内容占位符 2"/>
          <p:cNvSpPr txBox="1">
            <a:spLocks/>
          </p:cNvSpPr>
          <p:nvPr/>
        </p:nvSpPr>
        <p:spPr>
          <a:xfrm>
            <a:off x="5231075" y="956449"/>
            <a:ext cx="3912925" cy="51064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60000"/>
              </a:lnSpc>
            </a:pPr>
            <a:r>
              <a:rPr lang="en-US" altLang="zh-CN" sz="1400" dirty="0">
                <a:latin typeface="Times New Roman" panose="02020603050405020304" pitchFamily="18" charset="0"/>
                <a:cs typeface="Times New Roman" panose="02020603050405020304" pitchFamily="18" charset="0"/>
              </a:rPr>
              <a:t>Stanford University, USA</a:t>
            </a:r>
          </a:p>
          <a:p>
            <a:pPr>
              <a:lnSpc>
                <a:spcPct val="60000"/>
              </a:lnSpc>
            </a:pPr>
            <a:r>
              <a:rPr lang="en-US" altLang="zh-CN" sz="1400" dirty="0">
                <a:latin typeface="Times New Roman" panose="02020603050405020304" pitchFamily="18" charset="0"/>
                <a:cs typeface="Times New Roman" panose="02020603050405020304" pitchFamily="18" charset="0"/>
              </a:rPr>
              <a:t>Wayne State University, USA</a:t>
            </a:r>
          </a:p>
          <a:p>
            <a:pPr>
              <a:lnSpc>
                <a:spcPct val="60000"/>
              </a:lnSpc>
            </a:pPr>
            <a:r>
              <a:rPr lang="en-US" altLang="zh-CN" sz="1400" dirty="0">
                <a:latin typeface="Times New Roman" panose="02020603050405020304" pitchFamily="18" charset="0"/>
                <a:cs typeface="Times New Roman" panose="02020603050405020304" pitchFamily="18" charset="0"/>
              </a:rPr>
              <a:t>Carnegie Mellon University, USA</a:t>
            </a:r>
          </a:p>
          <a:p>
            <a:pPr>
              <a:lnSpc>
                <a:spcPct val="60000"/>
              </a:lnSpc>
            </a:pPr>
            <a:r>
              <a:rPr lang="en-US" altLang="zh-CN" sz="1400" dirty="0">
                <a:latin typeface="Times New Roman" panose="02020603050405020304" pitchFamily="18" charset="0"/>
                <a:cs typeface="Times New Roman" panose="02020603050405020304" pitchFamily="18" charset="0"/>
              </a:rPr>
              <a:t>GSI Darmstadt and Goethe University Frankfurt, </a:t>
            </a:r>
          </a:p>
          <a:p>
            <a:pPr marL="0" indent="0">
              <a:lnSpc>
                <a:spcPct val="60000"/>
              </a:lnSpc>
              <a:buNone/>
            </a:pPr>
            <a:r>
              <a:rPr lang="en-US" altLang="zh-CN" sz="1400" dirty="0">
                <a:latin typeface="Times New Roman" panose="02020603050405020304" pitchFamily="18" charset="0"/>
                <a:cs typeface="Times New Roman" panose="02020603050405020304" pitchFamily="18" charset="0"/>
              </a:rPr>
              <a:t>      Germany</a:t>
            </a:r>
            <a:endParaRPr lang="zh-CN" altLang="zh-CN" sz="1400" dirty="0">
              <a:latin typeface="Times New Roman" panose="02020603050405020304" pitchFamily="18" charset="0"/>
              <a:cs typeface="Times New Roman" panose="02020603050405020304" pitchFamily="18" charset="0"/>
            </a:endParaRPr>
          </a:p>
          <a:p>
            <a:pPr>
              <a:lnSpc>
                <a:spcPct val="60000"/>
              </a:lnSpc>
            </a:pPr>
            <a:r>
              <a:rPr lang="en-US" altLang="zh-CN" sz="1400" dirty="0">
                <a:latin typeface="Times New Roman" panose="02020603050405020304" pitchFamily="18" charset="0"/>
                <a:cs typeface="Times New Roman" panose="02020603050405020304" pitchFamily="18" charset="0"/>
              </a:rPr>
              <a:t>Goethe University Frankfurt, Germany</a:t>
            </a:r>
          </a:p>
          <a:p>
            <a:pPr>
              <a:lnSpc>
                <a:spcPct val="60000"/>
              </a:lnSpc>
            </a:pPr>
            <a:r>
              <a:rPr lang="en-US" altLang="zh-CN" sz="1400" dirty="0">
                <a:latin typeface="Times New Roman" panose="02020603050405020304" pitchFamily="18" charset="0"/>
                <a:cs typeface="Times New Roman" panose="02020603050405020304" pitchFamily="18" charset="0"/>
              </a:rPr>
              <a:t>GSI Darmstadt, Germany</a:t>
            </a:r>
          </a:p>
          <a:p>
            <a:pPr>
              <a:lnSpc>
                <a:spcPct val="60000"/>
              </a:lnSpc>
            </a:pPr>
            <a:r>
              <a:rPr lang="en-US" altLang="zh-CN" sz="1400" dirty="0">
                <a:latin typeface="Times New Roman" panose="02020603050405020304" pitchFamily="18" charset="0"/>
                <a:cs typeface="Times New Roman" panose="02020603050405020304" pitchFamily="18" charset="0"/>
              </a:rPr>
              <a:t>Johannes Gutenberg University Mainz, Germany</a:t>
            </a:r>
          </a:p>
          <a:p>
            <a:pPr>
              <a:lnSpc>
                <a:spcPct val="60000"/>
              </a:lnSpc>
            </a:pPr>
            <a:r>
              <a:rPr lang="en-US" altLang="zh-CN" sz="1400" dirty="0">
                <a:latin typeface="Times New Roman" panose="02020603050405020304" pitchFamily="18" charset="0"/>
                <a:cs typeface="Times New Roman" panose="02020603050405020304" pitchFamily="18" charset="0"/>
              </a:rPr>
              <a:t>Helmholtz Institute Mainz, Germany</a:t>
            </a:r>
          </a:p>
          <a:p>
            <a:pPr>
              <a:lnSpc>
                <a:spcPct val="60000"/>
              </a:lnSpc>
            </a:pPr>
            <a:r>
              <a:rPr lang="en-US" altLang="zh-CN" sz="1400" dirty="0">
                <a:latin typeface="Times New Roman" panose="02020603050405020304" pitchFamily="18" charset="0"/>
                <a:cs typeface="Times New Roman" panose="02020603050405020304" pitchFamily="18" charset="0"/>
              </a:rPr>
              <a:t>LAL (IN2P3/CNRS and Paris-</a:t>
            </a:r>
            <a:r>
              <a:rPr lang="en-US" altLang="zh-CN" sz="1400" dirty="0" err="1">
                <a:latin typeface="Times New Roman" panose="02020603050405020304" pitchFamily="18" charset="0"/>
                <a:cs typeface="Times New Roman" panose="02020603050405020304" pitchFamily="18" charset="0"/>
              </a:rPr>
              <a:t>Sud</a:t>
            </a:r>
            <a:r>
              <a:rPr lang="en-US" altLang="zh-CN" sz="1400" dirty="0">
                <a:latin typeface="Times New Roman" panose="02020603050405020304" pitchFamily="18" charset="0"/>
                <a:cs typeface="Times New Roman" panose="02020603050405020304" pitchFamily="18" charset="0"/>
              </a:rPr>
              <a:t> University), </a:t>
            </a:r>
          </a:p>
          <a:p>
            <a:pPr marL="0" indent="0">
              <a:lnSpc>
                <a:spcPct val="60000"/>
              </a:lnSpc>
              <a:buNone/>
            </a:pP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Orsay</a:t>
            </a:r>
            <a:r>
              <a:rPr lang="en-US" altLang="zh-CN" sz="1400" dirty="0">
                <a:latin typeface="Times New Roman" panose="02020603050405020304" pitchFamily="18" charset="0"/>
                <a:cs typeface="Times New Roman" panose="02020603050405020304" pitchFamily="18" charset="0"/>
              </a:rPr>
              <a:t>, France</a:t>
            </a:r>
          </a:p>
          <a:p>
            <a:pPr>
              <a:lnSpc>
                <a:spcPct val="60000"/>
              </a:lnSpc>
            </a:pPr>
            <a:r>
              <a:rPr lang="it-IT" altLang="zh-CN" sz="1400" dirty="0">
                <a:latin typeface="Times New Roman" panose="02020603050405020304" pitchFamily="18" charset="0"/>
                <a:cs typeface="Times New Roman" panose="02020603050405020304" pitchFamily="18" charset="0"/>
              </a:rPr>
              <a:t>Sezione di Ferrara</a:t>
            </a:r>
            <a:r>
              <a:rPr lang="en-US" altLang="zh-CN" sz="1400" dirty="0">
                <a:latin typeface="Times New Roman" panose="02020603050405020304" pitchFamily="18" charset="0"/>
                <a:cs typeface="Times New Roman" panose="02020603050405020304" pitchFamily="18" charset="0"/>
              </a:rPr>
              <a:t>, Italy</a:t>
            </a:r>
          </a:p>
          <a:p>
            <a:pPr>
              <a:lnSpc>
                <a:spcPct val="60000"/>
              </a:lnSpc>
            </a:pPr>
            <a:r>
              <a:rPr lang="en-US" altLang="zh-CN" sz="1400" dirty="0" err="1">
                <a:latin typeface="Times New Roman" panose="02020603050405020304" pitchFamily="18" charset="0"/>
                <a:cs typeface="Times New Roman" panose="02020603050405020304" pitchFamily="18" charset="0"/>
              </a:rPr>
              <a:t>L'Istituto</a:t>
            </a:r>
            <a:r>
              <a:rPr lang="en-US" altLang="zh-CN" sz="1400" dirty="0">
                <a:latin typeface="Times New Roman" panose="02020603050405020304" pitchFamily="18" charset="0"/>
                <a:cs typeface="Times New Roman" panose="02020603050405020304" pitchFamily="18" charset="0"/>
              </a:rPr>
              <a:t> di </a:t>
            </a:r>
            <a:r>
              <a:rPr lang="en-US" altLang="zh-CN" sz="1400" dirty="0" err="1">
                <a:latin typeface="Times New Roman" panose="02020603050405020304" pitchFamily="18" charset="0"/>
                <a:cs typeface="Times New Roman" panose="02020603050405020304" pitchFamily="18" charset="0"/>
              </a:rPr>
              <a:t>Fisica</a:t>
            </a: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Nucleare</a:t>
            </a:r>
            <a:r>
              <a:rPr lang="en-US" altLang="zh-CN" sz="1400" dirty="0">
                <a:latin typeface="Times New Roman" panose="02020603050405020304" pitchFamily="18" charset="0"/>
                <a:cs typeface="Times New Roman" panose="02020603050405020304" pitchFamily="18" charset="0"/>
              </a:rPr>
              <a:t> di Torino, Italy</a:t>
            </a:r>
          </a:p>
          <a:p>
            <a:pPr>
              <a:lnSpc>
                <a:spcPct val="60000"/>
              </a:lnSpc>
            </a:pPr>
            <a:r>
              <a:rPr lang="en-US" altLang="zh-CN" sz="1400" dirty="0" err="1">
                <a:latin typeface="Times New Roman" panose="02020603050405020304" pitchFamily="18" charset="0"/>
                <a:cs typeface="Times New Roman" panose="02020603050405020304" pitchFamily="18" charset="0"/>
              </a:rPr>
              <a:t>L'Istituto</a:t>
            </a:r>
            <a:r>
              <a:rPr lang="en-US" altLang="zh-CN" sz="1400" dirty="0">
                <a:latin typeface="Times New Roman" panose="02020603050405020304" pitchFamily="18" charset="0"/>
                <a:cs typeface="Times New Roman" panose="02020603050405020304" pitchFamily="18" charset="0"/>
              </a:rPr>
              <a:t> di </a:t>
            </a:r>
            <a:r>
              <a:rPr lang="en-US" altLang="zh-CN" sz="1400" dirty="0" err="1">
                <a:latin typeface="Times New Roman" panose="02020603050405020304" pitchFamily="18" charset="0"/>
                <a:cs typeface="Times New Roman" panose="02020603050405020304" pitchFamily="18" charset="0"/>
              </a:rPr>
              <a:t>Fisica</a:t>
            </a: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Nucleare</a:t>
            </a:r>
            <a:r>
              <a:rPr lang="en-US" altLang="zh-CN" sz="1400" dirty="0">
                <a:latin typeface="Times New Roman" panose="02020603050405020304" pitchFamily="18" charset="0"/>
                <a:cs typeface="Times New Roman" panose="02020603050405020304" pitchFamily="18" charset="0"/>
              </a:rPr>
              <a:t> di Firenze, Italy</a:t>
            </a:r>
          </a:p>
          <a:p>
            <a:pPr>
              <a:lnSpc>
                <a:spcPct val="60000"/>
              </a:lnSpc>
            </a:pPr>
            <a:r>
              <a:rPr lang="en-US" altLang="zh-CN" sz="1400" dirty="0" err="1">
                <a:latin typeface="Times New Roman" panose="02020603050405020304" pitchFamily="18" charset="0"/>
                <a:cs typeface="Times New Roman" panose="02020603050405020304" pitchFamily="18" charset="0"/>
              </a:rPr>
              <a:t>Scuola</a:t>
            </a: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Normale</a:t>
            </a: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Superiore</a:t>
            </a:r>
            <a:r>
              <a:rPr lang="en-US" altLang="zh-CN" sz="1400" dirty="0">
                <a:latin typeface="Times New Roman" panose="02020603050405020304" pitchFamily="18" charset="0"/>
                <a:cs typeface="Times New Roman" panose="02020603050405020304" pitchFamily="18" charset="0"/>
              </a:rPr>
              <a:t>, Pisa, Italy</a:t>
            </a:r>
          </a:p>
          <a:p>
            <a:pPr>
              <a:lnSpc>
                <a:spcPct val="60000"/>
              </a:lnSpc>
            </a:pPr>
            <a:r>
              <a:rPr lang="en-US" altLang="zh-CN" sz="1400" dirty="0">
                <a:latin typeface="Times New Roman" panose="02020603050405020304" pitchFamily="18" charset="0"/>
                <a:cs typeface="Times New Roman" panose="02020603050405020304" pitchFamily="18" charset="0"/>
              </a:rPr>
              <a:t>University of Silesia, Katowice, Poland</a:t>
            </a:r>
          </a:p>
          <a:p>
            <a:pPr>
              <a:lnSpc>
                <a:spcPct val="60000"/>
              </a:lnSpc>
            </a:pPr>
            <a:r>
              <a:rPr lang="en-US" altLang="zh-CN" sz="1400" dirty="0" err="1">
                <a:latin typeface="Times New Roman" panose="02020603050405020304" pitchFamily="18" charset="0"/>
                <a:cs typeface="Times New Roman" panose="02020603050405020304" pitchFamily="18" charset="0"/>
              </a:rPr>
              <a:t>Laboratori</a:t>
            </a: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Nazionali</a:t>
            </a:r>
            <a:r>
              <a:rPr lang="en-US" altLang="zh-CN" sz="1400" dirty="0">
                <a:latin typeface="Times New Roman" panose="02020603050405020304" pitchFamily="18" charset="0"/>
                <a:cs typeface="Times New Roman" panose="02020603050405020304" pitchFamily="18" charset="0"/>
              </a:rPr>
              <a:t> di </a:t>
            </a:r>
            <a:r>
              <a:rPr lang="en-US" altLang="zh-CN" sz="1400" dirty="0" err="1">
                <a:latin typeface="Times New Roman" panose="02020603050405020304" pitchFamily="18" charset="0"/>
                <a:cs typeface="Times New Roman" panose="02020603050405020304" pitchFamily="18" charset="0"/>
              </a:rPr>
              <a:t>Frascati</a:t>
            </a:r>
            <a:r>
              <a:rPr lang="en-US" altLang="zh-CN" sz="1400" dirty="0">
                <a:latin typeface="Times New Roman" panose="02020603050405020304" pitchFamily="18" charset="0"/>
                <a:cs typeface="Times New Roman" panose="02020603050405020304" pitchFamily="18" charset="0"/>
              </a:rPr>
              <a:t>, Italy</a:t>
            </a:r>
          </a:p>
          <a:p>
            <a:pPr>
              <a:lnSpc>
                <a:spcPct val="60000"/>
              </a:lnSpc>
            </a:pPr>
            <a:r>
              <a:rPr lang="en-US" altLang="zh-CN" sz="1400" dirty="0">
                <a:latin typeface="Times New Roman" panose="02020603050405020304" pitchFamily="18" charset="0"/>
                <a:cs typeface="Times New Roman" panose="02020603050405020304" pitchFamily="18" charset="0"/>
              </a:rPr>
              <a:t>INFN, </a:t>
            </a:r>
            <a:r>
              <a:rPr lang="en-US" altLang="zh-CN" sz="1400" dirty="0" err="1">
                <a:latin typeface="Times New Roman" panose="02020603050405020304" pitchFamily="18" charset="0"/>
                <a:cs typeface="Times New Roman" panose="02020603050405020304" pitchFamily="18" charset="0"/>
              </a:rPr>
              <a:t>Padova</a:t>
            </a:r>
            <a:r>
              <a:rPr lang="en-US" altLang="zh-CN" sz="1400" dirty="0">
                <a:latin typeface="Times New Roman" panose="02020603050405020304" pitchFamily="18" charset="0"/>
                <a:cs typeface="Times New Roman" panose="02020603050405020304" pitchFamily="18" charset="0"/>
              </a:rPr>
              <a:t>, Italy</a:t>
            </a:r>
          </a:p>
          <a:p>
            <a:pPr>
              <a:lnSpc>
                <a:spcPct val="60000"/>
              </a:lnSpc>
            </a:pPr>
            <a:r>
              <a:rPr lang="en-US" altLang="zh-CN" sz="1400" dirty="0">
                <a:latin typeface="Times New Roman" panose="02020603050405020304" pitchFamily="18" charset="0"/>
                <a:cs typeface="Times New Roman" panose="02020603050405020304" pitchFamily="18" charset="0"/>
              </a:rPr>
              <a:t>University of Pavia, Pavia, Italy</a:t>
            </a:r>
          </a:p>
          <a:p>
            <a:pPr>
              <a:lnSpc>
                <a:spcPct val="60000"/>
              </a:lnSpc>
            </a:pPr>
            <a:r>
              <a:rPr lang="en-US" altLang="zh-CN" sz="1400" dirty="0">
                <a:latin typeface="Times New Roman" panose="02020603050405020304" pitchFamily="18" charset="0"/>
                <a:cs typeface="Times New Roman" panose="02020603050405020304" pitchFamily="18" charset="0"/>
              </a:rPr>
              <a:t>University of Parma, Italy</a:t>
            </a:r>
          </a:p>
          <a:p>
            <a:pPr>
              <a:lnSpc>
                <a:spcPct val="60000"/>
              </a:lnSpc>
            </a:pPr>
            <a:endParaRPr lang="zh-CN" altLang="en-US" sz="1600" dirty="0">
              <a:latin typeface="Times New Roman" panose="02020603050405020304" pitchFamily="18" charset="0"/>
              <a:cs typeface="Times New Roman" panose="02020603050405020304" pitchFamily="18" charset="0"/>
            </a:endParaRPr>
          </a:p>
        </p:txBody>
      </p: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37</a:t>
            </a:fld>
            <a:endParaRPr lang="en-US" dirty="0"/>
          </a:p>
        </p:txBody>
      </p:sp>
    </p:spTree>
    <p:extLst>
      <p:ext uri="{BB962C8B-B14F-4D97-AF65-F5344CB8AC3E}">
        <p14:creationId xmlns:p14="http://schemas.microsoft.com/office/powerpoint/2010/main" val="2806535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Conceptual Design Report</a:t>
            </a:r>
            <a:endParaRPr lang="zh-CN" altLang="en-US" dirty="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244" y="924340"/>
            <a:ext cx="3072608" cy="526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200" y="924340"/>
            <a:ext cx="2893102" cy="526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650" y="1060581"/>
            <a:ext cx="2766350" cy="513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38</a:t>
            </a:fld>
            <a:endParaRPr lang="en-US" dirty="0"/>
          </a:p>
        </p:txBody>
      </p:sp>
    </p:spTree>
    <p:extLst>
      <p:ext uri="{BB962C8B-B14F-4D97-AF65-F5344CB8AC3E}">
        <p14:creationId xmlns:p14="http://schemas.microsoft.com/office/powerpoint/2010/main" val="975298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B31B6EE-2AFE-4FE5-BA11-DABBF003EF3A}"/>
              </a:ext>
            </a:extLst>
          </p:cNvPr>
          <p:cNvPicPr>
            <a:picLocks noChangeAspect="1"/>
          </p:cNvPicPr>
          <p:nvPr/>
        </p:nvPicPr>
        <p:blipFill>
          <a:blip r:embed="rId2"/>
          <a:stretch>
            <a:fillRect/>
          </a:stretch>
        </p:blipFill>
        <p:spPr>
          <a:xfrm>
            <a:off x="2906641" y="1610436"/>
            <a:ext cx="6213939" cy="4121624"/>
          </a:xfrm>
          <a:prstGeom prst="rect">
            <a:avLst/>
          </a:prstGeom>
        </p:spPr>
      </p:pic>
      <p:sp>
        <p:nvSpPr>
          <p:cNvPr id="2" name="标题 1">
            <a:extLst>
              <a:ext uri="{FF2B5EF4-FFF2-40B4-BE49-F238E27FC236}">
                <a16:creationId xmlns:a16="http://schemas.microsoft.com/office/drawing/2014/main" xmlns="" id="{84943627-EB4A-486D-B728-EABC209605D8}"/>
              </a:ext>
            </a:extLst>
          </p:cNvPr>
          <p:cNvSpPr>
            <a:spLocks noGrp="1"/>
          </p:cNvSpPr>
          <p:nvPr>
            <p:ph type="title"/>
          </p:nvPr>
        </p:nvSpPr>
        <p:spPr>
          <a:xfrm>
            <a:off x="228600" y="0"/>
            <a:ext cx="8742686" cy="685800"/>
          </a:xfrm>
        </p:spPr>
        <p:txBody>
          <a:bodyPr/>
          <a:lstStyle/>
          <a:p>
            <a:r>
              <a:rPr lang="en-US" altLang="zh-CN" dirty="0"/>
              <a:t>Candidate site 1: </a:t>
            </a:r>
            <a:r>
              <a:rPr lang="zh-CN" altLang="en-US" dirty="0"/>
              <a:t>广东</a:t>
            </a:r>
          </a:p>
        </p:txBody>
      </p:sp>
      <p:sp>
        <p:nvSpPr>
          <p:cNvPr id="3" name="内容占位符 2">
            <a:extLst>
              <a:ext uri="{FF2B5EF4-FFF2-40B4-BE49-F238E27FC236}">
                <a16:creationId xmlns:a16="http://schemas.microsoft.com/office/drawing/2014/main" xmlns="" id="{23F290B1-9D8E-48D6-A282-DBAFAA249852}"/>
              </a:ext>
            </a:extLst>
          </p:cNvPr>
          <p:cNvSpPr>
            <a:spLocks noGrp="1"/>
          </p:cNvSpPr>
          <p:nvPr>
            <p:ph idx="1"/>
          </p:nvPr>
        </p:nvSpPr>
        <p:spPr>
          <a:xfrm>
            <a:off x="228599" y="900752"/>
            <a:ext cx="8742687" cy="5638800"/>
          </a:xfrm>
        </p:spPr>
        <p:txBody>
          <a:bodyPr/>
          <a:lstStyle/>
          <a:p>
            <a:r>
              <a:rPr lang="en-US" altLang="zh-CN" sz="2400" dirty="0"/>
              <a:t>Institute of Modern Physics, CAS, proposed building HIAF-</a:t>
            </a:r>
            <a:r>
              <a:rPr lang="en-US" altLang="zh-CN" sz="2400" dirty="0" err="1"/>
              <a:t>EicC</a:t>
            </a:r>
            <a:r>
              <a:rPr lang="en-US" altLang="zh-CN" sz="2400" dirty="0"/>
              <a:t> in Huizhou, Canton</a:t>
            </a:r>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r>
              <a:rPr lang="en-US" altLang="zh-CN" sz="2400" dirty="0"/>
              <a:t>SUN YAT-SEN UNIVERSITY proposed building </a:t>
            </a:r>
            <a:r>
              <a:rPr lang="en-US" altLang="zh-CN" sz="2400" dirty="0">
                <a:solidFill>
                  <a:srgbClr val="0036FA"/>
                </a:solidFill>
              </a:rPr>
              <a:t>Southern Synchrotron Radiation light source </a:t>
            </a:r>
            <a:r>
              <a:rPr lang="en-US" altLang="zh-CN" sz="2400" dirty="0"/>
              <a:t>in Canton</a:t>
            </a:r>
            <a:endParaRPr lang="zh-CN" altLang="en-US" sz="2400" dirty="0"/>
          </a:p>
        </p:txBody>
      </p:sp>
      <p:sp>
        <p:nvSpPr>
          <p:cNvPr id="6" name="矩形 5">
            <a:extLst>
              <a:ext uri="{FF2B5EF4-FFF2-40B4-BE49-F238E27FC236}">
                <a16:creationId xmlns:a16="http://schemas.microsoft.com/office/drawing/2014/main" xmlns="" id="{43F01E48-16BC-415D-A6E0-58C22E8690E5}"/>
              </a:ext>
            </a:extLst>
          </p:cNvPr>
          <p:cNvSpPr/>
          <p:nvPr/>
        </p:nvSpPr>
        <p:spPr>
          <a:xfrm>
            <a:off x="228600" y="1843406"/>
            <a:ext cx="3292889" cy="2062103"/>
          </a:xfrm>
          <a:prstGeom prst="rect">
            <a:avLst/>
          </a:prstGeom>
        </p:spPr>
        <p:txBody>
          <a:bodyPr wrap="none">
            <a:spAutoFit/>
          </a:bodyPr>
          <a:lstStyle/>
          <a:p>
            <a:r>
              <a:rPr lang="en-US" altLang="zh-CN" sz="2000" b="1" dirty="0">
                <a:solidFill>
                  <a:srgbClr val="0036FA"/>
                </a:solidFill>
              </a:rPr>
              <a:t>STCF Share the </a:t>
            </a:r>
          </a:p>
          <a:p>
            <a:r>
              <a:rPr lang="en-US" altLang="zh-CN" sz="2000" b="1" dirty="0">
                <a:solidFill>
                  <a:srgbClr val="0036FA"/>
                </a:solidFill>
              </a:rPr>
              <a:t>design effort of the </a:t>
            </a:r>
          </a:p>
          <a:p>
            <a:r>
              <a:rPr lang="en-US" altLang="zh-CN" sz="2000" b="1" dirty="0">
                <a:solidFill>
                  <a:srgbClr val="0036FA"/>
                </a:solidFill>
              </a:rPr>
              <a:t>electron accelerator</a:t>
            </a:r>
          </a:p>
          <a:p>
            <a:r>
              <a:rPr lang="en-US" altLang="zh-CN" sz="2000" b="1" dirty="0">
                <a:solidFill>
                  <a:srgbClr val="0036FA"/>
                </a:solidFill>
              </a:rPr>
              <a:t>of </a:t>
            </a:r>
            <a:r>
              <a:rPr lang="en-US" altLang="zh-CN" sz="2000" b="1" dirty="0" err="1">
                <a:solidFill>
                  <a:srgbClr val="0036FA"/>
                </a:solidFill>
              </a:rPr>
              <a:t>EicC</a:t>
            </a:r>
            <a:r>
              <a:rPr lang="en-US" altLang="zh-CN" sz="2000" b="1" dirty="0">
                <a:solidFill>
                  <a:srgbClr val="0036FA"/>
                </a:solidFill>
              </a:rPr>
              <a:t>?</a:t>
            </a:r>
          </a:p>
          <a:p>
            <a:endParaRPr lang="en-US" altLang="zh-CN" sz="2000" b="1" dirty="0">
              <a:solidFill>
                <a:srgbClr val="0036FA"/>
              </a:solidFill>
            </a:endParaRPr>
          </a:p>
          <a:p>
            <a:r>
              <a:rPr lang="en-US" altLang="zh-CN" sz="2800" dirty="0">
                <a:solidFill>
                  <a:srgbClr val="FF0000"/>
                </a:solidFill>
              </a:rPr>
              <a:t></a:t>
            </a:r>
            <a:r>
              <a:rPr lang="en-US" altLang="zh-CN" sz="2000" dirty="0">
                <a:solidFill>
                  <a:srgbClr val="FF0000"/>
                </a:solidFill>
              </a:rPr>
              <a:t> </a:t>
            </a:r>
            <a:r>
              <a:rPr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QCD </a:t>
            </a:r>
            <a:r>
              <a:rPr lang="zh-CN" altLang="en-US"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国家中心？</a:t>
            </a:r>
            <a:endPar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椭圆 6">
            <a:extLst>
              <a:ext uri="{FF2B5EF4-FFF2-40B4-BE49-F238E27FC236}">
                <a16:creationId xmlns:a16="http://schemas.microsoft.com/office/drawing/2014/main" xmlns="" id="{4C610E4A-9A81-42CF-B616-D9CEA7DD7367}"/>
              </a:ext>
            </a:extLst>
          </p:cNvPr>
          <p:cNvSpPr/>
          <p:nvPr/>
        </p:nvSpPr>
        <p:spPr bwMode="auto">
          <a:xfrm>
            <a:off x="2696475" y="3615146"/>
            <a:ext cx="1151862" cy="1135782"/>
          </a:xfrm>
          <a:prstGeom prst="ellipse">
            <a:avLst/>
          </a:prstGeom>
          <a:noFill/>
          <a:ln w="28575" cap="flat" cmpd="sng" algn="ctr">
            <a:solidFill>
              <a:srgbClr val="FF0000"/>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pPr>
            <a:endParaRPr kumimoji="1" lang="zh-CN" altLang="en-US" sz="2400" b="1" i="0" u="none" strike="noStrike" cap="none" normalizeH="0" baseline="0">
              <a:ln>
                <a:noFill/>
              </a:ln>
              <a:solidFill>
                <a:schemeClr val="bg1"/>
              </a:solidFill>
              <a:effectLst/>
              <a:latin typeface="Arial" charset="0"/>
              <a:ea typeface="MS PGothic" pitchFamily="34" charset="-128"/>
              <a:sym typeface="Symbol" pitchFamily="18" charset="2"/>
            </a:endParaRPr>
          </a:p>
        </p:txBody>
      </p:sp>
      <p:cxnSp>
        <p:nvCxnSpPr>
          <p:cNvPr id="9" name="直接箭头连接符 8">
            <a:extLst>
              <a:ext uri="{FF2B5EF4-FFF2-40B4-BE49-F238E27FC236}">
                <a16:creationId xmlns:a16="http://schemas.microsoft.com/office/drawing/2014/main" xmlns="" id="{FB231B02-F800-4085-97B2-6631A1A2ACFF}"/>
              </a:ext>
            </a:extLst>
          </p:cNvPr>
          <p:cNvCxnSpPr>
            <a:cxnSpLocks/>
            <a:endCxn id="6" idx="2"/>
          </p:cNvCxnSpPr>
          <p:nvPr/>
        </p:nvCxnSpPr>
        <p:spPr bwMode="auto">
          <a:xfrm flipH="1" flipV="1">
            <a:off x="1875045" y="3905509"/>
            <a:ext cx="882302" cy="318089"/>
          </a:xfrm>
          <a:prstGeom prst="straightConnector1">
            <a:avLst/>
          </a:prstGeom>
          <a:ln w="38100">
            <a:solidFill>
              <a:srgbClr val="FF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8" name="Date Placeholder 7"/>
          <p:cNvSpPr>
            <a:spLocks noGrp="1"/>
          </p:cNvSpPr>
          <p:nvPr>
            <p:ph type="dt" sz="half" idx="13"/>
          </p:nvPr>
        </p:nvSpPr>
        <p:spPr/>
        <p:txBody>
          <a:bodyPr/>
          <a:lstStyle/>
          <a:p>
            <a:r>
              <a:rPr lang="en-US" altLang="zh-CN" smtClean="0"/>
              <a:t>HFCPV2019</a:t>
            </a:r>
            <a:endParaRPr lang="zh-CN" altLang="en-US"/>
          </a:p>
        </p:txBody>
      </p:sp>
      <p:sp>
        <p:nvSpPr>
          <p:cNvPr id="10" name="Footer Placeholder 9"/>
          <p:cNvSpPr>
            <a:spLocks noGrp="1"/>
          </p:cNvSpPr>
          <p:nvPr>
            <p:ph type="ftr" sz="quarter" idx="14"/>
          </p:nvPr>
        </p:nvSpPr>
        <p:spPr/>
        <p:txBody>
          <a:bodyPr/>
          <a:lstStyle/>
          <a:p>
            <a:r>
              <a:rPr lang="en-US" altLang="zh-CN" smtClean="0"/>
              <a:t>G.S. Huang: STCF</a:t>
            </a:r>
            <a:endParaRPr lang="zh-CN" altLang="en-US" dirty="0"/>
          </a:p>
        </p:txBody>
      </p:sp>
      <p:sp>
        <p:nvSpPr>
          <p:cNvPr id="11" name="Slide Number Placeholder 10"/>
          <p:cNvSpPr>
            <a:spLocks noGrp="1"/>
          </p:cNvSpPr>
          <p:nvPr>
            <p:ph type="sldNum" sz="quarter" idx="12"/>
          </p:nvPr>
        </p:nvSpPr>
        <p:spPr/>
        <p:txBody>
          <a:bodyPr/>
          <a:lstStyle/>
          <a:p>
            <a:fld id="{C973300C-797F-D148-A78D-320196FBAF04}" type="slidenum">
              <a:rPr lang="en-US" smtClean="0"/>
              <a:pPr/>
              <a:t>39</a:t>
            </a:fld>
            <a:endParaRPr lang="en-US" dirty="0"/>
          </a:p>
        </p:txBody>
      </p:sp>
    </p:spTree>
    <p:extLst>
      <p:ext uri="{BB962C8B-B14F-4D97-AF65-F5344CB8AC3E}">
        <p14:creationId xmlns:p14="http://schemas.microsoft.com/office/powerpoint/2010/main" val="1018418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nvGraphicFramePr>
        <p:xfrm>
          <a:off x="0" y="898525"/>
          <a:ext cx="9144000" cy="5410200"/>
        </p:xfrm>
        <a:graphic>
          <a:graphicData uri="http://schemas.openxmlformats.org/presentationml/2006/ole">
            <mc:AlternateContent xmlns:mc="http://schemas.openxmlformats.org/markup-compatibility/2006">
              <mc:Choice xmlns:v="urn:schemas-microsoft-com:vml" Requires="v">
                <p:oleObj spid="_x0000_s1129" r:id="rId3" imgW="7239627" imgH="4008467" progId="">
                  <p:embed/>
                </p:oleObj>
              </mc:Choice>
              <mc:Fallback>
                <p:oleObj r:id="rId3" imgW="7239627" imgH="4008467" progId="">
                  <p:embed/>
                  <p:pic>
                    <p:nvPicPr>
                      <p:cNvPr id="4608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8525"/>
                        <a:ext cx="9144000" cy="5410200"/>
                      </a:xfrm>
                      <a:prstGeom prst="rect">
                        <a:avLst/>
                      </a:prstGeom>
                      <a:noFill/>
                      <a:ln w="9525">
                        <a:solidFill>
                          <a:srgbClr val="0099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AutoShape 3"/>
          <p:cNvSpPr>
            <a:spLocks noChangeArrowheads="1"/>
          </p:cNvSpPr>
          <p:nvPr/>
        </p:nvSpPr>
        <p:spPr bwMode="auto">
          <a:xfrm>
            <a:off x="6913563" y="2565400"/>
            <a:ext cx="179387" cy="176213"/>
          </a:xfrm>
          <a:prstGeom prst="star5">
            <a:avLst/>
          </a:prstGeom>
          <a:solidFill>
            <a:srgbClr val="FF0000"/>
          </a:solidFill>
          <a:ln w="9525">
            <a:solidFill>
              <a:srgbClr val="000000"/>
            </a:solidFill>
            <a:miter lim="800000"/>
            <a:headEnd/>
            <a:tailEnd/>
          </a:ln>
        </p:spPr>
        <p:txBody>
          <a:bodyPr/>
          <a:lstStyle/>
          <a:p>
            <a:pPr algn="l" fontAlgn="auto">
              <a:spcBef>
                <a:spcPts val="0"/>
              </a:spcBef>
              <a:spcAft>
                <a:spcPts val="0"/>
              </a:spcAft>
              <a:buFont typeface="Wingdings 2" pitchFamily="18" charset="2"/>
              <a:buNone/>
              <a:defRPr/>
            </a:pPr>
            <a:endParaRPr lang="zh-CN" altLang="en-US" sz="1800">
              <a:solidFill>
                <a:srgbClr val="000000"/>
              </a:solidFill>
              <a:latin typeface="Times New Roman" pitchFamily="18" charset="0"/>
              <a:ea typeface="华文新魏"/>
            </a:endParaRPr>
          </a:p>
        </p:txBody>
      </p:sp>
      <p:sp>
        <p:nvSpPr>
          <p:cNvPr id="46084" name="WordArt 6"/>
          <p:cNvSpPr>
            <a:spLocks noChangeArrowheads="1" noChangeShapeType="1" noTextEdit="1"/>
          </p:cNvSpPr>
          <p:nvPr/>
        </p:nvSpPr>
        <p:spPr bwMode="auto">
          <a:xfrm>
            <a:off x="2895600" y="571500"/>
            <a:ext cx="3324225" cy="385763"/>
          </a:xfrm>
          <a:prstGeom prst="rect">
            <a:avLst/>
          </a:prstGeom>
        </p:spPr>
        <p:txBody>
          <a:bodyPr wrap="none" fromWordArt="1">
            <a:prstTxWarp prst="textPlain">
              <a:avLst>
                <a:gd name="adj" fmla="val 50000"/>
              </a:avLst>
            </a:prstTxWarp>
          </a:bodyPr>
          <a:lstStyle/>
          <a:p>
            <a:pPr algn="ctr">
              <a:buFont typeface="Wingdings 2" pitchFamily="18" charset="2"/>
              <a:buNone/>
            </a:pPr>
            <a:endParaRPr lang="zh-CN" altLang="en-US" sz="1800" kern="10">
              <a:ln w="9525">
                <a:solidFill>
                  <a:srgbClr val="FF0000"/>
                </a:solidFill>
                <a:round/>
                <a:headEnd/>
                <a:tailEnd/>
              </a:ln>
              <a:solidFill>
                <a:srgbClr val="0000FF"/>
              </a:solidFill>
              <a:effectLst>
                <a:outerShdw dist="35921" dir="2700000" algn="ctr" rotWithShape="0">
                  <a:srgbClr val="C0C0C0"/>
                </a:outerShdw>
              </a:effectLst>
              <a:latin typeface="宋体"/>
              <a:ea typeface="宋体"/>
            </a:endParaRPr>
          </a:p>
        </p:txBody>
      </p:sp>
      <p:sp>
        <p:nvSpPr>
          <p:cNvPr id="46085" name="Rectangle 18"/>
          <p:cNvSpPr>
            <a:spLocks noChangeArrowheads="1"/>
          </p:cNvSpPr>
          <p:nvPr/>
        </p:nvSpPr>
        <p:spPr bwMode="auto">
          <a:xfrm>
            <a:off x="7500938" y="2437264"/>
            <a:ext cx="1500187"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ts val="0"/>
              </a:spcBef>
              <a:buFont typeface="Wingdings 2" pitchFamily="18" charset="2"/>
              <a:buNone/>
            </a:pPr>
            <a:r>
              <a:rPr lang="en-US" altLang="zh-CN" sz="2000" dirty="0">
                <a:solidFill>
                  <a:srgbClr val="FF3300"/>
                </a:solidFill>
                <a:latin typeface="Calibri" pitchFamily="34" charset="0"/>
                <a:ea typeface="宋体" pitchFamily="2" charset="-122"/>
              </a:rPr>
              <a:t>Japan (1</a:t>
            </a:r>
            <a:r>
              <a:rPr lang="en-US" altLang="zh-CN" sz="2000" dirty="0" smtClean="0">
                <a:solidFill>
                  <a:srgbClr val="FF3300"/>
                </a:solidFill>
                <a:latin typeface="Calibri" pitchFamily="34" charset="0"/>
                <a:ea typeface="宋体" pitchFamily="2" charset="-122"/>
              </a:rPr>
              <a:t>)</a:t>
            </a:r>
            <a:endParaRPr lang="en-US" altLang="zh-CN" sz="800" dirty="0">
              <a:solidFill>
                <a:srgbClr val="FF3300"/>
              </a:solidFill>
              <a:latin typeface="Calibri" pitchFamily="34" charset="0"/>
              <a:ea typeface="宋体" pitchFamily="2" charset="-122"/>
            </a:endParaRPr>
          </a:p>
          <a:p>
            <a:pPr algn="ctr" eaLnBrk="0" hangingPunct="0">
              <a:lnSpc>
                <a:spcPct val="80000"/>
              </a:lnSpc>
              <a:spcBef>
                <a:spcPts val="0"/>
              </a:spcBef>
              <a:buFont typeface="Wingdings 2" pitchFamily="18" charset="2"/>
              <a:buNone/>
            </a:pPr>
            <a:r>
              <a:rPr lang="en-US" altLang="zh-CN" sz="1400" dirty="0">
                <a:solidFill>
                  <a:srgbClr val="000000"/>
                </a:solidFill>
                <a:latin typeface="Calibri" pitchFamily="34" charset="0"/>
                <a:ea typeface="宋体" pitchFamily="2" charset="-122"/>
              </a:rPr>
              <a:t>Tokyo Univ.</a:t>
            </a:r>
          </a:p>
        </p:txBody>
      </p:sp>
      <p:sp>
        <p:nvSpPr>
          <p:cNvPr id="46086" name="Rectangle 19"/>
          <p:cNvSpPr>
            <a:spLocks noChangeArrowheads="1"/>
          </p:cNvSpPr>
          <p:nvPr/>
        </p:nvSpPr>
        <p:spPr bwMode="auto">
          <a:xfrm>
            <a:off x="152400" y="1300163"/>
            <a:ext cx="3562350" cy="209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70000"/>
              </a:lnSpc>
              <a:spcBef>
                <a:spcPct val="50000"/>
              </a:spcBef>
              <a:buFont typeface="Wingdings 2" pitchFamily="18" charset="2"/>
              <a:buNone/>
            </a:pPr>
            <a:r>
              <a:rPr lang="en-US" altLang="zh-CN" sz="2000" dirty="0">
                <a:solidFill>
                  <a:srgbClr val="FF3300"/>
                </a:solidFill>
                <a:latin typeface="Calibri" pitchFamily="34" charset="0"/>
                <a:ea typeface="宋体" pitchFamily="2" charset="-122"/>
              </a:rPr>
              <a:t>US</a:t>
            </a:r>
            <a:r>
              <a:rPr lang="zh-CN" altLang="en-US" sz="2000" dirty="0">
                <a:solidFill>
                  <a:srgbClr val="FF3300"/>
                </a:solidFill>
                <a:latin typeface="Calibri" pitchFamily="34" charset="0"/>
                <a:ea typeface="宋体" pitchFamily="2" charset="-122"/>
              </a:rPr>
              <a:t> </a:t>
            </a:r>
            <a:r>
              <a:rPr lang="en-US" altLang="zh-CN" sz="2000" dirty="0">
                <a:solidFill>
                  <a:srgbClr val="FF3300"/>
                </a:solidFill>
                <a:latin typeface="Calibri" pitchFamily="34" charset="0"/>
                <a:ea typeface="宋体" pitchFamily="2" charset="-122"/>
              </a:rPr>
              <a:t>(5)</a:t>
            </a:r>
          </a:p>
          <a:p>
            <a:pPr algn="ctr" eaLnBrk="0" hangingPunct="0">
              <a:lnSpc>
                <a:spcPct val="70000"/>
              </a:lnSpc>
              <a:spcBef>
                <a:spcPct val="50000"/>
              </a:spcBef>
              <a:buFont typeface="Wingdings 2" pitchFamily="18" charset="2"/>
              <a:buNone/>
            </a:pPr>
            <a:endParaRPr lang="en-US" altLang="zh-CN" sz="800" dirty="0">
              <a:solidFill>
                <a:srgbClr val="FF3300"/>
              </a:solidFill>
              <a:latin typeface="Calibri" pitchFamily="34" charset="0"/>
              <a:ea typeface="宋体" pitchFamily="2" charset="-122"/>
            </a:endParaRPr>
          </a:p>
          <a:p>
            <a:pPr algn="ctr" eaLnBrk="0" hangingPunct="0">
              <a:lnSpc>
                <a:spcPct val="800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Univ. of Hawaii</a:t>
            </a:r>
          </a:p>
          <a:p>
            <a:pPr algn="ctr" eaLnBrk="0" hangingPunct="0">
              <a:lnSpc>
                <a:spcPct val="800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Univ. of Washington</a:t>
            </a:r>
          </a:p>
          <a:p>
            <a:pPr algn="ctr" eaLnBrk="0" hangingPunct="0">
              <a:lnSpc>
                <a:spcPct val="800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Carnegie Mellon Univ. </a:t>
            </a:r>
            <a:br>
              <a:rPr lang="en-US" altLang="zh-CN" sz="1400" dirty="0">
                <a:solidFill>
                  <a:srgbClr val="000000"/>
                </a:solidFill>
                <a:latin typeface="Calibri" pitchFamily="34" charset="0"/>
                <a:ea typeface="宋体" pitchFamily="2" charset="-122"/>
              </a:rPr>
            </a:br>
            <a:r>
              <a:rPr lang="en-US" altLang="zh-CN" sz="1400" dirty="0">
                <a:solidFill>
                  <a:srgbClr val="000000"/>
                </a:solidFill>
                <a:latin typeface="Calibri" pitchFamily="34" charset="0"/>
                <a:ea typeface="宋体" pitchFamily="2" charset="-122"/>
              </a:rPr>
              <a:t>Univ. of Minnesota </a:t>
            </a:r>
            <a:br>
              <a:rPr lang="en-US" altLang="zh-CN" sz="1400" dirty="0">
                <a:solidFill>
                  <a:srgbClr val="000000"/>
                </a:solidFill>
                <a:latin typeface="Calibri" pitchFamily="34" charset="0"/>
                <a:ea typeface="宋体" pitchFamily="2" charset="-122"/>
              </a:rPr>
            </a:br>
            <a:r>
              <a:rPr lang="en-US" altLang="zh-CN" sz="1400" dirty="0">
                <a:solidFill>
                  <a:srgbClr val="000000"/>
                </a:solidFill>
                <a:latin typeface="Calibri" pitchFamily="34" charset="0"/>
                <a:ea typeface="宋体" pitchFamily="2" charset="-122"/>
              </a:rPr>
              <a:t> Univ. of Rochester </a:t>
            </a:r>
          </a:p>
          <a:p>
            <a:pPr algn="ctr" eaLnBrk="0" hangingPunct="0">
              <a:lnSpc>
                <a:spcPct val="800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Univ. of Indiana</a:t>
            </a:r>
            <a:br>
              <a:rPr lang="en-US" altLang="zh-CN" sz="1400" dirty="0">
                <a:solidFill>
                  <a:srgbClr val="000000"/>
                </a:solidFill>
                <a:latin typeface="Calibri" pitchFamily="34" charset="0"/>
                <a:ea typeface="宋体" pitchFamily="2" charset="-122"/>
              </a:rPr>
            </a:br>
            <a:endParaRPr lang="en-US" altLang="zh-CN" sz="1400" dirty="0">
              <a:solidFill>
                <a:srgbClr val="000000"/>
              </a:solidFill>
              <a:latin typeface="Calibri" pitchFamily="34" charset="0"/>
              <a:ea typeface="宋体" pitchFamily="2" charset="-122"/>
            </a:endParaRPr>
          </a:p>
        </p:txBody>
      </p:sp>
      <p:sp>
        <p:nvSpPr>
          <p:cNvPr id="46087" name="Rectangle 21"/>
          <p:cNvSpPr>
            <a:spLocks noChangeArrowheads="1"/>
          </p:cNvSpPr>
          <p:nvPr/>
        </p:nvSpPr>
        <p:spPr bwMode="auto">
          <a:xfrm>
            <a:off x="2760663" y="973138"/>
            <a:ext cx="41529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ts val="600"/>
              </a:lnSpc>
              <a:spcBef>
                <a:spcPct val="50000"/>
              </a:spcBef>
              <a:buFont typeface="Wingdings 2" pitchFamily="18" charset="2"/>
              <a:buNone/>
            </a:pPr>
            <a:r>
              <a:rPr lang="en-US" altLang="zh-CN" sz="2000" dirty="0">
                <a:solidFill>
                  <a:srgbClr val="FF3300"/>
                </a:solidFill>
                <a:latin typeface="Calibri" pitchFamily="34" charset="0"/>
                <a:ea typeface="宋体" pitchFamily="2" charset="-122"/>
              </a:rPr>
              <a:t>Europe (16)</a:t>
            </a:r>
          </a:p>
          <a:p>
            <a:pPr algn="ctr" eaLnBrk="0" hangingPunct="0">
              <a:lnSpc>
                <a:spcPts val="600"/>
              </a:lnSpc>
              <a:spcBef>
                <a:spcPct val="50000"/>
              </a:spcBef>
              <a:buFont typeface="Wingdings 2" pitchFamily="18" charset="2"/>
              <a:buNone/>
            </a:pPr>
            <a:endParaRPr lang="en-US" altLang="zh-CN" sz="800" dirty="0">
              <a:solidFill>
                <a:srgbClr val="FF3300"/>
              </a:solidFill>
              <a:latin typeface="Calibri" pitchFamily="34" charset="0"/>
              <a:ea typeface="宋体" pitchFamily="2" charset="-122"/>
            </a:endParaRPr>
          </a:p>
          <a:p>
            <a:pPr algn="ctr" eaLnBrk="0" hangingPunct="0">
              <a:lnSpc>
                <a:spcPts val="600"/>
              </a:lnSpc>
              <a:spcBef>
                <a:spcPct val="50000"/>
              </a:spcBef>
              <a:buFont typeface="Wingdings 2" pitchFamily="18" charset="2"/>
              <a:buNone/>
            </a:pPr>
            <a:r>
              <a:rPr lang="en-US" altLang="zh-CN" sz="1400" dirty="0">
                <a:solidFill>
                  <a:srgbClr val="C00000"/>
                </a:solidFill>
                <a:latin typeface="Calibri" pitchFamily="34" charset="0"/>
                <a:ea typeface="宋体" pitchFamily="2" charset="-122"/>
              </a:rPr>
              <a:t>Germany</a:t>
            </a:r>
            <a:r>
              <a:rPr lang="en-US" altLang="zh-CN" sz="1400" dirty="0">
                <a:solidFill>
                  <a:srgbClr val="000000"/>
                </a:solidFill>
                <a:latin typeface="Calibri" pitchFamily="34" charset="0"/>
                <a:ea typeface="宋体" pitchFamily="2" charset="-122"/>
              </a:rPr>
              <a:t>: Univ. of Bochum, </a:t>
            </a:r>
          </a:p>
          <a:p>
            <a:pPr algn="ctr" eaLnBrk="0" hangingPunct="0">
              <a:lnSpc>
                <a:spcPts val="6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Univ. of Giessen, GSI</a:t>
            </a:r>
          </a:p>
          <a:p>
            <a:pPr algn="ctr" eaLnBrk="0" hangingPunct="0">
              <a:lnSpc>
                <a:spcPts val="600"/>
              </a:lnSpc>
              <a:spcBef>
                <a:spcPct val="50000"/>
              </a:spcBef>
              <a:buFont typeface="Wingdings 2" pitchFamily="18" charset="2"/>
              <a:buNone/>
            </a:pPr>
            <a:r>
              <a:rPr lang="en-US" altLang="zh-CN" sz="1800" dirty="0">
                <a:solidFill>
                  <a:srgbClr val="000000"/>
                </a:solidFill>
                <a:latin typeface="Times New Roman" pitchFamily="18" charset="0"/>
                <a:ea typeface="宋体" pitchFamily="2" charset="-122"/>
              </a:rPr>
              <a:t> </a:t>
            </a:r>
            <a:r>
              <a:rPr lang="en-US" altLang="zh-CN" sz="1400" dirty="0">
                <a:solidFill>
                  <a:srgbClr val="000000"/>
                </a:solidFill>
                <a:latin typeface="Calibri" pitchFamily="34" charset="0"/>
                <a:ea typeface="宋体" pitchFamily="2" charset="-122"/>
              </a:rPr>
              <a:t>Univ. of Johannes Gutenberg</a:t>
            </a:r>
          </a:p>
          <a:p>
            <a:pPr algn="ctr" eaLnBrk="0" hangingPunct="0">
              <a:lnSpc>
                <a:spcPts val="6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Helmholtz Ins. In Mainz</a:t>
            </a:r>
          </a:p>
          <a:p>
            <a:pPr algn="ctr" eaLnBrk="0" hangingPunct="0">
              <a:lnSpc>
                <a:spcPts val="600"/>
              </a:lnSpc>
              <a:spcBef>
                <a:spcPct val="50000"/>
              </a:spcBef>
              <a:buFont typeface="Wingdings 2" pitchFamily="18" charset="2"/>
              <a:buNone/>
            </a:pPr>
            <a:r>
              <a:rPr lang="en-US" altLang="zh-CN" sz="1400" dirty="0">
                <a:solidFill>
                  <a:srgbClr val="C00000"/>
                </a:solidFill>
                <a:latin typeface="Calibri" pitchFamily="34" charset="0"/>
                <a:ea typeface="宋体" pitchFamily="2" charset="-122"/>
              </a:rPr>
              <a:t>Russia</a:t>
            </a:r>
            <a:r>
              <a:rPr lang="en-US" altLang="zh-CN" sz="1400" dirty="0">
                <a:solidFill>
                  <a:srgbClr val="000000"/>
                </a:solidFill>
                <a:latin typeface="Calibri" pitchFamily="34" charset="0"/>
                <a:ea typeface="宋体" pitchFamily="2" charset="-122"/>
              </a:rPr>
              <a:t>: JINR </a:t>
            </a:r>
            <a:r>
              <a:rPr lang="en-US" altLang="zh-CN" sz="1400" dirty="0" err="1">
                <a:solidFill>
                  <a:srgbClr val="000000"/>
                </a:solidFill>
                <a:latin typeface="Calibri" pitchFamily="34" charset="0"/>
                <a:ea typeface="宋体" pitchFamily="2" charset="-122"/>
              </a:rPr>
              <a:t>Dubna</a:t>
            </a:r>
            <a:r>
              <a:rPr lang="en-US" altLang="zh-CN" sz="1400" dirty="0">
                <a:solidFill>
                  <a:srgbClr val="000000"/>
                </a:solidFill>
                <a:latin typeface="Calibri" pitchFamily="34" charset="0"/>
                <a:ea typeface="宋体" pitchFamily="2" charset="-122"/>
              </a:rPr>
              <a:t>; BINP Novosibirsk </a:t>
            </a:r>
          </a:p>
          <a:p>
            <a:pPr algn="ctr" eaLnBrk="0" hangingPunct="0">
              <a:lnSpc>
                <a:spcPts val="600"/>
              </a:lnSpc>
              <a:spcBef>
                <a:spcPct val="50000"/>
              </a:spcBef>
              <a:buFont typeface="Wingdings 2" pitchFamily="18" charset="2"/>
              <a:buNone/>
            </a:pPr>
            <a:r>
              <a:rPr lang="en-US" altLang="zh-CN" sz="1400" dirty="0">
                <a:solidFill>
                  <a:srgbClr val="C00000"/>
                </a:solidFill>
                <a:latin typeface="Calibri" pitchFamily="34" charset="0"/>
                <a:ea typeface="宋体" pitchFamily="2" charset="-122"/>
              </a:rPr>
              <a:t>Italy: </a:t>
            </a:r>
            <a:r>
              <a:rPr lang="en-US" altLang="zh-CN" sz="1400" dirty="0">
                <a:solidFill>
                  <a:srgbClr val="000000"/>
                </a:solidFill>
                <a:latin typeface="Calibri" pitchFamily="34" charset="0"/>
                <a:ea typeface="宋体" pitchFamily="2" charset="-122"/>
              </a:rPr>
              <a:t>Univ. of Torino</a:t>
            </a:r>
            <a:r>
              <a:rPr lang="zh-CN" altLang="en-US" sz="1400" dirty="0">
                <a:solidFill>
                  <a:srgbClr val="000000"/>
                </a:solidFill>
                <a:latin typeface="Calibri" pitchFamily="34" charset="0"/>
                <a:ea typeface="宋体" pitchFamily="2" charset="-122"/>
              </a:rPr>
              <a:t>，</a:t>
            </a:r>
            <a:r>
              <a:rPr lang="en-US" altLang="zh-CN" sz="1400" dirty="0" err="1">
                <a:solidFill>
                  <a:srgbClr val="000000"/>
                </a:solidFill>
                <a:latin typeface="Calibri" pitchFamily="34" charset="0"/>
                <a:ea typeface="宋体" pitchFamily="2" charset="-122"/>
              </a:rPr>
              <a:t>Frascati</a:t>
            </a:r>
            <a:r>
              <a:rPr lang="zh-CN" altLang="en-US" sz="1400" dirty="0">
                <a:solidFill>
                  <a:srgbClr val="000000"/>
                </a:solidFill>
                <a:latin typeface="Calibri" pitchFamily="34" charset="0"/>
                <a:ea typeface="宋体" pitchFamily="2" charset="-122"/>
              </a:rPr>
              <a:t> </a:t>
            </a:r>
            <a:r>
              <a:rPr lang="en-US" altLang="zh-CN" sz="1400" dirty="0">
                <a:solidFill>
                  <a:srgbClr val="000000"/>
                </a:solidFill>
                <a:latin typeface="Calibri" pitchFamily="34" charset="0"/>
                <a:ea typeface="宋体" pitchFamily="2" charset="-122"/>
              </a:rPr>
              <a:t>Lab</a:t>
            </a:r>
            <a:r>
              <a:rPr lang="zh-CN" altLang="en-US" sz="1400" dirty="0">
                <a:solidFill>
                  <a:srgbClr val="000000"/>
                </a:solidFill>
                <a:latin typeface="Calibri" pitchFamily="34" charset="0"/>
                <a:ea typeface="宋体" pitchFamily="2" charset="-122"/>
              </a:rPr>
              <a:t>，</a:t>
            </a:r>
            <a:endParaRPr lang="en-US" altLang="zh-CN" sz="1400" dirty="0">
              <a:solidFill>
                <a:srgbClr val="000000"/>
              </a:solidFill>
              <a:latin typeface="Calibri" pitchFamily="34" charset="0"/>
              <a:ea typeface="宋体" pitchFamily="2" charset="-122"/>
            </a:endParaRPr>
          </a:p>
          <a:p>
            <a:pPr algn="ctr" eaLnBrk="0" hangingPunct="0">
              <a:lnSpc>
                <a:spcPts val="600"/>
              </a:lnSpc>
              <a:spcBef>
                <a:spcPct val="50000"/>
              </a:spcBef>
              <a:buFont typeface="Wingdings 2" pitchFamily="18" charset="2"/>
              <a:buNone/>
            </a:pPr>
            <a:r>
              <a:rPr lang="zh-CN" altLang="en-US" sz="1400" dirty="0">
                <a:solidFill>
                  <a:srgbClr val="000000"/>
                </a:solidFill>
                <a:latin typeface="Calibri" pitchFamily="34" charset="0"/>
                <a:ea typeface="宋体" pitchFamily="2" charset="-122"/>
              </a:rPr>
              <a:t> </a:t>
            </a:r>
            <a:r>
              <a:rPr lang="en-US" altLang="zh-CN" sz="1400" dirty="0">
                <a:solidFill>
                  <a:srgbClr val="000000"/>
                </a:solidFill>
                <a:latin typeface="Calibri" pitchFamily="34" charset="0"/>
                <a:ea typeface="宋体" pitchFamily="2" charset="-122"/>
              </a:rPr>
              <a:t>Univ. of Ferrara</a:t>
            </a:r>
          </a:p>
          <a:p>
            <a:pPr algn="ctr" eaLnBrk="0" hangingPunct="0">
              <a:lnSpc>
                <a:spcPts val="600"/>
              </a:lnSpc>
              <a:spcBef>
                <a:spcPct val="50000"/>
              </a:spcBef>
              <a:buFont typeface="Wingdings 2" pitchFamily="18" charset="2"/>
              <a:buNone/>
            </a:pPr>
            <a:r>
              <a:rPr lang="en-US" altLang="zh-CN" sz="1400" dirty="0">
                <a:solidFill>
                  <a:srgbClr val="C00000"/>
                </a:solidFill>
                <a:latin typeface="Calibri" pitchFamily="34" charset="0"/>
                <a:ea typeface="宋体" pitchFamily="2" charset="-122"/>
              </a:rPr>
              <a:t>Netherland</a:t>
            </a:r>
            <a:r>
              <a:rPr lang="zh-CN" altLang="en-US" sz="1400" dirty="0">
                <a:solidFill>
                  <a:srgbClr val="C00000"/>
                </a:solidFill>
                <a:latin typeface="Calibri" pitchFamily="34" charset="0"/>
                <a:ea typeface="宋体" pitchFamily="2" charset="-122"/>
              </a:rPr>
              <a:t>：</a:t>
            </a:r>
            <a:r>
              <a:rPr lang="en-US" altLang="zh-CN" sz="1400" dirty="0">
                <a:solidFill>
                  <a:srgbClr val="000000"/>
                </a:solidFill>
                <a:latin typeface="Calibri" pitchFamily="34" charset="0"/>
                <a:ea typeface="宋体" pitchFamily="2" charset="-122"/>
              </a:rPr>
              <a:t>KVI/Univ. of Groningen</a:t>
            </a:r>
          </a:p>
          <a:p>
            <a:pPr algn="ctr" eaLnBrk="0" hangingPunct="0">
              <a:lnSpc>
                <a:spcPts val="600"/>
              </a:lnSpc>
              <a:spcBef>
                <a:spcPct val="50000"/>
              </a:spcBef>
              <a:buFont typeface="Wingdings 2" pitchFamily="18" charset="2"/>
              <a:buNone/>
            </a:pPr>
            <a:r>
              <a:rPr lang="en-US" altLang="zh-CN" sz="1400" dirty="0">
                <a:solidFill>
                  <a:srgbClr val="C00000"/>
                </a:solidFill>
                <a:latin typeface="Calibri" pitchFamily="34" charset="0"/>
                <a:ea typeface="宋体" pitchFamily="2" charset="-122"/>
              </a:rPr>
              <a:t>Sweden: </a:t>
            </a:r>
            <a:r>
              <a:rPr lang="en-US" altLang="zh-CN" sz="1400" dirty="0">
                <a:solidFill>
                  <a:srgbClr val="000000"/>
                </a:solidFill>
                <a:latin typeface="Calibri" pitchFamily="34" charset="0"/>
                <a:ea typeface="宋体" pitchFamily="2" charset="-122"/>
              </a:rPr>
              <a:t>Uppsala Univ. </a:t>
            </a:r>
          </a:p>
          <a:p>
            <a:pPr algn="ctr" eaLnBrk="0" hangingPunct="0">
              <a:lnSpc>
                <a:spcPts val="600"/>
              </a:lnSpc>
              <a:spcBef>
                <a:spcPct val="50000"/>
              </a:spcBef>
              <a:buFont typeface="Wingdings 2" pitchFamily="18" charset="2"/>
              <a:buNone/>
            </a:pPr>
            <a:r>
              <a:rPr lang="en-US" altLang="zh-CN" sz="1400" dirty="0">
                <a:solidFill>
                  <a:srgbClr val="C00000"/>
                </a:solidFill>
                <a:latin typeface="Calibri" pitchFamily="34" charset="0"/>
                <a:ea typeface="宋体" pitchFamily="2" charset="-122"/>
              </a:rPr>
              <a:t>Turkey:</a:t>
            </a:r>
            <a:r>
              <a:rPr lang="en-US" altLang="zh-CN" sz="1400" dirty="0">
                <a:solidFill>
                  <a:srgbClr val="000000"/>
                </a:solidFill>
                <a:latin typeface="Calibri" pitchFamily="34" charset="0"/>
                <a:ea typeface="宋体" pitchFamily="2" charset="-122"/>
              </a:rPr>
              <a:t> Turkey Accelerator Center</a:t>
            </a:r>
          </a:p>
        </p:txBody>
      </p:sp>
      <p:sp>
        <p:nvSpPr>
          <p:cNvPr id="46088" name="Rectangle 20"/>
          <p:cNvSpPr>
            <a:spLocks noChangeArrowheads="1"/>
          </p:cNvSpPr>
          <p:nvPr/>
        </p:nvSpPr>
        <p:spPr bwMode="auto">
          <a:xfrm>
            <a:off x="4203700" y="2855913"/>
            <a:ext cx="4047331"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lnSpc>
                <a:spcPct val="190000"/>
              </a:lnSpc>
              <a:buFont typeface="Wingdings 2" pitchFamily="18" charset="2"/>
              <a:buNone/>
            </a:pPr>
            <a:r>
              <a:rPr lang="en-US" altLang="zh-CN" sz="2000" dirty="0" smtClean="0">
                <a:solidFill>
                  <a:srgbClr val="FF3300"/>
                </a:solidFill>
                <a:latin typeface="Calibri" pitchFamily="34" charset="0"/>
                <a:ea typeface="宋体" pitchFamily="2" charset="-122"/>
              </a:rPr>
              <a:t>China(41)</a:t>
            </a:r>
            <a:endParaRPr lang="en-US" altLang="zh-CN" sz="2000" dirty="0">
              <a:solidFill>
                <a:srgbClr val="FF3300"/>
              </a:solidFill>
              <a:latin typeface="Calibri" pitchFamily="34" charset="0"/>
              <a:ea typeface="宋体" pitchFamily="2" charset="-122"/>
            </a:endParaRPr>
          </a:p>
          <a:p>
            <a:pPr marL="342900" indent="-342900" algn="ctr" eaLnBrk="0" hangingPunct="0">
              <a:lnSpc>
                <a:spcPct val="70000"/>
              </a:lnSpc>
              <a:buFont typeface="Wingdings 2" pitchFamily="18" charset="2"/>
              <a:buNone/>
            </a:pPr>
            <a:r>
              <a:rPr lang="en-US" altLang="zh-CN" sz="1400" dirty="0">
                <a:solidFill>
                  <a:srgbClr val="000000"/>
                </a:solidFill>
                <a:latin typeface="Calibri" pitchFamily="34" charset="0"/>
                <a:ea typeface="宋体" pitchFamily="2" charset="-122"/>
              </a:rPr>
              <a:t>IHEP, CCAST, </a:t>
            </a:r>
            <a:r>
              <a:rPr lang="en-US" altLang="zh-CN" sz="1600" dirty="0">
                <a:solidFill>
                  <a:srgbClr val="FF0000"/>
                </a:solidFill>
                <a:latin typeface="Calibri" pitchFamily="34" charset="0"/>
                <a:ea typeface="宋体" pitchFamily="2" charset="-122"/>
              </a:rPr>
              <a:t>UCAS</a:t>
            </a:r>
            <a:r>
              <a:rPr lang="en-US" altLang="zh-CN" sz="1400" dirty="0">
                <a:solidFill>
                  <a:srgbClr val="000000"/>
                </a:solidFill>
                <a:latin typeface="Calibri" pitchFamily="34" charset="0"/>
                <a:ea typeface="宋体" pitchFamily="2" charset="-122"/>
              </a:rPr>
              <a:t>, Shandong Univ., </a:t>
            </a:r>
          </a:p>
          <a:p>
            <a:pPr marL="342900" indent="-342900" algn="ctr" eaLnBrk="0" hangingPunct="0">
              <a:lnSpc>
                <a:spcPct val="70000"/>
              </a:lnSpc>
              <a:buFont typeface="Wingdings 2" pitchFamily="18" charset="2"/>
              <a:buNone/>
            </a:pPr>
            <a:r>
              <a:rPr lang="en-US" altLang="zh-CN" sz="1400" dirty="0">
                <a:solidFill>
                  <a:srgbClr val="000000"/>
                </a:solidFill>
                <a:latin typeface="Calibri" pitchFamily="34" charset="0"/>
                <a:ea typeface="宋体" pitchFamily="2" charset="-122"/>
              </a:rPr>
              <a:t>Univ. of Sci. and Tech. of China</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Zhejiang Univ., </a:t>
            </a:r>
            <a:r>
              <a:rPr lang="en-US" altLang="zh-CN" sz="1400" dirty="0" err="1">
                <a:solidFill>
                  <a:srgbClr val="000000"/>
                </a:solidFill>
                <a:latin typeface="Calibri" pitchFamily="34" charset="0"/>
                <a:ea typeface="宋体" pitchFamily="2" charset="-122"/>
              </a:rPr>
              <a:t>Huangshan</a:t>
            </a:r>
            <a:r>
              <a:rPr lang="en-US" altLang="zh-CN" sz="1400" dirty="0">
                <a:solidFill>
                  <a:srgbClr val="000000"/>
                </a:solidFill>
                <a:latin typeface="Calibri" pitchFamily="34" charset="0"/>
                <a:ea typeface="宋体" pitchFamily="2" charset="-122"/>
              </a:rPr>
              <a:t> Coll. </a:t>
            </a:r>
          </a:p>
          <a:p>
            <a:pPr marL="342900" indent="-342900" algn="ctr" eaLnBrk="0" hangingPunct="0">
              <a:lnSpc>
                <a:spcPct val="80000"/>
              </a:lnSpc>
              <a:buFont typeface="Wingdings 2" pitchFamily="18" charset="2"/>
              <a:buNone/>
            </a:pPr>
            <a:r>
              <a:rPr lang="en-US" altLang="zh-CN" sz="1400" dirty="0" err="1">
                <a:solidFill>
                  <a:srgbClr val="000000"/>
                </a:solidFill>
                <a:latin typeface="Calibri" pitchFamily="34" charset="0"/>
                <a:ea typeface="宋体" pitchFamily="2" charset="-122"/>
              </a:rPr>
              <a:t>Huazhong</a:t>
            </a:r>
            <a:r>
              <a:rPr lang="en-US" altLang="zh-CN" sz="1400" dirty="0">
                <a:solidFill>
                  <a:srgbClr val="000000"/>
                </a:solidFill>
                <a:latin typeface="Calibri" pitchFamily="34" charset="0"/>
                <a:ea typeface="宋体" pitchFamily="2" charset="-122"/>
              </a:rPr>
              <a:t> Normal Univ., Wuhan Univ.</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Zhengzhou Univ., Henan Normal Univ.</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Peking Univ., Tsinghua Univ. ,</a:t>
            </a:r>
          </a:p>
          <a:p>
            <a:pPr marL="342900" indent="-342900" algn="ctr" eaLnBrk="0" hangingPunct="0">
              <a:lnSpc>
                <a:spcPct val="80000"/>
              </a:lnSpc>
              <a:buFont typeface="Wingdings 2" pitchFamily="18" charset="2"/>
              <a:buNone/>
            </a:pPr>
            <a:r>
              <a:rPr lang="en-US" altLang="zh-CN" sz="1400" dirty="0" err="1">
                <a:solidFill>
                  <a:srgbClr val="000000"/>
                </a:solidFill>
                <a:latin typeface="Calibri" pitchFamily="34" charset="0"/>
                <a:ea typeface="宋体" pitchFamily="2" charset="-122"/>
              </a:rPr>
              <a:t>Zhongshan</a:t>
            </a:r>
            <a:r>
              <a:rPr lang="en-US" altLang="zh-CN" sz="1400" dirty="0">
                <a:solidFill>
                  <a:srgbClr val="000000"/>
                </a:solidFill>
                <a:latin typeface="Calibri" pitchFamily="34" charset="0"/>
                <a:ea typeface="宋体" pitchFamily="2" charset="-122"/>
              </a:rPr>
              <a:t> </a:t>
            </a:r>
            <a:r>
              <a:rPr lang="en-US" altLang="zh-CN" sz="1400" dirty="0" err="1">
                <a:solidFill>
                  <a:srgbClr val="000000"/>
                </a:solidFill>
                <a:latin typeface="Calibri" pitchFamily="34" charset="0"/>
                <a:ea typeface="宋体" pitchFamily="2" charset="-122"/>
              </a:rPr>
              <a:t>Univ</a:t>
            </a:r>
            <a:r>
              <a:rPr lang="en-US" altLang="zh-CN" sz="1400" dirty="0">
                <a:solidFill>
                  <a:srgbClr val="000000"/>
                </a:solidFill>
                <a:latin typeface="Calibri" pitchFamily="34" charset="0"/>
                <a:ea typeface="宋体" pitchFamily="2" charset="-122"/>
              </a:rPr>
              <a:t>.,</a:t>
            </a:r>
            <a:r>
              <a:rPr lang="en-US" altLang="zh-CN" sz="1400" dirty="0" err="1">
                <a:solidFill>
                  <a:srgbClr val="000000"/>
                </a:solidFill>
                <a:latin typeface="Calibri" pitchFamily="34" charset="0"/>
                <a:ea typeface="宋体" pitchFamily="2" charset="-122"/>
              </a:rPr>
              <a:t>Nankai</a:t>
            </a:r>
            <a:r>
              <a:rPr lang="en-US" altLang="zh-CN" sz="1400" dirty="0">
                <a:solidFill>
                  <a:srgbClr val="000000"/>
                </a:solidFill>
                <a:latin typeface="Calibri" pitchFamily="34" charset="0"/>
                <a:ea typeface="宋体" pitchFamily="2" charset="-122"/>
              </a:rPr>
              <a:t> Univ.</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Shanxi Univ., Sichuan Univ., Univ. of South China</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Hunan Univ., Liaoning Univ. </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Nanjing Univ., Nanjing Normal Univ.</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Guangxi Normal Univ., Guangxi Univ.</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Suzhou Univ., Hangzhou Normal Univ.</a:t>
            </a:r>
          </a:p>
          <a:p>
            <a:pPr marL="342900" indent="-342900" algn="ctr" eaLnBrk="0" hangingPunct="0">
              <a:lnSpc>
                <a:spcPct val="80000"/>
              </a:lnSpc>
              <a:buFont typeface="Wingdings 2" pitchFamily="18" charset="2"/>
              <a:buNone/>
            </a:pPr>
            <a:r>
              <a:rPr lang="en-US" altLang="zh-CN" sz="1400" dirty="0">
                <a:solidFill>
                  <a:srgbClr val="000000"/>
                </a:solidFill>
                <a:latin typeface="Calibri" pitchFamily="34" charset="0"/>
                <a:ea typeface="宋体" pitchFamily="2" charset="-122"/>
              </a:rPr>
              <a:t>Lanzhou Univ., Henan Sci. and Tech. Univ.</a:t>
            </a:r>
          </a:p>
          <a:p>
            <a:pPr marL="342900" indent="-342900" algn="ctr" eaLnBrk="0" hangingPunct="0">
              <a:lnSpc>
                <a:spcPct val="80000"/>
              </a:lnSpc>
              <a:buFont typeface="Wingdings 2" pitchFamily="18" charset="2"/>
              <a:buNone/>
            </a:pPr>
            <a:r>
              <a:rPr lang="en-US" altLang="zh-CN" sz="1400" dirty="0" err="1">
                <a:solidFill>
                  <a:srgbClr val="000000"/>
                </a:solidFill>
                <a:latin typeface="Calibri" pitchFamily="34" charset="0"/>
                <a:ea typeface="宋体" pitchFamily="2" charset="-122"/>
              </a:rPr>
              <a:t>Beihang</a:t>
            </a:r>
            <a:r>
              <a:rPr lang="en-US" altLang="zh-CN" sz="1400" dirty="0">
                <a:solidFill>
                  <a:srgbClr val="000000"/>
                </a:solidFill>
                <a:latin typeface="Calibri" pitchFamily="34" charset="0"/>
                <a:ea typeface="宋体" pitchFamily="2" charset="-122"/>
              </a:rPr>
              <a:t> Univ.</a:t>
            </a:r>
            <a:r>
              <a:rPr lang="zh-CN" altLang="en-US" sz="1400" dirty="0">
                <a:solidFill>
                  <a:srgbClr val="000000"/>
                </a:solidFill>
                <a:latin typeface="Calibri" pitchFamily="34" charset="0"/>
                <a:ea typeface="宋体" pitchFamily="2" charset="-122"/>
              </a:rPr>
              <a:t>， </a:t>
            </a:r>
            <a:r>
              <a:rPr lang="en-US" altLang="zh-CN" sz="1400" dirty="0">
                <a:solidFill>
                  <a:srgbClr val="000000"/>
                </a:solidFill>
                <a:latin typeface="Calibri" pitchFamily="34" charset="0"/>
                <a:ea typeface="宋体" pitchFamily="2" charset="-122"/>
              </a:rPr>
              <a:t>Fudan Univ.</a:t>
            </a:r>
          </a:p>
        </p:txBody>
      </p:sp>
      <p:sp>
        <p:nvSpPr>
          <p:cNvPr id="46089" name="TextBox 34"/>
          <p:cNvSpPr txBox="1">
            <a:spLocks noChangeArrowheads="1"/>
          </p:cNvSpPr>
          <p:nvPr/>
        </p:nvSpPr>
        <p:spPr bwMode="auto">
          <a:xfrm>
            <a:off x="2143125" y="4286250"/>
            <a:ext cx="184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b="1">
                <a:solidFill>
                  <a:schemeClr val="hlink"/>
                </a:solidFill>
                <a:latin typeface="Arial" pitchFamily="34" charset="0"/>
                <a:ea typeface="MS PGothic" pitchFamily="34" charset="-128"/>
                <a:sym typeface="Symbol" pitchFamily="18" charset="2"/>
              </a:defRPr>
            </a:lvl1pPr>
            <a:lvl2pPr marL="742950" indent="-285750" eaLnBrk="0" hangingPunct="0">
              <a:defRPr kumimoji="1" sz="3200" b="1">
                <a:solidFill>
                  <a:schemeClr val="hlink"/>
                </a:solidFill>
                <a:latin typeface="Arial" pitchFamily="34" charset="0"/>
                <a:ea typeface="MS PGothic" pitchFamily="34" charset="-128"/>
                <a:sym typeface="Symbol" pitchFamily="18" charset="2"/>
              </a:defRPr>
            </a:lvl2pPr>
            <a:lvl3pPr marL="1143000" indent="-228600" eaLnBrk="0" hangingPunct="0">
              <a:defRPr kumimoji="1" sz="3200" b="1">
                <a:solidFill>
                  <a:schemeClr val="hlink"/>
                </a:solidFill>
                <a:latin typeface="Arial" pitchFamily="34" charset="0"/>
                <a:ea typeface="MS PGothic" pitchFamily="34" charset="-128"/>
                <a:sym typeface="Symbol" pitchFamily="18" charset="2"/>
              </a:defRPr>
            </a:lvl3pPr>
            <a:lvl4pPr marL="1600200" indent="-228600" eaLnBrk="0" hangingPunct="0">
              <a:defRPr kumimoji="1" sz="3200" b="1">
                <a:solidFill>
                  <a:schemeClr val="hlink"/>
                </a:solidFill>
                <a:latin typeface="Arial" pitchFamily="34" charset="0"/>
                <a:ea typeface="MS PGothic" pitchFamily="34" charset="-128"/>
                <a:sym typeface="Symbol" pitchFamily="18" charset="2"/>
              </a:defRPr>
            </a:lvl4pPr>
            <a:lvl5pPr marL="2057400" indent="-228600" eaLnBrk="0" hangingPunct="0">
              <a:defRPr kumimoji="1" sz="3200" b="1">
                <a:solidFill>
                  <a:schemeClr val="hlink"/>
                </a:solidFill>
                <a:latin typeface="Arial" pitchFamily="34"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9pPr>
          </a:lstStyle>
          <a:p>
            <a:pPr algn="l" eaLnBrk="1" hangingPunct="1">
              <a:spcBef>
                <a:spcPct val="50000"/>
              </a:spcBef>
              <a:buFont typeface="Wingdings 2" pitchFamily="18" charset="2"/>
              <a:buNone/>
            </a:pPr>
            <a:endParaRPr lang="zh-CN" altLang="en-US" sz="1800">
              <a:solidFill>
                <a:srgbClr val="000000"/>
              </a:solidFill>
              <a:latin typeface="Calibri" pitchFamily="34" charset="0"/>
              <a:ea typeface="宋体" pitchFamily="2" charset="-122"/>
            </a:endParaRPr>
          </a:p>
        </p:txBody>
      </p:sp>
      <p:sp>
        <p:nvSpPr>
          <p:cNvPr id="46090" name="TextBox 35"/>
          <p:cNvSpPr txBox="1">
            <a:spLocks noChangeArrowheads="1"/>
          </p:cNvSpPr>
          <p:nvPr/>
        </p:nvSpPr>
        <p:spPr bwMode="auto">
          <a:xfrm>
            <a:off x="1643063" y="4357688"/>
            <a:ext cx="184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b="1">
                <a:solidFill>
                  <a:schemeClr val="hlink"/>
                </a:solidFill>
                <a:latin typeface="Arial" pitchFamily="34" charset="0"/>
                <a:ea typeface="MS PGothic" pitchFamily="34" charset="-128"/>
                <a:sym typeface="Symbol" pitchFamily="18" charset="2"/>
              </a:defRPr>
            </a:lvl1pPr>
            <a:lvl2pPr marL="742950" indent="-285750" eaLnBrk="0" hangingPunct="0">
              <a:defRPr kumimoji="1" sz="3200" b="1">
                <a:solidFill>
                  <a:schemeClr val="hlink"/>
                </a:solidFill>
                <a:latin typeface="Arial" pitchFamily="34" charset="0"/>
                <a:ea typeface="MS PGothic" pitchFamily="34" charset="-128"/>
                <a:sym typeface="Symbol" pitchFamily="18" charset="2"/>
              </a:defRPr>
            </a:lvl2pPr>
            <a:lvl3pPr marL="1143000" indent="-228600" eaLnBrk="0" hangingPunct="0">
              <a:defRPr kumimoji="1" sz="3200" b="1">
                <a:solidFill>
                  <a:schemeClr val="hlink"/>
                </a:solidFill>
                <a:latin typeface="Arial" pitchFamily="34" charset="0"/>
                <a:ea typeface="MS PGothic" pitchFamily="34" charset="-128"/>
                <a:sym typeface="Symbol" pitchFamily="18" charset="2"/>
              </a:defRPr>
            </a:lvl3pPr>
            <a:lvl4pPr marL="1600200" indent="-228600" eaLnBrk="0" hangingPunct="0">
              <a:defRPr kumimoji="1" sz="3200" b="1">
                <a:solidFill>
                  <a:schemeClr val="hlink"/>
                </a:solidFill>
                <a:latin typeface="Arial" pitchFamily="34" charset="0"/>
                <a:ea typeface="MS PGothic" pitchFamily="34" charset="-128"/>
                <a:sym typeface="Symbol" pitchFamily="18" charset="2"/>
              </a:defRPr>
            </a:lvl4pPr>
            <a:lvl5pPr marL="2057400" indent="-228600" eaLnBrk="0" hangingPunct="0">
              <a:defRPr kumimoji="1" sz="3200" b="1">
                <a:solidFill>
                  <a:schemeClr val="hlink"/>
                </a:solidFill>
                <a:latin typeface="Arial" pitchFamily="34"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9pPr>
          </a:lstStyle>
          <a:p>
            <a:pPr algn="l" eaLnBrk="1" hangingPunct="1">
              <a:spcBef>
                <a:spcPct val="50000"/>
              </a:spcBef>
              <a:buFont typeface="Wingdings 2" pitchFamily="18" charset="2"/>
              <a:buNone/>
            </a:pPr>
            <a:endParaRPr lang="zh-CN" altLang="en-US" sz="1800">
              <a:solidFill>
                <a:srgbClr val="000000"/>
              </a:solidFill>
              <a:latin typeface="Calibri" pitchFamily="34" charset="0"/>
              <a:ea typeface="宋体" pitchFamily="2" charset="-122"/>
            </a:endParaRPr>
          </a:p>
        </p:txBody>
      </p:sp>
      <p:sp>
        <p:nvSpPr>
          <p:cNvPr id="46091" name="矩形 37"/>
          <p:cNvSpPr>
            <a:spLocks noChangeArrowheads="1"/>
          </p:cNvSpPr>
          <p:nvPr/>
        </p:nvSpPr>
        <p:spPr bwMode="auto">
          <a:xfrm>
            <a:off x="7283304" y="2030413"/>
            <a:ext cx="1370952"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lnSpc>
                <a:spcPct val="80000"/>
              </a:lnSpc>
              <a:spcBef>
                <a:spcPct val="50000"/>
              </a:spcBef>
              <a:buFont typeface="Wingdings 2" pitchFamily="18" charset="2"/>
              <a:buNone/>
            </a:pPr>
            <a:r>
              <a:rPr lang="en-US" altLang="zh-CN" sz="2000" dirty="0">
                <a:solidFill>
                  <a:srgbClr val="FF3300"/>
                </a:solidFill>
                <a:latin typeface="Calibri" pitchFamily="34" charset="0"/>
                <a:ea typeface="宋体" pitchFamily="2" charset="-122"/>
              </a:rPr>
              <a:t>Korea (1)</a:t>
            </a:r>
          </a:p>
          <a:p>
            <a:pPr algn="ctr" eaLnBrk="0" hangingPunct="0">
              <a:lnSpc>
                <a:spcPct val="80000"/>
              </a:lnSpc>
              <a:spcBef>
                <a:spcPts val="0"/>
              </a:spcBef>
              <a:buFont typeface="Wingdings 2" pitchFamily="18" charset="2"/>
              <a:buNone/>
            </a:pPr>
            <a:r>
              <a:rPr lang="en-US" altLang="zh-CN" sz="1400" dirty="0">
                <a:solidFill>
                  <a:srgbClr val="000000"/>
                </a:solidFill>
                <a:latin typeface="Calibri" pitchFamily="34" charset="0"/>
                <a:ea typeface="宋体" pitchFamily="2" charset="-122"/>
              </a:rPr>
              <a:t>Seoul</a:t>
            </a:r>
            <a:r>
              <a:rPr lang="zh-CN" altLang="en-US" sz="1400" dirty="0">
                <a:solidFill>
                  <a:srgbClr val="000000"/>
                </a:solidFill>
                <a:latin typeface="Calibri" pitchFamily="34" charset="0"/>
                <a:ea typeface="宋体" pitchFamily="2" charset="-122"/>
              </a:rPr>
              <a:t> </a:t>
            </a:r>
            <a:r>
              <a:rPr lang="en-US" altLang="zh-CN" sz="1400" dirty="0">
                <a:solidFill>
                  <a:srgbClr val="000000"/>
                </a:solidFill>
                <a:latin typeface="Calibri" pitchFamily="34" charset="0"/>
                <a:ea typeface="宋体" pitchFamily="2" charset="-122"/>
              </a:rPr>
              <a:t>Nat. Univ.</a:t>
            </a:r>
          </a:p>
        </p:txBody>
      </p:sp>
      <p:sp>
        <p:nvSpPr>
          <p:cNvPr id="46092" name="矩形 38"/>
          <p:cNvSpPr>
            <a:spLocks noChangeArrowheads="1"/>
          </p:cNvSpPr>
          <p:nvPr/>
        </p:nvSpPr>
        <p:spPr bwMode="auto">
          <a:xfrm>
            <a:off x="2987675" y="3151188"/>
            <a:ext cx="1785938" cy="85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0000"/>
              </a:lnSpc>
              <a:spcBef>
                <a:spcPct val="50000"/>
              </a:spcBef>
              <a:buFont typeface="Wingdings 2" pitchFamily="18" charset="2"/>
              <a:buNone/>
            </a:pPr>
            <a:r>
              <a:rPr lang="en-US" altLang="zh-CN" sz="1800" dirty="0">
                <a:solidFill>
                  <a:srgbClr val="FF3300"/>
                </a:solidFill>
                <a:latin typeface="Calibri" pitchFamily="34" charset="0"/>
                <a:ea typeface="宋体" pitchFamily="2" charset="-122"/>
              </a:rPr>
              <a:t>Pakistan (3)</a:t>
            </a:r>
            <a:endParaRPr lang="en-US" altLang="zh-CN" sz="700" dirty="0">
              <a:solidFill>
                <a:srgbClr val="000000"/>
              </a:solidFill>
              <a:latin typeface="Calibri" pitchFamily="34" charset="0"/>
              <a:ea typeface="宋体" pitchFamily="2" charset="-122"/>
            </a:endParaRPr>
          </a:p>
          <a:p>
            <a:pPr algn="ctr" eaLnBrk="0" hangingPunct="0">
              <a:lnSpc>
                <a:spcPct val="800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Univ.</a:t>
            </a:r>
            <a:r>
              <a:rPr lang="zh-CN" altLang="en-US" sz="1400" dirty="0">
                <a:solidFill>
                  <a:srgbClr val="000000"/>
                </a:solidFill>
                <a:latin typeface="Calibri" pitchFamily="34" charset="0"/>
                <a:ea typeface="宋体" pitchFamily="2" charset="-122"/>
              </a:rPr>
              <a:t> </a:t>
            </a:r>
            <a:r>
              <a:rPr lang="en-US" altLang="zh-CN" sz="1400" dirty="0">
                <a:solidFill>
                  <a:srgbClr val="000000"/>
                </a:solidFill>
                <a:latin typeface="Calibri" pitchFamily="34" charset="0"/>
                <a:ea typeface="宋体" pitchFamily="2" charset="-122"/>
              </a:rPr>
              <a:t>of Punjab</a:t>
            </a:r>
          </a:p>
          <a:p>
            <a:pPr algn="ctr" eaLnBrk="0" hangingPunct="0">
              <a:lnSpc>
                <a:spcPct val="80000"/>
              </a:lnSpc>
              <a:spcBef>
                <a:spcPct val="50000"/>
              </a:spcBef>
              <a:buFont typeface="Wingdings 2" pitchFamily="18" charset="2"/>
              <a:buNone/>
            </a:pPr>
            <a:r>
              <a:rPr lang="en-US" altLang="zh-CN" sz="1200" dirty="0">
                <a:solidFill>
                  <a:srgbClr val="000000"/>
                </a:solidFill>
                <a:latin typeface="Calibri" pitchFamily="34" charset="0"/>
                <a:ea typeface="宋体" pitchFamily="2" charset="-122"/>
              </a:rPr>
              <a:t>COMSAT CIIT</a:t>
            </a:r>
          </a:p>
        </p:txBody>
      </p:sp>
      <p:sp>
        <p:nvSpPr>
          <p:cNvPr id="796688" name="Rectangle 16"/>
          <p:cNvSpPr>
            <a:spLocks noGrp="1" noChangeArrowheads="1"/>
          </p:cNvSpPr>
          <p:nvPr>
            <p:ph type="title"/>
          </p:nvPr>
        </p:nvSpPr>
        <p:spPr>
          <a:xfrm>
            <a:off x="238125" y="1588"/>
            <a:ext cx="8763000" cy="762793"/>
          </a:xfrm>
        </p:spPr>
        <p:txBody>
          <a:bodyPr/>
          <a:lstStyle/>
          <a:p>
            <a:pPr>
              <a:defRPr/>
            </a:pPr>
            <a:r>
              <a:rPr lang="en-US" altLang="zh-CN" dirty="0">
                <a:effectLst/>
                <a:latin typeface="Times New Roman" pitchFamily="18" charset="0"/>
                <a:ea typeface="宋体" pitchFamily="2" charset="-122"/>
                <a:cs typeface="Times New Roman" pitchFamily="18" charset="0"/>
              </a:rPr>
              <a:t>BESIII</a:t>
            </a:r>
            <a:r>
              <a:rPr lang="zh-CN" altLang="en-US" dirty="0">
                <a:effectLst/>
                <a:latin typeface="+mj-ea"/>
              </a:rPr>
              <a:t>国际合作组</a:t>
            </a:r>
            <a:endParaRPr lang="zh-CN" altLang="en-US" dirty="0">
              <a:latin typeface="+mj-ea"/>
              <a:cs typeface="Times New Roman" pitchFamily="18" charset="0"/>
            </a:endParaRPr>
          </a:p>
        </p:txBody>
      </p:sp>
      <p:sp>
        <p:nvSpPr>
          <p:cNvPr id="46094" name="Rectangle 33"/>
          <p:cNvSpPr>
            <a:spLocks noChangeArrowheads="1"/>
          </p:cNvSpPr>
          <p:nvPr/>
        </p:nvSpPr>
        <p:spPr bwMode="auto">
          <a:xfrm>
            <a:off x="0" y="4357688"/>
            <a:ext cx="4824413" cy="9540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0"/>
              </a:spcBef>
              <a:buClrTx/>
              <a:buFont typeface="Wingdings 2" pitchFamily="18" charset="2"/>
              <a:buNone/>
            </a:pPr>
            <a:r>
              <a:rPr kumimoji="0" lang="zh-CN" altLang="en-US" sz="2800" dirty="0">
                <a:solidFill>
                  <a:srgbClr val="FF0033"/>
                </a:solidFill>
                <a:latin typeface="华文新魏" pitchFamily="2" charset="-122"/>
                <a:ea typeface="华文新魏" pitchFamily="2" charset="-122"/>
              </a:rPr>
              <a:t>来自</a:t>
            </a:r>
            <a:r>
              <a:rPr kumimoji="0" lang="en-US" altLang="zh-CN" sz="2800" dirty="0" smtClean="0">
                <a:solidFill>
                  <a:srgbClr val="FF0033"/>
                </a:solidFill>
                <a:latin typeface="华文新魏" pitchFamily="2" charset="-122"/>
                <a:ea typeface="华文新魏" pitchFamily="2" charset="-122"/>
              </a:rPr>
              <a:t>15</a:t>
            </a:r>
            <a:r>
              <a:rPr kumimoji="0" lang="zh-CN" altLang="en-US" sz="2800" dirty="0" smtClean="0">
                <a:solidFill>
                  <a:srgbClr val="FF0033"/>
                </a:solidFill>
                <a:latin typeface="华文新魏" pitchFamily="2" charset="-122"/>
                <a:ea typeface="华文新魏" pitchFamily="2" charset="-122"/>
              </a:rPr>
              <a:t>个</a:t>
            </a:r>
            <a:r>
              <a:rPr kumimoji="0" lang="zh-CN" altLang="en-US" sz="2800" dirty="0">
                <a:solidFill>
                  <a:srgbClr val="FF0033"/>
                </a:solidFill>
                <a:latin typeface="华文新魏" pitchFamily="2" charset="-122"/>
                <a:ea typeface="华文新魏" pitchFamily="2" charset="-122"/>
              </a:rPr>
              <a:t>国家</a:t>
            </a:r>
            <a:r>
              <a:rPr kumimoji="0" lang="zh-CN" altLang="en-US" sz="2800" dirty="0" smtClean="0">
                <a:solidFill>
                  <a:srgbClr val="FF0033"/>
                </a:solidFill>
                <a:latin typeface="华文新魏" pitchFamily="2" charset="-122"/>
                <a:ea typeface="华文新魏" pitchFamily="2" charset="-122"/>
              </a:rPr>
              <a:t>的</a:t>
            </a:r>
            <a:r>
              <a:rPr kumimoji="0" lang="en-US" altLang="zh-CN" sz="2800" dirty="0" smtClean="0">
                <a:solidFill>
                  <a:srgbClr val="FF0033"/>
                </a:solidFill>
                <a:latin typeface="华文新魏" pitchFamily="2" charset="-122"/>
                <a:ea typeface="华文新魏" pitchFamily="2" charset="-122"/>
              </a:rPr>
              <a:t>72</a:t>
            </a:r>
            <a:r>
              <a:rPr kumimoji="0" lang="zh-CN" altLang="en-US" sz="2800" dirty="0" smtClean="0">
                <a:solidFill>
                  <a:srgbClr val="FF0033"/>
                </a:solidFill>
                <a:latin typeface="华文新魏" pitchFamily="2" charset="-122"/>
                <a:ea typeface="华文新魏" pitchFamily="2" charset="-122"/>
              </a:rPr>
              <a:t>个</a:t>
            </a:r>
            <a:r>
              <a:rPr kumimoji="0" lang="zh-CN" altLang="en-US" sz="2800" dirty="0">
                <a:solidFill>
                  <a:srgbClr val="FF0033"/>
                </a:solidFill>
                <a:latin typeface="华文新魏" pitchFamily="2" charset="-122"/>
                <a:ea typeface="华文新魏" pitchFamily="2" charset="-122"/>
              </a:rPr>
              <a:t>合作单位合作成员约</a:t>
            </a:r>
            <a:r>
              <a:rPr kumimoji="0" lang="en-US" altLang="zh-CN" sz="2800" dirty="0">
                <a:solidFill>
                  <a:srgbClr val="FF0033"/>
                </a:solidFill>
                <a:latin typeface="华文新魏" pitchFamily="2" charset="-122"/>
                <a:ea typeface="华文新魏" pitchFamily="2" charset="-122"/>
              </a:rPr>
              <a:t>500</a:t>
            </a:r>
            <a:r>
              <a:rPr kumimoji="0" lang="zh-CN" altLang="en-US" sz="2800" dirty="0">
                <a:solidFill>
                  <a:srgbClr val="FF0033"/>
                </a:solidFill>
                <a:latin typeface="华文新魏" pitchFamily="2" charset="-122"/>
                <a:ea typeface="华文新魏" pitchFamily="2" charset="-122"/>
              </a:rPr>
              <a:t>人</a:t>
            </a:r>
          </a:p>
        </p:txBody>
      </p:sp>
      <p:sp>
        <p:nvSpPr>
          <p:cNvPr id="18" name="矩形 38"/>
          <p:cNvSpPr>
            <a:spLocks noChangeArrowheads="1"/>
          </p:cNvSpPr>
          <p:nvPr/>
        </p:nvSpPr>
        <p:spPr bwMode="auto">
          <a:xfrm>
            <a:off x="3196431" y="3907721"/>
            <a:ext cx="1785938" cy="59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0000"/>
              </a:lnSpc>
              <a:spcBef>
                <a:spcPct val="50000"/>
              </a:spcBef>
              <a:buFont typeface="Wingdings 2" pitchFamily="18" charset="2"/>
              <a:buNone/>
            </a:pPr>
            <a:r>
              <a:rPr lang="en-US" altLang="zh-CN" sz="1800" dirty="0">
                <a:solidFill>
                  <a:srgbClr val="FF3300"/>
                </a:solidFill>
                <a:latin typeface="Calibri" pitchFamily="34" charset="0"/>
                <a:ea typeface="宋体" pitchFamily="2" charset="-122"/>
              </a:rPr>
              <a:t>India (1)</a:t>
            </a:r>
            <a:endParaRPr lang="en-US" altLang="zh-CN" sz="700" dirty="0">
              <a:solidFill>
                <a:srgbClr val="000000"/>
              </a:solidFill>
              <a:latin typeface="Calibri" pitchFamily="34" charset="0"/>
              <a:ea typeface="宋体" pitchFamily="2" charset="-122"/>
            </a:endParaRPr>
          </a:p>
          <a:p>
            <a:pPr algn="ctr" eaLnBrk="0" hangingPunct="0">
              <a:lnSpc>
                <a:spcPct val="80000"/>
              </a:lnSpc>
              <a:spcBef>
                <a:spcPct val="50000"/>
              </a:spcBef>
              <a:buFont typeface="Wingdings 2" pitchFamily="18" charset="2"/>
              <a:buNone/>
            </a:pPr>
            <a:r>
              <a:rPr lang="en-US" altLang="zh-CN" sz="1400" dirty="0">
                <a:solidFill>
                  <a:srgbClr val="000000"/>
                </a:solidFill>
                <a:latin typeface="Calibri" pitchFamily="34" charset="0"/>
                <a:ea typeface="宋体" pitchFamily="2" charset="-122"/>
              </a:rPr>
              <a:t>IIT</a:t>
            </a:r>
          </a:p>
        </p:txBody>
      </p:sp>
      <p:sp>
        <p:nvSpPr>
          <p:cNvPr id="17" name="矩形 37"/>
          <p:cNvSpPr>
            <a:spLocks noChangeArrowheads="1"/>
          </p:cNvSpPr>
          <p:nvPr/>
        </p:nvSpPr>
        <p:spPr bwMode="auto">
          <a:xfrm>
            <a:off x="6111596" y="1795585"/>
            <a:ext cx="1403910" cy="59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lnSpc>
                <a:spcPct val="80000"/>
              </a:lnSpc>
              <a:spcBef>
                <a:spcPct val="50000"/>
              </a:spcBef>
              <a:buFont typeface="Wingdings 2" pitchFamily="18" charset="2"/>
              <a:buNone/>
            </a:pPr>
            <a:r>
              <a:rPr lang="en-US" altLang="zh-CN" sz="1800" dirty="0">
                <a:solidFill>
                  <a:srgbClr val="FF3300"/>
                </a:solidFill>
                <a:latin typeface="Calibri" pitchFamily="34" charset="0"/>
                <a:ea typeface="宋体" pitchFamily="2" charset="-122"/>
              </a:rPr>
              <a:t>Mongolia (1)</a:t>
            </a:r>
            <a:endParaRPr lang="en-US" altLang="zh-CN" sz="2000" dirty="0">
              <a:solidFill>
                <a:srgbClr val="FF3300"/>
              </a:solidFill>
              <a:latin typeface="Calibri" pitchFamily="34" charset="0"/>
              <a:ea typeface="宋体" pitchFamily="2" charset="-122"/>
            </a:endParaRPr>
          </a:p>
          <a:p>
            <a:pPr algn="ctr" eaLnBrk="0" hangingPunct="0">
              <a:lnSpc>
                <a:spcPct val="80000"/>
              </a:lnSpc>
              <a:spcBef>
                <a:spcPct val="50000"/>
              </a:spcBef>
              <a:buFont typeface="Wingdings 2" pitchFamily="18" charset="2"/>
              <a:buNone/>
            </a:pPr>
            <a:r>
              <a:rPr lang="en-US" altLang="zh-CN" sz="1400" dirty="0" err="1">
                <a:solidFill>
                  <a:srgbClr val="000000"/>
                </a:solidFill>
                <a:latin typeface="Calibri" pitchFamily="34" charset="0"/>
                <a:ea typeface="宋体" pitchFamily="2" charset="-122"/>
              </a:rPr>
              <a:t>Institue</a:t>
            </a:r>
            <a:r>
              <a:rPr lang="en-US" altLang="zh-CN" sz="1400" dirty="0">
                <a:solidFill>
                  <a:srgbClr val="000000"/>
                </a:solidFill>
                <a:latin typeface="Calibri" pitchFamily="34" charset="0"/>
                <a:ea typeface="宋体" pitchFamily="2" charset="-122"/>
              </a:rPr>
              <a:t> of P&amp;T.</a:t>
            </a:r>
          </a:p>
        </p:txBody>
      </p:sp>
      <p:sp>
        <p:nvSpPr>
          <p:cNvPr id="19" name="Rectangle 18"/>
          <p:cNvSpPr>
            <a:spLocks noChangeArrowheads="1"/>
          </p:cNvSpPr>
          <p:nvPr/>
        </p:nvSpPr>
        <p:spPr bwMode="auto">
          <a:xfrm>
            <a:off x="7144280" y="2938463"/>
            <a:ext cx="1500187"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0000"/>
              </a:lnSpc>
              <a:spcBef>
                <a:spcPct val="50000"/>
              </a:spcBef>
              <a:buFont typeface="Wingdings 2" pitchFamily="18" charset="2"/>
              <a:buNone/>
            </a:pPr>
            <a:r>
              <a:rPr lang="en-US" altLang="zh-CN" sz="2000" dirty="0" smtClean="0">
                <a:solidFill>
                  <a:srgbClr val="FF3300"/>
                </a:solidFill>
                <a:latin typeface="Calibri" pitchFamily="34" charset="0"/>
                <a:ea typeface="宋体" pitchFamily="2" charset="-122"/>
              </a:rPr>
              <a:t>Thailand </a:t>
            </a:r>
            <a:r>
              <a:rPr lang="en-US" altLang="zh-CN" sz="2000" dirty="0">
                <a:solidFill>
                  <a:srgbClr val="FF3300"/>
                </a:solidFill>
                <a:latin typeface="Calibri" pitchFamily="34" charset="0"/>
                <a:ea typeface="宋体" pitchFamily="2" charset="-122"/>
              </a:rPr>
              <a:t>(</a:t>
            </a:r>
            <a:r>
              <a:rPr lang="en-US" altLang="zh-CN" sz="2000" dirty="0" smtClean="0">
                <a:solidFill>
                  <a:srgbClr val="FF3300"/>
                </a:solidFill>
                <a:latin typeface="Calibri" pitchFamily="34" charset="0"/>
                <a:ea typeface="宋体" pitchFamily="2" charset="-122"/>
              </a:rPr>
              <a:t>1)</a:t>
            </a:r>
            <a:endParaRPr lang="en-US" altLang="zh-CN" sz="800" dirty="0">
              <a:solidFill>
                <a:srgbClr val="FF3300"/>
              </a:solidFill>
              <a:latin typeface="Calibri" pitchFamily="34" charset="0"/>
              <a:ea typeface="宋体" pitchFamily="2" charset="-122"/>
            </a:endParaRPr>
          </a:p>
          <a:p>
            <a:pPr algn="ctr" eaLnBrk="0" hangingPunct="0">
              <a:lnSpc>
                <a:spcPct val="80000"/>
              </a:lnSpc>
              <a:spcBef>
                <a:spcPts val="0"/>
              </a:spcBef>
              <a:buFont typeface="Wingdings 2" pitchFamily="18" charset="2"/>
              <a:buNone/>
            </a:pPr>
            <a:r>
              <a:rPr lang="en-US" altLang="zh-CN" sz="1400" dirty="0" err="1" smtClean="0">
                <a:solidFill>
                  <a:srgbClr val="000000"/>
                </a:solidFill>
                <a:latin typeface="Calibri" pitchFamily="34" charset="0"/>
                <a:ea typeface="宋体" pitchFamily="2" charset="-122"/>
              </a:rPr>
              <a:t>Suranaree</a:t>
            </a:r>
            <a:r>
              <a:rPr lang="en-US" altLang="zh-CN" sz="1400" dirty="0" smtClean="0">
                <a:solidFill>
                  <a:srgbClr val="000000"/>
                </a:solidFill>
                <a:latin typeface="Calibri" pitchFamily="34" charset="0"/>
                <a:ea typeface="宋体" pitchFamily="2" charset="-122"/>
              </a:rPr>
              <a:t> </a:t>
            </a:r>
            <a:r>
              <a:rPr lang="en-US" altLang="zh-CN" sz="1400" dirty="0">
                <a:solidFill>
                  <a:srgbClr val="000000"/>
                </a:solidFill>
                <a:latin typeface="Calibri" pitchFamily="34" charset="0"/>
                <a:ea typeface="宋体" pitchFamily="2" charset="-122"/>
              </a:rPr>
              <a:t>Univ.</a:t>
            </a:r>
          </a:p>
        </p:txBody>
      </p:sp>
      <p:sp>
        <p:nvSpPr>
          <p:cNvPr id="2" name="Date Placeholder 1"/>
          <p:cNvSpPr>
            <a:spLocks noGrp="1"/>
          </p:cNvSpPr>
          <p:nvPr>
            <p:ph type="dt" sz="half" idx="11"/>
          </p:nvPr>
        </p:nvSpPr>
        <p:spPr/>
        <p:txBody>
          <a:bodyPr/>
          <a:lstStyle/>
          <a:p>
            <a:r>
              <a:rPr lang="en-US" altLang="zh-CN" smtClean="0"/>
              <a:t>HFCPV2019</a:t>
            </a:r>
            <a:endParaRPr lang="zh-CN" altLang="en-US"/>
          </a:p>
        </p:txBody>
      </p:sp>
      <p:sp>
        <p:nvSpPr>
          <p:cNvPr id="3" name="Footer Placeholder 2"/>
          <p:cNvSpPr>
            <a:spLocks noGrp="1"/>
          </p:cNvSpPr>
          <p:nvPr>
            <p:ph type="ftr" sz="quarter" idx="12"/>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0"/>
          </p:nvPr>
        </p:nvSpPr>
        <p:spPr/>
        <p:txBody>
          <a:bodyPr/>
          <a:lstStyle/>
          <a:p>
            <a:fld id="{C973300C-797F-D148-A78D-320196FBAF04}" type="slidenum">
              <a:rPr lang="en-US" smtClean="0"/>
              <a:pPr/>
              <a:t>4</a:t>
            </a:fld>
            <a:endParaRPr lang="en-US" dirty="0"/>
          </a:p>
        </p:txBody>
      </p:sp>
    </p:spTree>
    <p:extLst>
      <p:ext uri="{BB962C8B-B14F-4D97-AF65-F5344CB8AC3E}">
        <p14:creationId xmlns:p14="http://schemas.microsoft.com/office/powerpoint/2010/main" val="2656065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915400" cy="685800"/>
          </a:xfrm>
        </p:spPr>
        <p:txBody>
          <a:bodyPr>
            <a:normAutofit fontScale="90000"/>
          </a:bodyPr>
          <a:lstStyle/>
          <a:p>
            <a:r>
              <a:rPr lang="en-US" altLang="zh-CN" dirty="0"/>
              <a:t>Candidate site 2: </a:t>
            </a:r>
            <a:r>
              <a:rPr lang="zh-CN" altLang="en-US" dirty="0"/>
              <a:t>安徽合肥</a:t>
            </a:r>
          </a:p>
        </p:txBody>
      </p:sp>
      <p:sp>
        <p:nvSpPr>
          <p:cNvPr id="11" name="内容占位符 2"/>
          <p:cNvSpPr>
            <a:spLocks noGrp="1"/>
          </p:cNvSpPr>
          <p:nvPr>
            <p:ph idx="1"/>
          </p:nvPr>
        </p:nvSpPr>
        <p:spPr>
          <a:xfrm>
            <a:off x="5408048" y="1751322"/>
            <a:ext cx="3735952" cy="3853065"/>
          </a:xfrm>
        </p:spPr>
        <p:txBody>
          <a:bodyPr/>
          <a:lstStyle/>
          <a:p>
            <a:r>
              <a:rPr lang="en-US" altLang="zh-CN" sz="2000" dirty="0"/>
              <a:t>University of Science and Technology of China (USTC)</a:t>
            </a:r>
          </a:p>
          <a:p>
            <a:r>
              <a:rPr lang="en-US" altLang="zh-CN" sz="2000" dirty="0"/>
              <a:t>National Synchrotron Radiation Lab and Hefei Light Source, operated by USTC</a:t>
            </a:r>
          </a:p>
          <a:p>
            <a:r>
              <a:rPr lang="en-US" altLang="zh-CN" sz="2000" dirty="0"/>
              <a:t>The only National Lab operated by University in China. (Totally Four officially approved National Labs in China)</a:t>
            </a:r>
          </a:p>
        </p:txBody>
      </p:sp>
      <p:pic>
        <p:nvPicPr>
          <p:cNvPr id="7" name="Picture 13"/>
          <p:cNvPicPr>
            <a:picLocks noChangeAspect="1"/>
          </p:cNvPicPr>
          <p:nvPr/>
        </p:nvPicPr>
        <p:blipFill>
          <a:blip r:embed="rId2"/>
          <a:stretch>
            <a:fillRect/>
          </a:stretch>
        </p:blipFill>
        <p:spPr>
          <a:xfrm rot="5400000">
            <a:off x="1252630" y="878702"/>
            <a:ext cx="3350631" cy="4960204"/>
          </a:xfrm>
          <a:prstGeom prst="rect">
            <a:avLst/>
          </a:prstGeom>
        </p:spPr>
      </p:pic>
      <p:sp>
        <p:nvSpPr>
          <p:cNvPr id="8" name="文本框 7"/>
          <p:cNvSpPr txBox="1"/>
          <p:nvPr/>
        </p:nvSpPr>
        <p:spPr>
          <a:xfrm>
            <a:off x="634342" y="1894496"/>
            <a:ext cx="4785852" cy="369332"/>
          </a:xfrm>
          <a:prstGeom prst="rect">
            <a:avLst/>
          </a:prstGeom>
          <a:noFill/>
        </p:spPr>
        <p:txBody>
          <a:bodyPr wrap="square" rtlCol="0">
            <a:spAutoFit/>
          </a:bodyPr>
          <a:lstStyle/>
          <a:p>
            <a:r>
              <a:rPr lang="en-US" altLang="zh-CN" sz="1800" b="1" dirty="0">
                <a:solidFill>
                  <a:srgbClr val="FF0000"/>
                </a:solidFill>
              </a:rPr>
              <a:t>Hefei Integrated National Science Center</a:t>
            </a:r>
            <a:endParaRPr lang="zh-CN" altLang="en-US" sz="1800" b="1" dirty="0">
              <a:solidFill>
                <a:srgbClr val="FF0000"/>
              </a:solidFill>
            </a:endParaRPr>
          </a:p>
        </p:txBody>
      </p:sp>
      <p:sp>
        <p:nvSpPr>
          <p:cNvPr id="9" name="文本框 8"/>
          <p:cNvSpPr txBox="1"/>
          <p:nvPr/>
        </p:nvSpPr>
        <p:spPr>
          <a:xfrm>
            <a:off x="228600" y="778748"/>
            <a:ext cx="8551605" cy="972574"/>
          </a:xfrm>
          <a:prstGeom prst="rect">
            <a:avLst/>
          </a:prstGeom>
          <a:noFill/>
        </p:spPr>
        <p:txBody>
          <a:bodyPr wrap="square" rtlCol="0">
            <a:spAutoFit/>
          </a:bodyPr>
          <a:lstStyle/>
          <a:p>
            <a:pPr algn="ctr">
              <a:lnSpc>
                <a:spcPct val="130000"/>
              </a:lnSpc>
            </a:pPr>
            <a:r>
              <a:rPr lang="en-US" altLang="zh-CN" sz="2200" b="1" dirty="0"/>
              <a:t>One of  three </a:t>
            </a:r>
            <a:r>
              <a:rPr lang="en-US" altLang="zh-CN" sz="2200" b="1" dirty="0">
                <a:solidFill>
                  <a:srgbClr val="FF0000"/>
                </a:solidFill>
              </a:rPr>
              <a:t>integrated national science centers</a:t>
            </a:r>
            <a:r>
              <a:rPr lang="en-US" altLang="zh-CN" sz="2200" b="1" dirty="0"/>
              <a:t>, which will play important  role in ‘</a:t>
            </a:r>
            <a:r>
              <a:rPr lang="en-US" altLang="zh-CN" sz="2200" b="1" dirty="0" err="1" smtClean="0"/>
              <a:t>MegaScience</a:t>
            </a:r>
            <a:r>
              <a:rPr lang="en-US" altLang="zh-CN" sz="2200" b="1" dirty="0"/>
              <a:t>’ of China in near </a:t>
            </a:r>
            <a:r>
              <a:rPr lang="en-US" altLang="zh-CN" sz="2200" b="1" dirty="0" smtClean="0"/>
              <a:t>future.</a:t>
            </a:r>
            <a:endParaRPr lang="en-US" altLang="zh-CN" sz="2200" b="1" dirty="0"/>
          </a:p>
        </p:txBody>
      </p:sp>
      <p:sp>
        <p:nvSpPr>
          <p:cNvPr id="10" name="文本框 9"/>
          <p:cNvSpPr txBox="1"/>
          <p:nvPr/>
        </p:nvSpPr>
        <p:spPr>
          <a:xfrm>
            <a:off x="228600" y="5166530"/>
            <a:ext cx="5597337" cy="1135183"/>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sz="1800" b="1" dirty="0"/>
              <a:t>Pay a lot of attention on </a:t>
            </a:r>
            <a:r>
              <a:rPr lang="en-US" altLang="zh-CN" sz="1800" b="1" dirty="0">
                <a:solidFill>
                  <a:srgbClr val="FF0000"/>
                </a:solidFill>
              </a:rPr>
              <a:t>accelerator</a:t>
            </a:r>
            <a:r>
              <a:rPr lang="en-US" altLang="zh-CN" sz="1800" b="1" dirty="0">
                <a:solidFill>
                  <a:srgbClr val="0036FA"/>
                </a:solidFill>
              </a:rPr>
              <a:t> facilities</a:t>
            </a:r>
          </a:p>
          <a:p>
            <a:pPr marL="285750" indent="-285750">
              <a:lnSpc>
                <a:spcPct val="130000"/>
              </a:lnSpc>
              <a:buFont typeface="Arial" panose="020B0604020202020204" pitchFamily="34" charset="0"/>
              <a:buChar char="•"/>
            </a:pPr>
            <a:r>
              <a:rPr lang="en-US" altLang="zh-CN" sz="1800" b="1" dirty="0">
                <a:solidFill>
                  <a:srgbClr val="FF0000"/>
                </a:solidFill>
              </a:rPr>
              <a:t>Hefei Advanced light source </a:t>
            </a:r>
            <a:r>
              <a:rPr lang="en-US" altLang="zh-CN" sz="1800" b="1" dirty="0">
                <a:solidFill>
                  <a:srgbClr val="0036FA"/>
                </a:solidFill>
              </a:rPr>
              <a:t>is under design</a:t>
            </a:r>
          </a:p>
          <a:p>
            <a:pPr marL="285750" indent="-285750">
              <a:lnSpc>
                <a:spcPct val="130000"/>
              </a:lnSpc>
              <a:buFont typeface="Arial" panose="020B0604020202020204" pitchFamily="34" charset="0"/>
              <a:buChar char="•"/>
            </a:pPr>
            <a:r>
              <a:rPr lang="en-US" altLang="zh-CN" sz="1800" b="1" dirty="0">
                <a:solidFill>
                  <a:srgbClr val="0036FA"/>
                </a:solidFill>
              </a:rPr>
              <a:t>STCF is listed in </a:t>
            </a:r>
            <a:r>
              <a:rPr lang="en-US" altLang="zh-CN" sz="1800" b="1" dirty="0">
                <a:solidFill>
                  <a:srgbClr val="FF0000"/>
                </a:solidFill>
              </a:rPr>
              <a:t>future plan</a:t>
            </a:r>
            <a:endParaRPr lang="zh-CN" altLang="en-US" sz="1800" b="1" dirty="0">
              <a:solidFill>
                <a:srgbClr val="FF0000"/>
              </a:solidFill>
            </a:endParaRPr>
          </a:p>
        </p:txBody>
      </p: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40</a:t>
            </a:fld>
            <a:endParaRPr lang="en-US" dirty="0"/>
          </a:p>
        </p:txBody>
      </p:sp>
    </p:spTree>
    <p:extLst>
      <p:ext uri="{BB962C8B-B14F-4D97-AF65-F5344CB8AC3E}">
        <p14:creationId xmlns:p14="http://schemas.microsoft.com/office/powerpoint/2010/main" val="832188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18C85B-2581-464B-B622-2D8723850402}"/>
              </a:ext>
            </a:extLst>
          </p:cNvPr>
          <p:cNvSpPr>
            <a:spLocks noGrp="1"/>
          </p:cNvSpPr>
          <p:nvPr>
            <p:ph type="title"/>
          </p:nvPr>
        </p:nvSpPr>
        <p:spPr>
          <a:xfrm>
            <a:off x="228600" y="0"/>
            <a:ext cx="8392906" cy="685800"/>
          </a:xfrm>
        </p:spPr>
        <p:txBody>
          <a:bodyPr/>
          <a:lstStyle/>
          <a:p>
            <a:r>
              <a:rPr lang="en-US" altLang="zh-CN" dirty="0"/>
              <a:t>Candidate site 3: </a:t>
            </a:r>
            <a:r>
              <a:rPr lang="zh-CN" altLang="en-US" dirty="0"/>
              <a:t>北京怀柔</a:t>
            </a:r>
          </a:p>
        </p:txBody>
      </p:sp>
      <p:sp>
        <p:nvSpPr>
          <p:cNvPr id="3" name="内容占位符 2">
            <a:extLst>
              <a:ext uri="{FF2B5EF4-FFF2-40B4-BE49-F238E27FC236}">
                <a16:creationId xmlns:a16="http://schemas.microsoft.com/office/drawing/2014/main" xmlns="" id="{5D8EA6AF-A5D9-4518-82FA-F7F2BE14DB01}"/>
              </a:ext>
            </a:extLst>
          </p:cNvPr>
          <p:cNvSpPr>
            <a:spLocks noGrp="1"/>
          </p:cNvSpPr>
          <p:nvPr>
            <p:ph idx="1"/>
          </p:nvPr>
        </p:nvSpPr>
        <p:spPr>
          <a:xfrm>
            <a:off x="361665" y="838200"/>
            <a:ext cx="8077200" cy="1290851"/>
          </a:xfrm>
        </p:spPr>
        <p:txBody>
          <a:bodyPr/>
          <a:lstStyle/>
          <a:p>
            <a:r>
              <a:rPr lang="en-US" altLang="zh-CN" sz="2800" dirty="0"/>
              <a:t>Planned Scientific City : 100.9 km</a:t>
            </a:r>
            <a:r>
              <a:rPr lang="en-US" altLang="zh-CN" sz="2800" baseline="30000" dirty="0"/>
              <a:t>2 </a:t>
            </a:r>
            <a:r>
              <a:rPr lang="en-US" altLang="zh-CN" sz="2800" dirty="0"/>
              <a:t>(One of  three </a:t>
            </a:r>
            <a:r>
              <a:rPr lang="en-US" altLang="zh-CN" sz="2800" dirty="0">
                <a:solidFill>
                  <a:srgbClr val="FF0000"/>
                </a:solidFill>
              </a:rPr>
              <a:t>integrated national science centers</a:t>
            </a:r>
            <a:r>
              <a:rPr lang="en-US" altLang="zh-CN" sz="2800" dirty="0"/>
              <a:t>)</a:t>
            </a:r>
            <a:endParaRPr lang="en-US" altLang="zh-CN" sz="2800" baseline="30000" dirty="0"/>
          </a:p>
          <a:p>
            <a:endParaRPr lang="en-US" altLang="zh-CN" sz="2800" dirty="0"/>
          </a:p>
        </p:txBody>
      </p:sp>
      <p:grpSp>
        <p:nvGrpSpPr>
          <p:cNvPr id="5" name="组合 4">
            <a:extLst>
              <a:ext uri="{FF2B5EF4-FFF2-40B4-BE49-F238E27FC236}">
                <a16:creationId xmlns:a16="http://schemas.microsoft.com/office/drawing/2014/main" xmlns="" id="{DE9BC5DE-6E9D-4E53-A019-8470F291F7ED}"/>
              </a:ext>
            </a:extLst>
          </p:cNvPr>
          <p:cNvGrpSpPr>
            <a:grpSpLocks/>
          </p:cNvGrpSpPr>
          <p:nvPr/>
        </p:nvGrpSpPr>
        <p:grpSpPr bwMode="auto">
          <a:xfrm>
            <a:off x="228600" y="1815152"/>
            <a:ext cx="4162567" cy="5034165"/>
            <a:chOff x="0" y="1090613"/>
            <a:chExt cx="5068888" cy="5770562"/>
          </a:xfrm>
        </p:grpSpPr>
        <p:pic>
          <p:nvPicPr>
            <p:cNvPr id="6" name="Picture 22" descr="E:\ZYF\怀柔科学城\0707\常区汇报.jpg">
              <a:extLst>
                <a:ext uri="{FF2B5EF4-FFF2-40B4-BE49-F238E27FC236}">
                  <a16:creationId xmlns:a16="http://schemas.microsoft.com/office/drawing/2014/main" xmlns="" id="{5FFA460E-E74B-487D-9591-BED08D72B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99" r="9241" b="8698"/>
            <a:stretch>
              <a:fillRect/>
            </a:stretch>
          </p:blipFill>
          <p:spPr bwMode="auto">
            <a:xfrm>
              <a:off x="0" y="1090613"/>
              <a:ext cx="5068888"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任意多边形 4">
              <a:extLst>
                <a:ext uri="{FF2B5EF4-FFF2-40B4-BE49-F238E27FC236}">
                  <a16:creationId xmlns:a16="http://schemas.microsoft.com/office/drawing/2014/main" xmlns="" id="{5EC649F8-EC53-4884-8420-F15EE2DC9899}"/>
                </a:ext>
              </a:extLst>
            </p:cNvPr>
            <p:cNvSpPr/>
            <p:nvPr/>
          </p:nvSpPr>
          <p:spPr>
            <a:xfrm>
              <a:off x="2519363" y="2830513"/>
              <a:ext cx="1833562" cy="2184400"/>
            </a:xfrm>
            <a:custGeom>
              <a:avLst/>
              <a:gdLst>
                <a:gd name="connsiteX0" fmla="*/ 0 w 1833664"/>
                <a:gd name="connsiteY0" fmla="*/ 257783 h 2183860"/>
                <a:gd name="connsiteX1" fmla="*/ 121596 w 1833664"/>
                <a:gd name="connsiteY1" fmla="*/ 214008 h 2183860"/>
                <a:gd name="connsiteX2" fmla="*/ 189689 w 1833664"/>
                <a:gd name="connsiteY2" fmla="*/ 209145 h 2183860"/>
                <a:gd name="connsiteX3" fmla="*/ 243191 w 1833664"/>
                <a:gd name="connsiteY3" fmla="*/ 199417 h 2183860"/>
                <a:gd name="connsiteX4" fmla="*/ 277238 w 1833664"/>
                <a:gd name="connsiteY4" fmla="*/ 223736 h 2183860"/>
                <a:gd name="connsiteX5" fmla="*/ 452336 w 1833664"/>
                <a:gd name="connsiteY5" fmla="*/ 136187 h 2183860"/>
                <a:gd name="connsiteX6" fmla="*/ 646889 w 1833664"/>
                <a:gd name="connsiteY6" fmla="*/ 24319 h 2183860"/>
                <a:gd name="connsiteX7" fmla="*/ 719847 w 1833664"/>
                <a:gd name="connsiteY7" fmla="*/ 0 h 2183860"/>
                <a:gd name="connsiteX8" fmla="*/ 807396 w 1833664"/>
                <a:gd name="connsiteY8" fmla="*/ 68094 h 2183860"/>
                <a:gd name="connsiteX9" fmla="*/ 909536 w 1833664"/>
                <a:gd name="connsiteY9" fmla="*/ 170234 h 2183860"/>
                <a:gd name="connsiteX10" fmla="*/ 1021404 w 1833664"/>
                <a:gd name="connsiteY10" fmla="*/ 179962 h 2183860"/>
                <a:gd name="connsiteX11" fmla="*/ 1429966 w 1833664"/>
                <a:gd name="connsiteY11" fmla="*/ 170234 h 2183860"/>
                <a:gd name="connsiteX12" fmla="*/ 1639110 w 1833664"/>
                <a:gd name="connsiteY12" fmla="*/ 189689 h 2183860"/>
                <a:gd name="connsiteX13" fmla="*/ 1794753 w 1833664"/>
                <a:gd name="connsiteY13" fmla="*/ 102140 h 2183860"/>
                <a:gd name="connsiteX14" fmla="*/ 1833664 w 1833664"/>
                <a:gd name="connsiteY14" fmla="*/ 77821 h 2183860"/>
                <a:gd name="connsiteX15" fmla="*/ 1828800 w 1833664"/>
                <a:gd name="connsiteY15" fmla="*/ 627434 h 2183860"/>
                <a:gd name="connsiteX16" fmla="*/ 1789889 w 1833664"/>
                <a:gd name="connsiteY16" fmla="*/ 1108953 h 2183860"/>
                <a:gd name="connsiteX17" fmla="*/ 1794753 w 1833664"/>
                <a:gd name="connsiteY17" fmla="*/ 1653702 h 2183860"/>
                <a:gd name="connsiteX18" fmla="*/ 1799617 w 1833664"/>
                <a:gd name="connsiteY18" fmla="*/ 1712068 h 2183860"/>
                <a:gd name="connsiteX19" fmla="*/ 1468876 w 1833664"/>
                <a:gd name="connsiteY19" fmla="*/ 1926077 h 2183860"/>
                <a:gd name="connsiteX20" fmla="*/ 1201366 w 1833664"/>
                <a:gd name="connsiteY20" fmla="*/ 2071991 h 2183860"/>
                <a:gd name="connsiteX21" fmla="*/ 938719 w 1833664"/>
                <a:gd name="connsiteY21" fmla="*/ 2164404 h 2183860"/>
                <a:gd name="connsiteX22" fmla="*/ 807396 w 1833664"/>
                <a:gd name="connsiteY22" fmla="*/ 2183860 h 2183860"/>
                <a:gd name="connsiteX23" fmla="*/ 817123 w 1833664"/>
                <a:gd name="connsiteY23" fmla="*/ 1916349 h 2183860"/>
                <a:gd name="connsiteX24" fmla="*/ 646889 w 1833664"/>
                <a:gd name="connsiteY24" fmla="*/ 1887166 h 2183860"/>
                <a:gd name="connsiteX25" fmla="*/ 666345 w 1833664"/>
                <a:gd name="connsiteY25" fmla="*/ 1741251 h 2183860"/>
                <a:gd name="connsiteX26" fmla="*/ 714983 w 1833664"/>
                <a:gd name="connsiteY26" fmla="*/ 1736387 h 2183860"/>
                <a:gd name="connsiteX27" fmla="*/ 734438 w 1833664"/>
                <a:gd name="connsiteY27" fmla="*/ 1663430 h 2183860"/>
                <a:gd name="connsiteX28" fmla="*/ 768485 w 1833664"/>
                <a:gd name="connsiteY28" fmla="*/ 1415374 h 2183860"/>
                <a:gd name="connsiteX29" fmla="*/ 695527 w 1833664"/>
                <a:gd name="connsiteY29" fmla="*/ 1391055 h 2183860"/>
                <a:gd name="connsiteX30" fmla="*/ 714983 w 1833664"/>
                <a:gd name="connsiteY30" fmla="*/ 1240277 h 2183860"/>
                <a:gd name="connsiteX31" fmla="*/ 515566 w 1833664"/>
                <a:gd name="connsiteY31" fmla="*/ 1235413 h 2183860"/>
                <a:gd name="connsiteX32" fmla="*/ 573932 w 1833664"/>
                <a:gd name="connsiteY32" fmla="*/ 1011677 h 2183860"/>
                <a:gd name="connsiteX33" fmla="*/ 437745 w 1833664"/>
                <a:gd name="connsiteY33" fmla="*/ 1011677 h 2183860"/>
                <a:gd name="connsiteX34" fmla="*/ 359923 w 1833664"/>
                <a:gd name="connsiteY34" fmla="*/ 919264 h 2183860"/>
                <a:gd name="connsiteX35" fmla="*/ 282102 w 1833664"/>
                <a:gd name="connsiteY35" fmla="*/ 870625 h 2183860"/>
                <a:gd name="connsiteX36" fmla="*/ 282102 w 1833664"/>
                <a:gd name="connsiteY36" fmla="*/ 792804 h 2183860"/>
                <a:gd name="connsiteX37" fmla="*/ 398834 w 1833664"/>
                <a:gd name="connsiteY37" fmla="*/ 690664 h 2183860"/>
                <a:gd name="connsiteX38" fmla="*/ 476655 w 1833664"/>
                <a:gd name="connsiteY38" fmla="*/ 578796 h 2183860"/>
                <a:gd name="connsiteX39" fmla="*/ 393970 w 1833664"/>
                <a:gd name="connsiteY39" fmla="*/ 525294 h 2183860"/>
                <a:gd name="connsiteX40" fmla="*/ 374515 w 1833664"/>
                <a:gd name="connsiteY40" fmla="*/ 476655 h 2183860"/>
                <a:gd name="connsiteX41" fmla="*/ 384242 w 1833664"/>
                <a:gd name="connsiteY41" fmla="*/ 374515 h 2183860"/>
                <a:gd name="connsiteX42" fmla="*/ 432881 w 1833664"/>
                <a:gd name="connsiteY42" fmla="*/ 321013 h 2183860"/>
                <a:gd name="connsiteX43" fmla="*/ 418289 w 1833664"/>
                <a:gd name="connsiteY43" fmla="*/ 223736 h 2183860"/>
                <a:gd name="connsiteX44" fmla="*/ 340468 w 1833664"/>
                <a:gd name="connsiteY44" fmla="*/ 223736 h 2183860"/>
                <a:gd name="connsiteX45" fmla="*/ 345332 w 1833664"/>
                <a:gd name="connsiteY45" fmla="*/ 311285 h 2183860"/>
                <a:gd name="connsiteX46" fmla="*/ 286966 w 1833664"/>
                <a:gd name="connsiteY46" fmla="*/ 296694 h 2183860"/>
                <a:gd name="connsiteX47" fmla="*/ 131323 w 1833664"/>
                <a:gd name="connsiteY47" fmla="*/ 408562 h 2183860"/>
                <a:gd name="connsiteX48" fmla="*/ 87549 w 1833664"/>
                <a:gd name="connsiteY48" fmla="*/ 374515 h 2183860"/>
                <a:gd name="connsiteX49" fmla="*/ 0 w 1833664"/>
                <a:gd name="connsiteY49" fmla="*/ 257783 h 218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33664" h="2183860">
                  <a:moveTo>
                    <a:pt x="0" y="257783"/>
                  </a:moveTo>
                  <a:lnTo>
                    <a:pt x="121596" y="214008"/>
                  </a:lnTo>
                  <a:lnTo>
                    <a:pt x="189689" y="209145"/>
                  </a:lnTo>
                  <a:lnTo>
                    <a:pt x="243191" y="199417"/>
                  </a:lnTo>
                  <a:lnTo>
                    <a:pt x="277238" y="223736"/>
                  </a:lnTo>
                  <a:lnTo>
                    <a:pt x="452336" y="136187"/>
                  </a:lnTo>
                  <a:lnTo>
                    <a:pt x="646889" y="24319"/>
                  </a:lnTo>
                  <a:lnTo>
                    <a:pt x="719847" y="0"/>
                  </a:lnTo>
                  <a:lnTo>
                    <a:pt x="807396" y="68094"/>
                  </a:lnTo>
                  <a:lnTo>
                    <a:pt x="909536" y="170234"/>
                  </a:lnTo>
                  <a:lnTo>
                    <a:pt x="1021404" y="179962"/>
                  </a:lnTo>
                  <a:lnTo>
                    <a:pt x="1429966" y="170234"/>
                  </a:lnTo>
                  <a:lnTo>
                    <a:pt x="1639110" y="189689"/>
                  </a:lnTo>
                  <a:lnTo>
                    <a:pt x="1794753" y="102140"/>
                  </a:lnTo>
                  <a:lnTo>
                    <a:pt x="1833664" y="77821"/>
                  </a:lnTo>
                  <a:cubicBezTo>
                    <a:pt x="1832043" y="261025"/>
                    <a:pt x="1830421" y="444230"/>
                    <a:pt x="1828800" y="627434"/>
                  </a:cubicBezTo>
                  <a:lnTo>
                    <a:pt x="1789889" y="1108953"/>
                  </a:lnTo>
                  <a:cubicBezTo>
                    <a:pt x="1791510" y="1290536"/>
                    <a:pt x="1793132" y="1472119"/>
                    <a:pt x="1794753" y="1653702"/>
                  </a:cubicBezTo>
                  <a:lnTo>
                    <a:pt x="1799617" y="1712068"/>
                  </a:lnTo>
                  <a:lnTo>
                    <a:pt x="1468876" y="1926077"/>
                  </a:lnTo>
                  <a:lnTo>
                    <a:pt x="1201366" y="2071991"/>
                  </a:lnTo>
                  <a:lnTo>
                    <a:pt x="938719" y="2164404"/>
                  </a:lnTo>
                  <a:lnTo>
                    <a:pt x="807396" y="2183860"/>
                  </a:lnTo>
                  <a:lnTo>
                    <a:pt x="817123" y="1916349"/>
                  </a:lnTo>
                  <a:lnTo>
                    <a:pt x="646889" y="1887166"/>
                  </a:lnTo>
                  <a:lnTo>
                    <a:pt x="666345" y="1741251"/>
                  </a:lnTo>
                  <a:lnTo>
                    <a:pt x="714983" y="1736387"/>
                  </a:lnTo>
                  <a:lnTo>
                    <a:pt x="734438" y="1663430"/>
                  </a:lnTo>
                  <a:lnTo>
                    <a:pt x="768485" y="1415374"/>
                  </a:lnTo>
                  <a:lnTo>
                    <a:pt x="695527" y="1391055"/>
                  </a:lnTo>
                  <a:lnTo>
                    <a:pt x="714983" y="1240277"/>
                  </a:lnTo>
                  <a:lnTo>
                    <a:pt x="515566" y="1235413"/>
                  </a:lnTo>
                  <a:lnTo>
                    <a:pt x="573932" y="1011677"/>
                  </a:lnTo>
                  <a:lnTo>
                    <a:pt x="437745" y="1011677"/>
                  </a:lnTo>
                  <a:lnTo>
                    <a:pt x="359923" y="919264"/>
                  </a:lnTo>
                  <a:lnTo>
                    <a:pt x="282102" y="870625"/>
                  </a:lnTo>
                  <a:lnTo>
                    <a:pt x="282102" y="792804"/>
                  </a:lnTo>
                  <a:lnTo>
                    <a:pt x="398834" y="690664"/>
                  </a:lnTo>
                  <a:lnTo>
                    <a:pt x="476655" y="578796"/>
                  </a:lnTo>
                  <a:lnTo>
                    <a:pt x="393970" y="525294"/>
                  </a:lnTo>
                  <a:lnTo>
                    <a:pt x="374515" y="476655"/>
                  </a:lnTo>
                  <a:lnTo>
                    <a:pt x="384242" y="374515"/>
                  </a:lnTo>
                  <a:lnTo>
                    <a:pt x="432881" y="321013"/>
                  </a:lnTo>
                  <a:lnTo>
                    <a:pt x="418289" y="223736"/>
                  </a:lnTo>
                  <a:lnTo>
                    <a:pt x="340468" y="223736"/>
                  </a:lnTo>
                  <a:lnTo>
                    <a:pt x="345332" y="311285"/>
                  </a:lnTo>
                  <a:lnTo>
                    <a:pt x="286966" y="296694"/>
                  </a:lnTo>
                  <a:lnTo>
                    <a:pt x="131323" y="408562"/>
                  </a:lnTo>
                  <a:lnTo>
                    <a:pt x="87549" y="374515"/>
                  </a:lnTo>
                  <a:lnTo>
                    <a:pt x="0" y="257783"/>
                  </a:lnTo>
                  <a:close/>
                </a:path>
              </a:pathLst>
            </a:custGeom>
            <a:solidFill>
              <a:srgbClr val="FF0000">
                <a:alpha val="41960"/>
              </a:srgbClr>
            </a:solidFill>
            <a:ln w="38100">
              <a:solidFill>
                <a:srgbClr val="FF0000"/>
              </a:solidFill>
              <a:prstDash val="sysDash"/>
              <a:round/>
              <a:headEnd/>
              <a:tailE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任意多边形 5">
              <a:extLst>
                <a:ext uri="{FF2B5EF4-FFF2-40B4-BE49-F238E27FC236}">
                  <a16:creationId xmlns:a16="http://schemas.microsoft.com/office/drawing/2014/main" xmlns="" id="{1D0BE324-A951-4F0D-A2E3-7F77DBEDB378}"/>
                </a:ext>
              </a:extLst>
            </p:cNvPr>
            <p:cNvSpPr>
              <a:spLocks noChangeArrowheads="1"/>
            </p:cNvSpPr>
            <p:nvPr/>
          </p:nvSpPr>
          <p:spPr bwMode="auto">
            <a:xfrm>
              <a:off x="1373188" y="1822450"/>
              <a:ext cx="1974850" cy="4770438"/>
            </a:xfrm>
            <a:custGeom>
              <a:avLst/>
              <a:gdLst>
                <a:gd name="T0" fmla="*/ 199787 w 1974787"/>
                <a:gd name="T1" fmla="*/ 3126906 h 4770084"/>
                <a:gd name="T2" fmla="*/ 45136 w 1974787"/>
                <a:gd name="T3" fmla="*/ 2602392 h 4770084"/>
                <a:gd name="T4" fmla="*/ 85481 w 1974787"/>
                <a:gd name="T5" fmla="*/ 2340137 h 4770084"/>
                <a:gd name="T6" fmla="*/ 307371 w 1974787"/>
                <a:gd name="T7" fmla="*/ 1896318 h 4770084"/>
                <a:gd name="T8" fmla="*/ 932700 w 1974787"/>
                <a:gd name="T9" fmla="*/ 1405426 h 4770084"/>
                <a:gd name="T10" fmla="*/ 1013386 w 1974787"/>
                <a:gd name="T11" fmla="*/ 1270936 h 4770084"/>
                <a:gd name="T12" fmla="*/ 925976 w 1974787"/>
                <a:gd name="T13" fmla="*/ 1075925 h 4770084"/>
                <a:gd name="T14" fmla="*/ 872184 w 1974787"/>
                <a:gd name="T15" fmla="*/ 921260 h 4770084"/>
                <a:gd name="T16" fmla="*/ 751152 w 1974787"/>
                <a:gd name="T17" fmla="*/ 954884 h 4770084"/>
                <a:gd name="T18" fmla="*/ 697360 w 1974787"/>
                <a:gd name="T19" fmla="*/ 927986 h 4770084"/>
                <a:gd name="T20" fmla="*/ 771325 w 1974787"/>
                <a:gd name="T21" fmla="*/ 860740 h 4770084"/>
                <a:gd name="T22" fmla="*/ 670464 w 1974787"/>
                <a:gd name="T23" fmla="*/ 618657 h 4770084"/>
                <a:gd name="T24" fmla="*/ 670464 w 1974787"/>
                <a:gd name="T25" fmla="*/ 275705 h 4770084"/>
                <a:gd name="T26" fmla="*/ 771325 w 1974787"/>
                <a:gd name="T27" fmla="*/ 53797 h 4770084"/>
                <a:gd name="T28" fmla="*/ 1047006 w 1974787"/>
                <a:gd name="T29" fmla="*/ 13450 h 4770084"/>
                <a:gd name="T30" fmla="*/ 1174761 w 1974787"/>
                <a:gd name="T31" fmla="*/ 423645 h 4770084"/>
                <a:gd name="T32" fmla="*/ 1194933 w 1974787"/>
                <a:gd name="T33" fmla="*/ 1351630 h 4770084"/>
                <a:gd name="T34" fmla="*/ 1376481 w 1974787"/>
                <a:gd name="T35" fmla="*/ 1331457 h 4770084"/>
                <a:gd name="T36" fmla="*/ 1450443 w 1974787"/>
                <a:gd name="T37" fmla="*/ 1297834 h 4770084"/>
                <a:gd name="T38" fmla="*/ 1490789 w 1974787"/>
                <a:gd name="T39" fmla="*/ 1344906 h 4770084"/>
                <a:gd name="T40" fmla="*/ 1564751 w 1974787"/>
                <a:gd name="T41" fmla="*/ 1230588 h 4770084"/>
                <a:gd name="T42" fmla="*/ 1531132 w 1974787"/>
                <a:gd name="T43" fmla="*/ 1371804 h 4770084"/>
                <a:gd name="T44" fmla="*/ 1544579 w 1974787"/>
                <a:gd name="T45" fmla="*/ 1499570 h 4770084"/>
                <a:gd name="T46" fmla="*/ 1631991 w 1974787"/>
                <a:gd name="T47" fmla="*/ 1573540 h 4770084"/>
                <a:gd name="T48" fmla="*/ 1497512 w 1974787"/>
                <a:gd name="T49" fmla="*/ 1734929 h 4770084"/>
                <a:gd name="T50" fmla="*/ 1423547 w 1974787"/>
                <a:gd name="T51" fmla="*/ 1876143 h 4770084"/>
                <a:gd name="T52" fmla="*/ 1564751 w 1974787"/>
                <a:gd name="T53" fmla="*/ 2030808 h 4770084"/>
                <a:gd name="T54" fmla="*/ 1712679 w 1974787"/>
                <a:gd name="T55" fmla="*/ 2017359 h 4770084"/>
                <a:gd name="T56" fmla="*/ 1853881 w 1974787"/>
                <a:gd name="T57" fmla="*/ 2239268 h 4770084"/>
                <a:gd name="T58" fmla="*/ 1914397 w 1974787"/>
                <a:gd name="T59" fmla="*/ 2420831 h 4770084"/>
                <a:gd name="T60" fmla="*/ 1847158 w 1974787"/>
                <a:gd name="T61" fmla="*/ 2743608 h 4770084"/>
                <a:gd name="T62" fmla="*/ 1779918 w 1974787"/>
                <a:gd name="T63" fmla="*/ 2891548 h 4770084"/>
                <a:gd name="T64" fmla="*/ 1954740 w 1974787"/>
                <a:gd name="T65" fmla="*/ 3187427 h 4770084"/>
                <a:gd name="T66" fmla="*/ 1961466 w 1974787"/>
                <a:gd name="T67" fmla="*/ 3328642 h 4770084"/>
                <a:gd name="T68" fmla="*/ 1941293 w 1974787"/>
                <a:gd name="T69" fmla="*/ 3893502 h 4770084"/>
                <a:gd name="T70" fmla="*/ 1615957 w 1974787"/>
                <a:gd name="T71" fmla="*/ 3955858 h 4770084"/>
                <a:gd name="T72" fmla="*/ 1171516 w 1974787"/>
                <a:gd name="T73" fmla="*/ 4755275 h 4770084"/>
                <a:gd name="T74" fmla="*/ 1283427 w 1974787"/>
                <a:gd name="T75" fmla="*/ 4636960 h 4770084"/>
                <a:gd name="T76" fmla="*/ 1283427 w 1974787"/>
                <a:gd name="T77" fmla="*/ 3923878 h 4770084"/>
                <a:gd name="T78" fmla="*/ 714289 w 1974787"/>
                <a:gd name="T79" fmla="*/ 3856728 h 4770084"/>
                <a:gd name="T80" fmla="*/ 538431 w 1974787"/>
                <a:gd name="T81" fmla="*/ 4205274 h 4770084"/>
                <a:gd name="T82" fmla="*/ 7660 w 1974787"/>
                <a:gd name="T83" fmla="*/ 4163705 h 47700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74787" h="4770084">
                  <a:moveTo>
                    <a:pt x="293904" y="3462618"/>
                  </a:moveTo>
                  <a:lnTo>
                    <a:pt x="199775" y="3126442"/>
                  </a:lnTo>
                  <a:lnTo>
                    <a:pt x="78751" y="2749924"/>
                  </a:lnTo>
                  <a:lnTo>
                    <a:pt x="45134" y="2602006"/>
                  </a:lnTo>
                  <a:lnTo>
                    <a:pt x="58581" y="2447365"/>
                  </a:lnTo>
                  <a:lnTo>
                    <a:pt x="85475" y="2339789"/>
                  </a:lnTo>
                  <a:lnTo>
                    <a:pt x="199775" y="2138083"/>
                  </a:lnTo>
                  <a:lnTo>
                    <a:pt x="307351" y="1896036"/>
                  </a:lnTo>
                  <a:lnTo>
                    <a:pt x="556122" y="1701053"/>
                  </a:lnTo>
                  <a:lnTo>
                    <a:pt x="932640" y="1405218"/>
                  </a:lnTo>
                  <a:lnTo>
                    <a:pt x="993151" y="1317812"/>
                  </a:lnTo>
                  <a:lnTo>
                    <a:pt x="1013322" y="1270748"/>
                  </a:lnTo>
                  <a:lnTo>
                    <a:pt x="979704" y="1176618"/>
                  </a:lnTo>
                  <a:lnTo>
                    <a:pt x="925916" y="1075765"/>
                  </a:lnTo>
                  <a:lnTo>
                    <a:pt x="892298" y="1015253"/>
                  </a:lnTo>
                  <a:lnTo>
                    <a:pt x="872128" y="921124"/>
                  </a:lnTo>
                  <a:lnTo>
                    <a:pt x="811616" y="907677"/>
                  </a:lnTo>
                  <a:lnTo>
                    <a:pt x="751104" y="954742"/>
                  </a:lnTo>
                  <a:lnTo>
                    <a:pt x="744381" y="981636"/>
                  </a:lnTo>
                  <a:lnTo>
                    <a:pt x="697316" y="927848"/>
                  </a:lnTo>
                  <a:lnTo>
                    <a:pt x="751104" y="887506"/>
                  </a:lnTo>
                  <a:lnTo>
                    <a:pt x="771275" y="860612"/>
                  </a:lnTo>
                  <a:lnTo>
                    <a:pt x="717487" y="692524"/>
                  </a:lnTo>
                  <a:lnTo>
                    <a:pt x="670422" y="618565"/>
                  </a:lnTo>
                  <a:lnTo>
                    <a:pt x="757828" y="571500"/>
                  </a:lnTo>
                  <a:lnTo>
                    <a:pt x="670422" y="275665"/>
                  </a:lnTo>
                  <a:lnTo>
                    <a:pt x="697316" y="94130"/>
                  </a:lnTo>
                  <a:lnTo>
                    <a:pt x="771275" y="53789"/>
                  </a:lnTo>
                  <a:lnTo>
                    <a:pt x="858681" y="0"/>
                  </a:lnTo>
                  <a:lnTo>
                    <a:pt x="1046940" y="13448"/>
                  </a:lnTo>
                  <a:lnTo>
                    <a:pt x="1181410" y="349624"/>
                  </a:lnTo>
                  <a:lnTo>
                    <a:pt x="1174687" y="423583"/>
                  </a:lnTo>
                  <a:lnTo>
                    <a:pt x="1046940" y="1129553"/>
                  </a:lnTo>
                  <a:lnTo>
                    <a:pt x="1194857" y="1351430"/>
                  </a:lnTo>
                  <a:lnTo>
                    <a:pt x="1275540" y="1418665"/>
                  </a:lnTo>
                  <a:lnTo>
                    <a:pt x="1376393" y="1331259"/>
                  </a:lnTo>
                  <a:lnTo>
                    <a:pt x="1416734" y="1297642"/>
                  </a:lnTo>
                  <a:lnTo>
                    <a:pt x="1450351" y="1297642"/>
                  </a:lnTo>
                  <a:lnTo>
                    <a:pt x="1463798" y="1344706"/>
                  </a:lnTo>
                  <a:lnTo>
                    <a:pt x="1490693" y="1344706"/>
                  </a:lnTo>
                  <a:lnTo>
                    <a:pt x="1497416" y="1237130"/>
                  </a:lnTo>
                  <a:lnTo>
                    <a:pt x="1564651" y="1230406"/>
                  </a:lnTo>
                  <a:lnTo>
                    <a:pt x="1564651" y="1331259"/>
                  </a:lnTo>
                  <a:lnTo>
                    <a:pt x="1531034" y="1371600"/>
                  </a:lnTo>
                  <a:lnTo>
                    <a:pt x="1517587" y="1472453"/>
                  </a:lnTo>
                  <a:lnTo>
                    <a:pt x="1544481" y="1499348"/>
                  </a:lnTo>
                  <a:lnTo>
                    <a:pt x="1531034" y="1532965"/>
                  </a:lnTo>
                  <a:lnTo>
                    <a:pt x="1631887" y="1573306"/>
                  </a:lnTo>
                  <a:lnTo>
                    <a:pt x="1564651" y="1660712"/>
                  </a:lnTo>
                  <a:lnTo>
                    <a:pt x="1497416" y="1734671"/>
                  </a:lnTo>
                  <a:lnTo>
                    <a:pt x="1430181" y="1788459"/>
                  </a:lnTo>
                  <a:lnTo>
                    <a:pt x="1423457" y="1875865"/>
                  </a:lnTo>
                  <a:lnTo>
                    <a:pt x="1504140" y="1922930"/>
                  </a:lnTo>
                  <a:lnTo>
                    <a:pt x="1564651" y="2030506"/>
                  </a:lnTo>
                  <a:lnTo>
                    <a:pt x="1645334" y="2017059"/>
                  </a:lnTo>
                  <a:lnTo>
                    <a:pt x="1712569" y="2017059"/>
                  </a:lnTo>
                  <a:lnTo>
                    <a:pt x="1658781" y="2252383"/>
                  </a:lnTo>
                  <a:lnTo>
                    <a:pt x="1853763" y="2238936"/>
                  </a:lnTo>
                  <a:lnTo>
                    <a:pt x="1847040" y="2400300"/>
                  </a:lnTo>
                  <a:lnTo>
                    <a:pt x="1914275" y="2420471"/>
                  </a:lnTo>
                  <a:lnTo>
                    <a:pt x="1887381" y="2669242"/>
                  </a:lnTo>
                  <a:lnTo>
                    <a:pt x="1847040" y="2743200"/>
                  </a:lnTo>
                  <a:lnTo>
                    <a:pt x="1813422" y="2743200"/>
                  </a:lnTo>
                  <a:lnTo>
                    <a:pt x="1779804" y="2891118"/>
                  </a:lnTo>
                  <a:lnTo>
                    <a:pt x="1968063" y="2911289"/>
                  </a:lnTo>
                  <a:lnTo>
                    <a:pt x="1954616" y="3186953"/>
                  </a:lnTo>
                  <a:lnTo>
                    <a:pt x="1853763" y="3193677"/>
                  </a:lnTo>
                  <a:lnTo>
                    <a:pt x="1961340" y="3328148"/>
                  </a:lnTo>
                  <a:lnTo>
                    <a:pt x="1974787" y="3550024"/>
                  </a:lnTo>
                  <a:lnTo>
                    <a:pt x="1941169" y="3892924"/>
                  </a:lnTo>
                  <a:cubicBezTo>
                    <a:pt x="1935166" y="3953005"/>
                    <a:pt x="1929579" y="4030670"/>
                    <a:pt x="1929179" y="4032002"/>
                  </a:cubicBezTo>
                  <a:cubicBezTo>
                    <a:pt x="1928779" y="4033334"/>
                    <a:pt x="1615853" y="3956869"/>
                    <a:pt x="1615853" y="3955270"/>
                  </a:cubicBezTo>
                  <a:cubicBezTo>
                    <a:pt x="1627576" y="3875340"/>
                    <a:pt x="1551910" y="4629880"/>
                    <a:pt x="1551910" y="4629880"/>
                  </a:cubicBezTo>
                  <a:cubicBezTo>
                    <a:pt x="1662213" y="4587782"/>
                    <a:pt x="1254569" y="4726327"/>
                    <a:pt x="1171442" y="4754569"/>
                  </a:cubicBezTo>
                  <a:cubicBezTo>
                    <a:pt x="1161850" y="4821178"/>
                    <a:pt x="1170909" y="4651727"/>
                    <a:pt x="1168245" y="4652260"/>
                  </a:cubicBezTo>
                  <a:cubicBezTo>
                    <a:pt x="1108564" y="4663450"/>
                    <a:pt x="1285343" y="4636939"/>
                    <a:pt x="1283345" y="4636272"/>
                  </a:cubicBezTo>
                  <a:cubicBezTo>
                    <a:pt x="1296134" y="4661317"/>
                    <a:pt x="1248176" y="4560872"/>
                    <a:pt x="1248176" y="4559540"/>
                  </a:cubicBezTo>
                  <a:cubicBezTo>
                    <a:pt x="1240716" y="4547284"/>
                    <a:pt x="1285343" y="3922630"/>
                    <a:pt x="1283345" y="3923296"/>
                  </a:cubicBezTo>
                  <a:cubicBezTo>
                    <a:pt x="1196487" y="3913704"/>
                    <a:pt x="998794" y="3903448"/>
                    <a:pt x="998794" y="3904114"/>
                  </a:cubicBezTo>
                  <a:cubicBezTo>
                    <a:pt x="951902" y="3900384"/>
                    <a:pt x="713577" y="3856822"/>
                    <a:pt x="714243" y="3856156"/>
                  </a:cubicBezTo>
                  <a:cubicBezTo>
                    <a:pt x="711579" y="3782088"/>
                    <a:pt x="701454" y="4008289"/>
                    <a:pt x="701454" y="4009621"/>
                  </a:cubicBezTo>
                  <a:lnTo>
                    <a:pt x="538397" y="4204650"/>
                  </a:lnTo>
                  <a:cubicBezTo>
                    <a:pt x="600209" y="4214774"/>
                    <a:pt x="395189" y="4172678"/>
                    <a:pt x="394523" y="4172678"/>
                  </a:cubicBezTo>
                  <a:cubicBezTo>
                    <a:pt x="370011" y="4168415"/>
                    <a:pt x="8326" y="4161755"/>
                    <a:pt x="7660" y="4163087"/>
                  </a:cubicBezTo>
                  <a:cubicBezTo>
                    <a:pt x="-56284" y="4160423"/>
                    <a:pt x="301137" y="3473823"/>
                    <a:pt x="301803" y="3472491"/>
                  </a:cubicBezTo>
                </a:path>
              </a:pathLst>
            </a:custGeom>
            <a:solidFill>
              <a:srgbClr val="FF0000">
                <a:alpha val="41960"/>
              </a:srgbClr>
            </a:solidFill>
            <a:ln w="38100">
              <a:solidFill>
                <a:srgbClr val="FF0000"/>
              </a:solidFill>
              <a:prstDash val="sysDash"/>
              <a:round/>
              <a:headEnd/>
              <a:tailE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TextBox 6">
              <a:extLst>
                <a:ext uri="{FF2B5EF4-FFF2-40B4-BE49-F238E27FC236}">
                  <a16:creationId xmlns:a16="http://schemas.microsoft.com/office/drawing/2014/main" xmlns="" id="{2A1A7BFB-1D1E-49F2-80C3-27B5ECE383A0}"/>
                </a:ext>
              </a:extLst>
            </p:cNvPr>
            <p:cNvSpPr txBox="1">
              <a:spLocks noChangeArrowheads="1"/>
            </p:cNvSpPr>
            <p:nvPr/>
          </p:nvSpPr>
          <p:spPr bwMode="auto">
            <a:xfrm>
              <a:off x="2019496" y="3591093"/>
              <a:ext cx="1972434" cy="137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err="1">
                  <a:solidFill>
                    <a:schemeClr val="bg1"/>
                  </a:solidFill>
                  <a:latin typeface="微软雅黑" pitchFamily="34" charset="-122"/>
                  <a:ea typeface="微软雅黑" pitchFamily="34" charset="-122"/>
                </a:rPr>
                <a:t>Huairou</a:t>
              </a:r>
              <a:r>
                <a:rPr lang="en-US" altLang="zh-CN" sz="2400" b="1" dirty="0">
                  <a:solidFill>
                    <a:schemeClr val="bg1"/>
                  </a:solidFill>
                  <a:latin typeface="微软雅黑" pitchFamily="34" charset="-122"/>
                  <a:ea typeface="微软雅黑" pitchFamily="34" charset="-122"/>
                </a:rPr>
                <a:t> Scientific City</a:t>
              </a:r>
            </a:p>
          </p:txBody>
        </p:sp>
        <p:sp>
          <p:nvSpPr>
            <p:cNvPr id="10" name="TextBox 7">
              <a:extLst>
                <a:ext uri="{FF2B5EF4-FFF2-40B4-BE49-F238E27FC236}">
                  <a16:creationId xmlns:a16="http://schemas.microsoft.com/office/drawing/2014/main" xmlns="" id="{233F32F8-6DCF-421A-95E1-830870F6F989}"/>
                </a:ext>
              </a:extLst>
            </p:cNvPr>
            <p:cNvSpPr txBox="1"/>
            <p:nvPr/>
          </p:nvSpPr>
          <p:spPr>
            <a:xfrm rot="384984">
              <a:off x="2906713" y="5934075"/>
              <a:ext cx="346075" cy="530225"/>
            </a:xfrm>
            <a:prstGeom prst="rect">
              <a:avLst/>
            </a:prstGeom>
            <a:noFill/>
          </p:spPr>
          <p:txBody>
            <a:bodyPr vert="eaVe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buFontTx/>
                <a:buNone/>
                <a:defRPr/>
              </a:pPr>
              <a:r>
                <a:rPr lang="zh-CN" altLang="en-US" sz="1050" b="1" dirty="0">
                  <a:latin typeface="微软雅黑" panose="020B0503020204020204" pitchFamily="34" charset="-122"/>
                  <a:ea typeface="微软雅黑" panose="020B0503020204020204" pitchFamily="34" charset="-122"/>
                </a:rPr>
                <a:t>驸张路</a:t>
              </a:r>
            </a:p>
          </p:txBody>
        </p:sp>
        <p:sp>
          <p:nvSpPr>
            <p:cNvPr id="11" name="TextBox 30">
              <a:extLst>
                <a:ext uri="{FF2B5EF4-FFF2-40B4-BE49-F238E27FC236}">
                  <a16:creationId xmlns:a16="http://schemas.microsoft.com/office/drawing/2014/main" xmlns="" id="{CE89F901-8B6A-40CC-AB18-79BEAADF8D10}"/>
                </a:ext>
              </a:extLst>
            </p:cNvPr>
            <p:cNvSpPr txBox="1"/>
            <p:nvPr/>
          </p:nvSpPr>
          <p:spPr>
            <a:xfrm rot="235757">
              <a:off x="2386013" y="5876925"/>
              <a:ext cx="346075" cy="530225"/>
            </a:xfrm>
            <a:prstGeom prst="rect">
              <a:avLst/>
            </a:prstGeom>
            <a:noFill/>
          </p:spPr>
          <p:txBody>
            <a:bodyPr vert="eaVe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buFontTx/>
                <a:buNone/>
                <a:defRPr/>
              </a:pPr>
              <a:r>
                <a:rPr lang="zh-CN" altLang="en-US" sz="1050" b="1" dirty="0">
                  <a:latin typeface="微软雅黑" panose="020B0503020204020204" pitchFamily="34" charset="-122"/>
                  <a:ea typeface="微软雅黑" panose="020B0503020204020204" pitchFamily="34" charset="-122"/>
                </a:rPr>
                <a:t>希望路</a:t>
              </a:r>
            </a:p>
          </p:txBody>
        </p:sp>
      </p:grpSp>
      <p:pic>
        <p:nvPicPr>
          <p:cNvPr id="12" name="Picture 2">
            <a:extLst>
              <a:ext uri="{FF2B5EF4-FFF2-40B4-BE49-F238E27FC236}">
                <a16:creationId xmlns:a16="http://schemas.microsoft.com/office/drawing/2014/main" xmlns="" id="{6644ED72-7897-4B21-855A-42FDFDB86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39"/>
          <a:stretch/>
        </p:blipFill>
        <p:spPr bwMode="auto">
          <a:xfrm>
            <a:off x="5009127" y="4259666"/>
            <a:ext cx="3609995" cy="1740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asted-image.png">
            <a:extLst>
              <a:ext uri="{FF2B5EF4-FFF2-40B4-BE49-F238E27FC236}">
                <a16:creationId xmlns:a16="http://schemas.microsoft.com/office/drawing/2014/main" xmlns="" id="{7542AD30-C082-4A6E-BE69-D30F9851E978}"/>
              </a:ext>
            </a:extLst>
          </p:cNvPr>
          <p:cNvPicPr/>
          <p:nvPr/>
        </p:nvPicPr>
        <p:blipFill>
          <a:blip r:embed="rId4"/>
          <a:stretch>
            <a:fillRect/>
          </a:stretch>
        </p:blipFill>
        <p:spPr>
          <a:xfrm>
            <a:off x="5085327" y="2118984"/>
            <a:ext cx="3688579" cy="1306785"/>
          </a:xfrm>
          <a:prstGeom prst="rect">
            <a:avLst/>
          </a:prstGeom>
          <a:ln w="12700">
            <a:miter lim="400000"/>
          </a:ln>
        </p:spPr>
      </p:pic>
      <p:sp>
        <p:nvSpPr>
          <p:cNvPr id="14" name="TextBox 6">
            <a:extLst>
              <a:ext uri="{FF2B5EF4-FFF2-40B4-BE49-F238E27FC236}">
                <a16:creationId xmlns:a16="http://schemas.microsoft.com/office/drawing/2014/main" xmlns="" id="{4C8FAD4B-FBE5-4414-BD17-D16488FC7EDE}"/>
              </a:ext>
            </a:extLst>
          </p:cNvPr>
          <p:cNvSpPr txBox="1">
            <a:spLocks noChangeArrowheads="1"/>
          </p:cNvSpPr>
          <p:nvPr/>
        </p:nvSpPr>
        <p:spPr bwMode="auto">
          <a:xfrm>
            <a:off x="6198106" y="1667386"/>
            <a:ext cx="1232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chemeClr val="accent1"/>
                </a:solidFill>
                <a:latin typeface="Times New Roman" panose="02020603050405020304" pitchFamily="18" charset="0"/>
                <a:ea typeface="微软雅黑" pitchFamily="34" charset="-122"/>
                <a:cs typeface="Times New Roman" panose="02020603050405020304" pitchFamily="18" charset="0"/>
              </a:rPr>
              <a:t>UCAS</a:t>
            </a:r>
          </a:p>
        </p:txBody>
      </p:sp>
      <p:cxnSp>
        <p:nvCxnSpPr>
          <p:cNvPr id="15" name="直接箭头连接符 14">
            <a:extLst>
              <a:ext uri="{FF2B5EF4-FFF2-40B4-BE49-F238E27FC236}">
                <a16:creationId xmlns:a16="http://schemas.microsoft.com/office/drawing/2014/main" xmlns="" id="{E5B593AB-366B-4395-806B-BCBB0A5C28EF}"/>
              </a:ext>
            </a:extLst>
          </p:cNvPr>
          <p:cNvCxnSpPr>
            <a:cxnSpLocks/>
          </p:cNvCxnSpPr>
          <p:nvPr/>
        </p:nvCxnSpPr>
        <p:spPr bwMode="auto">
          <a:xfrm flipH="1">
            <a:off x="2330090" y="2863459"/>
            <a:ext cx="2710638" cy="172269"/>
          </a:xfrm>
          <a:prstGeom prst="straightConnector1">
            <a:avLst/>
          </a:prstGeom>
          <a:ln w="76200">
            <a:solidFill>
              <a:schemeClr val="accent1"/>
            </a:solidFill>
            <a:headEnd type="none" w="lg" len="lg"/>
            <a:tailEnd type="triangle"/>
          </a:ln>
        </p:spPr>
        <p:style>
          <a:lnRef idx="1">
            <a:schemeClr val="dk1"/>
          </a:lnRef>
          <a:fillRef idx="0">
            <a:schemeClr val="dk1"/>
          </a:fillRef>
          <a:effectRef idx="0">
            <a:schemeClr val="dk1"/>
          </a:effectRef>
          <a:fontRef idx="minor">
            <a:schemeClr val="tx1"/>
          </a:fontRef>
        </p:style>
      </p:cxnSp>
      <p:sp>
        <p:nvSpPr>
          <p:cNvPr id="16" name="TextBox 6">
            <a:extLst>
              <a:ext uri="{FF2B5EF4-FFF2-40B4-BE49-F238E27FC236}">
                <a16:creationId xmlns:a16="http://schemas.microsoft.com/office/drawing/2014/main" xmlns="" id="{D1CD9EFD-9875-4F73-BCC5-A5A1911ADE24}"/>
              </a:ext>
            </a:extLst>
          </p:cNvPr>
          <p:cNvSpPr txBox="1">
            <a:spLocks noChangeArrowheads="1"/>
          </p:cNvSpPr>
          <p:nvPr/>
        </p:nvSpPr>
        <p:spPr bwMode="auto">
          <a:xfrm>
            <a:off x="5129454" y="3452983"/>
            <a:ext cx="31407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chemeClr val="accent1"/>
                </a:solidFill>
                <a:latin typeface="Times New Roman" panose="02020603050405020304" pitchFamily="18" charset="0"/>
                <a:ea typeface="微软雅黑" pitchFamily="34" charset="-122"/>
                <a:cs typeface="Times New Roman" panose="02020603050405020304" pitchFamily="18" charset="0"/>
              </a:rPr>
              <a:t>Synchrotron radiation light source</a:t>
            </a:r>
          </a:p>
        </p:txBody>
      </p:sp>
      <p:cxnSp>
        <p:nvCxnSpPr>
          <p:cNvPr id="17" name="直接箭头连接符 16">
            <a:extLst>
              <a:ext uri="{FF2B5EF4-FFF2-40B4-BE49-F238E27FC236}">
                <a16:creationId xmlns:a16="http://schemas.microsoft.com/office/drawing/2014/main" xmlns="" id="{049A4C7B-2AFA-4199-8B64-D575D683EDF4}"/>
              </a:ext>
            </a:extLst>
          </p:cNvPr>
          <p:cNvCxnSpPr>
            <a:cxnSpLocks/>
            <a:stCxn id="12" idx="1"/>
          </p:cNvCxnSpPr>
          <p:nvPr/>
        </p:nvCxnSpPr>
        <p:spPr bwMode="auto">
          <a:xfrm flipH="1" flipV="1">
            <a:off x="2481389" y="4007958"/>
            <a:ext cx="2527738" cy="1121718"/>
          </a:xfrm>
          <a:prstGeom prst="straightConnector1">
            <a:avLst/>
          </a:prstGeom>
          <a:ln w="76200">
            <a:solidFill>
              <a:schemeClr val="accent1"/>
            </a:solidFill>
            <a:headEnd type="none" w="lg" len="lg"/>
            <a:tailEnd type="triangle"/>
          </a:ln>
        </p:spPr>
        <p:style>
          <a:lnRef idx="1">
            <a:schemeClr val="dk1"/>
          </a:lnRef>
          <a:fillRef idx="0">
            <a:schemeClr val="dk1"/>
          </a:fillRef>
          <a:effectRef idx="0">
            <a:schemeClr val="dk1"/>
          </a:effectRef>
          <a:fontRef idx="minor">
            <a:schemeClr val="tx1"/>
          </a:fontRef>
        </p:style>
      </p:cxnSp>
      <p:sp>
        <p:nvSpPr>
          <p:cNvPr id="18" name="TextBox 6">
            <a:extLst>
              <a:ext uri="{FF2B5EF4-FFF2-40B4-BE49-F238E27FC236}">
                <a16:creationId xmlns:a16="http://schemas.microsoft.com/office/drawing/2014/main" xmlns="" id="{431F4711-09C9-44DC-84A7-D475078E5249}"/>
              </a:ext>
            </a:extLst>
          </p:cNvPr>
          <p:cNvSpPr txBox="1">
            <a:spLocks noChangeArrowheads="1"/>
          </p:cNvSpPr>
          <p:nvPr/>
        </p:nvSpPr>
        <p:spPr bwMode="auto">
          <a:xfrm>
            <a:off x="4901957" y="6026095"/>
            <a:ext cx="38609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rgbClr val="FF0000"/>
                </a:solidFill>
                <a:latin typeface="Times New Roman" panose="02020603050405020304" pitchFamily="18" charset="0"/>
                <a:ea typeface="微软雅黑" pitchFamily="34" charset="-122"/>
                <a:cs typeface="Times New Roman" panose="02020603050405020304" pitchFamily="18" charset="0"/>
              </a:rPr>
              <a:t>So far, no dedicated facility for particle physics yet!</a:t>
            </a:r>
          </a:p>
        </p:txBody>
      </p:sp>
      <p:sp>
        <p:nvSpPr>
          <p:cNvPr id="19" name="Date Placeholder 18"/>
          <p:cNvSpPr>
            <a:spLocks noGrp="1"/>
          </p:cNvSpPr>
          <p:nvPr>
            <p:ph type="dt" sz="half" idx="13"/>
          </p:nvPr>
        </p:nvSpPr>
        <p:spPr/>
        <p:txBody>
          <a:bodyPr/>
          <a:lstStyle/>
          <a:p>
            <a:r>
              <a:rPr lang="en-US" altLang="zh-CN" smtClean="0"/>
              <a:t>HFCPV2019</a:t>
            </a:r>
            <a:endParaRPr lang="zh-CN" altLang="en-US"/>
          </a:p>
        </p:txBody>
      </p:sp>
      <p:sp>
        <p:nvSpPr>
          <p:cNvPr id="20" name="Footer Placeholder 19"/>
          <p:cNvSpPr>
            <a:spLocks noGrp="1"/>
          </p:cNvSpPr>
          <p:nvPr>
            <p:ph type="ftr" sz="quarter" idx="14"/>
          </p:nvPr>
        </p:nvSpPr>
        <p:spPr/>
        <p:txBody>
          <a:bodyPr/>
          <a:lstStyle/>
          <a:p>
            <a:r>
              <a:rPr lang="en-US" altLang="zh-CN" smtClean="0"/>
              <a:t>G.S. Huang: STCF</a:t>
            </a:r>
            <a:endParaRPr lang="zh-CN" altLang="en-US" dirty="0"/>
          </a:p>
        </p:txBody>
      </p:sp>
      <p:sp>
        <p:nvSpPr>
          <p:cNvPr id="21" name="Slide Number Placeholder 20"/>
          <p:cNvSpPr>
            <a:spLocks noGrp="1"/>
          </p:cNvSpPr>
          <p:nvPr>
            <p:ph type="sldNum" sz="quarter" idx="12"/>
          </p:nvPr>
        </p:nvSpPr>
        <p:spPr/>
        <p:txBody>
          <a:bodyPr/>
          <a:lstStyle/>
          <a:p>
            <a:fld id="{C973300C-797F-D148-A78D-320196FBAF04}" type="slidenum">
              <a:rPr lang="en-US" smtClean="0"/>
              <a:pPr/>
              <a:t>41</a:t>
            </a:fld>
            <a:endParaRPr lang="en-US" dirty="0"/>
          </a:p>
        </p:txBody>
      </p:sp>
    </p:spTree>
    <p:extLst>
      <p:ext uri="{BB962C8B-B14F-4D97-AF65-F5344CB8AC3E}">
        <p14:creationId xmlns:p14="http://schemas.microsoft.com/office/powerpoint/2010/main" val="8244499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Times New Roman" panose="02020603050405020304" pitchFamily="18" charset="0"/>
                <a:cs typeface="Times New Roman" panose="02020603050405020304" pitchFamily="18" charset="0"/>
              </a:rPr>
              <a:t>Summary</a:t>
            </a:r>
            <a:endParaRPr lang="zh-CN" altLang="en-US" dirty="0">
              <a:latin typeface="Times New Roman" panose="02020603050405020304" pitchFamily="18" charset="0"/>
              <a:cs typeface="Times New Roman" panose="02020603050405020304" pitchFamily="18" charset="0"/>
            </a:endParaRPr>
          </a:p>
        </p:txBody>
      </p:sp>
      <p:sp>
        <p:nvSpPr>
          <p:cNvPr id="10" name="内容占位符 2"/>
          <p:cNvSpPr>
            <a:spLocks noGrp="1"/>
          </p:cNvSpPr>
          <p:nvPr>
            <p:ph idx="1"/>
          </p:nvPr>
        </p:nvSpPr>
        <p:spPr>
          <a:xfrm>
            <a:off x="114300" y="720544"/>
            <a:ext cx="8915399" cy="6001097"/>
          </a:xfrm>
        </p:spPr>
        <p:txBody>
          <a:bodyPr>
            <a:noAutofit/>
          </a:bodyPr>
          <a:lstStyle/>
          <a:p>
            <a:pPr>
              <a:lnSpc>
                <a:spcPct val="110000"/>
              </a:lnSpc>
            </a:pPr>
            <a:r>
              <a:rPr lang="en-US" altLang="zh-CN" sz="2800" b="1" dirty="0">
                <a:sym typeface="Symbol" panose="05050102010706020507" pitchFamily="18" charset="2"/>
              </a:rPr>
              <a:t>Super -c </a:t>
            </a:r>
            <a:r>
              <a:rPr lang="en-US" altLang="zh-CN" sz="2800" b="1" dirty="0" smtClean="0">
                <a:sym typeface="Symbol" panose="05050102010706020507" pitchFamily="18" charset="2"/>
              </a:rPr>
              <a:t>Factory </a:t>
            </a:r>
            <a:r>
              <a:rPr lang="en-US" altLang="zh-CN" sz="2800" b="1" dirty="0">
                <a:sym typeface="Symbol" panose="05050102010706020507" pitchFamily="18" charset="2"/>
              </a:rPr>
              <a:t>(</a:t>
            </a:r>
            <a:r>
              <a:rPr lang="en-US" altLang="zh-CN" sz="2800" b="1" dirty="0">
                <a:solidFill>
                  <a:srgbClr val="FF0000"/>
                </a:solidFill>
                <a:sym typeface="Symbol" panose="05050102010706020507" pitchFamily="18" charset="2"/>
              </a:rPr>
              <a:t>STCF</a:t>
            </a:r>
            <a:r>
              <a:rPr lang="en-US" altLang="zh-CN" sz="2800" b="1" dirty="0">
                <a:sym typeface="Symbol" panose="05050102010706020507" pitchFamily="18" charset="2"/>
              </a:rPr>
              <a:t>):  </a:t>
            </a:r>
            <a:r>
              <a:rPr lang="en-US" altLang="zh-CN" sz="2800" dirty="0" smtClean="0">
                <a:solidFill>
                  <a:srgbClr val="0036FA"/>
                </a:solidFill>
              </a:rPr>
              <a:t>a natural </a:t>
            </a:r>
            <a:r>
              <a:rPr lang="en-US" altLang="zh-CN" sz="2800" dirty="0">
                <a:solidFill>
                  <a:srgbClr val="0036FA"/>
                </a:solidFill>
              </a:rPr>
              <a:t>extension </a:t>
            </a:r>
            <a:r>
              <a:rPr lang="en-US" altLang="zh-CN" sz="2800" dirty="0"/>
              <a:t>and </a:t>
            </a:r>
            <a:r>
              <a:rPr lang="en-US" altLang="zh-CN" sz="2800" dirty="0" smtClean="0">
                <a:solidFill>
                  <a:srgbClr val="0036FA"/>
                </a:solidFill>
              </a:rPr>
              <a:t>a </a:t>
            </a:r>
            <a:r>
              <a:rPr lang="en-US" altLang="zh-CN" sz="2800" dirty="0">
                <a:solidFill>
                  <a:srgbClr val="0036FA"/>
                </a:solidFill>
              </a:rPr>
              <a:t>viable option </a:t>
            </a:r>
            <a:r>
              <a:rPr lang="en-US" altLang="zh-CN" sz="2800" dirty="0"/>
              <a:t>for a post-BEPCII project </a:t>
            </a:r>
          </a:p>
          <a:p>
            <a:pPr>
              <a:lnSpc>
                <a:spcPct val="110000"/>
              </a:lnSpc>
            </a:pPr>
            <a:r>
              <a:rPr lang="en-US" altLang="zh-CN" sz="2800" dirty="0">
                <a:sym typeface="Symbol" panose="05050102010706020507" pitchFamily="18" charset="2"/>
              </a:rPr>
              <a:t>Status of </a:t>
            </a:r>
            <a:r>
              <a:rPr lang="en-US" altLang="zh-CN" sz="2800" b="1" dirty="0">
                <a:solidFill>
                  <a:srgbClr val="FF0000"/>
                </a:solidFill>
              </a:rPr>
              <a:t>STCF</a:t>
            </a:r>
            <a:r>
              <a:rPr lang="en-US" altLang="zh-CN" sz="2800" dirty="0"/>
              <a:t> project in China:</a:t>
            </a:r>
            <a:endParaRPr lang="en-US" altLang="zh-CN" sz="2800" dirty="0">
              <a:sym typeface="Symbol" panose="05050102010706020507" pitchFamily="18" charset="2"/>
            </a:endParaRPr>
          </a:p>
          <a:p>
            <a:pPr marL="702000">
              <a:lnSpc>
                <a:spcPct val="110000"/>
              </a:lnSpc>
              <a:buFont typeface="Calibri" panose="020F0502020204030204" pitchFamily="34" charset="0"/>
              <a:buChar char="─"/>
            </a:pPr>
            <a:r>
              <a:rPr lang="en-US" altLang="zh-CN" sz="2000" dirty="0">
                <a:solidFill>
                  <a:schemeClr val="accent1"/>
                </a:solidFill>
                <a:sym typeface="Symbol" panose="05050102010706020507" pitchFamily="18" charset="2"/>
              </a:rPr>
              <a:t>Physics:</a:t>
            </a:r>
            <a:r>
              <a:rPr lang="en-US" altLang="zh-CN" sz="2000" dirty="0">
                <a:sym typeface="Symbol" panose="05050102010706020507" pitchFamily="18" charset="2"/>
              </a:rPr>
              <a:t>  Rich &amp; unique for physics with </a:t>
            </a:r>
            <a:r>
              <a:rPr lang="en-US" altLang="zh-CN" sz="2000" dirty="0">
                <a:solidFill>
                  <a:srgbClr val="FF0000"/>
                </a:solidFill>
                <a:sym typeface="Symbol" panose="05050102010706020507" pitchFamily="18" charset="2"/>
              </a:rPr>
              <a:t>c</a:t>
            </a:r>
            <a:r>
              <a:rPr lang="en-US" altLang="zh-CN" sz="2000" dirty="0">
                <a:sym typeface="Symbol" panose="05050102010706020507" pitchFamily="18" charset="2"/>
              </a:rPr>
              <a:t> quark and </a:t>
            </a:r>
            <a:r>
              <a:rPr lang="en-US" altLang="zh-CN" sz="2000" dirty="0">
                <a:solidFill>
                  <a:srgbClr val="FF0000"/>
                </a:solidFill>
                <a:sym typeface="Symbol" panose="05050102010706020507" pitchFamily="18" charset="2"/>
              </a:rPr>
              <a:t></a:t>
            </a:r>
            <a:r>
              <a:rPr lang="en-US" altLang="zh-CN" sz="2000" dirty="0">
                <a:sym typeface="Symbol" panose="05050102010706020507" pitchFamily="18" charset="2"/>
              </a:rPr>
              <a:t> leptons.</a:t>
            </a:r>
          </a:p>
          <a:p>
            <a:pPr marL="702000">
              <a:lnSpc>
                <a:spcPct val="110000"/>
              </a:lnSpc>
              <a:buFont typeface="Calibri" panose="020F0502020204030204" pitchFamily="34" charset="0"/>
              <a:buChar char="─"/>
            </a:pPr>
            <a:r>
              <a:rPr lang="en-US" altLang="zh-CN" sz="2000" dirty="0">
                <a:solidFill>
                  <a:schemeClr val="accent1"/>
                </a:solidFill>
                <a:sym typeface="Symbol" panose="05050102010706020507" pitchFamily="18" charset="2"/>
              </a:rPr>
              <a:t>Detector &amp; Electronics: </a:t>
            </a:r>
            <a:r>
              <a:rPr lang="en-US" altLang="zh-CN" sz="2000" dirty="0">
                <a:sym typeface="Symbol" panose="05050102010706020507" pitchFamily="18" charset="2"/>
              </a:rPr>
              <a:t>Significant progress in R&amp;D at USTC</a:t>
            </a:r>
          </a:p>
          <a:p>
            <a:pPr marL="702000">
              <a:lnSpc>
                <a:spcPct val="110000"/>
              </a:lnSpc>
              <a:buFont typeface="Calibri" panose="020F0502020204030204" pitchFamily="34" charset="0"/>
              <a:buChar char="─"/>
            </a:pPr>
            <a:r>
              <a:rPr lang="en-US" altLang="zh-CN" sz="2000" dirty="0">
                <a:solidFill>
                  <a:schemeClr val="accent1"/>
                </a:solidFill>
                <a:sym typeface="Symbol" panose="05050102010706020507" pitchFamily="18" charset="2"/>
              </a:rPr>
              <a:t>Accelerator:</a:t>
            </a:r>
            <a:r>
              <a:rPr lang="en-US" altLang="zh-CN" sz="2000" dirty="0">
                <a:sym typeface="Symbol" panose="05050102010706020507" pitchFamily="18" charset="2"/>
              </a:rPr>
              <a:t> Design group is formed and working hard, progress are ongoing. More experts are needed. </a:t>
            </a:r>
          </a:p>
          <a:p>
            <a:pPr marL="702000">
              <a:lnSpc>
                <a:spcPct val="110000"/>
              </a:lnSpc>
              <a:buFont typeface="Calibri" panose="020F0502020204030204" pitchFamily="34" charset="0"/>
              <a:buChar char="─"/>
            </a:pPr>
            <a:r>
              <a:rPr lang="en-US" altLang="zh-CN" sz="2000" dirty="0">
                <a:solidFill>
                  <a:schemeClr val="accent1"/>
                </a:solidFill>
                <a:sym typeface="Symbol" panose="05050102010706020507" pitchFamily="18" charset="2"/>
              </a:rPr>
              <a:t>Funding:</a:t>
            </a:r>
            <a:r>
              <a:rPr lang="en-US" altLang="zh-CN" sz="2000" dirty="0">
                <a:sym typeface="Symbol" panose="05050102010706020507" pitchFamily="18" charset="2"/>
              </a:rPr>
              <a:t> </a:t>
            </a:r>
            <a:r>
              <a:rPr lang="en-US" altLang="zh-CN" sz="2000" dirty="0">
                <a:solidFill>
                  <a:srgbClr val="FF0000"/>
                </a:solidFill>
                <a:sym typeface="Symbol" panose="05050102010706020507" pitchFamily="18" charset="2"/>
              </a:rPr>
              <a:t>10M RMB for initial R&amp;D from USTC</a:t>
            </a:r>
            <a:r>
              <a:rPr lang="en-US" altLang="zh-CN" sz="2000" dirty="0">
                <a:sym typeface="Symbol" panose="05050102010706020507" pitchFamily="18" charset="2"/>
              </a:rPr>
              <a:t>; More communication to CAS and Local governments</a:t>
            </a:r>
          </a:p>
          <a:p>
            <a:pPr marL="702000">
              <a:lnSpc>
                <a:spcPct val="110000"/>
              </a:lnSpc>
              <a:buFont typeface="Calibri" panose="020F0502020204030204" pitchFamily="34" charset="0"/>
              <a:buChar char="─"/>
            </a:pPr>
            <a:r>
              <a:rPr lang="en-US" altLang="zh-CN" sz="2000" dirty="0">
                <a:sym typeface="Symbol" panose="05050102010706020507" pitchFamily="18" charset="2"/>
              </a:rPr>
              <a:t>An </a:t>
            </a:r>
            <a:r>
              <a:rPr lang="en-US" altLang="zh-CN" sz="2000" dirty="0">
                <a:solidFill>
                  <a:schemeClr val="accent1"/>
                </a:solidFill>
                <a:sym typeface="Symbol" panose="05050102010706020507" pitchFamily="18" charset="2"/>
              </a:rPr>
              <a:t>international collaboration</a:t>
            </a:r>
            <a:r>
              <a:rPr lang="en-US" altLang="zh-CN" sz="2000" dirty="0">
                <a:sym typeface="Symbol" panose="05050102010706020507" pitchFamily="18" charset="2"/>
              </a:rPr>
              <a:t>  is under preparing</a:t>
            </a:r>
          </a:p>
          <a:p>
            <a:pPr>
              <a:lnSpc>
                <a:spcPct val="110000"/>
              </a:lnSpc>
            </a:pPr>
            <a:r>
              <a:rPr lang="en-US" altLang="zh-CN" sz="2800" dirty="0">
                <a:sym typeface="Symbol" panose="05050102010706020507" pitchFamily="18" charset="2"/>
              </a:rPr>
              <a:t>Strategy &amp; Plan</a:t>
            </a:r>
          </a:p>
          <a:p>
            <a:pPr marL="702000">
              <a:lnSpc>
                <a:spcPct val="110000"/>
              </a:lnSpc>
              <a:buFont typeface="Calibri" panose="020F0502020204030204" pitchFamily="34" charset="0"/>
              <a:buChar char="─"/>
            </a:pPr>
            <a:r>
              <a:rPr lang="en-US" altLang="zh-CN" sz="2000" dirty="0">
                <a:sym typeface="Symbol" panose="05050102010706020507" pitchFamily="18" charset="2"/>
              </a:rPr>
              <a:t>Complete </a:t>
            </a:r>
            <a:r>
              <a:rPr lang="en-US" altLang="zh-CN" sz="2000" dirty="0">
                <a:solidFill>
                  <a:schemeClr val="accent1"/>
                </a:solidFill>
                <a:sym typeface="Symbol" panose="05050102010706020507" pitchFamily="18" charset="2"/>
              </a:rPr>
              <a:t>CDR</a:t>
            </a:r>
            <a:r>
              <a:rPr lang="en-US" altLang="zh-CN" sz="2000" dirty="0">
                <a:sym typeface="Symbol" panose="05050102010706020507" pitchFamily="18" charset="2"/>
              </a:rPr>
              <a:t> in 2 years, </a:t>
            </a:r>
            <a:r>
              <a:rPr lang="en-US" altLang="zh-CN" sz="2000" dirty="0">
                <a:solidFill>
                  <a:schemeClr val="accent1"/>
                </a:solidFill>
                <a:sym typeface="Symbol" panose="05050102010706020507" pitchFamily="18" charset="2"/>
              </a:rPr>
              <a:t>TDR</a:t>
            </a:r>
            <a:r>
              <a:rPr lang="en-US" altLang="zh-CN" sz="2000" dirty="0">
                <a:sym typeface="Symbol" panose="05050102010706020507" pitchFamily="18" charset="2"/>
              </a:rPr>
              <a:t> in 6 years</a:t>
            </a:r>
          </a:p>
          <a:p>
            <a:pPr marL="702000">
              <a:lnSpc>
                <a:spcPct val="110000"/>
              </a:lnSpc>
              <a:buFont typeface="Calibri" panose="020F0502020204030204" pitchFamily="34" charset="0"/>
              <a:buChar char="─"/>
            </a:pPr>
            <a:r>
              <a:rPr lang="en-US" altLang="zh-CN" sz="2000" dirty="0">
                <a:sym typeface="Symbol" panose="05050102010706020507" pitchFamily="18" charset="2"/>
              </a:rPr>
              <a:t>Construction site: Currently open</a:t>
            </a:r>
          </a:p>
        </p:txBody>
      </p:sp>
      <p:sp>
        <p:nvSpPr>
          <p:cNvPr id="8" name="AutoShape 2" descr="http://img5.imgtn.bdimg.com/it/u=1833646153,162515926&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2"/>
          </p:nvPr>
        </p:nvSpPr>
        <p:spPr/>
        <p:txBody>
          <a:bodyPr/>
          <a:lstStyle/>
          <a:p>
            <a:fld id="{C973300C-797F-D148-A78D-320196FBAF04}" type="slidenum">
              <a:rPr lang="en-US" smtClean="0"/>
              <a:pPr/>
              <a:t>42</a:t>
            </a:fld>
            <a:endParaRPr lang="en-US" dirty="0"/>
          </a:p>
        </p:txBody>
      </p:sp>
    </p:spTree>
    <p:extLst>
      <p:ext uri="{BB962C8B-B14F-4D97-AF65-F5344CB8AC3E}">
        <p14:creationId xmlns:p14="http://schemas.microsoft.com/office/powerpoint/2010/main" val="2394015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sz="quarter" idx="1"/>
          </p:nvPr>
        </p:nvSpPr>
        <p:spPr>
          <a:xfrm>
            <a:off x="2448232" y="3848100"/>
            <a:ext cx="6400800" cy="990600"/>
          </a:xfrm>
        </p:spPr>
        <p:txBody>
          <a:bodyPr/>
          <a:lstStyle/>
          <a:p>
            <a:r>
              <a:rPr lang="en-US" altLang="zh-CN" sz="4000" dirty="0">
                <a:solidFill>
                  <a:srgbClr val="FF0000"/>
                </a:solidFill>
              </a:rPr>
              <a:t>Thank you!</a:t>
            </a:r>
            <a:endParaRPr lang="zh-CN" altLang="en-US" sz="4000" dirty="0">
              <a:solidFill>
                <a:srgbClr val="FF0000"/>
              </a:solidFill>
            </a:endParaRPr>
          </a:p>
        </p:txBody>
      </p:sp>
      <p:sp>
        <p:nvSpPr>
          <p:cNvPr id="7" name="TextBox 2"/>
          <p:cNvSpPr txBox="1"/>
          <p:nvPr/>
        </p:nvSpPr>
        <p:spPr>
          <a:xfrm>
            <a:off x="962036" y="1992511"/>
            <a:ext cx="7339584" cy="830997"/>
          </a:xfrm>
          <a:prstGeom prst="rect">
            <a:avLst/>
          </a:prstGeom>
          <a:noFill/>
        </p:spPr>
        <p:txBody>
          <a:bodyPr wrap="square" rtlCol="0">
            <a:spAutoFit/>
          </a:bodyPr>
          <a:lstStyle/>
          <a:p>
            <a:pPr algn="ctr"/>
            <a:r>
              <a:rPr lang="en-US" altLang="zh-CN" sz="4800" b="1" dirty="0">
                <a:solidFill>
                  <a:schemeClr val="accent1"/>
                </a:solidFill>
                <a:latin typeface="Times New Roman" panose="02020603050405020304" pitchFamily="18" charset="0"/>
                <a:cs typeface="Times New Roman" panose="02020603050405020304" pitchFamily="18" charset="0"/>
              </a:rPr>
              <a:t>Welcome to join the effort</a:t>
            </a:r>
            <a:endParaRPr lang="zh-CN" altLang="en-US" sz="48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474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Publication of BESIII</a:t>
            </a:r>
            <a:endParaRPr lang="zh-CN" altLang="en-US" dirty="0"/>
          </a:p>
        </p:txBody>
      </p:sp>
      <p:sp>
        <p:nvSpPr>
          <p:cNvPr id="9" name="文本框 8"/>
          <p:cNvSpPr txBox="1"/>
          <p:nvPr/>
        </p:nvSpPr>
        <p:spPr>
          <a:xfrm>
            <a:off x="856311" y="4670020"/>
            <a:ext cx="7444409" cy="1988237"/>
          </a:xfrm>
          <a:prstGeom prst="rect">
            <a:avLst/>
          </a:prstGeom>
          <a:noFill/>
        </p:spPr>
        <p:txBody>
          <a:bodyPr wrap="square" rtlCol="0">
            <a:spAutoFit/>
          </a:body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1" lang="en-US" altLang="zh-CN"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Up to</a:t>
            </a:r>
            <a:r>
              <a:rPr kumimoji="1" lang="zh-CN" altLang="en-US"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 </a:t>
            </a:r>
            <a:r>
              <a:rPr lang="en-US" altLang="zh-CN" sz="2200" noProof="0" dirty="0" smtClean="0">
                <a:solidFill>
                  <a:srgbClr val="0036FA"/>
                </a:solidFill>
                <a:latin typeface="Times New Roman" panose="02020603050405020304" pitchFamily="18" charset="0"/>
                <a:cs typeface="Times New Roman" panose="02020603050405020304" pitchFamily="18" charset="0"/>
              </a:rPr>
              <a:t>June</a:t>
            </a:r>
            <a:r>
              <a:rPr lang="en-US" altLang="zh-CN" sz="2200" dirty="0" smtClean="0">
                <a:solidFill>
                  <a:srgbClr val="0036FA"/>
                </a:solidFill>
                <a:latin typeface="Times New Roman" panose="02020603050405020304" pitchFamily="18" charset="0"/>
                <a:cs typeface="Times New Roman" panose="02020603050405020304" pitchFamily="18" charset="0"/>
              </a:rPr>
              <a:t>, </a:t>
            </a:r>
            <a:r>
              <a:rPr lang="en-US" altLang="zh-CN" sz="2200" dirty="0">
                <a:solidFill>
                  <a:srgbClr val="0036FA"/>
                </a:solidFill>
                <a:latin typeface="Times New Roman" panose="02020603050405020304" pitchFamily="18" charset="0"/>
                <a:cs typeface="Times New Roman" panose="02020603050405020304" pitchFamily="18" charset="0"/>
              </a:rPr>
              <a:t>2019</a:t>
            </a:r>
            <a:r>
              <a:rPr kumimoji="1" lang="en-US" altLang="zh-CN"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a:t>
            </a:r>
            <a:r>
              <a:rPr kumimoji="1" lang="zh-CN" altLang="en-US"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  </a:t>
            </a:r>
            <a:r>
              <a:rPr kumimoji="1" lang="en-US" altLang="zh-CN"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254 publications, </a:t>
            </a:r>
            <a:r>
              <a:rPr lang="en-US" altLang="zh-CN" sz="2200" dirty="0">
                <a:solidFill>
                  <a:srgbClr val="FF0000"/>
                </a:solidFill>
                <a:latin typeface="Times New Roman" panose="02020603050405020304" pitchFamily="18" charset="0"/>
                <a:cs typeface="Times New Roman" panose="02020603050405020304" pitchFamily="18" charset="0"/>
              </a:rPr>
              <a:t>52</a:t>
            </a:r>
            <a:r>
              <a:rPr kumimoji="1"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 PRL</a:t>
            </a:r>
            <a:r>
              <a:rPr kumimoji="1" lang="zh-CN" altLang="en-US"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a:t>
            </a:r>
            <a:endParaRPr kumimoji="1" lang="en-US" altLang="zh-CN"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40000"/>
              </a:lnSpc>
              <a:spcBef>
                <a:spcPct val="0"/>
              </a:spcBef>
              <a:spcAft>
                <a:spcPct val="0"/>
              </a:spcAft>
              <a:buClrTx/>
              <a:buSzTx/>
              <a:buFontTx/>
              <a:buNone/>
              <a:tabLst/>
              <a:defRPr/>
            </a:pPr>
            <a:r>
              <a:rPr kumimoji="1" lang="en-US" altLang="zh-CN" sz="2200" b="1" i="0" u="none" strike="noStrike" kern="1200" cap="none" spc="0" normalizeH="0" baseline="0" noProof="0" dirty="0">
                <a:ln>
                  <a:noFill/>
                </a:ln>
                <a:solidFill>
                  <a:srgbClr val="FF0033"/>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Excellent in both number and quality</a:t>
            </a:r>
          </a:p>
          <a:p>
            <a:pPr marL="0" marR="0" lvl="0" indent="0" algn="ctr" defTabSz="914400" rtl="0" eaLnBrk="0" fontAlgn="base" latinLnBrk="0" hangingPunct="0">
              <a:lnSpc>
                <a:spcPct val="140000"/>
              </a:lnSpc>
              <a:spcBef>
                <a:spcPct val="0"/>
              </a:spcBef>
              <a:spcAft>
                <a:spcPct val="0"/>
              </a:spcAft>
              <a:buClrTx/>
              <a:buSzTx/>
              <a:buFontTx/>
              <a:buNone/>
              <a:tabLst/>
              <a:defRPr/>
            </a:pPr>
            <a:r>
              <a:rPr kumimoji="1"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        </a:t>
            </a:r>
            <a:r>
              <a:rPr kumimoji="1" lang="en-US" altLang="zh-CN"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http://bes3.ihep.ac.cn/pub/physics.htm</a:t>
            </a:r>
          </a:p>
          <a:p>
            <a:pPr marL="0" marR="0" lvl="0" indent="0" algn="ctr" defTabSz="914400" rtl="0" eaLnBrk="0" fontAlgn="base" latinLnBrk="0" hangingPunct="0">
              <a:lnSpc>
                <a:spcPct val="140000"/>
              </a:lnSpc>
              <a:spcBef>
                <a:spcPct val="0"/>
              </a:spcBef>
              <a:spcAft>
                <a:spcPct val="0"/>
              </a:spcAft>
              <a:buClrTx/>
              <a:buSzTx/>
              <a:buFontTx/>
              <a:buNone/>
              <a:tabLst/>
              <a:defRPr/>
            </a:pPr>
            <a:r>
              <a:rPr kumimoji="1"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rPr>
              <a:t>~20 PhD / year</a:t>
            </a:r>
            <a:endParaRPr kumimoji="1" lang="zh-CN" altLang="en-US" sz="2200" b="1" i="0" u="none" strike="noStrike" kern="1200" cap="none" spc="0" normalizeH="0" baseline="0" noProof="0" dirty="0">
              <a:ln>
                <a:noFill/>
              </a:ln>
              <a:solidFill>
                <a:srgbClr val="0036FA"/>
              </a:solidFill>
              <a:effectLst/>
              <a:uLnTx/>
              <a:uFillTx/>
              <a:latin typeface="Times New Roman" panose="02020603050405020304" pitchFamily="18" charset="0"/>
              <a:ea typeface="MS PGothic" pitchFamily="34" charset="-128"/>
              <a:cs typeface="Times New Roman" panose="02020603050405020304" pitchFamily="18" charset="0"/>
              <a:sym typeface="Symbol" panose="05050102010706020507" pitchFamily="18" charset="2"/>
            </a:endParaRPr>
          </a:p>
        </p:txBody>
      </p:sp>
      <p:pic>
        <p:nvPicPr>
          <p:cNvPr id="5" name="图片 4">
            <a:extLst>
              <a:ext uri="{FF2B5EF4-FFF2-40B4-BE49-F238E27FC236}">
                <a16:creationId xmlns:a16="http://schemas.microsoft.com/office/drawing/2014/main" xmlns="" id="{C79E8358-FA90-4462-A85D-70C57A8B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80589"/>
            <a:ext cx="6629400" cy="3937462"/>
          </a:xfrm>
          <a:prstGeom prst="rect">
            <a:avLst/>
          </a:prstGeom>
        </p:spPr>
      </p:pic>
      <p:sp>
        <p:nvSpPr>
          <p:cNvPr id="3" name="Date Placeholder 2"/>
          <p:cNvSpPr>
            <a:spLocks noGrp="1"/>
          </p:cNvSpPr>
          <p:nvPr>
            <p:ph type="dt" sz="half" idx="13"/>
          </p:nvPr>
        </p:nvSpPr>
        <p:spPr/>
        <p:txBody>
          <a:bodyPr/>
          <a:lstStyle/>
          <a:p>
            <a:r>
              <a:rPr lang="en-US" altLang="zh-CN" smtClean="0"/>
              <a:t>HFCPV2019</a:t>
            </a:r>
            <a:endParaRPr lang="zh-CN" altLang="en-US"/>
          </a:p>
        </p:txBody>
      </p:sp>
      <p:sp>
        <p:nvSpPr>
          <p:cNvPr id="4" name="Footer Placeholder 3"/>
          <p:cNvSpPr>
            <a:spLocks noGrp="1"/>
          </p:cNvSpPr>
          <p:nvPr>
            <p:ph type="ftr" sz="quarter" idx="14"/>
          </p:nvPr>
        </p:nvSpPr>
        <p:spPr/>
        <p:txBody>
          <a:bodyPr/>
          <a:lstStyle/>
          <a:p>
            <a:r>
              <a:rPr lang="en-US" altLang="zh-CN" smtClean="0"/>
              <a:t>G.S. Huang: STCF</a:t>
            </a:r>
            <a:endParaRPr lang="zh-CN" altLang="en-US" dirty="0"/>
          </a:p>
        </p:txBody>
      </p:sp>
      <p:sp>
        <p:nvSpPr>
          <p:cNvPr id="7" name="Slide Number Placeholder 6"/>
          <p:cNvSpPr>
            <a:spLocks noGrp="1"/>
          </p:cNvSpPr>
          <p:nvPr>
            <p:ph type="sldNum" sz="quarter" idx="12"/>
          </p:nvPr>
        </p:nvSpPr>
        <p:spPr/>
        <p:txBody>
          <a:bodyPr/>
          <a:lstStyle/>
          <a:p>
            <a:fld id="{C973300C-797F-D148-A78D-320196FBAF04}" type="slidenum">
              <a:rPr lang="en-US" smtClean="0"/>
              <a:pPr/>
              <a:t>5</a:t>
            </a:fld>
            <a:endParaRPr lang="en-US" dirty="0"/>
          </a:p>
        </p:txBody>
      </p:sp>
    </p:spTree>
    <p:extLst>
      <p:ext uri="{BB962C8B-B14F-4D97-AF65-F5344CB8AC3E}">
        <p14:creationId xmlns:p14="http://schemas.microsoft.com/office/powerpoint/2010/main" val="529768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ln w="12700">
                <a:miter lim="400000"/>
              </a:ln>
            </p:spPr>
            <p:txBody>
              <a:bodyPr vert="horz" wrap="square" lIns="0" tIns="0" rIns="0" bIns="0" numCol="1" anchor="ctr" anchorCtr="0" compatLnSpc="1">
                <a:prstTxWarp prst="textNoShape">
                  <a:avLst/>
                </a:prstTxWarp>
                <a:normAutofit/>
              </a:bodyPr>
              <a:lstStyle/>
              <a:p>
                <a:pPr defTabSz="410709">
                  <a:buFont typeface="Arial"/>
                </a:pPr>
                <a:r>
                  <a:rPr lang="en-US" altLang="zh-CN" sz="4219" dirty="0">
                    <a:latin typeface="Times New Roman Bold" pitchFamily="18" charset="0"/>
                    <a:ea typeface="+mn-ea"/>
                    <a:cs typeface="Times New Roman Bold" pitchFamily="18" charset="0"/>
                    <a:sym typeface="Helvetica Light"/>
                  </a:rPr>
                  <a:t>Physics output on</a:t>
                </a:r>
                <a:r>
                  <a:rPr lang="zh-CN" altLang="en-US" sz="4219" dirty="0">
                    <a:latin typeface="Times New Roman Bold" pitchFamily="18" charset="0"/>
                    <a:ea typeface="+mn-ea"/>
                    <a:cs typeface="Times New Roman Bold" pitchFamily="18" charset="0"/>
                    <a:sym typeface="Helvetica Light"/>
                  </a:rPr>
                  <a:t> </a:t>
                </a:r>
                <a:r>
                  <a:rPr lang="en-US" altLang="zh-CN" sz="4219" dirty="0">
                    <a:latin typeface="Times New Roman Bold" pitchFamily="18" charset="0"/>
                    <a:ea typeface="+mn-ea"/>
                    <a:cs typeface="Times New Roman Bold" pitchFamily="18" charset="0"/>
                    <a:sym typeface="Helvetica Light"/>
                  </a:rPr>
                  <a:t>the</a:t>
                </a:r>
                <a:r>
                  <a:rPr lang="zh-CN" altLang="en-US" sz="4219" dirty="0">
                    <a:latin typeface="Times New Roman Bold" pitchFamily="18" charset="0"/>
                    <a:ea typeface="+mn-ea"/>
                    <a:cs typeface="Times New Roman Bold" pitchFamily="18" charset="0"/>
                    <a:sym typeface="Helvetica Light"/>
                  </a:rPr>
                  <a:t> </a:t>
                </a:r>
                <a14:m>
                  <m:oMath xmlns:m="http://schemas.openxmlformats.org/officeDocument/2006/math">
                    <m:sSubSup>
                      <m:sSubSupPr>
                        <m:ctrlPr>
                          <a:rPr lang="en-US" altLang="zh-CN" sz="4219" i="1">
                            <a:latin typeface="Cambria Math"/>
                            <a:sym typeface="Calibri" panose="020F0502020204030204" pitchFamily="34" charset="0"/>
                          </a:rPr>
                        </m:ctrlPr>
                      </m:sSubSupPr>
                      <m:e>
                        <m:r>
                          <a:rPr lang="zh-CN" altLang="en-US" sz="4219" i="1">
                            <a:latin typeface="Cambria Math" charset="0"/>
                            <a:sym typeface="Calibri" panose="020F0502020204030204" pitchFamily="34" charset="0"/>
                          </a:rPr>
                          <m:t>𝜦</m:t>
                        </m:r>
                      </m:e>
                      <m:sub>
                        <m:r>
                          <a:rPr lang="en-US" altLang="zh-CN" sz="4219" i="1">
                            <a:latin typeface="Cambria Math" charset="0"/>
                            <a:sym typeface="Calibri" panose="020F0502020204030204" pitchFamily="34" charset="0"/>
                          </a:rPr>
                          <m:t>𝒄</m:t>
                        </m:r>
                      </m:sub>
                      <m:sup>
                        <m:r>
                          <a:rPr lang="en-US" altLang="zh-CN" sz="4219">
                            <a:latin typeface="Cambria Math" charset="0"/>
                            <a:sym typeface="Calibri" panose="020F0502020204030204" pitchFamily="34" charset="0"/>
                          </a:rPr>
                          <m:t>+</m:t>
                        </m:r>
                      </m:sup>
                    </m:sSubSup>
                  </m:oMath>
                </a14:m>
                <a:r>
                  <a:rPr lang="zh-CN" altLang="en-US" sz="4219" dirty="0">
                    <a:latin typeface="Times New Roman Bold" pitchFamily="18" charset="0"/>
                    <a:ea typeface="+mn-ea"/>
                    <a:cs typeface="Times New Roman Bold" pitchFamily="18" charset="0"/>
                    <a:sym typeface="Helvetica Light"/>
                  </a:rPr>
                  <a:t> </a:t>
                </a:r>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a:blip r:embed="rId2"/>
                <a:stretch>
                  <a:fillRect l="-3732" t="-21875" b="-50000"/>
                </a:stretch>
              </a:blipFill>
              <a:ln w="12700">
                <a:miter lim="400000"/>
              </a:ln>
            </p:spPr>
            <p:txBody>
              <a:bodyPr/>
              <a:lstStyle/>
              <a:p>
                <a:r>
                  <a:rPr lang="zh-CN" altLang="en-US">
                    <a:noFill/>
                  </a:rPr>
                  <a:t> </a:t>
                </a:r>
              </a:p>
            </p:txBody>
          </p:sp>
        </mc:Fallback>
      </mc:AlternateContent>
      <p:sp>
        <p:nvSpPr>
          <p:cNvPr id="6" name="TextBox 5"/>
          <p:cNvSpPr txBox="1"/>
          <p:nvPr/>
        </p:nvSpPr>
        <p:spPr>
          <a:xfrm>
            <a:off x="233980" y="720569"/>
            <a:ext cx="8725787" cy="784830"/>
          </a:xfrm>
          <a:prstGeom prst="rect">
            <a:avLst/>
          </a:prstGeom>
          <a:noFill/>
        </p:spPr>
        <p:txBody>
          <a:bodyPr wrap="none" rtlCol="0">
            <a:spAutoFit/>
          </a:bodyPr>
          <a:lstStyle/>
          <a:p>
            <a:pPr marL="401822" indent="-401822">
              <a:buFont typeface="Arial" charset="0"/>
              <a:buChar char="•"/>
            </a:pPr>
            <a:r>
              <a:rPr lang="en-US" altLang="zh-CN" sz="2250" dirty="0">
                <a:solidFill>
                  <a:srgbClr val="C00000"/>
                </a:solidFill>
                <a:latin typeface="Times New Roman" charset="0"/>
                <a:ea typeface="Times New Roman" charset="0"/>
                <a:cs typeface="Times New Roman" charset="0"/>
              </a:rPr>
              <a:t>One month data taking </a:t>
            </a:r>
            <a:r>
              <a:rPr lang="en-US" altLang="zh-CN" sz="2250" dirty="0" smtClean="0">
                <a:solidFill>
                  <a:srgbClr val="C00000"/>
                </a:solidFill>
                <a:latin typeface="Times New Roman" charset="0"/>
                <a:ea typeface="Times New Roman" charset="0"/>
                <a:cs typeface="Times New Roman" charset="0"/>
              </a:rPr>
              <a:t>@4.6GeV  </a:t>
            </a:r>
            <a:r>
              <a:rPr lang="en-US" altLang="zh-CN" sz="2250" dirty="0">
                <a:solidFill>
                  <a:srgbClr val="C00000"/>
                </a:solidFill>
                <a:latin typeface="Times New Roman" charset="0"/>
                <a:ea typeface="Times New Roman" charset="0"/>
                <a:cs typeface="Times New Roman" charset="0"/>
              </a:rPr>
              <a:t>Published 13 papers (7</a:t>
            </a:r>
            <a:r>
              <a:rPr lang="zh-CN" altLang="en-US" sz="2250" dirty="0">
                <a:solidFill>
                  <a:srgbClr val="C00000"/>
                </a:solidFill>
                <a:latin typeface="Times New Roman" charset="0"/>
                <a:ea typeface="Times New Roman" charset="0"/>
                <a:cs typeface="Times New Roman" charset="0"/>
              </a:rPr>
              <a:t> </a:t>
            </a:r>
            <a:r>
              <a:rPr lang="is-IS" sz="2250" dirty="0">
                <a:solidFill>
                  <a:srgbClr val="C00000"/>
                </a:solidFill>
                <a:latin typeface="Times New Roman" charset="0"/>
                <a:ea typeface="Times New Roman" charset="0"/>
                <a:cs typeface="Times New Roman" charset="0"/>
              </a:rPr>
              <a:t>PRLs)</a:t>
            </a:r>
            <a:endParaRPr lang="en-US" altLang="zh-CN" sz="2250" dirty="0">
              <a:solidFill>
                <a:srgbClr val="C00000"/>
              </a:solidFill>
              <a:latin typeface="Times New Roman" charset="0"/>
              <a:ea typeface="Times New Roman" charset="0"/>
              <a:cs typeface="Times New Roman" charset="0"/>
            </a:endParaRPr>
          </a:p>
          <a:p>
            <a:pPr marL="401822" indent="-401822">
              <a:buFont typeface="Arial" charset="0"/>
              <a:buChar char="•"/>
            </a:pPr>
            <a:r>
              <a:rPr lang="mr-IN" altLang="zh-CN" sz="2250" dirty="0">
                <a:solidFill>
                  <a:schemeClr val="tx1"/>
                </a:solidFill>
                <a:latin typeface="Times New Roman" charset="0"/>
                <a:ea typeface="Times New Roman" charset="0"/>
                <a:cs typeface="Times New Roman" charset="0"/>
              </a:rPr>
              <a:t>…</a:t>
            </a:r>
            <a:r>
              <a:rPr lang="zh-CN" altLang="en-US" sz="2250" dirty="0">
                <a:solidFill>
                  <a:schemeClr val="tx1"/>
                </a:solidFill>
                <a:latin typeface="Times New Roman" charset="0"/>
                <a:ea typeface="Times New Roman" charset="0"/>
                <a:cs typeface="Times New Roman" charset="0"/>
              </a:rPr>
              <a:t> </a:t>
            </a:r>
            <a:r>
              <a:rPr lang="en-US" altLang="zh-CN" sz="2250" dirty="0">
                <a:solidFill>
                  <a:schemeClr val="tx1"/>
                </a:solidFill>
                <a:latin typeface="Times New Roman" charset="0"/>
                <a:ea typeface="Times New Roman" charset="0"/>
                <a:cs typeface="Times New Roman" charset="0"/>
              </a:rPr>
              <a:t>more</a:t>
            </a:r>
            <a:r>
              <a:rPr lang="zh-CN" altLang="en-US" sz="2250" dirty="0">
                <a:solidFill>
                  <a:schemeClr val="tx1"/>
                </a:solidFill>
                <a:latin typeface="Times New Roman" charset="0"/>
                <a:ea typeface="Times New Roman" charset="0"/>
                <a:cs typeface="Times New Roman" charset="0"/>
              </a:rPr>
              <a:t> </a:t>
            </a:r>
            <a:r>
              <a:rPr lang="en-US" altLang="zh-CN" sz="2250" dirty="0">
                <a:solidFill>
                  <a:schemeClr val="tx1"/>
                </a:solidFill>
                <a:latin typeface="Times New Roman" charset="0"/>
                <a:ea typeface="Times New Roman" charset="0"/>
                <a:cs typeface="Times New Roman" charset="0"/>
              </a:rPr>
              <a:t>will be coming</a:t>
            </a:r>
          </a:p>
        </p:txBody>
      </p:sp>
      <mc:AlternateContent xmlns:mc="http://schemas.openxmlformats.org/markup-compatibility/2006" xmlns:a14="http://schemas.microsoft.com/office/drawing/2010/main">
        <mc:Choice Requires="a14">
          <p:sp>
            <p:nvSpPr>
              <p:cNvPr id="7" name="Shape 182"/>
              <p:cNvSpPr txBox="1">
                <a:spLocks/>
              </p:cNvSpPr>
              <p:nvPr/>
            </p:nvSpPr>
            <p:spPr>
              <a:xfrm>
                <a:off x="599739" y="1459189"/>
                <a:ext cx="7439361" cy="5370529"/>
              </a:xfrm>
              <a:prstGeom prst="rect">
                <a:avLst/>
              </a:prstGeom>
              <a:ln w="12700">
                <a:solidFill>
                  <a:srgbClr val="2635F1"/>
                </a:solidFill>
                <a:miter lim="400000"/>
              </a:ln>
              <a:extLst>
                <a:ext uri="{C572A759-6A51-4108-AA02-DFA0A04FC94B}">
                  <ma14:wrappingTextBoxFlag xmlns="" xmlns:ma14="http://schemas.microsoft.com/office/mac/drawingml/2011/main" val="1"/>
                </a:ext>
              </a:extLst>
            </p:spPr>
            <p:txBody>
              <a:bodyPr wrap="square" lIns="45715" tIns="45715" rIns="45715" bIns="45715" anchor="ctr" anchorCtr="0">
                <a:noAutofit/>
              </a:bodyPr>
              <a:lstStyle>
                <a:lvl1pPr marL="471439" indent="-471439" defTabSz="457152">
                  <a:spcBef>
                    <a:spcPts val="700"/>
                  </a:spcBef>
                  <a:buSzPct val="100000"/>
                  <a:buFont typeface="Arial"/>
                  <a:buChar char="•"/>
                  <a:defRPr sz="4400">
                    <a:latin typeface="Times New Roman" pitchFamily="18" charset="0"/>
                    <a:ea typeface="Times New Roman" pitchFamily="18" charset="0"/>
                    <a:cs typeface="Times New Roman" pitchFamily="18" charset="0"/>
                    <a:sym typeface="Calibri"/>
                  </a:defRPr>
                </a:lvl1pPr>
                <a:lvl2pPr marL="906142" indent="-448990" defTabSz="457152">
                  <a:spcBef>
                    <a:spcPts val="700"/>
                  </a:spcBef>
                  <a:buSzPct val="100000"/>
                  <a:buFont typeface="Arial"/>
                  <a:buChar char="–"/>
                  <a:defRPr sz="4000">
                    <a:latin typeface="Times New Roman" pitchFamily="18" charset="0"/>
                    <a:ea typeface="Times New Roman" pitchFamily="18" charset="0"/>
                    <a:cs typeface="Times New Roman" pitchFamily="18" charset="0"/>
                    <a:sym typeface="Calibri"/>
                  </a:defRPr>
                </a:lvl2pPr>
                <a:lvl3pPr marL="1333364" indent="-419057" defTabSz="457152">
                  <a:spcBef>
                    <a:spcPts val="700"/>
                  </a:spcBef>
                  <a:buSzPct val="100000"/>
                  <a:buFont typeface="Wingdings" charset="2"/>
                  <a:buChar char="ü"/>
                  <a:defRPr sz="4400">
                    <a:latin typeface="Times New Roman" pitchFamily="18" charset="0"/>
                    <a:ea typeface="Times New Roman" pitchFamily="18" charset="0"/>
                    <a:cs typeface="Times New Roman" pitchFamily="18" charset="0"/>
                    <a:sym typeface="Calibri"/>
                  </a:defRPr>
                </a:lvl3pPr>
                <a:lvl4pPr marL="1874329" indent="-502869" defTabSz="457152">
                  <a:spcBef>
                    <a:spcPts val="700"/>
                  </a:spcBef>
                  <a:buSzPct val="100000"/>
                  <a:buFont typeface="Courier New" charset="0"/>
                  <a:buChar char="o"/>
                  <a:defRPr sz="4400">
                    <a:latin typeface="Times New Roman" pitchFamily="18" charset="0"/>
                    <a:ea typeface="Times New Roman" pitchFamily="18" charset="0"/>
                    <a:cs typeface="Times New Roman" pitchFamily="18" charset="0"/>
                    <a:sym typeface="Calibri"/>
                  </a:defRPr>
                </a:lvl4pPr>
                <a:lvl5pPr marL="2331481" indent="-502869" defTabSz="457152">
                  <a:spcBef>
                    <a:spcPts val="700"/>
                  </a:spcBef>
                  <a:buSzPct val="100000"/>
                  <a:buFont typeface="Arial"/>
                  <a:buChar char="»"/>
                  <a:defRPr sz="4400">
                    <a:latin typeface="Times New Roman" pitchFamily="18" charset="0"/>
                    <a:ea typeface="Times New Roman" pitchFamily="18" charset="0"/>
                    <a:cs typeface="Times New Roman" pitchFamily="18" charset="0"/>
                    <a:sym typeface="Calibri"/>
                  </a:defRPr>
                </a:lvl5pPr>
                <a:lvl6pPr marL="2788636" indent="-502869" defTabSz="457152">
                  <a:spcBef>
                    <a:spcPts val="700"/>
                  </a:spcBef>
                  <a:buSzPct val="100000"/>
                  <a:buFont typeface="Arial"/>
                  <a:buChar char="•"/>
                  <a:defRPr sz="4400">
                    <a:latin typeface="Calibri"/>
                    <a:ea typeface="Calibri"/>
                    <a:cs typeface="Calibri"/>
                    <a:sym typeface="Calibri"/>
                  </a:defRPr>
                </a:lvl6pPr>
                <a:lvl7pPr marL="3245788" indent="-502869" defTabSz="457152">
                  <a:spcBef>
                    <a:spcPts val="700"/>
                  </a:spcBef>
                  <a:buSzPct val="100000"/>
                  <a:buFont typeface="Arial"/>
                  <a:buChar char="•"/>
                  <a:defRPr sz="4400">
                    <a:latin typeface="Calibri"/>
                    <a:ea typeface="Calibri"/>
                    <a:cs typeface="Calibri"/>
                    <a:sym typeface="Calibri"/>
                  </a:defRPr>
                </a:lvl7pPr>
                <a:lvl8pPr marL="3702941" indent="-502869" defTabSz="457152">
                  <a:spcBef>
                    <a:spcPts val="700"/>
                  </a:spcBef>
                  <a:buSzPct val="100000"/>
                  <a:buFont typeface="Arial"/>
                  <a:buChar char="•"/>
                  <a:defRPr sz="4400">
                    <a:latin typeface="Calibri"/>
                    <a:ea typeface="Calibri"/>
                    <a:cs typeface="Calibri"/>
                    <a:sym typeface="Calibri"/>
                  </a:defRPr>
                </a:lvl8pPr>
                <a:lvl9pPr marL="4160096" indent="-502869" defTabSz="457152">
                  <a:spcBef>
                    <a:spcPts val="700"/>
                  </a:spcBef>
                  <a:buSzPct val="100000"/>
                  <a:buFont typeface="Arial"/>
                  <a:buChar char="•"/>
                  <a:defRPr sz="4400">
                    <a:latin typeface="Calibri"/>
                    <a:ea typeface="Calibri"/>
                    <a:cs typeface="Calibri"/>
                    <a:sym typeface="Calibri"/>
                  </a:defRPr>
                </a:lvl9pPr>
              </a:lstStyle>
              <a:p>
                <a:pPr marL="321424" lvl="1" indent="0">
                  <a:buClr>
                    <a:schemeClr val="tx1"/>
                  </a:buClr>
                  <a:buNone/>
                </a:pPr>
                <a:r>
                  <a:rPr lang="en-US" altLang="zh-CN" sz="1969" i="1" dirty="0">
                    <a:solidFill>
                      <a:srgbClr val="2635F1"/>
                    </a:solidFill>
                    <a:cs typeface="+mn-cs"/>
                  </a:rPr>
                  <a:t>Hadronic</a:t>
                </a:r>
                <a:r>
                  <a:rPr lang="zh-CN" altLang="en-US" sz="1969" i="1" dirty="0">
                    <a:solidFill>
                      <a:srgbClr val="2635F1"/>
                    </a:solidFill>
                    <a:cs typeface="+mn-cs"/>
                  </a:rPr>
                  <a:t> </a:t>
                </a:r>
                <a:r>
                  <a:rPr lang="en-US" altLang="zh-CN" sz="1969" i="1" dirty="0">
                    <a:solidFill>
                      <a:srgbClr val="2635F1"/>
                    </a:solidFill>
                    <a:cs typeface="+mn-cs"/>
                  </a:rPr>
                  <a:t>decay</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𝚲</m:t>
                        </m:r>
                      </m:e>
                      <m:sub>
                        <m:r>
                          <a:rPr lang="en-US" altLang="zh-CN" sz="1687" i="1">
                            <a:solidFill>
                              <a:srgbClr val="FF0000"/>
                            </a:solidFill>
                            <a:latin typeface="Cambria Math" charset="0"/>
                            <a:sym typeface="Calibri" panose="020F0502020204030204" pitchFamily="34" charset="0"/>
                          </a:rPr>
                          <m:t>𝐜</m:t>
                        </m:r>
                      </m:sub>
                      <m:sup>
                        <m:r>
                          <a:rPr lang="en-US" altLang="zh-CN" sz="1687">
                            <a:solidFill>
                              <a:srgbClr val="FF0000"/>
                            </a:solidFill>
                            <a:latin typeface="Cambria Math" charset="0"/>
                            <a:sym typeface="Calibri" panose="020F0502020204030204" pitchFamily="34" charset="0"/>
                          </a:rPr>
                          <m:t>+</m:t>
                        </m:r>
                      </m:sup>
                    </m:sSubSup>
                    <m:r>
                      <a:rPr lang="en-US" altLang="zh-CN" sz="1687" i="1">
                        <a:solidFill>
                          <a:srgbClr val="FF0000"/>
                        </a:solidFill>
                        <a:latin typeface="Cambria Math" charset="0"/>
                        <a:sym typeface="Calibri" panose="020F0502020204030204" pitchFamily="34" charset="0"/>
                      </a:rPr>
                      <m:t>→</m:t>
                    </m:r>
                    <m:r>
                      <a:rPr lang="en-US" altLang="zh-CN" sz="1687" i="1">
                        <a:solidFill>
                          <a:srgbClr val="FF0000"/>
                        </a:solidFill>
                        <a:latin typeface="Cambria Math" charset="0"/>
                        <a:sym typeface="Calibri" panose="020F0502020204030204" pitchFamily="34" charset="0"/>
                      </a:rPr>
                      <m:t>𝒑</m:t>
                    </m:r>
                    <m:sSup>
                      <m:sSupPr>
                        <m:ctrlPr>
                          <a:rPr lang="en-US" altLang="zh-CN" sz="1687" i="1">
                            <a:solidFill>
                              <a:srgbClr val="FF0000"/>
                            </a:solidFill>
                            <a:latin typeface="Cambria Math"/>
                            <a:sym typeface="Calibri" panose="020F0502020204030204" pitchFamily="34" charset="0"/>
                          </a:rPr>
                        </m:ctrlPr>
                      </m:sSupPr>
                      <m:e>
                        <m:r>
                          <a:rPr lang="en-US" altLang="zh-CN" sz="1687" i="1">
                            <a:solidFill>
                              <a:srgbClr val="FF0000"/>
                            </a:solidFill>
                            <a:latin typeface="Cambria Math" charset="0"/>
                            <a:sym typeface="Calibri" panose="020F0502020204030204" pitchFamily="34" charset="0"/>
                          </a:rPr>
                          <m:t>𝑲</m:t>
                        </m:r>
                      </m:e>
                      <m:sup>
                        <m:r>
                          <a:rPr lang="en-US" altLang="zh-CN" sz="1687" i="1">
                            <a:solidFill>
                              <a:srgbClr val="FF0000"/>
                            </a:solidFill>
                            <a:latin typeface="Cambria Math" charset="0"/>
                            <a:sym typeface="Calibri" panose="020F0502020204030204" pitchFamily="34" charset="0"/>
                          </a:rPr>
                          <m:t>−</m:t>
                        </m:r>
                      </m:sup>
                    </m:sSup>
                    <m:sSup>
                      <m:sSupPr>
                        <m:ctrlPr>
                          <a:rPr lang="en-US" altLang="zh-CN" sz="1687" i="1">
                            <a:solidFill>
                              <a:srgbClr val="FF0000"/>
                            </a:solidFill>
                            <a:latin typeface="Cambria Math"/>
                            <a:sym typeface="Calibri" panose="020F0502020204030204" pitchFamily="34" charset="0"/>
                          </a:rPr>
                        </m:ctrlPr>
                      </m:sSupPr>
                      <m:e>
                        <m:r>
                          <a:rPr lang="en-US" altLang="zh-CN" sz="1687" i="1">
                            <a:solidFill>
                              <a:srgbClr val="FF0000"/>
                            </a:solidFill>
                            <a:latin typeface="Cambria Math" charset="0"/>
                            <a:sym typeface="Calibri" panose="020F0502020204030204" pitchFamily="34" charset="0"/>
                          </a:rPr>
                          <m:t>𝝅</m:t>
                        </m:r>
                      </m:e>
                      <m:sup>
                        <m:r>
                          <a:rPr lang="en-US" altLang="zh-CN" sz="1687" i="1">
                            <a:solidFill>
                              <a:srgbClr val="FF0000"/>
                            </a:solidFill>
                            <a:latin typeface="Cambria Math" charset="0"/>
                            <a:sym typeface="Calibri" panose="020F0502020204030204" pitchFamily="34" charset="0"/>
                          </a:rPr>
                          <m:t>+</m:t>
                        </m:r>
                      </m:sup>
                    </m:sSup>
                  </m:oMath>
                </a14:m>
                <a:r>
                  <a:rPr lang="zh-CN" altLang="en-US" sz="1687" dirty="0">
                    <a:solidFill>
                      <a:srgbClr val="FF0000"/>
                    </a:solidFill>
                  </a:rPr>
                  <a:t> </a:t>
                </a:r>
                <a:r>
                  <a:rPr lang="en-US" altLang="zh-CN" sz="1687" dirty="0">
                    <a:solidFill>
                      <a:srgbClr val="FF0000"/>
                    </a:solidFill>
                  </a:rPr>
                  <a:t>+</a:t>
                </a:r>
                <a:r>
                  <a:rPr lang="zh-CN" altLang="en-US" sz="1687" dirty="0">
                    <a:solidFill>
                      <a:srgbClr val="FF0000"/>
                    </a:solidFill>
                  </a:rPr>
                  <a:t> </a:t>
                </a:r>
                <a:r>
                  <a:rPr lang="en-US" altLang="zh-CN" sz="1687" dirty="0">
                    <a:solidFill>
                      <a:srgbClr val="FF0000"/>
                    </a:solidFill>
                  </a:rPr>
                  <a:t>11</a:t>
                </a:r>
                <a:r>
                  <a:rPr lang="zh-CN" altLang="en-US" sz="1687" dirty="0">
                    <a:solidFill>
                      <a:srgbClr val="FF0000"/>
                    </a:solidFill>
                  </a:rPr>
                  <a:t> </a:t>
                </a:r>
                <a:r>
                  <a:rPr lang="en-US" altLang="zh-CN" sz="1687" dirty="0">
                    <a:solidFill>
                      <a:srgbClr val="FF0000"/>
                    </a:solidFill>
                  </a:rPr>
                  <a:t>CF</a:t>
                </a:r>
                <a:r>
                  <a:rPr lang="zh-CN" altLang="en-US" sz="1687" dirty="0">
                    <a:solidFill>
                      <a:srgbClr val="FF0000"/>
                    </a:solidFill>
                  </a:rPr>
                  <a:t> </a:t>
                </a:r>
                <a:r>
                  <a:rPr lang="en-US" altLang="zh-CN" sz="1687" dirty="0">
                    <a:solidFill>
                      <a:srgbClr val="FF0000"/>
                    </a:solidFill>
                  </a:rPr>
                  <a:t>hadronic</a:t>
                </a:r>
                <a:r>
                  <a:rPr lang="zh-CN" altLang="en-US" sz="1687" dirty="0">
                    <a:solidFill>
                      <a:srgbClr val="FF0000"/>
                    </a:solidFill>
                  </a:rPr>
                  <a:t> </a:t>
                </a:r>
                <a:r>
                  <a:rPr lang="en-US" altLang="zh-CN" sz="1687" dirty="0">
                    <a:solidFill>
                      <a:srgbClr val="FF0000"/>
                    </a:solidFill>
                  </a:rPr>
                  <a:t>modes	PRL</a:t>
                </a:r>
                <a:r>
                  <a:rPr lang="zh-CN" altLang="en-US" sz="1687" dirty="0">
                    <a:solidFill>
                      <a:srgbClr val="FF0000"/>
                    </a:solidFill>
                  </a:rPr>
                  <a:t> </a:t>
                </a:r>
                <a:r>
                  <a:rPr lang="en-US" altLang="zh-CN" sz="1687" dirty="0">
                    <a:solidFill>
                      <a:srgbClr val="FF0000"/>
                    </a:solidFill>
                  </a:rPr>
                  <a:t>116,</a:t>
                </a:r>
                <a:r>
                  <a:rPr lang="zh-CN" altLang="en-US" sz="1687" dirty="0">
                    <a:solidFill>
                      <a:srgbClr val="FF0000"/>
                    </a:solidFill>
                  </a:rPr>
                  <a:t> </a:t>
                </a:r>
                <a:r>
                  <a:rPr lang="en-US" altLang="zh-CN" sz="1687" dirty="0">
                    <a:solidFill>
                      <a:srgbClr val="FF0000"/>
                    </a:solidFill>
                  </a:rPr>
                  <a:t>052001</a:t>
                </a:r>
                <a:r>
                  <a:rPr lang="zh-CN" altLang="en-US" sz="1687" dirty="0">
                    <a:solidFill>
                      <a:srgbClr val="FF0000"/>
                    </a:solidFill>
                  </a:rPr>
                  <a:t> </a:t>
                </a:r>
                <a:r>
                  <a:rPr lang="en-US" altLang="zh-CN" sz="1687" dirty="0">
                    <a:solidFill>
                      <a:srgbClr val="FF0000"/>
                    </a:solidFill>
                  </a:rPr>
                  <a:t>(2016)</a:t>
                </a:r>
                <a:r>
                  <a:rPr lang="zh-CN" altLang="en-US" sz="1687" dirty="0">
                    <a:solidFill>
                      <a:srgbClr val="FF0000"/>
                    </a:solidFill>
                  </a:rPr>
                  <a:t> </a:t>
                </a:r>
                <a:endParaRPr lang="en-US" altLang="zh-CN" sz="1687" dirty="0">
                  <a:solidFill>
                    <a:srgbClr val="FF0000"/>
                  </a:solidFill>
                </a:endParaRP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r>
                  <a:rPr lang="en-US" altLang="zh-CN" sz="1687" dirty="0" err="1">
                    <a:solidFill>
                      <a:srgbClr val="FF0000"/>
                    </a:solidFill>
                  </a:rPr>
                  <a:t>pK</a:t>
                </a:r>
                <a:r>
                  <a:rPr lang="en-US" altLang="zh-CN" sz="1687" baseline="30000" dirty="0" err="1">
                    <a:solidFill>
                      <a:srgbClr val="FF0000"/>
                    </a:solidFill>
                  </a:rPr>
                  <a:t>+</a:t>
                </a:r>
                <a:r>
                  <a:rPr lang="en-US" altLang="zh-CN" sz="1687" dirty="0" err="1">
                    <a:solidFill>
                      <a:srgbClr val="FF0000"/>
                    </a:solidFill>
                  </a:rPr>
                  <a:t>K</a:t>
                </a:r>
                <a:r>
                  <a:rPr lang="en-US" altLang="zh-CN" sz="1687" baseline="30000" dirty="0">
                    <a:solidFill>
                      <a:srgbClr val="FF0000"/>
                    </a:solidFill>
                  </a:rPr>
                  <a:t>-</a:t>
                </a:r>
                <a:r>
                  <a:rPr lang="en-US" altLang="zh-CN" sz="1687" dirty="0">
                    <a:solidFill>
                      <a:srgbClr val="FF0000"/>
                    </a:solidFill>
                  </a:rPr>
                  <a:t>, pπ</a:t>
                </a:r>
                <a:r>
                  <a:rPr lang="en-US" altLang="zh-CN" sz="1687" baseline="30000" dirty="0">
                    <a:solidFill>
                      <a:srgbClr val="FF0000"/>
                    </a:solidFill>
                  </a:rPr>
                  <a:t>+</a:t>
                </a:r>
                <a:r>
                  <a:rPr lang="en-US" altLang="zh-CN" sz="1687" dirty="0">
                    <a:solidFill>
                      <a:srgbClr val="FF0000"/>
                    </a:solidFill>
                  </a:rPr>
                  <a:t>π</a:t>
                </a:r>
                <a:r>
                  <a:rPr lang="en-US" altLang="zh-CN" sz="1687" baseline="30000" dirty="0">
                    <a:solidFill>
                      <a:srgbClr val="FF0000"/>
                    </a:solidFill>
                  </a:rPr>
                  <a:t>-</a:t>
                </a:r>
                <a:r>
                  <a:rPr lang="zh-CN" altLang="en-US" sz="1687" dirty="0">
                    <a:solidFill>
                      <a:srgbClr val="FF0000"/>
                    </a:solidFill>
                  </a:rPr>
                  <a:t>    </a:t>
                </a:r>
                <a:r>
                  <a:rPr lang="en-US" altLang="zh-CN" sz="1687" dirty="0">
                    <a:solidFill>
                      <a:srgbClr val="FF0000"/>
                    </a:solidFill>
                  </a:rPr>
                  <a:t>					PRL</a:t>
                </a:r>
                <a:r>
                  <a:rPr lang="zh-CN" altLang="en-US" sz="1687" dirty="0">
                    <a:solidFill>
                      <a:srgbClr val="FF0000"/>
                    </a:solidFill>
                  </a:rPr>
                  <a:t> </a:t>
                </a:r>
                <a:r>
                  <a:rPr lang="en-US" altLang="zh-CN" sz="1687" dirty="0">
                    <a:solidFill>
                      <a:srgbClr val="FF0000"/>
                    </a:solidFill>
                  </a:rPr>
                  <a:t>117,</a:t>
                </a:r>
                <a:r>
                  <a:rPr lang="zh-CN" altLang="en-US" sz="1687" dirty="0">
                    <a:solidFill>
                      <a:srgbClr val="FF0000"/>
                    </a:solidFill>
                  </a:rPr>
                  <a:t> </a:t>
                </a:r>
                <a:r>
                  <a:rPr lang="en-US" altLang="zh-CN" sz="1687" dirty="0">
                    <a:solidFill>
                      <a:srgbClr val="FF0000"/>
                    </a:solidFill>
                  </a:rPr>
                  <a:t>232002</a:t>
                </a:r>
                <a:r>
                  <a:rPr lang="zh-CN" altLang="en-US" sz="1687" dirty="0">
                    <a:solidFill>
                      <a:srgbClr val="FF0000"/>
                    </a:solidFill>
                  </a:rPr>
                  <a:t> </a:t>
                </a:r>
                <a:r>
                  <a:rPr lang="en-US" altLang="zh-CN" sz="1687" dirty="0">
                    <a:solidFill>
                      <a:srgbClr val="FF0000"/>
                    </a:solidFill>
                  </a:rPr>
                  <a:t>(2016)</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r>
                  <a:rPr lang="en-US" altLang="zh-CN" sz="1687" dirty="0" err="1">
                    <a:solidFill>
                      <a:srgbClr val="FF0000"/>
                    </a:solidFill>
                  </a:rPr>
                  <a:t>nKs</a:t>
                </a:r>
                <a:r>
                  <a:rPr lang="en-US" altLang="zh-CN" sz="1687" dirty="0">
                    <a:solidFill>
                      <a:srgbClr val="FF0000"/>
                    </a:solidFill>
                  </a:rPr>
                  <a:t>π</a:t>
                </a:r>
                <a:r>
                  <a:rPr lang="en-US" altLang="zh-CN" sz="1687" baseline="30000" dirty="0">
                    <a:solidFill>
                      <a:srgbClr val="FF0000"/>
                    </a:solidFill>
                  </a:rPr>
                  <a:t>+</a:t>
                </a:r>
                <a:r>
                  <a:rPr lang="zh-CN" altLang="en-US" sz="1687" dirty="0">
                    <a:solidFill>
                      <a:srgbClr val="FF0000"/>
                    </a:solidFill>
                  </a:rPr>
                  <a:t>               </a:t>
                </a:r>
                <a:r>
                  <a:rPr lang="en-US" altLang="zh-CN" sz="1687" dirty="0">
                    <a:solidFill>
                      <a:srgbClr val="FF0000"/>
                    </a:solidFill>
                  </a:rPr>
                  <a:t>					PRL</a:t>
                </a:r>
                <a:r>
                  <a:rPr lang="zh-CN" altLang="en-US" sz="1687" dirty="0">
                    <a:solidFill>
                      <a:srgbClr val="FF0000"/>
                    </a:solidFill>
                  </a:rPr>
                  <a:t> </a:t>
                </a:r>
                <a:r>
                  <a:rPr lang="en-US" altLang="zh-CN" sz="1687" dirty="0">
                    <a:solidFill>
                      <a:srgbClr val="FF0000"/>
                    </a:solidFill>
                  </a:rPr>
                  <a:t>118,</a:t>
                </a:r>
                <a:r>
                  <a:rPr lang="zh-CN" altLang="en-US" sz="1687" dirty="0">
                    <a:solidFill>
                      <a:srgbClr val="FF0000"/>
                    </a:solidFill>
                  </a:rPr>
                  <a:t> </a:t>
                </a:r>
                <a:r>
                  <a:rPr lang="en-US" altLang="zh-CN" sz="1687" dirty="0">
                    <a:solidFill>
                      <a:srgbClr val="FF0000"/>
                    </a:solidFill>
                  </a:rPr>
                  <a:t>12001</a:t>
                </a:r>
                <a:r>
                  <a:rPr lang="zh-CN" altLang="en-US" sz="1687" dirty="0">
                    <a:solidFill>
                      <a:srgbClr val="FF0000"/>
                    </a:solidFill>
                  </a:rPr>
                  <a:t> </a:t>
                </a:r>
                <a:r>
                  <a:rPr lang="en-US" altLang="zh-CN" sz="1687" dirty="0">
                    <a:solidFill>
                      <a:srgbClr val="FF0000"/>
                    </a:solidFill>
                  </a:rPr>
                  <a:t>(2017)</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r>
                  <a:rPr lang="en-US" altLang="zh-CN" sz="1687" dirty="0" err="1">
                    <a:solidFill>
                      <a:srgbClr val="FF0000"/>
                    </a:solidFill>
                  </a:rPr>
                  <a:t>pη</a:t>
                </a:r>
                <a:r>
                  <a:rPr lang="en-US" altLang="zh-CN" sz="1687" dirty="0">
                    <a:solidFill>
                      <a:srgbClr val="FF0000"/>
                    </a:solidFill>
                  </a:rPr>
                  <a:t>,</a:t>
                </a:r>
                <a:r>
                  <a:rPr lang="zh-CN" altLang="en-US" sz="1687" dirty="0">
                    <a:solidFill>
                      <a:srgbClr val="FF0000"/>
                    </a:solidFill>
                  </a:rPr>
                  <a:t> </a:t>
                </a:r>
                <a:r>
                  <a:rPr lang="en-US" altLang="zh-CN" sz="1687" dirty="0">
                    <a:solidFill>
                      <a:srgbClr val="FF0000"/>
                    </a:solidFill>
                  </a:rPr>
                  <a:t>pπ</a:t>
                </a:r>
                <a:r>
                  <a:rPr lang="en-US" altLang="zh-CN" sz="1687" baseline="30000" dirty="0">
                    <a:solidFill>
                      <a:srgbClr val="FF0000"/>
                    </a:solidFill>
                  </a:rPr>
                  <a:t>0</a:t>
                </a:r>
                <a:r>
                  <a:rPr lang="zh-CN" altLang="en-US" sz="1687" dirty="0">
                    <a:solidFill>
                      <a:srgbClr val="FF0000"/>
                    </a:solidFill>
                  </a:rPr>
                  <a:t>              </a:t>
                </a:r>
                <a:r>
                  <a:rPr lang="en-US" altLang="zh-CN" sz="1687" dirty="0">
                    <a:solidFill>
                      <a:srgbClr val="FF0000"/>
                    </a:solidFill>
                  </a:rPr>
                  <a:t>					PRD</a:t>
                </a:r>
                <a:r>
                  <a:rPr lang="zh-CN" altLang="en-US" sz="1687" dirty="0">
                    <a:solidFill>
                      <a:srgbClr val="FF0000"/>
                    </a:solidFill>
                  </a:rPr>
                  <a:t> </a:t>
                </a:r>
                <a:r>
                  <a:rPr lang="en-US" altLang="zh-CN" sz="1687" dirty="0">
                    <a:solidFill>
                      <a:srgbClr val="FF0000"/>
                    </a:solidFill>
                  </a:rPr>
                  <a:t>95,</a:t>
                </a:r>
                <a:r>
                  <a:rPr lang="zh-CN" altLang="en-US" sz="1687" dirty="0">
                    <a:solidFill>
                      <a:srgbClr val="FF0000"/>
                    </a:solidFill>
                  </a:rPr>
                  <a:t> </a:t>
                </a:r>
                <a:r>
                  <a:rPr lang="en-US" altLang="zh-CN" sz="1687" dirty="0">
                    <a:solidFill>
                      <a:srgbClr val="FF0000"/>
                    </a:solidFill>
                  </a:rPr>
                  <a:t>111102(R)</a:t>
                </a:r>
                <a:r>
                  <a:rPr lang="zh-CN" altLang="en-US" sz="1687" dirty="0">
                    <a:solidFill>
                      <a:srgbClr val="FF0000"/>
                    </a:solidFill>
                  </a:rPr>
                  <a:t> </a:t>
                </a:r>
                <a:r>
                  <a:rPr lang="en-US" altLang="zh-CN" sz="1687" dirty="0">
                    <a:solidFill>
                      <a:srgbClr val="FF0000"/>
                    </a:solidFill>
                  </a:rPr>
                  <a:t>(2017)</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r>
                  <a:rPr lang="en-US" altLang="zh-CN" sz="1687" dirty="0">
                    <a:solidFill>
                      <a:srgbClr val="FF0000"/>
                    </a:solidFill>
                    <a:sym typeface="Calibri" panose="020F0502020204030204" pitchFamily="34" charset="0"/>
                  </a:rPr>
                  <a:t> </a:t>
                </a:r>
                <a14:m>
                  <m:oMath xmlns:m="http://schemas.openxmlformats.org/officeDocument/2006/math">
                    <m:sSup>
                      <m:sSupPr>
                        <m:ctrlPr>
                          <a:rPr lang="en-US" altLang="zh-CN" sz="1687" i="1" dirty="0">
                            <a:solidFill>
                              <a:srgbClr val="FF0000"/>
                            </a:solidFill>
                            <a:latin typeface="Cambria Math"/>
                            <a:sym typeface="Calibri" panose="020F0502020204030204" pitchFamily="34" charset="0"/>
                          </a:rPr>
                        </m:ctrlPr>
                      </m:sSupPr>
                      <m:e>
                        <m:r>
                          <a:rPr lang="en-US" altLang="zh-CN" sz="1687" i="1" dirty="0">
                            <a:solidFill>
                              <a:srgbClr val="FF0000"/>
                            </a:solidFill>
                            <a:latin typeface="Cambria Math"/>
                            <a:sym typeface="Calibri" panose="020F0502020204030204" pitchFamily="34" charset="0"/>
                          </a:rPr>
                          <m:t>𝜮</m:t>
                        </m:r>
                      </m:e>
                      <m:sup>
                        <m:r>
                          <a:rPr lang="en-US" altLang="zh-CN" sz="1687" dirty="0">
                            <a:solidFill>
                              <a:srgbClr val="FF0000"/>
                            </a:solidFill>
                            <a:latin typeface="Cambria Math" charset="0"/>
                            <a:sym typeface="Calibri" panose="020F0502020204030204" pitchFamily="34" charset="0"/>
                          </a:rPr>
                          <m:t>−</m:t>
                        </m:r>
                      </m:sup>
                    </m:sSup>
                  </m:oMath>
                </a14:m>
                <a:r>
                  <a:rPr lang="en-US" altLang="zh-CN" sz="1687" dirty="0">
                    <a:solidFill>
                      <a:srgbClr val="FF0000"/>
                    </a:solidFill>
                  </a:rPr>
                  <a:t>π</a:t>
                </a:r>
                <a:r>
                  <a:rPr lang="en-US" altLang="zh-CN" sz="1687" baseline="30000" dirty="0">
                    <a:solidFill>
                      <a:srgbClr val="FF0000"/>
                    </a:solidFill>
                  </a:rPr>
                  <a:t>+</a:t>
                </a:r>
                <a:r>
                  <a:rPr lang="en-US" altLang="zh-CN" sz="1687" dirty="0">
                    <a:solidFill>
                      <a:srgbClr val="FF0000"/>
                    </a:solidFill>
                  </a:rPr>
                  <a:t>π</a:t>
                </a:r>
                <a:r>
                  <a:rPr lang="en-US" altLang="zh-CN" sz="1687" baseline="30000" dirty="0">
                    <a:solidFill>
                      <a:srgbClr val="FF0000"/>
                    </a:solidFill>
                  </a:rPr>
                  <a:t>+</a:t>
                </a:r>
                <a:r>
                  <a:rPr lang="en-US" altLang="zh-CN" sz="1687" dirty="0">
                    <a:solidFill>
                      <a:srgbClr val="FF0000"/>
                    </a:solidFill>
                  </a:rPr>
                  <a:t>π</a:t>
                </a:r>
                <a:r>
                  <a:rPr lang="en-US" altLang="zh-CN" sz="1687" baseline="30000" dirty="0">
                    <a:solidFill>
                      <a:srgbClr val="FF0000"/>
                    </a:solidFill>
                  </a:rPr>
                  <a:t>0</a:t>
                </a:r>
                <a:r>
                  <a:rPr lang="zh-CN" altLang="en-US" sz="1687" dirty="0">
                    <a:solidFill>
                      <a:srgbClr val="FF0000"/>
                    </a:solidFill>
                  </a:rPr>
                  <a:t>         </a:t>
                </a:r>
                <a:r>
                  <a:rPr lang="en-US" altLang="zh-CN" sz="1687" dirty="0">
                    <a:solidFill>
                      <a:srgbClr val="FF0000"/>
                    </a:solidFill>
                  </a:rPr>
                  <a:t>					</a:t>
                </a:r>
                <a:r>
                  <a:rPr lang="is-IS" altLang="zh-CN" sz="1687" dirty="0">
                    <a:solidFill>
                      <a:srgbClr val="FF0000"/>
                    </a:solidFill>
                  </a:rPr>
                  <a:t>PLB</a:t>
                </a:r>
                <a:r>
                  <a:rPr lang="zh-CN" altLang="en-US" sz="1687" dirty="0">
                    <a:solidFill>
                      <a:srgbClr val="FF0000"/>
                    </a:solidFill>
                  </a:rPr>
                  <a:t> </a:t>
                </a:r>
                <a:r>
                  <a:rPr lang="is-IS" altLang="zh-CN" sz="1687" dirty="0">
                    <a:solidFill>
                      <a:srgbClr val="FF0000"/>
                    </a:solidFill>
                  </a:rPr>
                  <a:t>772</a:t>
                </a:r>
                <a:r>
                  <a:rPr lang="en-US" altLang="zh-CN" sz="1687" dirty="0">
                    <a:solidFill>
                      <a:srgbClr val="FF0000"/>
                    </a:solidFill>
                  </a:rPr>
                  <a:t>,</a:t>
                </a:r>
                <a:r>
                  <a:rPr lang="is-IS" altLang="zh-CN" sz="1687" dirty="0">
                    <a:solidFill>
                      <a:srgbClr val="FF0000"/>
                    </a:solidFill>
                  </a:rPr>
                  <a:t> 388 (2017) </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rPr>
                        </m:ctrlPr>
                      </m:sSubSupPr>
                      <m:e>
                        <m:r>
                          <a:rPr lang="el-GR" altLang="zh-CN" sz="1687" i="1">
                            <a:solidFill>
                              <a:srgbClr val="FF0000"/>
                            </a:solidFill>
                            <a:latin typeface="Cambria Math" charset="0"/>
                          </a:rPr>
                          <m:t>𝜦</m:t>
                        </m:r>
                      </m:e>
                      <m:sub>
                        <m:r>
                          <a:rPr lang="en-US" altLang="zh-CN" sz="1687" i="1">
                            <a:solidFill>
                              <a:srgbClr val="FF0000"/>
                            </a:solidFill>
                            <a:latin typeface="Cambria Math" charset="0"/>
                          </a:rPr>
                          <m:t>𝒄</m:t>
                        </m:r>
                      </m:sub>
                      <m:sup>
                        <m:r>
                          <a:rPr lang="en-US" altLang="zh-CN" sz="1687">
                            <a:solidFill>
                              <a:srgbClr val="FF0000"/>
                            </a:solidFill>
                            <a:latin typeface="Cambria Math" charset="0"/>
                          </a:rPr>
                          <m:t>+</m:t>
                        </m:r>
                      </m:sup>
                    </m:sSubSup>
                    <m:r>
                      <a:rPr lang="en-US" altLang="zh-CN" sz="1687">
                        <a:solidFill>
                          <a:srgbClr val="FF0000"/>
                        </a:solidFill>
                        <a:latin typeface="Cambria Math" charset="0"/>
                      </a:rPr>
                      <m:t>→</m:t>
                    </m:r>
                    <m:sSup>
                      <m:sSupPr>
                        <m:ctrlPr>
                          <a:rPr lang="en-US" altLang="zh-CN" sz="1687" i="1">
                            <a:solidFill>
                              <a:srgbClr val="FF0000"/>
                            </a:solidFill>
                            <a:latin typeface="Cambria Math"/>
                          </a:rPr>
                        </m:ctrlPr>
                      </m:sSupPr>
                      <m:e>
                        <m:r>
                          <a:rPr lang="el-GR" altLang="zh-CN" sz="1687" i="1">
                            <a:solidFill>
                              <a:srgbClr val="FF0000"/>
                            </a:solidFill>
                            <a:latin typeface="Cambria Math" charset="0"/>
                          </a:rPr>
                          <m:t>𝜩</m:t>
                        </m:r>
                      </m:e>
                      <m:sup>
                        <m:r>
                          <a:rPr lang="en-US" altLang="zh-CN" sz="1687" i="1">
                            <a:solidFill>
                              <a:srgbClr val="FF0000"/>
                            </a:solidFill>
                            <a:latin typeface="Cambria Math" charset="0"/>
                          </a:rPr>
                          <m:t>𝟎</m:t>
                        </m:r>
                        <m:r>
                          <a:rPr lang="en-US" altLang="zh-CN" sz="1687">
                            <a:solidFill>
                              <a:srgbClr val="FF0000"/>
                            </a:solidFill>
                            <a:latin typeface="Cambria Math" charset="0"/>
                          </a:rPr>
                          <m:t>(∗)</m:t>
                        </m:r>
                      </m:sup>
                    </m:sSup>
                    <m:sSup>
                      <m:sSupPr>
                        <m:ctrlPr>
                          <a:rPr lang="en-US" altLang="zh-CN" sz="1687" i="1">
                            <a:solidFill>
                              <a:srgbClr val="FF0000"/>
                            </a:solidFill>
                            <a:latin typeface="Cambria Math"/>
                          </a:rPr>
                        </m:ctrlPr>
                      </m:sSupPr>
                      <m:e>
                        <m:r>
                          <a:rPr lang="en-US" altLang="zh-CN" sz="1687" i="1">
                            <a:solidFill>
                              <a:srgbClr val="FF0000"/>
                            </a:solidFill>
                            <a:latin typeface="Cambria Math" charset="0"/>
                          </a:rPr>
                          <m:t>𝑲</m:t>
                        </m:r>
                      </m:e>
                      <m:sup>
                        <m:r>
                          <a:rPr lang="en-US" altLang="zh-CN" sz="1687">
                            <a:solidFill>
                              <a:srgbClr val="FF0000"/>
                            </a:solidFill>
                            <a:latin typeface="Cambria Math" charset="0"/>
                          </a:rPr>
                          <m:t>+</m:t>
                        </m:r>
                      </m:sup>
                    </m:sSup>
                  </m:oMath>
                </a14:m>
                <a:r>
                  <a:rPr lang="zh-CN" altLang="en-US" sz="1687" dirty="0">
                    <a:solidFill>
                      <a:srgbClr val="FF0000"/>
                    </a:solidFill>
                  </a:rPr>
                  <a:t>          </a:t>
                </a:r>
                <a:r>
                  <a:rPr lang="is-IS" altLang="zh-CN" sz="1687" dirty="0">
                    <a:solidFill>
                      <a:srgbClr val="FF0000"/>
                    </a:solidFill>
                  </a:rPr>
                  <a:t>					</a:t>
                </a:r>
                <a:r>
                  <a:rPr lang="en-US" altLang="zh-CN" sz="1687" dirty="0">
                    <a:solidFill>
                      <a:srgbClr val="FF0000"/>
                    </a:solidFill>
                  </a:rPr>
                  <a:t>PLB783, 200 (2018)</a:t>
                </a:r>
                <a:endParaRPr lang="is-IS" altLang="zh-CN" sz="1687" dirty="0">
                  <a:solidFill>
                    <a:srgbClr val="FF0000"/>
                  </a:solidFill>
                </a:endParaRPr>
              </a:p>
              <a:p>
                <a:pPr marL="321424" lvl="1" indent="0">
                  <a:buClr>
                    <a:schemeClr val="tx1"/>
                  </a:buClr>
                  <a:buNone/>
                </a:pPr>
                <a:r>
                  <a:rPr lang="en-US" altLang="zh-CN" sz="1969" i="1" dirty="0">
                    <a:solidFill>
                      <a:srgbClr val="2635F1"/>
                    </a:solidFill>
                    <a:cs typeface="+mn-cs"/>
                  </a:rPr>
                  <a:t>Semi-</a:t>
                </a:r>
                <a:r>
                  <a:rPr lang="en-US" altLang="zh-CN" sz="1969" i="1" dirty="0" err="1">
                    <a:solidFill>
                      <a:srgbClr val="2635F1"/>
                    </a:solidFill>
                    <a:cs typeface="+mn-cs"/>
                  </a:rPr>
                  <a:t>leptonic</a:t>
                </a:r>
                <a:r>
                  <a:rPr lang="zh-CN" altLang="en-US" sz="1969" i="1" dirty="0">
                    <a:solidFill>
                      <a:srgbClr val="2635F1"/>
                    </a:solidFill>
                    <a:cs typeface="+mn-cs"/>
                  </a:rPr>
                  <a:t> </a:t>
                </a:r>
                <a:r>
                  <a:rPr lang="en-US" altLang="zh-CN" sz="1969" i="1" dirty="0">
                    <a:solidFill>
                      <a:srgbClr val="2635F1"/>
                    </a:solidFill>
                    <a:cs typeface="+mn-cs"/>
                  </a:rPr>
                  <a:t>decay</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14:m>
                  <m:oMath xmlns:m="http://schemas.openxmlformats.org/officeDocument/2006/math">
                    <m:r>
                      <a:rPr lang="zh-CN" altLang="en-US" sz="1687" i="1">
                        <a:solidFill>
                          <a:srgbClr val="FF0000"/>
                        </a:solidFill>
                        <a:latin typeface="Cambria Math" charset="0"/>
                        <a:sym typeface="Calibri" panose="020F0502020204030204" pitchFamily="34" charset="0"/>
                      </a:rPr>
                      <m:t>𝜦</m:t>
                    </m:r>
                  </m:oMath>
                </a14:m>
                <a:r>
                  <a:rPr lang="en-US" altLang="zh-CN" sz="1687" dirty="0">
                    <a:solidFill>
                      <a:srgbClr val="FF0000"/>
                    </a:solidFill>
                  </a:rPr>
                  <a:t>e</a:t>
                </a:r>
                <a:r>
                  <a:rPr lang="en-US" altLang="zh-CN" sz="1687" baseline="30000" dirty="0">
                    <a:solidFill>
                      <a:srgbClr val="FF0000"/>
                    </a:solidFill>
                  </a:rPr>
                  <a:t>+</a:t>
                </a:r>
                <a14:m>
                  <m:oMath xmlns:m="http://schemas.openxmlformats.org/officeDocument/2006/math">
                    <m:sSub>
                      <m:sSubPr>
                        <m:ctrlPr>
                          <a:rPr lang="en-US" altLang="zh-CN" sz="1687" i="1">
                            <a:solidFill>
                              <a:srgbClr val="FF0000"/>
                            </a:solidFill>
                            <a:latin typeface="Cambria Math"/>
                          </a:rPr>
                        </m:ctrlPr>
                      </m:sSubPr>
                      <m:e>
                        <m:r>
                          <a:rPr lang="zh-CN" altLang="en-US" sz="1687" i="1">
                            <a:solidFill>
                              <a:srgbClr val="FF0000"/>
                            </a:solidFill>
                            <a:latin typeface="Cambria Math" charset="0"/>
                          </a:rPr>
                          <m:t>𝝂</m:t>
                        </m:r>
                      </m:e>
                      <m:sub>
                        <m:r>
                          <a:rPr lang="en-US" altLang="zh-CN" sz="1687" i="1">
                            <a:solidFill>
                              <a:srgbClr val="FF0000"/>
                            </a:solidFill>
                            <a:latin typeface="Cambria Math" charset="0"/>
                          </a:rPr>
                          <m:t>𝒆</m:t>
                        </m:r>
                      </m:sub>
                    </m:sSub>
                  </m:oMath>
                </a14:m>
                <a:r>
                  <a:rPr lang="zh-CN" altLang="en-US" sz="1687" dirty="0">
                    <a:solidFill>
                      <a:srgbClr val="FF0000"/>
                    </a:solidFill>
                  </a:rPr>
                  <a:t>              </a:t>
                </a:r>
                <a:r>
                  <a:rPr lang="en-US" altLang="zh-CN" sz="1687" dirty="0">
                    <a:solidFill>
                      <a:srgbClr val="FF0000"/>
                    </a:solidFill>
                  </a:rPr>
                  <a:t>					PRL</a:t>
                </a:r>
                <a:r>
                  <a:rPr lang="zh-CN" altLang="en-US" sz="1687" dirty="0">
                    <a:solidFill>
                      <a:srgbClr val="FF0000"/>
                    </a:solidFill>
                  </a:rPr>
                  <a:t> </a:t>
                </a:r>
                <a:r>
                  <a:rPr lang="en-US" altLang="zh-CN" sz="1687" dirty="0">
                    <a:solidFill>
                      <a:srgbClr val="FF0000"/>
                    </a:solidFill>
                  </a:rPr>
                  <a:t>115,</a:t>
                </a:r>
                <a:r>
                  <a:rPr lang="zh-CN" altLang="en-US" sz="1687" dirty="0">
                    <a:solidFill>
                      <a:srgbClr val="FF0000"/>
                    </a:solidFill>
                  </a:rPr>
                  <a:t> </a:t>
                </a:r>
                <a:r>
                  <a:rPr lang="en-US" altLang="zh-CN" sz="1687" dirty="0">
                    <a:solidFill>
                      <a:srgbClr val="FF0000"/>
                    </a:solidFill>
                  </a:rPr>
                  <a:t>221805(2015)</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14:m>
                  <m:oMath xmlns:m="http://schemas.openxmlformats.org/officeDocument/2006/math">
                    <m:r>
                      <a:rPr lang="zh-CN" altLang="en-US" sz="1687" i="1">
                        <a:solidFill>
                          <a:srgbClr val="FF0000"/>
                        </a:solidFill>
                        <a:latin typeface="Cambria Math" charset="0"/>
                        <a:sym typeface="Calibri" panose="020F0502020204030204" pitchFamily="34" charset="0"/>
                      </a:rPr>
                      <m:t>𝜦</m:t>
                    </m:r>
                  </m:oMath>
                </a14:m>
                <a:r>
                  <a:rPr lang="en-US" altLang="zh-CN" sz="1687" dirty="0">
                    <a:solidFill>
                      <a:srgbClr val="FF0000"/>
                    </a:solidFill>
                  </a:rPr>
                  <a:t>μ</a:t>
                </a:r>
                <a:r>
                  <a:rPr lang="en-US" altLang="zh-CN" sz="1687" baseline="30000" dirty="0">
                    <a:solidFill>
                      <a:srgbClr val="FF0000"/>
                    </a:solidFill>
                  </a:rPr>
                  <a:t>+</a:t>
                </a:r>
                <a14:m>
                  <m:oMath xmlns:m="http://schemas.openxmlformats.org/officeDocument/2006/math">
                    <m:sSub>
                      <m:sSubPr>
                        <m:ctrlPr>
                          <a:rPr lang="en-US" altLang="zh-CN" sz="1687" i="1">
                            <a:solidFill>
                              <a:srgbClr val="FF0000"/>
                            </a:solidFill>
                            <a:latin typeface="Cambria Math"/>
                          </a:rPr>
                        </m:ctrlPr>
                      </m:sSubPr>
                      <m:e>
                        <m:r>
                          <a:rPr lang="zh-CN" altLang="en-US" sz="1687" i="1">
                            <a:solidFill>
                              <a:srgbClr val="FF0000"/>
                            </a:solidFill>
                            <a:latin typeface="Cambria Math" charset="0"/>
                          </a:rPr>
                          <m:t>𝝂</m:t>
                        </m:r>
                      </m:e>
                      <m:sub>
                        <m:r>
                          <a:rPr lang="en-US" altLang="zh-CN" sz="1687" i="1">
                            <a:solidFill>
                              <a:srgbClr val="FF0000"/>
                            </a:solidFill>
                            <a:latin typeface="Cambria Math" charset="0"/>
                          </a:rPr>
                          <m:t>𝝁</m:t>
                        </m:r>
                      </m:sub>
                    </m:sSub>
                  </m:oMath>
                </a14:m>
                <a:r>
                  <a:rPr lang="zh-CN" altLang="en-US" sz="1687" dirty="0">
                    <a:solidFill>
                      <a:srgbClr val="FF0000"/>
                    </a:solidFill>
                  </a:rPr>
                  <a:t>              </a:t>
                </a:r>
                <a:r>
                  <a:rPr lang="en-US" altLang="zh-CN" sz="1687" dirty="0">
                    <a:solidFill>
                      <a:srgbClr val="FF0000"/>
                    </a:solidFill>
                  </a:rPr>
                  <a:t>					PLB</a:t>
                </a:r>
                <a:r>
                  <a:rPr lang="zh-CN" altLang="en-US" sz="1687" dirty="0">
                    <a:solidFill>
                      <a:srgbClr val="FF0000"/>
                    </a:solidFill>
                  </a:rPr>
                  <a:t> </a:t>
                </a:r>
                <a:r>
                  <a:rPr lang="en-US" altLang="zh-CN" sz="1687" dirty="0">
                    <a:solidFill>
                      <a:srgbClr val="FF0000"/>
                    </a:solidFill>
                  </a:rPr>
                  <a:t>767,</a:t>
                </a:r>
                <a:r>
                  <a:rPr lang="zh-CN" altLang="en-US" sz="1687" dirty="0">
                    <a:solidFill>
                      <a:srgbClr val="FF0000"/>
                    </a:solidFill>
                  </a:rPr>
                  <a:t> </a:t>
                </a:r>
                <a:r>
                  <a:rPr lang="en-US" altLang="zh-CN" sz="1687" dirty="0">
                    <a:solidFill>
                      <a:srgbClr val="FF0000"/>
                    </a:solidFill>
                  </a:rPr>
                  <a:t>42</a:t>
                </a:r>
                <a:r>
                  <a:rPr lang="zh-CN" altLang="en-US" sz="1687" dirty="0">
                    <a:solidFill>
                      <a:srgbClr val="FF0000"/>
                    </a:solidFill>
                  </a:rPr>
                  <a:t> </a:t>
                </a:r>
                <a:r>
                  <a:rPr lang="en-US" altLang="zh-CN" sz="1687" dirty="0">
                    <a:solidFill>
                      <a:srgbClr val="FF0000"/>
                    </a:solidFill>
                  </a:rPr>
                  <a:t>(2017)</a:t>
                </a:r>
              </a:p>
              <a:p>
                <a:pPr marL="321424" lvl="1" indent="0">
                  <a:buClr>
                    <a:schemeClr val="tx1"/>
                  </a:buClr>
                  <a:buNone/>
                </a:pPr>
                <a:r>
                  <a:rPr lang="en-US" altLang="zh-CN" sz="1969" i="1" dirty="0">
                    <a:solidFill>
                      <a:srgbClr val="2635F1"/>
                    </a:solidFill>
                    <a:cs typeface="+mn-cs"/>
                  </a:rPr>
                  <a:t>Inclusive</a:t>
                </a:r>
                <a:r>
                  <a:rPr lang="zh-CN" altLang="en-US" sz="1969" i="1" dirty="0">
                    <a:solidFill>
                      <a:srgbClr val="2635F1"/>
                    </a:solidFill>
                    <a:cs typeface="+mn-cs"/>
                  </a:rPr>
                  <a:t> </a:t>
                </a:r>
                <a:r>
                  <a:rPr lang="en-US" altLang="zh-CN" sz="1969" i="1" dirty="0">
                    <a:solidFill>
                      <a:srgbClr val="2635F1"/>
                    </a:solidFill>
                    <a:cs typeface="+mn-cs"/>
                  </a:rPr>
                  <a:t>decay</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14:m>
                  <m:oMath xmlns:m="http://schemas.openxmlformats.org/officeDocument/2006/math">
                    <m:r>
                      <a:rPr lang="zh-CN" altLang="en-US" sz="1687" i="1">
                        <a:solidFill>
                          <a:srgbClr val="FF0000"/>
                        </a:solidFill>
                        <a:latin typeface="Cambria Math" charset="0"/>
                        <a:sym typeface="Calibri" panose="020F0502020204030204" pitchFamily="34" charset="0"/>
                      </a:rPr>
                      <m:t>𝜦</m:t>
                    </m:r>
                  </m:oMath>
                </a14:m>
                <a:r>
                  <a:rPr lang="en-US" altLang="zh-CN" sz="1687" dirty="0">
                    <a:solidFill>
                      <a:srgbClr val="FF0000"/>
                    </a:solidFill>
                  </a:rPr>
                  <a:t>X</a:t>
                </a:r>
                <a:r>
                  <a:rPr lang="zh-CN" altLang="en-US" sz="1687" dirty="0">
                    <a:solidFill>
                      <a:srgbClr val="FF0000"/>
                    </a:solidFill>
                  </a:rPr>
                  <a:t>  </a:t>
                </a:r>
                <a:r>
                  <a:rPr lang="en-US" altLang="zh-CN" sz="1687" dirty="0">
                    <a:solidFill>
                      <a:srgbClr val="FF0000"/>
                    </a:solidFill>
                  </a:rPr>
                  <a:t>							PRL121, 062003 (2018)</a:t>
                </a:r>
              </a:p>
              <a:p>
                <a:pPr marL="621803" lvl="2" indent="0">
                  <a:buClr>
                    <a:schemeClr val="tx1"/>
                  </a:buClr>
                  <a:buNone/>
                </a:pP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a:t>
                </a:r>
                <a14:m>
                  <m:oMath xmlns:m="http://schemas.openxmlformats.org/officeDocument/2006/math">
                    <m:sSup>
                      <m:sSupPr>
                        <m:ctrlPr>
                          <a:rPr lang="en-US" altLang="zh-CN" sz="1687" i="1" dirty="0">
                            <a:solidFill>
                              <a:srgbClr val="FF0000"/>
                            </a:solidFill>
                            <a:latin typeface="Cambria Math"/>
                          </a:rPr>
                        </m:ctrlPr>
                      </m:sSupPr>
                      <m:e>
                        <m:r>
                          <a:rPr lang="en-US" altLang="zh-CN" sz="1687" i="1" dirty="0">
                            <a:solidFill>
                              <a:srgbClr val="FF0000"/>
                            </a:solidFill>
                            <a:latin typeface="Cambria Math" charset="0"/>
                          </a:rPr>
                          <m:t>𝒆</m:t>
                        </m:r>
                      </m:e>
                      <m:sup>
                        <m:r>
                          <a:rPr lang="en-US" altLang="zh-CN" sz="1687" i="1" dirty="0">
                            <a:solidFill>
                              <a:srgbClr val="FF0000"/>
                            </a:solidFill>
                            <a:latin typeface="Cambria Math" charset="0"/>
                          </a:rPr>
                          <m:t>+</m:t>
                        </m:r>
                      </m:sup>
                    </m:sSup>
                  </m:oMath>
                </a14:m>
                <a:r>
                  <a:rPr lang="en-US" altLang="zh-CN" sz="1687" dirty="0">
                    <a:solidFill>
                      <a:srgbClr val="FF0000"/>
                    </a:solidFill>
                  </a:rPr>
                  <a:t>X							 PRL 121 251801(2018)</a:t>
                </a:r>
                <a:r>
                  <a:rPr lang="en-US" altLang="zh-CN" sz="1687" dirty="0">
                    <a:solidFill>
                      <a:srgbClr val="C00000"/>
                    </a:solidFill>
                  </a:rPr>
                  <a:t> </a:t>
                </a:r>
              </a:p>
              <a:p>
                <a:pPr marL="321424" lvl="1" indent="0">
                  <a:buClr>
                    <a:schemeClr val="tx1"/>
                  </a:buClr>
                  <a:buNone/>
                </a:pPr>
                <a:r>
                  <a:rPr lang="en-US" altLang="zh-CN" sz="1969" i="1" dirty="0">
                    <a:solidFill>
                      <a:srgbClr val="2635F1"/>
                    </a:solidFill>
                    <a:cs typeface="+mn-cs"/>
                    <a:sym typeface="Calibri" panose="020F0502020204030204" pitchFamily="34" charset="0"/>
                  </a:rPr>
                  <a:t>Production</a:t>
                </a:r>
              </a:p>
              <a:p>
                <a:pPr marL="321424" lvl="1" indent="0">
                  <a:buClr>
                    <a:schemeClr val="tx1"/>
                  </a:buClr>
                  <a:buNone/>
                </a:pPr>
                <a:r>
                  <a:rPr lang="en-US" altLang="zh-CN" sz="1687" dirty="0">
                    <a:solidFill>
                      <a:schemeClr val="tx1"/>
                    </a:solidFill>
                    <a:sym typeface="Calibri" panose="020F0502020204030204" pitchFamily="34" charset="0"/>
                  </a:rPr>
                  <a:t>	</a:t>
                </a:r>
                <a:r>
                  <a:rPr lang="en-US" altLang="zh-CN" sz="1687" dirty="0" smtClean="0">
                    <a:solidFill>
                      <a:schemeClr val="tx1"/>
                    </a:solidFill>
                    <a:sym typeface="Calibri" panose="020F0502020204030204" pitchFamily="34" charset="0"/>
                  </a:rPr>
                  <a:t>    </a:t>
                </a:r>
                <a14:m>
                  <m:oMath xmlns:m="http://schemas.openxmlformats.org/officeDocument/2006/math">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sSubSup>
                      <m:sSubSupPr>
                        <m:ctrlPr>
                          <a:rPr lang="en-US" altLang="zh-CN" sz="1687" i="1">
                            <a:solidFill>
                              <a:srgbClr val="FF0000"/>
                            </a:solidFill>
                            <a:latin typeface="Cambria Math"/>
                            <a:sym typeface="Calibri" panose="020F0502020204030204" pitchFamily="34" charset="0"/>
                          </a:rPr>
                        </m:ctrlPr>
                      </m:sSubSupPr>
                      <m:e>
                        <m:r>
                          <a:rPr lang="zh-CN" altLang="en-US" sz="1687" i="1">
                            <a:solidFill>
                              <a:srgbClr val="FF0000"/>
                            </a:solidFill>
                            <a:latin typeface="Cambria Math" charset="0"/>
                            <a:sym typeface="Calibri" panose="020F0502020204030204" pitchFamily="34" charset="0"/>
                          </a:rPr>
                          <m:t>𝜦</m:t>
                        </m:r>
                      </m:e>
                      <m:sub>
                        <m:r>
                          <a:rPr lang="en-US" altLang="zh-CN" sz="1687" i="1">
                            <a:solidFill>
                              <a:srgbClr val="FF0000"/>
                            </a:solidFill>
                            <a:latin typeface="Cambria Math" charset="0"/>
                            <a:sym typeface="Calibri" panose="020F0502020204030204" pitchFamily="34" charset="0"/>
                          </a:rPr>
                          <m:t>𝒄</m:t>
                        </m:r>
                      </m:sub>
                      <m:sup>
                        <m:r>
                          <a:rPr lang="en-US" altLang="zh-CN" sz="1687">
                            <a:solidFill>
                              <a:srgbClr val="FF0000"/>
                            </a:solidFill>
                            <a:latin typeface="Cambria Math" charset="0"/>
                            <a:sym typeface="Calibri" panose="020F0502020204030204" pitchFamily="34" charset="0"/>
                          </a:rPr>
                          <m:t>−</m:t>
                        </m:r>
                      </m:sup>
                    </m:sSubSup>
                  </m:oMath>
                </a14:m>
                <a:r>
                  <a:rPr lang="zh-CN" altLang="en-US" sz="1687" dirty="0">
                    <a:solidFill>
                      <a:srgbClr val="FF0000"/>
                    </a:solidFill>
                  </a:rPr>
                  <a:t> </a:t>
                </a:r>
                <a:r>
                  <a:rPr lang="en-US" altLang="zh-CN" sz="1687" dirty="0">
                    <a:solidFill>
                      <a:srgbClr val="FF0000"/>
                    </a:solidFill>
                  </a:rPr>
                  <a:t>cross</a:t>
                </a:r>
                <a:r>
                  <a:rPr lang="zh-CN" altLang="en-US" sz="1687" dirty="0">
                    <a:solidFill>
                      <a:srgbClr val="FF0000"/>
                    </a:solidFill>
                  </a:rPr>
                  <a:t> </a:t>
                </a:r>
                <a:r>
                  <a:rPr lang="en-US" altLang="zh-CN" sz="1687" dirty="0">
                    <a:solidFill>
                      <a:srgbClr val="FF0000"/>
                    </a:solidFill>
                  </a:rPr>
                  <a:t>section				</a:t>
                </a:r>
                <a:r>
                  <a:rPr lang="en-US" altLang="zh-CN" sz="1687" dirty="0" smtClean="0">
                    <a:solidFill>
                      <a:srgbClr val="FF0000"/>
                    </a:solidFill>
                  </a:rPr>
                  <a:t>  </a:t>
                </a:r>
                <a:r>
                  <a:rPr lang="en-US" altLang="zh-CN" sz="1687" dirty="0">
                    <a:solidFill>
                      <a:srgbClr val="FF0000"/>
                    </a:solidFill>
                  </a:rPr>
                  <a:t>	</a:t>
                </a:r>
                <a:r>
                  <a:rPr lang="en-US" altLang="zh-CN" sz="1687" dirty="0" smtClean="0">
                    <a:solidFill>
                      <a:srgbClr val="FF0000"/>
                    </a:solidFill>
                  </a:rPr>
                  <a:t> PRL</a:t>
                </a:r>
                <a:r>
                  <a:rPr lang="zh-CN" altLang="en-US" sz="1687" dirty="0" smtClean="0">
                    <a:solidFill>
                      <a:srgbClr val="FF0000"/>
                    </a:solidFill>
                  </a:rPr>
                  <a:t> </a:t>
                </a:r>
                <a:r>
                  <a:rPr lang="en-US" altLang="zh-CN" sz="1687" dirty="0">
                    <a:solidFill>
                      <a:srgbClr val="FF0000"/>
                    </a:solidFill>
                  </a:rPr>
                  <a:t>120,132001(2018)</a:t>
                </a:r>
                <a:endParaRPr lang="en-US" sz="1687" dirty="0">
                  <a:solidFill>
                    <a:srgbClr val="C00000"/>
                  </a:solidFill>
                </a:endParaRPr>
              </a:p>
            </p:txBody>
          </p:sp>
        </mc:Choice>
        <mc:Fallback xmlns="">
          <p:sp>
            <p:nvSpPr>
              <p:cNvPr id="7" name="Shape 182"/>
              <p:cNvSpPr txBox="1">
                <a:spLocks noRot="1" noChangeAspect="1" noMove="1" noResize="1" noEditPoints="1" noAdjustHandles="1" noChangeArrowheads="1" noChangeShapeType="1" noTextEdit="1"/>
              </p:cNvSpPr>
              <p:nvPr/>
            </p:nvSpPr>
            <p:spPr>
              <a:xfrm>
                <a:off x="599739" y="1459189"/>
                <a:ext cx="7439361" cy="5370529"/>
              </a:xfrm>
              <a:prstGeom prst="rect">
                <a:avLst/>
              </a:prstGeom>
              <a:blipFill rotWithShape="1">
                <a:blip r:embed="rId3"/>
                <a:stretch>
                  <a:fillRect t="-566" b="-1812"/>
                </a:stretch>
              </a:blipFill>
              <a:ln w="12700">
                <a:solidFill>
                  <a:srgbClr val="2635F1"/>
                </a:solidFill>
                <a:miter lim="400000"/>
              </a:ln>
              <a:extLst>
                <a:ext uri="{C572A759-6A51-4108-AA02-DFA0A04FC94B}">
                  <ma14:wrappingTextBoxFlag xmlns="" xmlns:ma14="http://schemas.microsoft.com/office/mac/drawingml/2011/main" xmlns:a14="http://schemas.microsoft.com/office/drawing/2010/main" val="1"/>
                </a:ext>
              </a:extLst>
            </p:spPr>
            <p:txBody>
              <a:bodyPr/>
              <a:lstStyle/>
              <a:p>
                <a:r>
                  <a:rPr lang="zh-CN" altLang="en-US">
                    <a:noFill/>
                  </a:rPr>
                  <a:t> </a:t>
                </a:r>
              </a:p>
            </p:txBody>
          </p:sp>
        </mc:Fallback>
      </mc:AlternateContent>
      <p:sp>
        <p:nvSpPr>
          <p:cNvPr id="5" name="矩形 4">
            <a:extLst>
              <a:ext uri="{FF2B5EF4-FFF2-40B4-BE49-F238E27FC236}">
                <a16:creationId xmlns:a16="http://schemas.microsoft.com/office/drawing/2014/main" xmlns="" id="{02B36294-9390-4A8F-A6B4-DBE9E8403A57}"/>
              </a:ext>
            </a:extLst>
          </p:cNvPr>
          <p:cNvSpPr/>
          <p:nvPr/>
        </p:nvSpPr>
        <p:spPr>
          <a:xfrm rot="1800000">
            <a:off x="2566357" y="3188400"/>
            <a:ext cx="3293466" cy="568489"/>
          </a:xfrm>
          <a:prstGeom prst="rect">
            <a:avLst/>
          </a:prstGeom>
        </p:spPr>
        <p:txBody>
          <a:bodyPr wrap="none">
            <a:spAutoFit/>
          </a:bodyPr>
          <a:lstStyle/>
          <a:p>
            <a:r>
              <a:rPr lang="en-US" altLang="zh-CN" sz="3094" dirty="0">
                <a:solidFill>
                  <a:srgbClr val="0070C0"/>
                </a:solidFill>
              </a:rPr>
              <a:t>Very productive!</a:t>
            </a:r>
            <a:endParaRPr lang="zh-CN" altLang="en-US" sz="3094" dirty="0">
              <a:solidFill>
                <a:srgbClr val="0070C0"/>
              </a:solidFill>
            </a:endParaRPr>
          </a:p>
        </p:txBody>
      </p:sp>
      <p:sp>
        <p:nvSpPr>
          <p:cNvPr id="9" name="Slide Number Placeholder 8"/>
          <p:cNvSpPr>
            <a:spLocks noGrp="1"/>
          </p:cNvSpPr>
          <p:nvPr>
            <p:ph type="sldNum" sz="quarter" idx="12"/>
          </p:nvPr>
        </p:nvSpPr>
        <p:spPr/>
        <p:txBody>
          <a:bodyPr/>
          <a:lstStyle/>
          <a:p>
            <a:pPr>
              <a:defRPr/>
            </a:pPr>
            <a:fld id="{84CFB6D6-2885-44FA-8B47-DE8B0243A6F8}" type="slidenum">
              <a:rPr lang="zh-CN" altLang="en-US" smtClean="0"/>
              <a:pPr>
                <a:defRPr/>
              </a:pPr>
              <a:t>6</a:t>
            </a:fld>
            <a:endParaRPr lang="zh-CN" altLang="en-US"/>
          </a:p>
        </p:txBody>
      </p:sp>
    </p:spTree>
    <p:extLst>
      <p:ext uri="{BB962C8B-B14F-4D97-AF65-F5344CB8AC3E}">
        <p14:creationId xmlns:p14="http://schemas.microsoft.com/office/powerpoint/2010/main" val="5649276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xmlns="" id="{10A2CCC3-D751-4E87-8F9E-F8241B822B11}"/>
                  </a:ext>
                </a:extLst>
              </p:cNvPr>
              <p:cNvSpPr>
                <a:spLocks noGrp="1"/>
              </p:cNvSpPr>
              <p:nvPr>
                <p:ph type="title"/>
              </p:nvPr>
            </p:nvSpPr>
            <p:spPr>
              <a:xfrm>
                <a:off x="228600" y="0"/>
                <a:ext cx="8377518" cy="685800"/>
              </a:xfrm>
            </p:spPr>
            <p:txBody>
              <a:bodyPr/>
              <a:lstStyle/>
              <a:p>
                <a:r>
                  <a:rPr lang="en-US" altLang="zh-CN" sz="4219" dirty="0"/>
                  <a:t>Contributions to </a:t>
                </a:r>
                <a14:m>
                  <m:oMath xmlns:m="http://schemas.openxmlformats.org/officeDocument/2006/math">
                    <m:sSubSup>
                      <m:sSubSupPr>
                        <m:ctrlPr>
                          <a:rPr lang="en-US" altLang="zh-CN" sz="4219" i="1">
                            <a:latin typeface="Cambria Math"/>
                          </a:rPr>
                        </m:ctrlPr>
                      </m:sSubSupPr>
                      <m:e>
                        <m:r>
                          <a:rPr lang="zh-CN" altLang="en-US" sz="4219" i="1">
                            <a:latin typeface="Cambria Math" panose="02040503050406030204" pitchFamily="18" charset="0"/>
                          </a:rPr>
                          <m:t>𝚵</m:t>
                        </m:r>
                      </m:e>
                      <m:sub>
                        <m:r>
                          <a:rPr lang="en-US" altLang="zh-CN" sz="4219" i="1">
                            <a:latin typeface="Cambria Math" panose="02040503050406030204" pitchFamily="18" charset="0"/>
                          </a:rPr>
                          <m:t>𝒄𝒄</m:t>
                        </m:r>
                      </m:sub>
                      <m:sup>
                        <m:r>
                          <a:rPr lang="en-US" altLang="zh-CN" sz="4219" i="1">
                            <a:latin typeface="Cambria Math" panose="02040503050406030204" pitchFamily="18" charset="0"/>
                          </a:rPr>
                          <m:t>++</m:t>
                        </m:r>
                      </m:sup>
                    </m:sSubSup>
                  </m:oMath>
                </a14:m>
                <a:r>
                  <a:rPr lang="en-US" altLang="zh-CN" sz="4219" dirty="0"/>
                  <a:t>observation</a:t>
                </a:r>
                <a:endParaRPr lang="zh-CN" altLang="en-US" sz="4219" dirty="0"/>
              </a:p>
            </p:txBody>
          </p:sp>
        </mc:Choice>
        <mc:Fallback xmlns="">
          <p:sp>
            <p:nvSpPr>
              <p:cNvPr id="2" name="标题 1">
                <a:extLst>
                  <a:ext uri="{FF2B5EF4-FFF2-40B4-BE49-F238E27FC236}">
                    <a16:creationId xmlns:a16="http://schemas.microsoft.com/office/drawing/2014/main" id="{10A2CCC3-D751-4E87-8F9E-F8241B822B11}"/>
                  </a:ext>
                </a:extLst>
              </p:cNvPr>
              <p:cNvSpPr>
                <a:spLocks noGrp="1" noRot="1" noChangeAspect="1" noMove="1" noResize="1" noEditPoints="1" noAdjustHandles="1" noChangeArrowheads="1" noChangeShapeType="1" noTextEdit="1"/>
              </p:cNvSpPr>
              <p:nvPr>
                <p:ph type="title"/>
              </p:nvPr>
            </p:nvSpPr>
            <p:spPr>
              <a:xfrm>
                <a:off x="228600" y="0"/>
                <a:ext cx="8377518" cy="685800"/>
              </a:xfrm>
              <a:blipFill>
                <a:blip r:embed="rId2"/>
                <a:stretch>
                  <a:fillRect l="-2911" t="-22124" b="-504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内容占位符 4">
                <a:extLst>
                  <a:ext uri="{FF2B5EF4-FFF2-40B4-BE49-F238E27FC236}">
                    <a16:creationId xmlns:a16="http://schemas.microsoft.com/office/drawing/2014/main" xmlns="" id="{63234D00-7C2E-4493-9074-87DAEF3FBAA5}"/>
                  </a:ext>
                </a:extLst>
              </p:cNvPr>
              <p:cNvSpPr>
                <a:spLocks noGrp="1"/>
              </p:cNvSpPr>
              <p:nvPr>
                <p:ph idx="1"/>
              </p:nvPr>
            </p:nvSpPr>
            <p:spPr>
              <a:xfrm>
                <a:off x="167135" y="838199"/>
                <a:ext cx="5363438" cy="5527377"/>
              </a:xfrm>
            </p:spPr>
            <p:txBody>
              <a:bodyPr/>
              <a:lstStyle/>
              <a:p>
                <a:r>
                  <a:rPr lang="en-US" altLang="zh-CN" sz="3094" dirty="0" err="1"/>
                  <a:t>LHCb</a:t>
                </a:r>
                <a:r>
                  <a:rPr lang="en-US" altLang="zh-CN" sz="3094" dirty="0"/>
                  <a:t> observed </a:t>
                </a:r>
                <a14:m>
                  <m:oMath xmlns:m="http://schemas.openxmlformats.org/officeDocument/2006/math">
                    <m:sSubSup>
                      <m:sSubSupPr>
                        <m:ctrlPr>
                          <a:rPr lang="en-US" altLang="zh-CN" sz="3094" i="1">
                            <a:latin typeface="Cambria Math"/>
                            <a:ea typeface="Helvetica" charset="0"/>
                            <a:cs typeface="Helvetica" charset="0"/>
                          </a:rPr>
                        </m:ctrlPr>
                      </m:sSubSupPr>
                      <m:e>
                        <m:r>
                          <a:rPr lang="el-GR" altLang="zh-CN" sz="3094" i="1">
                            <a:latin typeface="Cambria Math" charset="0"/>
                            <a:ea typeface="Cambria Math" charset="0"/>
                            <a:cs typeface="Cambria Math" charset="0"/>
                          </a:rPr>
                          <m:t>𝜩</m:t>
                        </m:r>
                      </m:e>
                      <m:sub>
                        <m:r>
                          <a:rPr lang="en-US" altLang="zh-CN" sz="3094" i="1">
                            <a:latin typeface="Cambria Math" charset="0"/>
                            <a:ea typeface="Helvetica" charset="0"/>
                            <a:cs typeface="Helvetica" charset="0"/>
                          </a:rPr>
                          <m:t>𝒄𝒄</m:t>
                        </m:r>
                      </m:sub>
                      <m:sup>
                        <m:r>
                          <a:rPr lang="en-US" altLang="zh-CN" sz="3094" i="1">
                            <a:latin typeface="Cambria Math" charset="0"/>
                            <a:ea typeface="Helvetica" charset="0"/>
                            <a:cs typeface="Helvetica" charset="0"/>
                          </a:rPr>
                          <m:t>++</m:t>
                        </m:r>
                      </m:sup>
                    </m:sSubSup>
                  </m:oMath>
                </a14:m>
                <a:r>
                  <a:rPr lang="en-US" altLang="zh-CN" sz="3094" dirty="0"/>
                  <a:t> from </a:t>
                </a:r>
                <a14:m>
                  <m:oMath xmlns:m="http://schemas.openxmlformats.org/officeDocument/2006/math">
                    <m:sSubSup>
                      <m:sSubSupPr>
                        <m:ctrlPr>
                          <a:rPr lang="en-US" altLang="zh-CN" sz="3094" i="1">
                            <a:latin typeface="Cambria Math"/>
                            <a:ea typeface="Helvetica" charset="0"/>
                            <a:cs typeface="Helvetica" charset="0"/>
                          </a:rPr>
                        </m:ctrlPr>
                      </m:sSubSupPr>
                      <m:e>
                        <m:r>
                          <a:rPr lang="el-GR" altLang="zh-CN" sz="3094" i="1">
                            <a:latin typeface="Cambria Math" charset="0"/>
                            <a:ea typeface="Cambria Math" charset="0"/>
                            <a:cs typeface="Cambria Math" charset="0"/>
                          </a:rPr>
                          <m:t>𝜩</m:t>
                        </m:r>
                      </m:e>
                      <m:sub>
                        <m:r>
                          <a:rPr lang="en-US" altLang="zh-CN" sz="3094" i="1">
                            <a:latin typeface="Cambria Math" charset="0"/>
                            <a:ea typeface="Helvetica" charset="0"/>
                            <a:cs typeface="Helvetica" charset="0"/>
                          </a:rPr>
                          <m:t>𝒄𝒄</m:t>
                        </m:r>
                      </m:sub>
                      <m:sup>
                        <m:r>
                          <a:rPr lang="en-US" altLang="zh-CN" sz="3094" i="1">
                            <a:latin typeface="Cambria Math" charset="0"/>
                            <a:ea typeface="Helvetica" charset="0"/>
                            <a:cs typeface="Helvetica" charset="0"/>
                          </a:rPr>
                          <m:t>++</m:t>
                        </m:r>
                      </m:sup>
                    </m:sSubSup>
                    <m:r>
                      <a:rPr lang="is-IS" altLang="zh-CN" sz="3094" i="1">
                        <a:latin typeface="Cambria Math" charset="0"/>
                        <a:ea typeface="Cambria Math" charset="0"/>
                        <a:cs typeface="Cambria Math" charset="0"/>
                      </a:rPr>
                      <m:t>→</m:t>
                    </m:r>
                    <m:sSubSup>
                      <m:sSubSupPr>
                        <m:ctrlPr>
                          <a:rPr lang="en-US" altLang="zh-CN" sz="3094" i="1">
                            <a:latin typeface="Cambria Math"/>
                            <a:ea typeface="Cambria Math" charset="0"/>
                            <a:cs typeface="Cambria Math" charset="0"/>
                          </a:rPr>
                        </m:ctrlPr>
                      </m:sSubSupPr>
                      <m:e>
                        <m:r>
                          <a:rPr lang="el-GR" altLang="zh-CN" sz="3094" i="1">
                            <a:latin typeface="Cambria Math" charset="0"/>
                            <a:ea typeface="Cambria Math" charset="0"/>
                            <a:cs typeface="Cambria Math" charset="0"/>
                          </a:rPr>
                          <m:t>𝜦</m:t>
                        </m:r>
                      </m:e>
                      <m:sub>
                        <m:r>
                          <a:rPr lang="en-US" altLang="zh-CN" sz="3094" i="1">
                            <a:latin typeface="Cambria Math" charset="0"/>
                            <a:ea typeface="Cambria Math" charset="0"/>
                            <a:cs typeface="Cambria Math" charset="0"/>
                          </a:rPr>
                          <m:t>𝒄</m:t>
                        </m:r>
                      </m:sub>
                      <m:sup>
                        <m:r>
                          <a:rPr lang="en-US" altLang="zh-CN" sz="3094" i="1">
                            <a:latin typeface="Cambria Math" charset="0"/>
                            <a:ea typeface="Cambria Math" charset="0"/>
                            <a:cs typeface="Cambria Math" charset="0"/>
                          </a:rPr>
                          <m:t>+</m:t>
                        </m:r>
                      </m:sup>
                    </m:sSubSup>
                    <m:sSup>
                      <m:sSupPr>
                        <m:ctrlPr>
                          <a:rPr lang="en-US" altLang="zh-CN" sz="3094" i="1">
                            <a:latin typeface="Cambria Math"/>
                            <a:ea typeface="Cambria Math" charset="0"/>
                            <a:cs typeface="Cambria Math" charset="0"/>
                          </a:rPr>
                        </m:ctrlPr>
                      </m:sSupPr>
                      <m:e>
                        <m:r>
                          <a:rPr lang="en-US" altLang="zh-CN" sz="3094" i="1">
                            <a:latin typeface="Cambria Math" charset="0"/>
                            <a:ea typeface="Cambria Math" charset="0"/>
                            <a:cs typeface="Cambria Math" charset="0"/>
                          </a:rPr>
                          <m:t>𝑲</m:t>
                        </m:r>
                      </m:e>
                      <m:sup>
                        <m:r>
                          <a:rPr lang="en-US" altLang="zh-CN" sz="3094" i="1">
                            <a:latin typeface="Cambria Math" charset="0"/>
                            <a:ea typeface="Cambria Math" charset="0"/>
                            <a:cs typeface="Cambria Math" charset="0"/>
                          </a:rPr>
                          <m:t>−</m:t>
                        </m:r>
                      </m:sup>
                    </m:sSup>
                    <m:sSup>
                      <m:sSupPr>
                        <m:ctrlPr>
                          <a:rPr lang="en-US" altLang="zh-CN" sz="3094" i="1">
                            <a:latin typeface="Cambria Math"/>
                            <a:ea typeface="Cambria Math" charset="0"/>
                            <a:cs typeface="Cambria Math" charset="0"/>
                          </a:rPr>
                        </m:ctrlPr>
                      </m:sSupPr>
                      <m:e>
                        <m:r>
                          <a:rPr lang="en-US" altLang="zh-CN" sz="3094" i="1">
                            <a:latin typeface="Cambria Math" charset="0"/>
                            <a:ea typeface="Cambria Math" charset="0"/>
                            <a:cs typeface="Cambria Math" charset="0"/>
                          </a:rPr>
                          <m:t>𝝅</m:t>
                        </m:r>
                      </m:e>
                      <m:sup>
                        <m:r>
                          <a:rPr lang="en-US" altLang="zh-CN" sz="3094" i="1">
                            <a:latin typeface="Cambria Math" charset="0"/>
                            <a:ea typeface="Cambria Math" charset="0"/>
                            <a:cs typeface="Cambria Math" charset="0"/>
                          </a:rPr>
                          <m:t>+</m:t>
                        </m:r>
                      </m:sup>
                    </m:sSup>
                    <m:sSup>
                      <m:sSupPr>
                        <m:ctrlPr>
                          <a:rPr lang="en-US" altLang="zh-CN" sz="3094" i="1">
                            <a:latin typeface="Cambria Math"/>
                            <a:ea typeface="Cambria Math" charset="0"/>
                            <a:cs typeface="Cambria Math" charset="0"/>
                          </a:rPr>
                        </m:ctrlPr>
                      </m:sSupPr>
                      <m:e>
                        <m:r>
                          <a:rPr lang="en-US" altLang="zh-CN" sz="3094" i="1">
                            <a:latin typeface="Cambria Math" charset="0"/>
                            <a:ea typeface="Cambria Math" charset="0"/>
                            <a:cs typeface="Cambria Math" charset="0"/>
                          </a:rPr>
                          <m:t>𝝅</m:t>
                        </m:r>
                      </m:e>
                      <m:sup>
                        <m:r>
                          <a:rPr lang="en-US" altLang="zh-CN" sz="3094" i="1">
                            <a:latin typeface="Cambria Math" charset="0"/>
                            <a:ea typeface="Cambria Math" charset="0"/>
                            <a:cs typeface="Cambria Math" charset="0"/>
                          </a:rPr>
                          <m:t>+</m:t>
                        </m:r>
                      </m:sup>
                    </m:sSup>
                  </m:oMath>
                </a14:m>
                <a:r>
                  <a:rPr lang="en-US" altLang="zh-CN" sz="3094" dirty="0">
                    <a:latin typeface="Helvetica" charset="0"/>
                    <a:ea typeface="Helvetica" charset="0"/>
                    <a:cs typeface="Helvetica" charset="0"/>
                  </a:rPr>
                  <a:t> and </a:t>
                </a:r>
                <a14:m>
                  <m:oMath xmlns:m="http://schemas.openxmlformats.org/officeDocument/2006/math">
                    <m:sSubSup>
                      <m:sSubSupPr>
                        <m:ctrlPr>
                          <a:rPr lang="en-US" altLang="zh-CN" sz="3094" i="1">
                            <a:latin typeface="Cambria Math"/>
                            <a:ea typeface="Helvetica" charset="0"/>
                            <a:cs typeface="Helvetica" charset="0"/>
                          </a:rPr>
                        </m:ctrlPr>
                      </m:sSubSupPr>
                      <m:e>
                        <m:r>
                          <a:rPr lang="el-GR" altLang="zh-CN" sz="3094" i="1">
                            <a:latin typeface="Cambria Math" charset="0"/>
                            <a:ea typeface="Cambria Math" charset="0"/>
                            <a:cs typeface="Cambria Math" charset="0"/>
                          </a:rPr>
                          <m:t>𝜩</m:t>
                        </m:r>
                      </m:e>
                      <m:sub>
                        <m:r>
                          <a:rPr lang="en-US" altLang="zh-CN" sz="3094" i="1">
                            <a:latin typeface="Cambria Math" charset="0"/>
                            <a:ea typeface="Helvetica" charset="0"/>
                            <a:cs typeface="Helvetica" charset="0"/>
                          </a:rPr>
                          <m:t>𝒄</m:t>
                        </m:r>
                      </m:sub>
                      <m:sup>
                        <m:r>
                          <a:rPr lang="en-US" altLang="zh-CN" sz="3094" i="1">
                            <a:latin typeface="Cambria Math" charset="0"/>
                            <a:ea typeface="Helvetica" charset="0"/>
                            <a:cs typeface="Helvetica" charset="0"/>
                          </a:rPr>
                          <m:t>+</m:t>
                        </m:r>
                      </m:sup>
                    </m:sSubSup>
                    <m:sSup>
                      <m:sSupPr>
                        <m:ctrlPr>
                          <a:rPr lang="en-US" altLang="zh-CN" sz="3094" i="1">
                            <a:latin typeface="Cambria Math"/>
                            <a:ea typeface="Helvetica" charset="0"/>
                            <a:cs typeface="Helvetica" charset="0"/>
                          </a:rPr>
                        </m:ctrlPr>
                      </m:sSupPr>
                      <m:e>
                        <m:r>
                          <a:rPr lang="en-US" altLang="zh-CN" sz="3094" i="1">
                            <a:latin typeface="Cambria Math" charset="0"/>
                            <a:ea typeface="Cambria Math" charset="0"/>
                            <a:cs typeface="Cambria Math" charset="0"/>
                          </a:rPr>
                          <m:t>𝝅</m:t>
                        </m:r>
                      </m:e>
                      <m:sup>
                        <m:r>
                          <a:rPr lang="en-US" altLang="zh-CN" sz="3094" i="1">
                            <a:latin typeface="Cambria Math" charset="0"/>
                            <a:ea typeface="Helvetica" charset="0"/>
                            <a:cs typeface="Helvetica" charset="0"/>
                          </a:rPr>
                          <m:t>+</m:t>
                        </m:r>
                      </m:sup>
                    </m:sSup>
                  </m:oMath>
                </a14:m>
                <a:r>
                  <a:rPr lang="en-US" altLang="zh-CN" sz="3094" dirty="0">
                    <a:latin typeface="Helvetica" charset="0"/>
                    <a:ea typeface="Helvetica" charset="0"/>
                    <a:cs typeface="Helvetica" charset="0"/>
                  </a:rPr>
                  <a:t> decays</a:t>
                </a:r>
                <a:endParaRPr lang="en-US" altLang="zh-CN" sz="3094" dirty="0"/>
              </a:p>
              <a:p>
                <a:r>
                  <a:rPr lang="en-US" altLang="zh-CN" sz="3094" dirty="0"/>
                  <a:t>Credits from theorists</a:t>
                </a:r>
              </a:p>
              <a:p>
                <a:pPr lvl="1"/>
                <a:r>
                  <a:rPr lang="en-US" altLang="zh-CN" sz="2531" dirty="0"/>
                  <a:t> </a:t>
                </a:r>
                <a14:m>
                  <m:oMath xmlns:m="http://schemas.openxmlformats.org/officeDocument/2006/math">
                    <m:sSubSup>
                      <m:sSubSupPr>
                        <m:ctrlPr>
                          <a:rPr lang="en-US" altLang="zh-CN" sz="2531" i="1">
                            <a:latin typeface="Cambria Math"/>
                          </a:rPr>
                        </m:ctrlPr>
                      </m:sSubSupPr>
                      <m:e>
                        <m:r>
                          <a:rPr lang="zh-CN" altLang="en-US" sz="2531" i="1">
                            <a:latin typeface="Cambria Math" panose="02040503050406030204" pitchFamily="18" charset="0"/>
                          </a:rPr>
                          <m:t>𝝉</m:t>
                        </m:r>
                        <m:r>
                          <a:rPr lang="en-US" altLang="zh-CN" sz="2531" i="1">
                            <a:latin typeface="Cambria Math" panose="02040503050406030204" pitchFamily="18" charset="0"/>
                          </a:rPr>
                          <m:t>(</m:t>
                        </m:r>
                        <m:r>
                          <a:rPr lang="el-GR" altLang="zh-CN" sz="2531" i="1">
                            <a:latin typeface="Cambria Math" charset="0"/>
                            <a:ea typeface="Cambria Math" charset="0"/>
                            <a:cs typeface="Cambria Math" charset="0"/>
                          </a:rPr>
                          <m:t>𝜩</m:t>
                        </m:r>
                      </m:e>
                      <m:sub>
                        <m:r>
                          <a:rPr lang="en-US" altLang="zh-CN" sz="2531" i="1">
                            <a:latin typeface="Cambria Math" panose="02040503050406030204" pitchFamily="18" charset="0"/>
                          </a:rPr>
                          <m:t>𝒄𝒄</m:t>
                        </m:r>
                      </m:sub>
                      <m:sup>
                        <m:r>
                          <a:rPr lang="en-US" altLang="zh-CN" sz="2531" i="1">
                            <a:latin typeface="Cambria Math" panose="02040503050406030204" pitchFamily="18" charset="0"/>
                          </a:rPr>
                          <m:t>++</m:t>
                        </m:r>
                      </m:sup>
                    </m:sSubSup>
                    <m:r>
                      <a:rPr lang="en-US" altLang="zh-CN" sz="2531" i="1">
                        <a:latin typeface="Cambria Math" panose="02040503050406030204" pitchFamily="18" charset="0"/>
                      </a:rPr>
                      <m:t>) </m:t>
                    </m:r>
                    <m:r>
                      <a:rPr lang="en-US" altLang="zh-CN" sz="2531" i="1">
                        <a:latin typeface="Cambria Math" panose="02040503050406030204" pitchFamily="18" charset="0"/>
                        <a:ea typeface="Cambria Math" panose="02040503050406030204" pitchFamily="18" charset="0"/>
                      </a:rPr>
                      <m:t>≈</m:t>
                    </m:r>
                    <m:r>
                      <a:rPr lang="en-US" altLang="zh-CN" sz="2531" i="1">
                        <a:latin typeface="Cambria Math" panose="02040503050406030204" pitchFamily="18" charset="0"/>
                        <a:ea typeface="Cambria Math" panose="02040503050406030204" pitchFamily="18" charset="0"/>
                      </a:rPr>
                      <m:t>𝟑</m:t>
                    </m:r>
                    <m:r>
                      <a:rPr lang="en-US" altLang="zh-CN" sz="2531" i="1">
                        <a:latin typeface="Cambria Math" panose="02040503050406030204" pitchFamily="18" charset="0"/>
                        <a:ea typeface="Cambria Math" panose="02040503050406030204" pitchFamily="18" charset="0"/>
                      </a:rPr>
                      <m:t> </m:t>
                    </m:r>
                    <m:sSubSup>
                      <m:sSubSupPr>
                        <m:ctrlPr>
                          <a:rPr lang="en-US" altLang="zh-CN" sz="2531" i="1">
                            <a:latin typeface="Cambria Math"/>
                          </a:rPr>
                        </m:ctrlPr>
                      </m:sSubSupPr>
                      <m:e>
                        <m:r>
                          <a:rPr lang="zh-CN" altLang="en-US" sz="2531" i="1">
                            <a:latin typeface="Cambria Math" panose="02040503050406030204" pitchFamily="18" charset="0"/>
                          </a:rPr>
                          <m:t>𝝉</m:t>
                        </m:r>
                        <m:r>
                          <a:rPr lang="en-US" altLang="zh-CN" sz="2531" i="1">
                            <a:latin typeface="Cambria Math" panose="02040503050406030204" pitchFamily="18" charset="0"/>
                          </a:rPr>
                          <m:t>(</m:t>
                        </m:r>
                        <m:r>
                          <a:rPr lang="el-GR" altLang="zh-CN" sz="2531" i="1">
                            <a:latin typeface="Cambria Math" charset="0"/>
                            <a:ea typeface="Cambria Math" charset="0"/>
                            <a:cs typeface="Cambria Math" charset="0"/>
                          </a:rPr>
                          <m:t>𝜩</m:t>
                        </m:r>
                      </m:e>
                      <m:sub>
                        <m:r>
                          <a:rPr lang="en-US" altLang="zh-CN" sz="2531" i="1">
                            <a:latin typeface="Cambria Math" panose="02040503050406030204" pitchFamily="18" charset="0"/>
                          </a:rPr>
                          <m:t>𝒄𝒄</m:t>
                        </m:r>
                      </m:sub>
                      <m:sup>
                        <m:r>
                          <a:rPr lang="en-US" altLang="zh-CN" sz="2531" i="1">
                            <a:latin typeface="Cambria Math" panose="02040503050406030204" pitchFamily="18" charset="0"/>
                          </a:rPr>
                          <m:t>+</m:t>
                        </m:r>
                      </m:sup>
                    </m:sSubSup>
                    <m:r>
                      <a:rPr lang="en-US" altLang="zh-CN" sz="2531" i="1">
                        <a:latin typeface="Cambria Math" panose="02040503050406030204" pitchFamily="18" charset="0"/>
                      </a:rPr>
                      <m:t>)</m:t>
                    </m:r>
                  </m:oMath>
                </a14:m>
                <a:r>
                  <a:rPr lang="en-US" altLang="zh-CN" sz="2531" dirty="0"/>
                  <a:t>  </a:t>
                </a:r>
                <a:r>
                  <a:rPr lang="de-DE" altLang="zh-CN" sz="2531" dirty="0"/>
                  <a:t>(Chang, Li, Wang, Karliner, et al.)</a:t>
                </a:r>
              </a:p>
              <a:p>
                <a:pPr lvl="1"/>
                <a:r>
                  <a:rPr lang="en-US" altLang="zh-CN" sz="2812" dirty="0">
                    <a:latin typeface="Helvetica" charset="0"/>
                    <a:ea typeface="Helvetica" charset="0"/>
                    <a:cs typeface="Helvetica" charset="0"/>
                  </a:rPr>
                  <a:t>“Discovery channels of </a:t>
                </a:r>
                <a14:m>
                  <m:oMath xmlns:m="http://schemas.openxmlformats.org/officeDocument/2006/math">
                    <m:sSubSup>
                      <m:sSubSupPr>
                        <m:ctrlPr>
                          <a:rPr lang="en-US" altLang="zh-CN" sz="2812" i="1">
                            <a:latin typeface="Cambria Math"/>
                            <a:ea typeface="Helvetica" charset="0"/>
                            <a:cs typeface="Helvetica" charset="0"/>
                          </a:rPr>
                        </m:ctrlPr>
                      </m:sSubSupPr>
                      <m:e>
                        <m:r>
                          <a:rPr lang="el-GR" altLang="zh-CN" sz="2812" i="1">
                            <a:latin typeface="Cambria Math" charset="0"/>
                            <a:ea typeface="Cambria Math" charset="0"/>
                            <a:cs typeface="Cambria Math" charset="0"/>
                          </a:rPr>
                          <m:t>𝜩</m:t>
                        </m:r>
                      </m:e>
                      <m:sub>
                        <m:r>
                          <a:rPr lang="en-US" altLang="zh-CN" sz="2812" i="1">
                            <a:latin typeface="Cambria Math" charset="0"/>
                            <a:ea typeface="Helvetica" charset="0"/>
                            <a:cs typeface="Helvetica" charset="0"/>
                          </a:rPr>
                          <m:t>𝒄𝒄</m:t>
                        </m:r>
                      </m:sub>
                      <m:sup>
                        <m:r>
                          <a:rPr lang="en-US" altLang="zh-CN" sz="2812" i="1">
                            <a:latin typeface="Cambria Math" charset="0"/>
                            <a:ea typeface="Helvetica" charset="0"/>
                            <a:cs typeface="Helvetica" charset="0"/>
                          </a:rPr>
                          <m:t>++</m:t>
                        </m:r>
                      </m:sup>
                    </m:sSubSup>
                    <m:r>
                      <a:rPr lang="is-IS" altLang="zh-CN" sz="2812" i="1">
                        <a:latin typeface="Cambria Math" charset="0"/>
                        <a:ea typeface="Cambria Math" charset="0"/>
                        <a:cs typeface="Cambria Math" charset="0"/>
                      </a:rPr>
                      <m:t>→</m:t>
                    </m:r>
                    <m:sSubSup>
                      <m:sSubSupPr>
                        <m:ctrlPr>
                          <a:rPr lang="en-US" altLang="zh-CN" sz="2812" i="1">
                            <a:latin typeface="Cambria Math"/>
                            <a:ea typeface="Cambria Math" charset="0"/>
                            <a:cs typeface="Cambria Math" charset="0"/>
                          </a:rPr>
                        </m:ctrlPr>
                      </m:sSubSupPr>
                      <m:e>
                        <m:r>
                          <a:rPr lang="el-GR" altLang="zh-CN" sz="2812" i="1">
                            <a:latin typeface="Cambria Math" charset="0"/>
                            <a:ea typeface="Cambria Math" charset="0"/>
                            <a:cs typeface="Cambria Math" charset="0"/>
                          </a:rPr>
                          <m:t>𝜦</m:t>
                        </m:r>
                      </m:e>
                      <m:sub>
                        <m:r>
                          <a:rPr lang="en-US" altLang="zh-CN" sz="2812" i="1">
                            <a:latin typeface="Cambria Math" charset="0"/>
                            <a:ea typeface="Cambria Math" charset="0"/>
                            <a:cs typeface="Cambria Math" charset="0"/>
                          </a:rPr>
                          <m:t>𝒄</m:t>
                        </m:r>
                      </m:sub>
                      <m:sup>
                        <m:r>
                          <a:rPr lang="en-US" altLang="zh-CN" sz="2812" i="1">
                            <a:latin typeface="Cambria Math" charset="0"/>
                            <a:ea typeface="Cambria Math" charset="0"/>
                            <a:cs typeface="Cambria Math" charset="0"/>
                          </a:rPr>
                          <m:t>+</m:t>
                        </m:r>
                      </m:sup>
                    </m:sSubSup>
                    <m:sSup>
                      <m:sSupPr>
                        <m:ctrlPr>
                          <a:rPr lang="en-US" altLang="zh-CN" sz="2812" i="1">
                            <a:latin typeface="Cambria Math"/>
                            <a:ea typeface="Cambria Math" charset="0"/>
                            <a:cs typeface="Cambria Math" charset="0"/>
                          </a:rPr>
                        </m:ctrlPr>
                      </m:sSupPr>
                      <m:e>
                        <m:r>
                          <a:rPr lang="en-US" altLang="zh-CN" sz="2812" i="1">
                            <a:latin typeface="Cambria Math" charset="0"/>
                            <a:ea typeface="Cambria Math" charset="0"/>
                            <a:cs typeface="Cambria Math" charset="0"/>
                          </a:rPr>
                          <m:t>𝑲</m:t>
                        </m:r>
                      </m:e>
                      <m:sup>
                        <m:r>
                          <a:rPr lang="en-US" altLang="zh-CN" sz="2812" i="1">
                            <a:latin typeface="Cambria Math" charset="0"/>
                            <a:ea typeface="Cambria Math" charset="0"/>
                            <a:cs typeface="Cambria Math" charset="0"/>
                          </a:rPr>
                          <m:t>−</m:t>
                        </m:r>
                      </m:sup>
                    </m:sSup>
                    <m:sSup>
                      <m:sSupPr>
                        <m:ctrlPr>
                          <a:rPr lang="en-US" altLang="zh-CN" sz="2812" i="1">
                            <a:latin typeface="Cambria Math"/>
                            <a:ea typeface="Cambria Math" charset="0"/>
                            <a:cs typeface="Cambria Math" charset="0"/>
                          </a:rPr>
                        </m:ctrlPr>
                      </m:sSupPr>
                      <m:e>
                        <m:r>
                          <a:rPr lang="en-US" altLang="zh-CN" sz="2812" i="1">
                            <a:latin typeface="Cambria Math" charset="0"/>
                            <a:ea typeface="Cambria Math" charset="0"/>
                            <a:cs typeface="Cambria Math" charset="0"/>
                          </a:rPr>
                          <m:t>𝝅</m:t>
                        </m:r>
                      </m:e>
                      <m:sup>
                        <m:r>
                          <a:rPr lang="en-US" altLang="zh-CN" sz="2812" i="1">
                            <a:latin typeface="Cambria Math" charset="0"/>
                            <a:ea typeface="Cambria Math" charset="0"/>
                            <a:cs typeface="Cambria Math" charset="0"/>
                          </a:rPr>
                          <m:t>+</m:t>
                        </m:r>
                      </m:sup>
                    </m:sSup>
                    <m:sSup>
                      <m:sSupPr>
                        <m:ctrlPr>
                          <a:rPr lang="en-US" altLang="zh-CN" sz="2812" i="1">
                            <a:latin typeface="Cambria Math"/>
                            <a:ea typeface="Cambria Math" charset="0"/>
                            <a:cs typeface="Cambria Math" charset="0"/>
                          </a:rPr>
                        </m:ctrlPr>
                      </m:sSupPr>
                      <m:e>
                        <m:r>
                          <a:rPr lang="en-US" altLang="zh-CN" sz="2812" i="1">
                            <a:latin typeface="Cambria Math" charset="0"/>
                            <a:ea typeface="Cambria Math" charset="0"/>
                            <a:cs typeface="Cambria Math" charset="0"/>
                          </a:rPr>
                          <m:t>𝝅</m:t>
                        </m:r>
                      </m:e>
                      <m:sup>
                        <m:r>
                          <a:rPr lang="en-US" altLang="zh-CN" sz="2812" i="1">
                            <a:latin typeface="Cambria Math" charset="0"/>
                            <a:ea typeface="Cambria Math" charset="0"/>
                            <a:cs typeface="Cambria Math" charset="0"/>
                          </a:rPr>
                          <m:t>+</m:t>
                        </m:r>
                      </m:sup>
                    </m:sSup>
                  </m:oMath>
                </a14:m>
                <a:r>
                  <a:rPr lang="en-US" altLang="zh-CN" sz="2812" dirty="0">
                    <a:latin typeface="Helvetica" charset="0"/>
                    <a:ea typeface="Helvetica" charset="0"/>
                    <a:cs typeface="Helvetica" charset="0"/>
                  </a:rPr>
                  <a:t> and </a:t>
                </a:r>
                <a14:m>
                  <m:oMath xmlns:m="http://schemas.openxmlformats.org/officeDocument/2006/math">
                    <m:sSubSup>
                      <m:sSubSupPr>
                        <m:ctrlPr>
                          <a:rPr lang="en-US" altLang="zh-CN" sz="2812" i="1">
                            <a:latin typeface="Cambria Math"/>
                            <a:ea typeface="Helvetica" charset="0"/>
                            <a:cs typeface="Helvetica" charset="0"/>
                          </a:rPr>
                        </m:ctrlPr>
                      </m:sSubSupPr>
                      <m:e>
                        <m:r>
                          <a:rPr lang="el-GR" altLang="zh-CN" sz="2812" i="1">
                            <a:latin typeface="Cambria Math" charset="0"/>
                            <a:ea typeface="Cambria Math" charset="0"/>
                            <a:cs typeface="Cambria Math" charset="0"/>
                          </a:rPr>
                          <m:t>𝜩</m:t>
                        </m:r>
                      </m:e>
                      <m:sub>
                        <m:r>
                          <a:rPr lang="en-US" altLang="zh-CN" sz="2812" i="1">
                            <a:latin typeface="Cambria Math" charset="0"/>
                            <a:ea typeface="Helvetica" charset="0"/>
                            <a:cs typeface="Helvetica" charset="0"/>
                          </a:rPr>
                          <m:t>𝒄</m:t>
                        </m:r>
                      </m:sub>
                      <m:sup>
                        <m:r>
                          <a:rPr lang="en-US" altLang="zh-CN" sz="2812" i="1">
                            <a:latin typeface="Cambria Math" charset="0"/>
                            <a:ea typeface="Helvetica" charset="0"/>
                            <a:cs typeface="Helvetica" charset="0"/>
                          </a:rPr>
                          <m:t>+</m:t>
                        </m:r>
                      </m:sup>
                    </m:sSubSup>
                    <m:sSup>
                      <m:sSupPr>
                        <m:ctrlPr>
                          <a:rPr lang="en-US" altLang="zh-CN" sz="2812" i="1">
                            <a:latin typeface="Cambria Math"/>
                            <a:ea typeface="Helvetica" charset="0"/>
                            <a:cs typeface="Helvetica" charset="0"/>
                          </a:rPr>
                        </m:ctrlPr>
                      </m:sSupPr>
                      <m:e>
                        <m:r>
                          <a:rPr lang="en-US" altLang="zh-CN" sz="2812" i="1">
                            <a:latin typeface="Cambria Math" charset="0"/>
                            <a:ea typeface="Cambria Math" charset="0"/>
                            <a:cs typeface="Cambria Math" charset="0"/>
                          </a:rPr>
                          <m:t>𝝅</m:t>
                        </m:r>
                      </m:e>
                      <m:sup>
                        <m:r>
                          <a:rPr lang="en-US" altLang="zh-CN" sz="2812" i="1">
                            <a:latin typeface="Cambria Math" charset="0"/>
                            <a:ea typeface="Helvetica" charset="0"/>
                            <a:cs typeface="Helvetica" charset="0"/>
                          </a:rPr>
                          <m:t>+</m:t>
                        </m:r>
                      </m:sup>
                    </m:sSup>
                  </m:oMath>
                </a14:m>
                <a:r>
                  <a:rPr lang="en-US" altLang="zh-CN" sz="2812" dirty="0">
                    <a:latin typeface="Helvetica" charset="0"/>
                    <a:ea typeface="Helvetica" charset="0"/>
                    <a:cs typeface="Helvetica" charset="0"/>
                  </a:rPr>
                  <a:t> was predicted </a:t>
                </a:r>
                <a:r>
                  <a:rPr lang="en-US" altLang="zh-CN" sz="2812" dirty="0">
                    <a:solidFill>
                      <a:srgbClr val="FF0000"/>
                    </a:solidFill>
                    <a:latin typeface="Helvetica" charset="0"/>
                    <a:ea typeface="Helvetica" charset="0"/>
                    <a:cs typeface="Helvetica" charset="0"/>
                  </a:rPr>
                  <a:t>benefited from BESIII </a:t>
                </a:r>
                <a14:m>
                  <m:oMath xmlns:m="http://schemas.openxmlformats.org/officeDocument/2006/math">
                    <m:sSubSup>
                      <m:sSubSupPr>
                        <m:ctrlPr>
                          <a:rPr lang="en-US" altLang="zh-CN" sz="2812" i="1">
                            <a:solidFill>
                              <a:srgbClr val="FF0000"/>
                            </a:solidFill>
                            <a:latin typeface="Cambria Math"/>
                            <a:ea typeface="Helvetica" charset="0"/>
                            <a:cs typeface="Helvetica" charset="0"/>
                          </a:rPr>
                        </m:ctrlPr>
                      </m:sSubSupPr>
                      <m:e>
                        <m:r>
                          <a:rPr lang="el-GR" altLang="zh-CN" sz="2812" i="1">
                            <a:solidFill>
                              <a:srgbClr val="FF0000"/>
                            </a:solidFill>
                            <a:latin typeface="Cambria Math" charset="0"/>
                            <a:ea typeface="Cambria Math" charset="0"/>
                            <a:cs typeface="Cambria Math" charset="0"/>
                          </a:rPr>
                          <m:t>𝜦</m:t>
                        </m:r>
                      </m:e>
                      <m:sub>
                        <m:r>
                          <a:rPr lang="en-US" altLang="zh-CN" sz="2812" i="1">
                            <a:solidFill>
                              <a:srgbClr val="FF0000"/>
                            </a:solidFill>
                            <a:latin typeface="Cambria Math" charset="0"/>
                            <a:ea typeface="Helvetica" charset="0"/>
                            <a:cs typeface="Helvetica" charset="0"/>
                          </a:rPr>
                          <m:t>𝒄</m:t>
                        </m:r>
                      </m:sub>
                      <m:sup>
                        <m:r>
                          <a:rPr lang="en-US" altLang="zh-CN" sz="2812" i="1">
                            <a:solidFill>
                              <a:srgbClr val="FF0000"/>
                            </a:solidFill>
                            <a:latin typeface="Cambria Math" charset="0"/>
                            <a:ea typeface="Helvetica" charset="0"/>
                            <a:cs typeface="Helvetica" charset="0"/>
                          </a:rPr>
                          <m:t>+</m:t>
                        </m:r>
                      </m:sup>
                    </m:sSubSup>
                  </m:oMath>
                </a14:m>
                <a:r>
                  <a:rPr lang="en-US" altLang="zh-CN" sz="2812" dirty="0">
                    <a:solidFill>
                      <a:srgbClr val="FF0000"/>
                    </a:solidFill>
                    <a:latin typeface="Helvetica" charset="0"/>
                    <a:ea typeface="Helvetica" charset="0"/>
                    <a:cs typeface="Helvetica" charset="0"/>
                  </a:rPr>
                  <a:t> measurements </a:t>
                </a:r>
                <a:r>
                  <a:rPr lang="en-US" altLang="zh-CN" sz="2812" dirty="0"/>
                  <a:t>”            (Fu-Sheng Yu, et al, ’17)</a:t>
                </a:r>
              </a:p>
              <a:p>
                <a:pPr lvl="1"/>
                <a:endParaRPr lang="zh-CN" altLang="en-US" sz="2531" dirty="0"/>
              </a:p>
            </p:txBody>
          </p:sp>
        </mc:Choice>
        <mc:Fallback xmlns="">
          <p:sp>
            <p:nvSpPr>
              <p:cNvPr id="5" name="内容占位符 4">
                <a:extLst>
                  <a:ext uri="{FF2B5EF4-FFF2-40B4-BE49-F238E27FC236}">
                    <a16:creationId xmlns:a16="http://schemas.microsoft.com/office/drawing/2014/main" id="{63234D00-7C2E-4493-9074-87DAEF3FBAA5}"/>
                  </a:ext>
                </a:extLst>
              </p:cNvPr>
              <p:cNvSpPr>
                <a:spLocks noGrp="1" noRot="1" noChangeAspect="1" noMove="1" noResize="1" noEditPoints="1" noAdjustHandles="1" noChangeArrowheads="1" noChangeShapeType="1" noTextEdit="1"/>
              </p:cNvSpPr>
              <p:nvPr>
                <p:ph idx="1"/>
              </p:nvPr>
            </p:nvSpPr>
            <p:spPr>
              <a:xfrm>
                <a:off x="167135" y="838199"/>
                <a:ext cx="5363438" cy="5527377"/>
              </a:xfrm>
              <a:blipFill>
                <a:blip r:embed="rId3"/>
                <a:stretch>
                  <a:fillRect l="-2159" t="-1323" r="-3295" b="-4079"/>
                </a:stretch>
              </a:blipFill>
            </p:spPr>
            <p:txBody>
              <a:bodyPr/>
              <a:lstStyle/>
              <a:p>
                <a:r>
                  <a:rPr lang="zh-CN" altLang="en-US">
                    <a:noFill/>
                  </a:rPr>
                  <a:t> </a:t>
                </a:r>
              </a:p>
            </p:txBody>
          </p:sp>
        </mc:Fallback>
      </mc:AlternateContent>
      <p:pic>
        <p:nvPicPr>
          <p:cNvPr id="4" name="图片 3" descr="Xicc HighRes">
            <a:extLst>
              <a:ext uri="{FF2B5EF4-FFF2-40B4-BE49-F238E27FC236}">
                <a16:creationId xmlns:a16="http://schemas.microsoft.com/office/drawing/2014/main" xmlns="" id="{153B9A20-98A6-44A3-A498-F3FD6DC44D8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244" y="1438018"/>
            <a:ext cx="3256386" cy="2396027"/>
          </a:xfrm>
          <a:prstGeom prst="rect">
            <a:avLst/>
          </a:prstGeom>
          <a:noFill/>
          <a:ln>
            <a:noFill/>
          </a:ln>
        </p:spPr>
      </p:pic>
      <p:pic>
        <p:nvPicPr>
          <p:cNvPr id="6" name="Picture 2" descr="LHCb">
            <a:extLst>
              <a:ext uri="{FF2B5EF4-FFF2-40B4-BE49-F238E27FC236}">
                <a16:creationId xmlns:a16="http://schemas.microsoft.com/office/drawing/2014/main" xmlns="" id="{0AD9314A-BF76-4E30-A7FE-E371B52FD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309" y="838200"/>
            <a:ext cx="866523" cy="5776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xmlns="" id="{4B6F5B8D-E8B8-48C0-A324-D4E4A2064AD8}"/>
              </a:ext>
            </a:extLst>
          </p:cNvPr>
          <p:cNvPicPr>
            <a:picLocks noChangeAspect="1"/>
          </p:cNvPicPr>
          <p:nvPr/>
        </p:nvPicPr>
        <p:blipFill>
          <a:blip r:embed="rId6"/>
          <a:stretch>
            <a:fillRect/>
          </a:stretch>
        </p:blipFill>
        <p:spPr>
          <a:xfrm>
            <a:off x="5837765" y="4087198"/>
            <a:ext cx="3053864" cy="2501502"/>
          </a:xfrm>
          <a:prstGeom prst="rect">
            <a:avLst/>
          </a:prstGeom>
        </p:spPr>
      </p:pic>
      <p:sp>
        <p:nvSpPr>
          <p:cNvPr id="16" name="矩形 15">
            <a:extLst>
              <a:ext uri="{FF2B5EF4-FFF2-40B4-BE49-F238E27FC236}">
                <a16:creationId xmlns:a16="http://schemas.microsoft.com/office/drawing/2014/main" xmlns="" id="{5B47B9E2-B0B8-4C10-B984-62C3089E4EC1}"/>
              </a:ext>
            </a:extLst>
          </p:cNvPr>
          <p:cNvSpPr/>
          <p:nvPr/>
        </p:nvSpPr>
        <p:spPr>
          <a:xfrm>
            <a:off x="7215451" y="1419784"/>
            <a:ext cx="1804364" cy="287130"/>
          </a:xfrm>
          <a:prstGeom prst="rect">
            <a:avLst/>
          </a:prstGeom>
          <a:solidFill>
            <a:srgbClr val="FFFF00"/>
          </a:solidFill>
        </p:spPr>
        <p:txBody>
          <a:bodyPr wrap="square">
            <a:spAutoFit/>
          </a:bodyPr>
          <a:lstStyle/>
          <a:p>
            <a:pPr algn="l">
              <a:buNone/>
            </a:pPr>
            <a:r>
              <a:rPr lang="en-US" altLang="zh-CN" sz="1266" dirty="0">
                <a:solidFill>
                  <a:srgbClr val="FF0000"/>
                </a:solidFill>
                <a:latin typeface="Times New Roman" panose="02020603050405020304" pitchFamily="18" charset="0"/>
                <a:cs typeface="Times New Roman" panose="02020603050405020304" pitchFamily="18" charset="0"/>
              </a:rPr>
              <a:t>PRL 119, 112001 (2017)</a:t>
            </a:r>
          </a:p>
        </p:txBody>
      </p:sp>
      <p:sp>
        <p:nvSpPr>
          <p:cNvPr id="17" name="矩形 16">
            <a:extLst>
              <a:ext uri="{FF2B5EF4-FFF2-40B4-BE49-F238E27FC236}">
                <a16:creationId xmlns:a16="http://schemas.microsoft.com/office/drawing/2014/main" xmlns="" id="{C58735D4-93DF-409B-B26E-DF480CEEC55C}"/>
              </a:ext>
            </a:extLst>
          </p:cNvPr>
          <p:cNvSpPr/>
          <p:nvPr/>
        </p:nvSpPr>
        <p:spPr>
          <a:xfrm>
            <a:off x="7112751" y="4091100"/>
            <a:ext cx="1783586" cy="481927"/>
          </a:xfrm>
          <a:prstGeom prst="rect">
            <a:avLst/>
          </a:prstGeom>
          <a:solidFill>
            <a:srgbClr val="FFFF00"/>
          </a:solidFill>
        </p:spPr>
        <p:txBody>
          <a:bodyPr wrap="square">
            <a:spAutoFit/>
          </a:bodyPr>
          <a:lstStyle/>
          <a:p>
            <a:pPr algn="l">
              <a:buNone/>
            </a:pPr>
            <a:r>
              <a:rPr lang="en-US" altLang="zh-CN" sz="1266" dirty="0">
                <a:solidFill>
                  <a:srgbClr val="FF0000"/>
                </a:solidFill>
                <a:latin typeface="Times New Roman" panose="02020603050405020304" pitchFamily="18" charset="0"/>
                <a:cs typeface="Times New Roman" panose="02020603050405020304" pitchFamily="18" charset="0"/>
              </a:rPr>
              <a:t>PRL 121, 162002 (2018)</a:t>
            </a:r>
          </a:p>
        </p:txBody>
      </p:sp>
      <p:sp>
        <p:nvSpPr>
          <p:cNvPr id="7" name="Date Placeholder 6"/>
          <p:cNvSpPr>
            <a:spLocks noGrp="1"/>
          </p:cNvSpPr>
          <p:nvPr>
            <p:ph type="dt" sz="half" idx="10"/>
          </p:nvPr>
        </p:nvSpPr>
        <p:spPr/>
        <p:txBody>
          <a:bodyPr/>
          <a:lstStyle/>
          <a:p>
            <a:r>
              <a:rPr lang="en-US" altLang="zh-CN" smtClean="0"/>
              <a:t>HFCPV2019</a:t>
            </a:r>
            <a:endParaRPr lang="zh-CN" altLang="en-US"/>
          </a:p>
        </p:txBody>
      </p:sp>
      <p:sp>
        <p:nvSpPr>
          <p:cNvPr id="8" name="Footer Placeholder 7"/>
          <p:cNvSpPr>
            <a:spLocks noGrp="1"/>
          </p:cNvSpPr>
          <p:nvPr>
            <p:ph type="ftr" sz="quarter" idx="11"/>
          </p:nvPr>
        </p:nvSpPr>
        <p:spPr/>
        <p:txBody>
          <a:bodyPr/>
          <a:lstStyle/>
          <a:p>
            <a:r>
              <a:rPr lang="en-US" altLang="zh-CN" smtClean="0"/>
              <a:t>G.S. Huang: STCF</a:t>
            </a:r>
            <a:endParaRPr lang="zh-CN" altLang="en-US" dirty="0"/>
          </a:p>
        </p:txBody>
      </p:sp>
      <p:sp>
        <p:nvSpPr>
          <p:cNvPr id="9" name="Slide Number Placeholder 8"/>
          <p:cNvSpPr>
            <a:spLocks noGrp="1"/>
          </p:cNvSpPr>
          <p:nvPr>
            <p:ph type="sldNum" sz="quarter" idx="12"/>
          </p:nvPr>
        </p:nvSpPr>
        <p:spPr/>
        <p:txBody>
          <a:bodyPr/>
          <a:lstStyle/>
          <a:p>
            <a:fld id="{C973300C-797F-D148-A78D-320196FBAF04}" type="slidenum">
              <a:rPr lang="en-US" smtClean="0"/>
              <a:pPr/>
              <a:t>7</a:t>
            </a:fld>
            <a:endParaRPr lang="en-US" dirty="0"/>
          </a:p>
        </p:txBody>
      </p:sp>
    </p:spTree>
    <p:extLst>
      <p:ext uri="{BB962C8B-B14F-4D97-AF65-F5344CB8AC3E}">
        <p14:creationId xmlns:p14="http://schemas.microsoft.com/office/powerpoint/2010/main" val="1150192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072AC1-4599-4D2A-B3B7-D62D7628AF8F}"/>
              </a:ext>
            </a:extLst>
          </p:cNvPr>
          <p:cNvSpPr>
            <a:spLocks noGrp="1"/>
          </p:cNvSpPr>
          <p:nvPr>
            <p:ph type="title"/>
          </p:nvPr>
        </p:nvSpPr>
        <p:spPr>
          <a:xfrm>
            <a:off x="0" y="0"/>
            <a:ext cx="9067800" cy="685800"/>
          </a:xfrm>
        </p:spPr>
        <p:txBody>
          <a:bodyPr/>
          <a:lstStyle/>
          <a:p>
            <a:r>
              <a:rPr lang="en-US" altLang="zh-CN" sz="3375" dirty="0"/>
              <a:t>A theoretical Framework for Charmed Hadrons</a:t>
            </a:r>
            <a:endParaRPr lang="zh-CN" altLang="en-US" sz="3375"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xmlns="" id="{61B352CC-EE9A-496F-A89A-AC0131D19B2A}"/>
                  </a:ext>
                </a:extLst>
              </p:cNvPr>
              <p:cNvSpPr>
                <a:spLocks noGrp="1"/>
              </p:cNvSpPr>
              <p:nvPr>
                <p:ph idx="1"/>
              </p:nvPr>
            </p:nvSpPr>
            <p:spPr>
              <a:xfrm>
                <a:off x="228600" y="817466"/>
                <a:ext cx="8839200" cy="2767753"/>
              </a:xfrm>
            </p:spPr>
            <p:txBody>
              <a:bodyPr/>
              <a:lstStyle/>
              <a:p>
                <a:r>
                  <a:rPr lang="en-US" altLang="zh-CN" sz="2531" dirty="0">
                    <a:latin typeface="Helvetica" charset="0"/>
                    <a:ea typeface="Helvetica" charset="0"/>
                    <a:cs typeface="Helvetica" charset="0"/>
                  </a:rPr>
                  <a:t>Topological diagrams + Symmetries + Experimental inputs </a:t>
                </a:r>
                <a:r>
                  <a:rPr lang="en-US" altLang="zh-CN" sz="2531" dirty="0">
                    <a:latin typeface="Helvetica" charset="0"/>
                    <a:ea typeface="Helvetica" charset="0"/>
                    <a:cs typeface="Helvetica" charset="0"/>
                    <a:sym typeface="Symbol" panose="05050102010706020507" pitchFamily="18" charset="2"/>
                  </a:rPr>
                  <a:t> t</a:t>
                </a:r>
                <a:r>
                  <a:rPr lang="en-US" altLang="zh-CN" sz="2531" dirty="0">
                    <a:latin typeface="Helvetica" charset="0"/>
                    <a:ea typeface="Helvetica" charset="0"/>
                    <a:cs typeface="Helvetica" charset="0"/>
                  </a:rPr>
                  <a:t>o</a:t>
                </a:r>
                <a:r>
                  <a:rPr lang="zh-CN" altLang="en-US" sz="2531" dirty="0">
                    <a:latin typeface="Helvetica" charset="0"/>
                    <a:ea typeface="Helvetica" charset="0"/>
                    <a:cs typeface="Helvetica" charset="0"/>
                  </a:rPr>
                  <a:t> </a:t>
                </a:r>
                <a:r>
                  <a:rPr lang="en-US" altLang="zh-CN" sz="2531" dirty="0">
                    <a:latin typeface="Helvetica" charset="0"/>
                    <a:ea typeface="Helvetica" charset="0"/>
                    <a:cs typeface="Helvetica" charset="0"/>
                  </a:rPr>
                  <a:t>understand the decaying dynamics, predicting double-charm baryon decays, CPV, etc. (</a:t>
                </a:r>
                <a:r>
                  <a:rPr lang="en-US" altLang="zh-CN" sz="2531" dirty="0">
                    <a:solidFill>
                      <a:srgbClr val="FF0000"/>
                    </a:solidFill>
                    <a:latin typeface="Helvetica" charset="0"/>
                    <a:ea typeface="Helvetica" charset="0"/>
                    <a:cs typeface="Helvetica" charset="0"/>
                  </a:rPr>
                  <a:t>predictive power</a:t>
                </a:r>
                <a:r>
                  <a:rPr lang="en-US" altLang="zh-CN" sz="2531" dirty="0">
                    <a:latin typeface="Helvetica" charset="0"/>
                    <a:ea typeface="Helvetica" charset="0"/>
                    <a:cs typeface="Helvetica" charset="0"/>
                  </a:rPr>
                  <a:t>)</a:t>
                </a:r>
              </a:p>
              <a:p>
                <a:pPr lvl="1"/>
                <a:r>
                  <a:rPr lang="en-US" altLang="zh-CN" sz="2131" dirty="0">
                    <a:latin typeface="Helvetica" charset="0"/>
                    <a:ea typeface="Helvetica" charset="0"/>
                    <a:cs typeface="Helvetica" charset="0"/>
                  </a:rPr>
                  <a:t> </a:t>
                </a:r>
                <a14:m>
                  <m:oMath xmlns:m="http://schemas.openxmlformats.org/officeDocument/2006/math">
                    <m:sSubSup>
                      <m:sSubSupPr>
                        <m:ctrlPr>
                          <a:rPr lang="en-US" altLang="zh-CN" sz="2131" i="1">
                            <a:solidFill>
                              <a:schemeClr val="accent1"/>
                            </a:solidFill>
                            <a:latin typeface="Cambria Math"/>
                            <a:ea typeface="Cambria Math" charset="0"/>
                            <a:cs typeface="Cambria Math" charset="0"/>
                          </a:rPr>
                        </m:ctrlPr>
                      </m:sSubSupPr>
                      <m:e>
                        <m:r>
                          <a:rPr lang="el-GR" altLang="zh-CN" sz="2131" i="1">
                            <a:solidFill>
                              <a:schemeClr val="accent1"/>
                            </a:solidFill>
                            <a:latin typeface="Cambria Math" charset="0"/>
                            <a:ea typeface="Cambria Math" charset="0"/>
                            <a:cs typeface="Cambria Math" charset="0"/>
                          </a:rPr>
                          <m:t>𝜦</m:t>
                        </m:r>
                      </m:e>
                      <m:sub>
                        <m:r>
                          <a:rPr lang="en-US" altLang="zh-CN" sz="2131" i="1">
                            <a:solidFill>
                              <a:schemeClr val="accent1"/>
                            </a:solidFill>
                            <a:latin typeface="Cambria Math" charset="0"/>
                            <a:ea typeface="Cambria Math" charset="0"/>
                            <a:cs typeface="Cambria Math" charset="0"/>
                          </a:rPr>
                          <m:t>𝒄</m:t>
                        </m:r>
                      </m:sub>
                      <m:sup>
                        <m:r>
                          <a:rPr lang="en-US" altLang="zh-CN" sz="2131" i="1">
                            <a:solidFill>
                              <a:schemeClr val="accent1"/>
                            </a:solidFill>
                            <a:latin typeface="Cambria Math" charset="0"/>
                            <a:ea typeface="Cambria Math" charset="0"/>
                            <a:cs typeface="Cambria Math" charset="0"/>
                          </a:rPr>
                          <m:t>+</m:t>
                        </m:r>
                      </m:sup>
                    </m:sSubSup>
                  </m:oMath>
                </a14:m>
                <a:r>
                  <a:rPr lang="en-US" altLang="zh-CN" sz="2131" dirty="0">
                    <a:solidFill>
                      <a:schemeClr val="accent1"/>
                    </a:solidFill>
                    <a:latin typeface="Helvetica" charset="0"/>
                    <a:ea typeface="Helvetica" charset="0"/>
                    <a:cs typeface="Helvetica" charset="0"/>
                  </a:rPr>
                  <a:t> branching fractions used for global analysis  </a:t>
                </a:r>
                <a:br>
                  <a:rPr lang="en-US" altLang="zh-CN" sz="2131" dirty="0">
                    <a:solidFill>
                      <a:schemeClr val="accent1"/>
                    </a:solidFill>
                    <a:latin typeface="Helvetica" charset="0"/>
                    <a:ea typeface="Helvetica" charset="0"/>
                    <a:cs typeface="Helvetica" charset="0"/>
                  </a:rPr>
                </a:br>
                <a:r>
                  <a:rPr lang="en-US" altLang="zh-CN" sz="2131" dirty="0">
                    <a:latin typeface="Helvetica" charset="0"/>
                    <a:ea typeface="Helvetica" charset="0"/>
                    <a:cs typeface="Helvetica" charset="0"/>
                    <a:sym typeface="Symbol" panose="05050102010706020507" pitchFamily="18" charset="2"/>
                  </a:rPr>
                  <a:t> </a:t>
                </a:r>
                <a:r>
                  <a:rPr lang="en-US" altLang="zh-CN" sz="1969" dirty="0">
                    <a:latin typeface="Helvetica" charset="0"/>
                    <a:ea typeface="Helvetica" charset="0"/>
                    <a:cs typeface="Helvetica" charset="0"/>
                    <a:sym typeface="Symbol" panose="05050102010706020507" pitchFamily="18" charset="2"/>
                  </a:rPr>
                  <a:t> </a:t>
                </a:r>
                <a14:m>
                  <m:oMath xmlns:m="http://schemas.openxmlformats.org/officeDocument/2006/math">
                    <m:sSubSup>
                      <m:sSubSupPr>
                        <m:ctrlPr>
                          <a:rPr lang="en-US" altLang="zh-CN" sz="1969" i="1">
                            <a:latin typeface="Cambria Math"/>
                            <a:ea typeface="Helvetica" charset="0"/>
                            <a:cs typeface="Helvetica" charset="0"/>
                          </a:rPr>
                        </m:ctrlPr>
                      </m:sSubSupPr>
                      <m:e>
                        <m:r>
                          <a:rPr lang="el-GR" altLang="zh-CN" sz="1969" i="1">
                            <a:latin typeface="Cambria Math" charset="0"/>
                            <a:ea typeface="Cambria Math" charset="0"/>
                            <a:cs typeface="Cambria Math" charset="0"/>
                          </a:rPr>
                          <m:t>𝜩</m:t>
                        </m:r>
                      </m:e>
                      <m:sub>
                        <m:r>
                          <a:rPr lang="en-US" altLang="zh-CN" sz="1969" i="1">
                            <a:latin typeface="Cambria Math" charset="0"/>
                            <a:ea typeface="Helvetica" charset="0"/>
                            <a:cs typeface="Helvetica" charset="0"/>
                          </a:rPr>
                          <m:t>𝒄𝒄</m:t>
                        </m:r>
                      </m:sub>
                      <m:sup>
                        <m:r>
                          <a:rPr lang="en-US" altLang="zh-CN" sz="1969" i="1">
                            <a:latin typeface="Cambria Math" charset="0"/>
                            <a:ea typeface="Helvetica" charset="0"/>
                            <a:cs typeface="Helvetica" charset="0"/>
                          </a:rPr>
                          <m:t>++</m:t>
                        </m:r>
                      </m:sup>
                    </m:sSubSup>
                    <m:r>
                      <a:rPr lang="is-IS" altLang="zh-CN" sz="1969" i="1">
                        <a:latin typeface="Cambria Math" charset="0"/>
                        <a:ea typeface="Cambria Math" charset="0"/>
                        <a:cs typeface="Cambria Math" charset="0"/>
                      </a:rPr>
                      <m:t>→</m:t>
                    </m:r>
                    <m:sSubSup>
                      <m:sSubSupPr>
                        <m:ctrlPr>
                          <a:rPr lang="en-US" altLang="zh-CN" sz="1969" i="1">
                            <a:latin typeface="Cambria Math"/>
                            <a:ea typeface="Cambria Math" charset="0"/>
                            <a:cs typeface="Cambria Math" charset="0"/>
                          </a:rPr>
                        </m:ctrlPr>
                      </m:sSubSupPr>
                      <m:e>
                        <m:r>
                          <a:rPr lang="el-GR" altLang="zh-CN" sz="1969" i="1">
                            <a:latin typeface="Cambria Math" charset="0"/>
                            <a:ea typeface="Cambria Math" charset="0"/>
                            <a:cs typeface="Cambria Math" charset="0"/>
                          </a:rPr>
                          <m:t>𝜦</m:t>
                        </m:r>
                      </m:e>
                      <m:sub>
                        <m:r>
                          <a:rPr lang="en-US" altLang="zh-CN" sz="1969" i="1">
                            <a:latin typeface="Cambria Math" charset="0"/>
                            <a:ea typeface="Cambria Math" charset="0"/>
                            <a:cs typeface="Cambria Math" charset="0"/>
                          </a:rPr>
                          <m:t>𝒄</m:t>
                        </m:r>
                      </m:sub>
                      <m:sup>
                        <m:r>
                          <a:rPr lang="en-US" altLang="zh-CN" sz="1969" i="1">
                            <a:latin typeface="Cambria Math" charset="0"/>
                            <a:ea typeface="Cambria Math" charset="0"/>
                            <a:cs typeface="Cambria Math" charset="0"/>
                          </a:rPr>
                          <m:t>+</m:t>
                        </m:r>
                      </m:sup>
                    </m:sSubSup>
                    <m:sSup>
                      <m:sSupPr>
                        <m:ctrlPr>
                          <a:rPr lang="en-US" altLang="zh-CN" sz="1969" i="1">
                            <a:latin typeface="Cambria Math"/>
                            <a:ea typeface="Cambria Math" charset="0"/>
                            <a:cs typeface="Cambria Math" charset="0"/>
                          </a:rPr>
                        </m:ctrlPr>
                      </m:sSupPr>
                      <m:e>
                        <m:r>
                          <a:rPr lang="en-US" altLang="zh-CN" sz="1969" i="1">
                            <a:latin typeface="Cambria Math" charset="0"/>
                            <a:ea typeface="Cambria Math" charset="0"/>
                            <a:cs typeface="Cambria Math" charset="0"/>
                          </a:rPr>
                          <m:t>𝑲</m:t>
                        </m:r>
                      </m:e>
                      <m:sup>
                        <m:r>
                          <a:rPr lang="en-US" altLang="zh-CN" sz="1969" i="1">
                            <a:latin typeface="Cambria Math" charset="0"/>
                            <a:ea typeface="Cambria Math" charset="0"/>
                            <a:cs typeface="Cambria Math" charset="0"/>
                          </a:rPr>
                          <m:t>−</m:t>
                        </m:r>
                      </m:sup>
                    </m:sSup>
                    <m:sSup>
                      <m:sSupPr>
                        <m:ctrlPr>
                          <a:rPr lang="en-US" altLang="zh-CN" sz="1969" i="1">
                            <a:latin typeface="Cambria Math"/>
                            <a:ea typeface="Cambria Math" charset="0"/>
                            <a:cs typeface="Cambria Math" charset="0"/>
                          </a:rPr>
                        </m:ctrlPr>
                      </m:sSupPr>
                      <m:e>
                        <m:r>
                          <a:rPr lang="en-US" altLang="zh-CN" sz="1969" i="1">
                            <a:latin typeface="Cambria Math" charset="0"/>
                            <a:ea typeface="Cambria Math" charset="0"/>
                            <a:cs typeface="Cambria Math" charset="0"/>
                          </a:rPr>
                          <m:t>𝝅</m:t>
                        </m:r>
                      </m:e>
                      <m:sup>
                        <m:r>
                          <a:rPr lang="en-US" altLang="zh-CN" sz="1969" i="1">
                            <a:latin typeface="Cambria Math" charset="0"/>
                            <a:ea typeface="Cambria Math" charset="0"/>
                            <a:cs typeface="Cambria Math" charset="0"/>
                          </a:rPr>
                          <m:t>+</m:t>
                        </m:r>
                      </m:sup>
                    </m:sSup>
                    <m:sSup>
                      <m:sSupPr>
                        <m:ctrlPr>
                          <a:rPr lang="en-US" altLang="zh-CN" sz="1969" i="1">
                            <a:latin typeface="Cambria Math"/>
                            <a:ea typeface="Cambria Math" charset="0"/>
                            <a:cs typeface="Cambria Math" charset="0"/>
                          </a:rPr>
                        </m:ctrlPr>
                      </m:sSupPr>
                      <m:e>
                        <m:r>
                          <a:rPr lang="en-US" altLang="zh-CN" sz="1969" i="1">
                            <a:latin typeface="Cambria Math" charset="0"/>
                            <a:ea typeface="Cambria Math" charset="0"/>
                            <a:cs typeface="Cambria Math" charset="0"/>
                          </a:rPr>
                          <m:t>𝝅</m:t>
                        </m:r>
                      </m:e>
                      <m:sup>
                        <m:r>
                          <a:rPr lang="en-US" altLang="zh-CN" sz="1969" i="1">
                            <a:latin typeface="Cambria Math" charset="0"/>
                            <a:ea typeface="Cambria Math" charset="0"/>
                            <a:cs typeface="Cambria Math" charset="0"/>
                          </a:rPr>
                          <m:t>+</m:t>
                        </m:r>
                      </m:sup>
                    </m:sSup>
                  </m:oMath>
                </a14:m>
                <a:r>
                  <a:rPr lang="en-US" altLang="zh-CN" sz="1969" dirty="0">
                    <a:latin typeface="Helvetica" charset="0"/>
                    <a:ea typeface="Helvetica" charset="0"/>
                    <a:cs typeface="Helvetica" charset="0"/>
                  </a:rPr>
                  <a:t> and </a:t>
                </a:r>
                <a14:m>
                  <m:oMath xmlns:m="http://schemas.openxmlformats.org/officeDocument/2006/math">
                    <m:sSubSup>
                      <m:sSubSupPr>
                        <m:ctrlPr>
                          <a:rPr lang="en-US" altLang="zh-CN" sz="1969" i="1">
                            <a:latin typeface="Cambria Math"/>
                            <a:ea typeface="Helvetica" charset="0"/>
                            <a:cs typeface="Helvetica" charset="0"/>
                          </a:rPr>
                        </m:ctrlPr>
                      </m:sSubSupPr>
                      <m:e>
                        <m:r>
                          <a:rPr lang="el-GR" altLang="zh-CN" sz="1969" i="1">
                            <a:latin typeface="Cambria Math" charset="0"/>
                            <a:ea typeface="Cambria Math" charset="0"/>
                            <a:cs typeface="Cambria Math" charset="0"/>
                          </a:rPr>
                          <m:t>𝜩</m:t>
                        </m:r>
                      </m:e>
                      <m:sub>
                        <m:r>
                          <a:rPr lang="en-US" altLang="zh-CN" sz="1969" i="1">
                            <a:latin typeface="Cambria Math" charset="0"/>
                            <a:ea typeface="Helvetica" charset="0"/>
                            <a:cs typeface="Helvetica" charset="0"/>
                          </a:rPr>
                          <m:t>𝒄</m:t>
                        </m:r>
                      </m:sub>
                      <m:sup>
                        <m:r>
                          <a:rPr lang="en-US" altLang="zh-CN" sz="1969" i="1">
                            <a:latin typeface="Cambria Math" charset="0"/>
                            <a:ea typeface="Helvetica" charset="0"/>
                            <a:cs typeface="Helvetica" charset="0"/>
                          </a:rPr>
                          <m:t>+</m:t>
                        </m:r>
                      </m:sup>
                    </m:sSubSup>
                    <m:sSup>
                      <m:sSupPr>
                        <m:ctrlPr>
                          <a:rPr lang="en-US" altLang="zh-CN" sz="1969" i="1">
                            <a:latin typeface="Cambria Math"/>
                            <a:ea typeface="Helvetica" charset="0"/>
                            <a:cs typeface="Helvetica" charset="0"/>
                          </a:rPr>
                        </m:ctrlPr>
                      </m:sSupPr>
                      <m:e>
                        <m:r>
                          <a:rPr lang="en-US" altLang="zh-CN" sz="1969" i="1">
                            <a:latin typeface="Cambria Math" charset="0"/>
                            <a:ea typeface="Cambria Math" charset="0"/>
                            <a:cs typeface="Cambria Math" charset="0"/>
                          </a:rPr>
                          <m:t>𝝅</m:t>
                        </m:r>
                      </m:e>
                      <m:sup>
                        <m:r>
                          <a:rPr lang="en-US" altLang="zh-CN" sz="1969" i="1">
                            <a:latin typeface="Cambria Math" charset="0"/>
                            <a:ea typeface="Helvetica" charset="0"/>
                            <a:cs typeface="Helvetica" charset="0"/>
                          </a:rPr>
                          <m:t>+</m:t>
                        </m:r>
                      </m:sup>
                    </m:sSup>
                  </m:oMath>
                </a14:m>
                <a:r>
                  <a:rPr lang="en-US" altLang="zh-CN" sz="1969" dirty="0">
                    <a:latin typeface="Helvetica" charset="0"/>
                    <a:ea typeface="Helvetica" charset="0"/>
                    <a:cs typeface="Helvetica" charset="0"/>
                    <a:sym typeface="Symbol" panose="05050102010706020507" pitchFamily="18" charset="2"/>
                  </a:rPr>
                  <a:t> are large enough for observation. </a:t>
                </a:r>
              </a:p>
              <a:p>
                <a:pPr lvl="1"/>
                <a:endParaRPr lang="en-US" altLang="zh-CN" sz="2131" dirty="0">
                  <a:latin typeface="Helvetica" charset="0"/>
                  <a:ea typeface="Helvetica" charset="0"/>
                  <a:cs typeface="Helvetica" charset="0"/>
                  <a:sym typeface="Symbol" panose="05050102010706020507" pitchFamily="18" charset="2"/>
                </a:endParaRPr>
              </a:p>
              <a:p>
                <a:endParaRPr lang="zh-CN" altLang="en-US" sz="2531" dirty="0"/>
              </a:p>
            </p:txBody>
          </p:sp>
        </mc:Choice>
        <mc:Fallback xmlns="">
          <p:sp>
            <p:nvSpPr>
              <p:cNvPr id="3" name="内容占位符 2">
                <a:extLst>
                  <a:ext uri="{FF2B5EF4-FFF2-40B4-BE49-F238E27FC236}">
                    <a16:creationId xmlns:a16="http://schemas.microsoft.com/office/drawing/2014/main" id="{61B352CC-EE9A-496F-A89A-AC0131D19B2A}"/>
                  </a:ext>
                </a:extLst>
              </p:cNvPr>
              <p:cNvSpPr>
                <a:spLocks noGrp="1" noRot="1" noChangeAspect="1" noMove="1" noResize="1" noEditPoints="1" noAdjustHandles="1" noChangeArrowheads="1" noChangeShapeType="1" noTextEdit="1"/>
              </p:cNvSpPr>
              <p:nvPr>
                <p:ph idx="1"/>
              </p:nvPr>
            </p:nvSpPr>
            <p:spPr>
              <a:xfrm>
                <a:off x="228600" y="817466"/>
                <a:ext cx="8839200" cy="2767753"/>
              </a:xfrm>
              <a:blipFill>
                <a:blip r:embed="rId2"/>
                <a:stretch>
                  <a:fillRect l="-966" t="-2203"/>
                </a:stretch>
              </a:blipFill>
            </p:spPr>
            <p:txBody>
              <a:bodyPr/>
              <a:lstStyle/>
              <a:p>
                <a:r>
                  <a:rPr lang="zh-CN" altLang="en-US">
                    <a:noFill/>
                  </a:rPr>
                  <a:t> </a:t>
                </a:r>
              </a:p>
            </p:txBody>
          </p:sp>
        </mc:Fallback>
      </mc:AlternateContent>
      <p:pic>
        <p:nvPicPr>
          <p:cNvPr id="5" name="Picture 14">
            <a:extLst>
              <a:ext uri="{FF2B5EF4-FFF2-40B4-BE49-F238E27FC236}">
                <a16:creationId xmlns:a16="http://schemas.microsoft.com/office/drawing/2014/main" xmlns="" id="{4078D9C9-D0EC-4B8B-92E5-936A87093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486" y="3225707"/>
            <a:ext cx="5389346" cy="1206302"/>
          </a:xfrm>
          <a:prstGeom prst="rect">
            <a:avLst/>
          </a:prstGeom>
        </p:spPr>
      </p:pic>
      <mc:AlternateContent xmlns:mc="http://schemas.openxmlformats.org/markup-compatibility/2006" xmlns:a14="http://schemas.microsoft.com/office/drawing/2010/main">
        <mc:Choice Requires="a14">
          <p:sp>
            <p:nvSpPr>
              <p:cNvPr id="7" name="TextBox 16">
                <a:extLst>
                  <a:ext uri="{FF2B5EF4-FFF2-40B4-BE49-F238E27FC236}">
                    <a16:creationId xmlns:a16="http://schemas.microsoft.com/office/drawing/2014/main" xmlns="" id="{88AF7C97-A267-40C7-BA84-E3ECFDFE081C}"/>
                  </a:ext>
                </a:extLst>
              </p:cNvPr>
              <p:cNvSpPr txBox="1"/>
              <p:nvPr/>
            </p:nvSpPr>
            <p:spPr>
              <a:xfrm>
                <a:off x="1439290" y="4608524"/>
                <a:ext cx="2613985" cy="265329"/>
              </a:xfrm>
              <a:prstGeom prst="rect">
                <a:avLst/>
              </a:prstGeom>
              <a:noFill/>
            </p:spPr>
            <p:txBody>
              <a:bodyPr wrap="none" lIns="0" tIns="0" rIns="0" bIns="0" rtlCol="0">
                <a:spAutoFit/>
              </a:bodyPr>
              <a:lstStyle/>
              <a:p>
                <a14:m>
                  <m:oMath xmlns:m="http://schemas.openxmlformats.org/officeDocument/2006/math">
                    <m:r>
                      <a:rPr lang="en-US" sz="1687" i="1">
                        <a:solidFill>
                          <a:schemeClr val="accent1"/>
                        </a:solidFill>
                        <a:latin typeface="Cambria Math" charset="0"/>
                      </a:rPr>
                      <m:t>𝑩𝒓</m:t>
                    </m:r>
                    <m:r>
                      <a:rPr lang="en-US" sz="1687" i="1">
                        <a:solidFill>
                          <a:schemeClr val="accent1"/>
                        </a:solidFill>
                        <a:latin typeface="Cambria Math" charset="0"/>
                      </a:rPr>
                      <m:t>(</m:t>
                    </m:r>
                    <m:sSubSup>
                      <m:sSubSupPr>
                        <m:ctrlPr>
                          <a:rPr lang="en-US" sz="1687" i="1">
                            <a:solidFill>
                              <a:schemeClr val="accent1"/>
                            </a:solidFill>
                            <a:latin typeface="Cambria Math"/>
                          </a:rPr>
                        </m:ctrlPr>
                      </m:sSubSupPr>
                      <m:e>
                        <m:r>
                          <a:rPr lang="el-GR" sz="1687" i="1">
                            <a:solidFill>
                              <a:schemeClr val="accent1"/>
                            </a:solidFill>
                            <a:latin typeface="Cambria Math" charset="0"/>
                            <a:ea typeface="Cambria Math" charset="0"/>
                            <a:cs typeface="Cambria Math" charset="0"/>
                          </a:rPr>
                          <m:t>𝜦</m:t>
                        </m:r>
                      </m:e>
                      <m:sub>
                        <m:r>
                          <a:rPr lang="en-US" sz="1687" i="1">
                            <a:solidFill>
                              <a:schemeClr val="accent1"/>
                            </a:solidFill>
                            <a:latin typeface="Cambria Math" charset="0"/>
                          </a:rPr>
                          <m:t>𝒄</m:t>
                        </m:r>
                      </m:sub>
                      <m:sup>
                        <m:r>
                          <a:rPr lang="en-US" sz="1687" i="1">
                            <a:solidFill>
                              <a:schemeClr val="accent1"/>
                            </a:solidFill>
                            <a:latin typeface="Cambria Math" charset="0"/>
                          </a:rPr>
                          <m:t>+</m:t>
                        </m:r>
                      </m:sup>
                    </m:sSubSup>
                    <m:r>
                      <a:rPr lang="is-IS" sz="1687" i="1">
                        <a:solidFill>
                          <a:schemeClr val="accent1"/>
                        </a:solidFill>
                        <a:latin typeface="Cambria Math" charset="0"/>
                        <a:ea typeface="Cambria Math" charset="0"/>
                        <a:cs typeface="Cambria Math" charset="0"/>
                      </a:rPr>
                      <m:t>→</m:t>
                    </m:r>
                    <m:r>
                      <a:rPr lang="en-US" sz="1687" i="1">
                        <a:solidFill>
                          <a:schemeClr val="accent1"/>
                        </a:solidFill>
                        <a:latin typeface="Cambria Math" charset="0"/>
                        <a:ea typeface="Cambria Math" charset="0"/>
                        <a:cs typeface="Cambria Math" charset="0"/>
                      </a:rPr>
                      <m:t>𝒑</m:t>
                    </m:r>
                    <m:r>
                      <a:rPr lang="en-US" sz="1687" i="1">
                        <a:solidFill>
                          <a:schemeClr val="accent1"/>
                        </a:solidFill>
                        <a:latin typeface="Cambria Math" charset="0"/>
                        <a:ea typeface="Cambria Math" charset="0"/>
                        <a:cs typeface="Cambria Math" charset="0"/>
                      </a:rPr>
                      <m:t>𝝓</m:t>
                    </m:r>
                    <m:r>
                      <a:rPr lang="en-US" sz="1687" i="1">
                        <a:solidFill>
                          <a:schemeClr val="accent1"/>
                        </a:solidFill>
                        <a:latin typeface="Cambria Math" charset="0"/>
                      </a:rPr>
                      <m:t>)/|</m:t>
                    </m:r>
                    <m:sSub>
                      <m:sSubPr>
                        <m:ctrlPr>
                          <a:rPr lang="en-US" sz="1687" i="1">
                            <a:solidFill>
                              <a:schemeClr val="accent1"/>
                            </a:solidFill>
                            <a:latin typeface="Cambria Math"/>
                          </a:rPr>
                        </m:ctrlPr>
                      </m:sSubPr>
                      <m:e>
                        <m:r>
                          <a:rPr lang="en-US" sz="1687" i="1">
                            <a:solidFill>
                              <a:schemeClr val="accent1"/>
                            </a:solidFill>
                            <a:latin typeface="Cambria Math" charset="0"/>
                          </a:rPr>
                          <m:t>𝑽</m:t>
                        </m:r>
                      </m:e>
                      <m:sub>
                        <m:r>
                          <a:rPr lang="en-US" sz="1687" i="1">
                            <a:solidFill>
                              <a:schemeClr val="accent1"/>
                            </a:solidFill>
                            <a:latin typeface="Cambria Math" charset="0"/>
                          </a:rPr>
                          <m:t>𝒖𝒔</m:t>
                        </m:r>
                      </m:sub>
                    </m:sSub>
                    <m:sSup>
                      <m:sSupPr>
                        <m:ctrlPr>
                          <a:rPr lang="en-US" sz="1687" i="1">
                            <a:solidFill>
                              <a:schemeClr val="accent1"/>
                            </a:solidFill>
                            <a:latin typeface="Cambria Math"/>
                          </a:rPr>
                        </m:ctrlPr>
                      </m:sSupPr>
                      <m:e>
                        <m:r>
                          <a:rPr lang="en-US" altLang="zh-CN" sz="1687" i="1">
                            <a:solidFill>
                              <a:schemeClr val="accent1"/>
                            </a:solidFill>
                            <a:latin typeface="Cambria Math" charset="0"/>
                          </a:rPr>
                          <m:t>|</m:t>
                        </m:r>
                      </m:e>
                      <m:sup>
                        <m:r>
                          <a:rPr lang="en-US" altLang="zh-CN" sz="1687" i="1">
                            <a:solidFill>
                              <a:schemeClr val="accent1"/>
                            </a:solidFill>
                            <a:latin typeface="Cambria Math" charset="0"/>
                          </a:rPr>
                          <m:t>𝟐</m:t>
                        </m:r>
                      </m:sup>
                    </m:sSup>
                  </m:oMath>
                </a14:m>
                <a:r>
                  <a:rPr lang="zh-CN" altLang="en-US" sz="1687" dirty="0">
                    <a:solidFill>
                      <a:schemeClr val="accent1"/>
                    </a:solidFill>
                  </a:rPr>
                  <a:t> </a:t>
                </a:r>
                <a:r>
                  <a:rPr lang="en-US" altLang="zh-CN" sz="1687" dirty="0">
                    <a:solidFill>
                      <a:schemeClr val="accent1"/>
                    </a:solidFill>
                  </a:rPr>
                  <a:t>=</a:t>
                </a:r>
                <a:r>
                  <a:rPr lang="zh-CN" altLang="en-US" sz="1687" dirty="0">
                    <a:solidFill>
                      <a:schemeClr val="accent1"/>
                    </a:solidFill>
                  </a:rPr>
                  <a:t> </a:t>
                </a:r>
                <a:r>
                  <a:rPr lang="en-US" altLang="zh-CN" sz="1687" dirty="0">
                    <a:solidFill>
                      <a:schemeClr val="accent1"/>
                    </a:solidFill>
                  </a:rPr>
                  <a:t>2</a:t>
                </a:r>
                <a:r>
                  <a:rPr lang="zh-CN" altLang="en-US" sz="1687" dirty="0">
                    <a:solidFill>
                      <a:schemeClr val="accent1"/>
                    </a:solidFill>
                  </a:rPr>
                  <a:t> </a:t>
                </a:r>
                <a:r>
                  <a:rPr lang="en-US" altLang="zh-CN" sz="1687" dirty="0">
                    <a:solidFill>
                      <a:schemeClr val="accent1"/>
                    </a:solidFill>
                  </a:rPr>
                  <a:t>%</a:t>
                </a:r>
                <a:endParaRPr lang="en-US" sz="1687" dirty="0">
                  <a:solidFill>
                    <a:schemeClr val="accent1"/>
                  </a:solidFill>
                </a:endParaRPr>
              </a:p>
            </p:txBody>
          </p:sp>
        </mc:Choice>
        <mc:Fallback xmlns="">
          <p:sp>
            <p:nvSpPr>
              <p:cNvPr id="7" name="TextBox 16">
                <a:extLst>
                  <a:ext uri="{FF2B5EF4-FFF2-40B4-BE49-F238E27FC236}">
                    <a16:creationId xmlns:a16="http://schemas.microsoft.com/office/drawing/2014/main" id="{88AF7C97-A267-40C7-BA84-E3ECFDFE081C}"/>
                  </a:ext>
                </a:extLst>
              </p:cNvPr>
              <p:cNvSpPr txBox="1">
                <a:spLocks noRot="1" noChangeAspect="1" noMove="1" noResize="1" noEditPoints="1" noAdjustHandles="1" noChangeArrowheads="1" noChangeShapeType="1" noTextEdit="1"/>
              </p:cNvSpPr>
              <p:nvPr/>
            </p:nvSpPr>
            <p:spPr>
              <a:xfrm>
                <a:off x="1439290" y="4608524"/>
                <a:ext cx="2613985" cy="265329"/>
              </a:xfrm>
              <a:prstGeom prst="rect">
                <a:avLst/>
              </a:prstGeom>
              <a:blipFill>
                <a:blip r:embed="rId4"/>
                <a:stretch>
                  <a:fillRect l="-2797" t="-22727" r="-3963" b="-45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TextBox 17">
                <a:extLst>
                  <a:ext uri="{FF2B5EF4-FFF2-40B4-BE49-F238E27FC236}">
                    <a16:creationId xmlns:a16="http://schemas.microsoft.com/office/drawing/2014/main" xmlns="" id="{A7C8AEE6-6E0B-4B29-84C7-FCDB7566914D}"/>
                  </a:ext>
                </a:extLst>
              </p:cNvPr>
              <p:cNvSpPr txBox="1"/>
              <p:nvPr/>
            </p:nvSpPr>
            <p:spPr>
              <a:xfrm>
                <a:off x="4701643" y="4611012"/>
                <a:ext cx="2604816" cy="293029"/>
              </a:xfrm>
              <a:prstGeom prst="rect">
                <a:avLst/>
              </a:prstGeom>
              <a:noFill/>
            </p:spPr>
            <p:txBody>
              <a:bodyPr wrap="none" lIns="0" tIns="0" rIns="0" bIns="0" rtlCol="0">
                <a:spAutoFit/>
              </a:bodyPr>
              <a:lstStyle/>
              <a:p>
                <a14:m>
                  <m:oMath xmlns:m="http://schemas.openxmlformats.org/officeDocument/2006/math">
                    <m:r>
                      <a:rPr lang="en-US" sz="1687" i="1">
                        <a:solidFill>
                          <a:schemeClr val="accent1"/>
                        </a:solidFill>
                        <a:latin typeface="Cambria Math" charset="0"/>
                      </a:rPr>
                      <m:t>𝑩𝒓</m:t>
                    </m:r>
                    <m:d>
                      <m:dPr>
                        <m:ctrlPr>
                          <a:rPr lang="en-US" sz="1687" i="1">
                            <a:solidFill>
                              <a:schemeClr val="accent1"/>
                            </a:solidFill>
                            <a:latin typeface="Cambria Math"/>
                          </a:rPr>
                        </m:ctrlPr>
                      </m:dPr>
                      <m:e>
                        <m:sSubSup>
                          <m:sSubSupPr>
                            <m:ctrlPr>
                              <a:rPr lang="en-US" sz="1687" i="1">
                                <a:solidFill>
                                  <a:schemeClr val="accent1"/>
                                </a:solidFill>
                                <a:latin typeface="Cambria Math"/>
                              </a:rPr>
                            </m:ctrlPr>
                          </m:sSubSupPr>
                          <m:e>
                            <m:r>
                              <a:rPr lang="el-GR" sz="1687" i="1">
                                <a:solidFill>
                                  <a:schemeClr val="accent1"/>
                                </a:solidFill>
                                <a:latin typeface="Cambria Math" charset="0"/>
                                <a:ea typeface="Cambria Math" charset="0"/>
                                <a:cs typeface="Cambria Math" charset="0"/>
                              </a:rPr>
                              <m:t>𝜩</m:t>
                            </m:r>
                          </m:e>
                          <m:sub>
                            <m:r>
                              <a:rPr lang="en-US" sz="1687" i="1">
                                <a:solidFill>
                                  <a:schemeClr val="accent1"/>
                                </a:solidFill>
                                <a:latin typeface="Cambria Math" charset="0"/>
                              </a:rPr>
                              <m:t>𝒄𝒄</m:t>
                            </m:r>
                          </m:sub>
                          <m:sup>
                            <m:r>
                              <a:rPr lang="en-US" sz="1687" i="1">
                                <a:solidFill>
                                  <a:schemeClr val="accent1"/>
                                </a:solidFill>
                                <a:latin typeface="Cambria Math" charset="0"/>
                              </a:rPr>
                              <m:t>++</m:t>
                            </m:r>
                          </m:sup>
                        </m:sSubSup>
                        <m:r>
                          <a:rPr lang="is-IS" sz="1687" i="1">
                            <a:solidFill>
                              <a:schemeClr val="accent1"/>
                            </a:solidFill>
                            <a:latin typeface="Cambria Math" charset="0"/>
                            <a:ea typeface="Cambria Math" charset="0"/>
                            <a:cs typeface="Cambria Math" charset="0"/>
                          </a:rPr>
                          <m:t>→</m:t>
                        </m:r>
                        <m:sSubSup>
                          <m:sSubSupPr>
                            <m:ctrlPr>
                              <a:rPr lang="en-US" sz="1687" i="1">
                                <a:solidFill>
                                  <a:schemeClr val="accent1"/>
                                </a:solidFill>
                                <a:latin typeface="Cambria Math"/>
                                <a:ea typeface="Cambria Math" charset="0"/>
                                <a:cs typeface="Cambria Math" charset="0"/>
                              </a:rPr>
                            </m:ctrlPr>
                          </m:sSubSupPr>
                          <m:e>
                            <m:r>
                              <a:rPr lang="el-GR" sz="1687" i="1">
                                <a:solidFill>
                                  <a:schemeClr val="accent1"/>
                                </a:solidFill>
                                <a:latin typeface="Cambria Math" charset="0"/>
                                <a:ea typeface="Cambria Math" charset="0"/>
                                <a:cs typeface="Cambria Math" charset="0"/>
                              </a:rPr>
                              <m:t>𝜮</m:t>
                            </m:r>
                          </m:e>
                          <m:sub>
                            <m:r>
                              <a:rPr lang="en-US" sz="1687" i="1">
                                <a:solidFill>
                                  <a:schemeClr val="accent1"/>
                                </a:solidFill>
                                <a:latin typeface="Cambria Math" charset="0"/>
                                <a:ea typeface="Cambria Math" charset="0"/>
                                <a:cs typeface="Cambria Math" charset="0"/>
                              </a:rPr>
                              <m:t>𝒄</m:t>
                            </m:r>
                          </m:sub>
                          <m:sup>
                            <m:r>
                              <a:rPr lang="en-US" sz="1687" i="1">
                                <a:solidFill>
                                  <a:schemeClr val="accent1"/>
                                </a:solidFill>
                                <a:latin typeface="Cambria Math" charset="0"/>
                                <a:ea typeface="Cambria Math" charset="0"/>
                                <a:cs typeface="Cambria Math" charset="0"/>
                              </a:rPr>
                              <m:t>++</m:t>
                            </m:r>
                          </m:sup>
                        </m:sSubSup>
                        <m:sSup>
                          <m:sSupPr>
                            <m:ctrlPr>
                              <a:rPr lang="is-IS" sz="1687" i="1">
                                <a:solidFill>
                                  <a:schemeClr val="accent1"/>
                                </a:solidFill>
                                <a:latin typeface="Cambria Math"/>
                                <a:ea typeface="Cambria Math" charset="0"/>
                                <a:cs typeface="Cambria Math" charset="0"/>
                              </a:rPr>
                            </m:ctrlPr>
                          </m:sSupPr>
                          <m:e>
                            <m:acc>
                              <m:accPr>
                                <m:chr m:val="̅"/>
                                <m:ctrlPr>
                                  <a:rPr lang="is-IS" sz="1687" i="1">
                                    <a:solidFill>
                                      <a:schemeClr val="accent1"/>
                                    </a:solidFill>
                                    <a:latin typeface="Cambria Math"/>
                                    <a:ea typeface="Cambria Math" charset="0"/>
                                    <a:cs typeface="Cambria Math" charset="0"/>
                                  </a:rPr>
                                </m:ctrlPr>
                              </m:accPr>
                              <m:e>
                                <m:r>
                                  <a:rPr lang="en-US" sz="1687" i="1">
                                    <a:solidFill>
                                      <a:schemeClr val="accent1"/>
                                    </a:solidFill>
                                    <a:latin typeface="Cambria Math" charset="0"/>
                                    <a:ea typeface="Cambria Math" charset="0"/>
                                    <a:cs typeface="Cambria Math" charset="0"/>
                                  </a:rPr>
                                  <m:t>𝑲</m:t>
                                </m:r>
                              </m:e>
                            </m:acc>
                          </m:e>
                          <m:sup>
                            <m:r>
                              <a:rPr lang="en-US" sz="1687" i="1">
                                <a:solidFill>
                                  <a:schemeClr val="accent1"/>
                                </a:solidFill>
                                <a:latin typeface="Cambria Math" charset="0"/>
                                <a:ea typeface="Cambria Math" charset="0"/>
                                <a:cs typeface="Cambria Math" charset="0"/>
                              </a:rPr>
                              <m:t>∗</m:t>
                            </m:r>
                            <m:r>
                              <a:rPr lang="en-US" sz="1687" i="1">
                                <a:solidFill>
                                  <a:schemeClr val="accent1"/>
                                </a:solidFill>
                                <a:latin typeface="Cambria Math" charset="0"/>
                                <a:ea typeface="Cambria Math" charset="0"/>
                                <a:cs typeface="Cambria Math" charset="0"/>
                              </a:rPr>
                              <m:t>𝟎</m:t>
                            </m:r>
                          </m:sup>
                        </m:sSup>
                      </m:e>
                    </m:d>
                    <m:r>
                      <a:rPr lang="zh-CN" altLang="en-US" sz="1687" i="1">
                        <a:solidFill>
                          <a:schemeClr val="accent1"/>
                        </a:solidFill>
                        <a:latin typeface="Cambria Math" charset="0"/>
                        <a:ea typeface="Cambria Math" charset="0"/>
                        <a:cs typeface="Cambria Math" charset="0"/>
                      </a:rPr>
                      <m:t> </m:t>
                    </m:r>
                  </m:oMath>
                </a14:m>
                <a:r>
                  <a:rPr lang="en-US" altLang="zh-CN" sz="1687" dirty="0">
                    <a:solidFill>
                      <a:schemeClr val="accent1"/>
                    </a:solidFill>
                  </a:rPr>
                  <a:t>=</a:t>
                </a:r>
                <a:r>
                  <a:rPr lang="zh-CN" altLang="en-US" sz="1687" dirty="0">
                    <a:solidFill>
                      <a:schemeClr val="accent1"/>
                    </a:solidFill>
                  </a:rPr>
                  <a:t> </a:t>
                </a:r>
                <a:r>
                  <a:rPr lang="en-US" altLang="zh-CN" sz="1687" dirty="0">
                    <a:solidFill>
                      <a:schemeClr val="accent1"/>
                    </a:solidFill>
                  </a:rPr>
                  <a:t>O(%)</a:t>
                </a:r>
                <a:endParaRPr lang="en-US" sz="1687" dirty="0">
                  <a:solidFill>
                    <a:schemeClr val="accent1"/>
                  </a:solidFill>
                </a:endParaRPr>
              </a:p>
            </p:txBody>
          </p:sp>
        </mc:Choice>
        <mc:Fallback xmlns="">
          <p:sp>
            <p:nvSpPr>
              <p:cNvPr id="8" name="TextBox 17">
                <a:extLst>
                  <a:ext uri="{FF2B5EF4-FFF2-40B4-BE49-F238E27FC236}">
                    <a16:creationId xmlns:a16="http://schemas.microsoft.com/office/drawing/2014/main" id="{A7C8AEE6-6E0B-4B29-84C7-FCDB7566914D}"/>
                  </a:ext>
                </a:extLst>
              </p:cNvPr>
              <p:cNvSpPr txBox="1">
                <a:spLocks noRot="1" noChangeAspect="1" noMove="1" noResize="1" noEditPoints="1" noAdjustHandles="1" noChangeArrowheads="1" noChangeShapeType="1" noTextEdit="1"/>
              </p:cNvSpPr>
              <p:nvPr/>
            </p:nvSpPr>
            <p:spPr>
              <a:xfrm>
                <a:off x="4701643" y="4611012"/>
                <a:ext cx="2604816" cy="293029"/>
              </a:xfrm>
              <a:prstGeom prst="rect">
                <a:avLst/>
              </a:prstGeom>
              <a:blipFill>
                <a:blip r:embed="rId5"/>
                <a:stretch>
                  <a:fillRect l="-2804" t="-18750" r="-3738" b="-37500"/>
                </a:stretch>
              </a:blipFill>
            </p:spPr>
            <p:txBody>
              <a:bodyPr/>
              <a:lstStyle/>
              <a:p>
                <a:r>
                  <a:rPr lang="zh-CN" altLang="en-US">
                    <a:noFill/>
                  </a:rPr>
                  <a:t> </a:t>
                </a:r>
              </a:p>
            </p:txBody>
          </p:sp>
        </mc:Fallback>
      </mc:AlternateContent>
      <p:cxnSp>
        <p:nvCxnSpPr>
          <p:cNvPr id="9" name="Straight Arrow Connector 19">
            <a:extLst>
              <a:ext uri="{FF2B5EF4-FFF2-40B4-BE49-F238E27FC236}">
                <a16:creationId xmlns:a16="http://schemas.microsoft.com/office/drawing/2014/main" xmlns="" id="{168114D0-BAD3-4E46-84AA-B22CB91914E7}"/>
              </a:ext>
            </a:extLst>
          </p:cNvPr>
          <p:cNvCxnSpPr/>
          <p:nvPr/>
        </p:nvCxnSpPr>
        <p:spPr>
          <a:xfrm>
            <a:off x="4233112" y="4760006"/>
            <a:ext cx="282030" cy="2488"/>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22">
                <a:extLst>
                  <a:ext uri="{FF2B5EF4-FFF2-40B4-BE49-F238E27FC236}">
                    <a16:creationId xmlns:a16="http://schemas.microsoft.com/office/drawing/2014/main" xmlns="" id="{1557F4F7-D7EF-41FA-BAA9-55CC1EC3CEA8}"/>
                  </a:ext>
                </a:extLst>
              </p:cNvPr>
              <p:cNvSpPr/>
              <p:nvPr/>
            </p:nvSpPr>
            <p:spPr>
              <a:xfrm>
                <a:off x="4834113" y="5157405"/>
                <a:ext cx="2021515" cy="3519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87" i="1">
                              <a:solidFill>
                                <a:schemeClr val="accent1"/>
                              </a:solidFill>
                              <a:latin typeface="Cambria Math"/>
                              <a:ea typeface="Helvetica" charset="0"/>
                              <a:cs typeface="Helvetica" charset="0"/>
                            </a:rPr>
                          </m:ctrlPr>
                        </m:sSubSupPr>
                        <m:e>
                          <m:r>
                            <a:rPr lang="el-GR" sz="1687" i="1">
                              <a:solidFill>
                                <a:schemeClr val="accent1"/>
                              </a:solidFill>
                              <a:latin typeface="Cambria Math" charset="0"/>
                              <a:ea typeface="Cambria Math" charset="0"/>
                              <a:cs typeface="Cambria Math" charset="0"/>
                            </a:rPr>
                            <m:t>𝜩</m:t>
                          </m:r>
                        </m:e>
                        <m:sub>
                          <m:r>
                            <a:rPr lang="en-US" sz="1687" i="1">
                              <a:solidFill>
                                <a:schemeClr val="accent1"/>
                              </a:solidFill>
                              <a:latin typeface="Cambria Math" charset="0"/>
                              <a:ea typeface="Helvetica" charset="0"/>
                              <a:cs typeface="Helvetica" charset="0"/>
                            </a:rPr>
                            <m:t>𝒄𝒄</m:t>
                          </m:r>
                        </m:sub>
                        <m:sup>
                          <m:r>
                            <a:rPr lang="en-US" sz="1687" i="1">
                              <a:solidFill>
                                <a:schemeClr val="accent1"/>
                              </a:solidFill>
                              <a:latin typeface="Cambria Math" charset="0"/>
                              <a:ea typeface="Helvetica" charset="0"/>
                              <a:cs typeface="Helvetica" charset="0"/>
                            </a:rPr>
                            <m:t>++</m:t>
                          </m:r>
                        </m:sup>
                      </m:sSubSup>
                      <m:r>
                        <a:rPr lang="is-IS" sz="1687" i="1">
                          <a:solidFill>
                            <a:schemeClr val="accent1"/>
                          </a:solidFill>
                          <a:latin typeface="Cambria Math" charset="0"/>
                          <a:ea typeface="Cambria Math" charset="0"/>
                          <a:cs typeface="Cambria Math" charset="0"/>
                        </a:rPr>
                        <m:t>→</m:t>
                      </m:r>
                      <m:sSubSup>
                        <m:sSubSupPr>
                          <m:ctrlPr>
                            <a:rPr lang="en-US" sz="1687" i="1">
                              <a:solidFill>
                                <a:schemeClr val="accent1"/>
                              </a:solidFill>
                              <a:latin typeface="Cambria Math"/>
                              <a:ea typeface="Cambria Math" charset="0"/>
                              <a:cs typeface="Cambria Math" charset="0"/>
                            </a:rPr>
                          </m:ctrlPr>
                        </m:sSubSupPr>
                        <m:e>
                          <m:r>
                            <a:rPr lang="el-GR" sz="1687" i="1">
                              <a:solidFill>
                                <a:schemeClr val="accent1"/>
                              </a:solidFill>
                              <a:latin typeface="Cambria Math" charset="0"/>
                              <a:ea typeface="Cambria Math" charset="0"/>
                              <a:cs typeface="Cambria Math" charset="0"/>
                            </a:rPr>
                            <m:t>𝜦</m:t>
                          </m:r>
                        </m:e>
                        <m:sub>
                          <m:r>
                            <a:rPr lang="en-US" sz="1687" i="1">
                              <a:solidFill>
                                <a:schemeClr val="accent1"/>
                              </a:solidFill>
                              <a:latin typeface="Cambria Math" charset="0"/>
                              <a:ea typeface="Cambria Math" charset="0"/>
                              <a:cs typeface="Cambria Math" charset="0"/>
                            </a:rPr>
                            <m:t>𝒄</m:t>
                          </m:r>
                        </m:sub>
                        <m:sup>
                          <m:r>
                            <a:rPr lang="en-US" sz="1687" i="1">
                              <a:solidFill>
                                <a:schemeClr val="accent1"/>
                              </a:solidFill>
                              <a:latin typeface="Cambria Math" charset="0"/>
                              <a:ea typeface="Cambria Math" charset="0"/>
                              <a:cs typeface="Cambria Math" charset="0"/>
                            </a:rPr>
                            <m:t>+</m:t>
                          </m:r>
                        </m:sup>
                      </m:sSubSup>
                      <m:sSup>
                        <m:sSupPr>
                          <m:ctrlPr>
                            <a:rPr lang="en-US" sz="1687" i="1">
                              <a:solidFill>
                                <a:schemeClr val="accent1"/>
                              </a:solidFill>
                              <a:latin typeface="Cambria Math"/>
                              <a:ea typeface="Cambria Math" charset="0"/>
                              <a:cs typeface="Cambria Math" charset="0"/>
                            </a:rPr>
                          </m:ctrlPr>
                        </m:sSupPr>
                        <m:e>
                          <m:sSup>
                            <m:sSupPr>
                              <m:ctrlPr>
                                <a:rPr lang="en-US" sz="1687" i="1">
                                  <a:solidFill>
                                    <a:schemeClr val="accent1"/>
                                  </a:solidFill>
                                  <a:latin typeface="Cambria Math"/>
                                  <a:ea typeface="Cambria Math" charset="0"/>
                                  <a:cs typeface="Cambria Math" charset="0"/>
                                </a:rPr>
                              </m:ctrlPr>
                            </m:sSupPr>
                            <m:e>
                              <m:r>
                                <a:rPr lang="en-US" sz="1687" i="1">
                                  <a:solidFill>
                                    <a:schemeClr val="accent1"/>
                                  </a:solidFill>
                                  <a:latin typeface="Cambria Math" charset="0"/>
                                  <a:ea typeface="Cambria Math" charset="0"/>
                                  <a:cs typeface="Cambria Math" charset="0"/>
                                </a:rPr>
                                <m:t>𝝅</m:t>
                              </m:r>
                            </m:e>
                            <m:sup>
                              <m:r>
                                <a:rPr lang="en-US" sz="1687" i="1">
                                  <a:solidFill>
                                    <a:schemeClr val="accent1"/>
                                  </a:solidFill>
                                  <a:latin typeface="Cambria Math" charset="0"/>
                                  <a:ea typeface="Cambria Math" charset="0"/>
                                  <a:cs typeface="Cambria Math" charset="0"/>
                                </a:rPr>
                                <m:t>+</m:t>
                              </m:r>
                            </m:sup>
                          </m:sSup>
                          <m:r>
                            <a:rPr lang="en-US" sz="1687" i="1">
                              <a:solidFill>
                                <a:schemeClr val="accent1"/>
                              </a:solidFill>
                              <a:latin typeface="Cambria Math" charset="0"/>
                              <a:ea typeface="Cambria Math" charset="0"/>
                              <a:cs typeface="Cambria Math" charset="0"/>
                            </a:rPr>
                            <m:t>𝑲</m:t>
                          </m:r>
                        </m:e>
                        <m:sup>
                          <m:r>
                            <a:rPr lang="en-US" sz="1687" i="1">
                              <a:solidFill>
                                <a:schemeClr val="accent1"/>
                              </a:solidFill>
                              <a:latin typeface="Cambria Math" charset="0"/>
                              <a:ea typeface="Cambria Math" charset="0"/>
                              <a:cs typeface="Cambria Math" charset="0"/>
                            </a:rPr>
                            <m:t>−</m:t>
                          </m:r>
                        </m:sup>
                      </m:sSup>
                      <m:sSup>
                        <m:sSupPr>
                          <m:ctrlPr>
                            <a:rPr lang="en-US" sz="1687" i="1">
                              <a:solidFill>
                                <a:schemeClr val="accent1"/>
                              </a:solidFill>
                              <a:latin typeface="Cambria Math"/>
                              <a:ea typeface="Cambria Math" charset="0"/>
                              <a:cs typeface="Cambria Math" charset="0"/>
                            </a:rPr>
                          </m:ctrlPr>
                        </m:sSupPr>
                        <m:e>
                          <m:r>
                            <a:rPr lang="en-US" sz="1687" i="1">
                              <a:solidFill>
                                <a:schemeClr val="accent1"/>
                              </a:solidFill>
                              <a:latin typeface="Cambria Math" charset="0"/>
                              <a:ea typeface="Cambria Math" charset="0"/>
                              <a:cs typeface="Cambria Math" charset="0"/>
                            </a:rPr>
                            <m:t>𝝅</m:t>
                          </m:r>
                        </m:e>
                        <m:sup>
                          <m:r>
                            <a:rPr lang="en-US" sz="1687" i="1">
                              <a:solidFill>
                                <a:schemeClr val="accent1"/>
                              </a:solidFill>
                              <a:latin typeface="Cambria Math" charset="0"/>
                              <a:ea typeface="Cambria Math" charset="0"/>
                              <a:cs typeface="Cambria Math" charset="0"/>
                            </a:rPr>
                            <m:t>+</m:t>
                          </m:r>
                        </m:sup>
                      </m:sSup>
                    </m:oMath>
                  </m:oMathPara>
                </a14:m>
                <a:endParaRPr lang="en-US" sz="1687" dirty="0">
                  <a:solidFill>
                    <a:schemeClr val="accent1"/>
                  </a:solidFill>
                </a:endParaRPr>
              </a:p>
            </p:txBody>
          </p:sp>
        </mc:Choice>
        <mc:Fallback xmlns="">
          <p:sp>
            <p:nvSpPr>
              <p:cNvPr id="10" name="Rectangle 22">
                <a:extLst>
                  <a:ext uri="{FF2B5EF4-FFF2-40B4-BE49-F238E27FC236}">
                    <a16:creationId xmlns:a16="http://schemas.microsoft.com/office/drawing/2014/main" id="{1557F4F7-D7EF-41FA-BAA9-55CC1EC3CEA8}"/>
                  </a:ext>
                </a:extLst>
              </p:cNvPr>
              <p:cNvSpPr>
                <a:spLocks noRot="1" noChangeAspect="1" noMove="1" noResize="1" noEditPoints="1" noAdjustHandles="1" noChangeArrowheads="1" noChangeShapeType="1" noTextEdit="1"/>
              </p:cNvSpPr>
              <p:nvPr/>
            </p:nvSpPr>
            <p:spPr>
              <a:xfrm>
                <a:off x="4834113" y="5157405"/>
                <a:ext cx="2021515" cy="351956"/>
              </a:xfrm>
              <a:prstGeom prst="rect">
                <a:avLst/>
              </a:prstGeom>
              <a:blipFill>
                <a:blip r:embed="rId6"/>
                <a:stretch>
                  <a:fillRect/>
                </a:stretch>
              </a:blipFill>
            </p:spPr>
            <p:txBody>
              <a:bodyPr/>
              <a:lstStyle/>
              <a:p>
                <a:r>
                  <a:rPr lang="zh-CN" altLang="en-US">
                    <a:noFill/>
                  </a:rPr>
                  <a:t> </a:t>
                </a:r>
              </a:p>
            </p:txBody>
          </p:sp>
        </mc:Fallback>
      </mc:AlternateContent>
      <p:cxnSp>
        <p:nvCxnSpPr>
          <p:cNvPr id="11" name="Straight Arrow Connector 23">
            <a:extLst>
              <a:ext uri="{FF2B5EF4-FFF2-40B4-BE49-F238E27FC236}">
                <a16:creationId xmlns:a16="http://schemas.microsoft.com/office/drawing/2014/main" xmlns="" id="{E487159E-6624-40BA-9EF9-0373ABAAE1A0}"/>
              </a:ext>
            </a:extLst>
          </p:cNvPr>
          <p:cNvCxnSpPr/>
          <p:nvPr/>
        </p:nvCxnSpPr>
        <p:spPr>
          <a:xfrm>
            <a:off x="6070875" y="4888417"/>
            <a:ext cx="0" cy="268988"/>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xmlns="" id="{B5D62131-D81C-42D0-B5CD-A45483D7A640}"/>
              </a:ext>
            </a:extLst>
          </p:cNvPr>
          <p:cNvSpPr txBox="1"/>
          <p:nvPr/>
        </p:nvSpPr>
        <p:spPr>
          <a:xfrm>
            <a:off x="3961159" y="5485372"/>
            <a:ext cx="3760966" cy="395365"/>
          </a:xfrm>
          <a:prstGeom prst="rect">
            <a:avLst/>
          </a:prstGeom>
          <a:noFill/>
        </p:spPr>
        <p:txBody>
          <a:bodyPr wrap="none" rtlCol="0">
            <a:spAutoFit/>
          </a:bodyPr>
          <a:lstStyle/>
          <a:p>
            <a:r>
              <a:rPr lang="en-US" sz="1969" dirty="0">
                <a:solidFill>
                  <a:srgbClr val="FF0000"/>
                </a:solidFill>
                <a:latin typeface="Helvetica" charset="0"/>
                <a:ea typeface="Helvetica" charset="0"/>
                <a:cs typeface="Helvetica" charset="0"/>
              </a:rPr>
              <a:t>Large enough for observation</a:t>
            </a:r>
          </a:p>
        </p:txBody>
      </p:sp>
      <mc:AlternateContent xmlns:mc="http://schemas.openxmlformats.org/markup-compatibility/2006" xmlns:a14="http://schemas.microsoft.com/office/drawing/2010/main">
        <mc:Choice Requires="a14">
          <p:sp>
            <p:nvSpPr>
              <p:cNvPr id="13" name="TextBox 26">
                <a:extLst>
                  <a:ext uri="{FF2B5EF4-FFF2-40B4-BE49-F238E27FC236}">
                    <a16:creationId xmlns:a16="http://schemas.microsoft.com/office/drawing/2014/main" xmlns="" id="{0FA0EC9B-A656-410E-828F-7F5716094CDB}"/>
                  </a:ext>
                </a:extLst>
              </p:cNvPr>
              <p:cNvSpPr txBox="1"/>
              <p:nvPr/>
            </p:nvSpPr>
            <p:spPr>
              <a:xfrm>
                <a:off x="759318" y="6030853"/>
                <a:ext cx="7732373" cy="481799"/>
              </a:xfrm>
              <a:prstGeom prst="rect">
                <a:avLst/>
              </a:prstGeom>
              <a:noFill/>
            </p:spPr>
            <p:txBody>
              <a:bodyPr wrap="none" rtlCol="0">
                <a:spAutoFit/>
              </a:bodyPr>
              <a:lstStyle/>
              <a:p>
                <a:r>
                  <a:rPr lang="en-US" sz="2531" dirty="0">
                    <a:solidFill>
                      <a:srgbClr val="FF0000"/>
                    </a:solidFill>
                    <a:latin typeface="Helvetica" charset="0"/>
                    <a:ea typeface="Helvetica" charset="0"/>
                    <a:cs typeface="Helvetica" charset="0"/>
                  </a:rPr>
                  <a:t> </a:t>
                </a:r>
                <a14:m>
                  <m:oMath xmlns:m="http://schemas.openxmlformats.org/officeDocument/2006/math">
                    <m:sSubSup>
                      <m:sSubSupPr>
                        <m:ctrlPr>
                          <a:rPr lang="en-US" altLang="zh-CN" sz="2531" i="1">
                            <a:solidFill>
                              <a:srgbClr val="FF0000"/>
                            </a:solidFill>
                            <a:latin typeface="Cambria Math"/>
                            <a:cs typeface="Helvetica" charset="0"/>
                          </a:rPr>
                        </m:ctrlPr>
                      </m:sSubSupPr>
                      <m:e>
                        <m:r>
                          <a:rPr lang="zh-CN" altLang="en-US" sz="2531" i="1">
                            <a:solidFill>
                              <a:srgbClr val="FF0000"/>
                            </a:solidFill>
                            <a:latin typeface="Cambria Math" panose="02040503050406030204" pitchFamily="18" charset="0"/>
                            <a:cs typeface="Helvetica" charset="0"/>
                          </a:rPr>
                          <m:t>𝚲</m:t>
                        </m:r>
                      </m:e>
                      <m:sub>
                        <m:r>
                          <a:rPr lang="en-US" altLang="zh-CN" sz="2531" i="1">
                            <a:solidFill>
                              <a:srgbClr val="FF0000"/>
                            </a:solidFill>
                            <a:latin typeface="Cambria Math" panose="02040503050406030204" pitchFamily="18" charset="0"/>
                            <a:cs typeface="Helvetica" charset="0"/>
                          </a:rPr>
                          <m:t>𝒄</m:t>
                        </m:r>
                      </m:sub>
                      <m:sup>
                        <m:r>
                          <a:rPr lang="en-US" altLang="zh-CN" sz="2531" i="1">
                            <a:solidFill>
                              <a:srgbClr val="FF0000"/>
                            </a:solidFill>
                            <a:latin typeface="Cambria Math" panose="02040503050406030204" pitchFamily="18" charset="0"/>
                            <a:cs typeface="Helvetica" charset="0"/>
                          </a:rPr>
                          <m:t>+</m:t>
                        </m:r>
                      </m:sup>
                    </m:sSubSup>
                  </m:oMath>
                </a14:m>
                <a:r>
                  <a:rPr lang="en-US" sz="2531" dirty="0">
                    <a:solidFill>
                      <a:srgbClr val="FF0000"/>
                    </a:solidFill>
                    <a:latin typeface="Helvetica" charset="0"/>
                    <a:ea typeface="Helvetica" charset="0"/>
                    <a:cs typeface="Helvetica" charset="0"/>
                  </a:rPr>
                  <a:t> BFs from BESIII  Stronger predictive power</a:t>
                </a:r>
              </a:p>
            </p:txBody>
          </p:sp>
        </mc:Choice>
        <mc:Fallback xmlns="">
          <p:sp>
            <p:nvSpPr>
              <p:cNvPr id="13" name="TextBox 26">
                <a:extLst>
                  <a:ext uri="{FF2B5EF4-FFF2-40B4-BE49-F238E27FC236}">
                    <a16:creationId xmlns="" xmlns:a16="http://schemas.microsoft.com/office/drawing/2014/main" xmlns:a14="http://schemas.microsoft.com/office/drawing/2010/main" id="{0FA0EC9B-A656-410E-828F-7F5716094CDB}"/>
                  </a:ext>
                </a:extLst>
              </p:cNvPr>
              <p:cNvSpPr txBox="1">
                <a:spLocks noRot="1" noChangeAspect="1" noMove="1" noResize="1" noEditPoints="1" noAdjustHandles="1" noChangeArrowheads="1" noChangeShapeType="1" noTextEdit="1"/>
              </p:cNvSpPr>
              <p:nvPr/>
            </p:nvSpPr>
            <p:spPr>
              <a:xfrm>
                <a:off x="759318" y="6030853"/>
                <a:ext cx="7732373" cy="481799"/>
              </a:xfrm>
              <a:prstGeom prst="rect">
                <a:avLst/>
              </a:prstGeom>
              <a:blipFill rotWithShape="1">
                <a:blip r:embed="rId7"/>
                <a:stretch>
                  <a:fillRect t="-12658" r="-473" b="-31646"/>
                </a:stretch>
              </a:blipFill>
            </p:spPr>
            <p:txBody>
              <a:bodyPr/>
              <a:lstStyle/>
              <a:p>
                <a:r>
                  <a:rPr lang="zh-CN" altLang="en-US">
                    <a:noFill/>
                  </a:rPr>
                  <a:t> </a:t>
                </a:r>
              </a:p>
            </p:txBody>
          </p:sp>
        </mc:Fallback>
      </mc:AlternateContent>
      <p:sp>
        <p:nvSpPr>
          <p:cNvPr id="6" name="Date Placeholder 5"/>
          <p:cNvSpPr>
            <a:spLocks noGrp="1"/>
          </p:cNvSpPr>
          <p:nvPr>
            <p:ph type="dt" sz="half" idx="10"/>
          </p:nvPr>
        </p:nvSpPr>
        <p:spPr/>
        <p:txBody>
          <a:bodyPr/>
          <a:lstStyle/>
          <a:p>
            <a:r>
              <a:rPr lang="en-US" altLang="zh-CN" smtClean="0"/>
              <a:t>HFCPV2019</a:t>
            </a:r>
            <a:endParaRPr lang="zh-CN" altLang="en-US"/>
          </a:p>
        </p:txBody>
      </p:sp>
      <p:sp>
        <p:nvSpPr>
          <p:cNvPr id="14" name="Footer Placeholder 13"/>
          <p:cNvSpPr>
            <a:spLocks noGrp="1"/>
          </p:cNvSpPr>
          <p:nvPr>
            <p:ph type="ftr" sz="quarter" idx="11"/>
          </p:nvPr>
        </p:nvSpPr>
        <p:spPr/>
        <p:txBody>
          <a:bodyPr/>
          <a:lstStyle/>
          <a:p>
            <a:r>
              <a:rPr lang="en-US" altLang="zh-CN" smtClean="0"/>
              <a:t>G.S. Huang: STCF</a:t>
            </a:r>
            <a:endParaRPr lang="zh-CN" altLang="en-US" dirty="0"/>
          </a:p>
        </p:txBody>
      </p:sp>
      <p:sp>
        <p:nvSpPr>
          <p:cNvPr id="15" name="Slide Number Placeholder 14"/>
          <p:cNvSpPr>
            <a:spLocks noGrp="1"/>
          </p:cNvSpPr>
          <p:nvPr>
            <p:ph type="sldNum" sz="quarter" idx="12"/>
          </p:nvPr>
        </p:nvSpPr>
        <p:spPr/>
        <p:txBody>
          <a:bodyPr/>
          <a:lstStyle/>
          <a:p>
            <a:fld id="{C973300C-797F-D148-A78D-320196FBAF04}" type="slidenum">
              <a:rPr lang="en-US" smtClean="0"/>
              <a:pPr/>
              <a:t>8</a:t>
            </a:fld>
            <a:endParaRPr lang="en-US" dirty="0"/>
          </a:p>
        </p:txBody>
      </p:sp>
    </p:spTree>
    <p:extLst>
      <p:ext uri="{BB962C8B-B14F-4D97-AF65-F5344CB8AC3E}">
        <p14:creationId xmlns:p14="http://schemas.microsoft.com/office/powerpoint/2010/main" val="4185476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228600" y="0"/>
            <a:ext cx="8474658" cy="685800"/>
          </a:xfrm>
        </p:spPr>
        <p:txBody>
          <a:bodyPr/>
          <a:lstStyle/>
          <a:p>
            <a:r>
              <a:rPr lang="en-US" altLang="zh-CN" sz="4000" dirty="0">
                <a:latin typeface="Times New Roman" panose="02020603050405020304" pitchFamily="18" charset="0"/>
                <a:cs typeface="Times New Roman" panose="02020603050405020304" pitchFamily="18" charset="0"/>
                <a:sym typeface="Symbol" panose="05050102010706020507" pitchFamily="18" charset="2"/>
              </a:rPr>
              <a:t>Some limitations for BEPCII/BESIII</a:t>
            </a:r>
            <a:endParaRPr lang="zh-CN" altLang="en-US" sz="4000" dirty="0"/>
          </a:p>
        </p:txBody>
      </p:sp>
      <p:sp>
        <p:nvSpPr>
          <p:cNvPr id="8" name="Content Placeholder 2"/>
          <p:cNvSpPr>
            <a:spLocks noGrp="1"/>
          </p:cNvSpPr>
          <p:nvPr/>
        </p:nvSpPr>
        <p:spPr>
          <a:xfrm>
            <a:off x="0" y="5263088"/>
            <a:ext cx="9144000" cy="1366311"/>
          </a:xfrm>
          <a:prstGeom prst="rect">
            <a:avLst/>
          </a:prstGeom>
          <a:solidFill>
            <a:srgbClr val="FFFF00"/>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sz="2800" b="1" dirty="0">
                <a:latin typeface="Times New Roman" panose="02020603050405020304" pitchFamily="18" charset="0"/>
                <a:cs typeface="Times New Roman" panose="02020603050405020304" pitchFamily="18" charset="0"/>
              </a:rPr>
              <a:t>A </a:t>
            </a:r>
            <a:r>
              <a:rPr lang="en-US" sz="2800" b="1" dirty="0">
                <a:solidFill>
                  <a:srgbClr val="FF0000"/>
                </a:solidFill>
                <a:latin typeface="Times New Roman" panose="02020603050405020304" pitchFamily="18" charset="0"/>
                <a:cs typeface="Times New Roman" panose="02020603050405020304" pitchFamily="18" charset="0"/>
              </a:rPr>
              <a:t>Super </a:t>
            </a:r>
            <a:r>
              <a:rPr lang="en-US" sz="28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-charm </a:t>
            </a:r>
            <a:r>
              <a:rPr lang="en-US" sz="2800" b="1" dirty="0" smtClean="0">
                <a:solidFill>
                  <a:srgbClr val="FF0000"/>
                </a:solidFill>
                <a:latin typeface="Times New Roman" panose="02020603050405020304" pitchFamily="18" charset="0"/>
                <a:cs typeface="Times New Roman" panose="02020603050405020304" pitchFamily="18" charset="0"/>
              </a:rPr>
              <a:t>Factory</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is </a:t>
            </a:r>
            <a:r>
              <a:rPr lang="en-US" sz="2800" b="1" dirty="0" smtClean="0">
                <a:latin typeface="Times New Roman" panose="02020603050405020304" pitchFamily="18" charset="0"/>
                <a:cs typeface="Times New Roman" panose="02020603050405020304" pitchFamily="18" charset="0"/>
              </a:rPr>
              <a:t>a</a:t>
            </a:r>
            <a:r>
              <a:rPr lang="en-US" sz="2800" b="1" dirty="0" smtClean="0">
                <a:solidFill>
                  <a:srgbClr val="0036FA"/>
                </a:solidFill>
                <a:latin typeface="Times New Roman" panose="02020603050405020304" pitchFamily="18" charset="0"/>
                <a:cs typeface="Times New Roman" panose="02020603050405020304" pitchFamily="18" charset="0"/>
              </a:rPr>
              <a:t> natural </a:t>
            </a:r>
            <a:r>
              <a:rPr lang="en-US" sz="2800" b="1" dirty="0">
                <a:solidFill>
                  <a:srgbClr val="0036FA"/>
                </a:solidFill>
                <a:latin typeface="Times New Roman" panose="02020603050405020304" pitchFamily="18" charset="0"/>
                <a:cs typeface="Times New Roman" panose="02020603050405020304" pitchFamily="18" charset="0"/>
              </a:rPr>
              <a:t>extension </a:t>
            </a:r>
            <a:r>
              <a:rPr lang="en-US" sz="2800" b="1" dirty="0">
                <a:latin typeface="Times New Roman" panose="02020603050405020304" pitchFamily="18" charset="0"/>
                <a:cs typeface="Times New Roman" panose="02020603050405020304" pitchFamily="18" charset="0"/>
              </a:rPr>
              <a:t>and </a:t>
            </a:r>
            <a:r>
              <a:rPr lang="en-US" sz="2800" b="1" dirty="0" smtClean="0">
                <a:solidFill>
                  <a:srgbClr val="0036FA"/>
                </a:solidFill>
                <a:latin typeface="Times New Roman" panose="02020603050405020304" pitchFamily="18" charset="0"/>
                <a:cs typeface="Times New Roman" panose="02020603050405020304" pitchFamily="18" charset="0"/>
              </a:rPr>
              <a:t>a </a:t>
            </a:r>
            <a:r>
              <a:rPr lang="en-US" sz="2800" b="1" dirty="0">
                <a:solidFill>
                  <a:srgbClr val="0036FA"/>
                </a:solidFill>
                <a:latin typeface="Times New Roman" panose="02020603050405020304" pitchFamily="18" charset="0"/>
                <a:cs typeface="Times New Roman" panose="02020603050405020304" pitchFamily="18" charset="0"/>
              </a:rPr>
              <a:t>viable option </a:t>
            </a:r>
            <a:r>
              <a:rPr lang="en-US" sz="2800" b="1" dirty="0">
                <a:latin typeface="Times New Roman" panose="02020603050405020304" pitchFamily="18" charset="0"/>
                <a:cs typeface="Times New Roman" panose="02020603050405020304" pitchFamily="18" charset="0"/>
              </a:rPr>
              <a:t>for a post-BEPCII HEP project in </a:t>
            </a:r>
            <a:r>
              <a:rPr lang="en-US" sz="2800" b="1" dirty="0" smtClean="0">
                <a:latin typeface="Times New Roman" panose="02020603050405020304" pitchFamily="18" charset="0"/>
                <a:cs typeface="Times New Roman" panose="02020603050405020304" pitchFamily="18" charset="0"/>
              </a:rPr>
              <a:t>China.</a:t>
            </a:r>
            <a:endParaRPr lang="en-US" sz="2800" b="1"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357808" y="762000"/>
            <a:ext cx="8786191" cy="4517647"/>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altLang="zh-CN" sz="2800" b="1" dirty="0">
                <a:solidFill>
                  <a:srgbClr val="0026B0"/>
                </a:solidFill>
                <a:latin typeface="Times New Roman" panose="02020603050405020304" pitchFamily="18" charset="0"/>
                <a:cs typeface="Times New Roman" panose="02020603050405020304" pitchFamily="18" charset="0"/>
              </a:rPr>
              <a:t>BEPCII/BESIII have run 9 years, and are playing a leading role in tau-charm physics area.</a:t>
            </a:r>
          </a:p>
          <a:p>
            <a:pPr marL="342900" indent="-342900">
              <a:lnSpc>
                <a:spcPct val="130000"/>
              </a:lnSpc>
              <a:buFont typeface="Arial" panose="020B0604020202020204" pitchFamily="34" charset="0"/>
              <a:buChar char="•"/>
            </a:pPr>
            <a:r>
              <a:rPr lang="en-US" altLang="zh-CN" sz="2800" b="1" dirty="0">
                <a:solidFill>
                  <a:srgbClr val="0026B0"/>
                </a:solidFill>
                <a:latin typeface="Times New Roman" panose="02020603050405020304" pitchFamily="18" charset="0"/>
                <a:cs typeface="Times New Roman" panose="02020603050405020304" pitchFamily="18" charset="0"/>
              </a:rPr>
              <a:t>Limited by length of storage ring, no space and potential for the upgrade.</a:t>
            </a:r>
          </a:p>
          <a:p>
            <a:pPr marL="342900" indent="-342900">
              <a:lnSpc>
                <a:spcPct val="130000"/>
              </a:lnSpc>
              <a:buFont typeface="Arial" panose="020B0604020202020204" pitchFamily="34" charset="0"/>
              <a:buChar char="•"/>
            </a:pPr>
            <a:r>
              <a:rPr lang="en-US" altLang="zh-CN" sz="2800" b="1" dirty="0">
                <a:solidFill>
                  <a:srgbClr val="0026B0"/>
                </a:solidFill>
                <a:latin typeface="Times New Roman" panose="02020603050405020304" pitchFamily="18" charset="0"/>
                <a:cs typeface="Times New Roman" panose="02020603050405020304" pitchFamily="18" charset="0"/>
              </a:rPr>
              <a:t>Physics study limited by the </a:t>
            </a:r>
            <a:r>
              <a:rPr lang="en-US" altLang="zh-CN" sz="2800" b="1" dirty="0">
                <a:solidFill>
                  <a:srgbClr val="FF0000"/>
                </a:solidFill>
                <a:latin typeface="Times New Roman" panose="02020603050405020304" pitchFamily="18" charset="0"/>
                <a:cs typeface="Times New Roman" panose="02020603050405020304" pitchFamily="18" charset="0"/>
              </a:rPr>
              <a:t>Statistics</a:t>
            </a:r>
            <a:r>
              <a:rPr lang="en-US" altLang="zh-CN" sz="2800" b="1" dirty="0">
                <a:solidFill>
                  <a:srgbClr val="0026B0"/>
                </a:solidFill>
                <a:latin typeface="Times New Roman" panose="02020603050405020304" pitchFamily="18" charset="0"/>
                <a:cs typeface="Times New Roman" panose="02020603050405020304" pitchFamily="18" charset="0"/>
              </a:rPr>
              <a:t> (luminosity), </a:t>
            </a:r>
            <a:r>
              <a:rPr lang="en-US" altLang="zh-CN" sz="2800" b="1" dirty="0">
                <a:solidFill>
                  <a:srgbClr val="FF0000"/>
                </a:solidFill>
                <a:latin typeface="Times New Roman" panose="02020603050405020304" pitchFamily="18" charset="0"/>
                <a:cs typeface="Times New Roman" panose="02020603050405020304" pitchFamily="18" charset="0"/>
              </a:rPr>
              <a:t>CME</a:t>
            </a:r>
            <a:r>
              <a:rPr lang="en-US" altLang="zh-CN" sz="2800" b="1" dirty="0">
                <a:solidFill>
                  <a:srgbClr val="0026B0"/>
                </a:solidFill>
                <a:latin typeface="Times New Roman" panose="02020603050405020304" pitchFamily="18" charset="0"/>
                <a:cs typeface="Times New Roman" panose="02020603050405020304" pitchFamily="18" charset="0"/>
              </a:rPr>
              <a:t> ……</a:t>
            </a:r>
          </a:p>
          <a:p>
            <a:pPr marL="342900" indent="-342900">
              <a:lnSpc>
                <a:spcPct val="130000"/>
              </a:lnSpc>
              <a:buFont typeface="Arial" panose="020B0604020202020204" pitchFamily="34" charset="0"/>
              <a:buChar char="•"/>
            </a:pPr>
            <a:r>
              <a:rPr lang="en-US" altLang="zh-CN" sz="2800" b="1" dirty="0">
                <a:solidFill>
                  <a:srgbClr val="0026B0"/>
                </a:solidFill>
                <a:latin typeface="Times New Roman" panose="02020603050405020304" pitchFamily="18" charset="0"/>
                <a:cs typeface="Times New Roman" panose="02020603050405020304" pitchFamily="18" charset="0"/>
              </a:rPr>
              <a:t>Challenged by Belle II</a:t>
            </a:r>
          </a:p>
          <a:p>
            <a:pPr marL="342900" indent="-342900">
              <a:lnSpc>
                <a:spcPct val="130000"/>
              </a:lnSpc>
              <a:buFont typeface="Arial" panose="020B0604020202020204" pitchFamily="34" charset="0"/>
              <a:buChar char="•"/>
            </a:pPr>
            <a:r>
              <a:rPr lang="en-US" altLang="zh-CN" sz="2800" b="1" dirty="0">
                <a:solidFill>
                  <a:srgbClr val="0026B0"/>
                </a:solidFill>
                <a:latin typeface="Times New Roman" panose="02020603050405020304" pitchFamily="18" charset="0"/>
                <a:cs typeface="Times New Roman" panose="02020603050405020304" pitchFamily="18" charset="0"/>
              </a:rPr>
              <a:t>BEPCII/BESIII will end her mission in 5 - 7 years (?)</a:t>
            </a:r>
          </a:p>
        </p:txBody>
      </p:sp>
      <p:sp>
        <p:nvSpPr>
          <p:cNvPr id="2" name="Date Placeholder 1"/>
          <p:cNvSpPr>
            <a:spLocks noGrp="1"/>
          </p:cNvSpPr>
          <p:nvPr>
            <p:ph type="dt" sz="half" idx="11"/>
          </p:nvPr>
        </p:nvSpPr>
        <p:spPr/>
        <p:txBody>
          <a:bodyPr/>
          <a:lstStyle/>
          <a:p>
            <a:r>
              <a:rPr lang="en-US" altLang="zh-CN" smtClean="0"/>
              <a:t>HFCPV2019</a:t>
            </a:r>
            <a:endParaRPr lang="zh-CN" altLang="en-US"/>
          </a:p>
        </p:txBody>
      </p:sp>
      <p:sp>
        <p:nvSpPr>
          <p:cNvPr id="4" name="Footer Placeholder 3"/>
          <p:cNvSpPr>
            <a:spLocks noGrp="1"/>
          </p:cNvSpPr>
          <p:nvPr>
            <p:ph type="ftr" sz="quarter" idx="12"/>
          </p:nvPr>
        </p:nvSpPr>
        <p:spPr/>
        <p:txBody>
          <a:bodyPr/>
          <a:lstStyle/>
          <a:p>
            <a:r>
              <a:rPr lang="en-US" altLang="zh-CN" smtClean="0"/>
              <a:t>G.S. Huang: STCF</a:t>
            </a:r>
            <a:endParaRPr lang="zh-CN" altLang="en-US" dirty="0"/>
          </a:p>
        </p:txBody>
      </p:sp>
      <p:sp>
        <p:nvSpPr>
          <p:cNvPr id="5" name="Slide Number Placeholder 4"/>
          <p:cNvSpPr>
            <a:spLocks noGrp="1"/>
          </p:cNvSpPr>
          <p:nvPr>
            <p:ph type="sldNum" sz="quarter" idx="10"/>
          </p:nvPr>
        </p:nvSpPr>
        <p:spPr/>
        <p:txBody>
          <a:bodyPr/>
          <a:lstStyle/>
          <a:p>
            <a:fld id="{C973300C-797F-D148-A78D-320196FBAF04}" type="slidenum">
              <a:rPr lang="en-US" smtClean="0"/>
              <a:pPr/>
              <a:t>9</a:t>
            </a:fld>
            <a:endParaRPr lang="en-US" dirty="0"/>
          </a:p>
        </p:txBody>
      </p:sp>
    </p:spTree>
    <p:extLst>
      <p:ext uri="{BB962C8B-B14F-4D97-AF65-F5344CB8AC3E}">
        <p14:creationId xmlns:p14="http://schemas.microsoft.com/office/powerpoint/2010/main" val="2550927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课件">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1_zyh-uh">
      <a:majorFont>
        <a:latin typeface="华文行楷"/>
        <a:ea typeface="宋体"/>
        <a:cs typeface=""/>
      </a:majorFont>
      <a:minorFont>
        <a:latin typeface="华文新魏"/>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课件" id="{CC470757-CA08-49A8-B7A6-80AB668E139B}" vid="{C8A76236-E3F2-4C55-AD5B-351D9C49E5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课件</Template>
  <TotalTime>48956</TotalTime>
  <Words>4019</Words>
  <Application>Microsoft Office PowerPoint</Application>
  <PresentationFormat>On-screen Show (4:3)</PresentationFormat>
  <Paragraphs>763</Paragraphs>
  <Slides>43</Slides>
  <Notes>12</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43</vt:i4>
      </vt:variant>
    </vt:vector>
  </HeadingPairs>
  <TitlesOfParts>
    <vt:vector size="44" baseType="lpstr">
      <vt:lpstr>课件</vt:lpstr>
      <vt:lpstr>An overview on -Charm Super Factory in China</vt:lpstr>
      <vt:lpstr>Outline</vt:lpstr>
      <vt:lpstr>Broad Physics at -c Energy Region</vt:lpstr>
      <vt:lpstr>BESIII国际合作组</vt:lpstr>
      <vt:lpstr>Publication of BESIII</vt:lpstr>
      <vt:lpstr>Physics output on the Λ_c^+ </vt:lpstr>
      <vt:lpstr>Contributions to Ξ_cc^(++)observation</vt:lpstr>
      <vt:lpstr>A theoretical Framework for Charmed Hadrons</vt:lpstr>
      <vt:lpstr>Some limitations for BEPCII/BESIII</vt:lpstr>
      <vt:lpstr>Accelerator based project in China</vt:lpstr>
      <vt:lpstr>BEPCII vs STCF</vt:lpstr>
      <vt:lpstr>Highlight 1:Matter-Antimatter Asymmetry</vt:lpstr>
      <vt:lpstr>CPV in Hyperon Decays</vt:lpstr>
      <vt:lpstr>Spin polarization of  in J/  ΛΛ ̅</vt:lpstr>
      <vt:lpstr>ACP Sensitivities in STCF</vt:lpstr>
      <vt:lpstr>CPV in  decays</vt:lpstr>
      <vt:lpstr>R/QCD Highlights</vt:lpstr>
      <vt:lpstr>Baryon Form Factors</vt:lpstr>
      <vt:lpstr>e+e-  pp ̅,nn ̅,ΛΛ ̅ threshold</vt:lpstr>
      <vt:lpstr>The threshold production of baryon pair </vt:lpstr>
      <vt:lpstr>极化依赖的Collins碎裂函数测量</vt:lpstr>
      <vt:lpstr>Collins Fragmentation Function (FF)</vt:lpstr>
      <vt:lpstr>Collins effect at BESIII</vt:lpstr>
      <vt:lpstr>Global Analysis on Collins FF</vt:lpstr>
      <vt:lpstr>Charmonium-Like Physics (XYZ)</vt:lpstr>
      <vt:lpstr>STCF CDR status</vt:lpstr>
      <vt:lpstr>Parameters and Plan of STCF</vt:lpstr>
      <vt:lpstr>A quasi-7BA-arc Lattice</vt:lpstr>
      <vt:lpstr>Achieved Parameters</vt:lpstr>
      <vt:lpstr>Detector Layout</vt:lpstr>
      <vt:lpstr>General Consideration of Detector</vt:lpstr>
      <vt:lpstr>Strategy &amp; Activities</vt:lpstr>
      <vt:lpstr>Organization</vt:lpstr>
      <vt:lpstr>Tentative Plan &amp; Estimated Budget </vt:lpstr>
      <vt:lpstr>International Collaboration</vt:lpstr>
      <vt:lpstr>Science &amp; Technology Review</vt:lpstr>
      <vt:lpstr>Institutions shown Interest</vt:lpstr>
      <vt:lpstr>Conceptual Design Report</vt:lpstr>
      <vt:lpstr>Candidate site 1: 广东</vt:lpstr>
      <vt:lpstr>Candidate site 2: 安徽合肥</vt:lpstr>
      <vt:lpstr>Candidate site 3: 北京怀柔</vt:lpstr>
      <vt:lpstr>Summary</vt:lpstr>
      <vt:lpstr>PowerPoint Presentation</vt:lpstr>
    </vt:vector>
  </TitlesOfParts>
  <Company>ustc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huanggs</dc:creator>
  <cp:lastModifiedBy>huanggs</cp:lastModifiedBy>
  <cp:revision>2239</cp:revision>
  <dcterms:created xsi:type="dcterms:W3CDTF">2012-07-20T12:09:59Z</dcterms:created>
  <dcterms:modified xsi:type="dcterms:W3CDTF">2019-07-31T07:24:42Z</dcterms:modified>
</cp:coreProperties>
</file>