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6" r:id="rId2"/>
    <p:sldId id="394" r:id="rId3"/>
    <p:sldId id="395" r:id="rId4"/>
    <p:sldId id="396" r:id="rId5"/>
    <p:sldId id="313" r:id="rId6"/>
    <p:sldId id="314" r:id="rId7"/>
    <p:sldId id="316" r:id="rId8"/>
    <p:sldId id="315" r:id="rId9"/>
    <p:sldId id="278" r:id="rId10"/>
    <p:sldId id="282" r:id="rId11"/>
    <p:sldId id="273" r:id="rId12"/>
    <p:sldId id="283" r:id="rId13"/>
    <p:sldId id="276" r:id="rId14"/>
    <p:sldId id="297" r:id="rId15"/>
    <p:sldId id="302" r:id="rId16"/>
    <p:sldId id="298" r:id="rId17"/>
    <p:sldId id="303" r:id="rId18"/>
    <p:sldId id="292" r:id="rId19"/>
    <p:sldId id="307" r:id="rId20"/>
    <p:sldId id="308" r:id="rId21"/>
    <p:sldId id="309" r:id="rId22"/>
    <p:sldId id="312" r:id="rId23"/>
    <p:sldId id="318" r:id="rId24"/>
    <p:sldId id="310" r:id="rId25"/>
    <p:sldId id="311" r:id="rId26"/>
    <p:sldId id="319" r:id="rId27"/>
    <p:sldId id="345" r:id="rId28"/>
    <p:sldId id="320" r:id="rId29"/>
    <p:sldId id="321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4" r:id="rId38"/>
    <p:sldId id="343" r:id="rId39"/>
    <p:sldId id="350" r:id="rId40"/>
    <p:sldId id="346" r:id="rId41"/>
    <p:sldId id="393" r:id="rId42"/>
    <p:sldId id="347" r:id="rId43"/>
    <p:sldId id="348" r:id="rId44"/>
    <p:sldId id="349" r:id="rId45"/>
    <p:sldId id="391" r:id="rId46"/>
    <p:sldId id="392" r:id="rId47"/>
    <p:sldId id="351" r:id="rId48"/>
    <p:sldId id="352" r:id="rId49"/>
    <p:sldId id="361" r:id="rId50"/>
    <p:sldId id="357" r:id="rId51"/>
    <p:sldId id="356" r:id="rId52"/>
    <p:sldId id="355" r:id="rId53"/>
    <p:sldId id="364" r:id="rId54"/>
    <p:sldId id="358" r:id="rId55"/>
    <p:sldId id="354" r:id="rId56"/>
    <p:sldId id="317" r:id="rId57"/>
    <p:sldId id="353" r:id="rId58"/>
    <p:sldId id="360" r:id="rId59"/>
    <p:sldId id="362" r:id="rId60"/>
    <p:sldId id="379" r:id="rId61"/>
    <p:sldId id="363" r:id="rId62"/>
    <p:sldId id="359" r:id="rId63"/>
    <p:sldId id="365" r:id="rId64"/>
    <p:sldId id="366" r:id="rId65"/>
    <p:sldId id="367" r:id="rId66"/>
    <p:sldId id="385" r:id="rId67"/>
    <p:sldId id="371" r:id="rId68"/>
    <p:sldId id="386" r:id="rId69"/>
    <p:sldId id="380" r:id="rId70"/>
    <p:sldId id="382" r:id="rId71"/>
    <p:sldId id="383" r:id="rId72"/>
    <p:sldId id="384" r:id="rId73"/>
    <p:sldId id="390" r:id="rId74"/>
    <p:sldId id="387" r:id="rId75"/>
    <p:sldId id="414" r:id="rId76"/>
    <p:sldId id="417" r:id="rId77"/>
    <p:sldId id="418" r:id="rId78"/>
    <p:sldId id="419" r:id="rId79"/>
    <p:sldId id="388" r:id="rId80"/>
    <p:sldId id="415" r:id="rId81"/>
    <p:sldId id="416" r:id="rId82"/>
    <p:sldId id="412" r:id="rId83"/>
    <p:sldId id="403" r:id="rId84"/>
    <p:sldId id="413" r:id="rId8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023BF-45E8-4C64-87A2-FE1E8F129FEE}" type="datetimeFigureOut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E9F26-E723-4B7B-A2D1-1CEC548C239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7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871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03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390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82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4640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349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697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15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9075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182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5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0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283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0971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702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217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349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05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285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32785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535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122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600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89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26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944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34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61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81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E9F26-E723-4B7B-A2D1-1CEC548C239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6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677DA-C403-442B-877F-EA621D5DB7E4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25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5EB7F-BF0C-47FD-9348-70C842F35C31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4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8F198-FDC1-4993-A178-27A97CCFB9D0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18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389D1-D4D8-4761-846B-942544D7164E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4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ED8A6-240A-40CF-BB64-99FC1777ADDC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35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72E0-105B-4A28-BFE6-08E0898FBAB4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95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6844D-8AE5-4334-9AA0-F3E1B791719C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580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F9A4-4681-4165-B173-2B53FAC4D453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0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975C-B01A-42B9-97CE-598F2F474A46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785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C96E-671B-441F-AA28-5985F4509A42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466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9FCEA-6F04-4587-81F4-928845556904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9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60350-9721-4F38-802E-16CCA934484E}" type="datetime1">
              <a:rPr lang="zh-CN" altLang="en-US" smtClean="0"/>
              <a:pPr/>
              <a:t>2018/9/3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35A1-930C-4F01-95A1-1622F4465A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753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19.wmf"/><Relationship Id="rId4" Type="http://schemas.openxmlformats.org/officeDocument/2006/relationships/image" Target="../media/image121.png"/><Relationship Id="rId9" Type="http://schemas.openxmlformats.org/officeDocument/2006/relationships/oleObject" Target="../embeddings/oleObject1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10" Type="http://schemas.openxmlformats.org/officeDocument/2006/relationships/image" Target="../media/image119.wmf"/><Relationship Id="rId4" Type="http://schemas.openxmlformats.org/officeDocument/2006/relationships/image" Target="../media/image121.png"/><Relationship Id="rId9" Type="http://schemas.openxmlformats.org/officeDocument/2006/relationships/oleObject" Target="../embeddings/oleObject2.bin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20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4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20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4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30595" y="2352822"/>
            <a:ext cx="9674940" cy="837101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US" altLang="zh-CN" sz="4800" b="1" dirty="0" smtClean="0"/>
              <a:t>Weekly report</a:t>
            </a:r>
            <a:endParaRPr lang="zh-CN" altLang="en-US" sz="4800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78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Minimization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867697" y="1777042"/>
            <a:ext cx="10515600" cy="4668004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 </a:t>
            </a:r>
            <a:r>
              <a:rPr lang="en-US" altLang="zh-CN" sz="2000" dirty="0"/>
              <a:t>Methods like Minuit based on gradient can get stuck easily in local </a:t>
            </a:r>
            <a:r>
              <a:rPr lang="en-US" altLang="zh-CN" sz="2000" dirty="0" smtClean="0"/>
              <a:t>minima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r>
              <a:rPr lang="en-US" altLang="zh-CN" sz="2400" dirty="0"/>
              <a:t>Stochastic methods like simulated annealing or genetic algorithms can 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400" dirty="0" smtClean="0"/>
              <a:t>    help </a:t>
            </a:r>
            <a:r>
              <a:rPr lang="en-US" altLang="zh-CN" sz="2400" dirty="0"/>
              <a:t>to find the global </a:t>
            </a:r>
            <a:r>
              <a:rPr lang="en-US" altLang="zh-CN" sz="2400" dirty="0" smtClean="0"/>
              <a:t>minimum</a:t>
            </a:r>
          </a:p>
          <a:p>
            <a:pPr marL="0" indent="0">
              <a:buNone/>
            </a:pPr>
            <a:r>
              <a:rPr lang="en-US" altLang="zh-CN" sz="1800" dirty="0"/>
              <a:t>	– (but it can be quite inefficient, e.g. many function calls</a:t>
            </a:r>
            <a:r>
              <a:rPr lang="en-US" altLang="zh-CN" sz="1800" dirty="0" smtClean="0"/>
              <a:t>)</a:t>
            </a:r>
          </a:p>
          <a:p>
            <a:pPr marL="0" indent="0">
              <a:buNone/>
            </a:pPr>
            <a:endParaRPr lang="en-US" altLang="zh-CN" sz="1800" b="1" dirty="0"/>
          </a:p>
          <a:p>
            <a:r>
              <a:rPr lang="en-US" altLang="zh-CN" sz="2400" b="1" dirty="0"/>
              <a:t>Parameter Errors</a:t>
            </a:r>
          </a:p>
          <a:p>
            <a:pPr marL="0" indent="0">
              <a:buNone/>
            </a:pPr>
            <a:r>
              <a:rPr lang="en-US" altLang="zh-CN" sz="2000" b="1" dirty="0" smtClean="0"/>
              <a:t>    </a:t>
            </a:r>
            <a:r>
              <a:rPr lang="en-US" altLang="zh-CN" sz="2400" dirty="0" smtClean="0"/>
              <a:t>A approximation </a:t>
            </a:r>
            <a:r>
              <a:rPr lang="en-US" altLang="zh-CN" sz="2400" dirty="0"/>
              <a:t>to estimate the confidence </a:t>
            </a:r>
            <a:r>
              <a:rPr lang="en-US" altLang="zh-CN" sz="2400" dirty="0" smtClean="0"/>
              <a:t>level:</a:t>
            </a:r>
          </a:p>
          <a:p>
            <a:pPr marL="0" indent="0">
              <a:buNone/>
            </a:pPr>
            <a:r>
              <a:rPr lang="en-US" altLang="zh-CN" sz="2000" dirty="0" smtClean="0"/>
              <a:t>    -use </a:t>
            </a:r>
            <a:r>
              <a:rPr lang="en-US" altLang="zh-CN" sz="2000" dirty="0"/>
              <a:t>directly the log-likelihood function and look at the difference from the minimum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29936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purpose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3200" dirty="0"/>
                  <a:t> </a:t>
                </a:r>
                <a:r>
                  <a:rPr lang="en-US" altLang="zh-CN" sz="3200" dirty="0" smtClean="0"/>
                  <a:t>Efficiency</a:t>
                </a:r>
                <a:endParaRPr lang="en-US" altLang="zh-CN" sz="1100" b="1" dirty="0"/>
              </a:p>
              <a:p>
                <a:pPr marL="228594" lvl="1">
                  <a:spcBef>
                    <a:spcPts val="1000"/>
                  </a:spcBef>
                </a:pPr>
                <a:r>
                  <a:rPr lang="en-US" altLang="zh-CN" sz="2800" dirty="0" smtClean="0"/>
                  <a:t> </a:t>
                </a:r>
                <a:r>
                  <a:rPr lang="en-US" altLang="zh-CN" sz="2800" b="1" dirty="0" smtClean="0"/>
                  <a:t>fit successful</a:t>
                </a:r>
                <a:endParaRPr lang="en-US" altLang="zh-CN" sz="2800" b="1" dirty="0"/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1.Make sure functions all right;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2.Fit in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Liufang’s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 criteria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;</a:t>
                </a:r>
                <a:endParaRPr lang="en-US" altLang="zh-CN" sz="2200" dirty="0" smtClean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/>
                  <a:t>3.Maybe improve criteria.</a:t>
                </a:r>
                <a:endParaRPr lang="en-US" altLang="zh-CN" sz="1800" dirty="0"/>
              </a:p>
              <a:p>
                <a:pPr marL="228594" lvl="1">
                  <a:spcBef>
                    <a:spcPts val="1000"/>
                  </a:spcBef>
                </a:pPr>
                <a:r>
                  <a:rPr lang="en-US" altLang="zh-CN" sz="2800" dirty="0"/>
                  <a:t> </a:t>
                </a:r>
                <a:r>
                  <a:rPr lang="el-GR" altLang="zh-CN" sz="2800" b="1" dirty="0" smtClean="0"/>
                  <a:t> </a:t>
                </a:r>
                <a:r>
                  <a:rPr lang="en-US" altLang="zh-CN" sz="2800" dirty="0" smtClean="0"/>
                  <a:t> To do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1.Code and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Roofit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 checked;     </a:t>
                </a:r>
                <a:endParaRPr lang="en-US" altLang="zh-CN" sz="2200" dirty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2.debug 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in </a:t>
                </a:r>
                <a:r>
                  <a:rPr lang="en-US" altLang="zh-CN" sz="2200" dirty="0" err="1">
                    <a:solidFill>
                      <a:srgbClr val="00B0F0"/>
                    </a:solidFill>
                  </a:rPr>
                  <a:t>Liufang’s</a:t>
                </a:r>
                <a:r>
                  <a:rPr lang="en-US" altLang="zh-CN" sz="2200" dirty="0">
                    <a:solidFill>
                      <a:srgbClr val="00B0F0"/>
                    </a:solidFill>
                  </a:rPr>
                  <a:t> 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</a:rPr>
                  <a:t>criteria</a:t>
                </a:r>
                <a:r>
                  <a:rPr lang="en-US" altLang="zh-CN" sz="2200" dirty="0" err="1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Change</a:t>
                </a:r>
                <a:r>
                  <a:rPr lang="en-US" altLang="zh-CN" sz="2200" dirty="0" smtClean="0">
                    <a:solidFill>
                      <a:srgbClr val="00B0F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zh-CN" sz="2000" dirty="0">
                    <a:solidFill>
                      <a:srgbClr val="00B0F0"/>
                    </a:solidFill>
                  </a:rPr>
                  <a:t>resonance </a:t>
                </a:r>
                <a:r>
                  <a:rPr lang="en-US" altLang="zh-CN" sz="2000" dirty="0" smtClean="0">
                    <a:solidFill>
                      <a:srgbClr val="00B0F0"/>
                    </a:solidFill>
                  </a:rPr>
                  <a:t>state the same with </a:t>
                </a:r>
                <a:r>
                  <a:rPr lang="en-US" altLang="zh-CN" sz="2000" dirty="0" err="1" smtClean="0">
                    <a:solidFill>
                      <a:srgbClr val="00B0F0"/>
                    </a:solidFill>
                  </a:rPr>
                  <a:t>liu</a:t>
                </a:r>
                <a:r>
                  <a:rPr lang="en-US" altLang="zh-CN" sz="2200" dirty="0" smtClean="0">
                    <a:solidFill>
                      <a:srgbClr val="00B0F0"/>
                    </a:solidFill>
                  </a:rPr>
                  <a:t>;</a:t>
                </a:r>
                <a:r>
                  <a:rPr lang="en-US" altLang="zh-CN" sz="2000" dirty="0"/>
                  <a:t> </a:t>
                </a:r>
                <a:endParaRPr lang="en-US" altLang="zh-CN" sz="2000" dirty="0" smtClean="0"/>
              </a:p>
              <a:p>
                <a:pPr marL="457189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Γ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p>
                        </m:den>
                      </m:f>
                      <m:r>
                        <a:rPr lang="en-US" altLang="zh-CN" sz="200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𝑎𝑏𝑐</m:t>
                                  </m:r>
                                </m:sub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zh-CN" sz="2200" dirty="0">
                  <a:solidFill>
                    <a:srgbClr val="00B0F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</a:rPr>
                  <a:t>3.Fit and find a good result;</a:t>
                </a:r>
              </a:p>
              <a:p>
                <a:pPr marL="457189" lvl="1" indent="0">
                  <a:buNone/>
                </a:pPr>
                <a:r>
                  <a:rPr lang="en-US" altLang="zh-CN" sz="2200" dirty="0" smtClean="0">
                    <a:solidFill>
                      <a:prstClr val="black"/>
                    </a:solidFill>
                  </a:rPr>
                  <a:t>4..</a:t>
                </a:r>
                <a:endParaRPr lang="en-US" altLang="zh-CN" sz="1800" dirty="0">
                  <a:solidFill>
                    <a:prstClr val="black"/>
                  </a:solidFill>
                </a:endParaRPr>
              </a:p>
              <a:p>
                <a:pPr marL="228594" lvl="1">
                  <a:spcBef>
                    <a:spcPts val="1000"/>
                  </a:spcBef>
                </a:pPr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  <a:blipFill rotWithShape="0">
                <a:blip r:embed="rId3"/>
                <a:stretch>
                  <a:fillRect l="-1333" t="-35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61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resonance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</p:spPr>
            <p:txBody>
              <a:bodyPr>
                <a:normAutofit/>
              </a:bodyPr>
              <a:lstStyle/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|LS&gt;	</a:t>
                </a:r>
              </a:p>
              <a:p>
                <a:pPr marL="457189" lvl="1" indent="0">
                  <a:buNone/>
                </a:pP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: </a:t>
                </a:r>
                <a:r>
                  <a:rPr lang="en-US" altLang="zh-CN" sz="2200" dirty="0" err="1" smtClean="0">
                    <a:solidFill>
                      <a:srgbClr val="FF0000"/>
                    </a:solidFill>
                  </a:rPr>
                  <a:t>phasespace</a:t>
                </a:r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1750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(1370)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1750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500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US" altLang="zh-CN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1270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525</m:t>
                    </m:r>
                    <m:r>
                      <a:rPr lang="en-US" altLang="zh-CN" sz="2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|22&gt;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|43&gt;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(1525)</m:t>
                    </m:r>
                  </m:oMath>
                </a14:m>
                <a:r>
                  <a:rPr lang="en-US" altLang="zh-CN" sz="22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  <m:r>
                      <a:rPr lang="en-US" altLang="zh-CN" sz="2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950</m:t>
                    </m:r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  <a:r>
                  <a:rPr lang="en-US" altLang="zh-CN" sz="2200" dirty="0" smtClean="0"/>
                  <a:t> 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endParaRPr lang="en-US" altLang="zh-CN" sz="1800" dirty="0">
                  <a:solidFill>
                    <a:prstClr val="black"/>
                  </a:solidFill>
                </a:endParaRPr>
              </a:p>
              <a:p>
                <a:pPr marL="228594" lvl="1">
                  <a:spcBef>
                    <a:spcPts val="1000"/>
                  </a:spcBef>
                </a:pPr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  <a:blipFill rotWithShape="0">
                <a:blip r:embed="rId3"/>
                <a:stretch>
                  <a:fillRect t="-1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53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000" y="1944000"/>
            <a:ext cx="4068509" cy="393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0" y="1620000"/>
            <a:ext cx="5891022" cy="4505325"/>
          </a:xfrm>
          <a:prstGeom prst="rect">
            <a:avLst/>
          </a:prstGeom>
        </p:spPr>
      </p:pic>
      <p:pic>
        <p:nvPicPr>
          <p:cNvPr id="3" name="图片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548000"/>
            <a:ext cx="6083640" cy="42285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08030" y="6125325"/>
            <a:ext cx="21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2scan/OK/scripe115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6364224" y="5998464"/>
            <a:ext cx="3401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刘</a:t>
            </a:r>
            <a:r>
              <a:rPr lang="zh-CN" altLang="en-US" dirty="0" smtClean="0"/>
              <a:t>芳画图程序：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40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7" name="图片 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620000"/>
            <a:ext cx="5891022" cy="45053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620000"/>
            <a:ext cx="5825014" cy="425110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951562" y="6183283"/>
            <a:ext cx="2001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Liu Fang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8637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3" name="图片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12000"/>
            <a:ext cx="6083640" cy="422852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33909" y="6000836"/>
            <a:ext cx="210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2scan/OK/scripe115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512000"/>
            <a:ext cx="5902166" cy="4212527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60189" y="6029864"/>
            <a:ext cx="1923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Tan </a:t>
            </a:r>
            <a:r>
              <a:rPr lang="en-US" altLang="zh-CN" sz="2800" dirty="0" err="1" smtClean="0"/>
              <a:t>Yx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5003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620000"/>
            <a:ext cx="5825014" cy="42511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620000"/>
            <a:ext cx="5902166" cy="421252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79034" y="6038491"/>
            <a:ext cx="2648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/>
              <a:t>comparation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461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6866" y="216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2" name="图片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0000"/>
            <a:ext cx="5775960" cy="446627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630556" y="1850123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Sun Yankun result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5260" y="1827512"/>
            <a:ext cx="1938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my result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00" y="1620000"/>
            <a:ext cx="5891022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180000" y="3420000"/>
                <a:ext cx="4320000" cy="43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6337M1: 1442; 1628(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baseline="30000" dirty="0" smtClean="0"/>
                  <a:t>2</a:t>
                </a:r>
                <a:r>
                  <a:rPr lang="en-US" altLang="zh-CN" dirty="0" smtClean="0"/>
                  <a:t>2.16); 127(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altLang="zh-CN" baseline="30000" dirty="0" smtClean="0"/>
                  <a:t>2</a:t>
                </a:r>
                <a:r>
                  <a:rPr lang="en-US" altLang="zh-CN" dirty="0" smtClean="0"/>
                  <a:t>2.10)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00" y="3420000"/>
                <a:ext cx="4320000" cy="432000"/>
              </a:xfrm>
              <a:prstGeom prst="rect">
                <a:avLst/>
              </a:prstGeom>
              <a:blipFill rotWithShape="0">
                <a:blip r:embed="rId3"/>
                <a:stretch>
                  <a:fillRect l="-1271" t="-7042" b="-70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864000"/>
            <a:ext cx="3686175" cy="2628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3780000"/>
            <a:ext cx="3676650" cy="260032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60000" y="63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6342M2: 2013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00" y="1080000"/>
            <a:ext cx="6600825" cy="474059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560000" y="594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6325M1: 441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618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26" y="112657"/>
            <a:ext cx="7609545" cy="47048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658"/>
            <a:ext cx="2176770" cy="151119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86790" y="5081851"/>
            <a:ext cx="88304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rgbClr val="FF0000"/>
                </a:solidFill>
              </a:rPr>
              <a:t>Poly bkg in signal range</a:t>
            </a:r>
            <a:r>
              <a:rPr lang="en-US" altLang="zh-CN" sz="1400" dirty="0" smtClean="0"/>
              <a:t>/ </a:t>
            </a:r>
            <a:r>
              <a:rPr lang="en-US" altLang="zh-CN" sz="1400" dirty="0" smtClean="0">
                <a:solidFill>
                  <a:srgbClr val="FF0000"/>
                </a:solidFill>
              </a:rPr>
              <a:t>Poly bkg in sideband</a:t>
            </a:r>
            <a:r>
              <a:rPr lang="en-US" altLang="zh-CN" sz="1400" dirty="0" smtClean="0"/>
              <a:t>: </a:t>
            </a:r>
            <a:r>
              <a:rPr lang="zh-CN" altLang="en-US" sz="1400" dirty="0" smtClean="0"/>
              <a:t>信号下本底和边带本底的比例，用来标定卡方图中本底贡献的</a:t>
            </a:r>
            <a:r>
              <a:rPr lang="en-US" altLang="zh-CN" sz="1400" dirty="0" smtClean="0"/>
              <a:t>Scale</a:t>
            </a:r>
            <a:r>
              <a:rPr lang="zh-CN" altLang="en-US" sz="1400" dirty="0" smtClean="0"/>
              <a:t>：</a:t>
            </a:r>
            <a:endParaRPr lang="en-US" altLang="zh-CN" sz="1400" dirty="0" smtClean="0"/>
          </a:p>
          <a:p>
            <a:r>
              <a:rPr lang="en-US" altLang="zh-CN" sz="1400" dirty="0" smtClean="0"/>
              <a:t>/</a:t>
            </a:r>
            <a:r>
              <a:rPr lang="en-US" altLang="zh-CN" sz="1400" dirty="0" err="1" smtClean="0"/>
              <a:t>besfs</a:t>
            </a:r>
            <a:r>
              <a:rPr lang="en-US" altLang="zh-CN" sz="1400" dirty="0" smtClean="0"/>
              <a:t>/users/</a:t>
            </a:r>
            <a:r>
              <a:rPr lang="en-US" altLang="zh-CN" sz="1400" dirty="0" err="1" smtClean="0"/>
              <a:t>tanyx</a:t>
            </a:r>
            <a:r>
              <a:rPr lang="en-US" altLang="zh-CN" sz="1400" dirty="0" smtClean="0"/>
              <a:t>/Run665p01_tanyx/Y2175/</a:t>
            </a:r>
            <a:r>
              <a:rPr lang="en-US" altLang="zh-CN" sz="1400" dirty="0" err="1" smtClean="0"/>
              <a:t>PhiPiPiAlg</a:t>
            </a:r>
            <a:r>
              <a:rPr lang="en-US" altLang="zh-CN" sz="1400" dirty="0" smtClean="0"/>
              <a:t>/Analysis/2125/</a:t>
            </a:r>
            <a:r>
              <a:rPr lang="en-US" altLang="zh-CN" sz="1400" dirty="0" smtClean="0">
                <a:solidFill>
                  <a:srgbClr val="FF0000"/>
                </a:solidFill>
              </a:rPr>
              <a:t>Chisq_2125_Data_MC_PhiPiPi.cxx</a:t>
            </a:r>
          </a:p>
          <a:p>
            <a:r>
              <a:rPr lang="zh-CN" altLang="en-US" sz="1400" dirty="0" smtClean="0"/>
              <a:t>文件中</a:t>
            </a:r>
            <a:r>
              <a:rPr lang="en-US" altLang="zh-CN" sz="1400" dirty="0" smtClean="0">
                <a:solidFill>
                  <a:schemeClr val="accent1"/>
                </a:solidFill>
              </a:rPr>
              <a:t>hchisq_4c_Side-&gt;Scale(</a:t>
            </a:r>
            <a:r>
              <a:rPr lang="en-US" altLang="zh-CN" sz="1400" dirty="0" smtClean="0">
                <a:solidFill>
                  <a:srgbClr val="FF0000"/>
                </a:solidFill>
              </a:rPr>
              <a:t>0.169</a:t>
            </a:r>
            <a:r>
              <a:rPr lang="en-US" altLang="zh-CN" sz="1400" dirty="0" smtClean="0">
                <a:solidFill>
                  <a:schemeClr val="accent1"/>
                </a:solidFill>
              </a:rPr>
              <a:t>);</a:t>
            </a:r>
            <a:r>
              <a:rPr lang="zh-CN" altLang="en-US" sz="1400" dirty="0" smtClean="0"/>
              <a:t>（</a:t>
            </a:r>
            <a:r>
              <a:rPr lang="en-US" altLang="zh-CN" sz="1400" dirty="0" smtClean="0"/>
              <a:t>52</a:t>
            </a:r>
            <a:r>
              <a:rPr lang="zh-CN" altLang="en-US" sz="1400" dirty="0" smtClean="0"/>
              <a:t>行）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zh-CN" altLang="en-US" sz="1400" dirty="0" smtClean="0"/>
              <a:t>此处</a:t>
            </a:r>
            <a:r>
              <a:rPr lang="en-US" altLang="zh-CN" sz="1400" dirty="0" smtClean="0">
                <a:solidFill>
                  <a:srgbClr val="FF0000"/>
                </a:solidFill>
              </a:rPr>
              <a:t>Poly bkg in signal range</a:t>
            </a:r>
            <a:r>
              <a:rPr lang="en-US" altLang="zh-CN" sz="1400" dirty="0" smtClean="0"/>
              <a:t>/ </a:t>
            </a:r>
            <a:r>
              <a:rPr lang="en-US" altLang="zh-CN" sz="1400" dirty="0" smtClean="0">
                <a:solidFill>
                  <a:srgbClr val="FF0000"/>
                </a:solidFill>
              </a:rPr>
              <a:t>Poly bkg in sideband</a:t>
            </a:r>
            <a:r>
              <a:rPr lang="en-US" altLang="zh-CN" sz="1400" dirty="0" smtClean="0"/>
              <a:t>=</a:t>
            </a:r>
            <a:r>
              <a:rPr lang="en-US" altLang="zh-CN" sz="1400" dirty="0" smtClean="0">
                <a:solidFill>
                  <a:srgbClr val="FF0000"/>
                </a:solidFill>
              </a:rPr>
              <a:t>0.169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916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79999"/>
            <a:ext cx="5882640" cy="416052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26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6342M2: 2013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99" y="1079999"/>
            <a:ext cx="5867400" cy="42138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92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6325M1: 441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64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26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6342M2: 2013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92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6325M1: 441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080000"/>
            <a:ext cx="5967222" cy="41005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080000"/>
            <a:ext cx="5959412" cy="410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Model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26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6342M2: 2013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7920000" y="5400000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6325M1: 441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3022567"/>
                  </p:ext>
                </p:extLst>
              </p:nvPr>
            </p:nvGraphicFramePr>
            <p:xfrm>
              <a:off x="1260000" y="1800000"/>
              <a:ext cx="9410876" cy="2816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2719"/>
                    <a:gridCol w="2352719"/>
                    <a:gridCol w="2352719"/>
                    <a:gridCol w="2352719"/>
                  </a:tblGrid>
                  <a:tr h="563272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Liu</a:t>
                          </a:r>
                          <a:r>
                            <a:rPr lang="en-US" altLang="zh-CN" baseline="0" dirty="0" smtClean="0"/>
                            <a:t> Fang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2013(sigma)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441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(980)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19.4%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8.6%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11.2%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(1370)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59.4%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53.3%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76.0%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zh-CN" altLang="en-US" sz="1800" i="1" dirty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15.2%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38.0%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12.6%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pPr marL="0" marR="0" indent="0" algn="l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2170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5.9%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3022567"/>
                  </p:ext>
                </p:extLst>
              </p:nvPr>
            </p:nvGraphicFramePr>
            <p:xfrm>
              <a:off x="1260000" y="1800000"/>
              <a:ext cx="9410876" cy="28163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52719"/>
                    <a:gridCol w="2352719"/>
                    <a:gridCol w="2352719"/>
                    <a:gridCol w="2352719"/>
                  </a:tblGrid>
                  <a:tr h="563272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Liu</a:t>
                          </a:r>
                          <a:r>
                            <a:rPr lang="en-US" altLang="zh-CN" baseline="0" dirty="0" smtClean="0"/>
                            <a:t> Fang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2013(sigma)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441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9" t="-106522" r="-301295" b="-3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19.4%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8.6%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11.2%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9" t="-204301" r="-301295" b="-2010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59.4%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53.3%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76.0%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9" t="-307609" r="-301295" b="-1032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15.2%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38.0%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12.6%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  <a:tr h="56327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59" t="-403226" r="-301295" b="-21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5.9%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0.1%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 smtClean="0"/>
                            <a:t>0.2%</a:t>
                          </a:r>
                          <a:endParaRPr lang="zh-CN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69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zh-CN" altLang="en-US" sz="4000" dirty="0"/>
              <a:t>刘</a:t>
            </a:r>
            <a:r>
              <a:rPr lang="zh-CN" altLang="en-US" sz="4000" dirty="0" smtClean="0"/>
              <a:t>芳</a:t>
            </a:r>
            <a:r>
              <a:rPr lang="zh-CN" altLang="en-US" sz="4000" dirty="0"/>
              <a:t>结果</a:t>
            </a:r>
            <a:r>
              <a:rPr lang="zh-CN" altLang="en-US" sz="4000" dirty="0" smtClean="0"/>
              <a:t>可能存在的问题</a:t>
            </a:r>
            <a:endParaRPr lang="zh-CN" altLang="en-US" sz="4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0" y="900000"/>
            <a:ext cx="6553200" cy="13239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0000"/>
            <a:ext cx="5455920" cy="310896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60000" y="1773543"/>
            <a:ext cx="2001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</a:rPr>
              <a:t>注意</a:t>
            </a:r>
            <a:r>
              <a:rPr lang="en-US" altLang="zh-CN" sz="1400" dirty="0" smtClean="0">
                <a:solidFill>
                  <a:srgbClr val="FF0000"/>
                </a:solidFill>
              </a:rPr>
              <a:t>Pion</a:t>
            </a:r>
            <a:r>
              <a:rPr lang="zh-CN" altLang="en-US" sz="1400" dirty="0" smtClean="0">
                <a:solidFill>
                  <a:srgbClr val="FF0000"/>
                </a:solidFill>
              </a:rPr>
              <a:t>的质量</a:t>
            </a:r>
            <a:r>
              <a:rPr lang="en-US" altLang="zh-CN" sz="1400" dirty="0" smtClean="0">
                <a:solidFill>
                  <a:srgbClr val="FF0000"/>
                </a:solidFill>
              </a:rPr>
              <a:t>pm=0.135</a:t>
            </a:r>
            <a:r>
              <a:rPr lang="zh-CN" altLang="en-US" sz="1400" dirty="0" smtClean="0">
                <a:solidFill>
                  <a:srgbClr val="FF0000"/>
                </a:solidFill>
              </a:rPr>
              <a:t>，为</a:t>
            </a:r>
            <a:r>
              <a:rPr lang="en-US" altLang="zh-CN" sz="1400" dirty="0" smtClean="0">
                <a:solidFill>
                  <a:srgbClr val="FF0000"/>
                </a:solidFill>
              </a:rPr>
              <a:t>Pi0</a:t>
            </a:r>
            <a:r>
              <a:rPr lang="zh-CN" altLang="en-US" sz="1400" dirty="0" smtClean="0">
                <a:solidFill>
                  <a:srgbClr val="FF0000"/>
                </a:solidFill>
              </a:rPr>
              <a:t>质量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500000"/>
            <a:ext cx="5059680" cy="21564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635488" y="4937367"/>
            <a:ext cx="2424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同</a:t>
            </a:r>
            <a:r>
              <a:rPr lang="zh-CN" altLang="en-US" sz="1400" dirty="0" smtClean="0">
                <a:solidFill>
                  <a:srgbClr val="FF0000"/>
                </a:solidFill>
              </a:rPr>
              <a:t>一程序内，</a:t>
            </a:r>
            <a:r>
              <a:rPr lang="en-US" altLang="zh-CN" sz="1400" dirty="0" smtClean="0">
                <a:solidFill>
                  <a:srgbClr val="FF0000"/>
                </a:solidFill>
              </a:rPr>
              <a:t>f0(980)</a:t>
            </a:r>
            <a:r>
              <a:rPr lang="zh-CN" altLang="en-US" sz="1400" dirty="0" smtClean="0">
                <a:solidFill>
                  <a:srgbClr val="FF0000"/>
                </a:solidFill>
              </a:rPr>
              <a:t>的传播子中</a:t>
            </a:r>
            <a:r>
              <a:rPr lang="en-US" altLang="zh-CN" sz="1400" dirty="0" smtClean="0">
                <a:solidFill>
                  <a:srgbClr val="FF0000"/>
                </a:solidFill>
              </a:rPr>
              <a:t>pion</a:t>
            </a:r>
            <a:r>
              <a:rPr lang="zh-CN" altLang="en-US" sz="1400" dirty="0" smtClean="0">
                <a:solidFill>
                  <a:srgbClr val="FF0000"/>
                </a:solidFill>
              </a:rPr>
              <a:t>的质量</a:t>
            </a:r>
            <a:r>
              <a:rPr lang="en-US" altLang="zh-CN" sz="1400" dirty="0" smtClean="0">
                <a:solidFill>
                  <a:srgbClr val="FF0000"/>
                </a:solidFill>
              </a:rPr>
              <a:t>RP=0.139~</a:t>
            </a:r>
            <a:r>
              <a:rPr lang="zh-CN" altLang="en-US" sz="1400" dirty="0" smtClean="0">
                <a:solidFill>
                  <a:srgbClr val="FF0000"/>
                </a:solidFill>
              </a:rPr>
              <a:t>，为</a:t>
            </a:r>
            <a:r>
              <a:rPr lang="en-US" altLang="zh-CN" sz="1400" dirty="0" smtClean="0">
                <a:solidFill>
                  <a:srgbClr val="FF0000"/>
                </a:solidFill>
              </a:rPr>
              <a:t>Pi±</a:t>
            </a:r>
            <a:r>
              <a:rPr lang="zh-CN" altLang="en-US" sz="1400" dirty="0" smtClean="0">
                <a:solidFill>
                  <a:srgbClr val="FF0000"/>
                </a:solidFill>
              </a:rPr>
              <a:t>的质量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000" y="2520000"/>
            <a:ext cx="5501640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37910" cy="315125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000"/>
            <a:ext cx="6107049" cy="313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3055430" cy="21912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000" y="0"/>
            <a:ext cx="3063621" cy="219532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-1"/>
            <a:ext cx="3047238" cy="21707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000" y="-1"/>
            <a:ext cx="3051334" cy="216665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304000"/>
            <a:ext cx="3059525" cy="21789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000" y="2304000"/>
            <a:ext cx="3055430" cy="21666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0000" y="2304000"/>
            <a:ext cx="3051334" cy="216665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0000" y="2304000"/>
            <a:ext cx="3047238" cy="217484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4608000"/>
            <a:ext cx="3043142" cy="21666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0000" y="4608000"/>
            <a:ext cx="3059525" cy="217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20000" y="358815"/>
                <a:ext cx="10800000" cy="5760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000" dirty="0" smtClean="0"/>
                  <a:t>(1270)|43&gt;</a:t>
                </a:r>
                <a:r>
                  <a:rPr lang="zh-CN" altLang="en-US" sz="2000" dirty="0" smtClean="0"/>
                  <a:t>振幅函数</a:t>
                </a:r>
                <a:r>
                  <a:rPr lang="en-US" altLang="zh-CN" sz="2000" dirty="0"/>
                  <a:t> </a:t>
                </a:r>
                <a:r>
                  <a:rPr lang="en-US" altLang="zh-CN" sz="2000" dirty="0" smtClean="0"/>
                  <a:t>	</a:t>
                </a:r>
                <a:r>
                  <a:rPr lang="zh-CN" altLang="en-US" sz="2000" dirty="0" smtClean="0"/>
                  <a:t>的形式：</a:t>
                </a: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 smtClean="0"/>
                  <a:t>						——</a:t>
                </a:r>
                <a:r>
                  <a:rPr lang="zh-CN" altLang="en-US" sz="2000" dirty="0" smtClean="0"/>
                  <a:t>邹斌松文章</a:t>
                </a:r>
                <a:endParaRPr lang="en-US" altLang="zh-CN" sz="2000" dirty="0" smtClean="0"/>
              </a:p>
              <a:p>
                <a:pPr marL="0" indent="0">
                  <a:buNone/>
                </a:pPr>
                <a:r>
                  <a:rPr lang="zh-CN" altLang="en-US" sz="2000" dirty="0" smtClean="0"/>
                  <a:t>而</a:t>
                </a: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 smtClean="0"/>
                  <a:t>						</a:t>
                </a:r>
                <a:r>
                  <a:rPr lang="zh-CN" altLang="en-US" sz="2000" dirty="0" smtClean="0"/>
                  <a:t>为</a:t>
                </a:r>
                <a:r>
                  <a:rPr lang="en-US" altLang="zh-CN" sz="2000" dirty="0"/>
                  <a:t>Blatt-</a:t>
                </a:r>
                <a:r>
                  <a:rPr lang="en-US" altLang="zh-CN" sz="2000" dirty="0" err="1"/>
                  <a:t>Weisskopf</a:t>
                </a:r>
                <a:r>
                  <a:rPr lang="en-US" altLang="zh-CN" sz="2000" dirty="0"/>
                  <a:t> barrier factor [11,12] </a:t>
                </a: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 smtClean="0"/>
                  <a:t>所以</a:t>
                </a:r>
                <a:endParaRPr lang="en-US" altLang="zh-CN" sz="2000" dirty="0" smtClean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zh-CN" altLang="en-US" sz="2000" dirty="0" smtClean="0"/>
                  <a:t>是角分布方程</a:t>
                </a:r>
                <a:endParaRPr lang="en-US" altLang="zh-CN" sz="2000" dirty="0" smtClean="0"/>
              </a:p>
              <a:p>
                <a:pPr marL="0" indent="0">
                  <a:buNone/>
                </a:pPr>
                <a:r>
                  <a:rPr lang="zh-CN" altLang="en-US" sz="2000" dirty="0" smtClean="0"/>
                  <a:t>因此</a:t>
                </a:r>
                <a:r>
                  <a:rPr lang="en-US" altLang="zh-CN" sz="2000" dirty="0"/>
                  <a:t>	</a:t>
                </a:r>
                <a:r>
                  <a:rPr lang="en-US" altLang="zh-CN" sz="2000" dirty="0" smtClean="0"/>
                  <a:t>	</a:t>
                </a:r>
                <a:r>
                  <a:rPr lang="zh-CN" altLang="en-US" sz="2000" dirty="0" smtClean="0"/>
                  <a:t>应该乘上</a:t>
                </a:r>
                <a:r>
                  <a:rPr lang="en-US" altLang="zh-CN" sz="2000" dirty="0" smtClean="0"/>
                  <a:t>B</a:t>
                </a:r>
                <a:r>
                  <a:rPr lang="en-US" altLang="zh-CN" sz="2000" baseline="-25000" dirty="0" smtClean="0"/>
                  <a:t>4</a:t>
                </a:r>
                <a:r>
                  <a:rPr lang="en-US" altLang="zh-CN" sz="2000" dirty="0" smtClean="0"/>
                  <a:t>(</a:t>
                </a:r>
                <a:r>
                  <a:rPr lang="en-US" altLang="zh-CN" sz="2000" dirty="0" err="1" smtClean="0"/>
                  <a:t>Q</a:t>
                </a:r>
                <a:r>
                  <a:rPr lang="en-US" altLang="zh-CN" sz="2000" baseline="-25000" dirty="0" err="1"/>
                  <a:t>abc</a:t>
                </a:r>
                <a:r>
                  <a:rPr lang="zh-CN" altLang="en-US" sz="2000" dirty="0" smtClean="0"/>
                  <a:t>）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0000" y="358815"/>
                <a:ext cx="10800000" cy="5760000"/>
              </a:xfrm>
              <a:blipFill rotWithShape="0">
                <a:blip r:embed="rId2"/>
                <a:stretch>
                  <a:fillRect l="-564" t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26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233" y="324000"/>
            <a:ext cx="811530" cy="3771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0000" y="900000"/>
            <a:ext cx="4429125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000" y="2052000"/>
            <a:ext cx="4972050" cy="22193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001" y="4248000"/>
            <a:ext cx="8508206" cy="914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00" y="5580000"/>
            <a:ext cx="811530" cy="3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03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00" y="358815"/>
            <a:ext cx="10800000" cy="5760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echo $CMTPATH </a:t>
            </a:r>
            <a:r>
              <a:rPr lang="zh-CN" altLang="en-US" dirty="0" smtClean="0"/>
              <a:t>输出工作目录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000" dirty="0"/>
              <a:t>/</a:t>
            </a:r>
            <a:r>
              <a:rPr lang="en-US" altLang="zh-CN" sz="2000" dirty="0" err="1" smtClean="0"/>
              <a:t>workfs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bes</a:t>
            </a:r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tanyx</a:t>
            </a:r>
            <a:r>
              <a:rPr lang="en-US" altLang="zh-CN" sz="2000" dirty="0" smtClean="0"/>
              <a:t>/workarea-6.6.5.p01:本地目录</a:t>
            </a:r>
          </a:p>
          <a:p>
            <a:pPr marL="0" indent="0">
              <a:buNone/>
            </a:pPr>
            <a:r>
              <a:rPr lang="en-US" altLang="zh-CN" sz="2000" dirty="0"/>
              <a:t>/</a:t>
            </a:r>
            <a:r>
              <a:rPr lang="en-US" altLang="zh-CN" sz="2000" dirty="0" err="1"/>
              <a:t>afs</a:t>
            </a:r>
            <a:r>
              <a:rPr lang="en-US" altLang="zh-CN" sz="2000" dirty="0"/>
              <a:t>/ihep.ac.cn/bes3/offline/Boss/6.6.5.p01</a:t>
            </a:r>
            <a:r>
              <a:rPr lang="en-US" altLang="zh-CN" sz="2000" dirty="0" smtClean="0"/>
              <a:t>:原始目录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dirty="0" smtClean="0"/>
              <a:t>统一对环境</a:t>
            </a:r>
            <a:r>
              <a:rPr lang="en-US" altLang="zh-CN" dirty="0" err="1" smtClean="0"/>
              <a:t>package编译的文件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000" dirty="0" smtClean="0"/>
              <a:t>$TESTRELEASEROOT/</a:t>
            </a:r>
            <a:r>
              <a:rPr lang="en-US" altLang="zh-CN" sz="2000" dirty="0" err="1" smtClean="0"/>
              <a:t>cmt</a:t>
            </a:r>
            <a:r>
              <a:rPr lang="en-US" altLang="zh-CN" sz="2000" dirty="0" smtClean="0"/>
              <a:t>/requirements</a:t>
            </a:r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en-US" altLang="zh-CN" dirty="0" err="1" smtClean="0"/>
              <a:t>UserDIY产生子模版</a:t>
            </a:r>
            <a:r>
              <a:rPr lang="en-US" altLang="zh-CN" dirty="0" smtClean="0"/>
              <a:t>：</a:t>
            </a:r>
          </a:p>
          <a:p>
            <a:pPr marL="0" indent="0">
              <a:buNone/>
            </a:pPr>
            <a:r>
              <a:rPr lang="en-US" altLang="zh-CN" sz="2000" dirty="0"/>
              <a:t>/</a:t>
            </a:r>
            <a:r>
              <a:rPr lang="en-US" altLang="zh-CN" sz="2000" dirty="0" err="1"/>
              <a:t>afs</a:t>
            </a:r>
            <a:r>
              <a:rPr lang="en-US" altLang="zh-CN" sz="2000" dirty="0"/>
              <a:t>/ihep.ac.cn/bes3/offline/Boss/6.6.5.p01/Generator/</a:t>
            </a:r>
            <a:r>
              <a:rPr lang="en-US" altLang="zh-CN" sz="2000" dirty="0" err="1"/>
              <a:t>BesEvtGen</a:t>
            </a:r>
            <a:r>
              <a:rPr lang="en-US" altLang="zh-CN" sz="2000" dirty="0"/>
              <a:t>/BesEvtGen-00-01-96-slc6tag/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00" y="792000"/>
            <a:ext cx="8934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54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00" y="342339"/>
            <a:ext cx="10800000" cy="6120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err="1" smtClean="0"/>
              <a:t>产生子</a:t>
            </a:r>
            <a:r>
              <a:rPr lang="zh-CN" altLang="en-US" sz="2400" dirty="0" smtClean="0"/>
              <a:t>目录</a:t>
            </a:r>
            <a:r>
              <a:rPr lang="en-US" altLang="zh-CN" sz="2400" dirty="0" smtClean="0"/>
              <a:t>：$BESEVTGENROOT/</a:t>
            </a:r>
          </a:p>
          <a:p>
            <a:pPr marL="0" indent="0">
              <a:buNone/>
            </a:pPr>
            <a:r>
              <a:rPr lang="zh-CN" altLang="en-US" sz="2400" dirty="0" smtClean="0"/>
              <a:t>在</a:t>
            </a:r>
            <a:r>
              <a:rPr lang="en-US" altLang="zh-CN" sz="2400" dirty="0" smtClean="0"/>
              <a:t>$TESTRELEASEROOT/</a:t>
            </a:r>
            <a:r>
              <a:rPr lang="en-US" altLang="zh-CN" sz="2400" dirty="0" err="1" smtClean="0"/>
              <a:t>cmt</a:t>
            </a:r>
            <a:r>
              <a:rPr lang="en-US" altLang="zh-CN" sz="2400" dirty="0" smtClean="0"/>
              <a:t>/requirements</a:t>
            </a:r>
            <a:r>
              <a:rPr lang="zh-CN" altLang="en-US" sz="2400" dirty="0" smtClean="0"/>
              <a:t>中修改环境</a:t>
            </a:r>
            <a:r>
              <a:rPr lang="zh-CN" altLang="en-US" sz="2400" dirty="0"/>
              <a:t>默认</a:t>
            </a:r>
            <a:r>
              <a:rPr lang="zh-CN" altLang="en-US" sz="2400" dirty="0" smtClean="0"/>
              <a:t>产生子目录</a:t>
            </a:r>
            <a:endParaRPr lang="en-US" altLang="zh-CN" sz="24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dirty="0" smtClean="0"/>
              <a:t>对</a:t>
            </a:r>
            <a:r>
              <a:rPr lang="en-US" altLang="zh-CN" dirty="0" err="1" smtClean="0"/>
              <a:t>UserDIY</a:t>
            </a:r>
            <a:r>
              <a:rPr lang="en-US" altLang="zh-CN" dirty="0" smtClean="0"/>
              <a:t> MC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sz="2400" dirty="0" smtClean="0"/>
              <a:t>在</a:t>
            </a:r>
            <a:r>
              <a:rPr lang="en-US" altLang="zh-CN" sz="2400" dirty="0" smtClean="0"/>
              <a:t>$BESEVTGENROOT/user/</a:t>
            </a:r>
            <a:r>
              <a:rPr lang="zh-CN" altLang="en-US" sz="2400" dirty="0" smtClean="0"/>
              <a:t>中添加振幅公式（</a:t>
            </a:r>
            <a:r>
              <a:rPr lang="en-US" altLang="zh-CN" sz="2400" dirty="0" smtClean="0"/>
              <a:t>UserPWATOTAL.cc </a:t>
            </a:r>
            <a:r>
              <a:rPr lang="zh-CN" altLang="en-US" sz="2400" dirty="0" smtClean="0"/>
              <a:t>返回振幅的平方）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zh-CN" altLang="en-US" sz="2400" dirty="0"/>
              <a:t>在</a:t>
            </a:r>
            <a:r>
              <a:rPr lang="en-US" altLang="zh-CN" sz="2400" dirty="0" smtClean="0"/>
              <a:t>$BESEVTGENROOT/</a:t>
            </a:r>
            <a:r>
              <a:rPr lang="en-US" altLang="zh-CN" sz="2400" dirty="0" err="1" smtClean="0"/>
              <a:t>src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EvtGen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EvtGenModels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中添加</a:t>
            </a:r>
            <a:r>
              <a:rPr lang="en-US" altLang="zh-CN" sz="2400" dirty="0" err="1" smtClean="0"/>
              <a:t>EvtPWATOTAL.hh</a:t>
            </a:r>
            <a:r>
              <a:rPr lang="zh-CN" altLang="en-US" sz="2400" dirty="0" smtClean="0"/>
              <a:t>和</a:t>
            </a:r>
            <a:r>
              <a:rPr lang="en-US" altLang="zh-CN" sz="2400" dirty="0" smtClean="0"/>
              <a:t>EvtPWATOTAL.cc</a:t>
            </a:r>
            <a:r>
              <a:rPr lang="zh-CN" altLang="en-US" sz="2400" dirty="0" smtClean="0"/>
              <a:t>，并修改</a:t>
            </a:r>
            <a:r>
              <a:rPr lang="en-US" altLang="zh-CN" sz="2400" dirty="0"/>
              <a:t>EvtModelReg.cc</a:t>
            </a:r>
            <a:endParaRPr lang="en-US" altLang="zh-CN" sz="2400" dirty="0" smtClean="0"/>
          </a:p>
          <a:p>
            <a:r>
              <a:rPr lang="en-US" altLang="zh-CN" sz="1800" dirty="0" err="1" smtClean="0"/>
              <a:t>EvtPWATOTAL.hh</a:t>
            </a:r>
            <a:r>
              <a:rPr lang="zh-CN" altLang="en-US" sz="1800" dirty="0" smtClean="0"/>
              <a:t>要修改类名为</a:t>
            </a:r>
            <a:r>
              <a:rPr lang="en-US" altLang="zh-CN" sz="1800" dirty="0" err="1" smtClean="0"/>
              <a:t>EvtPWATOTAL</a:t>
            </a:r>
            <a:r>
              <a:rPr lang="zh-CN" altLang="en-US" sz="1800" dirty="0" smtClean="0"/>
              <a:t>，并作为</a:t>
            </a:r>
            <a:r>
              <a:rPr lang="zh-CN" altLang="en-US" sz="1800" dirty="0" smtClean="0">
                <a:solidFill>
                  <a:srgbClr val="FF0000"/>
                </a:solidFill>
              </a:rPr>
              <a:t>头文件</a:t>
            </a:r>
            <a:r>
              <a:rPr lang="zh-CN" altLang="en-US" sz="1800" dirty="0" smtClean="0"/>
              <a:t>添加在</a:t>
            </a:r>
            <a:r>
              <a:rPr lang="en-US" altLang="zh-CN" sz="1800" dirty="0" smtClean="0"/>
              <a:t>UserPWATOTAL.cc</a:t>
            </a:r>
            <a:r>
              <a:rPr lang="zh-CN" altLang="en-US" sz="1800" dirty="0" smtClean="0"/>
              <a:t>中作为</a:t>
            </a:r>
            <a:r>
              <a:rPr lang="zh-CN" altLang="en-US" sz="1800" dirty="0" smtClean="0">
                <a:solidFill>
                  <a:srgbClr val="FF0000"/>
                </a:solidFill>
              </a:rPr>
              <a:t>返回值的类名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en-US" altLang="zh-CN" sz="1800" dirty="0" smtClean="0"/>
              <a:t>EvtPWATOTAL.cc</a:t>
            </a:r>
            <a:r>
              <a:rPr lang="zh-CN" altLang="en-US" sz="1800" dirty="0" smtClean="0"/>
              <a:t>要包含头文件</a:t>
            </a:r>
            <a:r>
              <a:rPr lang="en-US" altLang="zh-CN" sz="1800" dirty="0" err="1" smtClean="0"/>
              <a:t>EvtPWATOTAL.hh</a:t>
            </a:r>
            <a:r>
              <a:rPr lang="zh-CN" altLang="en-US" sz="1800" dirty="0" smtClean="0"/>
              <a:t>，修改类名</a:t>
            </a:r>
            <a:r>
              <a:rPr lang="en-US" altLang="zh-CN" sz="1800" dirty="0" err="1" smtClean="0"/>
              <a:t>EvtPWATOTAL</a:t>
            </a:r>
            <a:r>
              <a:rPr lang="zh-CN" altLang="en-US" sz="1800" dirty="0" smtClean="0"/>
              <a:t>，</a:t>
            </a:r>
            <a:r>
              <a:rPr lang="zh-CN" altLang="en-US" sz="1800" dirty="0">
                <a:solidFill>
                  <a:srgbClr val="FF0000"/>
                </a:solidFill>
              </a:rPr>
              <a:t>修改</a:t>
            </a:r>
            <a:r>
              <a:rPr lang="en-US" altLang="zh-CN" sz="1800" dirty="0" smtClean="0">
                <a:solidFill>
                  <a:srgbClr val="FF0000"/>
                </a:solidFill>
              </a:rPr>
              <a:t>model name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r>
              <a:rPr lang="en-US" altLang="zh-CN" sz="2000" dirty="0" smtClean="0"/>
              <a:t>EvtModelReg.cc</a:t>
            </a:r>
            <a:r>
              <a:rPr lang="zh-CN" altLang="en-US" sz="2000" dirty="0" smtClean="0"/>
              <a:t>添加</a:t>
            </a:r>
            <a:r>
              <a:rPr lang="en-US" altLang="zh-CN" sz="2000" dirty="0" err="1" smtClean="0"/>
              <a:t>EvtPWATOTAL.hh</a:t>
            </a:r>
            <a:r>
              <a:rPr lang="zh-CN" altLang="en-US" sz="2000" dirty="0" smtClean="0"/>
              <a:t>和</a:t>
            </a:r>
            <a:r>
              <a:rPr lang="en-US" altLang="zh-CN" sz="2000" dirty="0" err="1" smtClean="0"/>
              <a:t>modellist</a:t>
            </a:r>
            <a:r>
              <a:rPr lang="zh-CN" altLang="en-US" sz="2000" dirty="0" smtClean="0"/>
              <a:t>：</a:t>
            </a:r>
            <a:endParaRPr lang="en-US" altLang="zh-CN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28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188000"/>
            <a:ext cx="5172075" cy="8001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4860000"/>
            <a:ext cx="4933950" cy="8382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00" y="5652000"/>
            <a:ext cx="38766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00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00" y="358815"/>
            <a:ext cx="10800000" cy="61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 smtClean="0"/>
              <a:t>$BESEVTGENROOT/share</a:t>
            </a:r>
            <a:r>
              <a:rPr lang="zh-CN" altLang="en-US" sz="2400" dirty="0" smtClean="0"/>
              <a:t>中：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1800" dirty="0" err="1" smtClean="0"/>
              <a:t>pdt.table</a:t>
            </a:r>
            <a:r>
              <a:rPr lang="zh-CN" altLang="en-US" sz="1800" dirty="0" smtClean="0"/>
              <a:t>存有</a:t>
            </a:r>
            <a:r>
              <a:rPr lang="en-US" altLang="zh-CN" sz="1800" dirty="0" smtClean="0"/>
              <a:t>decay card</a:t>
            </a:r>
            <a:r>
              <a:rPr lang="zh-CN" altLang="en-US" sz="1800" dirty="0" smtClean="0"/>
              <a:t>中各种粒子的代码信息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DECAY.DEC</a:t>
            </a:r>
            <a:r>
              <a:rPr lang="zh-CN" altLang="en-US" sz="1800" dirty="0" smtClean="0"/>
              <a:t>存有</a:t>
            </a:r>
            <a:r>
              <a:rPr lang="en-US" altLang="zh-CN" sz="1800" dirty="0"/>
              <a:t>decay card</a:t>
            </a:r>
            <a:r>
              <a:rPr lang="zh-CN" altLang="en-US" sz="1800" dirty="0" smtClean="0"/>
              <a:t>中各种衰变模式的代码信息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2000" b="1" dirty="0"/>
              <a:t>超链接的创建</a:t>
            </a:r>
            <a:r>
              <a:rPr lang="zh-CN" altLang="en-US" sz="2000" b="1" dirty="0" smtClean="0"/>
              <a:t>方式：</a:t>
            </a:r>
            <a:endParaRPr lang="en-US" altLang="zh-CN" sz="2000" b="1" dirty="0" smtClean="0"/>
          </a:p>
          <a:p>
            <a:pPr marL="0" indent="0">
              <a:buNone/>
            </a:pPr>
            <a:r>
              <a:rPr lang="zh-CN" altLang="en-US" sz="1800" dirty="0" smtClean="0"/>
              <a:t>如在</a:t>
            </a:r>
            <a:r>
              <a:rPr lang="en-US" altLang="zh-CN" sz="1800" dirty="0"/>
              <a:t>/</a:t>
            </a:r>
            <a:r>
              <a:rPr lang="en-US" altLang="zh-CN" sz="1800" dirty="0" err="1" smtClean="0"/>
              <a:t>hepustc</a:t>
            </a:r>
            <a:r>
              <a:rPr lang="en-US" altLang="zh-CN" sz="1800" dirty="0" smtClean="0"/>
              <a:t>/home/</a:t>
            </a:r>
            <a:r>
              <a:rPr lang="en-US" altLang="zh-CN" sz="1800" dirty="0" err="1" smtClean="0"/>
              <a:t>tanyx</a:t>
            </a:r>
            <a:r>
              <a:rPr lang="en-US" altLang="zh-CN" sz="1800" dirty="0"/>
              <a:t>/</a:t>
            </a:r>
            <a:r>
              <a:rPr lang="zh-CN" altLang="en-US" sz="1800" dirty="0" smtClean="0"/>
              <a:t>创建</a:t>
            </a:r>
            <a:r>
              <a:rPr lang="en-US" altLang="zh-CN" sz="1800" dirty="0"/>
              <a:t>/</a:t>
            </a:r>
            <a:r>
              <a:rPr lang="en-US" altLang="zh-CN" sz="1800" dirty="0" err="1"/>
              <a:t>lustre</a:t>
            </a:r>
            <a:r>
              <a:rPr lang="en-US" altLang="zh-CN" sz="1800" dirty="0"/>
              <a:t>/bes3/</a:t>
            </a:r>
            <a:r>
              <a:rPr lang="en-US" altLang="zh-CN" sz="1800" dirty="0" err="1"/>
              <a:t>tanyx</a:t>
            </a:r>
            <a:r>
              <a:rPr lang="en-US" altLang="zh-CN" sz="1800" dirty="0" smtClean="0"/>
              <a:t>/</a:t>
            </a:r>
            <a:r>
              <a:rPr lang="zh-CN" altLang="en-US" sz="1800" dirty="0" smtClean="0"/>
              <a:t>（源文件）的超链接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1800" dirty="0" smtClean="0"/>
              <a:t>不需要先创建空文件夹，应直接“</a:t>
            </a:r>
            <a:r>
              <a:rPr lang="en-US" altLang="zh-CN" sz="1800" dirty="0" err="1" smtClean="0"/>
              <a:t>ln</a:t>
            </a:r>
            <a:r>
              <a:rPr lang="en-US" altLang="zh-CN" sz="1800" dirty="0" smtClean="0"/>
              <a:t>  -</a:t>
            </a:r>
            <a:r>
              <a:rPr lang="en-US" altLang="zh-CN" sz="1800" dirty="0"/>
              <a:t>s </a:t>
            </a:r>
            <a:r>
              <a:rPr lang="en-US" altLang="zh-CN" sz="1800" dirty="0" smtClean="0"/>
              <a:t> /</a:t>
            </a:r>
            <a:r>
              <a:rPr lang="en-US" altLang="zh-CN" sz="1800" dirty="0" err="1"/>
              <a:t>lustre</a:t>
            </a:r>
            <a:r>
              <a:rPr lang="en-US" altLang="zh-CN" sz="1800" dirty="0"/>
              <a:t>/bes3/</a:t>
            </a:r>
            <a:r>
              <a:rPr lang="en-US" altLang="zh-CN" sz="1800" dirty="0" err="1"/>
              <a:t>tanyx</a:t>
            </a:r>
            <a:r>
              <a:rPr lang="en-US" altLang="zh-CN" sz="1800" dirty="0"/>
              <a:t>/ 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lustre</a:t>
            </a:r>
            <a:r>
              <a:rPr lang="zh-CN" altLang="en-US" sz="1800" dirty="0" smtClean="0"/>
              <a:t>”即可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2400" b="1" dirty="0"/>
          </a:p>
          <a:p>
            <a:pPr marL="0" indent="0">
              <a:buNone/>
            </a:pPr>
            <a:r>
              <a:rPr lang="zh-CN" altLang="en-US" sz="2000" b="1" dirty="0" smtClean="0"/>
              <a:t>同时复制多个文件夹</a:t>
            </a:r>
            <a:r>
              <a:rPr lang="en-US" altLang="zh-CN" sz="2000" b="1" dirty="0" smtClean="0"/>
              <a:t>A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B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C</a:t>
            </a:r>
            <a:r>
              <a:rPr lang="zh-CN" altLang="en-US" sz="2000" b="1" dirty="0" smtClean="0"/>
              <a:t>到文件夹</a:t>
            </a:r>
            <a:r>
              <a:rPr lang="en-US" altLang="zh-CN" sz="2000" b="1" dirty="0" smtClean="0"/>
              <a:t>target</a:t>
            </a:r>
            <a:r>
              <a:rPr lang="zh-CN" altLang="en-US" sz="2000" b="1" dirty="0" smtClean="0"/>
              <a:t>：</a:t>
            </a:r>
            <a:endParaRPr lang="en-US" altLang="zh-CN" sz="2400" b="1" dirty="0"/>
          </a:p>
          <a:p>
            <a:pPr marL="0" indent="0">
              <a:buNone/>
            </a:pPr>
            <a:r>
              <a:rPr lang="en-US" altLang="zh-CN" sz="2000" dirty="0" err="1" smtClean="0"/>
              <a:t>cp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   -r	{</a:t>
            </a:r>
            <a:r>
              <a:rPr lang="en-US" altLang="zh-CN" sz="2000" dirty="0" err="1" smtClean="0"/>
              <a:t>A,B,c</a:t>
            </a:r>
            <a:r>
              <a:rPr lang="en-US" altLang="zh-CN" sz="2000" dirty="0" smtClean="0"/>
              <a:t>}	target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29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2377866"/>
            <a:ext cx="4838700" cy="4000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1173840"/>
            <a:ext cx="62007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1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自动化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/</a:t>
            </a:r>
            <a:r>
              <a:rPr lang="en-US" altLang="zh-CN" dirty="0" err="1" smtClean="0"/>
              <a:t>besfs</a:t>
            </a:r>
            <a:r>
              <a:rPr lang="en-US" altLang="zh-CN" dirty="0" smtClean="0"/>
              <a:t>/users/</a:t>
            </a:r>
            <a:r>
              <a:rPr lang="en-US" altLang="zh-CN" dirty="0" err="1" smtClean="0"/>
              <a:t>wangwp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Lambdac</a:t>
            </a:r>
            <a:r>
              <a:rPr lang="en-US" altLang="zh-CN" dirty="0" smtClean="0"/>
              <a:t>/boss/</a:t>
            </a:r>
            <a:r>
              <a:rPr lang="en-US" altLang="zh-CN" dirty="0" err="1" smtClean="0"/>
              <a:t>Lambdac</a:t>
            </a:r>
            <a:r>
              <a:rPr lang="en-US" altLang="zh-CN" dirty="0" smtClean="0"/>
              <a:t>/Fit/</a:t>
            </a:r>
            <a:r>
              <a:rPr lang="en-US" altLang="zh-CN" dirty="0" err="1" smtClean="0"/>
              <a:t>Modified_Realdata_fit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mbc_fit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FVersionX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FixedPara</a:t>
            </a:r>
            <a:r>
              <a:rPr lang="en-US" altLang="zh-CN" dirty="0" smtClean="0"/>
              <a:t>/</a:t>
            </a:r>
            <a:r>
              <a:rPr lang="en-US" altLang="zh-CN" dirty="0" err="1" smtClean="0"/>
              <a:t>SkimEvtNo</a:t>
            </a:r>
            <a:r>
              <a:rPr lang="en-US" altLang="zh-CN" dirty="0" smtClean="0"/>
              <a:t>/4600_fit_mbc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 smtClean="0"/>
              <a:t>realdata_mode1_fit.cxx</a:t>
            </a:r>
          </a:p>
          <a:p>
            <a:pPr marL="0" indent="0">
              <a:buNone/>
            </a:pPr>
            <a:r>
              <a:rPr lang="en-US" altLang="zh-CN" dirty="0" smtClean="0"/>
              <a:t>cpp_HeadFile.sh</a:t>
            </a:r>
          </a:p>
          <a:p>
            <a:pPr marL="0" indent="0">
              <a:buNone/>
            </a:pPr>
            <a:r>
              <a:rPr lang="en-US" altLang="zh-CN" dirty="0" smtClean="0"/>
              <a:t>whole_mv.sh</a:t>
            </a:r>
          </a:p>
          <a:p>
            <a:pPr marL="0" indent="0">
              <a:buNone/>
            </a:pPr>
            <a:r>
              <a:rPr lang="zh-CN" altLang="en-US" dirty="0" smtClean="0"/>
              <a:t>看自动更改程序的脚本是怎么实现的，对相似操作多的工作提速很大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292204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4000" y="432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86736" cy="40736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86736" cy="40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4000" y="432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17299" cy="42511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63590" cy="42588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Bin=90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108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4000" y="432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2000"/>
            <a:ext cx="5886736" cy="42511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917597" cy="42588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Bin=45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7228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K</a:t>
            </a:r>
            <a:r>
              <a:rPr lang="en-US" altLang="zh-CN" dirty="0" smtClean="0"/>
              <a:t> boost to </a:t>
            </a:r>
            <a:r>
              <a:rPr lang="en-US" altLang="zh-CN" dirty="0"/>
              <a:t>Phi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71305" cy="40582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71305" cy="40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5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34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K</a:t>
            </a:r>
            <a:r>
              <a:rPr lang="en-US" altLang="zh-CN" dirty="0" smtClean="0"/>
              <a:t> boost to </a:t>
            </a:r>
            <a:r>
              <a:rPr lang="en-US" altLang="zh-CN" dirty="0"/>
              <a:t>Phi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25014" cy="422795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09583" cy="42048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Bin=100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4315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K</a:t>
            </a:r>
            <a:r>
              <a:rPr lang="en-US" altLang="zh-CN" dirty="0" smtClean="0"/>
              <a:t> boost to </a:t>
            </a:r>
            <a:r>
              <a:rPr lang="en-US" altLang="zh-CN" dirty="0"/>
              <a:t>Phi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Bin=50</a:t>
            </a: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25014" cy="42356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17299" cy="422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</a:t>
            </a:r>
            <a:r>
              <a:rPr lang="en-US" altLang="zh-CN" dirty="0"/>
              <a:t>i</a:t>
            </a:r>
            <a:r>
              <a:rPr lang="en-US" altLang="zh-CN" dirty="0" smtClean="0"/>
              <a:t>on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86736" cy="40659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917597" cy="407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</a:t>
            </a:r>
            <a:r>
              <a:rPr lang="en-US" altLang="zh-CN" dirty="0"/>
              <a:t>i</a:t>
            </a:r>
            <a:r>
              <a:rPr lang="en-US" altLang="zh-CN" dirty="0" smtClean="0"/>
              <a:t>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872000"/>
            <a:ext cx="5871305" cy="428967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72000"/>
            <a:ext cx="5894451" cy="422795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Bin=50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558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</a:t>
            </a:r>
            <a:r>
              <a:rPr lang="en-US" altLang="zh-CN" dirty="0"/>
              <a:t>i</a:t>
            </a:r>
            <a:r>
              <a:rPr lang="en-US" altLang="zh-CN" dirty="0" smtClean="0"/>
              <a:t>on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872000"/>
            <a:ext cx="5840444" cy="42511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40444" cy="422024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smtClean="0"/>
              <a:t>Bin=100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1341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MC</a:t>
            </a:r>
            <a:r>
              <a:rPr lang="zh-CN" altLang="en-US" dirty="0" smtClean="0"/>
              <a:t>对比：</a:t>
            </a:r>
            <a:r>
              <a:rPr lang="zh-CN" altLang="en-US" dirty="0"/>
              <a:t>刘</a:t>
            </a:r>
            <a:r>
              <a:rPr lang="zh-CN" altLang="en-US" dirty="0" smtClean="0"/>
              <a:t>芳</a:t>
            </a:r>
            <a:r>
              <a:rPr lang="en-US" altLang="zh-CN" dirty="0" smtClean="0"/>
              <a:t> VS </a:t>
            </a:r>
            <a:r>
              <a:rPr lang="en-US" altLang="zh-CN" dirty="0" err="1" smtClean="0"/>
              <a:t>pwa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32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441275"/>
            <a:ext cx="10515600" cy="373568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在</a:t>
            </a:r>
            <a:r>
              <a:rPr lang="en-US" altLang="zh-CN" dirty="0" smtClean="0"/>
              <a:t>code</a:t>
            </a:r>
            <a:r>
              <a:rPr lang="zh-CN" altLang="en-US" dirty="0" smtClean="0"/>
              <a:t>中把事例编号存出，每个事例有对应的eventNumber，可以对单个</a:t>
            </a:r>
            <a:r>
              <a:rPr lang="en-US" altLang="zh-CN" dirty="0" smtClean="0"/>
              <a:t>event</a:t>
            </a:r>
            <a:r>
              <a:rPr lang="zh-CN" altLang="en-US" smtClean="0"/>
              <a:t>进行处理。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70936" y="111991"/>
            <a:ext cx="11266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dirty="0"/>
              <a:t>/</a:t>
            </a:r>
            <a:r>
              <a:rPr lang="en-US" altLang="zh-CN" dirty="0" err="1"/>
              <a:t>workfs</a:t>
            </a:r>
            <a:r>
              <a:rPr lang="en-US" altLang="zh-CN" dirty="0"/>
              <a:t>/</a:t>
            </a:r>
            <a:r>
              <a:rPr lang="en-US" altLang="zh-CN" dirty="0" err="1"/>
              <a:t>bes</a:t>
            </a:r>
            <a:r>
              <a:rPr lang="en-US" altLang="zh-CN" dirty="0"/>
              <a:t>/</a:t>
            </a:r>
            <a:r>
              <a:rPr lang="en-US" altLang="zh-CN" dirty="0" err="1"/>
              <a:t>gaoxl</a:t>
            </a:r>
            <a:r>
              <a:rPr lang="en-US" altLang="zh-CN" dirty="0"/>
              <a:t>/workarea-6.6.5.p01/</a:t>
            </a:r>
            <a:r>
              <a:rPr lang="en-US" altLang="zh-CN" dirty="0" err="1"/>
              <a:t>OmegaetaAlg</a:t>
            </a:r>
            <a:r>
              <a:rPr lang="en-US" altLang="zh-CN" dirty="0"/>
              <a:t>/OmegaetaAlg-00-00-01/</a:t>
            </a:r>
            <a:r>
              <a:rPr lang="en-US" altLang="zh-CN" dirty="0" err="1"/>
              <a:t>src</a:t>
            </a:r>
            <a:r>
              <a:rPr lang="en-US" altLang="zh-CN" dirty="0"/>
              <a:t>/Omegaeta.cxx </a:t>
            </a:r>
          </a:p>
          <a:p>
            <a:r>
              <a:rPr lang="en-US" altLang="zh-CN" dirty="0" smtClean="0"/>
              <a:t>232——234</a:t>
            </a:r>
            <a:r>
              <a:rPr lang="zh-CN" altLang="en-US" dirty="0" smtClean="0"/>
              <a:t>行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  m</a:t>
            </a:r>
            <a:r>
              <a:rPr lang="zh-CN" altLang="en-US" dirty="0"/>
              <a:t>_run = eventHeader-&gt;runNumber();</a:t>
            </a:r>
          </a:p>
          <a:p>
            <a:r>
              <a:rPr lang="zh-CN" altLang="en-US" dirty="0"/>
              <a:t>  m_rec = eventHeader-&gt;eventNumber();</a:t>
            </a:r>
          </a:p>
          <a:p>
            <a:r>
              <a:rPr lang="zh-CN" altLang="en-US" dirty="0"/>
              <a:t>  m_evttag=eventHeader-&gt;eventTag();</a:t>
            </a:r>
          </a:p>
        </p:txBody>
      </p:sp>
    </p:spTree>
    <p:extLst>
      <p:ext uri="{BB962C8B-B14F-4D97-AF65-F5344CB8AC3E}">
        <p14:creationId xmlns:p14="http://schemas.microsoft.com/office/powerpoint/2010/main" val="10782785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360000"/>
            <a:ext cx="5771007" cy="41199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00"/>
            <a:ext cx="5578126" cy="4104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999" y="4500000"/>
            <a:ext cx="4241006" cy="218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41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6129338" cy="45605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720000"/>
            <a:ext cx="6052185" cy="45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2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42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6129338" cy="4560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720000"/>
            <a:ext cx="5172075" cy="48720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19" y="5503548"/>
            <a:ext cx="105441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6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43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20000"/>
            <a:ext cx="5794153" cy="414308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720000"/>
            <a:ext cx="5817299" cy="408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44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6086475" cy="45519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720000"/>
            <a:ext cx="6112193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3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45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42962"/>
            <a:ext cx="68008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2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46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6095048" cy="45348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720000"/>
            <a:ext cx="6077903" cy="461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数据</a:t>
            </a:r>
            <a:r>
              <a:rPr lang="zh-CN" altLang="en-US" dirty="0" smtClean="0"/>
              <a:t>对比：数据</a:t>
            </a:r>
            <a:r>
              <a:rPr lang="en-US" altLang="zh-CN" dirty="0" smtClean="0"/>
              <a:t> VS PWA </a:t>
            </a:r>
            <a:r>
              <a:rPr lang="en-US" altLang="zh-CN" dirty="0" err="1" smtClean="0"/>
              <a:t>MC+sideband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7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48</a:t>
            </a:fld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0000"/>
            <a:ext cx="6024753" cy="421652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6040755" cy="42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3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49</a:t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5880735" cy="4560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5923598" cy="45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Event </a:t>
            </a:r>
            <a:r>
              <a:rPr lang="en-US" altLang="zh-CN" dirty="0" err="1" smtClean="0"/>
              <a:t>selectiono</a:t>
            </a:r>
            <a:r>
              <a:rPr lang="zh-CN" altLang="en-US" dirty="0" smtClean="0"/>
              <a:t>（</a:t>
            </a:r>
            <a:r>
              <a:rPr lang="en-US" altLang="zh-CN" smtClean="0"/>
              <a:t>4C</a:t>
            </a:r>
            <a:r>
              <a:rPr lang="zh-CN" altLang="en-US" smtClean="0"/>
              <a:t>）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Good Charged Track:</a:t>
            </a:r>
          </a:p>
          <a:p>
            <a:pPr marL="457200" lvl="1" indent="0">
              <a:buNone/>
            </a:pPr>
            <a:r>
              <a:rPr lang="en-US" altLang="zh-CN" sz="1800" dirty="0" smtClean="0"/>
              <a:t>|</a:t>
            </a:r>
            <a:r>
              <a:rPr lang="en-US" altLang="zh-CN" sz="1800" dirty="0" err="1" smtClean="0"/>
              <a:t>Vz</a:t>
            </a:r>
            <a:r>
              <a:rPr lang="en-US" altLang="zh-CN" sz="1800" dirty="0" smtClean="0"/>
              <a:t>| &lt; 10.0 &amp;&amp; |</a:t>
            </a:r>
            <a:r>
              <a:rPr lang="en-US" altLang="zh-CN" sz="1800" dirty="0" err="1" smtClean="0"/>
              <a:t>Vr</a:t>
            </a:r>
            <a:r>
              <a:rPr lang="en-US" altLang="zh-CN" sz="1800" dirty="0" smtClean="0"/>
              <a:t>|&lt; 1.0 &amp;&amp; |</a:t>
            </a:r>
            <a:r>
              <a:rPr lang="en-US" altLang="zh-CN" sz="1800" dirty="0" err="1" smtClean="0"/>
              <a:t>cos</a:t>
            </a:r>
            <a:r>
              <a:rPr lang="el-GR" altLang="zh-CN" sz="1800" dirty="0" smtClean="0"/>
              <a:t>θ|&lt;</a:t>
            </a:r>
            <a:r>
              <a:rPr lang="en-US" altLang="zh-CN" sz="1800" dirty="0" smtClean="0"/>
              <a:t>=</a:t>
            </a:r>
            <a:r>
              <a:rPr lang="el-GR" altLang="zh-CN" sz="1800" dirty="0" smtClean="0"/>
              <a:t>0.93</a:t>
            </a:r>
            <a:r>
              <a:rPr lang="el-GR" altLang="zh-CN" sz="1600" dirty="0" smtClean="0"/>
              <a:t>;</a:t>
            </a:r>
            <a:endParaRPr lang="en-US" altLang="zh-CN" sz="1600" dirty="0" smtClean="0"/>
          </a:p>
          <a:p>
            <a:pPr marL="457200" lvl="1" indent="0">
              <a:buNone/>
            </a:pP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NGood</a:t>
            </a:r>
            <a:r>
              <a:rPr lang="en-US" altLang="zh-CN" sz="1600" dirty="0" smtClean="0"/>
              <a:t> = 4</a:t>
            </a:r>
            <a:r>
              <a:rPr lang="el-GR" altLang="zh-CN" sz="1600" dirty="0" smtClean="0"/>
              <a:t> </a:t>
            </a:r>
            <a:r>
              <a:rPr lang="en-US" altLang="zh-CN" sz="1600" dirty="0" smtClean="0"/>
              <a:t>&amp;&amp; </a:t>
            </a:r>
            <a:r>
              <a:rPr lang="en-US" altLang="zh-CN" sz="1600" dirty="0" err="1" smtClean="0"/>
              <a:t>NCharge</a:t>
            </a:r>
            <a:r>
              <a:rPr lang="en-US" altLang="zh-CN" sz="1600" dirty="0" smtClean="0"/>
              <a:t>=0;</a:t>
            </a:r>
          </a:p>
          <a:p>
            <a:pPr marL="457200" lvl="1" indent="0">
              <a:buNone/>
            </a:pPr>
            <a:endParaRPr lang="en-US" altLang="zh-CN" sz="1600" dirty="0"/>
          </a:p>
          <a:p>
            <a:pPr marL="228600" lvl="1">
              <a:spcBef>
                <a:spcPts val="1000"/>
              </a:spcBef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PID:</a:t>
            </a:r>
            <a:endParaRPr lang="en-US" altLang="zh-CN" sz="1400" dirty="0" smtClean="0"/>
          </a:p>
          <a:p>
            <a:pPr marL="457200" lvl="1" indent="0">
              <a:buNone/>
            </a:pPr>
            <a:r>
              <a:rPr lang="en-US" altLang="zh-CN" sz="1800" dirty="0"/>
              <a:t>N(</a:t>
            </a:r>
            <a:r>
              <a:rPr lang="el-GR" altLang="zh-CN" sz="1800" dirty="0"/>
              <a:t>π+)=</a:t>
            </a:r>
            <a:r>
              <a:rPr lang="en-US" altLang="zh-CN" sz="1800" dirty="0"/>
              <a:t>N(</a:t>
            </a:r>
            <a:r>
              <a:rPr lang="el-GR" altLang="zh-CN" sz="1800" dirty="0"/>
              <a:t>π-) = 1;   </a:t>
            </a:r>
            <a:r>
              <a:rPr lang="en-US" altLang="zh-CN" sz="1800" dirty="0" err="1"/>
              <a:t>prob</a:t>
            </a:r>
            <a:r>
              <a:rPr lang="en-US" altLang="zh-CN" sz="1800" dirty="0"/>
              <a:t>_</a:t>
            </a:r>
            <a:r>
              <a:rPr lang="el-GR" altLang="zh-CN" sz="1800" dirty="0"/>
              <a:t>π &gt;</a:t>
            </a:r>
            <a:r>
              <a:rPr lang="en-US" altLang="zh-CN" sz="1800" dirty="0" err="1"/>
              <a:t>prob_K</a:t>
            </a:r>
            <a:r>
              <a:rPr lang="en-US" altLang="zh-CN" sz="1800" dirty="0"/>
              <a:t> &amp;&amp; </a:t>
            </a:r>
            <a:r>
              <a:rPr lang="en-US" altLang="zh-CN" sz="1800" dirty="0" err="1"/>
              <a:t>prob</a:t>
            </a:r>
            <a:r>
              <a:rPr lang="en-US" altLang="zh-CN" sz="1800" dirty="0"/>
              <a:t>_</a:t>
            </a:r>
            <a:r>
              <a:rPr lang="el-GR" altLang="zh-CN" sz="1800" dirty="0"/>
              <a:t>π &gt;</a:t>
            </a:r>
            <a:r>
              <a:rPr lang="en-US" altLang="zh-CN" sz="1800" dirty="0" err="1"/>
              <a:t>prob_p</a:t>
            </a:r>
            <a:r>
              <a:rPr lang="en-US" altLang="zh-CN" sz="1800" dirty="0"/>
              <a:t>;     </a:t>
            </a:r>
          </a:p>
          <a:p>
            <a:pPr marL="457200" lvl="1" indent="0">
              <a:buNone/>
            </a:pPr>
            <a:r>
              <a:rPr lang="en-US" altLang="zh-CN" sz="1800" dirty="0"/>
              <a:t>N(K</a:t>
            </a:r>
            <a:r>
              <a:rPr lang="en-US" altLang="zh-CN" sz="1800" dirty="0" smtClean="0"/>
              <a:t>+)=N(K-</a:t>
            </a:r>
            <a:r>
              <a:rPr lang="en-US" altLang="zh-CN" sz="1800" dirty="0"/>
              <a:t>) = 1;   </a:t>
            </a:r>
            <a:r>
              <a:rPr lang="en-US" altLang="zh-CN" sz="1800" dirty="0" err="1"/>
              <a:t>prob_K</a:t>
            </a:r>
            <a:r>
              <a:rPr lang="en-US" altLang="zh-CN" sz="1800" dirty="0"/>
              <a:t>&gt;</a:t>
            </a:r>
            <a:r>
              <a:rPr lang="en-US" altLang="zh-CN" sz="1800" dirty="0" err="1"/>
              <a:t>prob_p</a:t>
            </a:r>
            <a:r>
              <a:rPr lang="en-US" altLang="zh-CN" sz="1800" dirty="0"/>
              <a:t> &amp;&amp; </a:t>
            </a:r>
            <a:r>
              <a:rPr lang="en-US" altLang="zh-CN" sz="1800" dirty="0" err="1"/>
              <a:t>prob_K</a:t>
            </a:r>
            <a:r>
              <a:rPr lang="en-US" altLang="zh-CN" sz="1800" dirty="0"/>
              <a:t>&gt;</a:t>
            </a:r>
            <a:r>
              <a:rPr lang="en-US" altLang="zh-CN" sz="1800" dirty="0" err="1"/>
              <a:t>prob</a:t>
            </a:r>
            <a:r>
              <a:rPr lang="en-US" altLang="zh-CN" sz="1800" dirty="0"/>
              <a:t>_</a:t>
            </a:r>
            <a:r>
              <a:rPr lang="el-GR" altLang="zh-CN" sz="1800" dirty="0"/>
              <a:t>π; </a:t>
            </a:r>
            <a:endParaRPr lang="en-US" altLang="zh-CN" sz="1800" dirty="0" smtClean="0"/>
          </a:p>
          <a:p>
            <a:pPr marL="457200" lvl="1" indent="0">
              <a:buNone/>
            </a:pPr>
            <a:endParaRPr lang="en-US" altLang="zh-CN" sz="1800" dirty="0"/>
          </a:p>
          <a:p>
            <a:pPr marL="228600" lvl="1">
              <a:spcBef>
                <a:spcPts val="1000"/>
              </a:spcBef>
            </a:pPr>
            <a:r>
              <a:rPr lang="en-US" altLang="zh-CN" sz="2800" dirty="0"/>
              <a:t> Vertex fit (</a:t>
            </a:r>
            <a:r>
              <a:rPr lang="en-US" altLang="zh-CN" sz="2800" dirty="0" smtClean="0"/>
              <a:t>K+K-</a:t>
            </a:r>
            <a:r>
              <a:rPr lang="el-GR" altLang="zh-CN" sz="2800" dirty="0" smtClean="0"/>
              <a:t>π+π-</a:t>
            </a:r>
            <a:r>
              <a:rPr lang="el-GR" altLang="zh-CN" sz="2800" dirty="0"/>
              <a:t>). </a:t>
            </a:r>
            <a:endParaRPr lang="en-US" altLang="zh-CN" sz="2800" dirty="0" smtClean="0"/>
          </a:p>
          <a:p>
            <a:pPr marL="228600" lvl="1">
              <a:spcBef>
                <a:spcPts val="1000"/>
              </a:spcBef>
            </a:pPr>
            <a:r>
              <a:rPr lang="en-US" altLang="zh-CN" sz="2800" dirty="0" smtClean="0"/>
              <a:t> 4C kinematic fit (K+K- π+π+).</a:t>
            </a:r>
          </a:p>
          <a:p>
            <a:pPr marL="457200" lvl="1" indent="0">
              <a:buNone/>
            </a:pPr>
            <a:r>
              <a:rPr lang="el-GR" altLang="zh-CN" sz="1800" dirty="0"/>
              <a:t>χ21</a:t>
            </a:r>
            <a:r>
              <a:rPr lang="en-US" altLang="zh-CN" sz="1800" dirty="0"/>
              <a:t>C(K+K- </a:t>
            </a:r>
            <a:r>
              <a:rPr lang="el-GR" altLang="zh-CN" sz="1800" dirty="0"/>
              <a:t>π+π+) &lt; 20;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675722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476"/>
            <a:ext cx="5906453" cy="44834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5897880" cy="45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7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51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74656" y="1102936"/>
            <a:ext cx="109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cosk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6009323" cy="45519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5966460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52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1"/>
            <a:ext cx="6103620" cy="4577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6060758" cy="45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711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53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6086475" cy="456914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606933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74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54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6077903" cy="46205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6069330" cy="45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388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6052185" cy="455199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6052185" cy="457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577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Numbers of </a:t>
            </a:r>
            <a:r>
              <a:rPr lang="en-US" altLang="zh-CN" dirty="0" err="1" smtClean="0"/>
              <a:t>NGoodCharge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287" y="1910556"/>
            <a:ext cx="6067425" cy="4181475"/>
          </a:xfrm>
        </p:spPr>
      </p:pic>
    </p:spTree>
    <p:extLst>
      <p:ext uri="{BB962C8B-B14F-4D97-AF65-F5344CB8AC3E}">
        <p14:creationId xmlns:p14="http://schemas.microsoft.com/office/powerpoint/2010/main" val="39981588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57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5897880" cy="45605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5889308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58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0" y="360000"/>
            <a:ext cx="5880735" cy="45519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0000"/>
            <a:ext cx="5880735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59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5923598" cy="455199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5932170" cy="45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setup BOSS environment on </a:t>
            </a:r>
            <a:r>
              <a:rPr lang="en-US" altLang="zh-CN" b="1" dirty="0" err="1" smtClean="0"/>
              <a:t>lxslc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1. BOSS665p01.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2.R-scan data sets:</a:t>
            </a:r>
          </a:p>
          <a:p>
            <a:pPr marL="457200" lvl="1" indent="0">
              <a:buNone/>
            </a:pPr>
            <a:r>
              <a:rPr lang="en-US" altLang="zh-CN" sz="1800" dirty="0" smtClean="0"/>
              <a:t>2014/12/31</a:t>
            </a:r>
          </a:p>
          <a:p>
            <a:pPr marL="457200" lvl="1" indent="0">
              <a:buNone/>
            </a:pPr>
            <a:r>
              <a:rPr lang="en-US" altLang="zh-CN" sz="1800" dirty="0" smtClean="0"/>
              <a:t>2015</a:t>
            </a:r>
          </a:p>
          <a:p>
            <a:pPr marL="457200" lvl="1" indent="0">
              <a:buNone/>
            </a:pPr>
            <a:r>
              <a:rPr lang="en-US" altLang="zh-CN" sz="1800" dirty="0" smtClean="0"/>
              <a:t>2175MeV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669503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60</a:t>
            </a:fld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074656" y="1102936"/>
            <a:ext cx="109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cosk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5983605" cy="4594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598360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6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61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6069330" cy="45862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6052185" cy="45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022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62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6129338" cy="45691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6112193" cy="453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01949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6069330" cy="45434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6060758" cy="455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8472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64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000"/>
            <a:ext cx="6077903" cy="4543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360000"/>
            <a:ext cx="6043613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545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2.396GeV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resonance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66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</p:spPr>
            <p:txBody>
              <a:bodyPr>
                <a:normAutofit/>
              </a:bodyPr>
              <a:lstStyle/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|LS&gt;	</a:t>
                </a:r>
              </a:p>
              <a:p>
                <a:pPr marL="457189" lvl="1" indent="0">
                  <a:buNone/>
                </a:pP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: </a:t>
                </a:r>
                <a:r>
                  <a:rPr lang="en-US" altLang="zh-CN" sz="2200" dirty="0" err="1" smtClean="0">
                    <a:solidFill>
                      <a:srgbClr val="FF0000"/>
                    </a:solidFill>
                  </a:rPr>
                  <a:t>phasespace</a:t>
                </a:r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 smtClean="0"/>
                  <a:t>,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(1370)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sz="2200" dirty="0" smtClean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1270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|22&gt;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|43&gt;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/>
                  <a:t>,</a:t>
                </a:r>
                <a:r>
                  <a:rPr lang="en-US" altLang="zh-CN" sz="2200" dirty="0" smtClean="0"/>
                  <a:t> </a:t>
                </a:r>
                <a:endParaRPr lang="en-US" altLang="zh-CN" sz="1800" dirty="0">
                  <a:solidFill>
                    <a:prstClr val="black"/>
                  </a:solidFill>
                </a:endParaRPr>
              </a:p>
              <a:p>
                <a:pPr marL="228594" lvl="1">
                  <a:spcBef>
                    <a:spcPts val="1000"/>
                  </a:spcBef>
                </a:pPr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  <a:blipFill rotWithShape="0">
                <a:blip r:embed="rId3"/>
                <a:stretch>
                  <a:fillRect t="-1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6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67</a:t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862012"/>
            <a:ext cx="7467600" cy="5133975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 flipV="1">
            <a:off x="4794422" y="1812324"/>
            <a:ext cx="16475" cy="3237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 flipV="1">
            <a:off x="5881816" y="1795849"/>
            <a:ext cx="32952" cy="32374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239264" y="4598085"/>
            <a:ext cx="46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1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75902" y="4663987"/>
            <a:ext cx="46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2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16129" y="4647512"/>
            <a:ext cx="469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3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22794" y="316981"/>
            <a:ext cx="2257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bkg</a:t>
            </a:r>
            <a:r>
              <a:rPr lang="en-US" altLang="zh-CN" dirty="0"/>
              <a:t>/</a:t>
            </a:r>
            <a:r>
              <a:rPr lang="en-US" altLang="zh-CN" dirty="0" err="1"/>
              <a:t>sid</a:t>
            </a:r>
            <a:r>
              <a:rPr lang="zh-CN" altLang="en-US" dirty="0" smtClean="0"/>
              <a:t>系数 </a:t>
            </a:r>
            <a:r>
              <a:rPr lang="en-US" altLang="zh-CN" dirty="0" smtClean="0"/>
              <a:t>= 1/(2+3)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38892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resonance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68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</p:spPr>
            <p:txBody>
              <a:bodyPr>
                <a:normAutofit/>
              </a:bodyPr>
              <a:lstStyle/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|LS&gt;	</a:t>
                </a:r>
              </a:p>
              <a:p>
                <a:pPr marL="457189" lvl="1" indent="0">
                  <a:buNone/>
                </a:pP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 smtClean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: </a:t>
                </a:r>
                <a:r>
                  <a:rPr lang="en-US" altLang="zh-CN" sz="2200" dirty="0" err="1" smtClean="0"/>
                  <a:t>phasespace</a:t>
                </a:r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1370</m:t>
                        </m:r>
                      </m:e>
                    </m:d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200" dirty="0" smtClean="0"/>
                  <a:t>, </a:t>
                </a:r>
                <a:endParaRPr lang="en-US" altLang="zh-CN" sz="2200" dirty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(980)</m:t>
                    </m:r>
                  </m:oMath>
                </a14:m>
                <a:r>
                  <a:rPr lang="en-US" altLang="zh-CN" sz="2200" dirty="0" smtClean="0"/>
                  <a:t>,</a:t>
                </a:r>
                <a:r>
                  <a:rPr lang="en-US" altLang="zh-CN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(1370)</m:t>
                    </m:r>
                  </m:oMath>
                </a14:m>
                <a:r>
                  <a:rPr lang="en-US" altLang="zh-CN" sz="22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200" i="1" dirty="0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zh-CN" sz="2200" dirty="0" smtClean="0"/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/>
                  <a:t>|01&gt;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200" b="0" i="1" smtClean="0">
                        <a:latin typeface="Cambria Math" panose="02040503050406030204" pitchFamily="18" charset="0"/>
                      </a:rPr>
                      <m:t>1270</m:t>
                    </m:r>
                    <m:r>
                      <a:rPr lang="en-US" altLang="zh-CN" sz="22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2200" dirty="0"/>
                  <a:t>, </a:t>
                </a:r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|21</a:t>
                </a:r>
                <a:r>
                  <a:rPr lang="en-US" altLang="zh-CN" sz="2200" dirty="0"/>
                  <a:t>&gt; </a:t>
                </a:r>
                <a:r>
                  <a:rPr lang="en-US" altLang="zh-CN" sz="22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</a:t>
                </a:r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|22&gt;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, </a:t>
                </a:r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|23&gt;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 </a:t>
                </a:r>
                <a:endParaRPr lang="en-US" altLang="zh-CN" sz="2200" dirty="0">
                  <a:solidFill>
                    <a:srgbClr val="FF0000"/>
                  </a:solidFill>
                </a:endParaRPr>
              </a:p>
              <a:p>
                <a:pPr marL="457189" lvl="1" indent="0">
                  <a:buNone/>
                </a:pPr>
                <a:r>
                  <a:rPr lang="en-US" altLang="zh-CN" sz="2200" dirty="0"/>
                  <a:t>&lt;</a:t>
                </a:r>
                <a14:m>
                  <m:oMath xmlns:m="http://schemas.openxmlformats.org/officeDocument/2006/math">
                    <m:r>
                      <a:rPr lang="zh-CN" altLang="en-US" sz="2200" i="1">
                        <a:latin typeface="Cambria Math" panose="02040503050406030204" pitchFamily="18" charset="0"/>
                      </a:rPr>
                      <m:t>𝜙</m:t>
                    </m:r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200" dirty="0" smtClean="0"/>
                  <a:t>|43&gt;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(1270)</m:t>
                    </m:r>
                  </m:oMath>
                </a14:m>
                <a:r>
                  <a:rPr lang="en-US" altLang="zh-CN" sz="2200" dirty="0">
                    <a:solidFill>
                      <a:srgbClr val="FF0000"/>
                    </a:solidFill>
                  </a:rPr>
                  <a:t>,</a:t>
                </a:r>
                <a:r>
                  <a:rPr lang="en-US" altLang="zh-CN" sz="2200" dirty="0" smtClean="0">
                    <a:solidFill>
                      <a:srgbClr val="FF0000"/>
                    </a:solidFill>
                  </a:rPr>
                  <a:t> </a:t>
                </a:r>
                <a:endParaRPr lang="en-US" altLang="zh-CN" sz="1800" dirty="0">
                  <a:solidFill>
                    <a:prstClr val="black"/>
                  </a:solidFill>
                </a:endParaRPr>
              </a:p>
              <a:p>
                <a:pPr marL="228594" lvl="1">
                  <a:spcBef>
                    <a:spcPts val="1000"/>
                  </a:spcBef>
                </a:pPr>
                <a:endParaRPr lang="en-US" altLang="zh-CN" sz="2800" b="1" dirty="0" smtClean="0"/>
              </a:p>
            </p:txBody>
          </p:sp>
        </mc:Choice>
        <mc:Fallback xmlns="">
          <p:sp>
            <p:nvSpPr>
              <p:cNvPr id="6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697" y="1777042"/>
                <a:ext cx="10515600" cy="4668004"/>
              </a:xfrm>
              <a:blipFill rotWithShape="0">
                <a:blip r:embed="rId3"/>
                <a:stretch>
                  <a:fillRect t="-1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178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69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60000" y="180000"/>
            <a:ext cx="7560000" cy="720000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/>
              <a:t>PipPim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080000"/>
            <a:ext cx="7210425" cy="52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73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87630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Lxslc6 @3080MeV</a:t>
            </a:r>
            <a:r>
              <a:rPr lang="zh-CN" altLang="en-US" sz="4000" dirty="0" smtClean="0"/>
              <a:t>：</a:t>
            </a:r>
            <a:r>
              <a:rPr lang="en-US" altLang="zh-CN" sz="4000" dirty="0" smtClean="0"/>
              <a:t>L=123.0pb</a:t>
            </a:r>
            <a:r>
              <a:rPr lang="en-US" altLang="zh-CN" sz="4000" baseline="30000" dirty="0" smtClean="0"/>
              <a:t>-1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 rot="10800000">
            <a:off x="762638" y="2376531"/>
            <a:ext cx="461665" cy="67286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Event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95877" y="3657518"/>
            <a:ext cx="2130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X</a:t>
            </a:r>
            <a:r>
              <a:rPr lang="en-US" altLang="zh-CN" sz="1400" baseline="30000" dirty="0" smtClean="0"/>
              <a:t>2</a:t>
            </a:r>
            <a:r>
              <a:rPr lang="en-US" altLang="zh-CN" sz="1400" baseline="-25000" dirty="0" smtClean="0"/>
              <a:t>4C</a:t>
            </a:r>
            <a:r>
              <a:rPr lang="en-US" altLang="zh-CN" sz="1400" dirty="0" smtClean="0"/>
              <a:t>(K+K-π+ π- ):3080MeV</a:t>
            </a:r>
            <a:endParaRPr lang="zh-CN" altLang="en-US" sz="1400" baseline="300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836" y="1690687"/>
            <a:ext cx="4730728" cy="291581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2638" y="4080293"/>
            <a:ext cx="449292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(1) X</a:t>
            </a:r>
            <a:r>
              <a:rPr lang="en-US" altLang="zh-CN" baseline="30000" dirty="0" smtClean="0"/>
              <a:t>2</a:t>
            </a:r>
            <a:r>
              <a:rPr lang="en-US" altLang="zh-CN" baseline="-25000" dirty="0" smtClean="0"/>
              <a:t>4C</a:t>
            </a:r>
            <a:r>
              <a:rPr lang="en-US" altLang="zh-CN" dirty="0" smtClean="0"/>
              <a:t>(K+K-π+ π- )&lt;20;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(2) </a:t>
            </a:r>
            <a:r>
              <a:rPr lang="el-GR" altLang="zh-CN" dirty="0" smtClean="0"/>
              <a:t>ϕ(1020</a:t>
            </a:r>
            <a:r>
              <a:rPr lang="el-GR" altLang="zh-CN" dirty="0"/>
              <a:t>) </a:t>
            </a:r>
            <a:r>
              <a:rPr lang="en-US" altLang="zh-CN" dirty="0"/>
              <a:t>Fitting :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Signal: Gaussian function Convolute MC shape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/>
              <a:t>Background:  Argus function</a:t>
            </a:r>
          </a:p>
          <a:p>
            <a:pPr>
              <a:lnSpc>
                <a:spcPct val="150000"/>
              </a:lnSpc>
            </a:pPr>
            <a:r>
              <a:rPr lang="en-US" altLang="zh-CN" dirty="0" err="1" smtClean="0"/>
              <a:t>N</a:t>
            </a:r>
            <a:r>
              <a:rPr lang="en-US" altLang="zh-CN" baseline="-25000" dirty="0" err="1" smtClean="0"/>
              <a:t>Signal</a:t>
            </a:r>
            <a:r>
              <a:rPr lang="en-US" altLang="zh-CN" dirty="0" smtClean="0"/>
              <a:t>=344.3±23.2;</a:t>
            </a:r>
            <a:endParaRPr lang="en-US" altLang="zh-CN" baseline="-25000" dirty="0"/>
          </a:p>
        </p:txBody>
      </p:sp>
      <p:pic>
        <p:nvPicPr>
          <p:cNvPr id="11" name="内容占位符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94873" y="5380232"/>
            <a:ext cx="39719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1785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70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04000" y="432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Preliminary Fitting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2000"/>
            <a:ext cx="5817299" cy="42588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40444" cy="42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71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/>
              <a:t>K</a:t>
            </a:r>
            <a:r>
              <a:rPr lang="en-US" altLang="zh-CN" dirty="0" smtClean="0"/>
              <a:t> boost to </a:t>
            </a:r>
            <a:r>
              <a:rPr lang="en-US" altLang="zh-CN" dirty="0"/>
              <a:t>Phi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Bin=50</a:t>
            </a:r>
            <a:endParaRPr lang="zh-CN" altLang="en-US" sz="32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2000"/>
            <a:ext cx="5871305" cy="42742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71305" cy="42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72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6" y="720000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smtClean="0"/>
              <a:t>P</a:t>
            </a:r>
            <a:r>
              <a:rPr lang="en-US" altLang="zh-CN" dirty="0"/>
              <a:t>i</a:t>
            </a:r>
            <a:r>
              <a:rPr lang="en-US" altLang="zh-CN" dirty="0" smtClean="0"/>
              <a:t>on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228580" y="6108542"/>
            <a:ext cx="2078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/>
              <a:t>Bin=50</a:t>
            </a:r>
            <a:endParaRPr lang="zh-CN" altLang="en-US" sz="32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2000"/>
            <a:ext cx="5848160" cy="428196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1872000"/>
            <a:ext cx="5879021" cy="428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9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00" y="358815"/>
            <a:ext cx="10800000" cy="5760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拟合一个能量点的步骤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1800" dirty="0" smtClean="0"/>
              <a:t>1.</a:t>
            </a:r>
            <a:r>
              <a:rPr lang="zh-CN" altLang="en-US" sz="1800" dirty="0" smtClean="0"/>
              <a:t>拟合</a:t>
            </a:r>
            <a:r>
              <a:rPr lang="en-US" altLang="zh-CN" sz="1800" dirty="0"/>
              <a:t>K+K-</a:t>
            </a:r>
            <a:r>
              <a:rPr lang="zh-CN" altLang="en-US" sz="1800" dirty="0" smtClean="0"/>
              <a:t>不变质量，计算本底</a:t>
            </a:r>
            <a:r>
              <a:rPr lang="en-US" altLang="zh-CN" sz="1800" dirty="0" smtClean="0"/>
              <a:t>/sideband</a:t>
            </a:r>
            <a:r>
              <a:rPr lang="zh-CN" altLang="en-US" sz="1800" dirty="0" smtClean="0"/>
              <a:t>系数用于</a:t>
            </a:r>
            <a:r>
              <a:rPr lang="en-US" altLang="zh-CN" sz="1800" dirty="0" smtClean="0"/>
              <a:t>background</a:t>
            </a:r>
            <a:r>
              <a:rPr lang="zh-CN" altLang="en-US" sz="1800" dirty="0" smtClean="0"/>
              <a:t>数据</a:t>
            </a:r>
            <a:endParaRPr lang="en-US" altLang="zh-CN" sz="1800" dirty="0" smtClean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2.</a:t>
            </a:r>
            <a:r>
              <a:rPr lang="zh-CN" altLang="en-US" sz="1800" dirty="0" smtClean="0"/>
              <a:t>产生拟合用数据</a:t>
            </a:r>
            <a:r>
              <a:rPr lang="en-US" altLang="zh-CN" sz="1800" dirty="0" smtClean="0"/>
              <a:t>.</a:t>
            </a:r>
            <a:r>
              <a:rPr lang="en-US" altLang="zh-CN" sz="1800" dirty="0" err="1" smtClean="0"/>
              <a:t>dat</a:t>
            </a:r>
            <a:r>
              <a:rPr lang="zh-CN" altLang="en-US" sz="1800" dirty="0" smtClean="0"/>
              <a:t>文件</a:t>
            </a:r>
            <a:r>
              <a:rPr lang="en-US" altLang="zh-CN" sz="1800" dirty="0" smtClean="0"/>
              <a:t>:</a:t>
            </a:r>
          </a:p>
          <a:p>
            <a:pPr marL="0" indent="0">
              <a:buNone/>
            </a:pPr>
            <a:r>
              <a:rPr lang="zh-CN" altLang="en-US" sz="1800" dirty="0" smtClean="0"/>
              <a:t>修改</a:t>
            </a:r>
            <a:r>
              <a:rPr lang="en-US" altLang="zh-CN" sz="1800" dirty="0" err="1" smtClean="0"/>
              <a:t>realdata</a:t>
            </a:r>
            <a:r>
              <a:rPr lang="zh-CN" altLang="en-US" sz="1800" dirty="0" smtClean="0"/>
              <a:t>地址、</a:t>
            </a:r>
            <a:r>
              <a:rPr lang="en-US" altLang="zh-CN" sz="1800" dirty="0" err="1" smtClean="0"/>
              <a:t>phspMC</a:t>
            </a:r>
            <a:r>
              <a:rPr lang="zh-CN" altLang="en-US" sz="1800" dirty="0" smtClean="0"/>
              <a:t>地址、</a:t>
            </a:r>
            <a:r>
              <a:rPr lang="en-US" altLang="zh-CN" sz="1800" dirty="0" smtClean="0"/>
              <a:t>MC</a:t>
            </a:r>
            <a:r>
              <a:rPr lang="zh-CN" altLang="en-US" sz="1800" dirty="0" smtClean="0"/>
              <a:t>数量、</a:t>
            </a:r>
            <a:r>
              <a:rPr lang="en-US" altLang="zh-CN" sz="1800" dirty="0" err="1" smtClean="0"/>
              <a:t>bkg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sid</a:t>
            </a:r>
            <a:r>
              <a:rPr lang="zh-CN" altLang="en-US" sz="1800" dirty="0" smtClean="0"/>
              <a:t>系数，</a:t>
            </a:r>
            <a:r>
              <a:rPr lang="zh-CN" altLang="en-US" sz="1800" dirty="0" smtClean="0">
                <a:solidFill>
                  <a:srgbClr val="FF0000"/>
                </a:solidFill>
              </a:rPr>
              <a:t>编译运行</a:t>
            </a:r>
            <a:r>
              <a:rPr lang="zh-CN" altLang="en-US" sz="1800" dirty="0" smtClean="0"/>
              <a:t>，结果移入能量点文件夹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3.</a:t>
            </a:r>
            <a:r>
              <a:rPr lang="zh-CN" altLang="en-US" sz="1800" dirty="0" smtClean="0"/>
              <a:t>复制修改拟合文档</a:t>
            </a:r>
            <a:endParaRPr lang="en-US" altLang="zh-CN" sz="1800" dirty="0" smtClean="0"/>
          </a:p>
          <a:p>
            <a:r>
              <a:rPr lang="zh-CN" altLang="en-US" sz="1800" dirty="0" smtClean="0"/>
              <a:t>改</a:t>
            </a:r>
            <a:r>
              <a:rPr lang="en-US" altLang="zh-CN" sz="1800" dirty="0" smtClean="0"/>
              <a:t>creat.sh</a:t>
            </a:r>
            <a:r>
              <a:rPr lang="zh-CN" altLang="en-US" sz="1800" dirty="0" smtClean="0"/>
              <a:t>中地址，修改为产生</a:t>
            </a:r>
            <a:r>
              <a:rPr lang="zh-CN" altLang="en-US" sz="1800" dirty="0"/>
              <a:t>一个文件夹并取消交后台</a:t>
            </a:r>
            <a:endParaRPr lang="en-US" altLang="zh-CN" sz="1800" dirty="0" smtClean="0"/>
          </a:p>
          <a:p>
            <a:r>
              <a:rPr lang="zh-CN" altLang="en-US" sz="1800" dirty="0" smtClean="0"/>
              <a:t>改</a:t>
            </a:r>
            <a:r>
              <a:rPr lang="en-US" altLang="zh-CN" sz="1800" dirty="0" smtClean="0"/>
              <a:t>PWAPdf.cxx</a:t>
            </a:r>
            <a:r>
              <a:rPr lang="zh-CN" altLang="en-US" sz="1800" dirty="0" smtClean="0"/>
              <a:t>中质心能量、数据地址（已移入</a:t>
            </a:r>
            <a:r>
              <a:rPr lang="zh-CN" altLang="en-US" sz="1800" dirty="0"/>
              <a:t>能量点</a:t>
            </a:r>
            <a:r>
              <a:rPr lang="zh-CN" altLang="en-US" sz="1800" dirty="0" smtClean="0"/>
              <a:t>文件夹，替换能量数值）</a:t>
            </a:r>
            <a:endParaRPr lang="en-US" altLang="zh-CN" sz="1800" dirty="0" smtClean="0"/>
          </a:p>
          <a:p>
            <a:r>
              <a:rPr lang="zh-CN" altLang="en-US" sz="1800" dirty="0" smtClean="0"/>
              <a:t>改</a:t>
            </a:r>
            <a:r>
              <a:rPr lang="en-US" altLang="zh-CN" sz="1800" dirty="0" smtClean="0"/>
              <a:t>test.cxx</a:t>
            </a:r>
            <a:r>
              <a:rPr lang="zh-CN" altLang="en-US" sz="1800" dirty="0" smtClean="0"/>
              <a:t>中</a:t>
            </a:r>
            <a:r>
              <a:rPr lang="zh-CN" altLang="en-US" sz="1800" dirty="0"/>
              <a:t>数据地址（已移入能量点文件夹，替换</a:t>
            </a:r>
            <a:r>
              <a:rPr lang="zh-CN" altLang="en-US" sz="1800" dirty="0" smtClean="0"/>
              <a:t>能量</a:t>
            </a:r>
            <a:r>
              <a:rPr lang="zh-CN" altLang="en-US" sz="1800" dirty="0"/>
              <a:t>数值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r>
              <a:rPr lang="zh-CN" altLang="en-US" sz="1800" dirty="0" smtClean="0"/>
              <a:t>改</a:t>
            </a:r>
            <a:r>
              <a:rPr lang="en-US" altLang="zh-CN" sz="1800" dirty="0" smtClean="0"/>
              <a:t>run.sh</a:t>
            </a:r>
            <a:r>
              <a:rPr lang="zh-CN" altLang="en-US" sz="1800" dirty="0" smtClean="0"/>
              <a:t>中</a:t>
            </a:r>
            <a:r>
              <a:rPr lang="zh-CN" altLang="en-US" sz="1800" dirty="0"/>
              <a:t>地址</a:t>
            </a:r>
            <a:r>
              <a:rPr lang="zh-CN" altLang="en-US" sz="1800" dirty="0" smtClean="0"/>
              <a:t>（文件夹按能量点区分，</a:t>
            </a:r>
            <a:r>
              <a:rPr lang="zh-CN" altLang="en-US" sz="1800" dirty="0"/>
              <a:t>替换能量数值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编译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800" dirty="0" smtClean="0"/>
              <a:t>4.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creat.sh</a:t>
            </a:r>
            <a:r>
              <a:rPr lang="zh-CN" altLang="en-US" sz="1800" dirty="0" smtClean="0"/>
              <a:t>，前台测试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5.</a:t>
            </a:r>
            <a:r>
              <a:rPr lang="zh-CN" altLang="en-US" sz="1800" dirty="0" smtClean="0"/>
              <a:t>测试拟合不成功，批量交后台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73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82639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80000" y="370614"/>
            <a:ext cx="6172200" cy="578358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dirty="0" smtClean="0">
                <a:latin typeface="Cambria Math" pitchFamily="18" charset="0"/>
                <a:ea typeface="Cambria Math" pitchFamily="18" charset="0"/>
              </a:rPr>
              <a:t>Cross </a:t>
            </a:r>
            <a:r>
              <a:rPr lang="en-US" altLang="zh-CN" sz="2700" b="1" dirty="0">
                <a:latin typeface="Cambria Math" pitchFamily="18" charset="0"/>
                <a:ea typeface="Cambria Math" pitchFamily="18" charset="0"/>
              </a:rPr>
              <a:t>section: </a:t>
            </a:r>
            <a:r>
              <a:rPr lang="el-GR" altLang="zh-CN" sz="2700" b="1" dirty="0">
                <a:latin typeface="Cambria Math" pitchFamily="18" charset="0"/>
                <a:ea typeface="Cambria Math" pitchFamily="18" charset="0"/>
                <a:cs typeface="Times New Roman"/>
              </a:rPr>
              <a:t>σ</a:t>
            </a:r>
            <a:r>
              <a:rPr lang="en-US" altLang="zh-CN" sz="2700" b="1" dirty="0">
                <a:latin typeface="Cambria Math" pitchFamily="18" charset="0"/>
                <a:ea typeface="Cambria Math" pitchFamily="18" charset="0"/>
                <a:cs typeface="Times New Roman"/>
              </a:rPr>
              <a:t>(</a:t>
            </a:r>
            <a:r>
              <a:rPr lang="en-US" altLang="zh-CN" sz="2700" b="1" dirty="0" err="1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2700" b="1" baseline="30000" dirty="0" err="1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2700" b="1" dirty="0" err="1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2700" b="1" baseline="30000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2700" b="1" dirty="0"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27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l-GR" altLang="zh-CN" sz="2700" b="1" dirty="0">
                <a:latin typeface="Cambria Math" pitchFamily="18" charset="0"/>
                <a:ea typeface="Cambria Math" pitchFamily="18" charset="0"/>
              </a:rPr>
              <a:t>ϕ</a:t>
            </a:r>
            <a:r>
              <a:rPr lang="en-US" altLang="zh-CN" sz="2700" b="1" dirty="0">
                <a:latin typeface="Cambria Math" pitchFamily="18" charset="0"/>
                <a:ea typeface="Cambria Math" pitchFamily="18" charset="0"/>
              </a:rPr>
              <a:t>(1020) </a:t>
            </a:r>
            <a:r>
              <a:rPr lang="el-GR" altLang="zh-CN" sz="27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700" b="1" baseline="30000" dirty="0"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sz="27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700" b="1" baseline="30000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altLang="zh-CN" sz="2700" b="1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altLang="zh-CN" sz="1000" b="1" dirty="0" smtClean="0">
                <a:latin typeface="Cambria Math" pitchFamily="18" charset="0"/>
                <a:ea typeface="Cambria Math" pitchFamily="18" charset="0"/>
              </a:rPr>
              <a:t>2400,</a:t>
            </a:r>
            <a:endParaRPr lang="zh-CN" altLang="en-US" sz="1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t>74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361503"/>
              </p:ext>
            </p:extLst>
          </p:nvPr>
        </p:nvGraphicFramePr>
        <p:xfrm>
          <a:off x="840260" y="1063855"/>
          <a:ext cx="9786551" cy="5553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4955"/>
                <a:gridCol w="694880"/>
                <a:gridCol w="887213"/>
                <a:gridCol w="663858"/>
                <a:gridCol w="509515"/>
                <a:gridCol w="543697"/>
                <a:gridCol w="955847"/>
                <a:gridCol w="1200150"/>
                <a:gridCol w="1533525"/>
                <a:gridCol w="2282911"/>
              </a:tblGrid>
              <a:tr h="42546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Lum</a:t>
                      </a:r>
                      <a:r>
                        <a:rPr lang="en-US" sz="1200" u="none" strike="noStrike" dirty="0">
                          <a:effectLst/>
                        </a:rPr>
                        <a:t>.(pb</a:t>
                      </a:r>
                      <a:r>
                        <a:rPr lang="en-US" sz="1200" u="none" strike="noStrike" baseline="30000" dirty="0">
                          <a:effectLst/>
                        </a:rPr>
                        <a:t>-1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本底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/sideband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系数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phspMC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MC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信号数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(0.98,1.09)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2.000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10.074</a:t>
                      </a:r>
                      <a:endParaRPr lang="en-US" altLang="zh-CN" sz="9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577.3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46.8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340.3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27.6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1.066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20000</a:t>
                      </a:r>
                      <a:endParaRPr lang="en-US" altLang="zh-CN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34101/99990</a:t>
                      </a:r>
                      <a:endParaRPr lang="en-US" altLang="zh-CN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2.050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3.343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191.6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1.06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39.4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36.0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39433</a:t>
                      </a: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2.100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12.167</a:t>
                      </a:r>
                      <a:endParaRPr lang="en-US" altLang="zh-CN" sz="9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1101.4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39.3</a:t>
                      </a:r>
                      <a:endParaRPr lang="zh-CN" altLang="en-US" sz="1000" u="none" strike="noStrike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471.0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21.8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50000</a:t>
                      </a:r>
                      <a:endParaRPr lang="en-US" altLang="zh-CN" sz="9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39330</a:t>
                      </a:r>
                    </a:p>
                  </a:txBody>
                  <a:tcPr marL="0" marR="0" marT="0" marB="0" anchor="ctr"/>
                </a:tc>
              </a:tr>
              <a:tr h="3630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2.125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108.49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zh-CN" altLang="en-US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9376.8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144.3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432.1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6.7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150000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405274/1000000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2.150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2.841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  <a:endParaRPr lang="zh-CN" altLang="en-US" sz="1000" u="none" strike="noStrike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418.4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38.1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35731</a:t>
                      </a: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2.175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10.625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761.2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39.2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375.7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19.3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38951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2.200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13.699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706.6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38.3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251.1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13.6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35873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2.232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11.856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435.5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1.26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33.1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12.2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1.07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33126</a:t>
                      </a: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2.309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21.089</a:t>
                      </a:r>
                      <a:endParaRPr lang="en-US" altLang="zh-CN" sz="9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587.6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8.2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1.016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35662/99900</a:t>
                      </a: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2.386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22.549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698.2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138.2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7.3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1.03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40889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2.396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66.869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1978.8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65.5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50000</a:t>
                      </a:r>
                      <a:endParaRPr lang="en-US" altLang="zh-CN" sz="900" b="0" i="0" u="none" strike="noStrike" kern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40623</a:t>
                      </a:r>
                      <a:endParaRPr lang="en-US" altLang="zh-CN" sz="900" b="0" i="0" u="none" strike="noStrike" kern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2.644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34.003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501.3 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33.1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64.9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1.07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10000 (change</a:t>
                      </a:r>
                      <a:r>
                        <a:rPr lang="en-US" altLang="zh-C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to 20000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37803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2.646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33.722</a:t>
                      </a:r>
                      <a:endParaRPr lang="en-US" altLang="zh-CN" sz="9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55.4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3.9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10000 (change</a:t>
                      </a:r>
                      <a:r>
                        <a:rPr lang="en-US" altLang="zh-C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to 20000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36853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2.900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105.253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28.8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0.99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34074</a:t>
                      </a:r>
                      <a:endParaRPr lang="zh-CN" altLang="en-US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2.950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15.942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2000</a:t>
                      </a:r>
                      <a:endParaRPr lang="en-US" altLang="zh-CN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36026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2.981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16.071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72.5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15.2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1.70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28.5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19.0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28483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3.000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15.881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75.2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1.69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28.2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20.3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2000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28164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3.020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17.29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78.2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12.2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26266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3.080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126.185</a:t>
                      </a:r>
                      <a:endParaRPr lang="en-US" altLang="zh-CN" sz="9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577.2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34.8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1.74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23.5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1.4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22918</a:t>
                      </a:r>
                      <a:endParaRPr lang="zh-CN" altLang="en-US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8" name="Object 3">
            <a:extLst>
              <a:ext uri="{63B3BB69-23CF-44E3-9099-C40C66FF867C}">
                <a14:compatExt xmlns:a14="http://schemas.microsoft.com/office/drawing/2010/main" spid="_x0000_s102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12" y="1125425"/>
            <a:ext cx="671602" cy="285788"/>
          </a:xfrm>
          <a:prstGeom prst="rect">
            <a:avLst/>
          </a:prstGeom>
        </p:spPr>
      </p:pic>
      <p:pic>
        <p:nvPicPr>
          <p:cNvPr id="19" name="Object 5">
            <a:extLst>
              <a:ext uri="{63B3BB69-23CF-44E3-9099-C40C66FF867C}">
                <a14:compatExt xmlns:a14="http://schemas.microsoft.com/office/drawing/2010/main" spid="_x0000_s1029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629" y="1109094"/>
            <a:ext cx="515736" cy="293573"/>
          </a:xfrm>
          <a:prstGeom prst="rect">
            <a:avLst/>
          </a:prstGeom>
        </p:spPr>
      </p:pic>
      <p:pic>
        <p:nvPicPr>
          <p:cNvPr id="20" name="Object 6">
            <a:extLst>
              <a:ext uri="{63B3BB69-23CF-44E3-9099-C40C66FF867C}">
                <a14:compatExt xmlns:a14="http://schemas.microsoft.com/office/drawing/2010/main" spid="_x0000_s103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998" y="1184585"/>
            <a:ext cx="562988" cy="320689"/>
          </a:xfrm>
          <a:prstGeom prst="rect">
            <a:avLst/>
          </a:prstGeom>
        </p:spPr>
      </p:pic>
      <p:pic>
        <p:nvPicPr>
          <p:cNvPr id="21" name="Object 93">
            <a:extLst>
              <a:ext uri="{63B3BB69-23CF-44E3-9099-C40C66FF867C}">
                <a14:compatExt xmlns:a14="http://schemas.microsoft.com/office/drawing/2010/main" spid="_x0000_s1117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8573" y="1168306"/>
            <a:ext cx="466725" cy="200025"/>
          </a:xfrm>
          <a:prstGeom prst="rect">
            <a:avLst/>
          </a:prstGeom>
        </p:spPr>
      </p:pic>
      <p:pic>
        <p:nvPicPr>
          <p:cNvPr id="22" name="Object 95">
            <a:extLst>
              <a:ext uri="{63B3BB69-23CF-44E3-9099-C40C66FF867C}">
                <a14:compatExt xmlns:a14="http://schemas.microsoft.com/office/drawing/2010/main" spid="_x0000_s1119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3482" y="1095582"/>
            <a:ext cx="689279" cy="320595"/>
          </a:xfrm>
          <a:prstGeom prst="rect">
            <a:avLst/>
          </a:prstGeom>
        </p:spPr>
      </p:pic>
      <p:pic>
        <p:nvPicPr>
          <p:cNvPr id="23" name="Object 96">
            <a:extLst>
              <a:ext uri="{63B3BB69-23CF-44E3-9099-C40C66FF867C}">
                <a14:compatExt xmlns:a14="http://schemas.microsoft.com/office/drawing/2010/main" spid="_x0000_s112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4406" y="1139271"/>
            <a:ext cx="556015" cy="310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412426" y="3480486"/>
            <a:ext cx="129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选择程序质心能量</a:t>
            </a:r>
            <a:r>
              <a:rPr lang="en-US" altLang="zh-CN" sz="800" dirty="0" smtClean="0">
                <a:solidFill>
                  <a:srgbClr val="FF0000"/>
                </a:solidFill>
              </a:rPr>
              <a:t>2.2324</a:t>
            </a:r>
          </a:p>
          <a:p>
            <a:r>
              <a:rPr lang="zh-CN" altLang="en-US" sz="800" dirty="0">
                <a:solidFill>
                  <a:srgbClr val="FF0000"/>
                </a:solidFill>
              </a:rPr>
              <a:t>应该</a:t>
            </a:r>
            <a:r>
              <a:rPr lang="zh-CN" altLang="en-US" sz="800" dirty="0" smtClean="0">
                <a:solidFill>
                  <a:srgbClr val="FF0000"/>
                </a:solidFill>
              </a:rPr>
              <a:t>取什么值？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8079"/>
              </p:ext>
            </p:extLst>
          </p:nvPr>
        </p:nvGraphicFramePr>
        <p:xfrm>
          <a:off x="9137650" y="224004"/>
          <a:ext cx="2882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9" imgW="2197100" imgH="495300" progId="Equation.DSMT4">
                  <p:embed/>
                </p:oleObj>
              </mc:Choice>
              <mc:Fallback>
                <p:oleObj name="Equation" r:id="rId9" imgW="2197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7650" y="224004"/>
                        <a:ext cx="2882900" cy="644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29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75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837" y="847725"/>
            <a:ext cx="717232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9353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80000" y="370614"/>
            <a:ext cx="6172200" cy="578358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dirty="0">
                <a:latin typeface="Cambria Math" pitchFamily="18" charset="0"/>
                <a:ea typeface="Cambria Math" pitchFamily="18" charset="0"/>
              </a:rPr>
              <a:t>Systematic error: </a:t>
            </a:r>
            <a:r>
              <a:rPr lang="en-US" altLang="zh-CN" sz="2700" b="1" dirty="0" err="1" smtClean="0">
                <a:latin typeface="Cambria Math" pitchFamily="18" charset="0"/>
                <a:ea typeface="Cambria Math" pitchFamily="18" charset="0"/>
                <a:cs typeface="Times New Roman"/>
              </a:rPr>
              <a:t>MCshape</a:t>
            </a:r>
            <a:endParaRPr lang="zh-CN" altLang="en-US" sz="1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t>76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698394"/>
              </p:ext>
            </p:extLst>
          </p:nvPr>
        </p:nvGraphicFramePr>
        <p:xfrm>
          <a:off x="840260" y="1063855"/>
          <a:ext cx="9522939" cy="5480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3534"/>
                <a:gridCol w="881879"/>
                <a:gridCol w="1125970"/>
                <a:gridCol w="842508"/>
                <a:gridCol w="646630"/>
                <a:gridCol w="690011"/>
                <a:gridCol w="1213074"/>
                <a:gridCol w="1523122"/>
                <a:gridCol w="1946211"/>
              </a:tblGrid>
              <a:tr h="42546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err="1">
                          <a:effectLst/>
                        </a:rPr>
                        <a:t>Lum</a:t>
                      </a:r>
                      <a:r>
                        <a:rPr lang="en-US" sz="1200" u="none" strike="noStrike" dirty="0">
                          <a:effectLst/>
                        </a:rPr>
                        <a:t>.(pb</a:t>
                      </a:r>
                      <a:r>
                        <a:rPr lang="en-US" sz="1200" u="none" strike="noStrike" baseline="30000" dirty="0">
                          <a:effectLst/>
                        </a:rPr>
                        <a:t>-1</a:t>
                      </a:r>
                      <a:r>
                        <a:rPr lang="en-US" sz="1200" u="none" strike="noStrike" dirty="0">
                          <a:effectLst/>
                        </a:rPr>
                        <a:t>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σ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(</a:t>
                      </a:r>
                      <a:r>
                        <a:rPr lang="en-US" altLang="zh-CN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pb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r>
                        <a:rPr lang="en-US" altLang="zh-CN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Mcshape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dirty="0" smtClean="0">
                          <a:latin typeface="Cambria Math" pitchFamily="18" charset="0"/>
                          <a:ea typeface="Cambria Math" pitchFamily="18" charset="0"/>
                        </a:rPr>
                        <a:t>Systematic error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2.000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10.074</a:t>
                      </a:r>
                      <a:endParaRPr lang="en-US" altLang="zh-CN" sz="9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46.8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340.3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27.6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360.0  25.4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2.050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3.343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191.5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1.06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39.4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36.0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288.8  33.8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2.9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2.100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12.167</a:t>
                      </a:r>
                      <a:endParaRPr lang="en-US" altLang="zh-CN" sz="9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110.7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39.3</a:t>
                      </a:r>
                      <a:endParaRPr lang="zh-CN" altLang="en-US" sz="1000" u="none" strike="noStrike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471.0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21.8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483.2  21.5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630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2.125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108.49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zh-CN" altLang="en-US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9372.1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432.1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6.7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440.7  6.6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2.150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2.841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219.8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  <a:endParaRPr lang="zh-CN" altLang="en-US" sz="1000" u="none" strike="noStrike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418.4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38.1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454.7  39.2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8.7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2.175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10.625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760.8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39.1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375.7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19.3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396.6  19.8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2.200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13.699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706.1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38.3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251.1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13.6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269.5  13.5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7.3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2.232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11.856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435.2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1.26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33.1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12.2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197.7  12.8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9.7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2.309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21.089</a:t>
                      </a:r>
                      <a:endParaRPr lang="en-US" altLang="zh-CN" sz="9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587.3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8.2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131.6  8.3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3.1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2.386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22.549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697.2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1.12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138.2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7.3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141.4  7.6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2.396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66.869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1977.7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65.5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1.14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134.3  4.2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2.644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34.003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33.2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1.24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64.9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69.8  4.2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2.646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33.722</a:t>
                      </a:r>
                      <a:endParaRPr lang="en-US" altLang="zh-CN" sz="9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55.4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3.9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58.1  3.7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4.9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2.900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105.253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28.8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30.7  1.5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2.950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15.942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1.23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35.0  4.3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2.981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16.071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15.2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1.70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28.5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19.0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19.9  3.6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3.000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15.881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74.6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13.4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1.69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28.2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20.3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22.3  3.5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8.9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3.020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solidFill>
                            <a:srgbClr val="7030A0"/>
                          </a:solidFill>
                          <a:effectLst/>
                        </a:rPr>
                        <a:t>17.29</a:t>
                      </a:r>
                      <a:endParaRPr lang="en-US" altLang="zh-CN" sz="900" b="0" i="0" u="none" strike="noStrike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78.1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22.7  3.4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9.1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91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3.080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126.185</a:t>
                      </a:r>
                      <a:endParaRPr lang="en-US" altLang="zh-CN" sz="9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34.8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1.74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0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48.9</a:t>
                      </a:r>
                      <a:endParaRPr lang="en-US" altLang="zh-CN" sz="1000" b="0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23.5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1.4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25.5  1.4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8.5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8" name="Object 3">
            <a:extLst>
              <a:ext uri="{63B3BB69-23CF-44E3-9099-C40C66FF867C}">
                <a14:compatExt xmlns:a14="http://schemas.microsoft.com/office/drawing/2010/main" spid="_x0000_s102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12" y="1125425"/>
            <a:ext cx="671602" cy="285788"/>
          </a:xfrm>
          <a:prstGeom prst="rect">
            <a:avLst/>
          </a:prstGeom>
        </p:spPr>
      </p:pic>
      <p:pic>
        <p:nvPicPr>
          <p:cNvPr id="19" name="Object 5">
            <a:extLst>
              <a:ext uri="{63B3BB69-23CF-44E3-9099-C40C66FF867C}">
                <a14:compatExt xmlns:a14="http://schemas.microsoft.com/office/drawing/2010/main" spid="_x0000_s1029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1078" y="1147038"/>
            <a:ext cx="515736" cy="293573"/>
          </a:xfrm>
          <a:prstGeom prst="rect">
            <a:avLst/>
          </a:prstGeom>
        </p:spPr>
      </p:pic>
      <p:pic>
        <p:nvPicPr>
          <p:cNvPr id="20" name="Object 6">
            <a:extLst>
              <a:ext uri="{63B3BB69-23CF-44E3-9099-C40C66FF867C}">
                <a14:compatExt xmlns:a14="http://schemas.microsoft.com/office/drawing/2010/main" spid="_x0000_s103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6094" y="1133529"/>
            <a:ext cx="562988" cy="320689"/>
          </a:xfrm>
          <a:prstGeom prst="rect">
            <a:avLst/>
          </a:prstGeom>
        </p:spPr>
      </p:pic>
      <p:pic>
        <p:nvPicPr>
          <p:cNvPr id="21" name="Object 93">
            <a:extLst>
              <a:ext uri="{63B3BB69-23CF-44E3-9099-C40C66FF867C}">
                <a14:compatExt xmlns:a14="http://schemas.microsoft.com/office/drawing/2010/main" spid="_x0000_s1117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001" y="1193813"/>
            <a:ext cx="466725" cy="200025"/>
          </a:xfrm>
          <a:prstGeom prst="rect">
            <a:avLst/>
          </a:prstGeom>
        </p:spPr>
      </p:pic>
      <p:pic>
        <p:nvPicPr>
          <p:cNvPr id="22" name="Object 95">
            <a:extLst>
              <a:ext uri="{63B3BB69-23CF-44E3-9099-C40C66FF867C}">
                <a14:compatExt xmlns:a14="http://schemas.microsoft.com/office/drawing/2010/main" spid="_x0000_s1119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4101" y="1133529"/>
            <a:ext cx="689279" cy="320595"/>
          </a:xfrm>
          <a:prstGeom prst="rect">
            <a:avLst/>
          </a:prstGeom>
        </p:spPr>
      </p:pic>
      <p:pic>
        <p:nvPicPr>
          <p:cNvPr id="23" name="Object 96">
            <a:extLst>
              <a:ext uri="{63B3BB69-23CF-44E3-9099-C40C66FF867C}">
                <a14:compatExt xmlns:a14="http://schemas.microsoft.com/office/drawing/2010/main" spid="_x0000_s1120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4875" y="1138467"/>
            <a:ext cx="556015" cy="310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412426" y="3480486"/>
            <a:ext cx="129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选择程序质心能量</a:t>
            </a:r>
            <a:r>
              <a:rPr lang="en-US" altLang="zh-CN" sz="800" dirty="0" smtClean="0">
                <a:solidFill>
                  <a:srgbClr val="FF0000"/>
                </a:solidFill>
              </a:rPr>
              <a:t>2.2324</a:t>
            </a:r>
          </a:p>
          <a:p>
            <a:r>
              <a:rPr lang="zh-CN" altLang="en-US" sz="800" dirty="0">
                <a:solidFill>
                  <a:srgbClr val="FF0000"/>
                </a:solidFill>
              </a:rPr>
              <a:t>应该</a:t>
            </a:r>
            <a:r>
              <a:rPr lang="zh-CN" altLang="en-US" sz="800" dirty="0" smtClean="0">
                <a:solidFill>
                  <a:srgbClr val="FF0000"/>
                </a:solidFill>
              </a:rPr>
              <a:t>取什么值？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8079"/>
              </p:ext>
            </p:extLst>
          </p:nvPr>
        </p:nvGraphicFramePr>
        <p:xfrm>
          <a:off x="9137650" y="224004"/>
          <a:ext cx="2882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9" imgW="2197100" imgH="495300" progId="Equation.DSMT4">
                  <p:embed/>
                </p:oleObj>
              </mc:Choice>
              <mc:Fallback>
                <p:oleObj name="Equation" r:id="rId9" imgW="2197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7650" y="224004"/>
                        <a:ext cx="2882900" cy="644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77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80000" y="370614"/>
            <a:ext cx="6172200" cy="578358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dirty="0">
                <a:latin typeface="Cambria Math" pitchFamily="18" charset="0"/>
                <a:ea typeface="Cambria Math" pitchFamily="18" charset="0"/>
              </a:rPr>
              <a:t>Systematic error: </a:t>
            </a:r>
            <a:r>
              <a:rPr lang="en-US" altLang="zh-CN" sz="27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range</a:t>
            </a: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t>77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13119"/>
              </p:ext>
            </p:extLst>
          </p:nvPr>
        </p:nvGraphicFramePr>
        <p:xfrm>
          <a:off x="840259" y="1063855"/>
          <a:ext cx="9227665" cy="54800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489"/>
                <a:gridCol w="1089714"/>
                <a:gridCol w="625808"/>
                <a:gridCol w="1174012"/>
                <a:gridCol w="1174012"/>
                <a:gridCol w="1174012"/>
                <a:gridCol w="1474077"/>
                <a:gridCol w="1883541"/>
              </a:tblGrid>
              <a:tr h="42546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N(</a:t>
                      </a:r>
                      <a:r>
                        <a:rPr lang="el-GR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φ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l-GR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Ε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(%)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σ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(</a:t>
                      </a:r>
                      <a:r>
                        <a:rPr lang="en-US" altLang="zh-CN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pb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dirty="0" smtClean="0">
                          <a:latin typeface="Cambria Math" pitchFamily="18" charset="0"/>
                          <a:ea typeface="Cambria Math" pitchFamily="18" charset="0"/>
                        </a:rPr>
                        <a:t>Systematic error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2.000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46.8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340.3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27.6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568.32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45.7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334.0  26.9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2.050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191.5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39.4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36.0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188.53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24.1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39.5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275.4  35.2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2.100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110.7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39.3</a:t>
                      </a:r>
                      <a:endParaRPr lang="zh-CN" altLang="en-US" sz="1000" u="none" strike="noStrike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471.0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21.8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1101.7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50.3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39.5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468.8  21.4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3630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2.125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zh-CN" altLang="en-US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9372.1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432.1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6.7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9401.2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142.9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40.7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431.1  6.6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2.150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219.8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  <a:endParaRPr lang="zh-CN" altLang="en-US" sz="1000" u="none" strike="noStrike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418.4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38.1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213.4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19.4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35.9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403.7  36.7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2.175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760.8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39.1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375.7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19.3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776.0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37.7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39.1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382.0  18.6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1.7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2.200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706.1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38.3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251.1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13.6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704.4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36.7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249.7  13.0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0.5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2.232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435.2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33.1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12.2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444.2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29.2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182.1  12.0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2.309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587.3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8.2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584.3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36.9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126.6  8.0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2.386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697.2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138.2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7.3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673.8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38.0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41.1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132.8  7.5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2.396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1977.7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65.5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1993.3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64.5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40.8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131.1  4.2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2.644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33.2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64.9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498.3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32.7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64.1  4.2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1.1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2.646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55.4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3.9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425.5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29.4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55.3  3.8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2.900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28.8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689.3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37.5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28.7  1.6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2.950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115.3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14.4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33.2  4.2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0.3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2.981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15.2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28.5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19.0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69.8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14.8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18.3  3.9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3.7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3.000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74.6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13.4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28.2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20.3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73.0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13.2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19.7  3.6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2.0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3.020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78.1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77.3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12.1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20.4  3.2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191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3.080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34.8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23.5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1.4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578.5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34.7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23.4  1.4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0.4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8" name="Object 3">
            <a:extLst>
              <a:ext uri="{63B3BB69-23CF-44E3-9099-C40C66FF867C}">
                <a14:compatExt xmlns:a14="http://schemas.microsoft.com/office/drawing/2010/main" spid="_x0000_s102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12" y="1125425"/>
            <a:ext cx="671602" cy="285788"/>
          </a:xfrm>
          <a:prstGeom prst="rect">
            <a:avLst/>
          </a:prstGeom>
        </p:spPr>
      </p:pic>
      <p:pic>
        <p:nvPicPr>
          <p:cNvPr id="19" name="Object 5">
            <a:extLst>
              <a:ext uri="{63B3BB69-23CF-44E3-9099-C40C66FF867C}">
                <a14:compatExt xmlns:a14="http://schemas.microsoft.com/office/drawing/2010/main" spid="_x0000_s1029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650" y="1138935"/>
            <a:ext cx="515736" cy="293573"/>
          </a:xfrm>
          <a:prstGeom prst="rect">
            <a:avLst/>
          </a:prstGeom>
        </p:spPr>
      </p:pic>
      <p:pic>
        <p:nvPicPr>
          <p:cNvPr id="20" name="Object 6">
            <a:extLst>
              <a:ext uri="{63B3BB69-23CF-44E3-9099-C40C66FF867C}">
                <a14:compatExt xmlns:a14="http://schemas.microsoft.com/office/drawing/2010/main" spid="_x0000_s103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725" y="1083551"/>
            <a:ext cx="562988" cy="320689"/>
          </a:xfrm>
          <a:prstGeom prst="rect">
            <a:avLst/>
          </a:prstGeom>
        </p:spPr>
      </p:pic>
      <p:pic>
        <p:nvPicPr>
          <p:cNvPr id="22" name="Object 95">
            <a:extLst>
              <a:ext uri="{63B3BB69-23CF-44E3-9099-C40C66FF867C}">
                <a14:compatExt xmlns:a14="http://schemas.microsoft.com/office/drawing/2010/main" spid="_x0000_s1119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324" y="1125425"/>
            <a:ext cx="689279" cy="3205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412426" y="3480486"/>
            <a:ext cx="129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选择程序质心能量</a:t>
            </a:r>
            <a:r>
              <a:rPr lang="en-US" altLang="zh-CN" sz="800" dirty="0" smtClean="0">
                <a:solidFill>
                  <a:srgbClr val="FF0000"/>
                </a:solidFill>
              </a:rPr>
              <a:t>2.2324</a:t>
            </a:r>
          </a:p>
          <a:p>
            <a:r>
              <a:rPr lang="zh-CN" altLang="en-US" sz="800" dirty="0">
                <a:solidFill>
                  <a:srgbClr val="FF0000"/>
                </a:solidFill>
              </a:rPr>
              <a:t>应该</a:t>
            </a:r>
            <a:r>
              <a:rPr lang="zh-CN" altLang="en-US" sz="800" dirty="0" smtClean="0">
                <a:solidFill>
                  <a:srgbClr val="FF0000"/>
                </a:solidFill>
              </a:rPr>
              <a:t>取什么值？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8079"/>
              </p:ext>
            </p:extLst>
          </p:nvPr>
        </p:nvGraphicFramePr>
        <p:xfrm>
          <a:off x="9137650" y="224004"/>
          <a:ext cx="2882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7" imgW="2197100" imgH="495300" progId="Equation.DSMT4">
                  <p:embed/>
                </p:oleObj>
              </mc:Choice>
              <mc:Fallback>
                <p:oleObj name="Equation" r:id="rId7" imgW="2197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7650" y="224004"/>
                        <a:ext cx="2882900" cy="644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79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80000" y="370614"/>
            <a:ext cx="6172200" cy="578358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dirty="0">
                <a:latin typeface="Cambria Math" pitchFamily="18" charset="0"/>
                <a:ea typeface="Cambria Math" pitchFamily="18" charset="0"/>
              </a:rPr>
              <a:t>Systematic error: </a:t>
            </a:r>
            <a:r>
              <a:rPr lang="en-US" altLang="zh-CN" sz="2700" b="1" dirty="0" smtClean="0">
                <a:latin typeface="Cambria Math" pitchFamily="18" charset="0"/>
                <a:ea typeface="Cambria Math" pitchFamily="18" charset="0"/>
                <a:cs typeface="Times New Roman"/>
              </a:rPr>
              <a:t>range</a:t>
            </a: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t>78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803621"/>
              </p:ext>
            </p:extLst>
          </p:nvPr>
        </p:nvGraphicFramePr>
        <p:xfrm>
          <a:off x="840259" y="1063855"/>
          <a:ext cx="9227665" cy="5726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2489"/>
                <a:gridCol w="1089714"/>
                <a:gridCol w="625808"/>
                <a:gridCol w="1174012"/>
                <a:gridCol w="1174012"/>
                <a:gridCol w="1174012"/>
                <a:gridCol w="1474077"/>
                <a:gridCol w="1883541"/>
              </a:tblGrid>
              <a:tr h="42546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N(</a:t>
                      </a:r>
                      <a:r>
                        <a:rPr lang="el-GR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φ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N:</a:t>
                      </a:r>
                      <a:r>
                        <a:rPr lang="el-GR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Ε</a:t>
                      </a:r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(%)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σ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(</a:t>
                      </a:r>
                      <a:r>
                        <a:rPr lang="en-US" altLang="zh-CN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pb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1" dirty="0" smtClean="0">
                          <a:latin typeface="Cambria Math" pitchFamily="18" charset="0"/>
                          <a:ea typeface="Cambria Math" pitchFamily="18" charset="0"/>
                        </a:rPr>
                        <a:t>Systematic error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2.000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46.8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340.3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27.6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568.315 45.723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34214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334.0  26.9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2.050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191.5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39.4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36.0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188.528 24.0967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39540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275.4  35.2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2.100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110.7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51.1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39.3</a:t>
                      </a:r>
                      <a:endParaRPr lang="zh-CN" altLang="en-US" sz="1000" u="none" strike="noStrike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471.0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21.8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1101.67 50.2858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39473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468.8  21.4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3630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2.125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zh-CN" altLang="en-US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9372.1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baseline="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432.1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6.7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9401.17 142.862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406805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431.1  6.6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2.150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219.8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  <a:endParaRPr lang="zh-CN" altLang="en-US" sz="1000" u="none" strike="noStrike" kern="1200" dirty="0" smtClean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418.4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38.1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213.435 19.4112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35913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403.7  36.7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2.175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760.8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39.1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375.7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19.3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776.022 37.74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39119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382.0  18.6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2.200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706.1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38.3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251.1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13.6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704.437 36.6979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36021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249.7  13.0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2.232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435.2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33.1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12.2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444.205 29.2438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33374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182.1  12.0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2.309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587.3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127.7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8.2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584.258 36.9345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35822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126.6  8.0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2.386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697.2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138.2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7.3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673.849 38.0142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41085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132.8  7.5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2.396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1977.7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65.5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1993.33 64.4941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40805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131.1  4.2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2.644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33.2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64.9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498.298 32.6699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37964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64.1  4.2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2.646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423.4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29.8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55.4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3.9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425.534 29.3954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37024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55.3  3.8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2.900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687.0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37.7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34.1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28.8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689.338 37.5336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34271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28.7  1.6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2.950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114.4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36.0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33.1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115.274 14.4486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36220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33.2  4.2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2.981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72.4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15.2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28.5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19.0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4.0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69.7851 14.7936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28643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18.3  3.9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3.000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74.6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13.4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28.2</a:t>
                      </a:r>
                      <a:endParaRPr lang="en-US" altLang="zh-CN" sz="1000" b="0" i="0" u="none" strike="noStrike" dirty="0" smtClean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20.3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3.6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73.0304 13.2477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28333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19.7  3.6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3.020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78.1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12.6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20.7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3.2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77.2791 12.1113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26424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20.4  3.2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/>
                </a:tc>
              </a:tr>
              <a:tr h="1910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3.080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577.0</a:t>
                      </a:r>
                      <a:r>
                        <a:rPr lang="en-US" altLang="zh-CN" sz="10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34.8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100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</a:t>
                      </a:r>
                      <a:endParaRPr lang="zh-CN" altLang="en-US" sz="1000" u="none" strike="noStrike" kern="1200" dirty="0">
                        <a:solidFill>
                          <a:srgbClr val="7030A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23.5 </a:t>
                      </a:r>
                      <a:r>
                        <a:rPr lang="en-US" altLang="zh-CN" sz="900" u="none" strike="noStrike" dirty="0" smtClean="0">
                          <a:solidFill>
                            <a:srgbClr val="7030A0"/>
                          </a:solidFill>
                          <a:effectLst/>
                        </a:rPr>
                        <a:t>±</a:t>
                      </a:r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1.4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578.462 34.7144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23045</a:t>
                      </a:r>
                      <a:endParaRPr lang="zh-CN" altLang="en-US" sz="900" b="0" i="0" u="none" strike="noStrike" kern="12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23.4  1.4</a:t>
                      </a:r>
                      <a:endParaRPr lang="zh-CN" alt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8" name="Object 3">
            <a:extLst>
              <a:ext uri="{63B3BB69-23CF-44E3-9099-C40C66FF867C}">
                <a14:compatExt xmlns:a14="http://schemas.microsoft.com/office/drawing/2010/main" spid="_x0000_s1027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012" y="1125425"/>
            <a:ext cx="671602" cy="285788"/>
          </a:xfrm>
          <a:prstGeom prst="rect">
            <a:avLst/>
          </a:prstGeom>
        </p:spPr>
      </p:pic>
      <p:pic>
        <p:nvPicPr>
          <p:cNvPr id="19" name="Object 5">
            <a:extLst>
              <a:ext uri="{63B3BB69-23CF-44E3-9099-C40C66FF867C}">
                <a14:compatExt xmlns:a14="http://schemas.microsoft.com/office/drawing/2010/main" spid="_x0000_s1029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650" y="1138935"/>
            <a:ext cx="515736" cy="293573"/>
          </a:xfrm>
          <a:prstGeom prst="rect">
            <a:avLst/>
          </a:prstGeom>
        </p:spPr>
      </p:pic>
      <p:pic>
        <p:nvPicPr>
          <p:cNvPr id="20" name="Object 6">
            <a:extLst>
              <a:ext uri="{63B3BB69-23CF-44E3-9099-C40C66FF867C}">
                <a14:compatExt xmlns:a14="http://schemas.microsoft.com/office/drawing/2010/main" spid="_x0000_s103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725" y="1083551"/>
            <a:ext cx="562988" cy="320689"/>
          </a:xfrm>
          <a:prstGeom prst="rect">
            <a:avLst/>
          </a:prstGeom>
        </p:spPr>
      </p:pic>
      <p:pic>
        <p:nvPicPr>
          <p:cNvPr id="22" name="Object 95">
            <a:extLst>
              <a:ext uri="{63B3BB69-23CF-44E3-9099-C40C66FF867C}">
                <a14:compatExt xmlns:a14="http://schemas.microsoft.com/office/drawing/2010/main" spid="_x0000_s1119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4324" y="1125425"/>
            <a:ext cx="689279" cy="3205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412426" y="3480486"/>
            <a:ext cx="129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选择程序质心能量</a:t>
            </a:r>
            <a:r>
              <a:rPr lang="en-US" altLang="zh-CN" sz="800" dirty="0" smtClean="0">
                <a:solidFill>
                  <a:srgbClr val="FF0000"/>
                </a:solidFill>
              </a:rPr>
              <a:t>2.2324</a:t>
            </a:r>
          </a:p>
          <a:p>
            <a:r>
              <a:rPr lang="zh-CN" altLang="en-US" sz="800" dirty="0">
                <a:solidFill>
                  <a:srgbClr val="FF0000"/>
                </a:solidFill>
              </a:rPr>
              <a:t>应该</a:t>
            </a:r>
            <a:r>
              <a:rPr lang="zh-CN" altLang="en-US" sz="800" dirty="0" smtClean="0">
                <a:solidFill>
                  <a:srgbClr val="FF0000"/>
                </a:solidFill>
              </a:rPr>
              <a:t>取什么值？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48079"/>
              </p:ext>
            </p:extLst>
          </p:nvPr>
        </p:nvGraphicFramePr>
        <p:xfrm>
          <a:off x="9137650" y="224004"/>
          <a:ext cx="28829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7" imgW="2197100" imgH="495300" progId="Equation.DSMT4">
                  <p:embed/>
                </p:oleObj>
              </mc:Choice>
              <mc:Fallback>
                <p:oleObj name="Equation" r:id="rId7" imgW="2197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7650" y="224004"/>
                        <a:ext cx="2882900" cy="6445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5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20000" y="358815"/>
            <a:ext cx="10800000" cy="576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拟合一个能量点的步骤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1800" dirty="0" smtClean="0"/>
              <a:t>1.</a:t>
            </a:r>
            <a:r>
              <a:rPr lang="zh-CN" altLang="en-US" sz="1800" dirty="0" smtClean="0"/>
              <a:t>拟合</a:t>
            </a:r>
            <a:r>
              <a:rPr lang="en-US" altLang="zh-CN" sz="1800" dirty="0"/>
              <a:t>K+K-</a:t>
            </a:r>
            <a:r>
              <a:rPr lang="zh-CN" altLang="en-US" sz="1800" dirty="0" smtClean="0"/>
              <a:t>不变质量，计算本底</a:t>
            </a:r>
            <a:r>
              <a:rPr lang="en-US" altLang="zh-CN" sz="1800" dirty="0" smtClean="0"/>
              <a:t>/sideband</a:t>
            </a:r>
            <a:r>
              <a:rPr lang="zh-CN" altLang="en-US" sz="1800" dirty="0" smtClean="0"/>
              <a:t>系数用于</a:t>
            </a:r>
            <a:r>
              <a:rPr lang="en-US" altLang="zh-CN" sz="1800" dirty="0" smtClean="0"/>
              <a:t>background</a:t>
            </a:r>
            <a:r>
              <a:rPr lang="zh-CN" altLang="en-US" sz="1800" dirty="0" smtClean="0"/>
              <a:t>数据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zh-CN" altLang="en-US" sz="1800" dirty="0" smtClean="0"/>
              <a:t>（</a:t>
            </a:r>
            <a:r>
              <a:rPr lang="zh-CN" altLang="en-US" sz="1800" dirty="0"/>
              <a:t>已移入能量点文件夹，替换能量数值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/>
              <a:t>/</a:t>
            </a:r>
            <a:r>
              <a:rPr lang="en-US" altLang="zh-CN" sz="1800" dirty="0" err="1" smtClean="0"/>
              <a:t>besfs</a:t>
            </a:r>
            <a:r>
              <a:rPr lang="en-US" altLang="zh-CN" sz="1800" dirty="0" smtClean="0"/>
              <a:t>/users/</a:t>
            </a:r>
            <a:r>
              <a:rPr lang="en-US" altLang="zh-CN" sz="1800" dirty="0" err="1" smtClean="0"/>
              <a:t>tanyx</a:t>
            </a:r>
            <a:r>
              <a:rPr lang="en-US" altLang="zh-CN" sz="1800" dirty="0" smtClean="0"/>
              <a:t>/Run665p01_tanyx/</a:t>
            </a:r>
            <a:r>
              <a:rPr lang="en-US" altLang="zh-CN" sz="1800" dirty="0" err="1" smtClean="0"/>
              <a:t>pwa_c</a:t>
            </a:r>
            <a:r>
              <a:rPr lang="en-US" altLang="zh-CN" sz="1800" dirty="0"/>
              <a:t>++/</a:t>
            </a:r>
            <a:r>
              <a:rPr lang="en-US" altLang="zh-CN" sz="1800" dirty="0" err="1" smtClean="0"/>
              <a:t>zhangyt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datae</a:t>
            </a:r>
            <a:r>
              <a:rPr lang="en-US" altLang="zh-CN" sz="1800" dirty="0" smtClean="0"/>
              <a:t>/normalization</a:t>
            </a:r>
          </a:p>
          <a:p>
            <a:pPr marL="0" indent="0">
              <a:buNone/>
            </a:pPr>
            <a:r>
              <a:rPr lang="en-US" altLang="zh-CN" sz="1800" dirty="0" smtClean="0"/>
              <a:t>2.</a:t>
            </a:r>
            <a:r>
              <a:rPr lang="zh-CN" altLang="en-US" sz="1800" dirty="0" smtClean="0"/>
              <a:t>产生拟合用数据</a:t>
            </a:r>
            <a:r>
              <a:rPr lang="en-US" altLang="zh-CN" sz="1800" dirty="0" smtClean="0"/>
              <a:t>.</a:t>
            </a:r>
            <a:r>
              <a:rPr lang="en-US" altLang="zh-CN" sz="1800" dirty="0" err="1" smtClean="0"/>
              <a:t>dat</a:t>
            </a:r>
            <a:r>
              <a:rPr lang="zh-CN" altLang="en-US" sz="1800" dirty="0" smtClean="0"/>
              <a:t>文件</a:t>
            </a:r>
            <a:r>
              <a:rPr lang="en-US" altLang="zh-CN" sz="1800" dirty="0" smtClean="0"/>
              <a:t>:</a:t>
            </a:r>
          </a:p>
          <a:p>
            <a:pPr marL="0" indent="0">
              <a:buNone/>
            </a:pPr>
            <a:r>
              <a:rPr lang="zh-CN" altLang="en-US" sz="1800" dirty="0" smtClean="0"/>
              <a:t>修改</a:t>
            </a:r>
            <a:r>
              <a:rPr lang="en-US" altLang="zh-CN" sz="1800" dirty="0" err="1" smtClean="0"/>
              <a:t>realdata</a:t>
            </a:r>
            <a:r>
              <a:rPr lang="zh-CN" altLang="en-US" sz="1800" dirty="0" smtClean="0"/>
              <a:t>地址、</a:t>
            </a:r>
            <a:r>
              <a:rPr lang="en-US" altLang="zh-CN" sz="1800" dirty="0" err="1" smtClean="0"/>
              <a:t>phspMC</a:t>
            </a:r>
            <a:r>
              <a:rPr lang="zh-CN" altLang="en-US" sz="1800" dirty="0"/>
              <a:t>地址（已移入能量点文件夹，替换能量数值）</a:t>
            </a:r>
            <a:endParaRPr lang="en-US" altLang="zh-CN" sz="1800" dirty="0"/>
          </a:p>
          <a:p>
            <a:pPr marL="0" indent="0">
              <a:buNone/>
            </a:pPr>
            <a:r>
              <a:rPr lang="zh-CN" altLang="en-US" sz="1800" dirty="0"/>
              <a:t>修改</a:t>
            </a:r>
            <a:r>
              <a:rPr lang="en-US" altLang="zh-CN" sz="1800" dirty="0" smtClean="0"/>
              <a:t>MC</a:t>
            </a:r>
            <a:r>
              <a:rPr lang="zh-CN" altLang="en-US" sz="1800" dirty="0" smtClean="0"/>
              <a:t>数量、</a:t>
            </a:r>
            <a:r>
              <a:rPr lang="en-US" altLang="zh-CN" sz="1800" dirty="0" err="1" smtClean="0"/>
              <a:t>bkg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sid</a:t>
            </a:r>
            <a:r>
              <a:rPr lang="zh-CN" altLang="en-US" sz="1800" dirty="0" smtClean="0"/>
              <a:t>系数，</a:t>
            </a:r>
            <a:r>
              <a:rPr lang="zh-CN" altLang="en-US" sz="1800" dirty="0" smtClean="0">
                <a:solidFill>
                  <a:srgbClr val="FF0000"/>
                </a:solidFill>
              </a:rPr>
              <a:t>编译运行</a:t>
            </a:r>
            <a:r>
              <a:rPr lang="zh-CN" altLang="en-US" sz="1800" dirty="0" smtClean="0"/>
              <a:t>，结果移入能量点文件夹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/>
              <a:t>/</a:t>
            </a:r>
            <a:r>
              <a:rPr lang="en-US" altLang="zh-CN" sz="1800" dirty="0" err="1"/>
              <a:t>besfs</a:t>
            </a:r>
            <a:r>
              <a:rPr lang="en-US" altLang="zh-CN" sz="1800" dirty="0"/>
              <a:t>/users/</a:t>
            </a:r>
            <a:r>
              <a:rPr lang="en-US" altLang="zh-CN" sz="1800" dirty="0" err="1"/>
              <a:t>tanyx</a:t>
            </a:r>
            <a:r>
              <a:rPr lang="en-US" altLang="zh-CN" sz="1800" dirty="0"/>
              <a:t>/Run665p01_tanyx/</a:t>
            </a:r>
            <a:r>
              <a:rPr lang="en-US" altLang="zh-CN" sz="1800" dirty="0" err="1"/>
              <a:t>pwa_c</a:t>
            </a:r>
            <a:r>
              <a:rPr lang="en-US" altLang="zh-CN" sz="1800" dirty="0"/>
              <a:t>++/</a:t>
            </a:r>
            <a:r>
              <a:rPr lang="en-US" altLang="zh-CN" sz="1800" dirty="0" err="1" smtClean="0"/>
              <a:t>zhangyt</a:t>
            </a:r>
            <a:r>
              <a:rPr lang="en-US" altLang="zh-CN" sz="1800" dirty="0" smtClean="0"/>
              <a:t>/</a:t>
            </a:r>
            <a:r>
              <a:rPr lang="en-US" altLang="zh-CN" sz="1800" dirty="0" err="1" smtClean="0"/>
              <a:t>datae</a:t>
            </a:r>
            <a:r>
              <a:rPr lang="en-US" altLang="zh-CN" sz="1800" dirty="0" smtClean="0"/>
              <a:t>/sun</a:t>
            </a:r>
          </a:p>
          <a:p>
            <a:pPr marL="0" indent="0">
              <a:buNone/>
            </a:pPr>
            <a:r>
              <a:rPr lang="en-US" altLang="zh-CN" sz="1800" dirty="0" smtClean="0"/>
              <a:t>3.</a:t>
            </a:r>
            <a:r>
              <a:rPr lang="zh-CN" altLang="en-US" sz="1800" dirty="0" smtClean="0"/>
              <a:t>复制修改拟合文档</a:t>
            </a:r>
            <a:endParaRPr lang="en-US" altLang="zh-CN" sz="1800" dirty="0" smtClean="0"/>
          </a:p>
          <a:p>
            <a:r>
              <a:rPr lang="zh-CN" altLang="en-US" sz="1800" dirty="0" smtClean="0"/>
              <a:t>改</a:t>
            </a:r>
            <a:r>
              <a:rPr lang="en-US" altLang="zh-CN" sz="1800" dirty="0" smtClean="0"/>
              <a:t>creat.sh</a:t>
            </a:r>
            <a:r>
              <a:rPr lang="zh-CN" altLang="en-US" sz="1800" dirty="0" smtClean="0"/>
              <a:t>中地址</a:t>
            </a:r>
            <a:r>
              <a:rPr lang="zh-CN" altLang="en-US" sz="1800" dirty="0"/>
              <a:t>（已移入能量点文件夹，替换能量数值</a:t>
            </a:r>
            <a:r>
              <a:rPr lang="zh-CN" altLang="en-US" sz="1800" dirty="0" smtClean="0"/>
              <a:t>），修改为产生</a:t>
            </a:r>
            <a:r>
              <a:rPr lang="zh-CN" altLang="en-US" sz="1800" dirty="0"/>
              <a:t>一个文件夹并取消交后台</a:t>
            </a:r>
            <a:endParaRPr lang="en-US" altLang="zh-CN" sz="1800" dirty="0" smtClean="0"/>
          </a:p>
          <a:p>
            <a:r>
              <a:rPr lang="zh-CN" altLang="en-US" sz="1800" dirty="0" smtClean="0"/>
              <a:t>改</a:t>
            </a:r>
            <a:r>
              <a:rPr lang="en-US" altLang="zh-CN" sz="1800" dirty="0" smtClean="0"/>
              <a:t>PWAPdf.cxx</a:t>
            </a:r>
            <a:r>
              <a:rPr lang="zh-CN" altLang="en-US" sz="1800" dirty="0" smtClean="0"/>
              <a:t>中质心能量、数据地址（已移入</a:t>
            </a:r>
            <a:r>
              <a:rPr lang="zh-CN" altLang="en-US" sz="1800" dirty="0"/>
              <a:t>能量点</a:t>
            </a:r>
            <a:r>
              <a:rPr lang="zh-CN" altLang="en-US" sz="1800" dirty="0" smtClean="0"/>
              <a:t>文件夹，替换能量数值）</a:t>
            </a:r>
            <a:endParaRPr lang="en-US" altLang="zh-CN" sz="1800" dirty="0" smtClean="0"/>
          </a:p>
          <a:p>
            <a:r>
              <a:rPr lang="zh-CN" altLang="en-US" sz="1800" dirty="0" smtClean="0"/>
              <a:t>改</a:t>
            </a:r>
            <a:r>
              <a:rPr lang="en-US" altLang="zh-CN" sz="1800" dirty="0" smtClean="0"/>
              <a:t>test.cxx</a:t>
            </a:r>
            <a:r>
              <a:rPr lang="zh-CN" altLang="en-US" sz="1800" dirty="0" smtClean="0"/>
              <a:t>中</a:t>
            </a:r>
            <a:r>
              <a:rPr lang="zh-CN" altLang="en-US" sz="1800" dirty="0"/>
              <a:t>数据地址（已移入能量点文件夹，替换</a:t>
            </a:r>
            <a:r>
              <a:rPr lang="zh-CN" altLang="en-US" sz="1800" dirty="0" smtClean="0"/>
              <a:t>能量</a:t>
            </a:r>
            <a:r>
              <a:rPr lang="zh-CN" altLang="en-US" sz="1800" dirty="0"/>
              <a:t>数值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r>
              <a:rPr lang="zh-CN" altLang="en-US" sz="1800" dirty="0" smtClean="0"/>
              <a:t>改</a:t>
            </a:r>
            <a:r>
              <a:rPr lang="en-US" altLang="zh-CN" sz="1800" dirty="0" smtClean="0"/>
              <a:t>run.sh</a:t>
            </a:r>
            <a:r>
              <a:rPr lang="zh-CN" altLang="en-US" sz="1800" dirty="0" smtClean="0"/>
              <a:t>中</a:t>
            </a:r>
            <a:r>
              <a:rPr lang="zh-CN" altLang="en-US" sz="1800" dirty="0"/>
              <a:t>地址</a:t>
            </a:r>
            <a:r>
              <a:rPr lang="zh-CN" altLang="en-US" sz="1800" dirty="0" smtClean="0"/>
              <a:t>（文件夹按能量点区分，</a:t>
            </a:r>
            <a:r>
              <a:rPr lang="zh-CN" altLang="en-US" sz="1800" dirty="0"/>
              <a:t>替换能量数值</a:t>
            </a:r>
            <a:r>
              <a:rPr lang="zh-CN" altLang="en-US" sz="1800" dirty="0" smtClean="0"/>
              <a:t>）</a:t>
            </a:r>
            <a:endParaRPr lang="en-US" altLang="zh-CN" sz="1800" dirty="0" smtClean="0"/>
          </a:p>
          <a:p>
            <a:r>
              <a:rPr lang="zh-CN" altLang="en-US" sz="1800" dirty="0" smtClean="0">
                <a:solidFill>
                  <a:srgbClr val="FF0000"/>
                </a:solidFill>
              </a:rPr>
              <a:t>编译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1800" dirty="0" smtClean="0"/>
              <a:t>4.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creat.sh</a:t>
            </a:r>
            <a:r>
              <a:rPr lang="zh-CN" altLang="en-US" sz="1800" dirty="0" smtClean="0"/>
              <a:t>，前台测试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 smtClean="0"/>
              <a:t>5.</a:t>
            </a:r>
            <a:r>
              <a:rPr lang="zh-CN" altLang="en-US" sz="1800" dirty="0" smtClean="0"/>
              <a:t>测试拟合不成功，批量交后台</a:t>
            </a:r>
            <a:endParaRPr lang="en-US" altLang="zh-CN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116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Argus definition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93" y="1962659"/>
            <a:ext cx="9231013" cy="4077269"/>
          </a:xfrm>
        </p:spPr>
      </p:pic>
    </p:spTree>
    <p:extLst>
      <p:ext uri="{BB962C8B-B14F-4D97-AF65-F5344CB8AC3E}">
        <p14:creationId xmlns:p14="http://schemas.microsoft.com/office/powerpoint/2010/main" val="40316709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80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787" y="938212"/>
            <a:ext cx="72104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190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81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000"/>
            <a:ext cx="5760720" cy="40919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900000"/>
            <a:ext cx="5768340" cy="398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386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82</a:t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0" y="1090612"/>
            <a:ext cx="66675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5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837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044406" y="370614"/>
            <a:ext cx="6172200" cy="578358"/>
          </a:xfrm>
          <a:prstGeom prst="rect">
            <a:avLst/>
          </a:prstGeom>
          <a:ln w="15875">
            <a:solidFill>
              <a:srgbClr val="00B050"/>
            </a:solidFill>
          </a:ln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700" b="1" dirty="0">
                <a:latin typeface="Cambria Math" pitchFamily="18" charset="0"/>
                <a:ea typeface="Cambria Math" pitchFamily="18" charset="0"/>
              </a:rPr>
              <a:t>Cross section: </a:t>
            </a:r>
            <a:r>
              <a:rPr lang="el-GR" altLang="zh-CN" sz="2700" b="1" dirty="0">
                <a:latin typeface="Cambria Math" pitchFamily="18" charset="0"/>
                <a:ea typeface="Cambria Math" pitchFamily="18" charset="0"/>
                <a:cs typeface="Times New Roman"/>
              </a:rPr>
              <a:t>σ</a:t>
            </a:r>
            <a:r>
              <a:rPr lang="en-US" altLang="zh-CN" sz="2700" b="1" dirty="0">
                <a:latin typeface="Cambria Math" pitchFamily="18" charset="0"/>
                <a:ea typeface="Cambria Math" pitchFamily="18" charset="0"/>
                <a:cs typeface="Times New Roman"/>
              </a:rPr>
              <a:t>(</a:t>
            </a:r>
            <a:r>
              <a:rPr lang="en-US" altLang="zh-CN" sz="2700" b="1" dirty="0" err="1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2700" b="1" baseline="30000" dirty="0" err="1">
                <a:latin typeface="Cambria Math" pitchFamily="18" charset="0"/>
                <a:ea typeface="Cambria Math" pitchFamily="18" charset="0"/>
              </a:rPr>
              <a:t>+</a:t>
            </a:r>
            <a:r>
              <a:rPr lang="en-US" altLang="zh-CN" sz="2700" b="1" dirty="0" err="1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altLang="zh-CN" sz="2700" b="1" baseline="30000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el-GR" altLang="zh-CN" sz="2700" b="1" dirty="0">
                <a:latin typeface="Cambria Math" pitchFamily="18" charset="0"/>
                <a:ea typeface="Cambria Math" pitchFamily="18" charset="0"/>
                <a:sym typeface="Wingdings" panose="05000000000000000000" pitchFamily="2" charset="2"/>
              </a:rPr>
              <a:t>→</a:t>
            </a:r>
            <a:r>
              <a:rPr lang="en-US" altLang="zh-CN" sz="2700" b="1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/>
                <a:sym typeface="Symbol"/>
              </a:rPr>
              <a:t> </a:t>
            </a:r>
            <a:r>
              <a:rPr lang="el-GR" altLang="zh-CN" sz="2700" b="1" dirty="0">
                <a:latin typeface="Cambria Math" pitchFamily="18" charset="0"/>
                <a:ea typeface="Cambria Math" pitchFamily="18" charset="0"/>
              </a:rPr>
              <a:t>ϕ</a:t>
            </a:r>
            <a:r>
              <a:rPr lang="en-US" altLang="zh-CN" sz="2700" b="1" dirty="0">
                <a:latin typeface="Cambria Math" pitchFamily="18" charset="0"/>
                <a:ea typeface="Cambria Math" pitchFamily="18" charset="0"/>
              </a:rPr>
              <a:t>(1020) </a:t>
            </a:r>
            <a:r>
              <a:rPr lang="el-GR" altLang="zh-CN" sz="27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700" b="1" baseline="30000" dirty="0">
                <a:latin typeface="Cambria Math" pitchFamily="18" charset="0"/>
                <a:ea typeface="Cambria Math" pitchFamily="18" charset="0"/>
              </a:rPr>
              <a:t>+</a:t>
            </a:r>
            <a:r>
              <a:rPr lang="el-GR" altLang="zh-CN" sz="2700" b="1" dirty="0">
                <a:latin typeface="Cambria Math" pitchFamily="18" charset="0"/>
                <a:ea typeface="Cambria Math" pitchFamily="18" charset="0"/>
                <a:cs typeface="Times New Roman"/>
              </a:rPr>
              <a:t>π</a:t>
            </a:r>
            <a:r>
              <a:rPr lang="en-US" altLang="zh-CN" sz="2700" b="1" baseline="30000" dirty="0">
                <a:latin typeface="Cambria Math" pitchFamily="18" charset="0"/>
                <a:ea typeface="Cambria Math" pitchFamily="18" charset="0"/>
              </a:rPr>
              <a:t>-</a:t>
            </a:r>
            <a:r>
              <a:rPr lang="en-US" altLang="zh-CN" sz="2700" b="1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altLang="zh-CN" sz="1000" b="1" dirty="0" smtClean="0">
                <a:latin typeface="Cambria Math" pitchFamily="18" charset="0"/>
                <a:ea typeface="Cambria Math" pitchFamily="18" charset="0"/>
              </a:rPr>
              <a:t>2400,</a:t>
            </a:r>
            <a:endParaRPr lang="zh-CN" altLang="en-US" sz="1000" b="1" dirty="0">
              <a:solidFill>
                <a:srgbClr val="0000FF"/>
              </a:solidFill>
              <a:latin typeface="Cambria Math" pitchFamily="18" charset="0"/>
              <a:ea typeface="Gungsuh" pitchFamily="18" charset="-127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t>84</a:t>
            </a:fld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11980"/>
              </p:ext>
            </p:extLst>
          </p:nvPr>
        </p:nvGraphicFramePr>
        <p:xfrm>
          <a:off x="840260" y="1063855"/>
          <a:ext cx="9227569" cy="5553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3740"/>
                <a:gridCol w="922638"/>
                <a:gridCol w="1178011"/>
                <a:gridCol w="881448"/>
                <a:gridCol w="551935"/>
                <a:gridCol w="453082"/>
                <a:gridCol w="782594"/>
                <a:gridCol w="749643"/>
                <a:gridCol w="3024478"/>
              </a:tblGrid>
              <a:tr h="42546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Lum.(pb</a:t>
                      </a:r>
                      <a:r>
                        <a:rPr lang="en-US" sz="1400" u="none" strike="noStrike" baseline="30000">
                          <a:effectLst/>
                        </a:rPr>
                        <a:t>-1</a:t>
                      </a:r>
                      <a:r>
                        <a:rPr lang="en-US" sz="1400" u="none" strike="noStrike">
                          <a:effectLst/>
                        </a:rPr>
                        <a:t>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900" u="none" strike="noStrike">
                          <a:effectLst/>
                        </a:rPr>
                        <a:t>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　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本底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/sideband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系数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phspMC</a:t>
                      </a:r>
                      <a:r>
                        <a:rPr lang="zh-CN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2.000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10.074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646.3±47.3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1.00676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42.28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308.1±22.5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1.066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20000</a:t>
                      </a:r>
                      <a:endParaRPr lang="en-US" altLang="zh-CN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2.050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3.343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220.0</a:t>
                      </a:r>
                      <a:r>
                        <a:rPr lang="en-US" altLang="zh-CN" sz="900" u="none" strike="noStrike" dirty="0">
                          <a:effectLst/>
                        </a:rPr>
                        <a:t>±25.6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1.05849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42.951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295.6±34.4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20000</a:t>
                      </a: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2.100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12.167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1186.6±51.4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1.00037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45.401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439.1±19.0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50000</a:t>
                      </a:r>
                      <a:endParaRPr lang="en-US" altLang="zh-CN" sz="9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36306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2.125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108.49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10430.6±146.5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1.00462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45.051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434.9±6.1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150000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2.150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2.841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232.0±21.1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1.05662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43.864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360.0±32.7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20000</a:t>
                      </a: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2.175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10.625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835.8±39.8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1.00139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46.205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48.9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347.7±16.6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2.200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13.699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786.2±38.8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1.16337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41.938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240.7±11.9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2.232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11.856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477.7</a:t>
                      </a:r>
                      <a:r>
                        <a:rPr lang="en-US" altLang="zh-CN" sz="900" u="none" strike="noStrike" dirty="0">
                          <a:effectLst/>
                        </a:rPr>
                        <a:t>±29.9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1.25852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38.693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169.1±10.6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1.07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2.309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21.089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649.0±37.0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1.24758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38.875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129.7±7.4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1.016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2.386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22.549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764.7±38.7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1.12213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43.069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143.4±7.3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1.03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2.396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66.869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2166.6±65.4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1.13384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43.395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134.7±4.1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cs typeface="+mn-cs"/>
                        </a:rPr>
                        <a:t>50000</a:t>
                      </a:r>
                      <a:endParaRPr lang="en-US" altLang="zh-CN" sz="900" b="0" i="0" u="none" strike="noStrike" kern="1200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2.644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34.003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562.9±33.8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1.2365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40.86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67.5±4.1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1.07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10000 (change</a:t>
                      </a:r>
                      <a:r>
                        <a:rPr lang="en-US" altLang="zh-C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 to 20000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2.646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33.722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435.8±29.5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1.24615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40.288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52.2±3.5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10000 (change</a:t>
                      </a:r>
                      <a:r>
                        <a:rPr lang="en-US" altLang="zh-CN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 to 20000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)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2.900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105.253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730.7±38.7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1.3632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37.189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28.0±1.5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0.99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2.950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15.942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122.9±14.8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1.23203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39.033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32.8±4.0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2000      </a:t>
                      </a:r>
                      <a:r>
                        <a:rPr lang="en-US" altLang="zh-CN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para</a:t>
                      </a:r>
                      <a:endParaRPr lang="en-US" altLang="zh-CN" sz="9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2.981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16.071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84.9±</a:t>
                      </a:r>
                      <a:r>
                        <a:rPr lang="en-US" altLang="zh-CN" sz="900" u="none" strike="noStrike" dirty="0">
                          <a:effectLst/>
                        </a:rPr>
                        <a:t>14.0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1.6961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30.516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20.9±3.4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2000</a:t>
                      </a: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effectLst/>
                        </a:rPr>
                        <a:t>3.000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15.881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70.9±</a:t>
                      </a:r>
                      <a:r>
                        <a:rPr lang="en-US" altLang="zh-CN" sz="900" u="none" strike="noStrike" dirty="0">
                          <a:effectLst/>
                        </a:rPr>
                        <a:t>12.0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1.68895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29.335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18.5±3.1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2000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3.020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17.29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87.4±13.2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1.70095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28.729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21.2±3.2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1.00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2000</a:t>
                      </a:r>
                    </a:p>
                  </a:txBody>
                  <a:tcPr marL="0" marR="0" marT="0" marB="0" anchor="ctr"/>
                </a:tc>
              </a:tr>
              <a:tr h="2647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3.080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126.185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649.0±35.8</a:t>
                      </a:r>
                      <a:endParaRPr lang="en-US" altLang="zh-CN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1.73723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25.3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48.9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23.9±1.3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0.98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20000</a:t>
                      </a:r>
                      <a:endParaRPr lang="en-US" altLang="zh-CN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18" name="Object 3">
            <a:extLst>
              <a:ext uri="{63B3BB69-23CF-44E3-9099-C40C66FF867C}">
                <a14:compatExt xmlns:a14="http://schemas.microsoft.com/office/drawing/2010/main" spid="_x0000_s1027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965" y="1143704"/>
            <a:ext cx="671602" cy="285788"/>
          </a:xfrm>
          <a:prstGeom prst="rect">
            <a:avLst/>
          </a:prstGeom>
        </p:spPr>
      </p:pic>
      <p:pic>
        <p:nvPicPr>
          <p:cNvPr id="19" name="Object 5">
            <a:extLst>
              <a:ext uri="{63B3BB69-23CF-44E3-9099-C40C66FF867C}">
                <a14:compatExt xmlns:a14="http://schemas.microsoft.com/office/drawing/2010/main" spid="_x0000_s1029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94" y="1147842"/>
            <a:ext cx="515736" cy="293573"/>
          </a:xfrm>
          <a:prstGeom prst="rect">
            <a:avLst/>
          </a:prstGeom>
        </p:spPr>
      </p:pic>
      <p:pic>
        <p:nvPicPr>
          <p:cNvPr id="20" name="Object 6">
            <a:extLst>
              <a:ext uri="{63B3BB69-23CF-44E3-9099-C40C66FF867C}">
                <a14:compatExt xmlns:a14="http://schemas.microsoft.com/office/drawing/2010/main" spid="_x0000_s103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912" y="1126253"/>
            <a:ext cx="562988" cy="320689"/>
          </a:xfrm>
          <a:prstGeom prst="rect">
            <a:avLst/>
          </a:prstGeom>
        </p:spPr>
      </p:pic>
      <p:pic>
        <p:nvPicPr>
          <p:cNvPr id="21" name="Object 93">
            <a:extLst>
              <a:ext uri="{63B3BB69-23CF-44E3-9099-C40C66FF867C}">
                <a14:compatExt xmlns:a14="http://schemas.microsoft.com/office/drawing/2010/main" spid="_x0000_s1117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777" y="1168307"/>
            <a:ext cx="466725" cy="200025"/>
          </a:xfrm>
          <a:prstGeom prst="rect">
            <a:avLst/>
          </a:prstGeom>
        </p:spPr>
      </p:pic>
      <p:pic>
        <p:nvPicPr>
          <p:cNvPr id="22" name="Object 95">
            <a:extLst>
              <a:ext uri="{63B3BB69-23CF-44E3-9099-C40C66FF867C}">
                <a14:compatExt xmlns:a14="http://schemas.microsoft.com/office/drawing/2010/main" spid="_x0000_s1119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3167" y="1135342"/>
            <a:ext cx="689279" cy="320595"/>
          </a:xfrm>
          <a:prstGeom prst="rect">
            <a:avLst/>
          </a:prstGeom>
        </p:spPr>
      </p:pic>
      <p:pic>
        <p:nvPicPr>
          <p:cNvPr id="23" name="Object 96">
            <a:extLst>
              <a:ext uri="{63B3BB69-23CF-44E3-9099-C40C66FF867C}">
                <a14:compatExt xmlns:a14="http://schemas.microsoft.com/office/drawing/2010/main" spid="_x0000_s1120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993" y="1112963"/>
            <a:ext cx="556015" cy="310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-412426" y="3480486"/>
            <a:ext cx="1291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>
                <a:solidFill>
                  <a:srgbClr val="FF0000"/>
                </a:solidFill>
              </a:rPr>
              <a:t>选择程序质心能量</a:t>
            </a:r>
            <a:r>
              <a:rPr lang="en-US" altLang="zh-CN" sz="800" dirty="0" smtClean="0">
                <a:solidFill>
                  <a:srgbClr val="FF0000"/>
                </a:solidFill>
              </a:rPr>
              <a:t>2.2324</a:t>
            </a:r>
          </a:p>
          <a:p>
            <a:r>
              <a:rPr lang="zh-CN" altLang="en-US" sz="800" dirty="0">
                <a:solidFill>
                  <a:srgbClr val="FF0000"/>
                </a:solidFill>
              </a:rPr>
              <a:t>应该</a:t>
            </a:r>
            <a:r>
              <a:rPr lang="zh-CN" altLang="en-US" sz="800" dirty="0" smtClean="0">
                <a:solidFill>
                  <a:srgbClr val="FF0000"/>
                </a:solidFill>
              </a:rPr>
              <a:t>取什么值？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3987" y="523499"/>
            <a:ext cx="7728155" cy="851027"/>
          </a:xfr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zh-CN" dirty="0" err="1" smtClean="0"/>
              <a:t>Roofit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35A1-930C-4F01-95A1-1622F4465A10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712249" y="1700784"/>
            <a:ext cx="10515600" cy="489971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Estimate way</a:t>
            </a:r>
            <a:r>
              <a:rPr lang="en-US" altLang="zh-CN" sz="2000" b="1" dirty="0" smtClean="0"/>
              <a:t> </a:t>
            </a:r>
          </a:p>
          <a:p>
            <a:pPr marL="0" indent="0">
              <a:buNone/>
            </a:pPr>
            <a:r>
              <a:rPr lang="en-US" altLang="zh-CN" sz="1800" dirty="0"/>
              <a:t>	– Least square fit ( </a:t>
            </a:r>
            <a:r>
              <a:rPr lang="zh-CN" altLang="en-US" sz="1800" dirty="0"/>
              <a:t>𝛘</a:t>
            </a:r>
            <a:r>
              <a:rPr lang="en-US" altLang="zh-CN" sz="1800" dirty="0"/>
              <a:t>2) </a:t>
            </a:r>
            <a:endParaRPr lang="en-US" altLang="zh-CN" sz="1800" dirty="0" smtClean="0"/>
          </a:p>
          <a:p>
            <a:pPr marL="0" indent="0">
              <a:buNone/>
            </a:pPr>
            <a:r>
              <a:rPr lang="en-US" altLang="zh-CN" sz="1800" dirty="0"/>
              <a:t>	–Maximum Likelihood (ML) Fit </a:t>
            </a:r>
            <a:endParaRPr lang="en-US" altLang="zh-CN" sz="1800" dirty="0" smtClean="0"/>
          </a:p>
          <a:p>
            <a:r>
              <a:rPr lang="en-US" altLang="zh-CN" sz="2000" b="1" dirty="0"/>
              <a:t> </a:t>
            </a:r>
            <a:r>
              <a:rPr lang="en-US" altLang="zh-CN" sz="3200" dirty="0"/>
              <a:t>How </a:t>
            </a:r>
            <a:r>
              <a:rPr lang="en-US" altLang="zh-CN" sz="3200" dirty="0" smtClean="0"/>
              <a:t>to fit </a:t>
            </a:r>
            <a:r>
              <a:rPr lang="en-US" altLang="zh-CN" sz="3200" dirty="0"/>
              <a:t>in </a:t>
            </a:r>
            <a:r>
              <a:rPr lang="en-US" altLang="zh-CN" sz="3200" dirty="0" smtClean="0"/>
              <a:t>ROOT</a:t>
            </a: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 Create  a parametric function object, </a:t>
            </a:r>
            <a:r>
              <a:rPr lang="en-US" altLang="zh-CN" sz="1800" dirty="0" smtClean="0">
                <a:solidFill>
                  <a:prstClr val="black"/>
                </a:solidFill>
              </a:rPr>
              <a:t>TF1(available in </a:t>
            </a:r>
            <a:r>
              <a:rPr lang="en-US" altLang="zh-CN" sz="1800" dirty="0">
                <a:solidFill>
                  <a:prstClr val="black"/>
                </a:solidFill>
              </a:rPr>
              <a:t>ROOT library)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CN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–Set the initial values of the function </a:t>
            </a:r>
            <a:r>
              <a:rPr lang="en-US" altLang="zh-CN" sz="1800" dirty="0" smtClean="0">
                <a:solidFill>
                  <a:prstClr val="black"/>
                </a:solidFill>
              </a:rPr>
              <a:t>parameters</a:t>
            </a:r>
          </a:p>
          <a:p>
            <a:pPr marL="0" lvl="0" indent="0">
              <a:buNone/>
            </a:pP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altLang="zh-CN" sz="1800" dirty="0">
                <a:solidFill>
                  <a:prstClr val="black"/>
                </a:solidFill>
              </a:rPr>
              <a:t>	– Fit the data object </a:t>
            </a:r>
            <a:endParaRPr lang="en-US" altLang="zh-CN" sz="1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altLang="zh-CN" sz="1800" dirty="0">
              <a:solidFill>
                <a:prstClr val="black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2640" y="3911752"/>
            <a:ext cx="6867856" cy="352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2640" y="4668952"/>
            <a:ext cx="4344112" cy="2949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640" y="5368589"/>
            <a:ext cx="3107602" cy="4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120675</TotalTime>
  <Words>2616</Words>
  <Application>Microsoft Office PowerPoint</Application>
  <PresentationFormat>宽屏</PresentationFormat>
  <Paragraphs>1255</Paragraphs>
  <Slides>84</Slides>
  <Notes>30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84</vt:i4>
      </vt:variant>
    </vt:vector>
  </HeadingPairs>
  <TitlesOfParts>
    <vt:vector size="95" baseType="lpstr">
      <vt:lpstr>Gungsuh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主题</vt:lpstr>
      <vt:lpstr>Equation</vt:lpstr>
      <vt:lpstr>Weekly report</vt:lpstr>
      <vt:lpstr>PowerPoint 演示文稿</vt:lpstr>
      <vt:lpstr>自动化</vt:lpstr>
      <vt:lpstr>PowerPoint 演示文稿</vt:lpstr>
      <vt:lpstr>Event selectiono（4C） </vt:lpstr>
      <vt:lpstr>setup BOSS environment on lxslc</vt:lpstr>
      <vt:lpstr>Lxslc6 @3080MeV：L=123.0pb-1</vt:lpstr>
      <vt:lpstr>Argus definition</vt:lpstr>
      <vt:lpstr>Roofit</vt:lpstr>
      <vt:lpstr>Minimization</vt:lpstr>
      <vt:lpstr>purpose</vt:lpstr>
      <vt:lpstr>resonance</vt:lpstr>
      <vt:lpstr>Preliminary Fitting</vt:lpstr>
      <vt:lpstr>Preliminary Fitting</vt:lpstr>
      <vt:lpstr>Preliminary Fitting</vt:lpstr>
      <vt:lpstr>Preliminary Fitting</vt:lpstr>
      <vt:lpstr>Preliminary Fitting</vt:lpstr>
      <vt:lpstr>Preliminary Fitting</vt:lpstr>
      <vt:lpstr>Model</vt:lpstr>
      <vt:lpstr>Model</vt:lpstr>
      <vt:lpstr>Model</vt:lpstr>
      <vt:lpstr>Model</vt:lpstr>
      <vt:lpstr>刘芳结果可能存在的问题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Preliminary Fitting</vt:lpstr>
      <vt:lpstr>Preliminary Fitting</vt:lpstr>
      <vt:lpstr>Preliminary Fitting</vt:lpstr>
      <vt:lpstr>K boost to Phi</vt:lpstr>
      <vt:lpstr>K boost to Phi</vt:lpstr>
      <vt:lpstr>K boost to Phi</vt:lpstr>
      <vt:lpstr>Pion</vt:lpstr>
      <vt:lpstr>Pion</vt:lpstr>
      <vt:lpstr>Pion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Numbers of NGoodCharge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2.396GeV</vt:lpstr>
      <vt:lpstr>resonance</vt:lpstr>
      <vt:lpstr>PowerPoint 演示文稿</vt:lpstr>
      <vt:lpstr>resonance</vt:lpstr>
      <vt:lpstr>PipPim</vt:lpstr>
      <vt:lpstr>Preliminary Fitting</vt:lpstr>
      <vt:lpstr>K boost to Phi</vt:lpstr>
      <vt:lpstr>Pion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Backup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</dc:title>
  <dc:creator>sfxzctyx</dc:creator>
  <cp:lastModifiedBy>sfxzctyx</cp:lastModifiedBy>
  <cp:revision>611</cp:revision>
  <dcterms:created xsi:type="dcterms:W3CDTF">2016-08-30T07:32:40Z</dcterms:created>
  <dcterms:modified xsi:type="dcterms:W3CDTF">2018-09-03T01:25:41Z</dcterms:modified>
</cp:coreProperties>
</file>