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60" r:id="rId4"/>
    <p:sldId id="281" r:id="rId5"/>
    <p:sldId id="261" r:id="rId6"/>
    <p:sldId id="266" r:id="rId7"/>
    <p:sldId id="267" r:id="rId8"/>
    <p:sldId id="268" r:id="rId9"/>
    <p:sldId id="265" r:id="rId10"/>
    <p:sldId id="270" r:id="rId11"/>
    <p:sldId id="271" r:id="rId12"/>
    <p:sldId id="273" r:id="rId13"/>
    <p:sldId id="274" r:id="rId14"/>
    <p:sldId id="282" r:id="rId15"/>
    <p:sldId id="272" r:id="rId16"/>
    <p:sldId id="275" r:id="rId17"/>
    <p:sldId id="276" r:id="rId18"/>
    <p:sldId id="278" r:id="rId19"/>
    <p:sldId id="283" r:id="rId20"/>
    <p:sldId id="262" r:id="rId21"/>
    <p:sldId id="26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3DE"/>
    <a:srgbClr val="00C459"/>
    <a:srgbClr val="00602B"/>
    <a:srgbClr val="00823B"/>
    <a:srgbClr val="339933"/>
    <a:srgbClr val="FFF2CC"/>
    <a:srgbClr val="F5E0FF"/>
    <a:srgbClr val="CCEFF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0CB4-E617-4909-A119-1DD81FA6C719}" type="datetimeFigureOut">
              <a:rPr lang="zh-CN" altLang="en-US" smtClean="0"/>
              <a:t>2023/4/15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24334-39E0-476E-8080-93BAD2FD0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4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5A00E-BB72-43F6-88FB-A82F1C2D846F}" type="slidenum">
              <a:rPr kumimoji="0" lang="zh-CN" alt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3263"/>
            <a:ext cx="6126163" cy="3446462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60863"/>
            <a:ext cx="5010150" cy="4079875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2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01068-B8BE-442C-B378-B9339F3060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2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4F9C6-DA21-402E-997D-C5CE25AAE5F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8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B1F76-EFC8-4C34-979E-45D536F13E1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8BFFF78-F6B2-469A-9A80-E9CC5B7A44AD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4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FB9BBC-8A85-4CE9-A706-35B2B04D7065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3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E455D-037D-4ECB-B92A-01CCA3CE6B7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9E267-1337-449A-8E15-FC27D4CDCBF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2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7513F-117B-43A3-ADA0-59D02EB089A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080C4-CBF2-4D1E-A3B5-880F360F0FD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8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F83A3-73FE-4CEE-B803-B03CC30F4AA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0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D597-F47B-41B3-ADE8-88A1CDF6D9D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1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18212-4B14-4400-8E48-55F51D1954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5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A7DA4-2129-417B-818A-CCA9B45E70EE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2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5524F-C991-480D-AC43-5ECA7E168D21}" type="slidenum">
              <a:rPr lang="zh-CN" alt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0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40.emf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41.emf"/><Relationship Id="rId9" Type="http://schemas.openxmlformats.org/officeDocument/2006/relationships/image" Target="../media/image42.emf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73.png"/><Relationship Id="rId3" Type="http://schemas.openxmlformats.org/officeDocument/2006/relationships/image" Target="../media/image43.emf"/><Relationship Id="rId7" Type="http://schemas.openxmlformats.org/officeDocument/2006/relationships/image" Target="../media/image78.png"/><Relationship Id="rId12" Type="http://schemas.openxmlformats.org/officeDocument/2006/relationships/image" Target="../media/image7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71.png"/><Relationship Id="rId5" Type="http://schemas.openxmlformats.org/officeDocument/2006/relationships/image" Target="../media/image45.emf"/><Relationship Id="rId10" Type="http://schemas.openxmlformats.org/officeDocument/2006/relationships/image" Target="../media/image70.png"/><Relationship Id="rId4" Type="http://schemas.openxmlformats.org/officeDocument/2006/relationships/image" Target="../media/image44.emf"/><Relationship Id="rId9" Type="http://schemas.openxmlformats.org/officeDocument/2006/relationships/image" Target="../media/image69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7.emf"/><Relationship Id="rId7" Type="http://schemas.openxmlformats.org/officeDocument/2006/relationships/image" Target="../media/image2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2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68.emf"/><Relationship Id="rId7" Type="http://schemas.openxmlformats.org/officeDocument/2006/relationships/image" Target="../media/image6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33.emf"/><Relationship Id="rId7" Type="http://schemas.openxmlformats.org/officeDocument/2006/relationships/image" Target="../media/image17.e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53.png"/><Relationship Id="rId5" Type="http://schemas.openxmlformats.org/officeDocument/2006/relationships/image" Target="../media/image21.png"/><Relationship Id="rId10" Type="http://schemas.openxmlformats.org/officeDocument/2006/relationships/image" Target="../media/image1120.png"/><Relationship Id="rId4" Type="http://schemas.openxmlformats.org/officeDocument/2006/relationships/image" Target="../media/image30.emf"/><Relationship Id="rId9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1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em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42.png"/><Relationship Id="rId18" Type="http://schemas.openxmlformats.org/officeDocument/2006/relationships/image" Target="../media/image28.emf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29.emf"/><Relationship Id="rId4" Type="http://schemas.openxmlformats.org/officeDocument/2006/relationships/image" Target="../media/image17.emf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8.emf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AutoShape 4" descr="photo_original_bridge_FCPPL_rogne"/>
          <p:cNvSpPr>
            <a:spLocks noChangeAspect="1" noChangeArrowheads="1"/>
          </p:cNvSpPr>
          <p:nvPr/>
        </p:nvSpPr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2213" name="AutoShape 5" descr="photo_original_bridge_FCPPL_rogne"/>
          <p:cNvSpPr>
            <a:spLocks noChangeAspect="1" noChangeArrowheads="1"/>
          </p:cNvSpPr>
          <p:nvPr/>
        </p:nvSpPr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22214" name="Picture 6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0" y="90488"/>
            <a:ext cx="1139825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5" name="Picture 7" descr="ihe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85" y="115888"/>
            <a:ext cx="3200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2049010" y="573088"/>
            <a:ext cx="3249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宋体" charset="-122"/>
              </a:rPr>
              <a:t>Institute of High Energy Physics, CAS</a:t>
            </a:r>
            <a:endParaRPr kumimoji="0" lang="en-GB" altLang="zh-CN" sz="1600" b="1" i="1" u="none" strike="noStrike" kern="0" cap="none" spc="0" normalizeH="0" baseline="0" noProof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2916809" y="6400574"/>
            <a:ext cx="8519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SimHei" panose="02010609060101010101" pitchFamily="49" charset="-122"/>
              </a:rPr>
              <a:t>2023.04.08.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SimHei" panose="02010609060101010101" pitchFamily="49" charset="-122"/>
              </a:rPr>
              <a:t>合肥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222218" name="Picture 10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38" y="44453"/>
            <a:ext cx="2592387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1" y="80466"/>
            <a:ext cx="1215135" cy="1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1161143" y="1550597"/>
                <a:ext cx="9920514" cy="1247777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w="9525">
                    <a:solidFill>
                      <a:srgbClr val="00FFCC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>
                  <a:spcBef>
                    <a:spcPct val="0"/>
                  </a:spcBef>
                  <a:buNone/>
                  <a:defRPr/>
                </a:pPr>
                <a:r>
                  <a:rPr lang="en-US" altLang="zh-CN" sz="3600" b="1" kern="0" dirty="0">
                    <a:solidFill>
                      <a:srgbClr val="333399"/>
                    </a:solidFill>
                    <a:latin typeface="Calibri" panose="020F0502020204030204" pitchFamily="34" charset="0"/>
                    <a:ea typeface="SimHei" panose="02010609060101010101" pitchFamily="49" charset="-122"/>
                  </a:rPr>
                  <a:t>On the polarization puzzles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kern="0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600" b="1" i="1" kern="0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3600" b="1" i="1" kern="0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3600" b="1" kern="0" dirty="0">
                    <a:solidFill>
                      <a:srgbClr val="333399"/>
                    </a:solidFill>
                    <a:latin typeface="Calibri" panose="020F0502020204030204" pitchFamily="34" charset="0"/>
                    <a:ea typeface="SimHei" panose="02010609060101010101" pitchFamily="49" charset="-122"/>
                  </a:rPr>
                  <a:t> decays into vector meson pairs</a:t>
                </a:r>
                <a:endParaRPr kumimoji="0" lang="zh-CN" altLang="en-GB" sz="3600" b="1" i="1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 panose="020F0502020204030204" pitchFamily="34" charset="0"/>
                  <a:ea typeface="SimHe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1143" y="1550597"/>
                <a:ext cx="9920514" cy="1247777"/>
              </a:xfrm>
              <a:prstGeom prst="rect">
                <a:avLst/>
              </a:prstGeom>
              <a:blipFill>
                <a:blip r:embed="rId7"/>
                <a:stretch>
                  <a:fillRect t="-1613"/>
                </a:stretch>
              </a:blip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CC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副标题 1"/>
          <p:cNvSpPr>
            <a:spLocks noGrp="1"/>
          </p:cNvSpPr>
          <p:nvPr>
            <p:ph type="subTitle" idx="1"/>
          </p:nvPr>
        </p:nvSpPr>
        <p:spPr>
          <a:xfrm>
            <a:off x="1589998" y="3166043"/>
            <a:ext cx="9328600" cy="20808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GB" altLang="zh-CN" sz="2800" b="1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Qiang Zhao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Division of Theoretical Physics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Institute of High Energy Physics, CAS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zh-CN" sz="2400" b="1" i="1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zhaoq</a:t>
            </a:r>
            <a:r>
              <a:rPr lang="en-GB" altLang="zh-CN" sz="2400" b="1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@</a:t>
            </a:r>
            <a:r>
              <a:rPr lang="en-GB" altLang="zh-CN" sz="2400" b="1" i="1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ihep.ac.cn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9188" y="160338"/>
            <a:ext cx="1542080" cy="93027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99285" y="5322763"/>
            <a:ext cx="575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srgbClr val="333399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Based on arXiv:2302.00535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SimHei" panose="02010609060101010101" pitchFamily="49" charset="-122"/>
              </a:rPr>
              <a:t>In collaboration with Ye CAO</a:t>
            </a:r>
            <a:r>
              <a:rPr kumimoji="0" lang="en-US" altLang="zh-CN" sz="1800" b="1" i="0" u="none" strike="noStrike" kern="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SimHei" panose="02010609060101010101" pitchFamily="49" charset="-122"/>
              </a:rPr>
              <a:t> (</a:t>
            </a:r>
            <a:r>
              <a:rPr kumimoji="0" lang="zh-CN" altLang="en-US" sz="1800" b="1" i="0" u="none" strike="noStrike" kern="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SimHei" panose="02010609060101010101" pitchFamily="49" charset="-122"/>
              </a:rPr>
              <a:t>曹叶</a:t>
            </a:r>
            <a:r>
              <a:rPr kumimoji="0" lang="en-US" altLang="zh-CN" sz="1800" b="1" i="0" u="none" strike="noStrike" kern="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SimHei" panose="02010609060101010101" pitchFamily="49" charset="-122"/>
              </a:rPr>
              <a:t>) and Yin CHENG </a:t>
            </a:r>
            <a:r>
              <a:rPr lang="en-US" altLang="zh-CN" b="1" kern="0" dirty="0">
                <a:solidFill>
                  <a:srgbClr val="333399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(</a:t>
            </a:r>
            <a:r>
              <a:rPr lang="zh-CN" altLang="en-US" b="1" kern="0" dirty="0">
                <a:solidFill>
                  <a:srgbClr val="333399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程茵</a:t>
            </a:r>
            <a:r>
              <a:rPr lang="en-US" altLang="zh-CN" b="1" kern="0" dirty="0">
                <a:solidFill>
                  <a:srgbClr val="333399"/>
                </a:solidFill>
                <a:latin typeface="Calibri" panose="020F0502020204030204" pitchFamily="34" charset="0"/>
                <a:ea typeface="SimHei" panose="02010609060101010101" pitchFamily="49" charset="-122"/>
              </a:rPr>
              <a:t>)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97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112" y="397018"/>
            <a:ext cx="6430416" cy="15213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112" y="2428731"/>
            <a:ext cx="6430416" cy="14175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71" y="1573075"/>
            <a:ext cx="5105044" cy="717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999850" y="543564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71107" y="210416"/>
            <a:ext cx="4154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9450" y="2155328"/>
            <a:ext cx="4154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71107" y="2160176"/>
            <a:ext cx="4154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95031" y="3152060"/>
                <a:ext cx="4755084" cy="4397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∗−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31" y="3152060"/>
                <a:ext cx="4755084" cy="4397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491633" y="437903"/>
                <a:ext cx="5126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Notice that there exist significant differences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channels.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3" y="437903"/>
                <a:ext cx="5126479" cy="646331"/>
              </a:xfrm>
              <a:prstGeom prst="rect">
                <a:avLst/>
              </a:prstGeom>
              <a:blipFill>
                <a:blip r:embed="rId6"/>
                <a:stretch>
                  <a:fillRect l="-832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下 10"/>
          <p:cNvSpPr/>
          <p:nvPr/>
        </p:nvSpPr>
        <p:spPr bwMode="auto">
          <a:xfrm>
            <a:off x="2598057" y="2524660"/>
            <a:ext cx="456815" cy="44351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91634" y="4083676"/>
                <a:ext cx="6218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Long distance transition mechanism due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final-state interactions (FSIs) should be considered: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4" y="4083676"/>
                <a:ext cx="6218948" cy="646331"/>
              </a:xfrm>
              <a:prstGeom prst="rect">
                <a:avLst/>
              </a:prstGeom>
              <a:blipFill>
                <a:blip r:embed="rId7"/>
                <a:stretch>
                  <a:fillRect l="-686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212580" y="4843134"/>
                <a:ext cx="3572325" cy="4274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80" y="4843134"/>
                <a:ext cx="3572325" cy="427425"/>
              </a:xfrm>
              <a:prstGeom prst="rect">
                <a:avLst/>
              </a:prstGeom>
              <a:blipFill>
                <a:blip r:embed="rId8"/>
                <a:stretch>
                  <a:fillRect b="-68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5259" y="4583910"/>
            <a:ext cx="3481990" cy="178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10581" y="5270559"/>
                <a:ext cx="464678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581" y="5270559"/>
                <a:ext cx="464678" cy="4070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37109" y="4472129"/>
                <a:ext cx="121103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09" y="4472129"/>
                <a:ext cx="1211037" cy="407099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137108" y="6121867"/>
                <a:ext cx="121103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08" y="6121867"/>
                <a:ext cx="1211037" cy="407099"/>
              </a:xfrm>
              <a:prstGeom prst="rect">
                <a:avLst/>
              </a:prstGeom>
              <a:blipFill>
                <a:blip r:embed="rId12"/>
                <a:stretch>
                  <a:fillRect r="-9091"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0556529" y="4578118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529" y="4578118"/>
                <a:ext cx="450764" cy="400110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0490368" y="5855298"/>
                <a:ext cx="866969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368" y="5855298"/>
                <a:ext cx="866969" cy="407099"/>
              </a:xfrm>
              <a:prstGeom prst="rect">
                <a:avLst/>
              </a:prstGeom>
              <a:blipFill>
                <a:blip r:embed="rId1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491634" y="5648796"/>
            <a:ext cx="621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Moreover, FSIs involving other intermediate meson </a:t>
            </a:r>
            <a:r>
              <a:rPr lang="en-US" altLang="zh-CN" dirty="0" err="1"/>
              <a:t>rescatterings</a:t>
            </a:r>
            <a:r>
              <a:rPr lang="en-US" altLang="zh-CN" dirty="0"/>
              <a:t> can also contribute. A systematic treatment is required.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145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259" y="4583910"/>
            <a:ext cx="3481990" cy="17803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10" y="1756647"/>
            <a:ext cx="5677155" cy="10002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78" y="3524073"/>
            <a:ext cx="5585283" cy="7167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478" y="4240777"/>
            <a:ext cx="4562430" cy="1339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60542" y="1163123"/>
                <a:ext cx="7443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Taking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 an example, the tree-level amplitude reads: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42" y="1163123"/>
                <a:ext cx="7443961" cy="369332"/>
              </a:xfrm>
              <a:prstGeom prst="rect">
                <a:avLst/>
              </a:prstGeom>
              <a:blipFill>
                <a:blip r:embed="rId6"/>
                <a:stretch>
                  <a:fillRect l="-49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60542" y="2981055"/>
                <a:ext cx="8454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amplitude due to the intermediate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rescatterings</a:t>
                </a:r>
                <a:r>
                  <a:rPr lang="en-US" altLang="zh-CN" dirty="0"/>
                  <a:t> can be written as: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42" y="2981055"/>
                <a:ext cx="8454494" cy="369332"/>
              </a:xfrm>
              <a:prstGeom prst="rect">
                <a:avLst/>
              </a:prstGeom>
              <a:blipFill>
                <a:blip r:embed="rId7"/>
                <a:stretch>
                  <a:fillRect l="-43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连接符: 肘形 9"/>
          <p:cNvCxnSpPr/>
          <p:nvPr/>
        </p:nvCxnSpPr>
        <p:spPr bwMode="auto">
          <a:xfrm rot="16200000" flipV="1">
            <a:off x="5667831" y="5537203"/>
            <a:ext cx="761998" cy="326568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915336" y="6081486"/>
                <a:ext cx="3940419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Different strange particle exchanges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36" y="6081486"/>
                <a:ext cx="3940419" cy="646331"/>
              </a:xfrm>
              <a:prstGeom prst="rect">
                <a:avLst/>
              </a:prstGeom>
              <a:blipFill>
                <a:blip r:embed="rId8"/>
                <a:stretch>
                  <a:fillRect l="-1079" t="-4630" r="-15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710581" y="5270559"/>
                <a:ext cx="464678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581" y="5270559"/>
                <a:ext cx="464678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37109" y="4472129"/>
                <a:ext cx="121103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09" y="4472129"/>
                <a:ext cx="1211037" cy="407099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137108" y="6121867"/>
                <a:ext cx="121103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108" y="6121867"/>
                <a:ext cx="1211037" cy="407099"/>
              </a:xfrm>
              <a:prstGeom prst="rect">
                <a:avLst/>
              </a:prstGeom>
              <a:blipFill>
                <a:blip r:embed="rId11"/>
                <a:stretch>
                  <a:fillRect r="-9091"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0556529" y="4578118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529" y="4578118"/>
                <a:ext cx="450764" cy="400110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10490368" y="5855298"/>
                <a:ext cx="866969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368" y="5855298"/>
                <a:ext cx="866969" cy="407099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连接符: 肘形 22"/>
          <p:cNvCxnSpPr/>
          <p:nvPr/>
        </p:nvCxnSpPr>
        <p:spPr bwMode="auto">
          <a:xfrm rot="5400000" flipH="1" flipV="1">
            <a:off x="3770668" y="5397974"/>
            <a:ext cx="503916" cy="410733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文本框 26"/>
          <p:cNvSpPr txBox="1"/>
          <p:nvPr/>
        </p:nvSpPr>
        <p:spPr>
          <a:xfrm>
            <a:off x="587830" y="5855298"/>
            <a:ext cx="3305736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“</a:t>
            </a:r>
            <a:r>
              <a:rPr lang="en-US" altLang="zh-CN" dirty="0">
                <a:solidFill>
                  <a:srgbClr val="0033CC"/>
                </a:solidFill>
              </a:rPr>
              <a:t>P</a:t>
            </a:r>
            <a:r>
              <a:rPr lang="en-US" altLang="zh-CN" dirty="0"/>
              <a:t>” can be either “</a:t>
            </a:r>
            <a:r>
              <a:rPr lang="en-US" altLang="zh-CN" dirty="0">
                <a:solidFill>
                  <a:srgbClr val="0033CC"/>
                </a:solidFill>
              </a:rPr>
              <a:t>PC</a:t>
            </a:r>
            <a:r>
              <a:rPr lang="en-US" altLang="zh-CN" dirty="0"/>
              <a:t>” or “</a:t>
            </a:r>
            <a:r>
              <a:rPr lang="en-US" altLang="zh-CN" dirty="0">
                <a:solidFill>
                  <a:srgbClr val="0033CC"/>
                </a:solidFill>
              </a:rPr>
              <a:t>PV</a:t>
            </a:r>
            <a:r>
              <a:rPr lang="en-US" altLang="zh-CN" dirty="0"/>
              <a:t>” for parity-conserving or parity-violating amplitudes.</a:t>
            </a:r>
            <a:endParaRPr lang="zh-CN" altLang="en-US" dirty="0"/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246743" y="220574"/>
            <a:ext cx="11821885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marL="609600" indent="-609600">
              <a:spcBef>
                <a:spcPct val="35000"/>
              </a:spcBef>
              <a:buSzPct val="130000"/>
              <a:buNone/>
              <a:defRPr sz="3600" b="1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3. </a:t>
            </a:r>
            <a:r>
              <a:rPr lang="en-US" altLang="zh-CN" sz="2800" dirty="0"/>
              <a:t>Tree-level short-distance transitions vs. long-distance final state interactions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048830" y="2192394"/>
            <a:ext cx="439056" cy="42743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3668637" y="3569189"/>
            <a:ext cx="439056" cy="42743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3803098" y="4293791"/>
            <a:ext cx="439056" cy="42743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4764947" y="4293791"/>
            <a:ext cx="685589" cy="42743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764948" y="3571335"/>
            <a:ext cx="2646814" cy="428167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3470047" y="4947048"/>
            <a:ext cx="2646814" cy="428167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1140" y="924673"/>
            <a:ext cx="3478297" cy="18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6686" y="878108"/>
            <a:ext cx="1041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tree-level amplitudes will be calculated in the non-relativistic constituent quark model (NRCQM):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76" y="1330731"/>
            <a:ext cx="4109845" cy="6857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6686" y="1413850"/>
            <a:ext cx="351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effective weak Hamiltonian: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013" y="2100491"/>
            <a:ext cx="5849408" cy="1553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7314" y="236492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</a:t>
            </a:r>
            <a:endParaRPr lang="zh-CN" altLang="en-US" dirty="0"/>
          </a:p>
        </p:txBody>
      </p:sp>
      <p:sp>
        <p:nvSpPr>
          <p:cNvPr id="7" name="左大括号 6"/>
          <p:cNvSpPr/>
          <p:nvPr/>
        </p:nvSpPr>
        <p:spPr bwMode="auto">
          <a:xfrm>
            <a:off x="2201380" y="2315471"/>
            <a:ext cx="341086" cy="1204687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6" y="4314753"/>
            <a:ext cx="7262246" cy="204243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6686" y="3851000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operators for the W emission and internal W exchange are: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7314" y="281614"/>
            <a:ext cx="4583562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33CC"/>
                </a:solidFill>
              </a:defRPr>
            </a:lvl1pPr>
          </a:lstStyle>
          <a:p>
            <a:r>
              <a:rPr lang="en-US" altLang="zh-CN" dirty="0"/>
              <a:t>Tree-level amplitudes in the NRCQM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608" y="2116850"/>
            <a:ext cx="2598964" cy="1648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437281" y="2116850"/>
                <a:ext cx="1019061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1→3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281" y="2116850"/>
                <a:ext cx="10190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725" y="4587107"/>
            <a:ext cx="2407104" cy="1194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441806" y="4217775"/>
                <a:ext cx="1019061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2→2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806" y="4217775"/>
                <a:ext cx="10190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837542" y="6451605"/>
            <a:ext cx="9354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33CC"/>
                </a:solidFill>
              </a:rPr>
              <a:t>A. Le </a:t>
            </a:r>
            <a:r>
              <a:rPr lang="en-US" altLang="zh-CN" sz="1400" dirty="0" err="1">
                <a:solidFill>
                  <a:srgbClr val="0033CC"/>
                </a:solidFill>
              </a:rPr>
              <a:t>Yaouanc</a:t>
            </a:r>
            <a:r>
              <a:rPr lang="en-US" altLang="zh-CN" sz="1400" dirty="0">
                <a:solidFill>
                  <a:srgbClr val="0033CC"/>
                </a:solidFill>
              </a:rPr>
              <a:t>, L. Oliver, O. </a:t>
            </a:r>
            <a:r>
              <a:rPr lang="en-US" altLang="zh-CN" sz="1400" dirty="0" err="1">
                <a:solidFill>
                  <a:srgbClr val="0033CC"/>
                </a:solidFill>
              </a:rPr>
              <a:t>Pene</a:t>
            </a:r>
            <a:r>
              <a:rPr lang="en-US" altLang="zh-CN" sz="1400" dirty="0">
                <a:solidFill>
                  <a:srgbClr val="0033CC"/>
                </a:solidFill>
              </a:rPr>
              <a:t>, and J. C. </a:t>
            </a:r>
            <a:r>
              <a:rPr lang="en-US" altLang="zh-CN" sz="1400" dirty="0" err="1">
                <a:solidFill>
                  <a:srgbClr val="0033CC"/>
                </a:solidFill>
              </a:rPr>
              <a:t>Raynal</a:t>
            </a:r>
            <a:r>
              <a:rPr lang="en-US" altLang="zh-CN" sz="1400" dirty="0">
                <a:solidFill>
                  <a:srgbClr val="0033CC"/>
                </a:solidFill>
              </a:rPr>
              <a:t>. HADRON TRANSITIONS IN THE QUARK MODEL. 1988</a:t>
            </a:r>
          </a:p>
        </p:txBody>
      </p:sp>
    </p:spTree>
    <p:extLst>
      <p:ext uri="{BB962C8B-B14F-4D97-AF65-F5344CB8AC3E}">
        <p14:creationId xmlns:p14="http://schemas.microsoft.com/office/powerpoint/2010/main" val="285826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6" y="1070574"/>
            <a:ext cx="8365611" cy="2434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65435" y="471715"/>
                <a:ext cx="8828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For instance, the operators for the W emission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1→3</m:t>
                        </m:r>
                      </m:e>
                    </m:d>
                  </m:oMath>
                </a14:m>
                <a:r>
                  <a:rPr lang="en-US" altLang="zh-CN" dirty="0"/>
                  <a:t> in the PC and PV transitions: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5" y="471715"/>
                <a:ext cx="8828892" cy="369332"/>
              </a:xfrm>
              <a:prstGeom prst="rect">
                <a:avLst/>
              </a:prstGeom>
              <a:blipFill>
                <a:blip r:embed="rId3"/>
                <a:stretch>
                  <a:fillRect l="-55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16" y="3734727"/>
            <a:ext cx="7207321" cy="10617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98056" y="5818547"/>
            <a:ext cx="9593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33CC"/>
                </a:solidFill>
              </a:rPr>
              <a:t>A. Le </a:t>
            </a:r>
            <a:r>
              <a:rPr lang="en-US" altLang="zh-CN" sz="1400" dirty="0" err="1">
                <a:solidFill>
                  <a:srgbClr val="0033CC"/>
                </a:solidFill>
              </a:rPr>
              <a:t>Yaouanc</a:t>
            </a:r>
            <a:r>
              <a:rPr lang="en-US" altLang="zh-CN" sz="1400" dirty="0">
                <a:solidFill>
                  <a:srgbClr val="0033CC"/>
                </a:solidFill>
              </a:rPr>
              <a:t>, L. Oliver, O. </a:t>
            </a:r>
            <a:r>
              <a:rPr lang="en-US" altLang="zh-CN" sz="1400" dirty="0" err="1">
                <a:solidFill>
                  <a:srgbClr val="0033CC"/>
                </a:solidFill>
              </a:rPr>
              <a:t>Pene</a:t>
            </a:r>
            <a:r>
              <a:rPr lang="en-US" altLang="zh-CN" sz="1400" dirty="0">
                <a:solidFill>
                  <a:srgbClr val="0033CC"/>
                </a:solidFill>
              </a:rPr>
              <a:t>, and J. C. </a:t>
            </a:r>
            <a:r>
              <a:rPr lang="en-US" altLang="zh-CN" sz="1400" dirty="0" err="1">
                <a:solidFill>
                  <a:srgbClr val="0033CC"/>
                </a:solidFill>
              </a:rPr>
              <a:t>Raynal</a:t>
            </a:r>
            <a:r>
              <a:rPr lang="en-US" altLang="zh-CN" sz="1400" dirty="0">
                <a:solidFill>
                  <a:srgbClr val="0033CC"/>
                </a:solidFill>
              </a:rPr>
              <a:t>. HADRON TRANSITIONS IN THE QUARK MODEL. 1988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33CC"/>
                </a:solidFill>
              </a:rPr>
              <a:t>J.-M. Richard, Q. Wang, and Q. Zhao, arXiv:1604.04208[</a:t>
            </a:r>
            <a:r>
              <a:rPr lang="en-US" altLang="zh-CN" sz="1400" dirty="0" err="1">
                <a:solidFill>
                  <a:srgbClr val="0033CC"/>
                </a:solidFill>
              </a:rPr>
              <a:t>nucl-th</a:t>
            </a:r>
            <a:r>
              <a:rPr lang="en-US" altLang="zh-CN" sz="1400" dirty="0">
                <a:solidFill>
                  <a:srgbClr val="0033CC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33CC"/>
                </a:solidFill>
              </a:rPr>
              <a:t>P.-Y. </a:t>
            </a:r>
            <a:r>
              <a:rPr lang="en-US" altLang="zh-CN" sz="1400" dirty="0" err="1">
                <a:solidFill>
                  <a:srgbClr val="0033CC"/>
                </a:solidFill>
              </a:rPr>
              <a:t>Niu</a:t>
            </a:r>
            <a:r>
              <a:rPr lang="en-US" altLang="zh-CN" sz="1400" dirty="0">
                <a:solidFill>
                  <a:srgbClr val="0033CC"/>
                </a:solidFill>
              </a:rPr>
              <a:t>, J.-M. Richard, Q. Wang, and Q. Zhao, Phys. Rev. D102, 073005 (2020)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33CC"/>
                </a:solidFill>
              </a:rPr>
              <a:t>P.-Y. </a:t>
            </a:r>
            <a:r>
              <a:rPr lang="en-US" altLang="zh-CN" sz="1400" dirty="0" err="1">
                <a:solidFill>
                  <a:srgbClr val="0033CC"/>
                </a:solidFill>
              </a:rPr>
              <a:t>Niu</a:t>
            </a:r>
            <a:r>
              <a:rPr lang="en-US" altLang="zh-CN" sz="1400" dirty="0">
                <a:solidFill>
                  <a:srgbClr val="0033CC"/>
                </a:solidFill>
              </a:rPr>
              <a:t>, Q. Wang, and Q. Zhao, Phys. Lett. B 826 (2022) 136916</a:t>
            </a:r>
            <a:endParaRPr lang="zh-CN" altLang="en-US" sz="1400" dirty="0">
              <a:solidFill>
                <a:srgbClr val="0033CC"/>
              </a:solidFill>
            </a:endParaRPr>
          </a:p>
        </p:txBody>
      </p:sp>
      <p:sp>
        <p:nvSpPr>
          <p:cNvPr id="9" name="箭头: 右 8"/>
          <p:cNvSpPr/>
          <p:nvPr/>
        </p:nvSpPr>
        <p:spPr bwMode="auto">
          <a:xfrm>
            <a:off x="580571" y="5107435"/>
            <a:ext cx="558800" cy="3442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670" y="5107435"/>
            <a:ext cx="8986658" cy="4587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9294327" y="3065296"/>
            <a:ext cx="276497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SU(3) flavor symmetry breaking is embedded in the NRCQM w.f. and operators.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11" y="605582"/>
            <a:ext cx="1929319" cy="68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11" y="1488650"/>
            <a:ext cx="3841257" cy="426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711" y="2115068"/>
            <a:ext cx="5440332" cy="465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362" y="2780636"/>
            <a:ext cx="8221332" cy="635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48" y="3858482"/>
            <a:ext cx="8221332" cy="11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5085" y="1146629"/>
            <a:ext cx="80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instance, the loop amplitude for the kaon exchange can be expressed as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44" y="1724843"/>
            <a:ext cx="6191053" cy="1058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17" y="3402483"/>
            <a:ext cx="4198656" cy="1418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5085" y="299565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with the vertex couplings: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264" y="5528808"/>
            <a:ext cx="5766198" cy="319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321" y="6080593"/>
            <a:ext cx="2993969" cy="33255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8994" y="4937315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and the propagators for the vector and </a:t>
            </a:r>
            <a:r>
              <a:rPr lang="en-US" altLang="zh-CN" dirty="0" err="1"/>
              <a:t>pseudoscalar</a:t>
            </a:r>
            <a:r>
              <a:rPr lang="en-US" altLang="zh-CN" dirty="0"/>
              <a:t> mesons: </a:t>
            </a:r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 bwMode="auto">
          <a:xfrm>
            <a:off x="827314" y="3535014"/>
            <a:ext cx="166915" cy="1175658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左大括号 9"/>
          <p:cNvSpPr/>
          <p:nvPr/>
        </p:nvSpPr>
        <p:spPr bwMode="auto">
          <a:xfrm>
            <a:off x="827314" y="5550952"/>
            <a:ext cx="239486" cy="793941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7314" y="281614"/>
            <a:ext cx="4855816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33CC"/>
                </a:solidFill>
              </a:defRPr>
            </a:lvl1pPr>
          </a:lstStyle>
          <a:p>
            <a:r>
              <a:rPr lang="en-US" altLang="zh-CN" dirty="0"/>
              <a:t>Long-distance amplitudes via the FSIs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975600" y="3889651"/>
            <a:ext cx="367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form factor is introduced to cut off the UV divergence: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7975600" y="5747649"/>
                <a:ext cx="3824514" cy="66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=220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≃1∼2.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00" y="5747649"/>
                <a:ext cx="3824514" cy="665888"/>
              </a:xfrm>
              <a:prstGeom prst="rect">
                <a:avLst/>
              </a:prstGeom>
              <a:blipFill>
                <a:blip r:embed="rId6"/>
                <a:stretch>
                  <a:fillRect l="-1274" t="-5505" b="-14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712" y="4641221"/>
            <a:ext cx="2680791" cy="8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9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219200" y="220574"/>
            <a:ext cx="5029200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marL="609600" indent="-609600">
              <a:spcBef>
                <a:spcPct val="35000"/>
              </a:spcBef>
              <a:buSzPct val="130000"/>
              <a:buNone/>
              <a:defRPr sz="3600" b="1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4. </a:t>
            </a:r>
            <a:r>
              <a:rPr lang="en-US" altLang="zh-CN" sz="2800" dirty="0"/>
              <a:t>Results and discussions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67" y="1910200"/>
            <a:ext cx="6535351" cy="4663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1371" y="1386115"/>
            <a:ext cx="773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Couplings for the tree-level amplitudes and long-distance ones in the FSIs:</a:t>
            </a:r>
            <a:endParaRPr lang="zh-CN" altLang="en-US" dirty="0"/>
          </a:p>
        </p:txBody>
      </p:sp>
      <p:sp>
        <p:nvSpPr>
          <p:cNvPr id="5" name="右大括号 4"/>
          <p:cNvSpPr/>
          <p:nvPr/>
        </p:nvSpPr>
        <p:spPr bwMode="auto">
          <a:xfrm>
            <a:off x="7794171" y="3403600"/>
            <a:ext cx="355600" cy="3106057"/>
          </a:xfrm>
          <a:prstGeom prst="rightBrac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63924" y="4535714"/>
            <a:ext cx="377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</a:rPr>
              <a:t>Couplings are determined by the exp. data. </a:t>
            </a:r>
            <a:endParaRPr lang="zh-CN" altLang="en-US" dirty="0">
              <a:solidFill>
                <a:srgbClr val="0033CC"/>
              </a:solidFill>
            </a:endParaRPr>
          </a:p>
        </p:txBody>
      </p:sp>
      <p:sp>
        <p:nvSpPr>
          <p:cNvPr id="7" name="右大括号 6"/>
          <p:cNvSpPr/>
          <p:nvPr/>
        </p:nvSpPr>
        <p:spPr bwMode="auto">
          <a:xfrm>
            <a:off x="7799466" y="2075988"/>
            <a:ext cx="350305" cy="1196983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63923" y="2256358"/>
            <a:ext cx="377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Couplings are determined by the NRCQM.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6" y="1660080"/>
            <a:ext cx="5084267" cy="50596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2065" y="101563"/>
            <a:ext cx="5791970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33CC"/>
                </a:solidFill>
              </a:defRPr>
            </a:lvl1pPr>
          </a:lstStyle>
          <a:p>
            <a:r>
              <a:rPr lang="en-US" altLang="zh-CN" dirty="0"/>
              <a:t>Numerical results in comparison with the data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673666" y="2909774"/>
            <a:ext cx="5084267" cy="1625600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73666" y="5304631"/>
            <a:ext cx="5084267" cy="1415141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73666" y="2213088"/>
            <a:ext cx="5066734" cy="696685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73666" y="4572306"/>
            <a:ext cx="5084267" cy="732324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73666" y="650382"/>
            <a:ext cx="785020" cy="226954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51708" y="624944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Leading processes with the DE trans.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 bwMode="auto">
          <a:xfrm>
            <a:off x="656133" y="1018843"/>
            <a:ext cx="802553" cy="199810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51708" y="950241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CF trans. with DE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656133" y="1318175"/>
            <a:ext cx="802553" cy="191312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51708" y="1271437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SCS trans. with CS</a:t>
            </a:r>
            <a:endParaRPr lang="zh-CN" altLang="en-US" sz="16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694" y="1103429"/>
            <a:ext cx="4846987" cy="56163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208" y="607618"/>
            <a:ext cx="4846987" cy="49581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 bwMode="auto">
          <a:xfrm>
            <a:off x="6798694" y="1778000"/>
            <a:ext cx="4861501" cy="4941772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813208" y="1103429"/>
            <a:ext cx="4846987" cy="674571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9550400" y="175047"/>
                <a:ext cx="201523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</a:rPr>
                  <a:t>in unit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0" y="175047"/>
                <a:ext cx="2015232" cy="369332"/>
              </a:xfrm>
              <a:prstGeom prst="rect">
                <a:avLst/>
              </a:prstGeom>
              <a:blipFill>
                <a:blip r:embed="rId5"/>
                <a:stretch>
                  <a:fillRect l="-2410" t="-8065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3984685" y="1272282"/>
                <a:ext cx="201523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</a:rPr>
                  <a:t>in unit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85" y="1272282"/>
                <a:ext cx="2015232" cy="369332"/>
              </a:xfrm>
              <a:prstGeom prst="rect">
                <a:avLst/>
              </a:prstGeom>
              <a:blipFill>
                <a:blip r:embed="rId6"/>
                <a:stretch>
                  <a:fillRect l="-2410" t="-8065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34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7314" y="281614"/>
            <a:ext cx="4612160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33CC"/>
                </a:solidFill>
              </a:defRPr>
            </a:lvl1pPr>
          </a:lstStyle>
          <a:p>
            <a:r>
              <a:rPr lang="en-US" altLang="zh-CN" dirty="0"/>
              <a:t>Some interesting points to be made: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27314" y="1190172"/>
                <a:ext cx="10646230" cy="379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FSIs 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𝑉𝑉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seems to be a natural explanation for the mysterious issues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𝑉𝑉</m:t>
                    </m:r>
                  </m:oMath>
                </a14:m>
                <a:r>
                  <a:rPr lang="en-US" altLang="zh-CN" sz="2000" dirty="0"/>
                  <a:t>, including the polarization puzzles.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FSIs of the leading DE transitions can </a:t>
                </a:r>
                <a:r>
                  <a:rPr lang="en-US" altLang="zh-CN" sz="2000" dirty="0" err="1"/>
                  <a:t>rescatter</a:t>
                </a:r>
                <a:r>
                  <a:rPr lang="en-US" altLang="zh-CN" sz="2000" dirty="0"/>
                  <a:t> into the CS processes and produce significant interfering effects. 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significant differences between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r>
                  <a:rPr lang="en-US" altLang="zh-CN" sz="2000" dirty="0"/>
                  <a:t> decay channels can be understood.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 combined analysis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𝜔𝜔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2000" dirty="0"/>
                  <a:t> channels will highlight the role played by the FSI mechanism.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leading processes, which involve the DE transitions,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/>
                  <a:t>, have not yet been measured. Polarization data for these decay channels will test the NRCQM inputs and further constrain both the short and long-distance transition mechanisms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𝑉𝑉</m:t>
                    </m:r>
                  </m:oMath>
                </a14:m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1190172"/>
                <a:ext cx="10646230" cy="3798476"/>
              </a:xfrm>
              <a:prstGeom prst="rect">
                <a:avLst/>
              </a:prstGeom>
              <a:blipFill>
                <a:blip r:embed="rId2"/>
                <a:stretch>
                  <a:fillRect l="-515" t="-321" r="-1260" b="-2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81678" y="5497096"/>
            <a:ext cx="71294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4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宋体" pitchFamily="2" charset="-122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224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2136257"/>
            <a:ext cx="4803860" cy="30961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226" y="2215534"/>
            <a:ext cx="4706725" cy="3096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78114" y="629308"/>
                <a:ext cx="10341429" cy="721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Cut-off parameter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dependence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of the partial-wave </a:t>
                </a:r>
                <a:r>
                  <a:rPr kumimoji="0" lang="en-US" altLang="zh-CN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b.r.s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and polarization </a:t>
                </a:r>
                <a:r>
                  <a:rPr kumimoji="0" lang="en-US" altLang="zh-CN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b.r.s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respectively. The solid lines stand for the total </a:t>
                </a:r>
                <a:r>
                  <a:rPr kumimoji="0" lang="en-US" altLang="zh-CN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b.r.s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14" y="629308"/>
                <a:ext cx="10341429" cy="721864"/>
              </a:xfrm>
              <a:prstGeom prst="rect">
                <a:avLst/>
              </a:prstGeom>
              <a:blipFill>
                <a:blip r:embed="rId4"/>
                <a:stretch>
                  <a:fillRect l="-590" t="-2521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060325" y="1815424"/>
                <a:ext cx="1367362" cy="40011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0" lang="en-US" altLang="zh-CN" sz="2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325" y="1815424"/>
                <a:ext cx="1367362" cy="400110"/>
              </a:xfrm>
              <a:prstGeom prst="rect">
                <a:avLst/>
              </a:prstGeom>
              <a:blipFill>
                <a:blip r:embed="rId5"/>
                <a:stretch>
                  <a:fillRect b="-1492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33627" y="1815424"/>
                <a:ext cx="1283878" cy="40011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zh-CN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0" lang="en-US" altLang="zh-CN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0" lang="en-US" altLang="zh-CN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𝜙𝜔</m:t>
                      </m:r>
                    </m:oMath>
                  </m:oMathPara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27" y="1815424"/>
                <a:ext cx="1283878" cy="400110"/>
              </a:xfrm>
              <a:prstGeom prst="rect">
                <a:avLst/>
              </a:prstGeom>
              <a:blipFill>
                <a:blip r:embed="rId6"/>
                <a:stretch>
                  <a:fillRect b="-1492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177" y="5553233"/>
            <a:ext cx="2680791" cy="83066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3480" y="5711261"/>
            <a:ext cx="188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Form factor :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090968" y="5703893"/>
                <a:ext cx="6948632" cy="421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=220</m:t>
                    </m:r>
                  </m:oMath>
                </a14:m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MeV, and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≃1∼2.</m:t>
                    </m:r>
                  </m:oMath>
                </a14:m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968" y="5703893"/>
                <a:ext cx="6948632" cy="421782"/>
              </a:xfrm>
              <a:prstGeom prst="rect">
                <a:avLst/>
              </a:prstGeom>
              <a:blipFill>
                <a:blip r:embed="rId8"/>
                <a:stretch>
                  <a:fillRect l="-877" t="-8696" b="-20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27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5400" b="1" u="sng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Outline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37772" y="1628776"/>
                <a:ext cx="10072914" cy="4525963"/>
              </a:xfrm>
            </p:spPr>
            <p:txBody>
              <a:bodyPr/>
              <a:lstStyle/>
              <a:p>
                <a:pPr marL="609600" indent="-609600">
                  <a:spcBef>
                    <a:spcPct val="35000"/>
                  </a:spcBef>
                  <a:buSzPct val="130000"/>
                  <a:buNone/>
                </a:pPr>
                <a:r>
                  <a:rPr lang="en-US" altLang="zh-CN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1. Background</a:t>
                </a:r>
              </a:p>
              <a:p>
                <a:pPr marL="609600" indent="-609600">
                  <a:spcBef>
                    <a:spcPct val="35000"/>
                  </a:spcBef>
                  <a:buSzPct val="130000"/>
                  <a:buNone/>
                </a:pPr>
                <a:r>
                  <a:rPr lang="en-US" altLang="zh-CN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2. Puzzling issues with the present experimental measurements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𝑫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𝟎</m:t>
                        </m:r>
                      </m:sup>
                    </m:sSup>
                    <m:r>
                      <a:rPr lang="en-US" altLang="zh-CN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→</m:t>
                    </m:r>
                    <m:r>
                      <a:rPr lang="en-US" altLang="zh-CN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𝑽𝑽</m:t>
                    </m:r>
                  </m:oMath>
                </a14:m>
                <a:r>
                  <a:rPr lang="en-US" altLang="zh-CN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 </a:t>
                </a:r>
              </a:p>
              <a:p>
                <a:pPr marL="609600" indent="-609600">
                  <a:spcBef>
                    <a:spcPct val="35000"/>
                  </a:spcBef>
                  <a:buSzPct val="130000"/>
                  <a:buNone/>
                </a:pPr>
                <a:r>
                  <a:rPr lang="en-US" altLang="zh-CN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3. Tree-level short-distance transitions vs. long-distance final state interactions </a:t>
                </a:r>
              </a:p>
              <a:p>
                <a:pPr marL="609600" indent="-609600">
                  <a:spcBef>
                    <a:spcPct val="35000"/>
                  </a:spcBef>
                  <a:buSzPct val="130000"/>
                  <a:buNone/>
                </a:pPr>
                <a:r>
                  <a:rPr lang="en-US" altLang="zh-CN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4. Numerical results and discussions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37772" y="1628776"/>
                <a:ext cx="10072914" cy="4525963"/>
              </a:xfrm>
              <a:blipFill>
                <a:blip r:embed="rId2"/>
                <a:stretch>
                  <a:fillRect l="-1512" t="-1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291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49862" y="412148"/>
                <a:ext cx="63283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Singly </a:t>
                </a:r>
                <a:r>
                  <a:rPr lang="en-US" altLang="zh-CN" sz="2000" dirty="0" err="1"/>
                  <a:t>Cabibbo</a:t>
                </a:r>
                <a:r>
                  <a:rPr lang="en-US" altLang="zh-CN" sz="2000" dirty="0"/>
                  <a:t> suppressed (SCS) decays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(∼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𝑢𝑠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: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2" y="412148"/>
                <a:ext cx="6328309" cy="707886"/>
              </a:xfrm>
              <a:prstGeom prst="rect">
                <a:avLst/>
              </a:prstGeom>
              <a:blipFill>
                <a:blip r:embed="rId2"/>
                <a:stretch>
                  <a:fillRect l="-867" t="-4310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978" y="173629"/>
            <a:ext cx="2513934" cy="65880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37486" y="3945560"/>
            <a:ext cx="255451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[19] J. M. Link et al., FOCUS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Phys. Rev. D, 75:052003, 2007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[20] M.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Ablikim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BESIII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Phys. Rev. Lett., 128(1):011803,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[21] P.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d'Argent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JHEP, 05:143, 2017</a:t>
            </a:r>
            <a:endParaRPr lang="zh-CN" altLang="en-US" sz="16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73" y="1661789"/>
            <a:ext cx="2612328" cy="13934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382" y="1861149"/>
            <a:ext cx="2407104" cy="1194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82171" y="3751720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/>
                  <a:t>The SCS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, which is the only one involving the DE transition among the SCS decays, has not been measured in experiment!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1" y="3751720"/>
                <a:ext cx="6096000" cy="923330"/>
              </a:xfrm>
              <a:prstGeom prst="rect">
                <a:avLst/>
              </a:prstGeom>
              <a:blipFill>
                <a:blip r:embed="rId6"/>
                <a:stretch>
                  <a:fillRect l="-900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162" y="4848696"/>
            <a:ext cx="2882725" cy="1714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50005" y="5929472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05" y="5929472"/>
                <a:ext cx="557589" cy="4070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421455" y="4904657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55" y="4904657"/>
                <a:ext cx="547971" cy="400110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421455" y="593646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55" y="5936461"/>
                <a:ext cx="547971" cy="400110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9637486" y="111281"/>
                <a:ext cx="201523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</a:rPr>
                  <a:t>in unit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486" y="111281"/>
                <a:ext cx="2015232" cy="369332"/>
              </a:xfrm>
              <a:prstGeom prst="rect">
                <a:avLst/>
              </a:prstGeom>
              <a:blipFill>
                <a:blip r:embed="rId11"/>
                <a:stretch>
                  <a:fillRect l="-2402"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58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620" y="1638004"/>
            <a:ext cx="5492475" cy="4554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1" y="3492675"/>
            <a:ext cx="2276944" cy="1091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3790" y="591848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Leading transition mechanisms at the quark level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604000" y="776514"/>
                <a:ext cx="53950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Amplitudes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𝑉𝑉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a parametrization of the leading transition mechanisms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776514"/>
                <a:ext cx="5395095" cy="646331"/>
              </a:xfrm>
              <a:prstGeom prst="rect">
                <a:avLst/>
              </a:prstGeom>
              <a:blipFill>
                <a:blip r:embed="rId4"/>
                <a:stretch>
                  <a:fillRect l="-904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94" y="1638004"/>
            <a:ext cx="2294325" cy="1405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646" y="1672804"/>
            <a:ext cx="2363850" cy="13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3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950688" y="271373"/>
            <a:ext cx="5283198" cy="532966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marL="609600" indent="-609600">
              <a:spcBef>
                <a:spcPct val="35000"/>
              </a:spcBef>
              <a:buSzPct val="130000"/>
              <a:buNone/>
              <a:defRPr sz="3600" b="1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1. Background</a:t>
            </a:r>
            <a:r>
              <a:rPr lang="en-US" altLang="zh-CN" sz="2800" dirty="0"/>
              <a:t> 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50688" y="4889554"/>
                <a:ext cx="7695248" cy="1590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zh-CN" dirty="0"/>
                  <a:t>For an exclusive decay, the longitudinal polarization fraction is defined as 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𝐵𝑅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𝑙𝑜𝑛𝑔𝑖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𝐵𝑅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𝑙𝑜𝑛𝑔𝑖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𝐵𝑅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𝑡𝑟𝑎𝑛𝑠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000" b="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zh-CN" dirty="0"/>
                  <a:t>The longitudinal polarization dominance (LPD)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≃1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8" y="4889554"/>
                <a:ext cx="7695248" cy="1590051"/>
              </a:xfrm>
              <a:prstGeom prst="rect">
                <a:avLst/>
              </a:prstGeom>
              <a:blipFill>
                <a:blip r:embed="rId2"/>
                <a:stretch>
                  <a:fillRect l="-713" t="-1916" b="-5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718458" y="1099669"/>
                <a:ext cx="10958286" cy="101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dirty="0"/>
                  <a:t>Flavor physics provides a special testing ground for the SM and an important probe for new physics BSM.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CN" dirty="0"/>
                  <a:t>In principle, for the non-</a:t>
                </a:r>
                <a:r>
                  <a:rPr lang="en-US" altLang="zh-CN" dirty="0" err="1"/>
                  <a:t>leptonic</a:t>
                </a:r>
                <a:r>
                  <a:rPr lang="en-US" altLang="zh-CN" dirty="0"/>
                  <a:t> hadronic two-body decays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𝑀𝑀</m:t>
                    </m:r>
                  </m:oMath>
                </a14:m>
                <a:r>
                  <a:rPr lang="en-US" altLang="zh-CN" dirty="0"/>
                  <a:t>, systematic expansions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/>
                  <a:t> can be achieved. </a:t>
                </a: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8" y="1099669"/>
                <a:ext cx="10958286" cy="1019831"/>
              </a:xfrm>
              <a:prstGeom prst="rect">
                <a:avLst/>
              </a:prstGeom>
              <a:blipFill>
                <a:blip r:embed="rId3"/>
                <a:stretch>
                  <a:fillRect l="-501" t="-2976" b="-5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头: 右 29"/>
          <p:cNvSpPr/>
          <p:nvPr/>
        </p:nvSpPr>
        <p:spPr bwMode="auto">
          <a:xfrm>
            <a:off x="217716" y="3222273"/>
            <a:ext cx="522514" cy="3628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0688" y="2196538"/>
            <a:ext cx="7184571" cy="238526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b="1" dirty="0"/>
              <a:t>QCD factorization (QCDF) 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[M. </a:t>
            </a:r>
            <a:r>
              <a:rPr lang="en-US" altLang="zh-CN" sz="1400" dirty="0" err="1"/>
              <a:t>Beneke</a:t>
            </a:r>
            <a:r>
              <a:rPr lang="en-US" altLang="zh-CN" sz="1400" dirty="0"/>
              <a:t> et al., </a:t>
            </a:r>
            <a:r>
              <a:rPr lang="de-DE" altLang="zh-CN" sz="1400" dirty="0"/>
              <a:t>PRL83, 1914 (1999); </a:t>
            </a:r>
            <a:r>
              <a:rPr lang="en-US" altLang="zh-CN" sz="1400" dirty="0"/>
              <a:t>NPB591, 313 (2000)…]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b="1" dirty="0"/>
              <a:t>soft-collinear effective theory (SCET)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[J. </a:t>
            </a:r>
            <a:r>
              <a:rPr lang="en-US" altLang="zh-CN" sz="1400" dirty="0" err="1"/>
              <a:t>Chay</a:t>
            </a:r>
            <a:r>
              <a:rPr lang="en-US" altLang="zh-CN" sz="1400" dirty="0"/>
              <a:t> et al., </a:t>
            </a:r>
            <a:r>
              <a:rPr lang="de-DE" altLang="zh-CN" sz="1400" dirty="0"/>
              <a:t>NPB680, 302 (2004); </a:t>
            </a:r>
            <a:r>
              <a:rPr lang="en-US" altLang="zh-CN" sz="1400" dirty="0"/>
              <a:t>C. W. Bauer et al., PRD70, 054015 (2004); A. Williamson and J. </a:t>
            </a:r>
            <a:r>
              <a:rPr lang="en-US" altLang="zh-CN" sz="1400" dirty="0" err="1"/>
              <a:t>Zupan</a:t>
            </a:r>
            <a:r>
              <a:rPr lang="en-US" altLang="zh-CN" sz="1400" dirty="0"/>
              <a:t>, PRD74, 014003 (2006)…]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b="1" dirty="0" err="1"/>
              <a:t>pQCD</a:t>
            </a:r>
            <a:endParaRPr lang="en-US" altLang="zh-CN" b="1" dirty="0"/>
          </a:p>
          <a:p>
            <a:pPr>
              <a:spcBef>
                <a:spcPts val="600"/>
              </a:spcBef>
            </a:pPr>
            <a:r>
              <a:rPr lang="en-US" altLang="zh-CN" sz="1400" dirty="0"/>
              <a:t>[Y.-Y. </a:t>
            </a:r>
            <a:r>
              <a:rPr lang="en-US" altLang="zh-CN" sz="1400" dirty="0" err="1"/>
              <a:t>Keum</a:t>
            </a:r>
            <a:r>
              <a:rPr lang="en-US" altLang="zh-CN" sz="1400" dirty="0"/>
              <a:t>, H.-n. Li, and A. </a:t>
            </a:r>
            <a:r>
              <a:rPr lang="en-US" altLang="zh-CN" sz="1400" dirty="0" err="1"/>
              <a:t>Sanda</a:t>
            </a:r>
            <a:r>
              <a:rPr lang="en-US" altLang="zh-CN" sz="1400" dirty="0"/>
              <a:t>, PLB504, 6 (2001); , PRD63, 054008 (2001); C.-D. Lu, K. </a:t>
            </a:r>
            <a:r>
              <a:rPr lang="en-US" altLang="zh-CN" sz="1400" dirty="0" err="1"/>
              <a:t>Ukai</a:t>
            </a:r>
            <a:r>
              <a:rPr lang="en-US" altLang="zh-CN" sz="1400" dirty="0"/>
              <a:t>, and M.-Z. Yang, PRD63, 074009 (2001), …]</a:t>
            </a:r>
            <a:endParaRPr lang="zh-CN" altLang="en-US" sz="1400" dirty="0"/>
          </a:p>
        </p:txBody>
      </p:sp>
      <p:sp>
        <p:nvSpPr>
          <p:cNvPr id="32" name="矩形 31"/>
          <p:cNvSpPr/>
          <p:nvPr/>
        </p:nvSpPr>
        <p:spPr>
          <a:xfrm>
            <a:off x="8995227" y="2803536"/>
            <a:ext cx="3196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Recognition of the helicity suppression on the short-distance weak annihilation amplitudes (couplings)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箭头: 右 32"/>
          <p:cNvSpPr/>
          <p:nvPr/>
        </p:nvSpPr>
        <p:spPr bwMode="auto">
          <a:xfrm>
            <a:off x="8291285" y="3222274"/>
            <a:ext cx="522514" cy="3628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箭头: 右 33"/>
          <p:cNvSpPr/>
          <p:nvPr/>
        </p:nvSpPr>
        <p:spPr bwMode="auto">
          <a:xfrm>
            <a:off x="217716" y="5102361"/>
            <a:ext cx="522514" cy="3628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0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89428" y="538026"/>
                <a:ext cx="11117944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𝑽𝑽</m:t>
                    </m:r>
                  </m:oMath>
                </a14:m>
                <a:r>
                  <a:rPr lang="en-US" altLang="zh-CN" sz="2000" b="1" dirty="0">
                    <a:solidFill>
                      <a:srgbClr val="0033CC"/>
                    </a:solidFill>
                  </a:rPr>
                  <a:t>: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CN" dirty="0"/>
                  <a:t>In most cases, the exp. measurements support the LPD phenomenon,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</m:oMath>
                </a14:m>
                <a:r>
                  <a:rPr lang="en-US" altLang="zh-CN" dirty="0"/>
                  <a:t>. But tensions exit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28" y="538026"/>
                <a:ext cx="11117944" cy="1031051"/>
              </a:xfrm>
              <a:prstGeom prst="rect">
                <a:avLst/>
              </a:prstGeom>
              <a:blipFill>
                <a:blip r:embed="rId2"/>
                <a:stretch>
                  <a:fillRect l="-493" t="-2367" b="-8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89428" y="2784746"/>
                <a:ext cx="1111794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𝑽𝑽</m:t>
                    </m:r>
                  </m:oMath>
                </a14:m>
                <a:r>
                  <a:rPr lang="en-US" altLang="zh-CN" sz="2000" b="1" dirty="0">
                    <a:solidFill>
                      <a:srgbClr val="0033CC"/>
                    </a:solidFill>
                  </a:rPr>
                  <a:t>: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CN" dirty="0"/>
                  <a:t>Most literatures focus on the search for NP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mixing. </a:t>
                </a:r>
                <a:endParaRPr lang="zh-CN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zh-CN" dirty="0"/>
                  <a:t>Apparent deviations of the LPD are observed in experiment.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28" y="2784746"/>
                <a:ext cx="11117944" cy="1107996"/>
              </a:xfrm>
              <a:prstGeom prst="rect">
                <a:avLst/>
              </a:prstGeom>
              <a:blipFill>
                <a:blip r:embed="rId3"/>
                <a:stretch>
                  <a:fillRect l="-493" t="-2747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820057" y="1702184"/>
            <a:ext cx="105373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400" dirty="0"/>
              <a:t>Bernard Aubert et al., PRL91,171802 (2003)</a:t>
            </a:r>
          </a:p>
          <a:p>
            <a:pPr>
              <a:spcBef>
                <a:spcPts val="600"/>
              </a:spcBef>
            </a:pPr>
            <a:r>
              <a:rPr lang="da-DK" altLang="zh-CN" sz="1400" dirty="0"/>
              <a:t>K. F. Chen et al., PRL</a:t>
            </a:r>
            <a:r>
              <a:rPr lang="en-US" altLang="zh-CN" sz="1400" dirty="0"/>
              <a:t>91, 201801 (2003).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820057" y="4055823"/>
            <a:ext cx="8444106" cy="138499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400" dirty="0"/>
              <a:t>A. N. Kamal et al., PRD43, 843 (1991)</a:t>
            </a:r>
          </a:p>
          <a:p>
            <a:r>
              <a:rPr lang="en-US" altLang="zh-CN" sz="1400" dirty="0"/>
              <a:t>Ian </a:t>
            </a:r>
            <a:r>
              <a:rPr lang="en-US" altLang="zh-CN" sz="1400" dirty="0" err="1"/>
              <a:t>Hinchlie</a:t>
            </a:r>
            <a:r>
              <a:rPr lang="en-US" altLang="zh-CN" sz="1400" dirty="0"/>
              <a:t> and Thomas A. </a:t>
            </a:r>
            <a:r>
              <a:rPr lang="en-US" altLang="zh-CN" sz="1400" dirty="0" err="1"/>
              <a:t>Kaeding</a:t>
            </a:r>
            <a:r>
              <a:rPr lang="en-US" altLang="zh-CN" sz="1400" dirty="0"/>
              <a:t>, PRD54, 914 (1996)</a:t>
            </a:r>
          </a:p>
          <a:p>
            <a:r>
              <a:rPr lang="en-US" altLang="zh-CN" sz="1400" dirty="0"/>
              <a:t>Paulo F. </a:t>
            </a:r>
            <a:r>
              <a:rPr lang="en-US" altLang="zh-CN" sz="1400" dirty="0" err="1"/>
              <a:t>Bedaque</a:t>
            </a:r>
            <a:r>
              <a:rPr lang="en-US" altLang="zh-CN" sz="1400" dirty="0"/>
              <a:t> et al., PRD49, 269 (1994)</a:t>
            </a:r>
          </a:p>
          <a:p>
            <a:r>
              <a:rPr lang="de-DE" altLang="zh-CN" sz="1400" dirty="0"/>
              <a:t>Manfred Bauer, B. Stech, and M. Wirbel, </a:t>
            </a:r>
            <a:r>
              <a:rPr lang="en-US" altLang="zh-CN" sz="1400" dirty="0"/>
              <a:t>Z. Phys. C34, 103 (1987)</a:t>
            </a:r>
          </a:p>
          <a:p>
            <a:r>
              <a:rPr lang="en-US" altLang="zh-CN" sz="1400" dirty="0"/>
              <a:t>Hai-Yang Cheng and Cheng-Wei Chiang, PRD81, 114020 (2010)</a:t>
            </a:r>
          </a:p>
          <a:p>
            <a:r>
              <a:rPr lang="en-US" altLang="zh-CN" sz="1400" dirty="0"/>
              <a:t>Hua-Yu Jiang, Fu-Sheng Yu, Qin </a:t>
            </a:r>
            <a:r>
              <a:rPr lang="en-US" altLang="zh-CN" sz="1400" dirty="0" err="1"/>
              <a:t>Qin</a:t>
            </a:r>
            <a:r>
              <a:rPr lang="en-US" altLang="zh-CN" sz="1400" dirty="0"/>
              <a:t>, Hsiang-nan Li, and </a:t>
            </a:r>
            <a:r>
              <a:rPr lang="en-US" altLang="zh-CN" sz="1400" dirty="0" err="1"/>
              <a:t>Cai</a:t>
            </a:r>
            <a:r>
              <a:rPr lang="en-US" altLang="zh-CN" sz="1400" dirty="0"/>
              <a:t>-Dian </a:t>
            </a:r>
            <a:r>
              <a:rPr lang="en-US" altLang="zh-CN" sz="1400" dirty="0" err="1"/>
              <a:t>Lyu</a:t>
            </a:r>
            <a:r>
              <a:rPr lang="en-US" altLang="zh-CN" sz="1400" dirty="0"/>
              <a:t>, Chin. Phys. C42, 063101 (2018)</a:t>
            </a:r>
            <a:endParaRPr lang="zh-CN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689428" y="5757828"/>
            <a:ext cx="10138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FF0000"/>
                </a:solidFill>
              </a:rPr>
              <a:t>Non-perturbative mechanism may become essentially important. But how to quantify it? </a:t>
            </a:r>
          </a:p>
        </p:txBody>
      </p:sp>
    </p:spTree>
    <p:extLst>
      <p:ext uri="{BB962C8B-B14F-4D97-AF65-F5344CB8AC3E}">
        <p14:creationId xmlns:p14="http://schemas.microsoft.com/office/powerpoint/2010/main" val="4065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90" y="1473427"/>
            <a:ext cx="6293325" cy="10664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0" y="2713668"/>
            <a:ext cx="6982898" cy="521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86145" y="877031"/>
                <a:ext cx="9513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rgbClr val="0033CC"/>
                    </a:solidFill>
                  </a:rPr>
                  <a:t>Cabibbo favored (CF) decays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(∼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</m:sSub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𝒖𝒅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rgbClr val="0033CC"/>
                    </a:solidFill>
                  </a:rPr>
                  <a:t> via color suppressed transitions: </a:t>
                </a:r>
                <a:endParaRPr lang="zh-CN" alt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5" y="877031"/>
                <a:ext cx="9513695" cy="400110"/>
              </a:xfrm>
              <a:prstGeom prst="rect">
                <a:avLst/>
              </a:prstGeom>
              <a:blipFill>
                <a:blip r:embed="rId4"/>
                <a:stretch>
                  <a:fillRect l="-577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91" y="3423442"/>
            <a:ext cx="6682684" cy="3220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154" y="1473427"/>
            <a:ext cx="3828597" cy="19612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610" y="4066913"/>
            <a:ext cx="3533684" cy="164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450386" y="4053320"/>
                <a:ext cx="5039906" cy="12368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86" y="4053320"/>
                <a:ext cx="5039906" cy="1236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573315" y="5784364"/>
            <a:ext cx="1049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B.R. differences can be possibly accounted for by the interferences between the color suppressed emission (CS) and internal conversion (IC) transitions.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752114" y="1698171"/>
            <a:ext cx="14798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CS emission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52114" y="3745471"/>
            <a:ext cx="1415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IC transition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4"/>
              <p:cNvSpPr txBox="1">
                <a:spLocks noChangeArrowheads="1"/>
              </p:cNvSpPr>
              <p:nvPr/>
            </p:nvSpPr>
            <p:spPr bwMode="auto">
              <a:xfrm>
                <a:off x="384630" y="235088"/>
                <a:ext cx="11625942" cy="53296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609600" indent="-609600">
                  <a:spcBef>
                    <a:spcPct val="35000"/>
                  </a:spcBef>
                  <a:buSzPct val="130000"/>
                  <a:buNone/>
                  <a:defRPr sz="3600" b="1">
                    <a:solidFill>
                      <a:schemeClr val="accent2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</a:lstStyle>
              <a:p>
                <a:pPr lvl="0">
                  <a:defRPr/>
                </a:pPr>
                <a:r>
                  <a:rPr lang="en-US" altLang="zh-CN" sz="2800" kern="0" dirty="0"/>
                  <a:t>2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</a:rPr>
                  <a:t>. </a:t>
                </a:r>
                <a:r>
                  <a:rPr lang="en-US" altLang="zh-CN" sz="2800" dirty="0"/>
                  <a:t>Puzzling issues with the present experimental measurements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𝑽𝑽</m:t>
                    </m:r>
                  </m:oMath>
                </a14:m>
                <a:r>
                  <a:rPr lang="en-US" altLang="zh-CN" sz="2800" dirty="0"/>
                  <a:t> </a:t>
                </a:r>
                <a:endPara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630" y="235088"/>
                <a:ext cx="11625942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8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31290" y="463249"/>
                <a:ext cx="10762425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The CF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/>
                  <a:t> with the direct W emission (DE) has not been precisely measured in experiment!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90" y="463249"/>
                <a:ext cx="10762425" cy="734240"/>
              </a:xfrm>
              <a:prstGeom prst="rect">
                <a:avLst/>
              </a:prstGeom>
              <a:blipFill>
                <a:blip r:embed="rId2"/>
                <a:stretch>
                  <a:fillRect l="-623" t="-4167"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246" y="1445096"/>
            <a:ext cx="2882725" cy="1714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45089" y="2525872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089" y="2525872"/>
                <a:ext cx="557589" cy="407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016539" y="1501057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39" y="1501057"/>
                <a:ext cx="547971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016539" y="2532861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39" y="2532861"/>
                <a:ext cx="67621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318000" y="6306394"/>
            <a:ext cx="743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Albrecht et al., New results on D0 decays, Z. Phys. C56, 7 (1992)</a:t>
            </a:r>
            <a:endParaRPr lang="zh-CN" altLang="en-US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67921" y="3551886"/>
                <a:ext cx="6759222" cy="4510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6.5±2.5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%∼5×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21" y="3551886"/>
                <a:ext cx="6759222" cy="4510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953" y="1901167"/>
            <a:ext cx="2407104" cy="1194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21889" y="2362207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89" y="2362207"/>
                <a:ext cx="557589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491113" y="1802056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113" y="1802056"/>
                <a:ext cx="547971" cy="400110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491113" y="2670479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113" y="2670479"/>
                <a:ext cx="67621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807028" y="1469430"/>
            <a:ext cx="17876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Direct Emission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27143" y="1492348"/>
            <a:ext cx="1415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IC transition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746029" y="4459579"/>
                <a:ext cx="5003286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CF decay amplitudes may be parametrized out by topological diagrams for the DE, CS, and IC transitions.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trivial phase angle which prefers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029" y="4459579"/>
                <a:ext cx="5003286" cy="1554272"/>
              </a:xfrm>
              <a:prstGeom prst="rect">
                <a:avLst/>
              </a:prstGeom>
              <a:blipFill>
                <a:blip r:embed="rId12"/>
                <a:stretch>
                  <a:fillRect l="-854" t="-2353" r="-1829" b="-5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538" y="4459579"/>
            <a:ext cx="5758317" cy="15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49862" y="412148"/>
                <a:ext cx="78377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Singly </a:t>
                </a:r>
                <a:r>
                  <a:rPr kumimoji="0" lang="en-US" altLang="zh-CN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Cabibbo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suppressed (SCS) decays 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(∼</m:t>
                    </m:r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𝒄𝒔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𝒖𝒔</m:t>
                        </m:r>
                      </m:sub>
                    </m:sSub>
                    <m:r>
                      <m:rPr>
                        <m:lit/>
                      </m:rP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𝒄𝒅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𝒖𝒅</m:t>
                        </m:r>
                      </m:sub>
                    </m:sSub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: 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2" y="412148"/>
                <a:ext cx="7837795" cy="400110"/>
              </a:xfrm>
              <a:prstGeom prst="rect">
                <a:avLst/>
              </a:prstGeom>
              <a:blipFill>
                <a:blip r:embed="rId2"/>
                <a:stretch>
                  <a:fillRect l="-700" t="-7692" r="-272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4754" y="5647465"/>
                <a:ext cx="1088571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The SCS decays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which is the only one involving the dominant DE transitions among the SCS decays, have NOT been measured in experiment! 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4" y="5647465"/>
                <a:ext cx="10885715" cy="646331"/>
              </a:xfrm>
              <a:prstGeom prst="rect">
                <a:avLst/>
              </a:prstGeom>
              <a:blipFill>
                <a:blip r:embed="rId3"/>
                <a:stretch>
                  <a:fillRect l="-504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11" y="3527896"/>
            <a:ext cx="2882725" cy="1714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34754" y="4608672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4" y="4608672"/>
                <a:ext cx="557589" cy="407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06204" y="3583857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04" y="3583857"/>
                <a:ext cx="547971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906204" y="461566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04" y="4615661"/>
                <a:ext cx="547971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106" y="4062747"/>
            <a:ext cx="2276944" cy="1091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723703" y="3987188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03" y="3987188"/>
                <a:ext cx="547971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723703" y="4670652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03" y="4670652"/>
                <a:ext cx="547971" cy="400110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935567" y="4412111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67" y="4412111"/>
                <a:ext cx="557589" cy="4070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869052" y="3614635"/>
            <a:ext cx="17876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Direct Emission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79692" y="3652535"/>
            <a:ext cx="1415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IC transition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87543" y="958350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Transition amplitude: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11" y="1327682"/>
            <a:ext cx="2882725" cy="1714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34754" y="2408458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4" y="2408458"/>
                <a:ext cx="557589" cy="4070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906204" y="1383643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04" y="1383643"/>
                <a:ext cx="67621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906204" y="2415447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204" y="2415447"/>
                <a:ext cx="67621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106" y="1862533"/>
            <a:ext cx="2276944" cy="1091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723703" y="1786974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03" y="1786974"/>
                <a:ext cx="67621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723703" y="2470438"/>
                <a:ext cx="676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03" y="2470438"/>
                <a:ext cx="67621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935567" y="2211897"/>
                <a:ext cx="557589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67" y="2211897"/>
                <a:ext cx="557589" cy="4070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869052" y="1414421"/>
            <a:ext cx="17876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Direct Emission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79692" y="1452321"/>
            <a:ext cx="1415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IC transition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2741" y="2053239"/>
            <a:ext cx="3326181" cy="36220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5033" y="4362746"/>
            <a:ext cx="3037811" cy="3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8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0" y="1179884"/>
            <a:ext cx="2612328" cy="139347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72" y="1379244"/>
            <a:ext cx="2407104" cy="119411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24033" y="376461"/>
            <a:ext cx="620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neutral decay channels involves the CS emissions and IC transitions: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77" y="3409796"/>
            <a:ext cx="5066246" cy="28313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20" y="3059883"/>
            <a:ext cx="5066246" cy="35823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 bwMode="auto">
          <a:xfrm>
            <a:off x="733576" y="3701143"/>
            <a:ext cx="4999269" cy="428167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759808" y="4412341"/>
            <a:ext cx="4999269" cy="732973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978" y="173629"/>
            <a:ext cx="2513934" cy="658808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9637486" y="3945560"/>
            <a:ext cx="25545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[19] J. M. Link et al., FOCUS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Phys. Rev. D, 75:052003, 2007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[20] M.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Ablikim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BESIII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Phys. Rev. Lett., 128(1):011803, 2022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[21] P.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d'Argent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JHEP, 05:143, 2017</a:t>
            </a:r>
            <a:endParaRPr lang="zh-CN" altLang="en-US" sz="16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9637486" y="111281"/>
                <a:ext cx="201523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</a:rPr>
                  <a:t>in unit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486" y="111281"/>
                <a:ext cx="2015232" cy="369332"/>
              </a:xfrm>
              <a:prstGeom prst="rect">
                <a:avLst/>
              </a:prstGeom>
              <a:blipFill>
                <a:blip r:embed="rId7"/>
                <a:stretch>
                  <a:fillRect l="-2402"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 bwMode="auto">
          <a:xfrm>
            <a:off x="759807" y="5471893"/>
            <a:ext cx="4973037" cy="689422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6952979" y="4825468"/>
            <a:ext cx="2513934" cy="1880131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6952978" y="4180114"/>
            <a:ext cx="2513934" cy="615887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759806" y="5145314"/>
            <a:ext cx="4973037" cy="326579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99823" y="5675017"/>
            <a:ext cx="505267" cy="369332"/>
          </a:xfrm>
          <a:prstGeom prst="rect">
            <a:avLst/>
          </a:prstGeom>
          <a:solidFill>
            <a:srgbClr val="FFF2C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30923" y="5123937"/>
            <a:ext cx="415498" cy="369332"/>
          </a:xfrm>
          <a:prstGeom prst="rect">
            <a:avLst/>
          </a:prstGeom>
          <a:solidFill>
            <a:srgbClr val="F5E0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65314" y="1218037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30315" y="1071680"/>
            <a:ext cx="4154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IC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26054" y="4557811"/>
            <a:ext cx="870751" cy="369332"/>
          </a:xfrm>
          <a:prstGeom prst="rect">
            <a:avLst/>
          </a:prstGeom>
          <a:solidFill>
            <a:srgbClr val="CCEFF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CS+IC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759806" y="3410786"/>
            <a:ext cx="4973037" cy="312133"/>
          </a:xfrm>
          <a:prstGeom prst="rect">
            <a:avLst/>
          </a:prstGeom>
          <a:solidFill>
            <a:srgbClr val="00C45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772923" y="4114759"/>
            <a:ext cx="4973037" cy="312133"/>
          </a:xfrm>
          <a:prstGeom prst="rect">
            <a:avLst/>
          </a:prstGeom>
          <a:solidFill>
            <a:srgbClr val="00C45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811045" y="3388441"/>
            <a:ext cx="870751" cy="369332"/>
          </a:xfrm>
          <a:prstGeom prst="rect">
            <a:avLst/>
          </a:prstGeom>
          <a:solidFill>
            <a:srgbClr val="CCF3DE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DE+IC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6952977" y="1441012"/>
            <a:ext cx="2513935" cy="641788"/>
          </a:xfrm>
          <a:prstGeom prst="rect">
            <a:avLst/>
          </a:prstGeom>
          <a:solidFill>
            <a:srgbClr val="00C45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6952977" y="173628"/>
            <a:ext cx="2513935" cy="1267383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6952977" y="2082800"/>
            <a:ext cx="2513935" cy="2097314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3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110" y="283809"/>
            <a:ext cx="3856140" cy="2031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27314" y="281614"/>
                <a:ext cx="5423792" cy="40709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rgbClr val="0033CC"/>
                    </a:solidFill>
                  </a:defRPr>
                </a:lvl1pPr>
              </a:lstStyle>
              <a:p>
                <a:r>
                  <a:rPr lang="en-US" altLang="zh-CN" dirty="0"/>
                  <a:t>Polarization puzzles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281614"/>
                <a:ext cx="5423792" cy="407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27314" y="907144"/>
                <a:ext cx="734585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At the leading order, one would expect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907144"/>
                <a:ext cx="7345857" cy="404983"/>
              </a:xfrm>
              <a:prstGeom prst="rect">
                <a:avLst/>
              </a:prstGeom>
              <a:blipFill>
                <a:blip r:embed="rId4"/>
                <a:stretch>
                  <a:fillRect l="-747" t="-4545" b="-19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078" y="3143985"/>
            <a:ext cx="3408203" cy="25891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78829" y="5825100"/>
            <a:ext cx="39604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[20] M.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Ablikim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BESIII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Phys. Rev. Lett., 128, 011803 (2022)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[21] P. </a:t>
            </a:r>
            <a:r>
              <a:rPr lang="en-US" altLang="zh-CN" sz="1600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d'Argent</a:t>
            </a:r>
            <a:r>
              <a:rPr lang="en-US" altLang="zh-CN" sz="1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JHEP, 05:143 (2017)</a:t>
            </a:r>
            <a:endParaRPr lang="zh-CN" altLang="en-US" sz="16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7314" y="2445657"/>
                <a:ext cx="6966857" cy="3579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Significant differences arise from the experimental measurements: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(I) Negligibly small longitudinal polarization with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channel: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=0.00±0.10±0.08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which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&lt;0.24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at 95% C.L.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(II) Dominance of the S-wave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suggests relatively large longitudinal </a:t>
                </a:r>
                <a:r>
                  <a:rPr lang="en-US" altLang="zh-CN" dirty="0" err="1"/>
                  <a:t>pola</a:t>
                </a:r>
                <a:r>
                  <a:rPr lang="en-US" altLang="zh-CN" dirty="0"/>
                  <a:t>.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(III) Difference in </a:t>
                </a:r>
                <a:r>
                  <a:rPr lang="en-US" altLang="zh-CN" dirty="0" err="1"/>
                  <a:t>b.r.s</a:t>
                </a:r>
                <a:r>
                  <a:rPr lang="en-US" altLang="zh-CN" dirty="0"/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1.56±0.13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𝜙𝜔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0.65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±0.10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2445657"/>
                <a:ext cx="6966857" cy="3579954"/>
              </a:xfrm>
              <a:prstGeom prst="rect">
                <a:avLst/>
              </a:prstGeom>
              <a:blipFill>
                <a:blip r:embed="rId6"/>
                <a:stretch>
                  <a:fillRect l="-787" t="-852" r="-1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906000" y="2774653"/>
                <a:ext cx="2015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33CC"/>
                    </a:solidFill>
                  </a:rPr>
                  <a:t>in unit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2774653"/>
                <a:ext cx="2015232" cy="369332"/>
              </a:xfrm>
              <a:prstGeom prst="rect">
                <a:avLst/>
              </a:prstGeom>
              <a:blipFill>
                <a:blip r:embed="rId7"/>
                <a:stretch>
                  <a:fillRect l="-241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827314" y="6250582"/>
            <a:ext cx="71737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There must be mechanisms beyond the leading tree-level transitions.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683408" y="1489940"/>
                <a:ext cx="5036956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08" y="1489940"/>
                <a:ext cx="5036956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066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14971</TotalTime>
  <Words>1245</Words>
  <Application>Microsoft Office PowerPoint</Application>
  <PresentationFormat>宽屏</PresentationFormat>
  <Paragraphs>185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黑体</vt:lpstr>
      <vt:lpstr>宋体</vt:lpstr>
      <vt:lpstr>Arial</vt:lpstr>
      <vt:lpstr>Calibri</vt:lpstr>
      <vt:lpstr>Cambria Math</vt:lpstr>
      <vt:lpstr>Default Design</vt:lpstr>
      <vt:lpstr>PowerPoint 演示文稿</vt:lpstr>
      <vt:lpstr>Outline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qiang</dc:creator>
  <cp:lastModifiedBy>zhao qiang</cp:lastModifiedBy>
  <cp:revision>130</cp:revision>
  <dcterms:created xsi:type="dcterms:W3CDTF">2023-03-29T08:57:19Z</dcterms:created>
  <dcterms:modified xsi:type="dcterms:W3CDTF">2023-04-15T13:52:23Z</dcterms:modified>
</cp:coreProperties>
</file>