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835" r:id="rId2"/>
    <p:sldId id="840" r:id="rId3"/>
    <p:sldId id="834" r:id="rId4"/>
    <p:sldId id="828" r:id="rId5"/>
    <p:sldId id="833" r:id="rId6"/>
    <p:sldId id="843" r:id="rId7"/>
    <p:sldId id="838" r:id="rId8"/>
    <p:sldId id="824" r:id="rId9"/>
    <p:sldId id="823" r:id="rId10"/>
    <p:sldId id="842" r:id="rId11"/>
    <p:sldId id="836" r:id="rId12"/>
    <p:sldId id="830" r:id="rId13"/>
    <p:sldId id="83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50" d="100"/>
          <a:sy n="150" d="100"/>
        </p:scale>
        <p:origin x="6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04C73-2EF7-4BE2-864A-983C03350DE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72320-8802-43D6-80AC-A014DB440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98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</a:t>
            </a:r>
            <a:r>
              <a:rPr lang="en-US" altLang="zh-CN" dirty="0" err="1"/>
              <a:t>inclusiveMC_data</a:t>
            </a:r>
            <a:r>
              <a:rPr lang="en-US" altLang="zh-CN" dirty="0"/>
              <a:t>/npi0nbarpi0/</a:t>
            </a:r>
            <a:r>
              <a:rPr lang="en-US" altLang="zh-CN" dirty="0" err="1"/>
              <a:t>OtherMC</a:t>
            </a:r>
            <a:r>
              <a:rPr lang="en-US" altLang="zh-CN" dirty="0"/>
              <a:t>/IPSet000/result_SetIP000/skim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11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</a:t>
            </a:r>
            <a:r>
              <a:rPr lang="en-US" altLang="zh-CN" dirty="0" err="1"/>
              <a:t>inclusiveMC_data</a:t>
            </a:r>
            <a:r>
              <a:rPr lang="en-US" altLang="zh-CN" dirty="0"/>
              <a:t>/npi0nbarpi0/</a:t>
            </a:r>
            <a:r>
              <a:rPr lang="en-US" altLang="zh-CN" dirty="0" err="1"/>
              <a:t>OtherMC</a:t>
            </a:r>
            <a:r>
              <a:rPr lang="en-US" altLang="zh-CN" dirty="0"/>
              <a:t>/IPSet000/result_SetIP000/skim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70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</a:t>
            </a:r>
            <a:r>
              <a:rPr lang="en-US" altLang="zh-CN" dirty="0" err="1"/>
              <a:t>IniVtx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28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</a:t>
            </a:r>
            <a:r>
              <a:rPr lang="en-US" altLang="zh-CN" dirty="0" err="1"/>
              <a:t>IniVtx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3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</a:t>
            </a:r>
            <a:r>
              <a:rPr lang="en-US" altLang="zh-CN" dirty="0" err="1"/>
              <a:t>IniVtx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68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A55BDE-7004-4E3F-B660-7CD94FF17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2A16398-246B-4203-A314-DD9876229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FA5C1F-77BB-4D26-9D4C-3C340471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77-DEFE-40E2-85AF-EB62F81EE4CD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D12DC4-BC41-44C3-8A7A-60123002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D77D60-F479-43DB-80DE-EF064002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3275-B3EE-4400-B9E7-98CB748C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46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7D257-7F78-4D5E-804B-51F7DED6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2EB261-CBC1-49B0-8BC8-E6F0DCCB4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8E9CBA-69AE-43F2-B05E-D47932F7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77-DEFE-40E2-85AF-EB62F81EE4CD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B80D2E-E06B-49EF-AF29-86D65257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732C11-384F-4D1A-99B1-13917352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3275-B3EE-4400-B9E7-98CB748C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51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9ED52E3-707F-41DF-A770-86069D788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4165AD-4244-4BAC-861B-775ACC2DC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DFB7F-A5C8-440A-88FA-BFAB7AF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77-DEFE-40E2-85AF-EB62F81EE4CD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EA2C6F-A85E-4B5F-AF6B-12DCCBD8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D3915-3DEB-4F79-AE24-E479061F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3275-B3EE-4400-B9E7-98CB748C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8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697F1B-28A7-4A94-B3C9-F6239DD0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FE9A24-CDC5-4FA6-9599-FA54E71C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95EC5D-DC5C-455B-9154-AEB3E385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77-DEFE-40E2-85AF-EB62F81EE4CD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48A67C-8479-4C9C-AE6E-B1DF72EE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3A85F0-E4F1-47DF-9A3D-FCECF9DF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3275-B3EE-4400-B9E7-98CB748C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50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2EA57B-D62A-47EB-85FC-7FC64D19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B21438-3FEA-4281-B4BA-CDA0E712C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67ED13-DCD8-4661-85B1-10C98D16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77-DEFE-40E2-85AF-EB62F81EE4CD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2EE585-1B46-4C00-8391-4EE55242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E1C3D4-2803-41F6-AF7E-424071AA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3275-B3EE-4400-B9E7-98CB748C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95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50CFB6-0064-45C4-A208-A3B30602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235ED7-AEB6-43AA-B627-D3834577C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7A479F-EC86-4232-BAF5-A47CA78B5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0B7A17-6058-400B-A6F0-173DA78D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77-DEFE-40E2-85AF-EB62F81EE4CD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AE74E1-7454-4A42-9F91-E743D381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66AEBC-BF0D-4BF4-BCE9-0D51839A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3275-B3EE-4400-B9E7-98CB748C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63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92046-7A1B-41AD-AA16-E1616773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67C25F-C5BC-4CF7-9D56-0714F85C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BD259A-4333-4D2A-9948-2BF44616F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848F91-0E9F-4B2C-A3D5-C6B6AFDB9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FE5A6F-B052-4720-8F1B-F9B654084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789422F-3593-436C-9B70-BBBDD94C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77-DEFE-40E2-85AF-EB62F81EE4CD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A67B96E-7F43-4651-ACFE-0AFE5F8B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808EAF-13A3-45A7-BAE2-48A8A124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3275-B3EE-4400-B9E7-98CB748C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61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43954-5A57-4FFA-A88E-266BA6D7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99EC85-703E-48F6-B987-84ECEC48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77-DEFE-40E2-85AF-EB62F81EE4CD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E56EC17-3FE4-4AAC-8548-9A7E58D6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78AA0E-0506-4A73-9490-B15110B3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3275-B3EE-4400-B9E7-98CB748C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29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722A3C-EEF9-481B-A826-3BB43A2B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77-DEFE-40E2-85AF-EB62F81EE4CD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0247568-FC3E-47A6-A42F-23E5DF9B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86703F-0A0D-4200-86BD-CA480A3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3275-B3EE-4400-B9E7-98CB748C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7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C67CC-29D2-439C-A287-F97E04DB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FCEE95-B245-4299-BC60-7F680D789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A52EEE-EA2F-4603-A568-5B4C5C900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724693-0B0B-4DE6-8144-FA3ED36E6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77-DEFE-40E2-85AF-EB62F81EE4CD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7CE8CA-5826-4808-A5E0-30437C75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C658FB-AA19-4545-A902-D55926B7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3275-B3EE-4400-B9E7-98CB748C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08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808B2F-948F-4524-A2F4-42AC7DBD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DB15C1-0A74-46F0-BD16-FD5465F16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EC5877-946A-4331-9F92-DB1F0EC15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B04ECD-3E23-4273-97B2-43528EE0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3D77-DEFE-40E2-85AF-EB62F81EE4CD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9B964C-B01C-4240-B3B5-0A090C08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CADA20-5CD6-42AB-9453-4B80B1BF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3275-B3EE-4400-B9E7-98CB748C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4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67F5A4-C306-4BA2-A159-1135C30A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70E77A-7F6E-43CA-8A72-C7900B4FD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FEA2F3-4D62-43D6-9CE7-B2AD0545B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3D77-DEFE-40E2-85AF-EB62F81EE4CD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1B214D-E46C-4875-B6EF-98DBC5E7B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F86149-8527-41E1-AE8A-A7820042B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A3275-B3EE-4400-B9E7-98CB748C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81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2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1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172821-DE15-4B4B-8BFD-1D8FD7C7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次级顶点拟合之后分辨率不对称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DE5943-9C78-4561-87F9-1C92806B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32" y="1802983"/>
            <a:ext cx="5398360" cy="41209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10A213A-54C8-4498-A786-9EDB9BFD6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37" y="1802983"/>
            <a:ext cx="5395331" cy="41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236854-30EA-4E25-824C-A58CADA82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02" y="315324"/>
            <a:ext cx="10951395" cy="59416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将带电径迹动量和位置的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z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轴反向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来源于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Lambda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的动量位置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or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次级顶点拟合影响？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次级顶点拟合的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IP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设置与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truth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一样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IP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点是否由影响？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初级顶点拟合 </a:t>
            </a:r>
            <a:r>
              <a:rPr lang="en-US" altLang="zh-CN" b="1" dirty="0"/>
              <a:t>vs </a:t>
            </a:r>
            <a:r>
              <a:rPr lang="zh-CN" altLang="en-US" b="1" dirty="0"/>
              <a:t>次级顶点拟合</a:t>
            </a:r>
            <a:endParaRPr lang="en-US" altLang="zh-CN" b="1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查看次级顶点拟合输入参数随着</a:t>
            </a:r>
            <a:r>
              <a:rPr lang="en-US" altLang="zh-CN" dirty="0"/>
              <a:t>cos</a:t>
            </a:r>
            <a:r>
              <a:rPr lang="zh-CN" altLang="en-US" dirty="0"/>
              <a:t>的变化</a:t>
            </a:r>
          </a:p>
        </p:txBody>
      </p:sp>
    </p:spTree>
    <p:extLst>
      <p:ext uri="{BB962C8B-B14F-4D97-AF65-F5344CB8AC3E}">
        <p14:creationId xmlns:p14="http://schemas.microsoft.com/office/powerpoint/2010/main" val="425930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FF03D9-F4C5-448E-B2E6-A1E5BB85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" y="775757"/>
            <a:ext cx="11798299" cy="472757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dirty="0"/>
              <a:t>次级顶点拟合输入</a:t>
            </a:r>
            <a:r>
              <a:rPr lang="en-US" altLang="zh-CN" dirty="0"/>
              <a:t>Lambda</a:t>
            </a:r>
            <a:r>
              <a:rPr lang="zh-CN" altLang="en-US" dirty="0"/>
              <a:t>的</a:t>
            </a:r>
            <a:r>
              <a:rPr lang="en-US" altLang="zh-CN" dirty="0" err="1"/>
              <a:t>wTrackParameter</a:t>
            </a:r>
            <a:r>
              <a:rPr lang="zh-CN" altLang="en-US" dirty="0"/>
              <a:t>， </a:t>
            </a:r>
            <a:r>
              <a:rPr lang="en-US" altLang="zh-CN" dirty="0"/>
              <a:t>Lambda</a:t>
            </a:r>
            <a:r>
              <a:rPr lang="zh-CN" altLang="en-US" dirty="0"/>
              <a:t>来自于初级顶点拟合</a:t>
            </a:r>
            <a:r>
              <a:rPr lang="en-US" altLang="zh-CN" dirty="0" err="1"/>
              <a:t>ppi</a:t>
            </a:r>
            <a:r>
              <a:rPr lang="zh-CN" altLang="en-US" dirty="0"/>
              <a:t>的重建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七参数（</a:t>
            </a:r>
            <a:r>
              <a:rPr lang="en-US" altLang="zh-CN" dirty="0"/>
              <a:t>Px, </a:t>
            </a:r>
            <a:r>
              <a:rPr lang="en-US" altLang="zh-CN" dirty="0" err="1"/>
              <a:t>Py</a:t>
            </a:r>
            <a:r>
              <a:rPr lang="en-US" altLang="zh-CN" dirty="0"/>
              <a:t>, </a:t>
            </a:r>
            <a:r>
              <a:rPr lang="en-US" altLang="zh-CN" dirty="0" err="1"/>
              <a:t>Pz</a:t>
            </a:r>
            <a:r>
              <a:rPr lang="en-US" altLang="zh-CN" dirty="0"/>
              <a:t>, E, x, y, z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x y z </a:t>
            </a:r>
            <a:r>
              <a:rPr lang="zh-CN" altLang="en-US" dirty="0"/>
              <a:t>随着</a:t>
            </a:r>
            <a:r>
              <a:rPr lang="en-US" altLang="zh-CN" dirty="0"/>
              <a:t>cos</a:t>
            </a:r>
            <a:r>
              <a:rPr lang="zh-CN" altLang="en-US" dirty="0"/>
              <a:t>变化时分辨等如何？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161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D9B25-8A2D-4C05-9E7F-5FB19C32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00800" cy="84605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Lambda</a:t>
            </a:r>
            <a:r>
              <a:rPr lang="zh-CN" altLang="en-US" sz="3200" dirty="0"/>
              <a:t>顶点</a:t>
            </a:r>
            <a:r>
              <a:rPr lang="en-US" altLang="zh-CN" sz="3200" dirty="0"/>
              <a:t>resolution</a:t>
            </a:r>
            <a:r>
              <a:rPr lang="zh-CN" altLang="en-US" sz="3200" dirty="0"/>
              <a:t>随着</a:t>
            </a:r>
            <a:r>
              <a:rPr lang="en-US" altLang="zh-CN" sz="3200" dirty="0"/>
              <a:t>cos</a:t>
            </a:r>
            <a:r>
              <a:rPr lang="zh-CN" altLang="en-US" sz="3200" dirty="0"/>
              <a:t>变化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BEF6C35-39D4-4D80-B4C1-8472C84E3F8B}"/>
                  </a:ext>
                </a:extLst>
              </p:cNvPr>
              <p:cNvSpPr txBox="1"/>
              <p:nvPr/>
            </p:nvSpPr>
            <p:spPr>
              <a:xfrm>
                <a:off x="6226480" y="52643"/>
                <a:ext cx="5965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𝑑𝑖𝑓𝑓</m:t>
                      </m:r>
                      <m:d>
                        <m:dPr>
                          <m:ctrlP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𝑏𝑖𝑛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)/2]</m:t>
                      </m:r>
                    </m:oMath>
                  </m:oMathPara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BEF6C35-39D4-4D80-B4C1-8472C84E3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480" y="52643"/>
                <a:ext cx="596552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C668F1DC-76C9-4013-9162-45208AEDC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008" y="769498"/>
            <a:ext cx="3471801" cy="29055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A1FF5CD-9EEA-4213-BD9E-80FAB0980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008" y="3838560"/>
            <a:ext cx="3471801" cy="29055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95DC9F-3DA6-4D9F-9B08-C7DC5EA56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07" y="769498"/>
            <a:ext cx="3471801" cy="29055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B5973D-C229-4A18-A3A0-B93B97E3E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07" y="3844818"/>
            <a:ext cx="3471801" cy="290551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7B54FB8-5BD2-4920-8919-4D9B1EFCE5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9157" y="769498"/>
            <a:ext cx="3471800" cy="290551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CD8E247-A52E-4BA3-A7F0-6BA7FC61F9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9158" y="3844818"/>
            <a:ext cx="3471800" cy="29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D9B25-8A2D-4C05-9E7F-5FB19C32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00800" cy="84605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Lambda</a:t>
            </a:r>
            <a:r>
              <a:rPr lang="zh-CN" altLang="en-US" sz="3200" dirty="0"/>
              <a:t>顶点</a:t>
            </a:r>
            <a:r>
              <a:rPr lang="en-US" altLang="zh-CN" sz="3200" dirty="0"/>
              <a:t>mean</a:t>
            </a:r>
            <a:r>
              <a:rPr lang="zh-CN" altLang="en-US" sz="3200" dirty="0"/>
              <a:t>随着</a:t>
            </a:r>
            <a:r>
              <a:rPr lang="en-US" altLang="zh-CN" sz="3200" dirty="0"/>
              <a:t>cos</a:t>
            </a:r>
            <a:r>
              <a:rPr lang="zh-CN" altLang="en-US" sz="3200" dirty="0"/>
              <a:t>变化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BEF6C35-39D4-4D80-B4C1-8472C84E3F8B}"/>
                  </a:ext>
                </a:extLst>
              </p:cNvPr>
              <p:cNvSpPr txBox="1"/>
              <p:nvPr/>
            </p:nvSpPr>
            <p:spPr>
              <a:xfrm>
                <a:off x="6226480" y="52643"/>
                <a:ext cx="5965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𝑑𝑖𝑓𝑓</m:t>
                      </m:r>
                      <m:d>
                        <m:dPr>
                          <m:ctrlP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𝑏𝑖𝑛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)/2]</m:t>
                      </m:r>
                    </m:oMath>
                  </m:oMathPara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BEF6C35-39D4-4D80-B4C1-8472C84E3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480" y="52643"/>
                <a:ext cx="596552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CC7D0DBC-C171-4659-B798-FD0A981D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930" y="678646"/>
            <a:ext cx="3667223" cy="3069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E879ABE-CA7E-42C3-8726-0FA98BFA2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930" y="3759123"/>
            <a:ext cx="3667223" cy="30690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22A616-210B-46E4-A341-67D07C5FA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" y="719874"/>
            <a:ext cx="3667222" cy="30690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FC79FC-B409-43B4-B0CC-5F7081105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389" y="690061"/>
            <a:ext cx="3667222" cy="306906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97EFC39-54FC-40A9-A5CF-E256B5C056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00" y="3788938"/>
            <a:ext cx="3667222" cy="30690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62F0B8E-2773-453E-A388-6B3BD4DC3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2389" y="3788938"/>
            <a:ext cx="3667222" cy="30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1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236854-30EA-4E25-824C-A58CADA82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02" y="315324"/>
            <a:ext cx="10951395" cy="59416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将带电径迹动量和位置的</a:t>
            </a:r>
            <a:r>
              <a:rPr lang="en-US" altLang="zh-CN" b="1" dirty="0"/>
              <a:t>z</a:t>
            </a:r>
            <a:r>
              <a:rPr lang="zh-CN" altLang="en-US" b="1" dirty="0"/>
              <a:t>轴反向</a:t>
            </a:r>
            <a:endParaRPr lang="en-US" altLang="zh-CN" b="1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来源于</a:t>
            </a:r>
            <a:r>
              <a:rPr lang="en-US" altLang="zh-CN" dirty="0"/>
              <a:t>Lambda</a:t>
            </a:r>
            <a:r>
              <a:rPr lang="zh-CN" altLang="en-US" dirty="0"/>
              <a:t>的动量位置 </a:t>
            </a:r>
            <a:r>
              <a:rPr lang="en-US" altLang="zh-CN" dirty="0"/>
              <a:t>or </a:t>
            </a:r>
            <a:r>
              <a:rPr lang="zh-CN" altLang="en-US" dirty="0"/>
              <a:t>次级顶点拟合影响？</a:t>
            </a:r>
            <a:endParaRPr lang="en-US" altLang="zh-CN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次级顶点拟合的</a:t>
            </a:r>
            <a:r>
              <a:rPr lang="en-US" altLang="zh-CN" b="1" dirty="0"/>
              <a:t>IP</a:t>
            </a:r>
            <a:r>
              <a:rPr lang="zh-CN" altLang="en-US" b="1" dirty="0"/>
              <a:t>设置与</a:t>
            </a:r>
            <a:r>
              <a:rPr lang="en-US" altLang="zh-CN" b="1" dirty="0"/>
              <a:t>truth</a:t>
            </a:r>
            <a:r>
              <a:rPr lang="zh-CN" altLang="en-US" b="1" dirty="0"/>
              <a:t>一样</a:t>
            </a:r>
            <a:endParaRPr lang="en-US" altLang="zh-CN" b="1" dirty="0"/>
          </a:p>
          <a:p>
            <a:pPr lvl="1">
              <a:lnSpc>
                <a:spcPct val="100000"/>
              </a:lnSpc>
            </a:pPr>
            <a:r>
              <a:rPr lang="en-US" altLang="zh-CN" dirty="0"/>
              <a:t>IP</a:t>
            </a:r>
            <a:r>
              <a:rPr lang="zh-CN" altLang="en-US" dirty="0"/>
              <a:t>点是否由影响？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6994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20614-CBA8-4F77-AC15-8CF5CE59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4" y="60325"/>
            <a:ext cx="10515600" cy="739775"/>
          </a:xfrm>
        </p:spPr>
        <p:txBody>
          <a:bodyPr/>
          <a:lstStyle/>
          <a:p>
            <a:r>
              <a:rPr lang="zh-CN" altLang="en-US" dirty="0"/>
              <a:t>带电径迹</a:t>
            </a:r>
            <a:r>
              <a:rPr lang="en-US" altLang="zh-CN" dirty="0"/>
              <a:t>Z</a:t>
            </a:r>
            <a:r>
              <a:rPr lang="zh-CN" altLang="en-US" dirty="0"/>
              <a:t>轴反向，放入顶点拟合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58052A-3E66-4F0F-95B0-AE68FBF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76" y="3809441"/>
            <a:ext cx="3426096" cy="29218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7250086-927E-4F2F-9A6C-060C9D13A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714" y="3847363"/>
            <a:ext cx="3426096" cy="291125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E681184-D71E-4945-9A62-6FF5CAC81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77" y="844061"/>
            <a:ext cx="3581795" cy="27342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85E6605-0F8D-468C-A5C4-D6B64713A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819" y="885989"/>
            <a:ext cx="3524892" cy="26923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97C45F-56E8-43CC-8B2B-0316FC341303}"/>
                  </a:ext>
                </a:extLst>
              </p:cNvPr>
              <p:cNvSpPr txBox="1"/>
              <p:nvPr/>
            </p:nvSpPr>
            <p:spPr>
              <a:xfrm>
                <a:off x="8256938" y="56498"/>
                <a:ext cx="4089531" cy="74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𝑑𝑖𝑓𝑓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𝑏𝑖𝑛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𝑏𝑖𝑛</m:t>
                              </m:r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97C45F-56E8-43CC-8B2B-0316FC341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938" y="56498"/>
                <a:ext cx="4089531" cy="74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C643C690-7C88-4252-8FC6-6F8A179DC8D2}"/>
              </a:ext>
            </a:extLst>
          </p:cNvPr>
          <p:cNvCxnSpPr>
            <a:cxnSpLocks/>
          </p:cNvCxnSpPr>
          <p:nvPr/>
        </p:nvCxnSpPr>
        <p:spPr>
          <a:xfrm>
            <a:off x="8749303" y="2586163"/>
            <a:ext cx="32355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B90C4D7-870E-45CE-B6EC-91BB65D09416}"/>
              </a:ext>
            </a:extLst>
          </p:cNvPr>
          <p:cNvCxnSpPr>
            <a:cxnSpLocks/>
          </p:cNvCxnSpPr>
          <p:nvPr/>
        </p:nvCxnSpPr>
        <p:spPr>
          <a:xfrm flipV="1">
            <a:off x="10400188" y="1429662"/>
            <a:ext cx="8275" cy="14315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DF423CF2-8758-4A0C-AD94-935156AE07D1}"/>
              </a:ext>
            </a:extLst>
          </p:cNvPr>
          <p:cNvSpPr/>
          <p:nvPr/>
        </p:nvSpPr>
        <p:spPr>
          <a:xfrm>
            <a:off x="10831677" y="2020510"/>
            <a:ext cx="130628" cy="12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E1CACF8-63FB-42FB-8354-410CFAFA2A0A}"/>
              </a:ext>
            </a:extLst>
          </p:cNvPr>
          <p:cNvCxnSpPr>
            <a:cxnSpLocks/>
          </p:cNvCxnSpPr>
          <p:nvPr/>
        </p:nvCxnSpPr>
        <p:spPr>
          <a:xfrm flipV="1">
            <a:off x="10896991" y="1671764"/>
            <a:ext cx="554137" cy="4174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9BED661-82C4-4F1D-B637-2B00F14BA3D4}"/>
              </a:ext>
            </a:extLst>
          </p:cNvPr>
          <p:cNvSpPr txBox="1"/>
          <p:nvPr/>
        </p:nvSpPr>
        <p:spPr>
          <a:xfrm>
            <a:off x="11760784" y="258616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B796825-0B3E-4A04-A583-834E2A208128}"/>
              </a:ext>
            </a:extLst>
          </p:cNvPr>
          <p:cNvSpPr txBox="1"/>
          <p:nvPr/>
        </p:nvSpPr>
        <p:spPr>
          <a:xfrm>
            <a:off x="10263231" y="106460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xy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ECE67F2-C994-4D49-BA86-8B88AF07A24F}"/>
              </a:ext>
            </a:extLst>
          </p:cNvPr>
          <p:cNvSpPr txBox="1"/>
          <p:nvPr/>
        </p:nvSpPr>
        <p:spPr>
          <a:xfrm>
            <a:off x="11174059" y="139667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876171B-6B0B-4A15-85FF-2C25DF7A1E14}"/>
              </a:ext>
            </a:extLst>
          </p:cNvPr>
          <p:cNvSpPr txBox="1"/>
          <p:nvPr/>
        </p:nvSpPr>
        <p:spPr>
          <a:xfrm>
            <a:off x="10618354" y="2110701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proton</a:t>
            </a:r>
            <a:endParaRPr lang="zh-CN" altLang="en-US" dirty="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99B0ED04-0802-4505-9895-59ABCC76442C}"/>
              </a:ext>
            </a:extLst>
          </p:cNvPr>
          <p:cNvCxnSpPr>
            <a:cxnSpLocks/>
          </p:cNvCxnSpPr>
          <p:nvPr/>
        </p:nvCxnSpPr>
        <p:spPr>
          <a:xfrm>
            <a:off x="8749303" y="5731530"/>
            <a:ext cx="32355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AAFF3F1-C30F-4CDF-9BB6-8506F7F7B0C9}"/>
              </a:ext>
            </a:extLst>
          </p:cNvPr>
          <p:cNvCxnSpPr>
            <a:cxnSpLocks/>
          </p:cNvCxnSpPr>
          <p:nvPr/>
        </p:nvCxnSpPr>
        <p:spPr>
          <a:xfrm flipV="1">
            <a:off x="10400188" y="4575029"/>
            <a:ext cx="8275" cy="14315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B7E2E77D-4236-417D-AD40-48D9CF92E728}"/>
              </a:ext>
            </a:extLst>
          </p:cNvPr>
          <p:cNvSpPr txBox="1"/>
          <p:nvPr/>
        </p:nvSpPr>
        <p:spPr>
          <a:xfrm>
            <a:off x="11760784" y="573153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103B1DC-99EF-4D43-B6D3-111579ABEA9D}"/>
              </a:ext>
            </a:extLst>
          </p:cNvPr>
          <p:cNvSpPr txBox="1"/>
          <p:nvPr/>
        </p:nvSpPr>
        <p:spPr>
          <a:xfrm>
            <a:off x="10263231" y="420997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xy</a:t>
            </a:r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258CB08F-4D4F-46F2-AF98-B1052655C863}"/>
              </a:ext>
            </a:extLst>
          </p:cNvPr>
          <p:cNvSpPr/>
          <p:nvPr/>
        </p:nvSpPr>
        <p:spPr>
          <a:xfrm>
            <a:off x="9846346" y="5165877"/>
            <a:ext cx="130628" cy="12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23B0977-0726-41D3-8708-06799F6FCCAF}"/>
              </a:ext>
            </a:extLst>
          </p:cNvPr>
          <p:cNvCxnSpPr>
            <a:cxnSpLocks/>
          </p:cNvCxnSpPr>
          <p:nvPr/>
        </p:nvCxnSpPr>
        <p:spPr>
          <a:xfrm flipH="1" flipV="1">
            <a:off x="9357523" y="4820267"/>
            <a:ext cx="554137" cy="4174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箭头: 下 18">
            <a:extLst>
              <a:ext uri="{FF2B5EF4-FFF2-40B4-BE49-F238E27FC236}">
                <a16:creationId xmlns:a16="http://schemas.microsoft.com/office/drawing/2014/main" id="{58E7D9C7-E88F-4D4B-BFE2-EC6000F8DB39}"/>
              </a:ext>
            </a:extLst>
          </p:cNvPr>
          <p:cNvSpPr/>
          <p:nvPr/>
        </p:nvSpPr>
        <p:spPr>
          <a:xfrm>
            <a:off x="10265345" y="3365500"/>
            <a:ext cx="286236" cy="698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60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EB4999B0-1DEB-40F8-843D-1F5F6FAC53DA}"/>
              </a:ext>
            </a:extLst>
          </p:cNvPr>
          <p:cNvCxnSpPr>
            <a:cxnSpLocks/>
          </p:cNvCxnSpPr>
          <p:nvPr/>
        </p:nvCxnSpPr>
        <p:spPr>
          <a:xfrm flipV="1">
            <a:off x="1502229" y="1630017"/>
            <a:ext cx="1064906" cy="3169353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3DEE8348-69AB-4818-9421-B2E8373ADC02}"/>
              </a:ext>
            </a:extLst>
          </p:cNvPr>
          <p:cNvSpPr txBox="1">
            <a:spLocks/>
          </p:cNvSpPr>
          <p:nvPr/>
        </p:nvSpPr>
        <p:spPr>
          <a:xfrm>
            <a:off x="0" y="38100"/>
            <a:ext cx="10515600" cy="84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Set </a:t>
            </a:r>
            <a:r>
              <a:rPr lang="en-US" altLang="zh-CN" dirty="0" err="1"/>
              <a:t>IP_DataBase</a:t>
            </a:r>
            <a:r>
              <a:rPr lang="en-US" altLang="zh-CN" dirty="0"/>
              <a:t> = </a:t>
            </a:r>
            <a:r>
              <a:rPr lang="en-US" altLang="zh-CN" dirty="0" err="1"/>
              <a:t>IP_truth</a:t>
            </a:r>
            <a:endParaRPr lang="zh-CN" altLang="en-US" dirty="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D4F5BFC9-C16F-4B7B-93A0-C6E42B1B06FE}"/>
              </a:ext>
            </a:extLst>
          </p:cNvPr>
          <p:cNvSpPr/>
          <p:nvPr/>
        </p:nvSpPr>
        <p:spPr>
          <a:xfrm>
            <a:off x="1436915" y="4736896"/>
            <a:ext cx="130628" cy="12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200DC989-2A80-413C-B8A4-34CEA5F9CFEB}"/>
              </a:ext>
            </a:extLst>
          </p:cNvPr>
          <p:cNvSpPr/>
          <p:nvPr/>
        </p:nvSpPr>
        <p:spPr>
          <a:xfrm>
            <a:off x="2501821" y="1567542"/>
            <a:ext cx="130628" cy="12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86EDAF9A-3296-4B21-A7C5-66DC26BA3F2E}"/>
                  </a:ext>
                </a:extLst>
              </p:cNvPr>
              <p:cNvSpPr txBox="1"/>
              <p:nvPr/>
            </p:nvSpPr>
            <p:spPr>
              <a:xfrm>
                <a:off x="2266122" y="1229448"/>
                <a:ext cx="903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Truth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86EDAF9A-3296-4B21-A7C5-66DC26BA3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122" y="1229448"/>
                <a:ext cx="903041" cy="369332"/>
              </a:xfrm>
              <a:prstGeom prst="rect">
                <a:avLst/>
              </a:prstGeom>
              <a:blipFill>
                <a:blip r:embed="rId3"/>
                <a:stretch>
                  <a:fillRect l="-608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>
            <a:extLst>
              <a:ext uri="{FF2B5EF4-FFF2-40B4-BE49-F238E27FC236}">
                <a16:creationId xmlns:a16="http://schemas.microsoft.com/office/drawing/2014/main" id="{9EE9AF5E-AC1C-40CC-81D4-5BC5B177F7C7}"/>
              </a:ext>
            </a:extLst>
          </p:cNvPr>
          <p:cNvSpPr txBox="1"/>
          <p:nvPr/>
        </p:nvSpPr>
        <p:spPr>
          <a:xfrm>
            <a:off x="1689651" y="4645941"/>
            <a:ext cx="188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DB_IP = </a:t>
            </a:r>
            <a:r>
              <a:rPr lang="en-US" altLang="zh-CN" dirty="0" err="1"/>
              <a:t>Tru_IP</a:t>
            </a:r>
            <a:endParaRPr lang="zh-CN" altLang="en-US" dirty="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30A34CCF-6DA4-422D-B446-7A84D9AE0FF7}"/>
              </a:ext>
            </a:extLst>
          </p:cNvPr>
          <p:cNvSpPr/>
          <p:nvPr/>
        </p:nvSpPr>
        <p:spPr>
          <a:xfrm>
            <a:off x="3524132" y="2030585"/>
            <a:ext cx="130628" cy="12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E4C48733-E32C-4A01-92B2-62DE066AE9A8}"/>
                  </a:ext>
                </a:extLst>
              </p:cNvPr>
              <p:cNvSpPr txBox="1"/>
              <p:nvPr/>
            </p:nvSpPr>
            <p:spPr>
              <a:xfrm>
                <a:off x="2760238" y="2267885"/>
                <a:ext cx="2720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vtx</a:t>
                </a:r>
                <a:r>
                  <a:rPr lang="en-US" altLang="zh-CN" dirty="0"/>
                  <a:t> from initial vertex fit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E4C48733-E32C-4A01-92B2-62DE066AE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238" y="2267885"/>
                <a:ext cx="2720482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>
            <a:extLst>
              <a:ext uri="{FF2B5EF4-FFF2-40B4-BE49-F238E27FC236}">
                <a16:creationId xmlns:a16="http://schemas.microsoft.com/office/drawing/2014/main" id="{DF84C9FA-B606-4E0D-A74B-357BE4F68356}"/>
              </a:ext>
            </a:extLst>
          </p:cNvPr>
          <p:cNvSpPr txBox="1"/>
          <p:nvPr/>
        </p:nvSpPr>
        <p:spPr>
          <a:xfrm>
            <a:off x="6201931" y="1590015"/>
            <a:ext cx="5569699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次级顶点拟合需要的</a:t>
            </a:r>
            <a:r>
              <a:rPr lang="en-US" altLang="zh-CN" dirty="0"/>
              <a:t>IP</a:t>
            </a:r>
            <a:r>
              <a:rPr lang="zh-CN" altLang="en-US" dirty="0"/>
              <a:t>直接设置为</a:t>
            </a:r>
            <a:r>
              <a:rPr lang="en-US" altLang="zh-CN" dirty="0"/>
              <a:t>truth</a:t>
            </a:r>
            <a:r>
              <a:rPr lang="zh-CN" altLang="en-US" dirty="0"/>
              <a:t>里的</a:t>
            </a:r>
            <a:r>
              <a:rPr lang="en-US" altLang="zh-CN" dirty="0"/>
              <a:t>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消除</a:t>
            </a:r>
            <a:r>
              <a:rPr lang="en-US" altLang="zh-CN" dirty="0"/>
              <a:t>IP</a:t>
            </a:r>
            <a:r>
              <a:rPr lang="zh-CN" altLang="en-US" dirty="0"/>
              <a:t>的影响</a:t>
            </a:r>
          </a:p>
        </p:txBody>
      </p:sp>
    </p:spTree>
    <p:extLst>
      <p:ext uri="{BB962C8B-B14F-4D97-AF65-F5344CB8AC3E}">
        <p14:creationId xmlns:p14="http://schemas.microsoft.com/office/powerpoint/2010/main" val="229678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3DEE8348-69AB-4818-9421-B2E8373ADC02}"/>
              </a:ext>
            </a:extLst>
          </p:cNvPr>
          <p:cNvSpPr txBox="1">
            <a:spLocks/>
          </p:cNvSpPr>
          <p:nvPr/>
        </p:nvSpPr>
        <p:spPr>
          <a:xfrm>
            <a:off x="0" y="38100"/>
            <a:ext cx="10515600" cy="84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Set </a:t>
            </a:r>
            <a:r>
              <a:rPr lang="en-US" altLang="zh-CN" dirty="0" err="1"/>
              <a:t>IP_DataBase</a:t>
            </a:r>
            <a:r>
              <a:rPr lang="en-US" altLang="zh-CN" dirty="0"/>
              <a:t> = </a:t>
            </a:r>
            <a:r>
              <a:rPr lang="en-US" altLang="zh-CN" dirty="0" err="1"/>
              <a:t>IP_truth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2E75AC3-E832-4F83-8353-2F451652FABD}"/>
                  </a:ext>
                </a:extLst>
              </p:cNvPr>
              <p:cNvSpPr txBox="1"/>
              <p:nvPr/>
            </p:nvSpPr>
            <p:spPr>
              <a:xfrm>
                <a:off x="6291598" y="38100"/>
                <a:ext cx="5900402" cy="873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𝑑𝑖𝑓𝑓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𝑏𝑖𝑛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𝑏𝑖𝑛</m:t>
                              </m:r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2E75AC3-E832-4F83-8353-2F451652F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98" y="38100"/>
                <a:ext cx="5900402" cy="873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211BA80-46F8-4C07-83E8-D137AC4E8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2" y="3997171"/>
            <a:ext cx="3027261" cy="253348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39A8C7E-1B38-4CC2-BAA4-CBA9514C7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913" y="3997171"/>
            <a:ext cx="3027261" cy="253348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5CC749C-80AA-4A6D-9AD9-78F90AF8E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174" y="3997171"/>
            <a:ext cx="3027261" cy="25334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E86E0F9-4875-4273-8C20-CD1C5F931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9435" y="3997171"/>
            <a:ext cx="3027261" cy="253348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477C50-01DE-4B96-B579-A2DA75A35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03572"/>
            <a:ext cx="3027261" cy="253348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34DCF1C-8ABC-4F39-8496-9D438B105B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7261" y="1203572"/>
            <a:ext cx="3027261" cy="253348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2078F6F-6200-4ED8-92C0-8C1ACB8A90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522" y="1203572"/>
            <a:ext cx="3027261" cy="253348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11A3C13A-9B3A-4E43-800D-9667E0FCC3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1783" y="1203572"/>
            <a:ext cx="3027261" cy="2533485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3AA4ED50-08EC-470B-AB78-CF26C5AA1F71}"/>
              </a:ext>
            </a:extLst>
          </p:cNvPr>
          <p:cNvSpPr txBox="1"/>
          <p:nvPr/>
        </p:nvSpPr>
        <p:spPr>
          <a:xfrm>
            <a:off x="1074058" y="432009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secvtx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A3A3DB0-4298-4801-9665-E8189D1542C4}"/>
              </a:ext>
            </a:extLst>
          </p:cNvPr>
          <p:cNvSpPr txBox="1"/>
          <p:nvPr/>
        </p:nvSpPr>
        <p:spPr>
          <a:xfrm>
            <a:off x="1074058" y="162010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inivtx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77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89AD23-21A7-4113-8C69-3A230F2154AB}"/>
              </a:ext>
            </a:extLst>
          </p:cNvPr>
          <p:cNvSpPr/>
          <p:nvPr/>
        </p:nvSpPr>
        <p:spPr>
          <a:xfrm>
            <a:off x="612168" y="500868"/>
            <a:ext cx="2512031" cy="11918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动量、位置反向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68AE4BE4-5984-40A9-B003-8376F67F935D}"/>
              </a:ext>
            </a:extLst>
          </p:cNvPr>
          <p:cNvSpPr/>
          <p:nvPr/>
        </p:nvSpPr>
        <p:spPr>
          <a:xfrm>
            <a:off x="3406739" y="970911"/>
            <a:ext cx="1268858" cy="251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4DD97E-CE65-4AF9-B34D-E479F737DC54}"/>
              </a:ext>
            </a:extLst>
          </p:cNvPr>
          <p:cNvSpPr/>
          <p:nvPr/>
        </p:nvSpPr>
        <p:spPr>
          <a:xfrm>
            <a:off x="4839984" y="500868"/>
            <a:ext cx="2512031" cy="11918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Cos</a:t>
            </a:r>
            <a:r>
              <a:rPr lang="zh-CN" altLang="en-US" dirty="0"/>
              <a:t>分布没有翻转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602FB855-22E5-47D9-AC27-9AF28CA10682}"/>
              </a:ext>
            </a:extLst>
          </p:cNvPr>
          <p:cNvSpPr/>
          <p:nvPr/>
        </p:nvSpPr>
        <p:spPr>
          <a:xfrm>
            <a:off x="7516402" y="970911"/>
            <a:ext cx="1268858" cy="251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D40E5D-A2A6-46D6-B086-ED5652D5E21B}"/>
              </a:ext>
            </a:extLst>
          </p:cNvPr>
          <p:cNvSpPr/>
          <p:nvPr/>
        </p:nvSpPr>
        <p:spPr>
          <a:xfrm>
            <a:off x="9067800" y="503436"/>
            <a:ext cx="2512031" cy="11918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问题不来自于</a:t>
            </a:r>
            <a:r>
              <a:rPr lang="en-US" altLang="zh-CN" dirty="0"/>
              <a:t>Lambda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F214EDC-FB9B-487F-B05B-283D353723D4}"/>
              </a:ext>
            </a:extLst>
          </p:cNvPr>
          <p:cNvSpPr/>
          <p:nvPr/>
        </p:nvSpPr>
        <p:spPr>
          <a:xfrm>
            <a:off x="612168" y="2237198"/>
            <a:ext cx="2512031" cy="11918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次级顶点拟合的</a:t>
            </a:r>
            <a:r>
              <a:rPr lang="en-US" altLang="zh-CN" dirty="0"/>
              <a:t>IP</a:t>
            </a:r>
            <a:r>
              <a:rPr lang="zh-CN" altLang="en-US" dirty="0"/>
              <a:t>设置与</a:t>
            </a:r>
            <a:r>
              <a:rPr lang="en-US" altLang="zh-CN" dirty="0"/>
              <a:t>Truth</a:t>
            </a:r>
            <a:r>
              <a:rPr lang="zh-CN" altLang="en-US" dirty="0"/>
              <a:t>相同</a:t>
            </a: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0309E29D-7DB4-4691-900D-D6ABD055B956}"/>
              </a:ext>
            </a:extLst>
          </p:cNvPr>
          <p:cNvSpPr/>
          <p:nvPr/>
        </p:nvSpPr>
        <p:spPr>
          <a:xfrm>
            <a:off x="3406739" y="2707241"/>
            <a:ext cx="1268858" cy="251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C545833-44EF-4137-8377-5D152CB6BBD0}"/>
              </a:ext>
            </a:extLst>
          </p:cNvPr>
          <p:cNvSpPr/>
          <p:nvPr/>
        </p:nvSpPr>
        <p:spPr>
          <a:xfrm>
            <a:off x="4839984" y="2237198"/>
            <a:ext cx="2512031" cy="11918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Cos</a:t>
            </a:r>
            <a:r>
              <a:rPr lang="zh-CN" altLang="en-US" dirty="0"/>
              <a:t>分布不对称仍然存在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64A6F4EB-0927-4A1D-BAD7-E290E431730B}"/>
              </a:ext>
            </a:extLst>
          </p:cNvPr>
          <p:cNvSpPr/>
          <p:nvPr/>
        </p:nvSpPr>
        <p:spPr>
          <a:xfrm>
            <a:off x="7516402" y="2707241"/>
            <a:ext cx="1268858" cy="251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15940D9-B3B2-4020-A36B-8B12D2CFCDED}"/>
              </a:ext>
            </a:extLst>
          </p:cNvPr>
          <p:cNvSpPr/>
          <p:nvPr/>
        </p:nvSpPr>
        <p:spPr>
          <a:xfrm>
            <a:off x="9067800" y="2239766"/>
            <a:ext cx="2512031" cy="11918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IP</a:t>
            </a:r>
            <a:r>
              <a:rPr lang="zh-CN" altLang="en-US" dirty="0"/>
              <a:t>对这个问题无影响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929897-55CF-4129-A9FD-C00FB0D236F7}"/>
              </a:ext>
            </a:extLst>
          </p:cNvPr>
          <p:cNvSpPr txBox="1"/>
          <p:nvPr/>
        </p:nvSpPr>
        <p:spPr>
          <a:xfrm>
            <a:off x="190072" y="3657600"/>
            <a:ext cx="5796053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未考虑的情况：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在翻转动量和位置时， </a:t>
            </a:r>
            <a:r>
              <a:rPr lang="en-US" altLang="zh-CN" dirty="0"/>
              <a:t>IP</a:t>
            </a:r>
            <a:r>
              <a:rPr lang="zh-CN" altLang="en-US" dirty="0"/>
              <a:t>没有做翻转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IP</a:t>
            </a:r>
            <a:r>
              <a:rPr lang="zh-CN" altLang="en-US" dirty="0"/>
              <a:t>可以设置和</a:t>
            </a:r>
            <a:r>
              <a:rPr lang="en-US" altLang="zh-CN" dirty="0"/>
              <a:t>Truth</a:t>
            </a:r>
            <a:r>
              <a:rPr lang="zh-CN" altLang="en-US" dirty="0"/>
              <a:t>一样，误差放了一个较大的值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C1FAF1A-C665-46E7-B949-E3987680E6C0}"/>
              </a:ext>
            </a:extLst>
          </p:cNvPr>
          <p:cNvSpPr txBox="1"/>
          <p:nvPr/>
        </p:nvSpPr>
        <p:spPr>
          <a:xfrm>
            <a:off x="190072" y="5180269"/>
            <a:ext cx="5796053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Next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IP</a:t>
            </a:r>
            <a:r>
              <a:rPr lang="zh-CN" altLang="en-US" dirty="0"/>
              <a:t>也翻转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输出次级顶点拟合之后的</a:t>
            </a:r>
            <a:r>
              <a:rPr lang="en-US" altLang="zh-CN" dirty="0"/>
              <a:t>IP</a:t>
            </a:r>
            <a:r>
              <a:rPr lang="zh-CN" altLang="en-US" dirty="0"/>
              <a:t>和</a:t>
            </a:r>
            <a:r>
              <a:rPr lang="en-US" altLang="zh-CN" dirty="0"/>
              <a:t>Lambda</a:t>
            </a:r>
            <a:r>
              <a:rPr lang="zh-CN" altLang="en-US" dirty="0"/>
              <a:t>顶点位置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2FEEB0F-0BF9-457F-B12D-A11E4AAD5E76}"/>
              </a:ext>
            </a:extLst>
          </p:cNvPr>
          <p:cNvCxnSpPr>
            <a:cxnSpLocks/>
          </p:cNvCxnSpPr>
          <p:nvPr/>
        </p:nvCxnSpPr>
        <p:spPr>
          <a:xfrm>
            <a:off x="7076702" y="6005718"/>
            <a:ext cx="457077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6B71B420-11CC-404B-92B9-1774B8DE0F71}"/>
              </a:ext>
            </a:extLst>
          </p:cNvPr>
          <p:cNvCxnSpPr>
            <a:cxnSpLocks/>
          </p:cNvCxnSpPr>
          <p:nvPr/>
        </p:nvCxnSpPr>
        <p:spPr>
          <a:xfrm flipV="1">
            <a:off x="9575786" y="4104201"/>
            <a:ext cx="0" cy="21931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AE2D3E2C-564F-483A-9FC0-193F1194E928}"/>
              </a:ext>
            </a:extLst>
          </p:cNvPr>
          <p:cNvSpPr/>
          <p:nvPr/>
        </p:nvSpPr>
        <p:spPr>
          <a:xfrm>
            <a:off x="10545158" y="5187376"/>
            <a:ext cx="130628" cy="12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1C5B2F1-6409-4445-86DB-940CFFA063A1}"/>
              </a:ext>
            </a:extLst>
          </p:cNvPr>
          <p:cNvCxnSpPr>
            <a:cxnSpLocks/>
          </p:cNvCxnSpPr>
          <p:nvPr/>
        </p:nvCxnSpPr>
        <p:spPr>
          <a:xfrm flipV="1">
            <a:off x="10610472" y="4838630"/>
            <a:ext cx="554137" cy="4174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B1EBEA9A-F6BF-49C7-9CBF-DC36131E79FE}"/>
              </a:ext>
            </a:extLst>
          </p:cNvPr>
          <p:cNvSpPr txBox="1"/>
          <p:nvPr/>
        </p:nvSpPr>
        <p:spPr>
          <a:xfrm>
            <a:off x="11456043" y="598523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5B05228-88D3-468B-999F-CAE88DF7F766}"/>
              </a:ext>
            </a:extLst>
          </p:cNvPr>
          <p:cNvSpPr txBox="1"/>
          <p:nvPr/>
        </p:nvSpPr>
        <p:spPr>
          <a:xfrm>
            <a:off x="10887540" y="45635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D0CA6A1-0DCB-4E44-81B1-BBA23E456BF0}"/>
              </a:ext>
            </a:extLst>
          </p:cNvPr>
          <p:cNvSpPr txBox="1"/>
          <p:nvPr/>
        </p:nvSpPr>
        <p:spPr>
          <a:xfrm>
            <a:off x="10493199" y="5367067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proton</a:t>
            </a:r>
            <a:endParaRPr lang="zh-CN" altLang="en-US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D2B25DE-726A-425D-A433-29788C985F9E}"/>
              </a:ext>
            </a:extLst>
          </p:cNvPr>
          <p:cNvSpPr/>
          <p:nvPr/>
        </p:nvSpPr>
        <p:spPr>
          <a:xfrm>
            <a:off x="9809690" y="5746109"/>
            <a:ext cx="130628" cy="1249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A63D59B-510A-4463-840C-273C1B7DFDB6}"/>
              </a:ext>
            </a:extLst>
          </p:cNvPr>
          <p:cNvSpPr txBox="1"/>
          <p:nvPr/>
        </p:nvSpPr>
        <p:spPr>
          <a:xfrm>
            <a:off x="9724117" y="59592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IP</a:t>
            </a:r>
            <a:endParaRPr lang="zh-CN" altLang="en-US" dirty="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ECE2C28-10D2-4EB4-9C0E-FC43FAEECD96}"/>
              </a:ext>
            </a:extLst>
          </p:cNvPr>
          <p:cNvSpPr/>
          <p:nvPr/>
        </p:nvSpPr>
        <p:spPr>
          <a:xfrm>
            <a:off x="8556359" y="5187376"/>
            <a:ext cx="130628" cy="12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0EF3E1B-8C33-4405-B020-D9DACAA39B55}"/>
              </a:ext>
            </a:extLst>
          </p:cNvPr>
          <p:cNvCxnSpPr>
            <a:cxnSpLocks/>
          </p:cNvCxnSpPr>
          <p:nvPr/>
        </p:nvCxnSpPr>
        <p:spPr>
          <a:xfrm flipH="1" flipV="1">
            <a:off x="8067536" y="4831897"/>
            <a:ext cx="554137" cy="4174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31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B6D93-613F-41DF-AA30-3D74C0DB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940" y="2766218"/>
            <a:ext cx="2230120" cy="1325563"/>
          </a:xfrm>
        </p:spPr>
        <p:txBody>
          <a:bodyPr/>
          <a:lstStyle/>
          <a:p>
            <a:r>
              <a:rPr lang="en-US" altLang="zh-CN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926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4C8542-108F-4CD0-BF79-7675F722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3750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IP</a:t>
            </a:r>
            <a:r>
              <a:rPr lang="zh-CN" altLang="en-US" dirty="0"/>
              <a:t>分布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78F439-CDA1-4B3D-ADD3-8E66A001C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7" y="736682"/>
            <a:ext cx="3916871" cy="284813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74F905F-EAA4-4FAF-B4A7-55167B657082}"/>
              </a:ext>
            </a:extLst>
          </p:cNvPr>
          <p:cNvSpPr txBox="1"/>
          <p:nvPr/>
        </p:nvSpPr>
        <p:spPr>
          <a:xfrm>
            <a:off x="457200" y="25306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2012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171619A-9619-494B-8EE5-ED542F3A6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460" y="736682"/>
            <a:ext cx="3916871" cy="28881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1B549E3-04C7-4CE6-9AA3-73E4010A6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085" y="736682"/>
            <a:ext cx="4011308" cy="288814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9293653-ED59-4B36-918B-B603BADD1141}"/>
              </a:ext>
            </a:extLst>
          </p:cNvPr>
          <p:cNvSpPr txBox="1"/>
          <p:nvPr/>
        </p:nvSpPr>
        <p:spPr>
          <a:xfrm>
            <a:off x="2887578" y="16242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2019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835CFFD-D4BA-4201-85ED-6D00BEC0F2B6}"/>
              </a:ext>
            </a:extLst>
          </p:cNvPr>
          <p:cNvCxnSpPr>
            <a:cxnSpLocks/>
          </p:cNvCxnSpPr>
          <p:nvPr/>
        </p:nvCxnSpPr>
        <p:spPr>
          <a:xfrm flipH="1" flipV="1">
            <a:off x="1692442" y="1853462"/>
            <a:ext cx="465224" cy="1154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6E61C24B-FBF6-44BE-948B-AA6917AFEEF3}"/>
              </a:ext>
            </a:extLst>
          </p:cNvPr>
          <p:cNvCxnSpPr>
            <a:cxnSpLocks/>
          </p:cNvCxnSpPr>
          <p:nvPr/>
        </p:nvCxnSpPr>
        <p:spPr>
          <a:xfrm flipH="1" flipV="1">
            <a:off x="1920922" y="1845803"/>
            <a:ext cx="966658" cy="1177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1C4CC628-D6B5-4356-A785-F948D86B48C6}"/>
              </a:ext>
            </a:extLst>
          </p:cNvPr>
          <p:cNvSpPr txBox="1"/>
          <p:nvPr/>
        </p:nvSpPr>
        <p:spPr>
          <a:xfrm>
            <a:off x="780365" y="147647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2009 &amp;&amp; 2018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CB45A58-CD27-4D1C-9401-09F15C7B5399}"/>
              </a:ext>
            </a:extLst>
          </p:cNvPr>
          <p:cNvSpPr txBox="1"/>
          <p:nvPr/>
        </p:nvSpPr>
        <p:spPr>
          <a:xfrm>
            <a:off x="4267223" y="27114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2009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4926BB0-F221-435A-92C6-FBC9FC8D9B13}"/>
              </a:ext>
            </a:extLst>
          </p:cNvPr>
          <p:cNvSpPr txBox="1"/>
          <p:nvPr/>
        </p:nvSpPr>
        <p:spPr>
          <a:xfrm>
            <a:off x="5032308" y="23421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2012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112F999-FCC1-43D9-8C78-5FF98A289705}"/>
              </a:ext>
            </a:extLst>
          </p:cNvPr>
          <p:cNvSpPr txBox="1"/>
          <p:nvPr/>
        </p:nvSpPr>
        <p:spPr>
          <a:xfrm>
            <a:off x="5545656" y="13555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2018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33D90C5-BCA3-4DAE-8038-257E8A2447C3}"/>
              </a:ext>
            </a:extLst>
          </p:cNvPr>
          <p:cNvSpPr txBox="1"/>
          <p:nvPr/>
        </p:nvSpPr>
        <p:spPr>
          <a:xfrm>
            <a:off x="6837045" y="16137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2019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8442223-A6A5-4B27-A43E-E8C2E0B35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6" y="3954148"/>
            <a:ext cx="3898727" cy="27757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D20BBD0-8BE7-4E98-9D72-55ED4B620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994" y="3929670"/>
            <a:ext cx="3999337" cy="29126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505BC0E-555C-4CA2-AD96-CB92CE1F9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331" y="3935186"/>
            <a:ext cx="3999337" cy="2907104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5E271FCC-B7A7-4418-8366-4D65FF65A6CA}"/>
              </a:ext>
            </a:extLst>
          </p:cNvPr>
          <p:cNvSpPr txBox="1"/>
          <p:nvPr/>
        </p:nvSpPr>
        <p:spPr>
          <a:xfrm>
            <a:off x="3671052" y="318753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From </a:t>
            </a:r>
            <a:r>
              <a:rPr lang="en-US" altLang="zh-CN" dirty="0" err="1"/>
              <a:t>DataBase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220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D9B25-8A2D-4C05-9E7F-5FB19C32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6054"/>
          </a:xfrm>
        </p:spPr>
        <p:txBody>
          <a:bodyPr/>
          <a:lstStyle/>
          <a:p>
            <a:r>
              <a:rPr lang="en-US" altLang="zh-CN" dirty="0"/>
              <a:t>A MC sample with IP = (0,0,0)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CE6F92-B997-48E2-AC30-5066BE5F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2939"/>
            <a:ext cx="3930308" cy="2874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60C4F33-F1A4-4672-AB5F-A48AF6A23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845" y="1750874"/>
            <a:ext cx="3930308" cy="29066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1DE05D6-1022-4BCB-816F-D6E995716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690" y="1813749"/>
            <a:ext cx="3930308" cy="28437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2730C11-4734-4869-BF1D-50420BBCAD38}"/>
              </a:ext>
            </a:extLst>
          </p:cNvPr>
          <p:cNvSpPr txBox="1"/>
          <p:nvPr/>
        </p:nvSpPr>
        <p:spPr>
          <a:xfrm>
            <a:off x="210076" y="825433"/>
            <a:ext cx="1092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产生</a:t>
            </a:r>
            <a:r>
              <a:rPr lang="en-US" altLang="zh-CN" dirty="0"/>
              <a:t>MC</a:t>
            </a:r>
            <a:r>
              <a:rPr lang="zh-CN" altLang="en-US" dirty="0"/>
              <a:t>时，将对撞点设置在</a:t>
            </a:r>
            <a:r>
              <a:rPr lang="en-US" altLang="zh-CN" dirty="0"/>
              <a:t>(0,0,0)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331AE1-1479-4129-8B24-40CA61D14A1B}"/>
              </a:ext>
            </a:extLst>
          </p:cNvPr>
          <p:cNvSpPr txBox="1"/>
          <p:nvPr/>
        </p:nvSpPr>
        <p:spPr>
          <a:xfrm>
            <a:off x="210074" y="1332098"/>
            <a:ext cx="706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Truth_IP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1D3AD9-303E-43EB-939F-8BA676885FB0}"/>
              </a:ext>
            </a:extLst>
          </p:cNvPr>
          <p:cNvSpPr txBox="1"/>
          <p:nvPr/>
        </p:nvSpPr>
        <p:spPr>
          <a:xfrm>
            <a:off x="210621" y="4794842"/>
            <a:ext cx="10304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结合这两页，模拟时会得到一个顶点，之后会做一个</a:t>
            </a:r>
            <a:r>
              <a:rPr lang="en-US" altLang="zh-CN" dirty="0"/>
              <a:t>smear</a:t>
            </a:r>
            <a:r>
              <a:rPr lang="zh-CN" altLang="en-US" dirty="0"/>
              <a:t>作为</a:t>
            </a:r>
            <a:r>
              <a:rPr lang="en-US" altLang="zh-CN" dirty="0"/>
              <a:t>truth</a:t>
            </a:r>
            <a:r>
              <a:rPr lang="zh-CN" altLang="en-US" dirty="0"/>
              <a:t>的</a:t>
            </a:r>
            <a:r>
              <a:rPr lang="en-US" altLang="zh-CN" dirty="0"/>
              <a:t>IP</a:t>
            </a:r>
            <a:r>
              <a:rPr lang="zh-CN" altLang="en-US" dirty="0"/>
              <a:t>，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上一页</a:t>
            </a:r>
            <a:r>
              <a:rPr lang="en-US" altLang="zh-CN" dirty="0"/>
              <a:t>IP</a:t>
            </a:r>
            <a:r>
              <a:rPr lang="zh-CN" altLang="en-US" dirty="0"/>
              <a:t>分布很奇怪 但是</a:t>
            </a:r>
            <a:r>
              <a:rPr lang="en-US" altLang="zh-CN" dirty="0"/>
              <a:t>DB-truth</a:t>
            </a:r>
            <a:r>
              <a:rPr lang="zh-CN" altLang="en-US" dirty="0"/>
              <a:t>是一个高斯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这一页在</a:t>
            </a:r>
            <a:r>
              <a:rPr lang="en-US" altLang="zh-CN" dirty="0"/>
              <a:t>sim</a:t>
            </a:r>
            <a:r>
              <a:rPr lang="zh-CN" altLang="en-US" dirty="0"/>
              <a:t>里已经给</a:t>
            </a:r>
            <a:r>
              <a:rPr lang="en-US" altLang="zh-CN" dirty="0"/>
              <a:t>IP</a:t>
            </a:r>
            <a:r>
              <a:rPr lang="zh-CN" altLang="en-US" dirty="0"/>
              <a:t>置零了，但是最后从分析里得到的</a:t>
            </a:r>
            <a:r>
              <a:rPr lang="en-US" altLang="zh-CN" dirty="0" err="1"/>
              <a:t>truIP</a:t>
            </a:r>
            <a:r>
              <a:rPr lang="zh-CN" altLang="en-US" dirty="0"/>
              <a:t>还是个高斯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222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575</Words>
  <Application>Microsoft Office PowerPoint</Application>
  <PresentationFormat>宽屏</PresentationFormat>
  <Paragraphs>78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Wingdings</vt:lpstr>
      <vt:lpstr>Office 主题​​</vt:lpstr>
      <vt:lpstr>次级顶点拟合之后分辨率不对称</vt:lpstr>
      <vt:lpstr>PowerPoint 演示文稿</vt:lpstr>
      <vt:lpstr>带电径迹Z轴反向，放入顶点拟合</vt:lpstr>
      <vt:lpstr>PowerPoint 演示文稿</vt:lpstr>
      <vt:lpstr>PowerPoint 演示文稿</vt:lpstr>
      <vt:lpstr>PowerPoint 演示文稿</vt:lpstr>
      <vt:lpstr>Back up</vt:lpstr>
      <vt:lpstr>IP分布</vt:lpstr>
      <vt:lpstr>A MC sample with IP = (0,0,0)</vt:lpstr>
      <vt:lpstr>PowerPoint 演示文稿</vt:lpstr>
      <vt:lpstr>PowerPoint 演示文稿</vt:lpstr>
      <vt:lpstr>Lambda顶点resolution随着cos变化 </vt:lpstr>
      <vt:lpstr>Lambda顶点mean随着cos变化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次级顶点拟合之后分辨率不对称</dc:title>
  <dc:creator>~ PaPer</dc:creator>
  <cp:lastModifiedBy>~ PaPer</cp:lastModifiedBy>
  <cp:revision>7</cp:revision>
  <dcterms:created xsi:type="dcterms:W3CDTF">2023-04-28T04:18:44Z</dcterms:created>
  <dcterms:modified xsi:type="dcterms:W3CDTF">2023-04-28T05:30:48Z</dcterms:modified>
</cp:coreProperties>
</file>