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7" r:id="rId4"/>
    <p:sldId id="272" r:id="rId5"/>
    <p:sldId id="274" r:id="rId6"/>
    <p:sldId id="273" r:id="rId7"/>
    <p:sldId id="279" r:id="rId8"/>
    <p:sldId id="277" r:id="rId9"/>
    <p:sldId id="276" r:id="rId10"/>
    <p:sldId id="275" r:id="rId11"/>
    <p:sldId id="271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4098"/>
    <a:srgbClr val="031F95"/>
    <a:srgbClr val="7FB1D8"/>
    <a:srgbClr val="3F6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4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1FBA-CF23-45CA-A289-03E32D160964}" type="datetimeFigureOut">
              <a:rPr lang="zh-CN" altLang="en-US" smtClean="0"/>
              <a:pPr/>
              <a:t>2017/7/18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2B0C5-C56D-47E9-BCFE-D990A940F1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0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6BD8-0FC1-456F-BDC6-7D0CA8E36566}" type="datetimeFigureOut">
              <a:rPr lang="zh-CN" altLang="en-US" smtClean="0"/>
              <a:pPr/>
              <a:t>2017/7/18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FC841-E2E1-4802-8701-94EA307E94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4956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114029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6112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977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406077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4265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3" pos="2160" userDrawn="1">
          <p15:clr>
            <a:srgbClr val="FBAE40"/>
          </p15:clr>
        </p15:guide>
        <p15:guide id="4" pos="389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34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432541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3" pos="2160" userDrawn="1">
          <p15:clr>
            <a:srgbClr val="FBAE40"/>
          </p15:clr>
        </p15:guide>
        <p15:guide id="4" pos="389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3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4" y="5245246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4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 userDrawn="1"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103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D88-203C-46A0-BA08-93F40497CE13}" type="datetime1">
              <a:rPr lang="zh-CN" altLang="en-US" smtClean="0"/>
              <a:t>2017/7/18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ECFF-58DE-4F7E-8CAE-FB410BF81D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50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97202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86378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962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文本框 7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401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882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3" pos="4167" userDrawn="1">
          <p15:clr>
            <a:srgbClr val="FBAE40"/>
          </p15:clr>
        </p15:guide>
        <p15:guide id="4" pos="1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2315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31527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779208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8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8" y="863020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8998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  <p:sldLayoutId id="2147483782" r:id="rId4"/>
    <p:sldLayoutId id="2147483783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67" r:id="rId15"/>
    <p:sldLayoutId id="2147483785" r:id="rId16"/>
  </p:sldLayoutIdLst>
  <p:transition spd="med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233926" y="3941949"/>
                <a:ext cx="8739398" cy="1094074"/>
              </a:xfrm>
            </p:spPr>
            <p:txBody>
              <a:bodyPr/>
              <a:lstStyle/>
              <a:p>
                <a:r>
                  <a:rPr lang="en-US" altLang="zh-CN" sz="3200" dirty="0" smtClean="0"/>
                  <a:t>Study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200" b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e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b="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200" b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e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en-US" altLang="zh-CN" sz="3200" b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3200" b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</m:t>
                    </m:r>
                    <m:acc>
                      <m:accPr>
                        <m:chr m:val="̅"/>
                        <m:ctrlPr>
                          <a:rPr lang="en-US" altLang="zh-CN" sz="3200" b="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n</m:t>
                        </m:r>
                      </m:e>
                    </m:acc>
                  </m:oMath>
                </a14:m>
                <a:r>
                  <a:rPr lang="en-US" altLang="zh-CN" sz="3200" dirty="0">
                    <a:sym typeface="Wingdings" panose="05000000000000000000" pitchFamily="2" charset="2"/>
                  </a:rPr>
                  <a:t> @</a:t>
                </a:r>
                <a:r>
                  <a:rPr lang="en-US" altLang="zh-CN" sz="3200" dirty="0" smtClean="0">
                    <a:sym typeface="Wingdings" panose="05000000000000000000" pitchFamily="2" charset="2"/>
                  </a:rPr>
                  <a:t>BESIII @2.396 GeV</a:t>
                </a:r>
                <a:endParaRPr lang="zh-CN" altLang="en-US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3926" y="3941949"/>
                <a:ext cx="8739398" cy="109407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0" y="64886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395387" y="4898274"/>
            <a:ext cx="7886700" cy="1590394"/>
          </a:xfrm>
        </p:spPr>
        <p:txBody>
          <a:bodyPr/>
          <a:lstStyle/>
          <a:p>
            <a:r>
              <a:rPr lang="en-US" altLang="zh-CN" sz="1400" dirty="0" smtClean="0"/>
              <a:t>Jifeng Hu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43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47790" y="1697658"/>
            <a:ext cx="3797459" cy="2578778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Correction of Trigger Efficiency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47790" y="4422493"/>
            <a:ext cx="406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Trigger efficiency curve of the trigger channel: Nclus.GE.2 &amp;&amp; </a:t>
            </a:r>
            <a:r>
              <a:rPr lang="en-US" altLang="zh-CN" dirty="0" err="1" smtClean="0"/>
              <a:t>Etot_M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470" y="1697658"/>
            <a:ext cx="4248368" cy="363873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" y="6264717"/>
            <a:ext cx="9291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http://</a:t>
            </a:r>
            <a:r>
              <a:rPr lang="en-US" altLang="zh-CN" dirty="0" smtClean="0">
                <a:solidFill>
                  <a:srgbClr val="FF0000"/>
                </a:solidFill>
              </a:rPr>
              <a:t>docbes3.ihep.ac.cn/DocDB/0000/000041/001/14.03-71267-iggerEfficiencyReport.pdf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85462" y="5493414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Total Energy </a:t>
            </a:r>
            <a:r>
              <a:rPr lang="en-US" altLang="zh-CN" dirty="0" smtClean="0"/>
              <a:t>PDF of </a:t>
            </a:r>
            <a:r>
              <a:rPr lang="en-US" altLang="zh-CN" dirty="0"/>
              <a:t>candidate events.</a:t>
            </a:r>
          </a:p>
        </p:txBody>
      </p:sp>
    </p:spTree>
    <p:extLst>
      <p:ext uri="{BB962C8B-B14F-4D97-AF65-F5344CB8AC3E}">
        <p14:creationId xmlns:p14="http://schemas.microsoft.com/office/powerpoint/2010/main" val="32525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Your comments are welcome.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9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247651" y="1685678"/>
            <a:ext cx="8618538" cy="492149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dirty="0" smtClean="0"/>
              <a:t>Cut-based results with</a:t>
            </a: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altLang="zh-CN" sz="2600" dirty="0" smtClean="0"/>
              <a:t>Double EMC+TOF</a:t>
            </a: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altLang="zh-CN" sz="2600" dirty="0" smtClean="0"/>
              <a:t>(EMC+TOF) + TOF</a:t>
            </a:r>
            <a:endParaRPr lang="en-US" altLang="zh-CN" sz="2600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dirty="0" smtClean="0"/>
              <a:t>Trigger </a:t>
            </a:r>
            <a:r>
              <a:rPr lang="en-US" altLang="zh-CN" sz="2800" dirty="0"/>
              <a:t>e</a:t>
            </a:r>
            <a:r>
              <a:rPr lang="en-US" altLang="zh-CN" sz="2800" dirty="0" smtClean="0"/>
              <a:t>fficiency correction</a:t>
            </a:r>
            <a:endParaRPr lang="en-US" altLang="zh-CN" sz="28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72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Selections Chain of Double (EMC+TOF)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sz="quarter" idx="10"/>
                <p:extLst>
                  <p:ext uri="{D42A27DB-BD31-4B8C-83A1-F6EECF244321}">
                    <p14:modId xmlns:p14="http://schemas.microsoft.com/office/powerpoint/2010/main" val="2628436597"/>
                  </p:ext>
                </p:extLst>
              </p:nvPr>
            </p:nvGraphicFramePr>
            <p:xfrm>
              <a:off x="138545" y="1616364"/>
              <a:ext cx="8866909" cy="50263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3220">
                      <a:extLst>
                        <a:ext uri="{9D8B030D-6E8A-4147-A177-3AD203B41FA5}">
                          <a16:colId xmlns:a16="http://schemas.microsoft.com/office/drawing/2014/main" val="2589182332"/>
                        </a:ext>
                      </a:extLst>
                    </a:gridCol>
                    <a:gridCol w="3812562">
                      <a:extLst>
                        <a:ext uri="{9D8B030D-6E8A-4147-A177-3AD203B41FA5}">
                          <a16:colId xmlns:a16="http://schemas.microsoft.com/office/drawing/2014/main" val="4240484812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659166172"/>
                        </a:ext>
                      </a:extLst>
                    </a:gridCol>
                    <a:gridCol w="1034472">
                      <a:extLst>
                        <a:ext uri="{9D8B030D-6E8A-4147-A177-3AD203B41FA5}">
                          <a16:colId xmlns:a16="http://schemas.microsoft.com/office/drawing/2014/main" val="1069646374"/>
                        </a:ext>
                      </a:extLst>
                    </a:gridCol>
                    <a:gridCol w="988291">
                      <a:extLst>
                        <a:ext uri="{9D8B030D-6E8A-4147-A177-3AD203B41FA5}">
                          <a16:colId xmlns:a16="http://schemas.microsoft.com/office/drawing/2014/main" val="1048115854"/>
                        </a:ext>
                      </a:extLst>
                    </a:gridCol>
                  </a:tblGrid>
                  <a:tr h="686922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Selections</a:t>
                          </a:r>
                          <a:endParaRPr lang="en-US" altLang="zh-CN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Expressions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MC</a:t>
                          </a:r>
                        </a:p>
                        <a:p>
                          <a:r>
                            <a:rPr lang="en-US" altLang="zh-CN" dirty="0" smtClean="0"/>
                            <a:t>CONEXC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MC</a:t>
                          </a:r>
                        </a:p>
                        <a:p>
                          <a:r>
                            <a:rPr lang="en-US" altLang="zh-CN" dirty="0" smtClean="0"/>
                            <a:t>control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DATA</a:t>
                          </a:r>
                        </a:p>
                        <a:p>
                          <a:r>
                            <a:rPr lang="en-US" altLang="zh-CN" dirty="0" smtClean="0"/>
                            <a:t>control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6446924"/>
                      </a:ext>
                    </a:extLst>
                  </a:tr>
                  <a:tr h="615764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Generator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294511</a:t>
                          </a:r>
                          <a:endParaRPr lang="en-US" altLang="zh-CN" dirty="0" smtClean="0"/>
                        </a:p>
                        <a:p>
                          <a:r>
                            <a:rPr lang="en-US" altLang="zh-CN" dirty="0" smtClean="0"/>
                            <a:t> </a:t>
                          </a:r>
                          <a:r>
                            <a:rPr lang="en-US" altLang="zh-CN" dirty="0" smtClean="0"/>
                            <a:t>(400000)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9907112"/>
                      </a:ext>
                    </a:extLst>
                  </a:tr>
                  <a:tr h="403788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Neutral</a:t>
                          </a:r>
                          <a:r>
                            <a:rPr lang="en-US" altLang="zh-CN" baseline="0" dirty="0" smtClean="0"/>
                            <a:t> events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=0,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zh-CN" altLang="en-US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85.57%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335831"/>
                      </a:ext>
                    </a:extLst>
                  </a:tr>
                  <a:tr h="351865"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EMC1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0.025&lt;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&lt;2.0 </m:t>
                                </m:r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zh-CN" altLang="en-US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&lt;0.8</m:t>
                                </m:r>
                              </m:oMath>
                            </m:oMathPara>
                          </a14:m>
                          <a:endParaRPr lang="en-US" altLang="zh-CN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92.57%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2875545"/>
                      </a:ext>
                    </a:extLst>
                  </a:tr>
                  <a:tr h="35186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Valid t</a:t>
                          </a:r>
                          <a:r>
                            <a:rPr lang="en-US" altLang="zh-CN" b="1" baseline="-25000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altLang="zh-CN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57.99%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4433939"/>
                      </a:ext>
                    </a:extLst>
                  </a:tr>
                  <a:tr h="3918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TOF1</a:t>
                          </a:r>
                          <a:endParaRPr lang="zh-CN" altLang="en-US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zh-CN" altLang="en-US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&lt;10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ns</m:t>
                              </m:r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zh-CN" altLang="el-GR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𝐸𝑀𝐶</m:t>
                                  </m:r>
                                </m:sub>
                                <m:sup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𝑇𝑂𝐹</m:t>
                                  </m:r>
                                </m:sup>
                              </m:sSubSup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&lt;0.2</m:t>
                              </m:r>
                            </m:oMath>
                          </a14:m>
                          <a:r>
                            <a:rPr lang="en-US" altLang="zh-CN" dirty="0" smtClean="0"/>
                            <a:t> </a:t>
                          </a:r>
                          <a:endParaRPr lang="en-US" altLang="zh-CN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91.71%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45.20%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34.72%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657292"/>
                      </a:ext>
                    </a:extLst>
                  </a:tr>
                  <a:tr h="351865"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A50021"/>
                              </a:solidFill>
                            </a:rPr>
                            <a:t>EMC2</a:t>
                          </a:r>
                          <a:endParaRPr lang="zh-CN" altLang="en-US" b="1" dirty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0.025&lt;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altLang="zh-CN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</a:rPr>
                            <a:t>68.61%</a:t>
                          </a:r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6045378"/>
                      </a:ext>
                    </a:extLst>
                  </a:tr>
                  <a:tr h="3918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A50021"/>
                              </a:solidFill>
                            </a:rPr>
                            <a:t>TOF2</a:t>
                          </a:r>
                          <a:endParaRPr lang="zh-CN" altLang="en-US" b="1" dirty="0" smtClean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zh-CN" altLang="en-US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US" altLang="zh-CN" dirty="0" smtClean="0"/>
                            <a:t> ns</a:t>
                          </a:r>
                          <a:endParaRPr lang="en-US" altLang="zh-CN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</a:rPr>
                            <a:t>14.60%</a:t>
                          </a:r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</a:rPr>
                            <a:t>8.23%</a:t>
                          </a:r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</a:rPr>
                            <a:t>7.91%</a:t>
                          </a:r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0815549"/>
                      </a:ext>
                    </a:extLst>
                  </a:tr>
                  <a:tr h="363472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Open angle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zh-CN" altLang="el-GR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&gt;2.7</m:t>
                              </m:r>
                            </m:oMath>
                          </a14:m>
                          <a:r>
                            <a:rPr lang="en-US" altLang="zh-CN" dirty="0" smtClean="0"/>
                            <a:t> </a:t>
                          </a:r>
                          <a:endParaRPr lang="en-US" altLang="zh-CN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79.35%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357574"/>
                      </a:ext>
                    </a:extLst>
                  </a:tr>
                  <a:tr h="351865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Time</a:t>
                          </a:r>
                          <a:r>
                            <a:rPr lang="en-US" altLang="zh-CN" baseline="0" dirty="0" smtClean="0"/>
                            <a:t> difference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oMath>
                          </a14:m>
                          <a:r>
                            <a:rPr lang="en-US" altLang="zh-CN" dirty="0" smtClean="0"/>
                            <a:t> ns</a:t>
                          </a:r>
                          <a:endParaRPr lang="en-US" altLang="zh-CN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74.52%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851138"/>
                      </a:ext>
                    </a:extLst>
                  </a:tr>
                  <a:tr h="615764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Number</a:t>
                          </a:r>
                          <a:r>
                            <a:rPr lang="en-US" altLang="zh-CN" baseline="0" dirty="0" smtClean="0"/>
                            <a:t> of </a:t>
                          </a:r>
                          <a:r>
                            <a:rPr lang="en-US" altLang="zh-CN" baseline="0" dirty="0" smtClean="0"/>
                            <a:t>hits of leading shower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30&lt;</m:t>
                                    </m:r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h𝑖𝑡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&lt;100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46.7%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7028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sz="quarter" idx="10"/>
                <p:extLst>
                  <p:ext uri="{D42A27DB-BD31-4B8C-83A1-F6EECF244321}">
                    <p14:modId xmlns:p14="http://schemas.microsoft.com/office/powerpoint/2010/main" val="2628436597"/>
                  </p:ext>
                </p:extLst>
              </p:nvPr>
            </p:nvGraphicFramePr>
            <p:xfrm>
              <a:off x="138545" y="1616364"/>
              <a:ext cx="8866909" cy="50263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3220">
                      <a:extLst>
                        <a:ext uri="{9D8B030D-6E8A-4147-A177-3AD203B41FA5}">
                          <a16:colId xmlns:a16="http://schemas.microsoft.com/office/drawing/2014/main" val="2589182332"/>
                        </a:ext>
                      </a:extLst>
                    </a:gridCol>
                    <a:gridCol w="3812562">
                      <a:extLst>
                        <a:ext uri="{9D8B030D-6E8A-4147-A177-3AD203B41FA5}">
                          <a16:colId xmlns:a16="http://schemas.microsoft.com/office/drawing/2014/main" val="4240484812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659166172"/>
                        </a:ext>
                      </a:extLst>
                    </a:gridCol>
                    <a:gridCol w="1034472">
                      <a:extLst>
                        <a:ext uri="{9D8B030D-6E8A-4147-A177-3AD203B41FA5}">
                          <a16:colId xmlns:a16="http://schemas.microsoft.com/office/drawing/2014/main" val="1069646374"/>
                        </a:ext>
                      </a:extLst>
                    </a:gridCol>
                    <a:gridCol w="988291">
                      <a:extLst>
                        <a:ext uri="{9D8B030D-6E8A-4147-A177-3AD203B41FA5}">
                          <a16:colId xmlns:a16="http://schemas.microsoft.com/office/drawing/2014/main" val="1048115854"/>
                        </a:ext>
                      </a:extLst>
                    </a:gridCol>
                  </a:tblGrid>
                  <a:tr h="686922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Selections</a:t>
                          </a:r>
                          <a:endParaRPr lang="en-US" altLang="zh-CN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Expressions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MC</a:t>
                          </a:r>
                        </a:p>
                        <a:p>
                          <a:r>
                            <a:rPr lang="en-US" altLang="zh-CN" dirty="0" smtClean="0"/>
                            <a:t>CONEXC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MC</a:t>
                          </a:r>
                        </a:p>
                        <a:p>
                          <a:r>
                            <a:rPr lang="en-US" altLang="zh-CN" dirty="0" smtClean="0"/>
                            <a:t>control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DATA</a:t>
                          </a:r>
                        </a:p>
                        <a:p>
                          <a:r>
                            <a:rPr lang="en-US" altLang="zh-CN" dirty="0" smtClean="0"/>
                            <a:t>control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644692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Generator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294511</a:t>
                          </a:r>
                          <a:endParaRPr lang="en-US" altLang="zh-CN" dirty="0" smtClean="0"/>
                        </a:p>
                        <a:p>
                          <a:r>
                            <a:rPr lang="en-US" altLang="zh-CN" dirty="0" smtClean="0"/>
                            <a:t> </a:t>
                          </a:r>
                          <a:r>
                            <a:rPr lang="en-US" altLang="zh-CN" dirty="0" smtClean="0"/>
                            <a:t>(400000)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9907112"/>
                      </a:ext>
                    </a:extLst>
                  </a:tr>
                  <a:tr h="403788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Neutral</a:t>
                          </a:r>
                          <a:r>
                            <a:rPr lang="en-US" altLang="zh-CN" baseline="0" dirty="0" smtClean="0"/>
                            <a:t> events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337879" r="-82748" b="-84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85.57%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3358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EMC1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481667" r="-82748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92.57%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28755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Valid t</a:t>
                          </a:r>
                          <a:r>
                            <a:rPr lang="en-US" altLang="zh-CN" b="1" baseline="-25000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581667" r="-82748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57.99%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4433939"/>
                      </a:ext>
                    </a:extLst>
                  </a:tr>
                  <a:tr h="4072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TOF1</a:t>
                          </a:r>
                          <a:endParaRPr lang="zh-CN" altLang="en-US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610448" r="-82748" b="-552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91.71%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45.20%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34.72%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6572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A50021"/>
                              </a:solidFill>
                            </a:rPr>
                            <a:t>EMC2</a:t>
                          </a:r>
                          <a:endParaRPr lang="zh-CN" altLang="en-US" b="1" dirty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793333" r="-82748" b="-5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</a:rPr>
                            <a:t>68.61%</a:t>
                          </a:r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6045378"/>
                      </a:ext>
                    </a:extLst>
                  </a:tr>
                  <a:tr h="4072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A50021"/>
                              </a:solidFill>
                            </a:rPr>
                            <a:t>TOF2</a:t>
                          </a:r>
                          <a:endParaRPr lang="zh-CN" altLang="en-US" b="1" dirty="0" smtClean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800000" r="-82748" b="-3626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</a:rPr>
                            <a:t>14.60%</a:t>
                          </a:r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</a:rPr>
                            <a:t>8.23%</a:t>
                          </a:r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</a:rPr>
                            <a:t>7.91%</a:t>
                          </a:r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0815549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Open angle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972581" r="-82748" b="-29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79.35%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35757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Time</a:t>
                          </a:r>
                          <a:r>
                            <a:rPr lang="en-US" altLang="zh-CN" baseline="0" dirty="0" smtClean="0"/>
                            <a:t> difference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1108333" r="-82748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74.52%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85113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Number</a:t>
                          </a:r>
                          <a:r>
                            <a:rPr lang="en-US" altLang="zh-CN" baseline="0" dirty="0" smtClean="0"/>
                            <a:t> of </a:t>
                          </a:r>
                          <a:r>
                            <a:rPr lang="en-US" altLang="zh-CN" baseline="0" dirty="0" smtClean="0"/>
                            <a:t>hits of leading shower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690476" r="-82748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46.7%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7028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01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</a:t>
            </a:r>
            <a:r>
              <a:rPr lang="en-US" altLang="zh-CN" dirty="0" smtClean="0"/>
              <a:t>Verification Needed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77" y="1616833"/>
            <a:ext cx="4002342" cy="24009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06" y="1616833"/>
            <a:ext cx="4048880" cy="24009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30" y="4083051"/>
            <a:ext cx="4286835" cy="24747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727" y="4004370"/>
            <a:ext cx="4156259" cy="263213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>
            <a:off x="3352800" y="2327563"/>
            <a:ext cx="0" cy="1274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6285346" y="2327563"/>
            <a:ext cx="0" cy="1274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7208982" y="2327563"/>
            <a:ext cx="0" cy="1274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694873" y="4899890"/>
            <a:ext cx="0" cy="1274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703455" y="4973781"/>
            <a:ext cx="0" cy="1274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7855527" y="4973781"/>
            <a:ext cx="0" cy="1274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230255" y="4821381"/>
            <a:ext cx="0" cy="1274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477818" y="2087418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Open angle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53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8379" y="1713633"/>
            <a:ext cx="4518600" cy="3283239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Quality of MC Event Candidates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979" y="1713633"/>
            <a:ext cx="4395473" cy="328323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40364" y="6012873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2.6% misidentification</a:t>
            </a:r>
            <a:endParaRPr lang="zh-CN" alt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254879" y="5061769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Open angle of the leading shower to anti-neutron truth momentum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949979" y="5061770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Open angle of the second shower to neutron truth momentum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21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65376" y="1669086"/>
            <a:ext cx="6156950" cy="4334551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Fitting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479578" y="5994401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Eff=1.0%, XS = 81.72 </a:t>
            </a:r>
            <a:r>
              <a:rPr lang="en-US" altLang="zh-CN" dirty="0" smtClean="0">
                <a:sym typeface="Symbol" panose="05050102010706020507" pitchFamily="18" charset="2"/>
              </a:rPr>
              <a:t> 20.36 (</a:t>
            </a:r>
            <a:r>
              <a:rPr lang="en-US" altLang="zh-CN" dirty="0" err="1" smtClean="0">
                <a:sym typeface="Symbol" panose="05050102010706020507" pitchFamily="18" charset="2"/>
              </a:rPr>
              <a:t>pb</a:t>
            </a:r>
            <a:r>
              <a:rPr lang="en-US" altLang="zh-CN" dirty="0" smtClean="0">
                <a:sym typeface="Symbol" panose="05050102010706020507" pitchFamily="18" charset="2"/>
              </a:rPr>
              <a:t>), significance = 3.0</a:t>
            </a:r>
            <a:r>
              <a:rPr lang="el-GR" altLang="zh-CN" dirty="0" smtClean="0">
                <a:sym typeface="Symbol" panose="05050102010706020507" pitchFamily="18" charset="2"/>
              </a:rPr>
              <a:t>σ</a:t>
            </a:r>
            <a:endParaRPr lang="en-US" altLang="zh-CN" dirty="0" smtClean="0">
              <a:sym typeface="Symbol" panose="05050102010706020507" pitchFamily="18" charset="2"/>
            </a:endParaRPr>
          </a:p>
          <a:p>
            <a:r>
              <a:rPr lang="en-US" altLang="zh-CN" dirty="0" smtClean="0">
                <a:sym typeface="Symbol" panose="05050102010706020507" pitchFamily="18" charset="2"/>
              </a:rPr>
              <a:t>Fine optimization could improve significance more than 5</a:t>
            </a:r>
            <a:r>
              <a:rPr lang="el-GR" altLang="zh-CN" dirty="0" smtClean="0">
                <a:sym typeface="Symbol" panose="05050102010706020507" pitchFamily="18" charset="2"/>
              </a:rPr>
              <a:t>σ</a:t>
            </a:r>
            <a:r>
              <a:rPr lang="en-US" altLang="zh-CN" dirty="0" smtClean="0">
                <a:sym typeface="Symbol" panose="05050102010706020507" pitchFamily="18" charset="2"/>
              </a:rPr>
              <a:t>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11051" y="2089789"/>
            <a:ext cx="2887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(EMC+TOF) + (EMC+TOF)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3737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Selections Chain of (EMC+TOF + TOF)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sz="quarter" idx="10"/>
                <p:extLst>
                  <p:ext uri="{D42A27DB-BD31-4B8C-83A1-F6EECF244321}">
                    <p14:modId xmlns:p14="http://schemas.microsoft.com/office/powerpoint/2010/main" val="2215760872"/>
                  </p:ext>
                </p:extLst>
              </p:nvPr>
            </p:nvGraphicFramePr>
            <p:xfrm>
              <a:off x="138545" y="1616366"/>
              <a:ext cx="8866909" cy="50830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3220">
                      <a:extLst>
                        <a:ext uri="{9D8B030D-6E8A-4147-A177-3AD203B41FA5}">
                          <a16:colId xmlns:a16="http://schemas.microsoft.com/office/drawing/2014/main" val="2589182332"/>
                        </a:ext>
                      </a:extLst>
                    </a:gridCol>
                    <a:gridCol w="3812562">
                      <a:extLst>
                        <a:ext uri="{9D8B030D-6E8A-4147-A177-3AD203B41FA5}">
                          <a16:colId xmlns:a16="http://schemas.microsoft.com/office/drawing/2014/main" val="4240484812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659166172"/>
                        </a:ext>
                      </a:extLst>
                    </a:gridCol>
                    <a:gridCol w="1034472">
                      <a:extLst>
                        <a:ext uri="{9D8B030D-6E8A-4147-A177-3AD203B41FA5}">
                          <a16:colId xmlns:a16="http://schemas.microsoft.com/office/drawing/2014/main" val="1069646374"/>
                        </a:ext>
                      </a:extLst>
                    </a:gridCol>
                    <a:gridCol w="988291">
                      <a:extLst>
                        <a:ext uri="{9D8B030D-6E8A-4147-A177-3AD203B41FA5}">
                          <a16:colId xmlns:a16="http://schemas.microsoft.com/office/drawing/2014/main" val="1048115854"/>
                        </a:ext>
                      </a:extLst>
                    </a:gridCol>
                  </a:tblGrid>
                  <a:tr h="566541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Selections</a:t>
                          </a:r>
                          <a:endParaRPr lang="en-US" altLang="zh-CN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Expressions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MC</a:t>
                          </a:r>
                        </a:p>
                        <a:p>
                          <a:r>
                            <a:rPr lang="en-US" altLang="zh-CN" dirty="0" smtClean="0"/>
                            <a:t>CONEXC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MC</a:t>
                          </a:r>
                        </a:p>
                        <a:p>
                          <a:r>
                            <a:rPr lang="en-US" altLang="zh-CN" dirty="0" smtClean="0"/>
                            <a:t>control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DATA</a:t>
                          </a:r>
                        </a:p>
                        <a:p>
                          <a:r>
                            <a:rPr lang="en-US" altLang="zh-CN" dirty="0" smtClean="0"/>
                            <a:t>control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6446924"/>
                      </a:ext>
                    </a:extLst>
                  </a:tr>
                  <a:tr h="323738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Generator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294511</a:t>
                          </a:r>
                          <a:endParaRPr lang="en-US" altLang="zh-CN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9907112"/>
                      </a:ext>
                    </a:extLst>
                  </a:tr>
                  <a:tr h="343184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Neutral</a:t>
                          </a:r>
                          <a:r>
                            <a:rPr lang="en-US" altLang="zh-CN" baseline="0" dirty="0" smtClean="0"/>
                            <a:t> events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=0,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zh-CN" altLang="en-US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85.57%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335831"/>
                      </a:ext>
                    </a:extLst>
                  </a:tr>
                  <a:tr h="323738"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EMC1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0.025&lt;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&lt;2.0 </m:t>
                                </m:r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zh-CN" altLang="en-US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&lt;0.8</m:t>
                                </m:r>
                              </m:oMath>
                            </m:oMathPara>
                          </a14:m>
                          <a:endParaRPr lang="en-US" altLang="zh-CN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92.57%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2875545"/>
                      </a:ext>
                    </a:extLst>
                  </a:tr>
                  <a:tr h="3237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Valid t</a:t>
                          </a:r>
                          <a:r>
                            <a:rPr lang="en-US" altLang="zh-CN" b="1" baseline="-25000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altLang="zh-CN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57.99%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4433939"/>
                      </a:ext>
                    </a:extLst>
                  </a:tr>
                  <a:tr h="36049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TOF1</a:t>
                          </a:r>
                          <a:endParaRPr lang="zh-CN" altLang="en-US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zh-CN" altLang="en-US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&lt;10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ns</m:t>
                              </m:r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zh-CN" altLang="el-GR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𝐸𝑀𝐶</m:t>
                                  </m:r>
                                </m:sub>
                                <m:sup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𝑇𝑂𝐹</m:t>
                                  </m:r>
                                </m:sup>
                              </m:sSubSup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&lt;0.2</m:t>
                              </m:r>
                            </m:oMath>
                          </a14:m>
                          <a:r>
                            <a:rPr lang="en-US" altLang="zh-CN" dirty="0" smtClean="0"/>
                            <a:t> </a:t>
                          </a:r>
                          <a:endParaRPr lang="en-US" altLang="zh-CN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91.71%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45.20%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34.72%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657292"/>
                      </a:ext>
                    </a:extLst>
                  </a:tr>
                  <a:tr h="323738"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A50021"/>
                              </a:solidFill>
                            </a:rPr>
                            <a:t>EMC2</a:t>
                          </a:r>
                          <a:endParaRPr lang="zh-CN" altLang="en-US" b="1" dirty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altLang="zh-CN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</a:rPr>
                            <a:t>99.97%</a:t>
                          </a:r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6045378"/>
                      </a:ext>
                    </a:extLst>
                  </a:tr>
                  <a:tr h="36049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A50021"/>
                              </a:solidFill>
                            </a:rPr>
                            <a:t>TOF2</a:t>
                          </a:r>
                          <a:endParaRPr lang="zh-CN" altLang="en-US" b="1" dirty="0" smtClean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zh-CN" altLang="en-US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US" altLang="zh-CN" dirty="0" smtClean="0"/>
                            <a:t> ns</a:t>
                          </a:r>
                          <a:endParaRPr lang="en-US" altLang="zh-CN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</a:rPr>
                            <a:t>12.57%</a:t>
                          </a:r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</a:rPr>
                            <a:t>13.27%</a:t>
                          </a:r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</a:rPr>
                            <a:t>13.55%</a:t>
                          </a:r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0815549"/>
                      </a:ext>
                    </a:extLst>
                  </a:tr>
                  <a:tr h="334416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Open angle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zh-CN" altLang="el-GR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&gt;2.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US" altLang="zh-CN" dirty="0" smtClean="0"/>
                            <a:t> </a:t>
                          </a:r>
                          <a:endParaRPr lang="en-US" altLang="zh-CN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81.66%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357574"/>
                      </a:ext>
                    </a:extLst>
                  </a:tr>
                  <a:tr h="323738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Time</a:t>
                          </a:r>
                          <a:r>
                            <a:rPr lang="en-US" altLang="zh-CN" baseline="0" dirty="0" smtClean="0"/>
                            <a:t> difference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oMath>
                          </a14:m>
                          <a:r>
                            <a:rPr lang="en-US" altLang="zh-CN" dirty="0" smtClean="0"/>
                            <a:t> ns</a:t>
                          </a:r>
                          <a:endParaRPr lang="en-US" altLang="zh-CN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85.36%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851138"/>
                      </a:ext>
                    </a:extLst>
                  </a:tr>
                  <a:tr h="566541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Number</a:t>
                          </a:r>
                          <a:r>
                            <a:rPr lang="en-US" altLang="zh-CN" baseline="0" dirty="0" smtClean="0"/>
                            <a:t> of </a:t>
                          </a:r>
                          <a:r>
                            <a:rPr lang="en-US" altLang="zh-CN" baseline="0" dirty="0" smtClean="0"/>
                            <a:t>hits of leading shower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30&lt;</m:t>
                                    </m:r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h𝑖𝑡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&lt;100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45.81%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702896"/>
                      </a:ext>
                    </a:extLst>
                  </a:tr>
                  <a:tr h="393928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Energy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altLang="zh-CN" dirty="0" smtClean="0"/>
                            <a:t>E1 &gt; 0.3 GeV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97.35%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76275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sz="quarter" idx="10"/>
                <p:extLst>
                  <p:ext uri="{D42A27DB-BD31-4B8C-83A1-F6EECF244321}">
                    <p14:modId xmlns:p14="http://schemas.microsoft.com/office/powerpoint/2010/main" val="2215760872"/>
                  </p:ext>
                </p:extLst>
              </p:nvPr>
            </p:nvGraphicFramePr>
            <p:xfrm>
              <a:off x="138545" y="1616366"/>
              <a:ext cx="8866909" cy="50830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3220">
                      <a:extLst>
                        <a:ext uri="{9D8B030D-6E8A-4147-A177-3AD203B41FA5}">
                          <a16:colId xmlns:a16="http://schemas.microsoft.com/office/drawing/2014/main" val="2589182332"/>
                        </a:ext>
                      </a:extLst>
                    </a:gridCol>
                    <a:gridCol w="3812562">
                      <a:extLst>
                        <a:ext uri="{9D8B030D-6E8A-4147-A177-3AD203B41FA5}">
                          <a16:colId xmlns:a16="http://schemas.microsoft.com/office/drawing/2014/main" val="4240484812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659166172"/>
                        </a:ext>
                      </a:extLst>
                    </a:gridCol>
                    <a:gridCol w="1034472">
                      <a:extLst>
                        <a:ext uri="{9D8B030D-6E8A-4147-A177-3AD203B41FA5}">
                          <a16:colId xmlns:a16="http://schemas.microsoft.com/office/drawing/2014/main" val="1069646374"/>
                        </a:ext>
                      </a:extLst>
                    </a:gridCol>
                    <a:gridCol w="988291">
                      <a:extLst>
                        <a:ext uri="{9D8B030D-6E8A-4147-A177-3AD203B41FA5}">
                          <a16:colId xmlns:a16="http://schemas.microsoft.com/office/drawing/2014/main" val="104811585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Selections</a:t>
                          </a:r>
                          <a:endParaRPr lang="en-US" altLang="zh-CN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Expressions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MC</a:t>
                          </a:r>
                        </a:p>
                        <a:p>
                          <a:r>
                            <a:rPr lang="en-US" altLang="zh-CN" dirty="0" smtClean="0"/>
                            <a:t>CONEXC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MC</a:t>
                          </a:r>
                        </a:p>
                        <a:p>
                          <a:r>
                            <a:rPr lang="en-US" altLang="zh-CN" dirty="0" smtClean="0"/>
                            <a:t>control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DATA</a:t>
                          </a:r>
                        </a:p>
                        <a:p>
                          <a:r>
                            <a:rPr lang="en-US" altLang="zh-CN" dirty="0" smtClean="0"/>
                            <a:t>control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64469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Generator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294511</a:t>
                          </a:r>
                          <a:endParaRPr lang="en-US" altLang="zh-CN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9907112"/>
                      </a:ext>
                    </a:extLst>
                  </a:tr>
                  <a:tr h="387731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Neutral</a:t>
                          </a:r>
                          <a:r>
                            <a:rPr lang="en-US" altLang="zh-CN" baseline="0" dirty="0" smtClean="0"/>
                            <a:t> events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265625" r="-82748" b="-9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85.57%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3358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EMC1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390000" r="-82748" b="-9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92.57%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28755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Valid t</a:t>
                          </a:r>
                          <a:r>
                            <a:rPr lang="en-US" altLang="zh-CN" b="1" baseline="-25000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490000" r="-82748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57.99%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4433939"/>
                      </a:ext>
                    </a:extLst>
                  </a:tr>
                  <a:tr h="4072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TOF1</a:t>
                          </a:r>
                          <a:endParaRPr lang="zh-CN" altLang="en-US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528358" r="-82748" b="-640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91.71%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45.20%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34.72%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6572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A50021"/>
                              </a:solidFill>
                            </a:rPr>
                            <a:t>EMC2</a:t>
                          </a:r>
                          <a:endParaRPr lang="zh-CN" altLang="en-US" b="1" dirty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701667" r="-82748" b="-6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</a:rPr>
                            <a:t>99.97%</a:t>
                          </a:r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6045378"/>
                      </a:ext>
                    </a:extLst>
                  </a:tr>
                  <a:tr h="4072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A50021"/>
                              </a:solidFill>
                            </a:rPr>
                            <a:t>TOF2</a:t>
                          </a:r>
                          <a:endParaRPr lang="zh-CN" altLang="en-US" b="1" dirty="0" smtClean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728788" r="-82748" b="-45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</a:rPr>
                            <a:t>12.57%</a:t>
                          </a:r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</a:rPr>
                            <a:t>13.27%</a:t>
                          </a:r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</a:rPr>
                            <a:t>13.55%</a:t>
                          </a:r>
                          <a:endParaRPr lang="zh-CN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0815549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Open angle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882258" r="-82748" b="-38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81.66%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35757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Time</a:t>
                          </a:r>
                          <a:r>
                            <a:rPr lang="en-US" altLang="zh-CN" baseline="0" dirty="0" smtClean="0"/>
                            <a:t> difference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1015000" r="-82748" b="-3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85.36%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85113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Number</a:t>
                          </a:r>
                          <a:r>
                            <a:rPr lang="en-US" altLang="zh-CN" baseline="0" dirty="0" smtClean="0"/>
                            <a:t> of </a:t>
                          </a:r>
                          <a:r>
                            <a:rPr lang="en-US" altLang="zh-CN" baseline="0" dirty="0" smtClean="0"/>
                            <a:t>hits of leading shower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639" t="-637143" r="-82748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45.81%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702896"/>
                      </a:ext>
                    </a:extLst>
                  </a:tr>
                  <a:tr h="393928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Energy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altLang="zh-CN" dirty="0" smtClean="0"/>
                            <a:t>E1 &gt; 0.3 GeV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97.35%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76275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76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1794" y="1639927"/>
            <a:ext cx="4140516" cy="29015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Verification Needed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61" y="1551600"/>
            <a:ext cx="4074824" cy="29015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21382" y="4659783"/>
            <a:ext cx="390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Energy Deposit of the leading shower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05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94025" y="1676688"/>
            <a:ext cx="4014080" cy="39482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Fitting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68446" y="3946299"/>
            <a:ext cx="22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(EMC+TOF) + </a:t>
            </a:r>
            <a:r>
              <a:rPr lang="en-US" altLang="zh-CN" b="1" dirty="0" smtClean="0"/>
              <a:t>(TOF</a:t>
            </a:r>
            <a:r>
              <a:rPr lang="en-US" altLang="zh-CN" b="1" dirty="0"/>
              <a:t>)</a:t>
            </a:r>
            <a:endParaRPr lang="zh-CN" alt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350268" y="5920363"/>
            <a:ext cx="522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Eff=1.39%, XS = 108 </a:t>
            </a:r>
            <a:r>
              <a:rPr lang="en-US" altLang="zh-CN" dirty="0" smtClean="0">
                <a:sym typeface="Symbol" panose="05050102010706020507" pitchFamily="18" charset="2"/>
              </a:rPr>
              <a:t> 12.4 (</a:t>
            </a:r>
            <a:r>
              <a:rPr lang="en-US" altLang="zh-CN" dirty="0" err="1" smtClean="0">
                <a:sym typeface="Symbol" panose="05050102010706020507" pitchFamily="18" charset="2"/>
              </a:rPr>
              <a:t>pb</a:t>
            </a:r>
            <a:r>
              <a:rPr lang="en-US" altLang="zh-CN" dirty="0" smtClean="0">
                <a:sym typeface="Symbol" panose="05050102010706020507" pitchFamily="18" charset="2"/>
              </a:rPr>
              <a:t>), significance = 8.2</a:t>
            </a:r>
            <a:r>
              <a:rPr lang="el-GR" altLang="zh-CN" dirty="0" smtClean="0">
                <a:sym typeface="Symbol" panose="05050102010706020507" pitchFamily="18" charset="2"/>
              </a:rPr>
              <a:t>σ</a:t>
            </a:r>
            <a:endParaRPr lang="en-US" altLang="zh-CN" dirty="0" smtClean="0">
              <a:sym typeface="Symbol" panose="05050102010706020507" pitchFamily="18" charset="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106" y="1676688"/>
            <a:ext cx="3887750" cy="39482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560945" y="5440279"/>
                <a:ext cx="2313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i</a:t>
                </a:r>
                <a:r>
                  <a:rPr lang="en-US" altLang="zh-CN" dirty="0" smtClean="0"/>
                  <a:t>ncluding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945" y="5440279"/>
                <a:ext cx="2313839" cy="369332"/>
              </a:xfrm>
              <a:prstGeom prst="rect">
                <a:avLst/>
              </a:prstGeom>
              <a:blipFill>
                <a:blip r:embed="rId4"/>
                <a:stretch>
                  <a:fillRect l="-210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5419459" y="5380701"/>
                <a:ext cx="2349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excluding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459" y="5380701"/>
                <a:ext cx="2349105" cy="369332"/>
              </a:xfrm>
              <a:prstGeom prst="rect">
                <a:avLst/>
              </a:prstGeom>
              <a:blipFill>
                <a:blip r:embed="rId5"/>
                <a:stretch>
                  <a:fillRect l="-207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5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主题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交大模板.potx" id="{AE5D8681-4319-48D1-81C3-6C6438C2B9BD}" vid="{27E6303D-720B-4F25-A3C2-F18EDAE563E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交大模板</Template>
  <TotalTime>4215</TotalTime>
  <Words>295</Words>
  <Application>Microsoft Office PowerPoint</Application>
  <PresentationFormat>全屏显示(4:3)</PresentationFormat>
  <Paragraphs>120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等线 Light</vt:lpstr>
      <vt:lpstr>微软雅黑</vt:lpstr>
      <vt:lpstr>Arial</vt:lpstr>
      <vt:lpstr>Calibri</vt:lpstr>
      <vt:lpstr>Cambria Math</vt:lpstr>
      <vt:lpstr>Symbol</vt:lpstr>
      <vt:lpstr>Wingdings</vt:lpstr>
      <vt:lpstr>VI主题</vt:lpstr>
      <vt:lpstr>Study of e^+ e^-→nn ̅ @BESIII @2.396 GeV</vt:lpstr>
      <vt:lpstr>Outline</vt:lpstr>
      <vt:lpstr>Selections Chain of Double (EMC+TOF)</vt:lpstr>
      <vt:lpstr>More Verification Needed</vt:lpstr>
      <vt:lpstr>Quality of MC Event Candidates</vt:lpstr>
      <vt:lpstr>Fitting</vt:lpstr>
      <vt:lpstr>Selections Chain of (EMC+TOF + TOF)</vt:lpstr>
      <vt:lpstr>More Verification Needed</vt:lpstr>
      <vt:lpstr>Fitting</vt:lpstr>
      <vt:lpstr>Correction of Trigger Efficiency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“暗物质和暗能量”创新团队工作报告</dc:title>
  <dc:creator>谌勋</dc:creator>
  <cp:lastModifiedBy>Jifeng Hu</cp:lastModifiedBy>
  <cp:revision>464</cp:revision>
  <dcterms:created xsi:type="dcterms:W3CDTF">2016-09-19T12:34:20Z</dcterms:created>
  <dcterms:modified xsi:type="dcterms:W3CDTF">2017-07-18T08:58:13Z</dcterms:modified>
</cp:coreProperties>
</file>