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66" r:id="rId6"/>
    <p:sldId id="263" r:id="rId7"/>
    <p:sldId id="264" r:id="rId8"/>
    <p:sldId id="270" r:id="rId9"/>
    <p:sldId id="265" r:id="rId10"/>
    <p:sldId id="267" r:id="rId11"/>
    <p:sldId id="269" r:id="rId12"/>
    <p:sldId id="272" r:id="rId13"/>
    <p:sldId id="268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EF31-2C2E-427A-BA67-38F5BF332CD4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8081C-D145-4BCA-B384-506AF894C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356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EF31-2C2E-427A-BA67-38F5BF332CD4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8081C-D145-4BCA-B384-506AF894C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079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EF31-2C2E-427A-BA67-38F5BF332CD4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8081C-D145-4BCA-B384-506AF894C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585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EF31-2C2E-427A-BA67-38F5BF332CD4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8081C-D145-4BCA-B384-506AF894C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4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EF31-2C2E-427A-BA67-38F5BF332CD4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8081C-D145-4BCA-B384-506AF894C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23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EF31-2C2E-427A-BA67-38F5BF332CD4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8081C-D145-4BCA-B384-506AF894C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279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EF31-2C2E-427A-BA67-38F5BF332CD4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8081C-D145-4BCA-B384-506AF894C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87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EF31-2C2E-427A-BA67-38F5BF332CD4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8081C-D145-4BCA-B384-506AF894C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89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EF31-2C2E-427A-BA67-38F5BF332CD4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8081C-D145-4BCA-B384-506AF894C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511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EF31-2C2E-427A-BA67-38F5BF332CD4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8081C-D145-4BCA-B384-506AF894C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322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EF31-2C2E-427A-BA67-38F5BF332CD4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8081C-D145-4BCA-B384-506AF894C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62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FEF31-2C2E-427A-BA67-38F5BF332CD4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8081C-D145-4BCA-B384-506AF894C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041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10" Type="http://schemas.openxmlformats.org/officeDocument/2006/relationships/image" Target="../media/image27.JPG"/><Relationship Id="rId4" Type="http://schemas.openxmlformats.org/officeDocument/2006/relationships/image" Target="../media/image21.JPG"/><Relationship Id="rId9" Type="http://schemas.openxmlformats.org/officeDocument/2006/relationships/image" Target="../media/image2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itle 3"/>
              <p:cNvSpPr>
                <a:spLocks noGrp="1"/>
              </p:cNvSpPr>
              <p:nvPr>
                <p:ph type="ctrTitle"/>
              </p:nvPr>
            </p:nvSpPr>
            <p:spPr>
              <a:xfrm>
                <a:off x="797011" y="1103870"/>
                <a:ext cx="10515600" cy="889687"/>
              </a:xfrm>
            </p:spPr>
            <p:txBody>
              <a:bodyPr>
                <a:normAutofit/>
              </a:bodyPr>
              <a:lstStyle/>
              <a:p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Measurement of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 panose="02040503050406030204" pitchFamily="18" charset="0"/>
                      </a:rPr>
                      <m:t>𝜸</m:t>
                    </m:r>
                    <m:r>
                      <m:rPr>
                        <m:nor/>
                      </m:rPr>
                      <a:rPr lang="en-US" sz="3600" b="1" i="1">
                        <a:latin typeface="Cambria Math" panose="02040503050406030204" pitchFamily="18" charset="0"/>
                      </a:rPr>
                      <m:t> </m:t>
                    </m:r>
                    <m:sSub>
                      <m:sSub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𝝌</m:t>
                        </m:r>
                      </m:e>
                      <m:sub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→ </m:t>
                    </m:r>
                    <m:sSup>
                      <m:sSup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𝚺</m:t>
                        </m:r>
                      </m:e>
                      <m:sup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𝚺</m:t>
                            </m:r>
                          </m:e>
                        </m:acc>
                      </m:e>
                      <m:sup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 </a:t>
                </a:r>
                <a:r>
                  <a:rPr lang="en-US" sz="36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BESIII</a:t>
                </a:r>
                <a:endParaRPr lang="en-US" sz="36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797011" y="1103870"/>
                <a:ext cx="10515600" cy="889687"/>
              </a:xfrm>
              <a:blipFill rotWithShape="0">
                <a:blip r:embed="rId2"/>
                <a:stretch>
                  <a:fillRect b="-23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524000" y="3295135"/>
            <a:ext cx="8858250" cy="1573427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Irshad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Muzaffar 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勤奋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Science and Technology of China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86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6251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Chi-Square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Distributions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14" y="2240692"/>
            <a:ext cx="5362575" cy="407423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00" y="2170089"/>
            <a:ext cx="5600700" cy="4144841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746423" y="1408670"/>
            <a:ext cx="2594918" cy="60136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KM Fit1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545859" y="1408671"/>
            <a:ext cx="2578444" cy="60136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KM Fit2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86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5675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Momentum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Energy Distributions of Gamma after KM Fits 5C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90" y="1107205"/>
            <a:ext cx="3742256" cy="276862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256" y="1107205"/>
            <a:ext cx="3817739" cy="27362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75834"/>
            <a:ext cx="3939746" cy="28486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283" y="3875834"/>
            <a:ext cx="3897683" cy="284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08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9241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Matching Angle of Neutral tracks with MC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ruth Information's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59" y="1224364"/>
            <a:ext cx="3455382" cy="255680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896" y="1161535"/>
            <a:ext cx="3785677" cy="27514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58" y="3912972"/>
            <a:ext cx="3542270" cy="27965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628" y="4044776"/>
            <a:ext cx="3697945" cy="27965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670" y="1224366"/>
            <a:ext cx="3643162" cy="255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08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284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Invariant Mass of Chic0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05" y="1937287"/>
            <a:ext cx="5295900" cy="440584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050" y="1937288"/>
            <a:ext cx="5257800" cy="431269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886465" y="1320800"/>
            <a:ext cx="2430162" cy="59312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KM Fit 1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040130" y="1327687"/>
            <a:ext cx="2438400" cy="6096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KM Fit2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22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681" y="31569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Invariant Mass of Sigma minus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68" y="1641261"/>
            <a:ext cx="5827363" cy="5007511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998" y="1503336"/>
            <a:ext cx="5854001" cy="514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87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2561"/>
            <a:ext cx="10515600" cy="914399"/>
          </a:xfrm>
        </p:spPr>
        <p:txBody>
          <a:bodyPr/>
          <a:lstStyle/>
          <a:p>
            <a:pPr algn="ctr"/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Boss Version and Data Sample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76960"/>
                <a:ext cx="10515600" cy="510000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Boss Version</a:t>
                </a: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Wingdings" panose="05000000000000000000" pitchFamily="2" charset="2"/>
                  <a:buChar char="Ø"/>
                  <a:tabLst>
                    <a:tab pos="0" algn="l"/>
                    <a:tab pos="182880" algn="l"/>
                  </a:tabLst>
                </a:pP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Boss 664p03</a:t>
                </a:r>
              </a:p>
              <a:p>
                <a:pPr>
                  <a:tabLst>
                    <a:tab pos="0" algn="l"/>
                    <a:tab pos="182880" algn="l"/>
                  </a:tabLst>
                </a:pP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Data Sets:</a:t>
                </a: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Wingdings" panose="05000000000000000000" pitchFamily="2" charset="2"/>
                  <a:buChar char="Ø"/>
                  <a:tabLst>
                    <a:tab pos="274320" algn="l"/>
                  </a:tabLst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Real Data 2012 , Run No. {-25388,0,-27090}</a:t>
                </a: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buFont typeface="Wingdings" panose="05000000000000000000" pitchFamily="2" charset="2"/>
                  <a:buChar char="Ø"/>
                  <a:tabLst>
                    <a:tab pos="274320" algn="l"/>
                  </a:tabLst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Use  KKMC Event Generator for MC sample.</a:t>
                </a:r>
                <a:endParaRPr lang="en-US" b="1" dirty="0" smtClean="0"/>
              </a:p>
              <a:p>
                <a:pPr>
                  <a:buFont typeface="Wingdings" panose="05000000000000000000" pitchFamily="2" charset="2"/>
                  <a:buChar char="Ø"/>
                  <a:tabLst>
                    <a:tab pos="274320" algn="l"/>
                  </a:tabLst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400M Inclusive Monte Carlo sample.</a:t>
                </a:r>
              </a:p>
              <a:p>
                <a:pPr>
                  <a:buFont typeface="Wingdings" panose="05000000000000000000" pitchFamily="2" charset="2"/>
                  <a:buChar char="Ø"/>
                  <a:tabLst>
                    <a:tab pos="274320" algn="l"/>
                  </a:tabLst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For Signal MC generated 1M Events. </a:t>
                </a:r>
              </a:p>
              <a:p>
                <a:pPr>
                  <a:buFont typeface="Wingdings" panose="05000000000000000000" pitchFamily="2" charset="2"/>
                  <a:buChar char="Ø"/>
                  <a:tabLst>
                    <a:tab pos="274320" algn="l"/>
                  </a:tabLst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Decay Chain : </a:t>
                </a:r>
              </a:p>
              <a:p>
                <a:pPr>
                  <a:buFont typeface="Wingdings" panose="05000000000000000000" pitchFamily="2" charset="2"/>
                  <a:buChar char="Ø"/>
                  <a:tabLst>
                    <a:tab pos="274320" algn="l"/>
                  </a:tabLst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P2GC0,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 </m:t>
                    </m:r>
                    <m:sSup>
                      <m:sSupPr>
                        <m:ctrl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acc>
                      <m:accPr>
                        <m:chr m:val="̅"/>
                        <m:ctrl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l-G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Σ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in</m:t>
                    </m:r>
                    <m:r>
                      <a:rPr lang="en-US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PHSP</m:t>
                    </m:r>
                    <m:r>
                      <a:rPr lang="en-US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 </m:t>
                    </m:r>
                  </m:oMath>
                </a14:m>
                <a:endParaRPr lang="en-US" b="0" i="0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  <a:tabLst>
                    <a:tab pos="274320" algn="l"/>
                  </a:tabLst>
                </a:pPr>
                <a:r>
                  <a:rPr lang="en-US" b="0" dirty="0" smtClean="0">
                    <a:cs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l-G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Σ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 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acc>
                    <m:sSup>
                      <m:sSupPr>
                        <m:ctrl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 in PHSP.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76960"/>
                <a:ext cx="10515600" cy="5100003"/>
              </a:xfrm>
              <a:blipFill rotWithShape="0">
                <a:blip r:embed="rId2"/>
                <a:stretch>
                  <a:fillRect l="-1333" t="-3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50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50" y="234068"/>
            <a:ext cx="10138782" cy="1177070"/>
          </a:xfrm>
        </p:spPr>
        <p:txBody>
          <a:bodyPr>
            <a:noAutofit/>
          </a:bodyPr>
          <a:lstStyle/>
          <a:p>
            <a:pPr algn="ctr"/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Event Selection 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52500" y="1227438"/>
                <a:ext cx="10424532" cy="5382912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b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Good Charged Track</a:t>
                </a: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e>
                    </m:d>
                    <m:r>
                      <a:rPr lang="en-US" i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  <m:r>
                      <a:rPr lang="en-US" i="0">
                        <a:latin typeface="Cambria Math" panose="02040503050406030204" pitchFamily="18" charset="0"/>
                      </a:rPr>
                      <m:t>&lt;1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os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>
                        <a:latin typeface="Cambria Math" panose="02040503050406030204" pitchFamily="18" charset="0"/>
                      </a:rPr>
                      <m:t>|≤0.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93</m:t>
                    </m:r>
                  </m:oMath>
                </a14:m>
                <a:endParaRPr lang="en-US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𝐺𝑜𝑜𝑑</m:t>
                        </m:r>
                        <m:r>
                          <m:rPr>
                            <m:nor/>
                          </m:rPr>
                          <a:rPr lang="en-US" i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 </m:t>
                        </m:r>
                      </m:sub>
                    </m:sSub>
                    <m:r>
                      <a:rPr lang="en-US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Net charge for two charge tracks is zero.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b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PID</a:t>
                </a: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</a:t>
                </a:r>
                <a:r>
                  <a:rPr lang="en-US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en-US" sz="24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dX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+ TOF</a:t>
                </a:r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𝑃𝑟𝑜𝑏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𝑃𝑟𝑜𝑏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𝑃𝑟𝑜𝑏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𝑃𝑟𝑜𝑏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𝑎𝑛𝑑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</a:t>
                </a:r>
              </a:p>
              <a:p>
                <a:r>
                  <a:rPr lang="en-US" b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Neutral Track: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𝑏𝑎𝑟𝑟𝑒𝑙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&gt;25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𝑀𝑒𝑉</m:t>
                    </m:r>
                    <m:r>
                      <a:rPr lang="en-US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𝑒𝑛𝑑𝑐𝑎𝑝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&gt;50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𝑀𝑒𝑉</m:t>
                    </m:r>
                  </m:oMath>
                </a14:m>
                <a:endParaRPr lang="en-US" dirty="0"/>
              </a:p>
              <a:p>
                <a:pPr lvl="1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𝑇𝐷𝐶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≤14(×50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𝑛𝑠</m:t>
                    </m:r>
                  </m:oMath>
                </a14:m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 least 2 photons tracks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Ngam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&gt;=2 (1 gamma, 1 for antineutron).</a:t>
                </a: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most energetic shower consider as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candidate.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0.2 GeV.</a:t>
                </a:r>
              </a:p>
              <a:p>
                <a:r>
                  <a:rPr lang="en-US" b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Further </a:t>
                </a:r>
                <a:r>
                  <a:rPr lang="en-US" b="1" u="sng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Slection</a:t>
                </a:r>
                <a:r>
                  <a:rPr lang="en-US" b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:r>
                  <a:rPr lang="en-US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Kinematics fit 5C </a:t>
                </a:r>
                <a:endPara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52500" y="1227438"/>
                <a:ext cx="10424532" cy="5382912"/>
              </a:xfrm>
              <a:blipFill rotWithShape="0">
                <a:blip r:embed="rId2"/>
                <a:stretch>
                  <a:fillRect l="-877" t="-2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5981699" y="2286000"/>
            <a:ext cx="32575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151030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151030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732165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191087" y="323362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13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1195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Mc Truth Information of Chic0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1241315"/>
            <a:ext cx="2800316" cy="207853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20" y="3944973"/>
            <a:ext cx="3013676" cy="19121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262" y="3993704"/>
            <a:ext cx="2604403" cy="18633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597" y="1289743"/>
            <a:ext cx="2604403" cy="19816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013" y="3944973"/>
            <a:ext cx="2656991" cy="20818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004" y="1148087"/>
            <a:ext cx="2791427" cy="21233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148086"/>
            <a:ext cx="2757377" cy="21717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004" y="3944973"/>
            <a:ext cx="2791428" cy="208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0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MC truth information 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sz="3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𝜮</m:t>
                        </m:r>
                      </m:e>
                      <m:sup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48448"/>
            <a:ext cx="2987041" cy="247491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560" y="1652112"/>
            <a:ext cx="2661921" cy="21497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00280"/>
            <a:ext cx="2682239" cy="25134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758" y="1652112"/>
            <a:ext cx="2534922" cy="246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83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10515600" cy="568959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pip and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pim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17" y="3818357"/>
            <a:ext cx="3385750" cy="260779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471" y="3822082"/>
            <a:ext cx="3334813" cy="25244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471" y="1152179"/>
            <a:ext cx="3334813" cy="24386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58" y="1101299"/>
            <a:ext cx="3280209" cy="24895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285" y="3898020"/>
            <a:ext cx="3627330" cy="24484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285" y="1152179"/>
            <a:ext cx="3700904" cy="231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22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915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 of Neutron, Anti-Neutron and Gamma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52" y="1252151"/>
            <a:ext cx="2572207" cy="179868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494" y="1252151"/>
            <a:ext cx="2869626" cy="17958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755" y="1252151"/>
            <a:ext cx="2819965" cy="17958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793" y="4748011"/>
            <a:ext cx="2696927" cy="17583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207" y="4790795"/>
            <a:ext cx="2615238" cy="18444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78" y="4834093"/>
            <a:ext cx="2517920" cy="18011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53" y="3048000"/>
            <a:ext cx="2627246" cy="18721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571" y="3048000"/>
            <a:ext cx="2691549" cy="17860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793" y="3122141"/>
            <a:ext cx="2639261" cy="171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28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Theta Distribution of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nbar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" y="1690688"/>
            <a:ext cx="5730240" cy="466947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0" y="1869440"/>
            <a:ext cx="5628640" cy="449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06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1835"/>
          </a:xfrm>
        </p:spPr>
        <p:txBody>
          <a:bodyPr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Invariant Mass of Psip,Chic0,and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igmam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655" y="1856230"/>
            <a:ext cx="3814393" cy="356156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947" y="1856230"/>
            <a:ext cx="3690550" cy="35615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6230"/>
            <a:ext cx="3670952" cy="356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95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2045</TotalTime>
  <Words>149</Words>
  <Application>Microsoft Office PowerPoint</Application>
  <PresentationFormat>Widescreen</PresentationFormat>
  <Paragraphs>42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宋体</vt:lpstr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Measurement of γ" " χ_(c0,1,2)→ Σ^- Σ ̅^+ at BESIII</vt:lpstr>
      <vt:lpstr>Boss Version and Data Sample</vt:lpstr>
      <vt:lpstr>Event Selection </vt:lpstr>
      <vt:lpstr>Mc Truth Information of Chic0 </vt:lpstr>
      <vt:lpstr>MC truth information of  Σ^-</vt:lpstr>
      <vt:lpstr>For pip and pim</vt:lpstr>
      <vt:lpstr>Distribution of Neutron, Anti-Neutron and Gamma</vt:lpstr>
      <vt:lpstr>Theta Distribution of nbar</vt:lpstr>
      <vt:lpstr>Invariant Mass of Psip,Chic0,and Sigmam</vt:lpstr>
      <vt:lpstr>Chi-Square Distributions</vt:lpstr>
      <vt:lpstr>Momentum and Energy Distributions of Gamma after KM Fits 5C</vt:lpstr>
      <vt:lpstr>Matching Angle of Neutral tracks with MC Truth Information's </vt:lpstr>
      <vt:lpstr>Invariant Mass of Chic0</vt:lpstr>
      <vt:lpstr>Invariant Mass of Sigma minus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Measurement of  ψ^′ (ψ(2S))→γ" " χ_cJ Data 2012 and E_cm= 3.68609 GeV at BESIII</dc:title>
  <dc:creator>Muzaffar Subhani</dc:creator>
  <cp:lastModifiedBy>Muzaffar Subhani</cp:lastModifiedBy>
  <cp:revision>39</cp:revision>
  <dcterms:created xsi:type="dcterms:W3CDTF">2017-10-09T03:09:22Z</dcterms:created>
  <dcterms:modified xsi:type="dcterms:W3CDTF">2017-12-18T00:48:52Z</dcterms:modified>
</cp:coreProperties>
</file>